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4" r:id="rId1"/>
  </p:sldMasterIdLst>
  <p:notesMasterIdLst>
    <p:notesMasterId r:id="rId92"/>
  </p:notesMasterIdLst>
  <p:handoutMasterIdLst>
    <p:handoutMasterId r:id="rId9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335" r:id="rId39"/>
    <p:sldId id="333" r:id="rId40"/>
    <p:sldId id="336" r:id="rId41"/>
    <p:sldId id="337" r:id="rId42"/>
    <p:sldId id="338" r:id="rId43"/>
    <p:sldId id="347" r:id="rId44"/>
    <p:sldId id="339" r:id="rId45"/>
    <p:sldId id="334" r:id="rId46"/>
    <p:sldId id="340" r:id="rId47"/>
    <p:sldId id="341" r:id="rId48"/>
    <p:sldId id="346" r:id="rId49"/>
    <p:sldId id="345" r:id="rId50"/>
    <p:sldId id="342" r:id="rId51"/>
    <p:sldId id="343" r:id="rId52"/>
    <p:sldId id="295" r:id="rId53"/>
    <p:sldId id="296" r:id="rId54"/>
    <p:sldId id="297" r:id="rId55"/>
    <p:sldId id="298" r:id="rId56"/>
    <p:sldId id="299" r:id="rId57"/>
    <p:sldId id="300" r:id="rId58"/>
    <p:sldId id="301" r:id="rId59"/>
    <p:sldId id="302" r:id="rId60"/>
    <p:sldId id="303" r:id="rId61"/>
    <p:sldId id="304" r:id="rId62"/>
    <p:sldId id="305" r:id="rId63"/>
    <p:sldId id="348" r:id="rId64"/>
    <p:sldId id="306" r:id="rId65"/>
    <p:sldId id="307" r:id="rId66"/>
    <p:sldId id="308" r:id="rId67"/>
    <p:sldId id="309" r:id="rId68"/>
    <p:sldId id="310" r:id="rId69"/>
    <p:sldId id="311" r:id="rId70"/>
    <p:sldId id="312" r:id="rId71"/>
    <p:sldId id="313" r:id="rId72"/>
    <p:sldId id="314" r:id="rId73"/>
    <p:sldId id="315" r:id="rId74"/>
    <p:sldId id="316" r:id="rId75"/>
    <p:sldId id="317" r:id="rId76"/>
    <p:sldId id="318" r:id="rId77"/>
    <p:sldId id="319" r:id="rId78"/>
    <p:sldId id="320" r:id="rId79"/>
    <p:sldId id="321" r:id="rId80"/>
    <p:sldId id="322" r:id="rId81"/>
    <p:sldId id="323" r:id="rId82"/>
    <p:sldId id="324" r:id="rId83"/>
    <p:sldId id="325" r:id="rId84"/>
    <p:sldId id="326" r:id="rId85"/>
    <p:sldId id="327" r:id="rId86"/>
    <p:sldId id="344" r:id="rId87"/>
    <p:sldId id="328" r:id="rId88"/>
    <p:sldId id="329" r:id="rId89"/>
    <p:sldId id="330" r:id="rId90"/>
    <p:sldId id="331" r:id="rId91"/>
  </p:sldIdLst>
  <p:sldSz cx="9144000" cy="6858000" type="screen4x3"/>
  <p:notesSz cx="6985000" cy="9283700"/>
  <p:custShowLst>
    <p:custShow name="Custom Show 1" id="0">
      <p:sldLst>
        <p:sld r:id="rId2"/>
        <p:sld r:id="rId3"/>
        <p:sld r:id="rId4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84"/>
        <p:sld r:id="rId85"/>
        <p:sld r:id="rId86"/>
        <p:sld r:id="rId87"/>
        <p:sld r:id="rId88"/>
        <p:sld r:id="rId89"/>
        <p:sld r:id="rId90"/>
        <p:sld r:id="rId91"/>
      </p:sldLst>
    </p:custShow>
  </p:custShow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00"/>
    <a:srgbClr val="FFE1E1"/>
    <a:srgbClr val="008000"/>
    <a:srgbClr val="FF0000"/>
    <a:srgbClr val="F0F0F0"/>
    <a:srgbClr val="00FF00"/>
    <a:srgbClr val="0000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00" autoAdjust="0"/>
    <p:restoredTop sz="83800" autoAdjust="0"/>
  </p:normalViewPr>
  <p:slideViewPr>
    <p:cSldViewPr snapToGrid="0">
      <p:cViewPr varScale="1">
        <p:scale>
          <a:sx n="97" d="100"/>
          <a:sy n="97" d="100"/>
        </p:scale>
        <p:origin x="18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3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viewProps" Target="viewProp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7" tIns="45753" rIns="91507" bIns="45753" numCol="1" anchor="t" anchorCtr="0" compatLnSpc="1">
            <a:prstTxWarp prst="textNoShape">
              <a:avLst/>
            </a:prstTxWarp>
          </a:bodyPr>
          <a:lstStyle>
            <a:lvl1pPr algn="l" rtl="0" eaLnBrk="0" hangingPunct="0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5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7" tIns="45753" rIns="91507" bIns="45753" numCol="1" anchor="t" anchorCtr="0" compatLnSpc="1">
            <a:prstTxWarp prst="textNoShape">
              <a:avLst/>
            </a:prstTxWarp>
          </a:bodyPr>
          <a:lstStyle>
            <a:lvl1pPr algn="r" rtl="0" eaLnBrk="0" hangingPunct="0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5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7" tIns="45753" rIns="91507" bIns="45753" numCol="1" anchor="b" anchorCtr="0" compatLnSpc="1">
            <a:prstTxWarp prst="textNoShape">
              <a:avLst/>
            </a:prstTxWarp>
          </a:bodyPr>
          <a:lstStyle>
            <a:lvl1pPr algn="l" rtl="0" eaLnBrk="0" hangingPunct="0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5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18563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7" tIns="45753" rIns="91507" bIns="45753" numCol="1" anchor="b" anchorCtr="0" compatLnSpc="1">
            <a:prstTxWarp prst="textNoShape">
              <a:avLst/>
            </a:prstTxWarp>
          </a:bodyPr>
          <a:lstStyle>
            <a:lvl1pPr algn="r" rtl="0" eaLnBrk="0" hangingPunct="0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70B0B56-34F4-4EEA-8B55-BC546DEE19FB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7" tIns="45753" rIns="91507" bIns="45753" numCol="1" anchor="t" anchorCtr="0" compatLnSpc="1">
            <a:prstTxWarp prst="textNoShape">
              <a:avLst/>
            </a:prstTxWarp>
          </a:bodyPr>
          <a:lstStyle>
            <a:lvl1pPr algn="l" rtl="1" eaLnBrk="0" hangingPunct="0">
              <a:defRPr sz="1200">
                <a:latin typeface="Math C" pitchFamily="2" charset="2"/>
                <a:cs typeface="Arial" charset="0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27363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7" tIns="45753" rIns="91507" bIns="45753" numCol="1" anchor="t" anchorCtr="0" compatLnSpc="1">
            <a:prstTxWarp prst="textNoShape">
              <a:avLst/>
            </a:prstTxWarp>
          </a:bodyPr>
          <a:lstStyle>
            <a:lvl1pPr algn="r" rtl="1" eaLnBrk="0" hangingPunct="0">
              <a:defRPr sz="1200">
                <a:latin typeface="Math C" pitchFamily="2" charset="2"/>
                <a:cs typeface="Arial" charset="0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8238" y="663575"/>
            <a:ext cx="4718050" cy="3538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9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4424363"/>
            <a:ext cx="5126038" cy="420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7" tIns="45753" rIns="91507" bIns="457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 smtClean="0"/>
              <a:t>לחץ כדי לערוך סגנונות טקסט של תבנית בסיס</a:t>
            </a:r>
          </a:p>
          <a:p>
            <a:pPr lvl="1"/>
            <a:r>
              <a:rPr lang="he-IL" noProof="0" smtClean="0"/>
              <a:t>רמה שנייה</a:t>
            </a:r>
          </a:p>
          <a:p>
            <a:pPr lvl="2"/>
            <a:r>
              <a:rPr lang="he-IL" noProof="0" smtClean="0"/>
              <a:t>רמה שלישית</a:t>
            </a:r>
          </a:p>
          <a:p>
            <a:pPr lvl="3"/>
            <a:r>
              <a:rPr lang="he-IL" noProof="0" smtClean="0"/>
              <a:t>רמה רביעית</a:t>
            </a:r>
          </a:p>
          <a:p>
            <a:pPr lvl="4"/>
            <a:r>
              <a:rPr lang="he-IL" noProof="0" smtClean="0"/>
              <a:t>רמה חמישית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5550"/>
            <a:ext cx="3027363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7" tIns="45753" rIns="91507" bIns="45753" numCol="1" anchor="b" anchorCtr="0" compatLnSpc="1">
            <a:prstTxWarp prst="textNoShape">
              <a:avLst/>
            </a:prstTxWarp>
          </a:bodyPr>
          <a:lstStyle>
            <a:lvl1pPr algn="l" rtl="1" eaLnBrk="0" hangingPunct="0">
              <a:defRPr sz="1200">
                <a:latin typeface="Math C" pitchFamily="2" charset="2"/>
                <a:cs typeface="Arial" charset="0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45550"/>
            <a:ext cx="3027363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7" tIns="45753" rIns="91507" bIns="45753" numCol="1" anchor="b" anchorCtr="0" compatLnSpc="1">
            <a:prstTxWarp prst="textNoShape">
              <a:avLst/>
            </a:prstTxWarp>
          </a:bodyPr>
          <a:lstStyle>
            <a:lvl1pPr algn="r" rtl="1" eaLnBrk="0" hangingPunct="0">
              <a:defRPr sz="1200" smtClean="0">
                <a:latin typeface="Math C" panose="05000000000000000000" pitchFamily="2" charset="2"/>
              </a:defRPr>
            </a:lvl1pPr>
          </a:lstStyle>
          <a:p>
            <a:pPr>
              <a:defRPr/>
            </a:pPr>
            <a:fld id="{F27A7216-6BE5-4130-81C3-191095E8B37C}" type="slidenum">
              <a:rPr lang="he-IL" altLang="en-US"/>
              <a:pPr>
                <a:defRPr/>
              </a:pPr>
              <a:t>‹#›</a:t>
            </a:fld>
            <a:endParaRPr lang="he-IL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87830F7-7737-4700-8FFC-ED3B554751A1}" type="slidenum">
              <a:rPr lang="he-IL" altLang="en-US">
                <a:latin typeface="Math C" panose="05000000000000000000" pitchFamily="2" charset="2"/>
              </a:rPr>
              <a:pPr>
                <a:spcBef>
                  <a:spcPct val="0"/>
                </a:spcBef>
              </a:pPr>
              <a:t>1</a:t>
            </a:fld>
            <a:endParaRPr lang="he-IL" altLang="en-US">
              <a:latin typeface="Math C" panose="05000000000000000000" pitchFamily="2" charset="2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044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7A7216-6BE5-4130-81C3-191095E8B37C}" type="slidenum">
              <a:rPr lang="he-IL" altLang="en-US" smtClean="0"/>
              <a:pPr>
                <a:defRPr/>
              </a:pPr>
              <a:t>41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35004216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7A7216-6BE5-4130-81C3-191095E8B37C}" type="slidenum">
              <a:rPr lang="he-IL" altLang="en-US" smtClean="0"/>
              <a:pPr>
                <a:defRPr/>
              </a:pPr>
              <a:t>42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11934844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7A7216-6BE5-4130-81C3-191095E8B37C}" type="slidenum">
              <a:rPr lang="he-IL" altLang="en-US" smtClean="0"/>
              <a:pPr>
                <a:defRPr/>
              </a:pPr>
              <a:t>44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26056578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7A7216-6BE5-4130-81C3-191095E8B37C}" type="slidenum">
              <a:rPr lang="he-IL" altLang="en-US" smtClean="0"/>
              <a:pPr>
                <a:defRPr/>
              </a:pPr>
              <a:t>45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3296561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8ED52-61BC-4D5C-97B3-110055F90E5C}" type="slidenum">
              <a:rPr lang="he-IL" altLang="en-US" smtClean="0"/>
              <a:pPr>
                <a:defRPr/>
              </a:pPr>
              <a:t>‹#›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240991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E07CF6-6A3F-44C0-BEF4-93E64257AB17}" type="slidenum">
              <a:rPr lang="he-IL" altLang="en-US" smtClean="0"/>
              <a:pPr>
                <a:defRPr/>
              </a:pPr>
              <a:t>‹#›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4044341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597EDC-BC7E-479E-87F1-8A2E91A62C74}" type="slidenum">
              <a:rPr lang="he-IL" altLang="en-US" smtClean="0"/>
              <a:pPr>
                <a:defRPr/>
              </a:pPr>
              <a:t>‹#›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3592788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4B9ACB-7DFF-4A0E-8941-0C9C54E5396A}" type="slidenum">
              <a:rPr lang="he-IL" altLang="en-US"/>
              <a:pPr>
                <a:defRPr/>
              </a:pPr>
              <a:t>‹#›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614153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6EBF5-ADE8-4BF0-97A5-1D711C4E47CF}" type="slidenum">
              <a:rPr lang="he-IL" altLang="en-US"/>
              <a:pPr>
                <a:defRPr/>
              </a:pPr>
              <a:t>‹#›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28780026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3AD00-C580-4ADD-A4B1-48E3DE6E14FF}" type="slidenum">
              <a:rPr lang="he-IL" altLang="en-US"/>
              <a:pPr>
                <a:defRPr/>
              </a:pPr>
              <a:t>‹#›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555564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8A6D5B-B03E-4C1B-9993-3E6F5CDCF363}" type="slidenum">
              <a:rPr lang="he-IL" altLang="en-US" smtClean="0"/>
              <a:pPr>
                <a:defRPr/>
              </a:pPr>
              <a:t>‹#›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97447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A26123-6D46-461A-8C22-CB58289A9980}" type="slidenum">
              <a:rPr lang="he-IL" altLang="en-US" smtClean="0"/>
              <a:pPr>
                <a:defRPr/>
              </a:pPr>
              <a:t>‹#›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1428583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886309-FCC4-49F4-B286-C7ED6097CDD0}" type="slidenum">
              <a:rPr lang="he-IL" altLang="en-US" smtClean="0"/>
              <a:pPr>
                <a:defRPr/>
              </a:pPr>
              <a:t>‹#›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171250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5A4DD0-9CF7-4832-9D6F-3AC7E2985503}" type="slidenum">
              <a:rPr lang="he-IL" altLang="en-US" smtClean="0"/>
              <a:pPr>
                <a:defRPr/>
              </a:pPr>
              <a:t>‹#›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3747437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91AC46-DABB-46EF-ADEE-7A14BA522B7A}" type="slidenum">
              <a:rPr lang="he-IL" altLang="en-US" smtClean="0"/>
              <a:pPr>
                <a:defRPr/>
              </a:pPr>
              <a:t>‹#›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4102724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4099DB-7767-4DB8-9D59-9C3B5288747A}" type="slidenum">
              <a:rPr lang="he-IL" altLang="en-US" smtClean="0"/>
              <a:pPr>
                <a:defRPr/>
              </a:pPr>
              <a:t>‹#›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1950853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023633-8D09-4001-A4E8-A0F8440B2058}" type="slidenum">
              <a:rPr lang="he-IL" altLang="en-US" smtClean="0"/>
              <a:pPr>
                <a:defRPr/>
              </a:pPr>
              <a:t>‹#›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115082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0A0266-27A1-43F0-A4C5-051C67CCC3F1}" type="slidenum">
              <a:rPr lang="he-IL" altLang="en-US" smtClean="0"/>
              <a:pPr>
                <a:defRPr/>
              </a:pPr>
              <a:t>‹#›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3216654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250F95E-EB12-40D9-A7BD-15B30B04A905}" type="slidenum">
              <a:rPr lang="he-IL" altLang="en-US" smtClean="0"/>
              <a:pPr>
                <a:defRPr/>
              </a:pPr>
              <a:t>‹#›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39628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1675" y="236538"/>
            <a:ext cx="8037513" cy="1571625"/>
          </a:xfrm>
        </p:spPr>
        <p:txBody>
          <a:bodyPr/>
          <a:lstStyle/>
          <a:p>
            <a:pPr rtl="0" eaLnBrk="1" hangingPunct="1"/>
            <a:r>
              <a:rPr lang="en-US" altLang="en-US" smtClean="0">
                <a:solidFill>
                  <a:schemeClr val="tx1"/>
                </a:solidFill>
              </a:rPr>
              <a:t>Bottom-Up </a:t>
            </a:r>
            <a:br>
              <a:rPr lang="en-US" altLang="en-US" smtClean="0">
                <a:solidFill>
                  <a:schemeClr val="tx1"/>
                </a:solidFill>
              </a:rPr>
            </a:br>
            <a:r>
              <a:rPr lang="en-US" altLang="en-US" smtClean="0">
                <a:solidFill>
                  <a:schemeClr val="tx1"/>
                </a:solidFill>
              </a:rPr>
              <a:t>Syntax Analysis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13" y="2065338"/>
            <a:ext cx="9144000" cy="32273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4000" dirty="0" err="1" smtClean="0"/>
              <a:t>Mooly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Sagiv</a:t>
            </a:r>
            <a:endParaRPr lang="en-US" altLang="en-US" sz="4000" dirty="0" smtClean="0"/>
          </a:p>
          <a:p>
            <a:pPr rtl="0" eaLnBrk="1" hangingPunct="1">
              <a:lnSpc>
                <a:spcPct val="90000"/>
              </a:lnSpc>
            </a:pPr>
            <a:endParaRPr lang="en-US" altLang="en-US" sz="4000" dirty="0" smtClean="0"/>
          </a:p>
          <a:p>
            <a:pPr rtl="0" eaLnBrk="1" hangingPunct="1">
              <a:lnSpc>
                <a:spcPct val="90000"/>
              </a:lnSpc>
            </a:pPr>
            <a:r>
              <a:rPr lang="en-US" altLang="en-US" sz="2800" dirty="0" err="1" smtClean="0"/>
              <a:t>Textbook:Modern</a:t>
            </a:r>
            <a:r>
              <a:rPr lang="en-US" altLang="en-US" sz="2800" dirty="0" smtClean="0"/>
              <a:t> Compiler Design</a:t>
            </a:r>
          </a:p>
          <a:p>
            <a:pPr rtl="0" eaLnBrk="1" hangingPunct="1">
              <a:lnSpc>
                <a:spcPct val="90000"/>
              </a:lnSpc>
            </a:pPr>
            <a:r>
              <a:rPr lang="en-US" altLang="en-US" sz="2800" dirty="0" smtClean="0"/>
              <a:t>Chapter 2.2.5 (modified)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3F294FEA-FBA8-4CE4-B22D-B437F2680967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1</a:t>
            </a:fld>
            <a:endParaRPr lang="he-IL" altLang="en-US" sz="1400"/>
          </a:p>
        </p:txBody>
      </p:sp>
    </p:spTree>
    <p:extLst>
      <p:ext uri="{BB962C8B-B14F-4D97-AF65-F5344CB8AC3E}">
        <p14:creationId xmlns:p14="http://schemas.microsoft.com/office/powerpoint/2010/main" val="33831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altLang="en-US" smtClean="0">
                <a:solidFill>
                  <a:schemeClr val="tx1"/>
                </a:solidFill>
              </a:rPr>
              <a:t>Informal Example(4)</a:t>
            </a:r>
          </a:p>
        </p:txBody>
      </p:sp>
      <p:sp>
        <p:nvSpPr>
          <p:cNvPr id="14348" name="Slide Number Placeholder 3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1FEFCEED-75B6-48A5-A6EA-A72A195F3B29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10</a:t>
            </a:fld>
            <a:endParaRPr lang="he-IL" altLang="en-US" sz="1400"/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608263" y="1644650"/>
            <a:ext cx="5988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S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latin typeface="Times New Roman" panose="02020603050405020304" pitchFamily="18" charset="0"/>
              </a:rPr>
              <a:t> E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$</a:t>
            </a:r>
            <a:r>
              <a:rPr lang="en-US" altLang="en-US" sz="2400" b="1">
                <a:solidFill>
                  <a:srgbClr val="FFC763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en-US" sz="2400" b="1">
                <a:latin typeface="Times New Roman" panose="02020603050405020304" pitchFamily="18" charset="0"/>
              </a:rPr>
              <a:t>E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latin typeface="Times New Roman" panose="02020603050405020304" pitchFamily="18" charset="0"/>
              </a:rPr>
              <a:t> T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</a:rPr>
              <a:t>| E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+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</a:rPr>
              <a:t>T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      </a:t>
            </a:r>
            <a:r>
              <a:rPr lang="en-US" altLang="en-US" sz="2400" b="1">
                <a:latin typeface="Times New Roman" panose="02020603050405020304" pitchFamily="18" charset="0"/>
              </a:rPr>
              <a:t>T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</a:rPr>
              <a:t>|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</a:rPr>
              <a:t>E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528397" name="Text Box 13"/>
          <p:cNvSpPr txBox="1">
            <a:spLocks noChangeArrowheads="1"/>
          </p:cNvSpPr>
          <p:nvPr/>
        </p:nvSpPr>
        <p:spPr bwMode="auto">
          <a:xfrm>
            <a:off x="6767513" y="3965575"/>
            <a:ext cx="2376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shift</a:t>
            </a:r>
          </a:p>
        </p:txBody>
      </p:sp>
      <p:sp>
        <p:nvSpPr>
          <p:cNvPr id="14341" name="Text Box 16"/>
          <p:cNvSpPr txBox="1">
            <a:spLocks noChangeArrowheads="1"/>
          </p:cNvSpPr>
          <p:nvPr/>
        </p:nvSpPr>
        <p:spPr bwMode="auto">
          <a:xfrm>
            <a:off x="5213350" y="2151063"/>
            <a:ext cx="1814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input</a:t>
            </a:r>
          </a:p>
        </p:txBody>
      </p:sp>
      <p:sp>
        <p:nvSpPr>
          <p:cNvPr id="14342" name="Text Box 17"/>
          <p:cNvSpPr txBox="1">
            <a:spLocks noChangeArrowheads="1"/>
          </p:cNvSpPr>
          <p:nvPr/>
        </p:nvSpPr>
        <p:spPr bwMode="auto">
          <a:xfrm>
            <a:off x="5380038" y="2549525"/>
            <a:ext cx="1509712" cy="4953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+ i $</a:t>
            </a:r>
          </a:p>
        </p:txBody>
      </p:sp>
      <p:sp>
        <p:nvSpPr>
          <p:cNvPr id="14343" name="Text Box 18"/>
          <p:cNvSpPr txBox="1">
            <a:spLocks noChangeArrowheads="1"/>
          </p:cNvSpPr>
          <p:nvPr/>
        </p:nvSpPr>
        <p:spPr bwMode="auto">
          <a:xfrm>
            <a:off x="2640013" y="2549525"/>
            <a:ext cx="457200" cy="8604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E$</a:t>
            </a:r>
          </a:p>
        </p:txBody>
      </p:sp>
      <p:sp>
        <p:nvSpPr>
          <p:cNvPr id="14344" name="Text Box 19"/>
          <p:cNvSpPr txBox="1">
            <a:spLocks noChangeArrowheads="1"/>
          </p:cNvSpPr>
          <p:nvPr/>
        </p:nvSpPr>
        <p:spPr bwMode="auto">
          <a:xfrm>
            <a:off x="2509838" y="2151063"/>
            <a:ext cx="1020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stack</a:t>
            </a:r>
          </a:p>
        </p:txBody>
      </p:sp>
      <p:sp>
        <p:nvSpPr>
          <p:cNvPr id="14345" name="Text Box 20"/>
          <p:cNvSpPr txBox="1">
            <a:spLocks noChangeArrowheads="1"/>
          </p:cNvSpPr>
          <p:nvPr/>
        </p:nvSpPr>
        <p:spPr bwMode="auto">
          <a:xfrm>
            <a:off x="3862388" y="2151063"/>
            <a:ext cx="1020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tree</a:t>
            </a:r>
          </a:p>
        </p:txBody>
      </p:sp>
      <p:grpSp>
        <p:nvGrpSpPr>
          <p:cNvPr id="14346" name="Group 45"/>
          <p:cNvGrpSpPr>
            <a:grpSpLocks/>
          </p:cNvGrpSpPr>
          <p:nvPr/>
        </p:nvGrpSpPr>
        <p:grpSpPr bwMode="auto">
          <a:xfrm>
            <a:off x="3819525" y="2549525"/>
            <a:ext cx="1331913" cy="1658938"/>
            <a:chOff x="2406" y="1606"/>
            <a:chExt cx="839" cy="1045"/>
          </a:xfrm>
        </p:grpSpPr>
        <p:grpSp>
          <p:nvGrpSpPr>
            <p:cNvPr id="14365" name="Group 21"/>
            <p:cNvGrpSpPr>
              <a:grpSpLocks/>
            </p:cNvGrpSpPr>
            <p:nvPr/>
          </p:nvGrpSpPr>
          <p:grpSpPr bwMode="auto">
            <a:xfrm>
              <a:off x="2406" y="1862"/>
              <a:ext cx="685" cy="789"/>
              <a:chOff x="2406" y="3322"/>
              <a:chExt cx="685" cy="789"/>
            </a:xfrm>
          </p:grpSpPr>
          <p:grpSp>
            <p:nvGrpSpPr>
              <p:cNvPr id="14368" name="Group 22"/>
              <p:cNvGrpSpPr>
                <a:grpSpLocks/>
              </p:cNvGrpSpPr>
              <p:nvPr/>
            </p:nvGrpSpPr>
            <p:grpSpPr bwMode="auto">
              <a:xfrm>
                <a:off x="2406" y="3535"/>
                <a:ext cx="345" cy="576"/>
                <a:chOff x="2410" y="3629"/>
                <a:chExt cx="345" cy="576"/>
              </a:xfrm>
            </p:grpSpPr>
            <p:sp>
              <p:nvSpPr>
                <p:cNvPr id="14370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2410" y="3917"/>
                  <a:ext cx="259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algn="r" rtl="1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l" rtl="0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2400" b="1">
                      <a:solidFill>
                        <a:srgbClr val="0000FF"/>
                      </a:solidFill>
                      <a:latin typeface="Times New Roman" panose="02020603050405020304" pitchFamily="18" charset="0"/>
                    </a:rPr>
                    <a:t>i</a:t>
                  </a:r>
                </a:p>
              </p:txBody>
            </p:sp>
            <p:sp>
              <p:nvSpPr>
                <p:cNvPr id="14371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2496" y="3629"/>
                  <a:ext cx="259" cy="317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4369" name="Text Box 25"/>
              <p:cNvSpPr txBox="1">
                <a:spLocks noChangeArrowheads="1"/>
              </p:cNvSpPr>
              <p:nvPr/>
            </p:nvSpPr>
            <p:spPr bwMode="auto">
              <a:xfrm>
                <a:off x="2688" y="3322"/>
                <a:ext cx="40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r" rtl="1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r" rtl="1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r" rtl="1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r" rtl="1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r" rtl="1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rtl="0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1">
                    <a:latin typeface="Times New Roman" panose="02020603050405020304" pitchFamily="18" charset="0"/>
                  </a:rPr>
                  <a:t>T</a:t>
                </a:r>
              </a:p>
            </p:txBody>
          </p:sp>
        </p:grpSp>
        <p:sp>
          <p:nvSpPr>
            <p:cNvPr id="14366" name="Text Box 26"/>
            <p:cNvSpPr txBox="1">
              <a:spLocks noChangeArrowheads="1"/>
            </p:cNvSpPr>
            <p:nvPr/>
          </p:nvSpPr>
          <p:spPr bwMode="auto">
            <a:xfrm>
              <a:off x="3053" y="1606"/>
              <a:ext cx="1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14367" name="Line 27"/>
            <p:cNvSpPr>
              <a:spLocks noChangeShapeType="1"/>
            </p:cNvSpPr>
            <p:nvPr/>
          </p:nvSpPr>
          <p:spPr bwMode="auto">
            <a:xfrm flipH="1">
              <a:off x="2899" y="1807"/>
              <a:ext cx="211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47"/>
          <p:cNvGrpSpPr>
            <a:grpSpLocks/>
          </p:cNvGrpSpPr>
          <p:nvPr/>
        </p:nvGrpSpPr>
        <p:grpSpPr bwMode="auto">
          <a:xfrm>
            <a:off x="2503488" y="4652963"/>
            <a:ext cx="4518025" cy="2205037"/>
            <a:chOff x="1577" y="2931"/>
            <a:chExt cx="2846" cy="1389"/>
          </a:xfrm>
        </p:grpSpPr>
        <p:sp>
          <p:nvSpPr>
            <p:cNvPr id="14349" name="Text Box 29"/>
            <p:cNvSpPr txBox="1">
              <a:spLocks noChangeArrowheads="1"/>
            </p:cNvSpPr>
            <p:nvPr/>
          </p:nvSpPr>
          <p:spPr bwMode="auto">
            <a:xfrm>
              <a:off x="3280" y="2931"/>
              <a:ext cx="114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input</a:t>
              </a:r>
            </a:p>
          </p:txBody>
        </p:sp>
        <p:sp>
          <p:nvSpPr>
            <p:cNvPr id="14350" name="Text Box 30"/>
            <p:cNvSpPr txBox="1">
              <a:spLocks noChangeArrowheads="1"/>
            </p:cNvSpPr>
            <p:nvPr/>
          </p:nvSpPr>
          <p:spPr bwMode="auto">
            <a:xfrm>
              <a:off x="3385" y="3182"/>
              <a:ext cx="951" cy="312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i $</a:t>
              </a:r>
            </a:p>
          </p:txBody>
        </p:sp>
        <p:sp>
          <p:nvSpPr>
            <p:cNvPr id="14351" name="Text Box 31"/>
            <p:cNvSpPr txBox="1">
              <a:spLocks noChangeArrowheads="1"/>
            </p:cNvSpPr>
            <p:nvPr/>
          </p:nvSpPr>
          <p:spPr bwMode="auto">
            <a:xfrm>
              <a:off x="1659" y="3182"/>
              <a:ext cx="288" cy="77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+</a:t>
              </a:r>
              <a:r>
                <a:rPr lang="en-US" altLang="en-US" sz="2400" b="1">
                  <a:latin typeface="Times New Roman" panose="02020603050405020304" pitchFamily="18" charset="0"/>
                </a:rPr>
                <a:t>E$</a:t>
              </a:r>
            </a:p>
          </p:txBody>
        </p:sp>
        <p:sp>
          <p:nvSpPr>
            <p:cNvPr id="14352" name="Text Box 32"/>
            <p:cNvSpPr txBox="1">
              <a:spLocks noChangeArrowheads="1"/>
            </p:cNvSpPr>
            <p:nvPr/>
          </p:nvSpPr>
          <p:spPr bwMode="auto">
            <a:xfrm>
              <a:off x="1577" y="2931"/>
              <a:ext cx="64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stack</a:t>
              </a:r>
            </a:p>
          </p:txBody>
        </p:sp>
        <p:sp>
          <p:nvSpPr>
            <p:cNvPr id="14353" name="Text Box 33"/>
            <p:cNvSpPr txBox="1">
              <a:spLocks noChangeArrowheads="1"/>
            </p:cNvSpPr>
            <p:nvPr/>
          </p:nvSpPr>
          <p:spPr bwMode="auto">
            <a:xfrm>
              <a:off x="2429" y="2931"/>
              <a:ext cx="64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tree</a:t>
              </a:r>
            </a:p>
          </p:txBody>
        </p:sp>
        <p:grpSp>
          <p:nvGrpSpPr>
            <p:cNvPr id="14354" name="Group 46"/>
            <p:cNvGrpSpPr>
              <a:grpSpLocks/>
            </p:cNvGrpSpPr>
            <p:nvPr/>
          </p:nvGrpSpPr>
          <p:grpSpPr bwMode="auto">
            <a:xfrm>
              <a:off x="2402" y="3182"/>
              <a:ext cx="839" cy="1138"/>
              <a:chOff x="2402" y="3182"/>
              <a:chExt cx="839" cy="1138"/>
            </a:xfrm>
          </p:grpSpPr>
          <p:grpSp>
            <p:nvGrpSpPr>
              <p:cNvPr id="14355" name="Group 34"/>
              <p:cNvGrpSpPr>
                <a:grpSpLocks/>
              </p:cNvGrpSpPr>
              <p:nvPr/>
            </p:nvGrpSpPr>
            <p:grpSpPr bwMode="auto">
              <a:xfrm>
                <a:off x="2402" y="3438"/>
                <a:ext cx="685" cy="789"/>
                <a:chOff x="2406" y="3322"/>
                <a:chExt cx="685" cy="789"/>
              </a:xfrm>
            </p:grpSpPr>
            <p:grpSp>
              <p:nvGrpSpPr>
                <p:cNvPr id="14361" name="Group 35"/>
                <p:cNvGrpSpPr>
                  <a:grpSpLocks/>
                </p:cNvGrpSpPr>
                <p:nvPr/>
              </p:nvGrpSpPr>
              <p:grpSpPr bwMode="auto">
                <a:xfrm>
                  <a:off x="2406" y="3535"/>
                  <a:ext cx="345" cy="576"/>
                  <a:chOff x="2410" y="3629"/>
                  <a:chExt cx="345" cy="576"/>
                </a:xfrm>
              </p:grpSpPr>
              <p:sp>
                <p:nvSpPr>
                  <p:cNvPr id="14363" name="Text Box 3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410" y="3917"/>
                    <a:ext cx="259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algn="r" rtl="1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algn="l" rtl="0">
                      <a:spcBef>
                        <a:spcPct val="50000"/>
                      </a:spcBef>
                      <a:buFontTx/>
                      <a:buNone/>
                    </a:pPr>
                    <a:r>
                      <a:rPr lang="en-US" altLang="en-US" sz="2400" b="1">
                        <a:solidFill>
                          <a:srgbClr val="0000FF"/>
                        </a:solidFill>
                        <a:latin typeface="Times New Roman" panose="02020603050405020304" pitchFamily="18" charset="0"/>
                      </a:rPr>
                      <a:t>i</a:t>
                    </a:r>
                  </a:p>
                </p:txBody>
              </p:sp>
              <p:sp>
                <p:nvSpPr>
                  <p:cNvPr id="14364" name="Line 3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496" y="3629"/>
                    <a:ext cx="259" cy="317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4362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2688" y="3322"/>
                  <a:ext cx="403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algn="r" rtl="1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l" rtl="0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2400" b="1">
                      <a:latin typeface="Times New Roman" panose="02020603050405020304" pitchFamily="18" charset="0"/>
                    </a:rPr>
                    <a:t>T</a:t>
                  </a:r>
                </a:p>
              </p:txBody>
            </p:sp>
          </p:grpSp>
          <p:sp>
            <p:nvSpPr>
              <p:cNvPr id="14356" name="Text Box 39"/>
              <p:cNvSpPr txBox="1">
                <a:spLocks noChangeArrowheads="1"/>
              </p:cNvSpPr>
              <p:nvPr/>
            </p:nvSpPr>
            <p:spPr bwMode="auto">
              <a:xfrm>
                <a:off x="3049" y="3182"/>
                <a:ext cx="19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r" rtl="1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r" rtl="1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r" rtl="1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r" rtl="1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r" rtl="1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rtl="0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1">
                    <a:latin typeface="Times New Roman" panose="02020603050405020304" pitchFamily="18" charset="0"/>
                  </a:rPr>
                  <a:t>E</a:t>
                </a:r>
              </a:p>
            </p:txBody>
          </p:sp>
          <p:sp>
            <p:nvSpPr>
              <p:cNvPr id="14357" name="Line 40"/>
              <p:cNvSpPr>
                <a:spLocks noChangeShapeType="1"/>
              </p:cNvSpPr>
              <p:nvPr/>
            </p:nvSpPr>
            <p:spPr bwMode="auto">
              <a:xfrm flipH="1">
                <a:off x="2895" y="3383"/>
                <a:ext cx="211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4358" name="Group 43"/>
              <p:cNvGrpSpPr>
                <a:grpSpLocks/>
              </p:cNvGrpSpPr>
              <p:nvPr/>
            </p:nvGrpSpPr>
            <p:grpSpPr bwMode="auto">
              <a:xfrm>
                <a:off x="2726" y="3677"/>
                <a:ext cx="384" cy="643"/>
                <a:chOff x="2726" y="3677"/>
                <a:chExt cx="384" cy="643"/>
              </a:xfrm>
            </p:grpSpPr>
            <p:sp>
              <p:nvSpPr>
                <p:cNvPr id="14359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2726" y="4032"/>
                  <a:ext cx="307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algn="r" rtl="1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l" rtl="0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2400" b="1">
                      <a:solidFill>
                        <a:srgbClr val="0000FF"/>
                      </a:solidFill>
                      <a:latin typeface="Times New Roman" panose="02020603050405020304" pitchFamily="18" charset="0"/>
                    </a:rPr>
                    <a:t>+</a:t>
                  </a:r>
                </a:p>
              </p:txBody>
            </p:sp>
            <p:sp>
              <p:nvSpPr>
                <p:cNvPr id="14360" name="Line 42"/>
                <p:cNvSpPr>
                  <a:spLocks noChangeShapeType="1"/>
                </p:cNvSpPr>
                <p:nvPr/>
              </p:nvSpPr>
              <p:spPr bwMode="auto">
                <a:xfrm flipV="1">
                  <a:off x="2880" y="3677"/>
                  <a:ext cx="230" cy="37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847704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839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altLang="en-US" smtClean="0">
                <a:solidFill>
                  <a:schemeClr val="tx1"/>
                </a:solidFill>
              </a:rPr>
              <a:t>Informal Example(5)</a:t>
            </a:r>
          </a:p>
        </p:txBody>
      </p:sp>
      <p:sp>
        <p:nvSpPr>
          <p:cNvPr id="15372" name="Slide Number Placeholder 3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AAB3CDF9-E4FD-46A5-964B-93F74A7DF7B3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11</a:t>
            </a:fld>
            <a:endParaRPr lang="he-IL" altLang="en-US" sz="1400"/>
          </a:p>
        </p:txBody>
      </p:sp>
      <p:sp>
        <p:nvSpPr>
          <p:cNvPr id="529412" name="Text Box 4"/>
          <p:cNvSpPr txBox="1">
            <a:spLocks noChangeArrowheads="1"/>
          </p:cNvSpPr>
          <p:nvPr/>
        </p:nvSpPr>
        <p:spPr bwMode="auto">
          <a:xfrm>
            <a:off x="6767513" y="3810000"/>
            <a:ext cx="2376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shift</a:t>
            </a:r>
          </a:p>
        </p:txBody>
      </p:sp>
      <p:sp>
        <p:nvSpPr>
          <p:cNvPr id="15364" name="Text Box 19"/>
          <p:cNvSpPr txBox="1">
            <a:spLocks noChangeArrowheads="1"/>
          </p:cNvSpPr>
          <p:nvPr/>
        </p:nvSpPr>
        <p:spPr bwMode="auto">
          <a:xfrm>
            <a:off x="5207000" y="2065338"/>
            <a:ext cx="1814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input</a:t>
            </a:r>
          </a:p>
        </p:txBody>
      </p:sp>
      <p:sp>
        <p:nvSpPr>
          <p:cNvPr id="15365" name="Text Box 20"/>
          <p:cNvSpPr txBox="1">
            <a:spLocks noChangeArrowheads="1"/>
          </p:cNvSpPr>
          <p:nvPr/>
        </p:nvSpPr>
        <p:spPr bwMode="auto">
          <a:xfrm>
            <a:off x="5373688" y="2654300"/>
            <a:ext cx="1509712" cy="4953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i $</a:t>
            </a:r>
          </a:p>
        </p:txBody>
      </p:sp>
      <p:sp>
        <p:nvSpPr>
          <p:cNvPr id="15366" name="Text Box 21"/>
          <p:cNvSpPr txBox="1">
            <a:spLocks noChangeArrowheads="1"/>
          </p:cNvSpPr>
          <p:nvPr/>
        </p:nvSpPr>
        <p:spPr bwMode="auto">
          <a:xfrm>
            <a:off x="2633663" y="2654300"/>
            <a:ext cx="457200" cy="12255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+</a:t>
            </a:r>
            <a:r>
              <a:rPr lang="en-US" altLang="en-US" sz="2400" b="1">
                <a:latin typeface="Times New Roman" panose="02020603050405020304" pitchFamily="18" charset="0"/>
              </a:rPr>
              <a:t>E$</a:t>
            </a:r>
          </a:p>
        </p:txBody>
      </p:sp>
      <p:sp>
        <p:nvSpPr>
          <p:cNvPr id="15367" name="Text Box 22"/>
          <p:cNvSpPr txBox="1">
            <a:spLocks noChangeArrowheads="1"/>
          </p:cNvSpPr>
          <p:nvPr/>
        </p:nvSpPr>
        <p:spPr bwMode="auto">
          <a:xfrm>
            <a:off x="2503488" y="2065338"/>
            <a:ext cx="1020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stack</a:t>
            </a:r>
          </a:p>
        </p:txBody>
      </p:sp>
      <p:sp>
        <p:nvSpPr>
          <p:cNvPr id="15368" name="Text Box 23"/>
          <p:cNvSpPr txBox="1">
            <a:spLocks noChangeArrowheads="1"/>
          </p:cNvSpPr>
          <p:nvPr/>
        </p:nvSpPr>
        <p:spPr bwMode="auto">
          <a:xfrm>
            <a:off x="3856038" y="2065338"/>
            <a:ext cx="1020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tree</a:t>
            </a:r>
          </a:p>
        </p:txBody>
      </p:sp>
      <p:grpSp>
        <p:nvGrpSpPr>
          <p:cNvPr id="15369" name="Group 55"/>
          <p:cNvGrpSpPr>
            <a:grpSpLocks/>
          </p:cNvGrpSpPr>
          <p:nvPr/>
        </p:nvGrpSpPr>
        <p:grpSpPr bwMode="auto">
          <a:xfrm>
            <a:off x="3813175" y="2654300"/>
            <a:ext cx="1331913" cy="1806575"/>
            <a:chOff x="2402" y="1492"/>
            <a:chExt cx="839" cy="1138"/>
          </a:xfrm>
        </p:grpSpPr>
        <p:grpSp>
          <p:nvGrpSpPr>
            <p:cNvPr id="15389" name="Group 24"/>
            <p:cNvGrpSpPr>
              <a:grpSpLocks/>
            </p:cNvGrpSpPr>
            <p:nvPr/>
          </p:nvGrpSpPr>
          <p:grpSpPr bwMode="auto">
            <a:xfrm>
              <a:off x="2402" y="1748"/>
              <a:ext cx="685" cy="789"/>
              <a:chOff x="2406" y="3322"/>
              <a:chExt cx="685" cy="789"/>
            </a:xfrm>
          </p:grpSpPr>
          <p:grpSp>
            <p:nvGrpSpPr>
              <p:cNvPr id="15395" name="Group 25"/>
              <p:cNvGrpSpPr>
                <a:grpSpLocks/>
              </p:cNvGrpSpPr>
              <p:nvPr/>
            </p:nvGrpSpPr>
            <p:grpSpPr bwMode="auto">
              <a:xfrm>
                <a:off x="2406" y="3535"/>
                <a:ext cx="345" cy="576"/>
                <a:chOff x="2410" y="3629"/>
                <a:chExt cx="345" cy="576"/>
              </a:xfrm>
            </p:grpSpPr>
            <p:sp>
              <p:nvSpPr>
                <p:cNvPr id="15397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2410" y="3917"/>
                  <a:ext cx="259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algn="r" rtl="1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l" rtl="0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2400" b="1">
                      <a:solidFill>
                        <a:srgbClr val="0000FF"/>
                      </a:solidFill>
                      <a:latin typeface="Times New Roman" panose="02020603050405020304" pitchFamily="18" charset="0"/>
                    </a:rPr>
                    <a:t>i</a:t>
                  </a:r>
                </a:p>
              </p:txBody>
            </p:sp>
            <p:sp>
              <p:nvSpPr>
                <p:cNvPr id="15398" name="Line 27"/>
                <p:cNvSpPr>
                  <a:spLocks noChangeShapeType="1"/>
                </p:cNvSpPr>
                <p:nvPr/>
              </p:nvSpPr>
              <p:spPr bwMode="auto">
                <a:xfrm flipH="1">
                  <a:off x="2496" y="3629"/>
                  <a:ext cx="259" cy="317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5396" name="Text Box 28"/>
              <p:cNvSpPr txBox="1">
                <a:spLocks noChangeArrowheads="1"/>
              </p:cNvSpPr>
              <p:nvPr/>
            </p:nvSpPr>
            <p:spPr bwMode="auto">
              <a:xfrm>
                <a:off x="2688" y="3322"/>
                <a:ext cx="40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r" rtl="1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r" rtl="1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r" rtl="1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r" rtl="1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r" rtl="1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rtl="0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1">
                    <a:latin typeface="Times New Roman" panose="02020603050405020304" pitchFamily="18" charset="0"/>
                  </a:rPr>
                  <a:t>T</a:t>
                </a:r>
              </a:p>
            </p:txBody>
          </p:sp>
        </p:grpSp>
        <p:sp>
          <p:nvSpPr>
            <p:cNvPr id="15390" name="Text Box 29"/>
            <p:cNvSpPr txBox="1">
              <a:spLocks noChangeArrowheads="1"/>
            </p:cNvSpPr>
            <p:nvPr/>
          </p:nvSpPr>
          <p:spPr bwMode="auto">
            <a:xfrm>
              <a:off x="3049" y="1492"/>
              <a:ext cx="1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15391" name="Line 30"/>
            <p:cNvSpPr>
              <a:spLocks noChangeShapeType="1"/>
            </p:cNvSpPr>
            <p:nvPr/>
          </p:nvSpPr>
          <p:spPr bwMode="auto">
            <a:xfrm flipH="1">
              <a:off x="2895" y="1693"/>
              <a:ext cx="211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392" name="Group 31"/>
            <p:cNvGrpSpPr>
              <a:grpSpLocks/>
            </p:cNvGrpSpPr>
            <p:nvPr/>
          </p:nvGrpSpPr>
          <p:grpSpPr bwMode="auto">
            <a:xfrm>
              <a:off x="2726" y="1987"/>
              <a:ext cx="384" cy="643"/>
              <a:chOff x="2726" y="3677"/>
              <a:chExt cx="384" cy="643"/>
            </a:xfrm>
          </p:grpSpPr>
          <p:sp>
            <p:nvSpPr>
              <p:cNvPr id="15393" name="Text Box 32"/>
              <p:cNvSpPr txBox="1">
                <a:spLocks noChangeArrowheads="1"/>
              </p:cNvSpPr>
              <p:nvPr/>
            </p:nvSpPr>
            <p:spPr bwMode="auto">
              <a:xfrm>
                <a:off x="2726" y="4032"/>
                <a:ext cx="307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r" rtl="1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r" rtl="1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r" rtl="1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r" rtl="1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r" rtl="1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rtl="0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+</a:t>
                </a:r>
              </a:p>
            </p:txBody>
          </p:sp>
          <p:sp>
            <p:nvSpPr>
              <p:cNvPr id="15394" name="Line 33"/>
              <p:cNvSpPr>
                <a:spLocks noChangeShapeType="1"/>
              </p:cNvSpPr>
              <p:nvPr/>
            </p:nvSpPr>
            <p:spPr bwMode="auto">
              <a:xfrm flipV="1">
                <a:off x="2880" y="3677"/>
                <a:ext cx="230" cy="37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6" name="Group 56"/>
          <p:cNvGrpSpPr>
            <a:grpSpLocks/>
          </p:cNvGrpSpPr>
          <p:nvPr/>
        </p:nvGrpSpPr>
        <p:grpSpPr bwMode="auto">
          <a:xfrm>
            <a:off x="2513013" y="4535488"/>
            <a:ext cx="5294312" cy="2139950"/>
            <a:chOff x="1583" y="2857"/>
            <a:chExt cx="3335" cy="1348"/>
          </a:xfrm>
        </p:grpSpPr>
        <p:sp>
          <p:nvSpPr>
            <p:cNvPr id="15373" name="Text Box 35"/>
            <p:cNvSpPr txBox="1">
              <a:spLocks noChangeArrowheads="1"/>
            </p:cNvSpPr>
            <p:nvPr/>
          </p:nvSpPr>
          <p:spPr bwMode="auto">
            <a:xfrm>
              <a:off x="3775" y="2857"/>
              <a:ext cx="114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input</a:t>
              </a:r>
            </a:p>
          </p:txBody>
        </p:sp>
        <p:sp>
          <p:nvSpPr>
            <p:cNvPr id="15374" name="Text Box 36"/>
            <p:cNvSpPr txBox="1">
              <a:spLocks noChangeArrowheads="1"/>
            </p:cNvSpPr>
            <p:nvPr/>
          </p:nvSpPr>
          <p:spPr bwMode="auto">
            <a:xfrm>
              <a:off x="3621" y="3178"/>
              <a:ext cx="951" cy="312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$</a:t>
              </a:r>
            </a:p>
          </p:txBody>
        </p:sp>
        <p:sp>
          <p:nvSpPr>
            <p:cNvPr id="15375" name="Text Box 37"/>
            <p:cNvSpPr txBox="1">
              <a:spLocks noChangeArrowheads="1"/>
            </p:cNvSpPr>
            <p:nvPr/>
          </p:nvSpPr>
          <p:spPr bwMode="auto">
            <a:xfrm>
              <a:off x="1665" y="3178"/>
              <a:ext cx="288" cy="100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i+</a:t>
              </a:r>
              <a:r>
                <a:rPr lang="en-US" altLang="en-US" sz="2400" b="1">
                  <a:latin typeface="Times New Roman" panose="02020603050405020304" pitchFamily="18" charset="0"/>
                </a:rPr>
                <a:t>E$</a:t>
              </a:r>
            </a:p>
          </p:txBody>
        </p:sp>
        <p:sp>
          <p:nvSpPr>
            <p:cNvPr id="15376" name="Text Box 38"/>
            <p:cNvSpPr txBox="1">
              <a:spLocks noChangeArrowheads="1"/>
            </p:cNvSpPr>
            <p:nvPr/>
          </p:nvSpPr>
          <p:spPr bwMode="auto">
            <a:xfrm>
              <a:off x="1583" y="2857"/>
              <a:ext cx="64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stack</a:t>
              </a:r>
            </a:p>
          </p:txBody>
        </p:sp>
        <p:sp>
          <p:nvSpPr>
            <p:cNvPr id="15377" name="Text Box 39"/>
            <p:cNvSpPr txBox="1">
              <a:spLocks noChangeArrowheads="1"/>
            </p:cNvSpPr>
            <p:nvPr/>
          </p:nvSpPr>
          <p:spPr bwMode="auto">
            <a:xfrm>
              <a:off x="2435" y="2857"/>
              <a:ext cx="64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tree</a:t>
              </a:r>
            </a:p>
          </p:txBody>
        </p:sp>
        <p:grpSp>
          <p:nvGrpSpPr>
            <p:cNvPr id="15378" name="Group 40"/>
            <p:cNvGrpSpPr>
              <a:grpSpLocks/>
            </p:cNvGrpSpPr>
            <p:nvPr/>
          </p:nvGrpSpPr>
          <p:grpSpPr bwMode="auto">
            <a:xfrm>
              <a:off x="2408" y="3314"/>
              <a:ext cx="685" cy="789"/>
              <a:chOff x="2406" y="3322"/>
              <a:chExt cx="685" cy="789"/>
            </a:xfrm>
          </p:grpSpPr>
          <p:grpSp>
            <p:nvGrpSpPr>
              <p:cNvPr id="15385" name="Group 41"/>
              <p:cNvGrpSpPr>
                <a:grpSpLocks/>
              </p:cNvGrpSpPr>
              <p:nvPr/>
            </p:nvGrpSpPr>
            <p:grpSpPr bwMode="auto">
              <a:xfrm>
                <a:off x="2406" y="3535"/>
                <a:ext cx="345" cy="576"/>
                <a:chOff x="2410" y="3629"/>
                <a:chExt cx="345" cy="576"/>
              </a:xfrm>
            </p:grpSpPr>
            <p:sp>
              <p:nvSpPr>
                <p:cNvPr id="15387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2410" y="3917"/>
                  <a:ext cx="259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algn="r" rtl="1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l" rtl="0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2400" b="1">
                      <a:solidFill>
                        <a:srgbClr val="0000FF"/>
                      </a:solidFill>
                      <a:latin typeface="Times New Roman" panose="02020603050405020304" pitchFamily="18" charset="0"/>
                    </a:rPr>
                    <a:t>i</a:t>
                  </a:r>
                </a:p>
              </p:txBody>
            </p:sp>
            <p:sp>
              <p:nvSpPr>
                <p:cNvPr id="15388" name="Line 43"/>
                <p:cNvSpPr>
                  <a:spLocks noChangeShapeType="1"/>
                </p:cNvSpPr>
                <p:nvPr/>
              </p:nvSpPr>
              <p:spPr bwMode="auto">
                <a:xfrm flipH="1">
                  <a:off x="2496" y="3629"/>
                  <a:ext cx="259" cy="317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5386" name="Text Box 44"/>
              <p:cNvSpPr txBox="1">
                <a:spLocks noChangeArrowheads="1"/>
              </p:cNvSpPr>
              <p:nvPr/>
            </p:nvSpPr>
            <p:spPr bwMode="auto">
              <a:xfrm>
                <a:off x="2688" y="3322"/>
                <a:ext cx="40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r" rtl="1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r" rtl="1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r" rtl="1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r" rtl="1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r" rtl="1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rtl="0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1">
                    <a:latin typeface="Times New Roman" panose="02020603050405020304" pitchFamily="18" charset="0"/>
                  </a:rPr>
                  <a:t>T</a:t>
                </a:r>
              </a:p>
            </p:txBody>
          </p:sp>
        </p:grpSp>
        <p:sp>
          <p:nvSpPr>
            <p:cNvPr id="15379" name="Text Box 45"/>
            <p:cNvSpPr txBox="1">
              <a:spLocks noChangeArrowheads="1"/>
            </p:cNvSpPr>
            <p:nvPr/>
          </p:nvSpPr>
          <p:spPr bwMode="auto">
            <a:xfrm>
              <a:off x="3055" y="3058"/>
              <a:ext cx="1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15380" name="Line 46"/>
            <p:cNvSpPr>
              <a:spLocks noChangeShapeType="1"/>
            </p:cNvSpPr>
            <p:nvPr/>
          </p:nvSpPr>
          <p:spPr bwMode="auto">
            <a:xfrm flipH="1">
              <a:off x="2901" y="3259"/>
              <a:ext cx="211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1" name="Text Box 48"/>
            <p:cNvSpPr txBox="1">
              <a:spLocks noChangeArrowheads="1"/>
            </p:cNvSpPr>
            <p:nvPr/>
          </p:nvSpPr>
          <p:spPr bwMode="auto">
            <a:xfrm>
              <a:off x="2732" y="3908"/>
              <a:ext cx="30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15382" name="Line 49"/>
            <p:cNvSpPr>
              <a:spLocks noChangeShapeType="1"/>
            </p:cNvSpPr>
            <p:nvPr/>
          </p:nvSpPr>
          <p:spPr bwMode="auto">
            <a:xfrm flipV="1">
              <a:off x="2886" y="3553"/>
              <a:ext cx="230" cy="37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3" name="Text Box 51"/>
            <p:cNvSpPr txBox="1">
              <a:spLocks noChangeArrowheads="1"/>
            </p:cNvSpPr>
            <p:nvPr/>
          </p:nvSpPr>
          <p:spPr bwMode="auto">
            <a:xfrm>
              <a:off x="3000" y="3917"/>
              <a:ext cx="30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i</a:t>
              </a:r>
            </a:p>
          </p:txBody>
        </p:sp>
        <p:sp>
          <p:nvSpPr>
            <p:cNvPr id="15384" name="Line 52"/>
            <p:cNvSpPr>
              <a:spLocks noChangeShapeType="1"/>
            </p:cNvSpPr>
            <p:nvPr/>
          </p:nvSpPr>
          <p:spPr bwMode="auto">
            <a:xfrm flipV="1">
              <a:off x="3154" y="3562"/>
              <a:ext cx="230" cy="37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371" name="Text Box 57"/>
          <p:cNvSpPr txBox="1">
            <a:spLocks noChangeArrowheads="1"/>
          </p:cNvSpPr>
          <p:nvPr/>
        </p:nvSpPr>
        <p:spPr bwMode="auto">
          <a:xfrm>
            <a:off x="2608263" y="1644650"/>
            <a:ext cx="5988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S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latin typeface="Times New Roman" panose="02020603050405020304" pitchFamily="18" charset="0"/>
              </a:rPr>
              <a:t> E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$</a:t>
            </a:r>
            <a:r>
              <a:rPr lang="en-US" altLang="en-US" sz="2400" b="1">
                <a:solidFill>
                  <a:srgbClr val="FFC763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en-US" sz="2400" b="1">
                <a:latin typeface="Times New Roman" panose="02020603050405020304" pitchFamily="18" charset="0"/>
              </a:rPr>
              <a:t>E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latin typeface="Times New Roman" panose="02020603050405020304" pitchFamily="18" charset="0"/>
              </a:rPr>
              <a:t> T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</a:rPr>
              <a:t>| E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+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</a:rPr>
              <a:t>T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      </a:t>
            </a:r>
            <a:r>
              <a:rPr lang="en-US" altLang="en-US" sz="2400" b="1">
                <a:latin typeface="Times New Roman" panose="02020603050405020304" pitchFamily="18" charset="0"/>
              </a:rPr>
              <a:t>T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</a:rPr>
              <a:t>|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</a:rPr>
              <a:t>E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55766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94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9725"/>
            <a:ext cx="7772400" cy="1143000"/>
          </a:xfrm>
        </p:spPr>
        <p:txBody>
          <a:bodyPr/>
          <a:lstStyle/>
          <a:p>
            <a:pPr rtl="0" eaLnBrk="1" hangingPunct="1"/>
            <a:r>
              <a:rPr lang="en-US" altLang="en-US" smtClean="0">
                <a:solidFill>
                  <a:schemeClr val="tx1"/>
                </a:solidFill>
              </a:rPr>
              <a:t>Informal Example(6)</a:t>
            </a:r>
          </a:p>
        </p:txBody>
      </p:sp>
      <p:sp>
        <p:nvSpPr>
          <p:cNvPr id="16400" name="Slide Number Placeholder 4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1B3152AB-54CA-4F0A-9807-0C64824F7D04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12</a:t>
            </a:fld>
            <a:endParaRPr lang="he-IL" altLang="en-US" sz="1400"/>
          </a:p>
        </p:txBody>
      </p:sp>
      <p:sp>
        <p:nvSpPr>
          <p:cNvPr id="530436" name="Text Box 4"/>
          <p:cNvSpPr txBox="1">
            <a:spLocks noChangeArrowheads="1"/>
          </p:cNvSpPr>
          <p:nvPr/>
        </p:nvSpPr>
        <p:spPr bwMode="auto">
          <a:xfrm>
            <a:off x="6515100" y="3783013"/>
            <a:ext cx="2376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reduce T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i</a:t>
            </a:r>
          </a:p>
        </p:txBody>
      </p:sp>
      <p:sp>
        <p:nvSpPr>
          <p:cNvPr id="16388" name="Text Box 23"/>
          <p:cNvSpPr txBox="1">
            <a:spLocks noChangeArrowheads="1"/>
          </p:cNvSpPr>
          <p:nvPr/>
        </p:nvSpPr>
        <p:spPr bwMode="auto">
          <a:xfrm>
            <a:off x="5992813" y="1871663"/>
            <a:ext cx="1814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input</a:t>
            </a:r>
          </a:p>
        </p:txBody>
      </p:sp>
      <p:sp>
        <p:nvSpPr>
          <p:cNvPr id="16389" name="Text Box 24"/>
          <p:cNvSpPr txBox="1">
            <a:spLocks noChangeArrowheads="1"/>
          </p:cNvSpPr>
          <p:nvPr/>
        </p:nvSpPr>
        <p:spPr bwMode="auto">
          <a:xfrm>
            <a:off x="5748338" y="2457450"/>
            <a:ext cx="1509712" cy="4953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$</a:t>
            </a:r>
          </a:p>
        </p:txBody>
      </p:sp>
      <p:sp>
        <p:nvSpPr>
          <p:cNvPr id="16390" name="Text Box 25"/>
          <p:cNvSpPr txBox="1">
            <a:spLocks noChangeArrowheads="1"/>
          </p:cNvSpPr>
          <p:nvPr/>
        </p:nvSpPr>
        <p:spPr bwMode="auto">
          <a:xfrm>
            <a:off x="2643188" y="2457450"/>
            <a:ext cx="457200" cy="15906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i+</a:t>
            </a:r>
            <a:r>
              <a:rPr lang="en-US" altLang="en-US" sz="2400" b="1">
                <a:latin typeface="Times New Roman" panose="02020603050405020304" pitchFamily="18" charset="0"/>
              </a:rPr>
              <a:t>E$</a:t>
            </a:r>
          </a:p>
        </p:txBody>
      </p:sp>
      <p:sp>
        <p:nvSpPr>
          <p:cNvPr id="16391" name="Text Box 26"/>
          <p:cNvSpPr txBox="1">
            <a:spLocks noChangeArrowheads="1"/>
          </p:cNvSpPr>
          <p:nvPr/>
        </p:nvSpPr>
        <p:spPr bwMode="auto">
          <a:xfrm>
            <a:off x="2513013" y="1871663"/>
            <a:ext cx="1020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stack</a:t>
            </a:r>
          </a:p>
        </p:txBody>
      </p:sp>
      <p:sp>
        <p:nvSpPr>
          <p:cNvPr id="16392" name="Text Box 27"/>
          <p:cNvSpPr txBox="1">
            <a:spLocks noChangeArrowheads="1"/>
          </p:cNvSpPr>
          <p:nvPr/>
        </p:nvSpPr>
        <p:spPr bwMode="auto">
          <a:xfrm>
            <a:off x="3865563" y="1871663"/>
            <a:ext cx="1020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tree</a:t>
            </a:r>
          </a:p>
        </p:txBody>
      </p:sp>
      <p:grpSp>
        <p:nvGrpSpPr>
          <p:cNvPr id="16393" name="Group 28"/>
          <p:cNvGrpSpPr>
            <a:grpSpLocks/>
          </p:cNvGrpSpPr>
          <p:nvPr/>
        </p:nvGrpSpPr>
        <p:grpSpPr bwMode="auto">
          <a:xfrm>
            <a:off x="3822700" y="2673350"/>
            <a:ext cx="1087438" cy="1252538"/>
            <a:chOff x="2406" y="3322"/>
            <a:chExt cx="685" cy="789"/>
          </a:xfrm>
        </p:grpSpPr>
        <p:grpSp>
          <p:nvGrpSpPr>
            <p:cNvPr id="16425" name="Group 29"/>
            <p:cNvGrpSpPr>
              <a:grpSpLocks/>
            </p:cNvGrpSpPr>
            <p:nvPr/>
          </p:nvGrpSpPr>
          <p:grpSpPr bwMode="auto">
            <a:xfrm>
              <a:off x="2406" y="3535"/>
              <a:ext cx="345" cy="576"/>
              <a:chOff x="2410" y="3629"/>
              <a:chExt cx="345" cy="576"/>
            </a:xfrm>
          </p:grpSpPr>
          <p:sp>
            <p:nvSpPr>
              <p:cNvPr id="16427" name="Text Box 30"/>
              <p:cNvSpPr txBox="1">
                <a:spLocks noChangeArrowheads="1"/>
              </p:cNvSpPr>
              <p:nvPr/>
            </p:nvSpPr>
            <p:spPr bwMode="auto">
              <a:xfrm>
                <a:off x="2410" y="3917"/>
                <a:ext cx="25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r" rtl="1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r" rtl="1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r" rtl="1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r" rtl="1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r" rtl="1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rtl="0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i</a:t>
                </a:r>
              </a:p>
            </p:txBody>
          </p:sp>
          <p:sp>
            <p:nvSpPr>
              <p:cNvPr id="16428" name="Line 31"/>
              <p:cNvSpPr>
                <a:spLocks noChangeShapeType="1"/>
              </p:cNvSpPr>
              <p:nvPr/>
            </p:nvSpPr>
            <p:spPr bwMode="auto">
              <a:xfrm flipH="1">
                <a:off x="2496" y="3629"/>
                <a:ext cx="259" cy="31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426" name="Text Box 32"/>
            <p:cNvSpPr txBox="1">
              <a:spLocks noChangeArrowheads="1"/>
            </p:cNvSpPr>
            <p:nvPr/>
          </p:nvSpPr>
          <p:spPr bwMode="auto">
            <a:xfrm>
              <a:off x="2688" y="3322"/>
              <a:ext cx="40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T</a:t>
              </a:r>
            </a:p>
          </p:txBody>
        </p:sp>
      </p:grpSp>
      <p:sp>
        <p:nvSpPr>
          <p:cNvPr id="16394" name="Text Box 33"/>
          <p:cNvSpPr txBox="1">
            <a:spLocks noChangeArrowheads="1"/>
          </p:cNvSpPr>
          <p:nvPr/>
        </p:nvSpPr>
        <p:spPr bwMode="auto">
          <a:xfrm>
            <a:off x="4849813" y="226695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16395" name="Line 34"/>
          <p:cNvSpPr>
            <a:spLocks noChangeShapeType="1"/>
          </p:cNvSpPr>
          <p:nvPr/>
        </p:nvSpPr>
        <p:spPr bwMode="auto">
          <a:xfrm flipH="1">
            <a:off x="4605338" y="2586038"/>
            <a:ext cx="334962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396" name="Group 35"/>
          <p:cNvGrpSpPr>
            <a:grpSpLocks/>
          </p:cNvGrpSpPr>
          <p:nvPr/>
        </p:nvGrpSpPr>
        <p:grpSpPr bwMode="auto">
          <a:xfrm>
            <a:off x="4337050" y="3052763"/>
            <a:ext cx="609600" cy="1020762"/>
            <a:chOff x="2726" y="3677"/>
            <a:chExt cx="384" cy="643"/>
          </a:xfrm>
        </p:grpSpPr>
        <p:sp>
          <p:nvSpPr>
            <p:cNvPr id="16423" name="Text Box 36"/>
            <p:cNvSpPr txBox="1">
              <a:spLocks noChangeArrowheads="1"/>
            </p:cNvSpPr>
            <p:nvPr/>
          </p:nvSpPr>
          <p:spPr bwMode="auto">
            <a:xfrm>
              <a:off x="2726" y="4032"/>
              <a:ext cx="30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16424" name="Line 37"/>
            <p:cNvSpPr>
              <a:spLocks noChangeShapeType="1"/>
            </p:cNvSpPr>
            <p:nvPr/>
          </p:nvSpPr>
          <p:spPr bwMode="auto">
            <a:xfrm flipV="1">
              <a:off x="2880" y="3677"/>
              <a:ext cx="230" cy="37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397" name="Group 38"/>
          <p:cNvGrpSpPr>
            <a:grpSpLocks/>
          </p:cNvGrpSpPr>
          <p:nvPr/>
        </p:nvGrpSpPr>
        <p:grpSpPr bwMode="auto">
          <a:xfrm>
            <a:off x="4762500" y="3067050"/>
            <a:ext cx="609600" cy="1020763"/>
            <a:chOff x="2726" y="3677"/>
            <a:chExt cx="384" cy="643"/>
          </a:xfrm>
        </p:grpSpPr>
        <p:sp>
          <p:nvSpPr>
            <p:cNvPr id="16421" name="Text Box 39"/>
            <p:cNvSpPr txBox="1">
              <a:spLocks noChangeArrowheads="1"/>
            </p:cNvSpPr>
            <p:nvPr/>
          </p:nvSpPr>
          <p:spPr bwMode="auto">
            <a:xfrm>
              <a:off x="2726" y="4032"/>
              <a:ext cx="30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i</a:t>
              </a:r>
            </a:p>
          </p:txBody>
        </p:sp>
        <p:sp>
          <p:nvSpPr>
            <p:cNvPr id="16422" name="Line 40"/>
            <p:cNvSpPr>
              <a:spLocks noChangeShapeType="1"/>
            </p:cNvSpPr>
            <p:nvPr/>
          </p:nvSpPr>
          <p:spPr bwMode="auto">
            <a:xfrm flipV="1">
              <a:off x="2880" y="3677"/>
              <a:ext cx="230" cy="37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65"/>
          <p:cNvGrpSpPr>
            <a:grpSpLocks/>
          </p:cNvGrpSpPr>
          <p:nvPr/>
        </p:nvGrpSpPr>
        <p:grpSpPr bwMode="auto">
          <a:xfrm>
            <a:off x="2538413" y="4271963"/>
            <a:ext cx="5294312" cy="2254250"/>
            <a:chOff x="1599" y="2691"/>
            <a:chExt cx="3335" cy="1420"/>
          </a:xfrm>
        </p:grpSpPr>
        <p:sp>
          <p:nvSpPr>
            <p:cNvPr id="16401" name="Text Box 43"/>
            <p:cNvSpPr txBox="1">
              <a:spLocks noChangeArrowheads="1"/>
            </p:cNvSpPr>
            <p:nvPr/>
          </p:nvSpPr>
          <p:spPr bwMode="auto">
            <a:xfrm>
              <a:off x="3791" y="2691"/>
              <a:ext cx="114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input</a:t>
              </a:r>
            </a:p>
          </p:txBody>
        </p:sp>
        <p:grpSp>
          <p:nvGrpSpPr>
            <p:cNvPr id="16402" name="Group 63"/>
            <p:cNvGrpSpPr>
              <a:grpSpLocks/>
            </p:cNvGrpSpPr>
            <p:nvPr/>
          </p:nvGrpSpPr>
          <p:grpSpPr bwMode="auto">
            <a:xfrm>
              <a:off x="1599" y="2691"/>
              <a:ext cx="2989" cy="1420"/>
              <a:chOff x="1599" y="2691"/>
              <a:chExt cx="2989" cy="1420"/>
            </a:xfrm>
          </p:grpSpPr>
          <p:sp>
            <p:nvSpPr>
              <p:cNvPr id="16403" name="Text Box 44"/>
              <p:cNvSpPr txBox="1">
                <a:spLocks noChangeArrowheads="1"/>
              </p:cNvSpPr>
              <p:nvPr/>
            </p:nvSpPr>
            <p:spPr bwMode="auto">
              <a:xfrm>
                <a:off x="3637" y="3084"/>
                <a:ext cx="951" cy="312"/>
              </a:xfrm>
              <a:prstGeom prst="rect">
                <a:avLst/>
              </a:prstGeom>
              <a:noFill/>
              <a:ln w="38100">
                <a:solidFill>
                  <a:srgbClr val="0000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algn="r" rtl="1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r" rtl="1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r" rtl="1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r" rtl="1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r" rtl="1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rtl="0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$</a:t>
                </a:r>
              </a:p>
            </p:txBody>
          </p:sp>
          <p:sp>
            <p:nvSpPr>
              <p:cNvPr id="16404" name="Text Box 45"/>
              <p:cNvSpPr txBox="1">
                <a:spLocks noChangeArrowheads="1"/>
              </p:cNvSpPr>
              <p:nvPr/>
            </p:nvSpPr>
            <p:spPr bwMode="auto">
              <a:xfrm>
                <a:off x="1681" y="3084"/>
                <a:ext cx="288" cy="1002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algn="r" rtl="1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r" rtl="1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r" rtl="1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r" rtl="1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r" rtl="1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rtl="0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1">
                    <a:latin typeface="Times New Roman" panose="02020603050405020304" pitchFamily="18" charset="0"/>
                  </a:rPr>
                  <a:t>T</a:t>
                </a:r>
                <a:r>
                  <a:rPr lang="en-US" altLang="en-US" sz="2400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+</a:t>
                </a:r>
                <a:r>
                  <a:rPr lang="en-US" altLang="en-US" sz="2400" b="1">
                    <a:latin typeface="Times New Roman" panose="02020603050405020304" pitchFamily="18" charset="0"/>
                  </a:rPr>
                  <a:t>E$</a:t>
                </a:r>
              </a:p>
            </p:txBody>
          </p:sp>
          <p:sp>
            <p:nvSpPr>
              <p:cNvPr id="16405" name="Text Box 46"/>
              <p:cNvSpPr txBox="1">
                <a:spLocks noChangeArrowheads="1"/>
              </p:cNvSpPr>
              <p:nvPr/>
            </p:nvSpPr>
            <p:spPr bwMode="auto">
              <a:xfrm>
                <a:off x="1599" y="2691"/>
                <a:ext cx="64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r" rtl="1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r" rtl="1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r" rtl="1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r" rtl="1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r" rtl="1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rtl="0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1">
                    <a:latin typeface="Times New Roman" panose="02020603050405020304" pitchFamily="18" charset="0"/>
                  </a:rPr>
                  <a:t>stack</a:t>
                </a:r>
              </a:p>
            </p:txBody>
          </p:sp>
          <p:sp>
            <p:nvSpPr>
              <p:cNvPr id="16406" name="Text Box 47"/>
              <p:cNvSpPr txBox="1">
                <a:spLocks noChangeArrowheads="1"/>
              </p:cNvSpPr>
              <p:nvPr/>
            </p:nvSpPr>
            <p:spPr bwMode="auto">
              <a:xfrm>
                <a:off x="2451" y="2691"/>
                <a:ext cx="64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r" rtl="1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r" rtl="1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r" rtl="1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r" rtl="1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r" rtl="1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rtl="0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1">
                    <a:latin typeface="Times New Roman" panose="02020603050405020304" pitchFamily="18" charset="0"/>
                  </a:rPr>
                  <a:t>tree</a:t>
                </a:r>
              </a:p>
            </p:txBody>
          </p:sp>
          <p:grpSp>
            <p:nvGrpSpPr>
              <p:cNvPr id="16407" name="Group 48"/>
              <p:cNvGrpSpPr>
                <a:grpSpLocks/>
              </p:cNvGrpSpPr>
              <p:nvPr/>
            </p:nvGrpSpPr>
            <p:grpSpPr bwMode="auto">
              <a:xfrm>
                <a:off x="2424" y="3220"/>
                <a:ext cx="685" cy="789"/>
                <a:chOff x="2406" y="3322"/>
                <a:chExt cx="685" cy="789"/>
              </a:xfrm>
            </p:grpSpPr>
            <p:grpSp>
              <p:nvGrpSpPr>
                <p:cNvPr id="16417" name="Group 49"/>
                <p:cNvGrpSpPr>
                  <a:grpSpLocks/>
                </p:cNvGrpSpPr>
                <p:nvPr/>
              </p:nvGrpSpPr>
              <p:grpSpPr bwMode="auto">
                <a:xfrm>
                  <a:off x="2406" y="3535"/>
                  <a:ext cx="345" cy="576"/>
                  <a:chOff x="2410" y="3629"/>
                  <a:chExt cx="345" cy="576"/>
                </a:xfrm>
              </p:grpSpPr>
              <p:sp>
                <p:nvSpPr>
                  <p:cNvPr id="16419" name="Text Box 5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410" y="3917"/>
                    <a:ext cx="259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algn="r" rtl="1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algn="l" rtl="0">
                      <a:spcBef>
                        <a:spcPct val="50000"/>
                      </a:spcBef>
                      <a:buFontTx/>
                      <a:buNone/>
                    </a:pPr>
                    <a:r>
                      <a:rPr lang="en-US" altLang="en-US" sz="2400" b="1">
                        <a:solidFill>
                          <a:srgbClr val="0000FF"/>
                        </a:solidFill>
                        <a:latin typeface="Times New Roman" panose="02020603050405020304" pitchFamily="18" charset="0"/>
                      </a:rPr>
                      <a:t>i</a:t>
                    </a:r>
                  </a:p>
                </p:txBody>
              </p:sp>
              <p:sp>
                <p:nvSpPr>
                  <p:cNvPr id="16420" name="Line 5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496" y="3629"/>
                    <a:ext cx="259" cy="317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6418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2688" y="3322"/>
                  <a:ext cx="403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algn="r" rtl="1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l" rtl="0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2400" b="1">
                      <a:latin typeface="Times New Roman" panose="02020603050405020304" pitchFamily="18" charset="0"/>
                    </a:rPr>
                    <a:t>T</a:t>
                  </a:r>
                </a:p>
              </p:txBody>
            </p:sp>
          </p:grpSp>
          <p:sp>
            <p:nvSpPr>
              <p:cNvPr id="16408" name="Text Box 53"/>
              <p:cNvSpPr txBox="1">
                <a:spLocks noChangeArrowheads="1"/>
              </p:cNvSpPr>
              <p:nvPr/>
            </p:nvSpPr>
            <p:spPr bwMode="auto">
              <a:xfrm>
                <a:off x="3071" y="2964"/>
                <a:ext cx="19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r" rtl="1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r" rtl="1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r" rtl="1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r" rtl="1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r" rtl="1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rtl="0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1">
                    <a:latin typeface="Times New Roman" panose="02020603050405020304" pitchFamily="18" charset="0"/>
                  </a:rPr>
                  <a:t>E</a:t>
                </a:r>
              </a:p>
            </p:txBody>
          </p:sp>
          <p:sp>
            <p:nvSpPr>
              <p:cNvPr id="16409" name="Line 54"/>
              <p:cNvSpPr>
                <a:spLocks noChangeShapeType="1"/>
              </p:cNvSpPr>
              <p:nvPr/>
            </p:nvSpPr>
            <p:spPr bwMode="auto">
              <a:xfrm flipH="1">
                <a:off x="2917" y="3165"/>
                <a:ext cx="211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6410" name="Group 55"/>
              <p:cNvGrpSpPr>
                <a:grpSpLocks/>
              </p:cNvGrpSpPr>
              <p:nvPr/>
            </p:nvGrpSpPr>
            <p:grpSpPr bwMode="auto">
              <a:xfrm>
                <a:off x="2748" y="3459"/>
                <a:ext cx="384" cy="643"/>
                <a:chOff x="2726" y="3677"/>
                <a:chExt cx="384" cy="643"/>
              </a:xfrm>
            </p:grpSpPr>
            <p:sp>
              <p:nvSpPr>
                <p:cNvPr id="16415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2726" y="4032"/>
                  <a:ext cx="307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algn="r" rtl="1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l" rtl="0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2400" b="1">
                      <a:solidFill>
                        <a:srgbClr val="0000FF"/>
                      </a:solidFill>
                      <a:latin typeface="Times New Roman" panose="02020603050405020304" pitchFamily="18" charset="0"/>
                    </a:rPr>
                    <a:t>+</a:t>
                  </a:r>
                </a:p>
              </p:txBody>
            </p:sp>
            <p:sp>
              <p:nvSpPr>
                <p:cNvPr id="16416" name="Line 57"/>
                <p:cNvSpPr>
                  <a:spLocks noChangeShapeType="1"/>
                </p:cNvSpPr>
                <p:nvPr/>
              </p:nvSpPr>
              <p:spPr bwMode="auto">
                <a:xfrm flipV="1">
                  <a:off x="2880" y="3677"/>
                  <a:ext cx="230" cy="37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411" name="Group 58"/>
              <p:cNvGrpSpPr>
                <a:grpSpLocks/>
              </p:cNvGrpSpPr>
              <p:nvPr/>
            </p:nvGrpSpPr>
            <p:grpSpPr bwMode="auto">
              <a:xfrm>
                <a:off x="3016" y="3468"/>
                <a:ext cx="384" cy="643"/>
                <a:chOff x="2726" y="3677"/>
                <a:chExt cx="384" cy="643"/>
              </a:xfrm>
            </p:grpSpPr>
            <p:sp>
              <p:nvSpPr>
                <p:cNvPr id="16413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2726" y="4032"/>
                  <a:ext cx="307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algn="r" rtl="1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l" rtl="0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2400" b="1">
                      <a:solidFill>
                        <a:srgbClr val="0000FF"/>
                      </a:solidFill>
                      <a:latin typeface="Times New Roman" panose="02020603050405020304" pitchFamily="18" charset="0"/>
                    </a:rPr>
                    <a:t>i</a:t>
                  </a:r>
                </a:p>
              </p:txBody>
            </p:sp>
            <p:sp>
              <p:nvSpPr>
                <p:cNvPr id="16414" name="Line 60"/>
                <p:cNvSpPr>
                  <a:spLocks noChangeShapeType="1"/>
                </p:cNvSpPr>
                <p:nvPr/>
              </p:nvSpPr>
              <p:spPr bwMode="auto">
                <a:xfrm flipV="1">
                  <a:off x="2880" y="3677"/>
                  <a:ext cx="230" cy="37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6412" name="Text Box 61"/>
              <p:cNvSpPr txBox="1">
                <a:spLocks noChangeArrowheads="1"/>
              </p:cNvSpPr>
              <p:nvPr/>
            </p:nvSpPr>
            <p:spPr bwMode="auto">
              <a:xfrm>
                <a:off x="3306" y="3216"/>
                <a:ext cx="20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r" rtl="1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r" rtl="1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r" rtl="1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r" rtl="1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r" rtl="1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rtl="0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1">
                    <a:latin typeface="Times New Roman" panose="02020603050405020304" pitchFamily="18" charset="0"/>
                  </a:rPr>
                  <a:t>T</a:t>
                </a:r>
              </a:p>
            </p:txBody>
          </p:sp>
        </p:grpSp>
      </p:grpSp>
      <p:sp>
        <p:nvSpPr>
          <p:cNvPr id="16399" name="Text Box 64"/>
          <p:cNvSpPr txBox="1">
            <a:spLocks noChangeArrowheads="1"/>
          </p:cNvSpPr>
          <p:nvPr/>
        </p:nvSpPr>
        <p:spPr bwMode="auto">
          <a:xfrm>
            <a:off x="2608263" y="1644650"/>
            <a:ext cx="5988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S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latin typeface="Times New Roman" panose="02020603050405020304" pitchFamily="18" charset="0"/>
              </a:rPr>
              <a:t> E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$</a:t>
            </a:r>
            <a:r>
              <a:rPr lang="en-US" altLang="en-US" sz="2400" b="1">
                <a:solidFill>
                  <a:srgbClr val="FFC763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en-US" sz="2400" b="1">
                <a:latin typeface="Times New Roman" panose="02020603050405020304" pitchFamily="18" charset="0"/>
              </a:rPr>
              <a:t>E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latin typeface="Times New Roman" panose="02020603050405020304" pitchFamily="18" charset="0"/>
              </a:rPr>
              <a:t> T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</a:rPr>
              <a:t>| E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+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</a:rPr>
              <a:t>T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      </a:t>
            </a:r>
            <a:r>
              <a:rPr lang="en-US" altLang="en-US" sz="2400" b="1">
                <a:latin typeface="Times New Roman" panose="02020603050405020304" pitchFamily="18" charset="0"/>
              </a:rPr>
              <a:t>T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</a:rPr>
              <a:t>|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</a:rPr>
              <a:t>E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0558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043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9725"/>
            <a:ext cx="7772400" cy="1143000"/>
          </a:xfrm>
        </p:spPr>
        <p:txBody>
          <a:bodyPr/>
          <a:lstStyle/>
          <a:p>
            <a:pPr rtl="0" eaLnBrk="1" hangingPunct="1"/>
            <a:r>
              <a:rPr lang="en-US" altLang="en-US" smtClean="0">
                <a:solidFill>
                  <a:schemeClr val="tx1"/>
                </a:solidFill>
              </a:rPr>
              <a:t>Informal Example(7)</a:t>
            </a:r>
          </a:p>
        </p:txBody>
      </p:sp>
      <p:sp>
        <p:nvSpPr>
          <p:cNvPr id="17426" name="Slide Number Placeholder 4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27FB9219-BA41-4C9A-805F-68F51AF8607C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13</a:t>
            </a:fld>
            <a:endParaRPr lang="he-IL" altLang="en-US" sz="1400"/>
          </a:p>
        </p:txBody>
      </p:sp>
      <p:sp>
        <p:nvSpPr>
          <p:cNvPr id="531460" name="Text Box 4"/>
          <p:cNvSpPr txBox="1">
            <a:spLocks noChangeArrowheads="1"/>
          </p:cNvSpPr>
          <p:nvPr/>
        </p:nvSpPr>
        <p:spPr bwMode="auto">
          <a:xfrm>
            <a:off x="5846763" y="3459163"/>
            <a:ext cx="29543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reduce E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</a:rPr>
              <a:t>E</a:t>
            </a:r>
            <a:r>
              <a:rPr lang="en-US" altLang="en-US" sz="2400" b="1">
                <a:solidFill>
                  <a:srgbClr val="FFC763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+</a:t>
            </a:r>
            <a:r>
              <a:rPr lang="en-US" altLang="en-US" sz="2400" b="1">
                <a:solidFill>
                  <a:srgbClr val="FFC763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</a:rPr>
              <a:t>T</a:t>
            </a:r>
          </a:p>
        </p:txBody>
      </p:sp>
      <p:sp>
        <p:nvSpPr>
          <p:cNvPr id="17412" name="Text Box 27"/>
          <p:cNvSpPr txBox="1">
            <a:spLocks noChangeArrowheads="1"/>
          </p:cNvSpPr>
          <p:nvPr/>
        </p:nvSpPr>
        <p:spPr bwMode="auto">
          <a:xfrm>
            <a:off x="4367213" y="1906588"/>
            <a:ext cx="1814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input</a:t>
            </a:r>
          </a:p>
        </p:txBody>
      </p:sp>
      <p:sp>
        <p:nvSpPr>
          <p:cNvPr id="17413" name="Text Box 28"/>
          <p:cNvSpPr txBox="1">
            <a:spLocks noChangeArrowheads="1"/>
          </p:cNvSpPr>
          <p:nvPr/>
        </p:nvSpPr>
        <p:spPr bwMode="auto">
          <a:xfrm>
            <a:off x="4122738" y="2530475"/>
            <a:ext cx="1509712" cy="4953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$</a:t>
            </a:r>
          </a:p>
        </p:txBody>
      </p:sp>
      <p:sp>
        <p:nvSpPr>
          <p:cNvPr id="17414" name="Text Box 29"/>
          <p:cNvSpPr txBox="1">
            <a:spLocks noChangeArrowheads="1"/>
          </p:cNvSpPr>
          <p:nvPr/>
        </p:nvSpPr>
        <p:spPr bwMode="auto">
          <a:xfrm>
            <a:off x="1017588" y="2744788"/>
            <a:ext cx="457200" cy="15906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T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+</a:t>
            </a:r>
            <a:r>
              <a:rPr lang="en-US" altLang="en-US" sz="2400" b="1">
                <a:latin typeface="Times New Roman" panose="02020603050405020304" pitchFamily="18" charset="0"/>
              </a:rPr>
              <a:t>E$</a:t>
            </a:r>
          </a:p>
        </p:txBody>
      </p:sp>
      <p:sp>
        <p:nvSpPr>
          <p:cNvPr id="17415" name="Text Box 30"/>
          <p:cNvSpPr txBox="1">
            <a:spLocks noChangeArrowheads="1"/>
          </p:cNvSpPr>
          <p:nvPr/>
        </p:nvSpPr>
        <p:spPr bwMode="auto">
          <a:xfrm>
            <a:off x="887413" y="1906588"/>
            <a:ext cx="1020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stack</a:t>
            </a:r>
          </a:p>
        </p:txBody>
      </p:sp>
      <p:sp>
        <p:nvSpPr>
          <p:cNvPr id="17416" name="Text Box 31"/>
          <p:cNvSpPr txBox="1">
            <a:spLocks noChangeArrowheads="1"/>
          </p:cNvSpPr>
          <p:nvPr/>
        </p:nvSpPr>
        <p:spPr bwMode="auto">
          <a:xfrm>
            <a:off x="2239963" y="1906588"/>
            <a:ext cx="1020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tree</a:t>
            </a:r>
          </a:p>
        </p:txBody>
      </p:sp>
      <p:grpSp>
        <p:nvGrpSpPr>
          <p:cNvPr id="17417" name="Group 32"/>
          <p:cNvGrpSpPr>
            <a:grpSpLocks/>
          </p:cNvGrpSpPr>
          <p:nvPr/>
        </p:nvGrpSpPr>
        <p:grpSpPr bwMode="auto">
          <a:xfrm>
            <a:off x="2197100" y="2746375"/>
            <a:ext cx="1087438" cy="1252538"/>
            <a:chOff x="2406" y="3322"/>
            <a:chExt cx="685" cy="789"/>
          </a:xfrm>
        </p:grpSpPr>
        <p:grpSp>
          <p:nvGrpSpPr>
            <p:cNvPr id="17452" name="Group 33"/>
            <p:cNvGrpSpPr>
              <a:grpSpLocks/>
            </p:cNvGrpSpPr>
            <p:nvPr/>
          </p:nvGrpSpPr>
          <p:grpSpPr bwMode="auto">
            <a:xfrm>
              <a:off x="2406" y="3535"/>
              <a:ext cx="345" cy="576"/>
              <a:chOff x="2410" y="3629"/>
              <a:chExt cx="345" cy="576"/>
            </a:xfrm>
          </p:grpSpPr>
          <p:sp>
            <p:nvSpPr>
              <p:cNvPr id="17454" name="Text Box 34"/>
              <p:cNvSpPr txBox="1">
                <a:spLocks noChangeArrowheads="1"/>
              </p:cNvSpPr>
              <p:nvPr/>
            </p:nvSpPr>
            <p:spPr bwMode="auto">
              <a:xfrm>
                <a:off x="2410" y="3917"/>
                <a:ext cx="25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r" rtl="1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r" rtl="1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r" rtl="1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r" rtl="1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r" rtl="1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rtl="0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i</a:t>
                </a:r>
              </a:p>
            </p:txBody>
          </p:sp>
          <p:sp>
            <p:nvSpPr>
              <p:cNvPr id="17455" name="Line 35"/>
              <p:cNvSpPr>
                <a:spLocks noChangeShapeType="1"/>
              </p:cNvSpPr>
              <p:nvPr/>
            </p:nvSpPr>
            <p:spPr bwMode="auto">
              <a:xfrm flipH="1">
                <a:off x="2496" y="3629"/>
                <a:ext cx="259" cy="31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453" name="Text Box 36"/>
            <p:cNvSpPr txBox="1">
              <a:spLocks noChangeArrowheads="1"/>
            </p:cNvSpPr>
            <p:nvPr/>
          </p:nvSpPr>
          <p:spPr bwMode="auto">
            <a:xfrm>
              <a:off x="2688" y="3322"/>
              <a:ext cx="40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T</a:t>
              </a:r>
            </a:p>
          </p:txBody>
        </p:sp>
      </p:grpSp>
      <p:sp>
        <p:nvSpPr>
          <p:cNvPr id="17418" name="Text Box 37"/>
          <p:cNvSpPr txBox="1">
            <a:spLocks noChangeArrowheads="1"/>
          </p:cNvSpPr>
          <p:nvPr/>
        </p:nvSpPr>
        <p:spPr bwMode="auto">
          <a:xfrm>
            <a:off x="3224213" y="2339975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17419" name="Line 38"/>
          <p:cNvSpPr>
            <a:spLocks noChangeShapeType="1"/>
          </p:cNvSpPr>
          <p:nvPr/>
        </p:nvSpPr>
        <p:spPr bwMode="auto">
          <a:xfrm flipH="1">
            <a:off x="2979738" y="2659063"/>
            <a:ext cx="334962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420" name="Group 39"/>
          <p:cNvGrpSpPr>
            <a:grpSpLocks/>
          </p:cNvGrpSpPr>
          <p:nvPr/>
        </p:nvGrpSpPr>
        <p:grpSpPr bwMode="auto">
          <a:xfrm>
            <a:off x="2711450" y="3125788"/>
            <a:ext cx="609600" cy="1020762"/>
            <a:chOff x="2726" y="3677"/>
            <a:chExt cx="384" cy="643"/>
          </a:xfrm>
        </p:grpSpPr>
        <p:sp>
          <p:nvSpPr>
            <p:cNvPr id="17450" name="Text Box 40"/>
            <p:cNvSpPr txBox="1">
              <a:spLocks noChangeArrowheads="1"/>
            </p:cNvSpPr>
            <p:nvPr/>
          </p:nvSpPr>
          <p:spPr bwMode="auto">
            <a:xfrm>
              <a:off x="2726" y="4032"/>
              <a:ext cx="30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17451" name="Line 41"/>
            <p:cNvSpPr>
              <a:spLocks noChangeShapeType="1"/>
            </p:cNvSpPr>
            <p:nvPr/>
          </p:nvSpPr>
          <p:spPr bwMode="auto">
            <a:xfrm flipV="1">
              <a:off x="2880" y="3677"/>
              <a:ext cx="230" cy="37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21" name="Text Box 43"/>
          <p:cNvSpPr txBox="1">
            <a:spLocks noChangeArrowheads="1"/>
          </p:cNvSpPr>
          <p:nvPr/>
        </p:nvSpPr>
        <p:spPr bwMode="auto">
          <a:xfrm>
            <a:off x="3136900" y="3703638"/>
            <a:ext cx="487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i</a:t>
            </a:r>
          </a:p>
        </p:txBody>
      </p:sp>
      <p:sp>
        <p:nvSpPr>
          <p:cNvPr id="17422" name="Line 44"/>
          <p:cNvSpPr>
            <a:spLocks noChangeShapeType="1"/>
          </p:cNvSpPr>
          <p:nvPr/>
        </p:nvSpPr>
        <p:spPr bwMode="auto">
          <a:xfrm flipV="1">
            <a:off x="3381375" y="3140075"/>
            <a:ext cx="365125" cy="593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3" name="Text Box 45"/>
          <p:cNvSpPr txBox="1">
            <a:spLocks noChangeArrowheads="1"/>
          </p:cNvSpPr>
          <p:nvPr/>
        </p:nvSpPr>
        <p:spPr bwMode="auto">
          <a:xfrm>
            <a:off x="3597275" y="2740025"/>
            <a:ext cx="32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T</a:t>
            </a:r>
          </a:p>
        </p:txBody>
      </p:sp>
      <p:grpSp>
        <p:nvGrpSpPr>
          <p:cNvPr id="5" name="Group 79"/>
          <p:cNvGrpSpPr>
            <a:grpSpLocks/>
          </p:cNvGrpSpPr>
          <p:nvPr/>
        </p:nvGrpSpPr>
        <p:grpSpPr bwMode="auto">
          <a:xfrm>
            <a:off x="819150" y="4324350"/>
            <a:ext cx="5948363" cy="2500313"/>
            <a:chOff x="516" y="2724"/>
            <a:chExt cx="3747" cy="1575"/>
          </a:xfrm>
        </p:grpSpPr>
        <p:grpSp>
          <p:nvGrpSpPr>
            <p:cNvPr id="17427" name="Group 74"/>
            <p:cNvGrpSpPr>
              <a:grpSpLocks/>
            </p:cNvGrpSpPr>
            <p:nvPr/>
          </p:nvGrpSpPr>
          <p:grpSpPr bwMode="auto">
            <a:xfrm>
              <a:off x="516" y="2724"/>
              <a:ext cx="3747" cy="1575"/>
              <a:chOff x="516" y="2724"/>
              <a:chExt cx="3747" cy="1575"/>
            </a:xfrm>
          </p:grpSpPr>
          <p:sp>
            <p:nvSpPr>
              <p:cNvPr id="17430" name="Text Box 48"/>
              <p:cNvSpPr txBox="1">
                <a:spLocks noChangeArrowheads="1"/>
              </p:cNvSpPr>
              <p:nvPr/>
            </p:nvSpPr>
            <p:spPr bwMode="auto">
              <a:xfrm>
                <a:off x="3120" y="2724"/>
                <a:ext cx="114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r" rtl="1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r" rtl="1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r" rtl="1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r" rtl="1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r" rtl="1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rtl="0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1">
                    <a:latin typeface="Times New Roman" panose="02020603050405020304" pitchFamily="18" charset="0"/>
                  </a:rPr>
                  <a:t>input</a:t>
                </a:r>
              </a:p>
            </p:txBody>
          </p:sp>
          <p:sp>
            <p:nvSpPr>
              <p:cNvPr id="17431" name="Text Box 49"/>
              <p:cNvSpPr txBox="1">
                <a:spLocks noChangeArrowheads="1"/>
              </p:cNvSpPr>
              <p:nvPr/>
            </p:nvSpPr>
            <p:spPr bwMode="auto">
              <a:xfrm>
                <a:off x="3120" y="3048"/>
                <a:ext cx="951" cy="312"/>
              </a:xfrm>
              <a:prstGeom prst="rect">
                <a:avLst/>
              </a:prstGeom>
              <a:noFill/>
              <a:ln w="38100">
                <a:solidFill>
                  <a:srgbClr val="0000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algn="r" rtl="1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r" rtl="1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r" rtl="1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r" rtl="1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r" rtl="1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rtl="0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$</a:t>
                </a:r>
              </a:p>
            </p:txBody>
          </p:sp>
          <p:sp>
            <p:nvSpPr>
              <p:cNvPr id="17432" name="Text Box 50"/>
              <p:cNvSpPr txBox="1">
                <a:spLocks noChangeArrowheads="1"/>
              </p:cNvSpPr>
              <p:nvPr/>
            </p:nvSpPr>
            <p:spPr bwMode="auto">
              <a:xfrm>
                <a:off x="598" y="3135"/>
                <a:ext cx="288" cy="542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algn="r" rtl="1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r" rtl="1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r" rtl="1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r" rtl="1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r" rtl="1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rtl="0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1">
                    <a:latin typeface="Times New Roman" panose="02020603050405020304" pitchFamily="18" charset="0"/>
                  </a:rPr>
                  <a:t>E$</a:t>
                </a:r>
              </a:p>
            </p:txBody>
          </p:sp>
          <p:sp>
            <p:nvSpPr>
              <p:cNvPr id="17433" name="Text Box 51"/>
              <p:cNvSpPr txBox="1">
                <a:spLocks noChangeArrowheads="1"/>
              </p:cNvSpPr>
              <p:nvPr/>
            </p:nvSpPr>
            <p:spPr bwMode="auto">
              <a:xfrm>
                <a:off x="516" y="2724"/>
                <a:ext cx="64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r" rtl="1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r" rtl="1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r" rtl="1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r" rtl="1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r" rtl="1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rtl="0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1">
                    <a:latin typeface="Times New Roman" panose="02020603050405020304" pitchFamily="18" charset="0"/>
                  </a:rPr>
                  <a:t>stack</a:t>
                </a:r>
              </a:p>
            </p:txBody>
          </p:sp>
          <p:sp>
            <p:nvSpPr>
              <p:cNvPr id="17434" name="Text Box 52"/>
              <p:cNvSpPr txBox="1">
                <a:spLocks noChangeArrowheads="1"/>
              </p:cNvSpPr>
              <p:nvPr/>
            </p:nvSpPr>
            <p:spPr bwMode="auto">
              <a:xfrm>
                <a:off x="2270" y="2724"/>
                <a:ext cx="64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r" rtl="1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r" rtl="1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r" rtl="1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r" rtl="1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r" rtl="1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rtl="0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1">
                    <a:latin typeface="Times New Roman" panose="02020603050405020304" pitchFamily="18" charset="0"/>
                  </a:rPr>
                  <a:t>tree</a:t>
                </a:r>
              </a:p>
            </p:txBody>
          </p:sp>
          <p:grpSp>
            <p:nvGrpSpPr>
              <p:cNvPr id="17435" name="Group 73"/>
              <p:cNvGrpSpPr>
                <a:grpSpLocks/>
              </p:cNvGrpSpPr>
              <p:nvPr/>
            </p:nvGrpSpPr>
            <p:grpSpPr bwMode="auto">
              <a:xfrm>
                <a:off x="1341" y="2918"/>
                <a:ext cx="1429" cy="1381"/>
                <a:chOff x="1341" y="2834"/>
                <a:chExt cx="1429" cy="1381"/>
              </a:xfrm>
            </p:grpSpPr>
            <p:grpSp>
              <p:nvGrpSpPr>
                <p:cNvPr id="17436" name="Group 53"/>
                <p:cNvGrpSpPr>
                  <a:grpSpLocks/>
                </p:cNvGrpSpPr>
                <p:nvPr/>
              </p:nvGrpSpPr>
              <p:grpSpPr bwMode="auto">
                <a:xfrm>
                  <a:off x="1341" y="3426"/>
                  <a:ext cx="685" cy="789"/>
                  <a:chOff x="2406" y="3322"/>
                  <a:chExt cx="685" cy="789"/>
                </a:xfrm>
              </p:grpSpPr>
              <p:grpSp>
                <p:nvGrpSpPr>
                  <p:cNvPr id="17446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2406" y="3535"/>
                    <a:ext cx="345" cy="576"/>
                    <a:chOff x="2410" y="3629"/>
                    <a:chExt cx="345" cy="576"/>
                  </a:xfrm>
                </p:grpSpPr>
                <p:sp>
                  <p:nvSpPr>
                    <p:cNvPr id="17448" name="Text Box 5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410" y="3917"/>
                      <a:ext cx="259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381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algn="r" rtl="1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algn="l" rtl="0">
                        <a:spcBef>
                          <a:spcPct val="50000"/>
                        </a:spcBef>
                        <a:buFontTx/>
                        <a:buNone/>
                      </a:pPr>
                      <a:r>
                        <a:rPr lang="en-US" altLang="en-US" sz="2400" b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</a:rPr>
                        <a:t>i</a:t>
                      </a:r>
                    </a:p>
                  </p:txBody>
                </p:sp>
                <p:sp>
                  <p:nvSpPr>
                    <p:cNvPr id="17449" name="Line 56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496" y="3629"/>
                      <a:ext cx="259" cy="317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7447" name="Text Box 5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688" y="3322"/>
                    <a:ext cx="403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algn="r" rtl="1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algn="l" rtl="0">
                      <a:spcBef>
                        <a:spcPct val="50000"/>
                      </a:spcBef>
                      <a:buFontTx/>
                      <a:buNone/>
                    </a:pPr>
                    <a:r>
                      <a:rPr lang="en-US" altLang="en-US" sz="2400" b="1">
                        <a:latin typeface="Times New Roman" panose="02020603050405020304" pitchFamily="18" charset="0"/>
                      </a:rPr>
                      <a:t>T</a:t>
                    </a:r>
                  </a:p>
                </p:txBody>
              </p:sp>
            </p:grpSp>
            <p:sp>
              <p:nvSpPr>
                <p:cNvPr id="17437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1988" y="3170"/>
                  <a:ext cx="192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algn="r" rtl="1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l" rtl="0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2400" b="1">
                      <a:latin typeface="Times New Roman" panose="02020603050405020304" pitchFamily="18" charset="0"/>
                    </a:rPr>
                    <a:t>E</a:t>
                  </a:r>
                </a:p>
              </p:txBody>
            </p:sp>
            <p:sp>
              <p:nvSpPr>
                <p:cNvPr id="17438" name="Line 59"/>
                <p:cNvSpPr>
                  <a:spLocks noChangeShapeType="1"/>
                </p:cNvSpPr>
                <p:nvPr/>
              </p:nvSpPr>
              <p:spPr bwMode="auto">
                <a:xfrm flipH="1">
                  <a:off x="1834" y="3371"/>
                  <a:ext cx="211" cy="19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7439" name="Group 60"/>
                <p:cNvGrpSpPr>
                  <a:grpSpLocks/>
                </p:cNvGrpSpPr>
                <p:nvPr/>
              </p:nvGrpSpPr>
              <p:grpSpPr bwMode="auto">
                <a:xfrm>
                  <a:off x="2097" y="3118"/>
                  <a:ext cx="384" cy="643"/>
                  <a:chOff x="2726" y="3677"/>
                  <a:chExt cx="384" cy="643"/>
                </a:xfrm>
              </p:grpSpPr>
              <p:sp>
                <p:nvSpPr>
                  <p:cNvPr id="17444" name="Text Box 6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726" y="4032"/>
                    <a:ext cx="307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algn="r" rtl="1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algn="l" rtl="0">
                      <a:spcBef>
                        <a:spcPct val="50000"/>
                      </a:spcBef>
                      <a:buFontTx/>
                      <a:buNone/>
                    </a:pPr>
                    <a:r>
                      <a:rPr lang="en-US" altLang="en-US" sz="2400" b="1">
                        <a:solidFill>
                          <a:srgbClr val="0000FF"/>
                        </a:solidFill>
                        <a:latin typeface="Times New Roman" panose="02020603050405020304" pitchFamily="18" charset="0"/>
                      </a:rPr>
                      <a:t>+</a:t>
                    </a:r>
                  </a:p>
                </p:txBody>
              </p:sp>
              <p:sp>
                <p:nvSpPr>
                  <p:cNvPr id="17445" name="Line 6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80" y="3677"/>
                    <a:ext cx="230" cy="374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7440" name="Text Box 66"/>
                <p:cNvSpPr txBox="1">
                  <a:spLocks noChangeArrowheads="1"/>
                </p:cNvSpPr>
                <p:nvPr/>
              </p:nvSpPr>
              <p:spPr bwMode="auto">
                <a:xfrm>
                  <a:off x="2568" y="3432"/>
                  <a:ext cx="202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algn="r" rtl="1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l" rtl="0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2400" b="1">
                      <a:latin typeface="Times New Roman" panose="02020603050405020304" pitchFamily="18" charset="0"/>
                    </a:rPr>
                    <a:t>T</a:t>
                  </a:r>
                </a:p>
              </p:txBody>
            </p:sp>
            <p:sp>
              <p:nvSpPr>
                <p:cNvPr id="17441" name="Text Box 67"/>
                <p:cNvSpPr txBox="1">
                  <a:spLocks noChangeArrowheads="1"/>
                </p:cNvSpPr>
                <p:nvPr/>
              </p:nvSpPr>
              <p:spPr bwMode="auto">
                <a:xfrm>
                  <a:off x="2401" y="2834"/>
                  <a:ext cx="192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algn="r" rtl="1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l" rtl="0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2400" b="1">
                      <a:latin typeface="Times New Roman" panose="02020603050405020304" pitchFamily="18" charset="0"/>
                    </a:rPr>
                    <a:t>E</a:t>
                  </a:r>
                </a:p>
              </p:txBody>
            </p:sp>
            <p:sp>
              <p:nvSpPr>
                <p:cNvPr id="17442" name="Line 68"/>
                <p:cNvSpPr>
                  <a:spLocks noChangeShapeType="1"/>
                </p:cNvSpPr>
                <p:nvPr/>
              </p:nvSpPr>
              <p:spPr bwMode="auto">
                <a:xfrm flipH="1">
                  <a:off x="2208" y="3055"/>
                  <a:ext cx="163" cy="16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43" name="Line 69"/>
                <p:cNvSpPr>
                  <a:spLocks noChangeShapeType="1"/>
                </p:cNvSpPr>
                <p:nvPr/>
              </p:nvSpPr>
              <p:spPr bwMode="auto">
                <a:xfrm>
                  <a:off x="2554" y="3141"/>
                  <a:ext cx="76" cy="29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7428" name="Text Box 75"/>
            <p:cNvSpPr txBox="1">
              <a:spLocks noChangeArrowheads="1"/>
            </p:cNvSpPr>
            <p:nvPr/>
          </p:nvSpPr>
          <p:spPr bwMode="auto">
            <a:xfrm>
              <a:off x="2513" y="3983"/>
              <a:ext cx="33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i</a:t>
              </a:r>
            </a:p>
          </p:txBody>
        </p:sp>
        <p:cxnSp>
          <p:nvCxnSpPr>
            <p:cNvPr id="17429" name="AutoShape 78"/>
            <p:cNvCxnSpPr>
              <a:cxnSpLocks noChangeShapeType="1"/>
              <a:stCxn id="17440" idx="2"/>
              <a:endCxn id="17428" idx="0"/>
            </p:cNvCxnSpPr>
            <p:nvPr/>
          </p:nvCxnSpPr>
          <p:spPr bwMode="auto">
            <a:xfrm>
              <a:off x="2669" y="3804"/>
              <a:ext cx="12" cy="179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7425" name="Text Box 80"/>
          <p:cNvSpPr txBox="1">
            <a:spLocks noChangeArrowheads="1"/>
          </p:cNvSpPr>
          <p:nvPr/>
        </p:nvSpPr>
        <p:spPr bwMode="auto">
          <a:xfrm>
            <a:off x="2608263" y="1612900"/>
            <a:ext cx="5988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S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latin typeface="Times New Roman" panose="02020603050405020304" pitchFamily="18" charset="0"/>
              </a:rPr>
              <a:t> E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$</a:t>
            </a:r>
            <a:r>
              <a:rPr lang="en-US" altLang="en-US" sz="2400" b="1">
                <a:solidFill>
                  <a:srgbClr val="FFC763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en-US" sz="2400" b="1">
                <a:latin typeface="Times New Roman" panose="02020603050405020304" pitchFamily="18" charset="0"/>
              </a:rPr>
              <a:t>E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latin typeface="Times New Roman" panose="02020603050405020304" pitchFamily="18" charset="0"/>
              </a:rPr>
              <a:t> T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</a:rPr>
              <a:t>| E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+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</a:rPr>
              <a:t>T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      </a:t>
            </a:r>
            <a:r>
              <a:rPr lang="en-US" altLang="en-US" sz="2400" b="1">
                <a:latin typeface="Times New Roman" panose="02020603050405020304" pitchFamily="18" charset="0"/>
              </a:rPr>
              <a:t>T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</a:rPr>
              <a:t>|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</a:rPr>
              <a:t>E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59035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146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9725"/>
            <a:ext cx="7772400" cy="1143000"/>
          </a:xfrm>
        </p:spPr>
        <p:txBody>
          <a:bodyPr/>
          <a:lstStyle/>
          <a:p>
            <a:pPr rtl="0" eaLnBrk="1" hangingPunct="1"/>
            <a:r>
              <a:rPr lang="en-US" altLang="en-US" smtClean="0">
                <a:solidFill>
                  <a:schemeClr val="tx1"/>
                </a:solidFill>
              </a:rPr>
              <a:t>Informal Example(8)</a:t>
            </a:r>
          </a:p>
        </p:txBody>
      </p:sp>
      <p:sp>
        <p:nvSpPr>
          <p:cNvPr id="18453" name="Slide Number Placeholder 5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2DA02C68-A7FC-499E-B0AC-26D75675AAA5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14</a:t>
            </a:fld>
            <a:endParaRPr lang="he-IL" altLang="en-US" sz="1400"/>
          </a:p>
        </p:txBody>
      </p:sp>
      <p:sp>
        <p:nvSpPr>
          <p:cNvPr id="18435" name="Text Box 28"/>
          <p:cNvSpPr txBox="1">
            <a:spLocks noChangeArrowheads="1"/>
          </p:cNvSpPr>
          <p:nvPr/>
        </p:nvSpPr>
        <p:spPr bwMode="auto">
          <a:xfrm>
            <a:off x="4953000" y="1908175"/>
            <a:ext cx="1814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input</a:t>
            </a:r>
          </a:p>
        </p:txBody>
      </p:sp>
      <p:sp>
        <p:nvSpPr>
          <p:cNvPr id="18436" name="Text Box 29"/>
          <p:cNvSpPr txBox="1">
            <a:spLocks noChangeArrowheads="1"/>
          </p:cNvSpPr>
          <p:nvPr/>
        </p:nvSpPr>
        <p:spPr bwMode="auto">
          <a:xfrm>
            <a:off x="4953000" y="2536825"/>
            <a:ext cx="1509713" cy="4953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$</a:t>
            </a:r>
          </a:p>
        </p:txBody>
      </p:sp>
      <p:sp>
        <p:nvSpPr>
          <p:cNvPr id="18437" name="Text Box 30"/>
          <p:cNvSpPr txBox="1">
            <a:spLocks noChangeArrowheads="1"/>
          </p:cNvSpPr>
          <p:nvPr/>
        </p:nvSpPr>
        <p:spPr bwMode="auto">
          <a:xfrm>
            <a:off x="949325" y="2674938"/>
            <a:ext cx="457200" cy="8604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E$</a:t>
            </a:r>
          </a:p>
        </p:txBody>
      </p:sp>
      <p:sp>
        <p:nvSpPr>
          <p:cNvPr id="18438" name="Text Box 31"/>
          <p:cNvSpPr txBox="1">
            <a:spLocks noChangeArrowheads="1"/>
          </p:cNvSpPr>
          <p:nvPr/>
        </p:nvSpPr>
        <p:spPr bwMode="auto">
          <a:xfrm>
            <a:off x="819150" y="1908175"/>
            <a:ext cx="1020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stack</a:t>
            </a:r>
          </a:p>
        </p:txBody>
      </p:sp>
      <p:sp>
        <p:nvSpPr>
          <p:cNvPr id="18439" name="Text Box 33"/>
          <p:cNvSpPr txBox="1">
            <a:spLocks noChangeArrowheads="1"/>
          </p:cNvSpPr>
          <p:nvPr/>
        </p:nvSpPr>
        <p:spPr bwMode="auto">
          <a:xfrm>
            <a:off x="3603625" y="1908175"/>
            <a:ext cx="1020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tree</a:t>
            </a:r>
          </a:p>
        </p:txBody>
      </p:sp>
      <p:grpSp>
        <p:nvGrpSpPr>
          <p:cNvPr id="18440" name="Group 34"/>
          <p:cNvGrpSpPr>
            <a:grpSpLocks/>
          </p:cNvGrpSpPr>
          <p:nvPr/>
        </p:nvGrpSpPr>
        <p:grpSpPr bwMode="auto">
          <a:xfrm>
            <a:off x="2128838" y="3136900"/>
            <a:ext cx="1087437" cy="1252538"/>
            <a:chOff x="2406" y="3322"/>
            <a:chExt cx="685" cy="789"/>
          </a:xfrm>
        </p:grpSpPr>
        <p:grpSp>
          <p:nvGrpSpPr>
            <p:cNvPr id="18480" name="Group 35"/>
            <p:cNvGrpSpPr>
              <a:grpSpLocks/>
            </p:cNvGrpSpPr>
            <p:nvPr/>
          </p:nvGrpSpPr>
          <p:grpSpPr bwMode="auto">
            <a:xfrm>
              <a:off x="2406" y="3535"/>
              <a:ext cx="345" cy="576"/>
              <a:chOff x="2410" y="3629"/>
              <a:chExt cx="345" cy="576"/>
            </a:xfrm>
          </p:grpSpPr>
          <p:sp>
            <p:nvSpPr>
              <p:cNvPr id="18482" name="Text Box 36"/>
              <p:cNvSpPr txBox="1">
                <a:spLocks noChangeArrowheads="1"/>
              </p:cNvSpPr>
              <p:nvPr/>
            </p:nvSpPr>
            <p:spPr bwMode="auto">
              <a:xfrm>
                <a:off x="2410" y="3917"/>
                <a:ext cx="25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r" rtl="1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r" rtl="1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r" rtl="1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r" rtl="1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r" rtl="1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rtl="0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i</a:t>
                </a:r>
              </a:p>
            </p:txBody>
          </p:sp>
          <p:sp>
            <p:nvSpPr>
              <p:cNvPr id="18483" name="Line 37"/>
              <p:cNvSpPr>
                <a:spLocks noChangeShapeType="1"/>
              </p:cNvSpPr>
              <p:nvPr/>
            </p:nvSpPr>
            <p:spPr bwMode="auto">
              <a:xfrm flipH="1">
                <a:off x="2496" y="3629"/>
                <a:ext cx="259" cy="31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8481" name="Text Box 38"/>
            <p:cNvSpPr txBox="1">
              <a:spLocks noChangeArrowheads="1"/>
            </p:cNvSpPr>
            <p:nvPr/>
          </p:nvSpPr>
          <p:spPr bwMode="auto">
            <a:xfrm>
              <a:off x="2688" y="3322"/>
              <a:ext cx="40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T</a:t>
              </a:r>
            </a:p>
          </p:txBody>
        </p:sp>
      </p:grpSp>
      <p:sp>
        <p:nvSpPr>
          <p:cNvPr id="18441" name="Text Box 39"/>
          <p:cNvSpPr txBox="1">
            <a:spLocks noChangeArrowheads="1"/>
          </p:cNvSpPr>
          <p:nvPr/>
        </p:nvSpPr>
        <p:spPr bwMode="auto">
          <a:xfrm>
            <a:off x="3155950" y="273050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18442" name="Line 40"/>
          <p:cNvSpPr>
            <a:spLocks noChangeShapeType="1"/>
          </p:cNvSpPr>
          <p:nvPr/>
        </p:nvSpPr>
        <p:spPr bwMode="auto">
          <a:xfrm flipH="1">
            <a:off x="2911475" y="3049588"/>
            <a:ext cx="334963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443" name="Group 41"/>
          <p:cNvGrpSpPr>
            <a:grpSpLocks/>
          </p:cNvGrpSpPr>
          <p:nvPr/>
        </p:nvGrpSpPr>
        <p:grpSpPr bwMode="auto">
          <a:xfrm>
            <a:off x="3328988" y="2647950"/>
            <a:ext cx="609600" cy="1020763"/>
            <a:chOff x="2726" y="3677"/>
            <a:chExt cx="384" cy="643"/>
          </a:xfrm>
        </p:grpSpPr>
        <p:sp>
          <p:nvSpPr>
            <p:cNvPr id="18478" name="Text Box 42"/>
            <p:cNvSpPr txBox="1">
              <a:spLocks noChangeArrowheads="1"/>
            </p:cNvSpPr>
            <p:nvPr/>
          </p:nvSpPr>
          <p:spPr bwMode="auto">
            <a:xfrm>
              <a:off x="2726" y="4032"/>
              <a:ext cx="30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18479" name="Line 43"/>
            <p:cNvSpPr>
              <a:spLocks noChangeShapeType="1"/>
            </p:cNvSpPr>
            <p:nvPr/>
          </p:nvSpPr>
          <p:spPr bwMode="auto">
            <a:xfrm flipV="1">
              <a:off x="2880" y="3677"/>
              <a:ext cx="230" cy="37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44" name="Text Box 44"/>
          <p:cNvSpPr txBox="1">
            <a:spLocks noChangeArrowheads="1"/>
          </p:cNvSpPr>
          <p:nvPr/>
        </p:nvSpPr>
        <p:spPr bwMode="auto">
          <a:xfrm>
            <a:off x="4076700" y="3146425"/>
            <a:ext cx="32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T</a:t>
            </a:r>
          </a:p>
        </p:txBody>
      </p:sp>
      <p:sp>
        <p:nvSpPr>
          <p:cNvPr id="18445" name="Text Box 45"/>
          <p:cNvSpPr txBox="1">
            <a:spLocks noChangeArrowheads="1"/>
          </p:cNvSpPr>
          <p:nvPr/>
        </p:nvSpPr>
        <p:spPr bwMode="auto">
          <a:xfrm>
            <a:off x="3811588" y="219710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18446" name="Line 46"/>
          <p:cNvSpPr>
            <a:spLocks noChangeShapeType="1"/>
          </p:cNvSpPr>
          <p:nvPr/>
        </p:nvSpPr>
        <p:spPr bwMode="auto">
          <a:xfrm flipH="1">
            <a:off x="3505200" y="2547938"/>
            <a:ext cx="258763" cy="2587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7" name="Line 47"/>
          <p:cNvSpPr>
            <a:spLocks noChangeShapeType="1"/>
          </p:cNvSpPr>
          <p:nvPr/>
        </p:nvSpPr>
        <p:spPr bwMode="auto">
          <a:xfrm>
            <a:off x="4054475" y="2684463"/>
            <a:ext cx="120650" cy="4730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484" name="Text Box 4"/>
          <p:cNvSpPr txBox="1">
            <a:spLocks noChangeArrowheads="1"/>
          </p:cNvSpPr>
          <p:nvPr/>
        </p:nvSpPr>
        <p:spPr bwMode="auto">
          <a:xfrm>
            <a:off x="5724525" y="3276600"/>
            <a:ext cx="2954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shift</a:t>
            </a:r>
          </a:p>
        </p:txBody>
      </p:sp>
      <p:cxnSp>
        <p:nvCxnSpPr>
          <p:cNvPr id="18449" name="AutoShape 86"/>
          <p:cNvCxnSpPr>
            <a:cxnSpLocks noChangeShapeType="1"/>
            <a:stCxn id="18444" idx="2"/>
            <a:endCxn id="18450" idx="0"/>
          </p:cNvCxnSpPr>
          <p:nvPr/>
        </p:nvCxnSpPr>
        <p:spPr bwMode="auto">
          <a:xfrm>
            <a:off x="4237038" y="3603625"/>
            <a:ext cx="44450" cy="1809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50" name="Text Box 83"/>
          <p:cNvSpPr txBox="1">
            <a:spLocks noChangeArrowheads="1"/>
          </p:cNvSpPr>
          <p:nvPr/>
        </p:nvSpPr>
        <p:spPr bwMode="auto">
          <a:xfrm>
            <a:off x="4075113" y="3784600"/>
            <a:ext cx="411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i</a:t>
            </a:r>
          </a:p>
        </p:txBody>
      </p:sp>
      <p:grpSp>
        <p:nvGrpSpPr>
          <p:cNvPr id="5" name="Group 91"/>
          <p:cNvGrpSpPr>
            <a:grpSpLocks/>
          </p:cNvGrpSpPr>
          <p:nvPr/>
        </p:nvGrpSpPr>
        <p:grpSpPr bwMode="auto">
          <a:xfrm>
            <a:off x="828675" y="4105275"/>
            <a:ext cx="5948363" cy="2544763"/>
            <a:chOff x="522" y="2586"/>
            <a:chExt cx="3747" cy="1603"/>
          </a:xfrm>
        </p:grpSpPr>
        <p:grpSp>
          <p:nvGrpSpPr>
            <p:cNvPr id="18454" name="Group 80"/>
            <p:cNvGrpSpPr>
              <a:grpSpLocks/>
            </p:cNvGrpSpPr>
            <p:nvPr/>
          </p:nvGrpSpPr>
          <p:grpSpPr bwMode="auto">
            <a:xfrm>
              <a:off x="522" y="2586"/>
              <a:ext cx="3747" cy="1575"/>
              <a:chOff x="522" y="2586"/>
              <a:chExt cx="3747" cy="1575"/>
            </a:xfrm>
          </p:grpSpPr>
          <p:sp>
            <p:nvSpPr>
              <p:cNvPr id="18458" name="Text Box 50"/>
              <p:cNvSpPr txBox="1">
                <a:spLocks noChangeArrowheads="1"/>
              </p:cNvSpPr>
              <p:nvPr/>
            </p:nvSpPr>
            <p:spPr bwMode="auto">
              <a:xfrm>
                <a:off x="3126" y="2586"/>
                <a:ext cx="114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r" rtl="1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r" rtl="1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r" rtl="1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r" rtl="1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r" rtl="1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rtl="0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1">
                    <a:latin typeface="Times New Roman" panose="02020603050405020304" pitchFamily="18" charset="0"/>
                  </a:rPr>
                  <a:t>input</a:t>
                </a:r>
              </a:p>
            </p:txBody>
          </p:sp>
          <p:sp>
            <p:nvSpPr>
              <p:cNvPr id="18459" name="Text Box 51"/>
              <p:cNvSpPr txBox="1">
                <a:spLocks noChangeArrowheads="1"/>
              </p:cNvSpPr>
              <p:nvPr/>
            </p:nvSpPr>
            <p:spPr bwMode="auto">
              <a:xfrm>
                <a:off x="3126" y="2994"/>
                <a:ext cx="951" cy="312"/>
              </a:xfrm>
              <a:prstGeom prst="rect">
                <a:avLst/>
              </a:prstGeom>
              <a:noFill/>
              <a:ln w="38100">
                <a:solidFill>
                  <a:srgbClr val="0000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algn="r" rtl="1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r" rtl="1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r" rtl="1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r" rtl="1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r" rtl="1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rtl="0">
                  <a:spcBef>
                    <a:spcPct val="50000"/>
                  </a:spcBef>
                  <a:buFontTx/>
                  <a:buNone/>
                </a:pPr>
                <a:endParaRPr lang="en-US" altLang="en-US" sz="2400" b="1">
                  <a:solidFill>
                    <a:srgbClr val="FFC763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8460" name="Text Box 52"/>
              <p:cNvSpPr txBox="1">
                <a:spLocks noChangeArrowheads="1"/>
              </p:cNvSpPr>
              <p:nvPr/>
            </p:nvSpPr>
            <p:spPr bwMode="auto">
              <a:xfrm>
                <a:off x="604" y="3081"/>
                <a:ext cx="288" cy="887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algn="r" rtl="1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r" rtl="1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r" rtl="1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r" rtl="1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r" rtl="1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rtl="0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$</a:t>
                </a:r>
                <a:r>
                  <a:rPr lang="en-US" altLang="en-US" sz="2400" b="1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>
                    <a:latin typeface="Times New Roman" panose="02020603050405020304" pitchFamily="18" charset="0"/>
                  </a:rPr>
                  <a:t>E</a:t>
                </a:r>
              </a:p>
              <a:p>
                <a:pPr algn="l" rtl="0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1">
                    <a:latin typeface="Times New Roman" panose="02020603050405020304" pitchFamily="18" charset="0"/>
                  </a:rPr>
                  <a:t>$</a:t>
                </a:r>
              </a:p>
            </p:txBody>
          </p:sp>
          <p:sp>
            <p:nvSpPr>
              <p:cNvPr id="18461" name="Text Box 53"/>
              <p:cNvSpPr txBox="1">
                <a:spLocks noChangeArrowheads="1"/>
              </p:cNvSpPr>
              <p:nvPr/>
            </p:nvSpPr>
            <p:spPr bwMode="auto">
              <a:xfrm>
                <a:off x="522" y="2586"/>
                <a:ext cx="64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r" rtl="1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r" rtl="1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r" rtl="1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r" rtl="1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r" rtl="1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rtl="0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1">
                    <a:latin typeface="Times New Roman" panose="02020603050405020304" pitchFamily="18" charset="0"/>
                  </a:rPr>
                  <a:t>stack</a:t>
                </a:r>
              </a:p>
            </p:txBody>
          </p:sp>
          <p:sp>
            <p:nvSpPr>
              <p:cNvPr id="18462" name="Text Box 55"/>
              <p:cNvSpPr txBox="1">
                <a:spLocks noChangeArrowheads="1"/>
              </p:cNvSpPr>
              <p:nvPr/>
            </p:nvSpPr>
            <p:spPr bwMode="auto">
              <a:xfrm>
                <a:off x="2276" y="2586"/>
                <a:ext cx="64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r" rtl="1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r" rtl="1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r" rtl="1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r" rtl="1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r" rtl="1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rtl="0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1">
                    <a:latin typeface="Times New Roman" panose="02020603050405020304" pitchFamily="18" charset="0"/>
                  </a:rPr>
                  <a:t>tree</a:t>
                </a:r>
              </a:p>
            </p:txBody>
          </p:sp>
          <p:grpSp>
            <p:nvGrpSpPr>
              <p:cNvPr id="18463" name="Group 79"/>
              <p:cNvGrpSpPr>
                <a:grpSpLocks/>
              </p:cNvGrpSpPr>
              <p:nvPr/>
            </p:nvGrpSpPr>
            <p:grpSpPr bwMode="auto">
              <a:xfrm>
                <a:off x="1347" y="2780"/>
                <a:ext cx="1429" cy="1381"/>
                <a:chOff x="1347" y="2780"/>
                <a:chExt cx="1429" cy="1381"/>
              </a:xfrm>
            </p:grpSpPr>
            <p:grpSp>
              <p:nvGrpSpPr>
                <p:cNvPr id="18464" name="Group 56"/>
                <p:cNvGrpSpPr>
                  <a:grpSpLocks/>
                </p:cNvGrpSpPr>
                <p:nvPr/>
              </p:nvGrpSpPr>
              <p:grpSpPr bwMode="auto">
                <a:xfrm>
                  <a:off x="1347" y="3372"/>
                  <a:ext cx="685" cy="789"/>
                  <a:chOff x="2406" y="3322"/>
                  <a:chExt cx="685" cy="789"/>
                </a:xfrm>
              </p:grpSpPr>
              <p:grpSp>
                <p:nvGrpSpPr>
                  <p:cNvPr id="18474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2406" y="3535"/>
                    <a:ext cx="345" cy="576"/>
                    <a:chOff x="2410" y="3629"/>
                    <a:chExt cx="345" cy="576"/>
                  </a:xfrm>
                </p:grpSpPr>
                <p:sp>
                  <p:nvSpPr>
                    <p:cNvPr id="18476" name="Text Box 5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410" y="3917"/>
                      <a:ext cx="259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381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algn="r" rtl="1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algn="l" rtl="0">
                        <a:spcBef>
                          <a:spcPct val="50000"/>
                        </a:spcBef>
                        <a:buFontTx/>
                        <a:buNone/>
                      </a:pPr>
                      <a:r>
                        <a:rPr lang="en-US" altLang="en-US" sz="2400" b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</a:rPr>
                        <a:t>i</a:t>
                      </a:r>
                    </a:p>
                  </p:txBody>
                </p:sp>
                <p:sp>
                  <p:nvSpPr>
                    <p:cNvPr id="18477" name="Line 59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496" y="3629"/>
                      <a:ext cx="259" cy="317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8475" name="Text Box 6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688" y="3322"/>
                    <a:ext cx="403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algn="r" rtl="1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algn="l" rtl="0">
                      <a:spcBef>
                        <a:spcPct val="50000"/>
                      </a:spcBef>
                      <a:buFontTx/>
                      <a:buNone/>
                    </a:pPr>
                    <a:r>
                      <a:rPr lang="en-US" altLang="en-US" sz="2400" b="1">
                        <a:latin typeface="Times New Roman" panose="02020603050405020304" pitchFamily="18" charset="0"/>
                      </a:rPr>
                      <a:t>T</a:t>
                    </a:r>
                  </a:p>
                </p:txBody>
              </p:sp>
            </p:grpSp>
            <p:sp>
              <p:nvSpPr>
                <p:cNvPr id="18465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1994" y="3116"/>
                  <a:ext cx="192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algn="r" rtl="1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l" rtl="0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2400" b="1">
                      <a:latin typeface="Times New Roman" panose="02020603050405020304" pitchFamily="18" charset="0"/>
                    </a:rPr>
                    <a:t>E</a:t>
                  </a:r>
                </a:p>
              </p:txBody>
            </p:sp>
            <p:sp>
              <p:nvSpPr>
                <p:cNvPr id="18466" name="Line 62"/>
                <p:cNvSpPr>
                  <a:spLocks noChangeShapeType="1"/>
                </p:cNvSpPr>
                <p:nvPr/>
              </p:nvSpPr>
              <p:spPr bwMode="auto">
                <a:xfrm flipH="1">
                  <a:off x="1840" y="3317"/>
                  <a:ext cx="211" cy="19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8467" name="Group 63"/>
                <p:cNvGrpSpPr>
                  <a:grpSpLocks/>
                </p:cNvGrpSpPr>
                <p:nvPr/>
              </p:nvGrpSpPr>
              <p:grpSpPr bwMode="auto">
                <a:xfrm>
                  <a:off x="2103" y="3064"/>
                  <a:ext cx="384" cy="643"/>
                  <a:chOff x="2726" y="3677"/>
                  <a:chExt cx="384" cy="643"/>
                </a:xfrm>
              </p:grpSpPr>
              <p:sp>
                <p:nvSpPr>
                  <p:cNvPr id="18472" name="Text Box 6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726" y="4032"/>
                    <a:ext cx="307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algn="r" rtl="1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algn="l" rtl="0">
                      <a:spcBef>
                        <a:spcPct val="50000"/>
                      </a:spcBef>
                      <a:buFontTx/>
                      <a:buNone/>
                    </a:pPr>
                    <a:r>
                      <a:rPr lang="en-US" altLang="en-US" sz="2400" b="1">
                        <a:solidFill>
                          <a:srgbClr val="0000FF"/>
                        </a:solidFill>
                        <a:latin typeface="Times New Roman" panose="02020603050405020304" pitchFamily="18" charset="0"/>
                      </a:rPr>
                      <a:t>+</a:t>
                    </a:r>
                  </a:p>
                </p:txBody>
              </p:sp>
              <p:sp>
                <p:nvSpPr>
                  <p:cNvPr id="18473" name="Line 6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80" y="3677"/>
                    <a:ext cx="230" cy="374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8468" name="Text Box 66"/>
                <p:cNvSpPr txBox="1">
                  <a:spLocks noChangeArrowheads="1"/>
                </p:cNvSpPr>
                <p:nvPr/>
              </p:nvSpPr>
              <p:spPr bwMode="auto">
                <a:xfrm>
                  <a:off x="2574" y="3378"/>
                  <a:ext cx="202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algn="r" rtl="1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l" rtl="0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2400" b="1">
                      <a:latin typeface="Times New Roman" panose="02020603050405020304" pitchFamily="18" charset="0"/>
                    </a:rPr>
                    <a:t>T</a:t>
                  </a:r>
                </a:p>
              </p:txBody>
            </p:sp>
            <p:sp>
              <p:nvSpPr>
                <p:cNvPr id="18469" name="Text Box 67"/>
                <p:cNvSpPr txBox="1">
                  <a:spLocks noChangeArrowheads="1"/>
                </p:cNvSpPr>
                <p:nvPr/>
              </p:nvSpPr>
              <p:spPr bwMode="auto">
                <a:xfrm>
                  <a:off x="2407" y="2780"/>
                  <a:ext cx="192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algn="r" rtl="1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l" rtl="0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2400" b="1">
                      <a:latin typeface="Times New Roman" panose="02020603050405020304" pitchFamily="18" charset="0"/>
                    </a:rPr>
                    <a:t>E</a:t>
                  </a:r>
                </a:p>
              </p:txBody>
            </p:sp>
            <p:sp>
              <p:nvSpPr>
                <p:cNvPr id="18470" name="Line 68"/>
                <p:cNvSpPr>
                  <a:spLocks noChangeShapeType="1"/>
                </p:cNvSpPr>
                <p:nvPr/>
              </p:nvSpPr>
              <p:spPr bwMode="auto">
                <a:xfrm flipH="1">
                  <a:off x="2214" y="3001"/>
                  <a:ext cx="163" cy="16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71" name="Line 69"/>
                <p:cNvSpPr>
                  <a:spLocks noChangeShapeType="1"/>
                </p:cNvSpPr>
                <p:nvPr/>
              </p:nvSpPr>
              <p:spPr bwMode="auto">
                <a:xfrm>
                  <a:off x="2560" y="3087"/>
                  <a:ext cx="76" cy="29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8455" name="Group 89"/>
            <p:cNvGrpSpPr>
              <a:grpSpLocks/>
            </p:cNvGrpSpPr>
            <p:nvPr/>
          </p:nvGrpSpPr>
          <p:grpSpPr bwMode="auto">
            <a:xfrm>
              <a:off x="2558" y="3666"/>
              <a:ext cx="259" cy="523"/>
              <a:chOff x="2558" y="3666"/>
              <a:chExt cx="259" cy="523"/>
            </a:xfrm>
          </p:grpSpPr>
          <p:sp>
            <p:nvSpPr>
              <p:cNvPr id="18456" name="Text Box 87"/>
              <p:cNvSpPr txBox="1">
                <a:spLocks noChangeArrowheads="1"/>
              </p:cNvSpPr>
              <p:nvPr/>
            </p:nvSpPr>
            <p:spPr bwMode="auto">
              <a:xfrm>
                <a:off x="2558" y="3901"/>
                <a:ext cx="25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r" rtl="1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r" rtl="1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r" rtl="1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r" rtl="1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r" rtl="1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rtl="0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i</a:t>
                </a:r>
              </a:p>
            </p:txBody>
          </p:sp>
          <p:cxnSp>
            <p:nvCxnSpPr>
              <p:cNvPr id="18457" name="AutoShape 88"/>
              <p:cNvCxnSpPr>
                <a:cxnSpLocks noChangeShapeType="1"/>
                <a:stCxn id="18468" idx="2"/>
                <a:endCxn id="18456" idx="0"/>
              </p:cNvCxnSpPr>
              <p:nvPr/>
            </p:nvCxnSpPr>
            <p:spPr bwMode="auto">
              <a:xfrm>
                <a:off x="2675" y="3666"/>
                <a:ext cx="13" cy="235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18452" name="Text Box 92"/>
          <p:cNvSpPr txBox="1">
            <a:spLocks noChangeArrowheads="1"/>
          </p:cNvSpPr>
          <p:nvPr/>
        </p:nvSpPr>
        <p:spPr bwMode="auto">
          <a:xfrm>
            <a:off x="2608263" y="1644650"/>
            <a:ext cx="5988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S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latin typeface="Times New Roman" panose="02020603050405020304" pitchFamily="18" charset="0"/>
              </a:rPr>
              <a:t> E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$</a:t>
            </a:r>
            <a:r>
              <a:rPr lang="en-US" altLang="en-US" sz="2400" b="1">
                <a:solidFill>
                  <a:srgbClr val="FFC763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en-US" sz="2400" b="1">
                <a:latin typeface="Times New Roman" panose="02020603050405020304" pitchFamily="18" charset="0"/>
              </a:rPr>
              <a:t>E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latin typeface="Times New Roman" panose="02020603050405020304" pitchFamily="18" charset="0"/>
              </a:rPr>
              <a:t> T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</a:rPr>
              <a:t>| E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+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</a:rPr>
              <a:t>T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      </a:t>
            </a:r>
            <a:r>
              <a:rPr lang="en-US" altLang="en-US" sz="2400" b="1">
                <a:latin typeface="Times New Roman" panose="02020603050405020304" pitchFamily="18" charset="0"/>
              </a:rPr>
              <a:t>T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</a:rPr>
              <a:t>|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</a:rPr>
              <a:t>E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99460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48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9725"/>
            <a:ext cx="7772400" cy="1143000"/>
          </a:xfrm>
        </p:spPr>
        <p:txBody>
          <a:bodyPr/>
          <a:lstStyle/>
          <a:p>
            <a:pPr rtl="0" eaLnBrk="1" hangingPunct="1"/>
            <a:r>
              <a:rPr lang="en-US" altLang="en-US" smtClean="0">
                <a:solidFill>
                  <a:schemeClr val="tx1"/>
                </a:solidFill>
              </a:rPr>
              <a:t>Informal Example(9)</a:t>
            </a:r>
          </a:p>
        </p:txBody>
      </p:sp>
      <p:sp>
        <p:nvSpPr>
          <p:cNvPr id="19476" name="Slide Number Placeholder 2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58183608-6E0D-45B5-8F4B-7C019944C3C7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15</a:t>
            </a:fld>
            <a:endParaRPr lang="he-IL" altLang="en-US" sz="1400"/>
          </a:p>
        </p:txBody>
      </p:sp>
      <p:sp>
        <p:nvSpPr>
          <p:cNvPr id="19459" name="Text Box 6"/>
          <p:cNvSpPr txBox="1">
            <a:spLocks noChangeArrowheads="1"/>
          </p:cNvSpPr>
          <p:nvPr/>
        </p:nvSpPr>
        <p:spPr bwMode="auto">
          <a:xfrm>
            <a:off x="4953000" y="1889125"/>
            <a:ext cx="1814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input</a:t>
            </a:r>
          </a:p>
        </p:txBody>
      </p:sp>
      <p:sp>
        <p:nvSpPr>
          <p:cNvPr id="19460" name="Text Box 7"/>
          <p:cNvSpPr txBox="1">
            <a:spLocks noChangeArrowheads="1"/>
          </p:cNvSpPr>
          <p:nvPr/>
        </p:nvSpPr>
        <p:spPr bwMode="auto">
          <a:xfrm>
            <a:off x="4953000" y="2536825"/>
            <a:ext cx="1509713" cy="4953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$</a:t>
            </a:r>
          </a:p>
        </p:txBody>
      </p:sp>
      <p:sp>
        <p:nvSpPr>
          <p:cNvPr id="19461" name="Text Box 8"/>
          <p:cNvSpPr txBox="1">
            <a:spLocks noChangeArrowheads="1"/>
          </p:cNvSpPr>
          <p:nvPr/>
        </p:nvSpPr>
        <p:spPr bwMode="auto">
          <a:xfrm>
            <a:off x="949325" y="2674938"/>
            <a:ext cx="457200" cy="140811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$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</a:rPr>
              <a:t>E</a:t>
            </a:r>
          </a:p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$</a:t>
            </a:r>
          </a:p>
        </p:txBody>
      </p:sp>
      <p:sp>
        <p:nvSpPr>
          <p:cNvPr id="19462" name="Text Box 9"/>
          <p:cNvSpPr txBox="1">
            <a:spLocks noChangeArrowheads="1"/>
          </p:cNvSpPr>
          <p:nvPr/>
        </p:nvSpPr>
        <p:spPr bwMode="auto">
          <a:xfrm>
            <a:off x="819150" y="1889125"/>
            <a:ext cx="1020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stack</a:t>
            </a:r>
          </a:p>
        </p:txBody>
      </p:sp>
      <p:sp>
        <p:nvSpPr>
          <p:cNvPr id="19463" name="Text Box 11"/>
          <p:cNvSpPr txBox="1">
            <a:spLocks noChangeArrowheads="1"/>
          </p:cNvSpPr>
          <p:nvPr/>
        </p:nvSpPr>
        <p:spPr bwMode="auto">
          <a:xfrm>
            <a:off x="3603625" y="1889125"/>
            <a:ext cx="1020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tree</a:t>
            </a:r>
          </a:p>
        </p:txBody>
      </p:sp>
      <p:grpSp>
        <p:nvGrpSpPr>
          <p:cNvPr id="19464" name="Group 12"/>
          <p:cNvGrpSpPr>
            <a:grpSpLocks/>
          </p:cNvGrpSpPr>
          <p:nvPr/>
        </p:nvGrpSpPr>
        <p:grpSpPr bwMode="auto">
          <a:xfrm>
            <a:off x="2128838" y="3136900"/>
            <a:ext cx="1087437" cy="1252538"/>
            <a:chOff x="2406" y="3322"/>
            <a:chExt cx="685" cy="789"/>
          </a:xfrm>
        </p:grpSpPr>
        <p:grpSp>
          <p:nvGrpSpPr>
            <p:cNvPr id="19479" name="Group 13"/>
            <p:cNvGrpSpPr>
              <a:grpSpLocks/>
            </p:cNvGrpSpPr>
            <p:nvPr/>
          </p:nvGrpSpPr>
          <p:grpSpPr bwMode="auto">
            <a:xfrm>
              <a:off x="2406" y="3535"/>
              <a:ext cx="345" cy="576"/>
              <a:chOff x="2410" y="3629"/>
              <a:chExt cx="345" cy="576"/>
            </a:xfrm>
          </p:grpSpPr>
          <p:sp>
            <p:nvSpPr>
              <p:cNvPr id="19481" name="Text Box 14"/>
              <p:cNvSpPr txBox="1">
                <a:spLocks noChangeArrowheads="1"/>
              </p:cNvSpPr>
              <p:nvPr/>
            </p:nvSpPr>
            <p:spPr bwMode="auto">
              <a:xfrm>
                <a:off x="2410" y="3917"/>
                <a:ext cx="25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r" rtl="1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r" rtl="1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r" rtl="1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r" rtl="1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r" rtl="1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rtl="0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i</a:t>
                </a:r>
              </a:p>
            </p:txBody>
          </p:sp>
          <p:sp>
            <p:nvSpPr>
              <p:cNvPr id="19482" name="Line 15"/>
              <p:cNvSpPr>
                <a:spLocks noChangeShapeType="1"/>
              </p:cNvSpPr>
              <p:nvPr/>
            </p:nvSpPr>
            <p:spPr bwMode="auto">
              <a:xfrm flipH="1">
                <a:off x="2496" y="3629"/>
                <a:ext cx="259" cy="31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480" name="Text Box 16"/>
            <p:cNvSpPr txBox="1">
              <a:spLocks noChangeArrowheads="1"/>
            </p:cNvSpPr>
            <p:nvPr/>
          </p:nvSpPr>
          <p:spPr bwMode="auto">
            <a:xfrm>
              <a:off x="2688" y="3322"/>
              <a:ext cx="40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T</a:t>
              </a:r>
            </a:p>
          </p:txBody>
        </p:sp>
      </p:grpSp>
      <p:sp>
        <p:nvSpPr>
          <p:cNvPr id="19465" name="Text Box 17"/>
          <p:cNvSpPr txBox="1">
            <a:spLocks noChangeArrowheads="1"/>
          </p:cNvSpPr>
          <p:nvPr/>
        </p:nvSpPr>
        <p:spPr bwMode="auto">
          <a:xfrm>
            <a:off x="3155950" y="273050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19466" name="Line 18"/>
          <p:cNvSpPr>
            <a:spLocks noChangeShapeType="1"/>
          </p:cNvSpPr>
          <p:nvPr/>
        </p:nvSpPr>
        <p:spPr bwMode="auto">
          <a:xfrm flipH="1">
            <a:off x="2911475" y="3049588"/>
            <a:ext cx="334963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467" name="Group 19"/>
          <p:cNvGrpSpPr>
            <a:grpSpLocks/>
          </p:cNvGrpSpPr>
          <p:nvPr/>
        </p:nvGrpSpPr>
        <p:grpSpPr bwMode="auto">
          <a:xfrm>
            <a:off x="3328988" y="2647950"/>
            <a:ext cx="609600" cy="1020763"/>
            <a:chOff x="2726" y="3677"/>
            <a:chExt cx="384" cy="643"/>
          </a:xfrm>
        </p:grpSpPr>
        <p:sp>
          <p:nvSpPr>
            <p:cNvPr id="19477" name="Text Box 20"/>
            <p:cNvSpPr txBox="1">
              <a:spLocks noChangeArrowheads="1"/>
            </p:cNvSpPr>
            <p:nvPr/>
          </p:nvSpPr>
          <p:spPr bwMode="auto">
            <a:xfrm>
              <a:off x="2726" y="4032"/>
              <a:ext cx="30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19478" name="Line 21"/>
            <p:cNvSpPr>
              <a:spLocks noChangeShapeType="1"/>
            </p:cNvSpPr>
            <p:nvPr/>
          </p:nvSpPr>
          <p:spPr bwMode="auto">
            <a:xfrm flipV="1">
              <a:off x="2880" y="3677"/>
              <a:ext cx="230" cy="37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68" name="Text Box 22"/>
          <p:cNvSpPr txBox="1">
            <a:spLocks noChangeArrowheads="1"/>
          </p:cNvSpPr>
          <p:nvPr/>
        </p:nvSpPr>
        <p:spPr bwMode="auto">
          <a:xfrm>
            <a:off x="4076700" y="3146425"/>
            <a:ext cx="32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T</a:t>
            </a:r>
          </a:p>
        </p:txBody>
      </p:sp>
      <p:sp>
        <p:nvSpPr>
          <p:cNvPr id="19469" name="Text Box 23"/>
          <p:cNvSpPr txBox="1">
            <a:spLocks noChangeArrowheads="1"/>
          </p:cNvSpPr>
          <p:nvPr/>
        </p:nvSpPr>
        <p:spPr bwMode="auto">
          <a:xfrm>
            <a:off x="3811588" y="219710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19470" name="Line 24"/>
          <p:cNvSpPr>
            <a:spLocks noChangeShapeType="1"/>
          </p:cNvSpPr>
          <p:nvPr/>
        </p:nvSpPr>
        <p:spPr bwMode="auto">
          <a:xfrm flipH="1">
            <a:off x="3505200" y="2547938"/>
            <a:ext cx="258763" cy="2587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1" name="Line 25"/>
          <p:cNvSpPr>
            <a:spLocks noChangeShapeType="1"/>
          </p:cNvSpPr>
          <p:nvPr/>
        </p:nvSpPr>
        <p:spPr bwMode="auto">
          <a:xfrm>
            <a:off x="4054475" y="2684463"/>
            <a:ext cx="120650" cy="4730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769" name="Text Box 49"/>
          <p:cNvSpPr txBox="1">
            <a:spLocks noChangeArrowheads="1"/>
          </p:cNvSpPr>
          <p:nvPr/>
        </p:nvSpPr>
        <p:spPr bwMode="auto">
          <a:xfrm>
            <a:off x="5443538" y="4670425"/>
            <a:ext cx="2817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reduce S 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latin typeface="Times New Roman" panose="02020603050405020304" pitchFamily="18" charset="0"/>
              </a:rPr>
              <a:t> E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$</a:t>
            </a:r>
          </a:p>
        </p:txBody>
      </p:sp>
      <p:sp>
        <p:nvSpPr>
          <p:cNvPr id="19473" name="Text Box 50"/>
          <p:cNvSpPr txBox="1">
            <a:spLocks noChangeArrowheads="1"/>
          </p:cNvSpPr>
          <p:nvPr/>
        </p:nvSpPr>
        <p:spPr bwMode="auto">
          <a:xfrm>
            <a:off x="4052888" y="4003675"/>
            <a:ext cx="411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i</a:t>
            </a:r>
          </a:p>
        </p:txBody>
      </p:sp>
      <p:cxnSp>
        <p:nvCxnSpPr>
          <p:cNvPr id="19474" name="AutoShape 51"/>
          <p:cNvCxnSpPr>
            <a:cxnSpLocks noChangeShapeType="1"/>
            <a:stCxn id="19468" idx="2"/>
            <a:endCxn id="19473" idx="0"/>
          </p:cNvCxnSpPr>
          <p:nvPr/>
        </p:nvCxnSpPr>
        <p:spPr bwMode="auto">
          <a:xfrm>
            <a:off x="4237038" y="3603625"/>
            <a:ext cx="22225" cy="4000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75" name="Text Box 52"/>
          <p:cNvSpPr txBox="1">
            <a:spLocks noChangeArrowheads="1"/>
          </p:cNvSpPr>
          <p:nvPr/>
        </p:nvSpPr>
        <p:spPr bwMode="auto">
          <a:xfrm>
            <a:off x="2608263" y="1644650"/>
            <a:ext cx="5988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S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latin typeface="Times New Roman" panose="02020603050405020304" pitchFamily="18" charset="0"/>
              </a:rPr>
              <a:t> E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$</a:t>
            </a:r>
            <a:r>
              <a:rPr lang="en-US" altLang="en-US" sz="2400" b="1">
                <a:solidFill>
                  <a:srgbClr val="FFC763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en-US" sz="2400" b="1">
                <a:latin typeface="Times New Roman" panose="02020603050405020304" pitchFamily="18" charset="0"/>
              </a:rPr>
              <a:t>E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latin typeface="Times New Roman" panose="02020603050405020304" pitchFamily="18" charset="0"/>
              </a:rPr>
              <a:t> T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</a:rPr>
              <a:t>| E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+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</a:rPr>
              <a:t>T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      </a:t>
            </a:r>
            <a:r>
              <a:rPr lang="en-US" altLang="en-US" sz="2400" b="1">
                <a:latin typeface="Times New Roman" panose="02020603050405020304" pitchFamily="18" charset="0"/>
              </a:rPr>
              <a:t>T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</a:rPr>
              <a:t>|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</a:rPr>
              <a:t>E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04148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39763" y="369888"/>
            <a:ext cx="7772400" cy="1143000"/>
          </a:xfrm>
        </p:spPr>
        <p:txBody>
          <a:bodyPr/>
          <a:lstStyle/>
          <a:p>
            <a:pPr rtl="0" eaLnBrk="1" hangingPunct="1"/>
            <a:r>
              <a:rPr lang="en-US" altLang="en-US" sz="3600" smtClean="0">
                <a:solidFill>
                  <a:schemeClr val="tx1"/>
                </a:solidFill>
              </a:rPr>
              <a:t>Informal Example</a:t>
            </a:r>
          </a:p>
        </p:txBody>
      </p:sp>
      <p:sp>
        <p:nvSpPr>
          <p:cNvPr id="20488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5D452BD6-07DC-40A7-9DA3-B77C5B32E08B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16</a:t>
            </a:fld>
            <a:endParaRPr lang="he-IL" altLang="en-US" sz="1400"/>
          </a:p>
        </p:txBody>
      </p:sp>
      <p:sp>
        <p:nvSpPr>
          <p:cNvPr id="553988" name="Text Box 4"/>
          <p:cNvSpPr txBox="1">
            <a:spLocks noChangeArrowheads="1"/>
          </p:cNvSpPr>
          <p:nvPr/>
        </p:nvSpPr>
        <p:spPr bwMode="auto">
          <a:xfrm>
            <a:off x="2139950" y="3219450"/>
            <a:ext cx="2954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reduce E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latin typeface="Times New Roman" panose="02020603050405020304" pitchFamily="18" charset="0"/>
              </a:rPr>
              <a:t> E</a:t>
            </a:r>
            <a:r>
              <a:rPr lang="en-US" altLang="en-US" sz="2400" b="1">
                <a:solidFill>
                  <a:srgbClr val="FFC763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+</a:t>
            </a:r>
            <a:r>
              <a:rPr lang="en-US" altLang="en-US" sz="2400" b="1">
                <a:solidFill>
                  <a:srgbClr val="FFC763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</a:rPr>
              <a:t>T</a:t>
            </a:r>
          </a:p>
        </p:txBody>
      </p:sp>
      <p:sp>
        <p:nvSpPr>
          <p:cNvPr id="553989" name="Text Box 5"/>
          <p:cNvSpPr txBox="1">
            <a:spLocks noChangeArrowheads="1"/>
          </p:cNvSpPr>
          <p:nvPr/>
        </p:nvSpPr>
        <p:spPr bwMode="auto">
          <a:xfrm>
            <a:off x="2428875" y="4067175"/>
            <a:ext cx="2376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reduce T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i</a:t>
            </a:r>
          </a:p>
        </p:txBody>
      </p:sp>
      <p:sp>
        <p:nvSpPr>
          <p:cNvPr id="553990" name="Text Box 6"/>
          <p:cNvSpPr txBox="1">
            <a:spLocks noChangeArrowheads="1"/>
          </p:cNvSpPr>
          <p:nvPr/>
        </p:nvSpPr>
        <p:spPr bwMode="auto">
          <a:xfrm>
            <a:off x="2428875" y="4913313"/>
            <a:ext cx="2376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reduce E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latin typeface="Times New Roman" panose="02020603050405020304" pitchFamily="18" charset="0"/>
              </a:rPr>
              <a:t> T</a:t>
            </a:r>
          </a:p>
        </p:txBody>
      </p:sp>
      <p:sp>
        <p:nvSpPr>
          <p:cNvPr id="553991" name="Text Box 7"/>
          <p:cNvSpPr txBox="1">
            <a:spLocks noChangeArrowheads="1"/>
          </p:cNvSpPr>
          <p:nvPr/>
        </p:nvSpPr>
        <p:spPr bwMode="auto">
          <a:xfrm>
            <a:off x="2428875" y="5761038"/>
            <a:ext cx="2376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reduce T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latin typeface="Times New Roman" panose="02020603050405020304" pitchFamily="18" charset="0"/>
              </a:rPr>
              <a:t> i</a:t>
            </a:r>
          </a:p>
        </p:txBody>
      </p:sp>
      <p:sp>
        <p:nvSpPr>
          <p:cNvPr id="553992" name="Text Box 8"/>
          <p:cNvSpPr txBox="1">
            <a:spLocks noChangeArrowheads="1"/>
          </p:cNvSpPr>
          <p:nvPr/>
        </p:nvSpPr>
        <p:spPr bwMode="auto">
          <a:xfrm>
            <a:off x="2208213" y="2373313"/>
            <a:ext cx="2817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reduce S 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latin typeface="Times New Roman" panose="02020603050405020304" pitchFamily="18" charset="0"/>
              </a:rPr>
              <a:t> E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$</a:t>
            </a:r>
          </a:p>
        </p:txBody>
      </p:sp>
    </p:spTree>
    <p:extLst>
      <p:ext uri="{BB962C8B-B14F-4D97-AF65-F5344CB8AC3E}">
        <p14:creationId xmlns:p14="http://schemas.microsoft.com/office/powerpoint/2010/main" val="3842305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988" grpId="0"/>
      <p:bldP spid="553989" grpId="0"/>
      <p:bldP spid="553990" grpId="0"/>
      <p:bldP spid="553991" grpId="0"/>
      <p:bldP spid="55399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altLang="en-US" smtClean="0">
                <a:solidFill>
                  <a:schemeClr val="tx1"/>
                </a:solidFill>
              </a:rPr>
              <a:t>The Problem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altLang="en-US" smtClean="0"/>
              <a:t>Deciding between shift and reduce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91B1766B-DF9C-4623-9DB1-09BE1ADA2405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17</a:t>
            </a:fld>
            <a:endParaRPr lang="he-IL" altLang="en-US" sz="1400"/>
          </a:p>
        </p:txBody>
      </p:sp>
    </p:spTree>
    <p:extLst>
      <p:ext uri="{BB962C8B-B14F-4D97-AF65-F5344CB8AC3E}">
        <p14:creationId xmlns:p14="http://schemas.microsoft.com/office/powerpoint/2010/main" val="390708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9725"/>
            <a:ext cx="7772400" cy="1143000"/>
          </a:xfrm>
        </p:spPr>
        <p:txBody>
          <a:bodyPr/>
          <a:lstStyle/>
          <a:p>
            <a:pPr rtl="0" eaLnBrk="1" hangingPunct="1"/>
            <a:r>
              <a:rPr lang="en-US" altLang="en-US" smtClean="0">
                <a:solidFill>
                  <a:schemeClr val="tx1"/>
                </a:solidFill>
              </a:rPr>
              <a:t>Informal Example(7)</a:t>
            </a:r>
          </a:p>
        </p:txBody>
      </p:sp>
      <p:sp>
        <p:nvSpPr>
          <p:cNvPr id="22546" name="Slide Number Placeholder 4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238429E3-2FFF-4962-8B9B-74807277D2D4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18</a:t>
            </a:fld>
            <a:endParaRPr lang="he-IL" altLang="en-US" sz="1400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2608263" y="1549400"/>
            <a:ext cx="5988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S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latin typeface="Times New Roman" panose="02020603050405020304" pitchFamily="18" charset="0"/>
              </a:rPr>
              <a:t> E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$    </a:t>
            </a:r>
            <a:r>
              <a:rPr lang="en-US" altLang="en-US" sz="2400" b="1">
                <a:latin typeface="Times New Roman" panose="02020603050405020304" pitchFamily="18" charset="0"/>
              </a:rPr>
              <a:t>E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latin typeface="Times New Roman" panose="02020603050405020304" pitchFamily="18" charset="0"/>
              </a:rPr>
              <a:t> T | E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+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</a:rPr>
              <a:t>T  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en-US" sz="2400" b="1">
                <a:latin typeface="Times New Roman" panose="02020603050405020304" pitchFamily="18" charset="0"/>
              </a:rPr>
              <a:t>T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</a:rPr>
              <a:t>|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</a:rPr>
              <a:t>E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624644" name="Text Box 4"/>
          <p:cNvSpPr txBox="1">
            <a:spLocks noChangeArrowheads="1"/>
          </p:cNvSpPr>
          <p:nvPr/>
        </p:nvSpPr>
        <p:spPr bwMode="auto">
          <a:xfrm>
            <a:off x="5846763" y="3459163"/>
            <a:ext cx="29543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reduce E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</a:rPr>
              <a:t>E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 + </a:t>
            </a:r>
            <a:r>
              <a:rPr lang="en-US" altLang="en-US" sz="2400" b="1">
                <a:latin typeface="Times New Roman" panose="02020603050405020304" pitchFamily="18" charset="0"/>
              </a:rPr>
              <a:t>T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4367213" y="1906588"/>
            <a:ext cx="1814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input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4122738" y="2530475"/>
            <a:ext cx="1509712" cy="4953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$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1017588" y="2744788"/>
            <a:ext cx="457200" cy="15906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T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+</a:t>
            </a:r>
            <a:r>
              <a:rPr lang="en-US" altLang="en-US" sz="2400" b="1">
                <a:latin typeface="Times New Roman" panose="02020603050405020304" pitchFamily="18" charset="0"/>
              </a:rPr>
              <a:t>E$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887413" y="1906588"/>
            <a:ext cx="1020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stack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2239963" y="1906588"/>
            <a:ext cx="1020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tree</a:t>
            </a:r>
          </a:p>
        </p:txBody>
      </p:sp>
      <p:grpSp>
        <p:nvGrpSpPr>
          <p:cNvPr id="22538" name="Group 10"/>
          <p:cNvGrpSpPr>
            <a:grpSpLocks/>
          </p:cNvGrpSpPr>
          <p:nvPr/>
        </p:nvGrpSpPr>
        <p:grpSpPr bwMode="auto">
          <a:xfrm>
            <a:off x="2197100" y="2746375"/>
            <a:ext cx="1087438" cy="1252538"/>
            <a:chOff x="2406" y="3322"/>
            <a:chExt cx="685" cy="789"/>
          </a:xfrm>
        </p:grpSpPr>
        <p:grpSp>
          <p:nvGrpSpPr>
            <p:cNvPr id="22572" name="Group 11"/>
            <p:cNvGrpSpPr>
              <a:grpSpLocks/>
            </p:cNvGrpSpPr>
            <p:nvPr/>
          </p:nvGrpSpPr>
          <p:grpSpPr bwMode="auto">
            <a:xfrm>
              <a:off x="2406" y="3535"/>
              <a:ext cx="345" cy="576"/>
              <a:chOff x="2410" y="3629"/>
              <a:chExt cx="345" cy="576"/>
            </a:xfrm>
          </p:grpSpPr>
          <p:sp>
            <p:nvSpPr>
              <p:cNvPr id="22574" name="Text Box 12"/>
              <p:cNvSpPr txBox="1">
                <a:spLocks noChangeArrowheads="1"/>
              </p:cNvSpPr>
              <p:nvPr/>
            </p:nvSpPr>
            <p:spPr bwMode="auto">
              <a:xfrm>
                <a:off x="2410" y="3917"/>
                <a:ext cx="25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r" rtl="1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r" rtl="1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r" rtl="1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r" rtl="1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r" rtl="1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rtl="0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i</a:t>
                </a:r>
              </a:p>
            </p:txBody>
          </p:sp>
          <p:sp>
            <p:nvSpPr>
              <p:cNvPr id="22575" name="Line 13"/>
              <p:cNvSpPr>
                <a:spLocks noChangeShapeType="1"/>
              </p:cNvSpPr>
              <p:nvPr/>
            </p:nvSpPr>
            <p:spPr bwMode="auto">
              <a:xfrm flipH="1">
                <a:off x="2496" y="3629"/>
                <a:ext cx="259" cy="31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2573" name="Text Box 14"/>
            <p:cNvSpPr txBox="1">
              <a:spLocks noChangeArrowheads="1"/>
            </p:cNvSpPr>
            <p:nvPr/>
          </p:nvSpPr>
          <p:spPr bwMode="auto">
            <a:xfrm>
              <a:off x="2688" y="3322"/>
              <a:ext cx="40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T</a:t>
              </a:r>
            </a:p>
          </p:txBody>
        </p:sp>
      </p:grpSp>
      <p:sp>
        <p:nvSpPr>
          <p:cNvPr id="22539" name="Text Box 15"/>
          <p:cNvSpPr txBox="1">
            <a:spLocks noChangeArrowheads="1"/>
          </p:cNvSpPr>
          <p:nvPr/>
        </p:nvSpPr>
        <p:spPr bwMode="auto">
          <a:xfrm>
            <a:off x="3224213" y="2339975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22540" name="Line 16"/>
          <p:cNvSpPr>
            <a:spLocks noChangeShapeType="1"/>
          </p:cNvSpPr>
          <p:nvPr/>
        </p:nvSpPr>
        <p:spPr bwMode="auto">
          <a:xfrm flipH="1">
            <a:off x="2979738" y="2659063"/>
            <a:ext cx="334962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541" name="Group 17"/>
          <p:cNvGrpSpPr>
            <a:grpSpLocks/>
          </p:cNvGrpSpPr>
          <p:nvPr/>
        </p:nvGrpSpPr>
        <p:grpSpPr bwMode="auto">
          <a:xfrm>
            <a:off x="2711450" y="3125788"/>
            <a:ext cx="609600" cy="1020762"/>
            <a:chOff x="2726" y="3677"/>
            <a:chExt cx="384" cy="643"/>
          </a:xfrm>
        </p:grpSpPr>
        <p:sp>
          <p:nvSpPr>
            <p:cNvPr id="22570" name="Text Box 18"/>
            <p:cNvSpPr txBox="1">
              <a:spLocks noChangeArrowheads="1"/>
            </p:cNvSpPr>
            <p:nvPr/>
          </p:nvSpPr>
          <p:spPr bwMode="auto">
            <a:xfrm>
              <a:off x="2726" y="4032"/>
              <a:ext cx="30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22571" name="Line 19"/>
            <p:cNvSpPr>
              <a:spLocks noChangeShapeType="1"/>
            </p:cNvSpPr>
            <p:nvPr/>
          </p:nvSpPr>
          <p:spPr bwMode="auto">
            <a:xfrm flipV="1">
              <a:off x="2880" y="3677"/>
              <a:ext cx="230" cy="37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542" name="Text Box 20"/>
          <p:cNvSpPr txBox="1">
            <a:spLocks noChangeArrowheads="1"/>
          </p:cNvSpPr>
          <p:nvPr/>
        </p:nvSpPr>
        <p:spPr bwMode="auto">
          <a:xfrm>
            <a:off x="3136900" y="3703638"/>
            <a:ext cx="487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i</a:t>
            </a:r>
          </a:p>
        </p:txBody>
      </p:sp>
      <p:sp>
        <p:nvSpPr>
          <p:cNvPr id="22543" name="Line 21"/>
          <p:cNvSpPr>
            <a:spLocks noChangeShapeType="1"/>
          </p:cNvSpPr>
          <p:nvPr/>
        </p:nvSpPr>
        <p:spPr bwMode="auto">
          <a:xfrm flipV="1">
            <a:off x="3381375" y="3140075"/>
            <a:ext cx="365125" cy="593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4" name="Text Box 22"/>
          <p:cNvSpPr txBox="1">
            <a:spLocks noChangeArrowheads="1"/>
          </p:cNvSpPr>
          <p:nvPr/>
        </p:nvSpPr>
        <p:spPr bwMode="auto">
          <a:xfrm>
            <a:off x="3597275" y="2740025"/>
            <a:ext cx="32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T</a:t>
            </a:r>
          </a:p>
        </p:txBody>
      </p: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819150" y="4324350"/>
            <a:ext cx="5948363" cy="2500313"/>
            <a:chOff x="516" y="2724"/>
            <a:chExt cx="3747" cy="1575"/>
          </a:xfrm>
        </p:grpSpPr>
        <p:grpSp>
          <p:nvGrpSpPr>
            <p:cNvPr id="22547" name="Group 24"/>
            <p:cNvGrpSpPr>
              <a:grpSpLocks/>
            </p:cNvGrpSpPr>
            <p:nvPr/>
          </p:nvGrpSpPr>
          <p:grpSpPr bwMode="auto">
            <a:xfrm>
              <a:off x="516" y="2724"/>
              <a:ext cx="3747" cy="1575"/>
              <a:chOff x="516" y="2724"/>
              <a:chExt cx="3747" cy="1575"/>
            </a:xfrm>
          </p:grpSpPr>
          <p:sp>
            <p:nvSpPr>
              <p:cNvPr id="22550" name="Text Box 25"/>
              <p:cNvSpPr txBox="1">
                <a:spLocks noChangeArrowheads="1"/>
              </p:cNvSpPr>
              <p:nvPr/>
            </p:nvSpPr>
            <p:spPr bwMode="auto">
              <a:xfrm>
                <a:off x="3120" y="2724"/>
                <a:ext cx="114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r" rtl="1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r" rtl="1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r" rtl="1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r" rtl="1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r" rtl="1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rtl="0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1">
                    <a:latin typeface="Times New Roman" panose="02020603050405020304" pitchFamily="18" charset="0"/>
                  </a:rPr>
                  <a:t>input</a:t>
                </a:r>
              </a:p>
            </p:txBody>
          </p:sp>
          <p:sp>
            <p:nvSpPr>
              <p:cNvPr id="22551" name="Text Box 26"/>
              <p:cNvSpPr txBox="1">
                <a:spLocks noChangeArrowheads="1"/>
              </p:cNvSpPr>
              <p:nvPr/>
            </p:nvSpPr>
            <p:spPr bwMode="auto">
              <a:xfrm>
                <a:off x="3120" y="3048"/>
                <a:ext cx="951" cy="312"/>
              </a:xfrm>
              <a:prstGeom prst="rect">
                <a:avLst/>
              </a:prstGeom>
              <a:noFill/>
              <a:ln w="38100">
                <a:solidFill>
                  <a:srgbClr val="0000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algn="r" rtl="1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r" rtl="1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r" rtl="1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r" rtl="1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r" rtl="1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rtl="0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$</a:t>
                </a:r>
              </a:p>
            </p:txBody>
          </p:sp>
          <p:sp>
            <p:nvSpPr>
              <p:cNvPr id="22552" name="Text Box 27"/>
              <p:cNvSpPr txBox="1">
                <a:spLocks noChangeArrowheads="1"/>
              </p:cNvSpPr>
              <p:nvPr/>
            </p:nvSpPr>
            <p:spPr bwMode="auto">
              <a:xfrm>
                <a:off x="598" y="3135"/>
                <a:ext cx="288" cy="542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algn="r" rtl="1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r" rtl="1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r" rtl="1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r" rtl="1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r" rtl="1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rtl="0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1">
                    <a:latin typeface="Times New Roman" panose="02020603050405020304" pitchFamily="18" charset="0"/>
                  </a:rPr>
                  <a:t>E$</a:t>
                </a:r>
              </a:p>
            </p:txBody>
          </p:sp>
          <p:sp>
            <p:nvSpPr>
              <p:cNvPr id="22553" name="Text Box 28"/>
              <p:cNvSpPr txBox="1">
                <a:spLocks noChangeArrowheads="1"/>
              </p:cNvSpPr>
              <p:nvPr/>
            </p:nvSpPr>
            <p:spPr bwMode="auto">
              <a:xfrm>
                <a:off x="516" y="2724"/>
                <a:ext cx="64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r" rtl="1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r" rtl="1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r" rtl="1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r" rtl="1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r" rtl="1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rtl="0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1">
                    <a:latin typeface="Times New Roman" panose="02020603050405020304" pitchFamily="18" charset="0"/>
                  </a:rPr>
                  <a:t>stack</a:t>
                </a:r>
              </a:p>
            </p:txBody>
          </p:sp>
          <p:sp>
            <p:nvSpPr>
              <p:cNvPr id="22554" name="Text Box 29"/>
              <p:cNvSpPr txBox="1">
                <a:spLocks noChangeArrowheads="1"/>
              </p:cNvSpPr>
              <p:nvPr/>
            </p:nvSpPr>
            <p:spPr bwMode="auto">
              <a:xfrm>
                <a:off x="2270" y="2724"/>
                <a:ext cx="64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r" rtl="1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r" rtl="1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r" rtl="1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r" rtl="1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r" rtl="1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rtl="0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1">
                    <a:latin typeface="Times New Roman" panose="02020603050405020304" pitchFamily="18" charset="0"/>
                  </a:rPr>
                  <a:t>tree</a:t>
                </a:r>
              </a:p>
            </p:txBody>
          </p:sp>
          <p:grpSp>
            <p:nvGrpSpPr>
              <p:cNvPr id="22555" name="Group 30"/>
              <p:cNvGrpSpPr>
                <a:grpSpLocks/>
              </p:cNvGrpSpPr>
              <p:nvPr/>
            </p:nvGrpSpPr>
            <p:grpSpPr bwMode="auto">
              <a:xfrm>
                <a:off x="1341" y="2918"/>
                <a:ext cx="1429" cy="1381"/>
                <a:chOff x="1341" y="2834"/>
                <a:chExt cx="1429" cy="1381"/>
              </a:xfrm>
            </p:grpSpPr>
            <p:grpSp>
              <p:nvGrpSpPr>
                <p:cNvPr id="22556" name="Group 31"/>
                <p:cNvGrpSpPr>
                  <a:grpSpLocks/>
                </p:cNvGrpSpPr>
                <p:nvPr/>
              </p:nvGrpSpPr>
              <p:grpSpPr bwMode="auto">
                <a:xfrm>
                  <a:off x="1341" y="3426"/>
                  <a:ext cx="685" cy="789"/>
                  <a:chOff x="2406" y="3322"/>
                  <a:chExt cx="685" cy="789"/>
                </a:xfrm>
              </p:grpSpPr>
              <p:grpSp>
                <p:nvGrpSpPr>
                  <p:cNvPr id="22566" name="Group 32"/>
                  <p:cNvGrpSpPr>
                    <a:grpSpLocks/>
                  </p:cNvGrpSpPr>
                  <p:nvPr/>
                </p:nvGrpSpPr>
                <p:grpSpPr bwMode="auto">
                  <a:xfrm>
                    <a:off x="2406" y="3535"/>
                    <a:ext cx="345" cy="576"/>
                    <a:chOff x="2410" y="3629"/>
                    <a:chExt cx="345" cy="576"/>
                  </a:xfrm>
                </p:grpSpPr>
                <p:sp>
                  <p:nvSpPr>
                    <p:cNvPr id="22568" name="Text Box 3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410" y="3917"/>
                      <a:ext cx="259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381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algn="r" rtl="1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algn="l" rtl="0">
                        <a:spcBef>
                          <a:spcPct val="50000"/>
                        </a:spcBef>
                        <a:buFontTx/>
                        <a:buNone/>
                      </a:pPr>
                      <a:r>
                        <a:rPr lang="en-US" altLang="en-US" sz="2400" b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</a:rPr>
                        <a:t>i</a:t>
                      </a:r>
                    </a:p>
                  </p:txBody>
                </p:sp>
                <p:sp>
                  <p:nvSpPr>
                    <p:cNvPr id="22569" name="Line 3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496" y="3629"/>
                      <a:ext cx="259" cy="317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2567" name="Text 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688" y="3322"/>
                    <a:ext cx="403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algn="r" rtl="1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algn="l" rtl="0">
                      <a:spcBef>
                        <a:spcPct val="50000"/>
                      </a:spcBef>
                      <a:buFontTx/>
                      <a:buNone/>
                    </a:pPr>
                    <a:r>
                      <a:rPr lang="en-US" altLang="en-US" sz="2400" b="1">
                        <a:latin typeface="Times New Roman" panose="02020603050405020304" pitchFamily="18" charset="0"/>
                      </a:rPr>
                      <a:t>T</a:t>
                    </a:r>
                  </a:p>
                </p:txBody>
              </p:sp>
            </p:grpSp>
            <p:sp>
              <p:nvSpPr>
                <p:cNvPr id="22557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1988" y="3170"/>
                  <a:ext cx="192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algn="r" rtl="1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l" rtl="0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2400" b="1">
                      <a:latin typeface="Times New Roman" panose="02020603050405020304" pitchFamily="18" charset="0"/>
                    </a:rPr>
                    <a:t>E</a:t>
                  </a:r>
                </a:p>
              </p:txBody>
            </p:sp>
            <p:sp>
              <p:nvSpPr>
                <p:cNvPr id="22558" name="Line 37"/>
                <p:cNvSpPr>
                  <a:spLocks noChangeShapeType="1"/>
                </p:cNvSpPr>
                <p:nvPr/>
              </p:nvSpPr>
              <p:spPr bwMode="auto">
                <a:xfrm flipH="1">
                  <a:off x="1834" y="3371"/>
                  <a:ext cx="211" cy="19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22559" name="Group 38"/>
                <p:cNvGrpSpPr>
                  <a:grpSpLocks/>
                </p:cNvGrpSpPr>
                <p:nvPr/>
              </p:nvGrpSpPr>
              <p:grpSpPr bwMode="auto">
                <a:xfrm>
                  <a:off x="2097" y="3118"/>
                  <a:ext cx="384" cy="643"/>
                  <a:chOff x="2726" y="3677"/>
                  <a:chExt cx="384" cy="643"/>
                </a:xfrm>
              </p:grpSpPr>
              <p:sp>
                <p:nvSpPr>
                  <p:cNvPr id="22564" name="Text Box 3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726" y="4032"/>
                    <a:ext cx="307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algn="r" rtl="1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algn="l" rtl="0">
                      <a:spcBef>
                        <a:spcPct val="50000"/>
                      </a:spcBef>
                      <a:buFontTx/>
                      <a:buNone/>
                    </a:pPr>
                    <a:r>
                      <a:rPr lang="en-US" altLang="en-US" sz="2400" b="1">
                        <a:solidFill>
                          <a:srgbClr val="0000FF"/>
                        </a:solidFill>
                        <a:latin typeface="Times New Roman" panose="02020603050405020304" pitchFamily="18" charset="0"/>
                      </a:rPr>
                      <a:t>+</a:t>
                    </a:r>
                  </a:p>
                </p:txBody>
              </p:sp>
              <p:sp>
                <p:nvSpPr>
                  <p:cNvPr id="22565" name="Line 4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80" y="3677"/>
                    <a:ext cx="230" cy="374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2560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2568" y="3432"/>
                  <a:ext cx="202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algn="r" rtl="1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l" rtl="0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2400" b="1">
                      <a:latin typeface="Times New Roman" panose="02020603050405020304" pitchFamily="18" charset="0"/>
                    </a:rPr>
                    <a:t>T</a:t>
                  </a:r>
                </a:p>
              </p:txBody>
            </p:sp>
            <p:sp>
              <p:nvSpPr>
                <p:cNvPr id="22561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2401" y="2834"/>
                  <a:ext cx="192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algn="r" rtl="1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l" rtl="0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2400" b="1">
                      <a:latin typeface="Times New Roman" panose="02020603050405020304" pitchFamily="18" charset="0"/>
                    </a:rPr>
                    <a:t>E</a:t>
                  </a:r>
                </a:p>
              </p:txBody>
            </p:sp>
            <p:sp>
              <p:nvSpPr>
                <p:cNvPr id="22562" name="Line 43"/>
                <p:cNvSpPr>
                  <a:spLocks noChangeShapeType="1"/>
                </p:cNvSpPr>
                <p:nvPr/>
              </p:nvSpPr>
              <p:spPr bwMode="auto">
                <a:xfrm flipH="1">
                  <a:off x="2208" y="3055"/>
                  <a:ext cx="163" cy="16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63" name="Line 44"/>
                <p:cNvSpPr>
                  <a:spLocks noChangeShapeType="1"/>
                </p:cNvSpPr>
                <p:nvPr/>
              </p:nvSpPr>
              <p:spPr bwMode="auto">
                <a:xfrm>
                  <a:off x="2554" y="3141"/>
                  <a:ext cx="76" cy="29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2548" name="Text Box 45"/>
            <p:cNvSpPr txBox="1">
              <a:spLocks noChangeArrowheads="1"/>
            </p:cNvSpPr>
            <p:nvPr/>
          </p:nvSpPr>
          <p:spPr bwMode="auto">
            <a:xfrm>
              <a:off x="2513" y="3983"/>
              <a:ext cx="33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i</a:t>
              </a:r>
            </a:p>
          </p:txBody>
        </p:sp>
        <p:cxnSp>
          <p:nvCxnSpPr>
            <p:cNvPr id="22549" name="AutoShape 46"/>
            <p:cNvCxnSpPr>
              <a:cxnSpLocks noChangeShapeType="1"/>
              <a:stCxn id="22560" idx="2"/>
              <a:endCxn id="22548" idx="0"/>
            </p:cNvCxnSpPr>
            <p:nvPr/>
          </p:nvCxnSpPr>
          <p:spPr bwMode="auto">
            <a:xfrm>
              <a:off x="2669" y="3804"/>
              <a:ext cx="12" cy="179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869182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4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9725"/>
            <a:ext cx="7772400" cy="1143000"/>
          </a:xfrm>
        </p:spPr>
        <p:txBody>
          <a:bodyPr/>
          <a:lstStyle/>
          <a:p>
            <a:pPr rtl="0" eaLnBrk="1" hangingPunct="1"/>
            <a:r>
              <a:rPr lang="en-US" altLang="en-US" smtClean="0">
                <a:solidFill>
                  <a:schemeClr val="tx1"/>
                </a:solidFill>
              </a:rPr>
              <a:t>Informal Example(7’)</a:t>
            </a:r>
          </a:p>
        </p:txBody>
      </p:sp>
      <p:sp>
        <p:nvSpPr>
          <p:cNvPr id="23575" name="Slide Number Placeholder 4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0EE07117-4C45-4C83-99AC-0A840D78E428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19</a:t>
            </a:fld>
            <a:endParaRPr lang="he-IL" altLang="en-US" sz="1400"/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2608263" y="1549400"/>
            <a:ext cx="5988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S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latin typeface="Times New Roman" panose="02020603050405020304" pitchFamily="18" charset="0"/>
              </a:rPr>
              <a:t> E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$    </a:t>
            </a:r>
            <a:r>
              <a:rPr lang="en-US" altLang="en-US" sz="2400" b="1">
                <a:latin typeface="Times New Roman" panose="02020603050405020304" pitchFamily="18" charset="0"/>
              </a:rPr>
              <a:t>E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latin typeface="Times New Roman" panose="02020603050405020304" pitchFamily="18" charset="0"/>
              </a:rPr>
              <a:t> T | E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+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</a:rPr>
              <a:t>T       T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</a:rPr>
              <a:t>|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2400" b="1">
                <a:latin typeface="Times New Roman" panose="02020603050405020304" pitchFamily="18" charset="0"/>
              </a:rPr>
              <a:t> E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5835650" y="3459163"/>
            <a:ext cx="2954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reduce E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latin typeface="Times New Roman" panose="02020603050405020304" pitchFamily="18" charset="0"/>
              </a:rPr>
              <a:t>  T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4367213" y="1906588"/>
            <a:ext cx="1814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input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4122738" y="2530475"/>
            <a:ext cx="1509712" cy="4953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$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1017588" y="2744788"/>
            <a:ext cx="457200" cy="15906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T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+</a:t>
            </a:r>
            <a:r>
              <a:rPr lang="en-US" altLang="en-US" sz="2400" b="1">
                <a:latin typeface="Times New Roman" panose="02020603050405020304" pitchFamily="18" charset="0"/>
              </a:rPr>
              <a:t>E$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887413" y="1906588"/>
            <a:ext cx="1020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stack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2239963" y="1906588"/>
            <a:ext cx="1020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tree</a:t>
            </a:r>
          </a:p>
        </p:txBody>
      </p:sp>
      <p:grpSp>
        <p:nvGrpSpPr>
          <p:cNvPr id="23562" name="Group 10"/>
          <p:cNvGrpSpPr>
            <a:grpSpLocks/>
          </p:cNvGrpSpPr>
          <p:nvPr/>
        </p:nvGrpSpPr>
        <p:grpSpPr bwMode="auto">
          <a:xfrm>
            <a:off x="2197100" y="2746375"/>
            <a:ext cx="1087438" cy="1252538"/>
            <a:chOff x="2406" y="3322"/>
            <a:chExt cx="685" cy="789"/>
          </a:xfrm>
        </p:grpSpPr>
        <p:grpSp>
          <p:nvGrpSpPr>
            <p:cNvPr id="23594" name="Group 11"/>
            <p:cNvGrpSpPr>
              <a:grpSpLocks/>
            </p:cNvGrpSpPr>
            <p:nvPr/>
          </p:nvGrpSpPr>
          <p:grpSpPr bwMode="auto">
            <a:xfrm>
              <a:off x="2406" y="3535"/>
              <a:ext cx="345" cy="576"/>
              <a:chOff x="2410" y="3629"/>
              <a:chExt cx="345" cy="576"/>
            </a:xfrm>
          </p:grpSpPr>
          <p:sp>
            <p:nvSpPr>
              <p:cNvPr id="23596" name="Text Box 12"/>
              <p:cNvSpPr txBox="1">
                <a:spLocks noChangeArrowheads="1"/>
              </p:cNvSpPr>
              <p:nvPr/>
            </p:nvSpPr>
            <p:spPr bwMode="auto">
              <a:xfrm>
                <a:off x="2410" y="3917"/>
                <a:ext cx="25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r" rtl="1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r" rtl="1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r" rtl="1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r" rtl="1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r" rtl="1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rtl="0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i</a:t>
                </a:r>
              </a:p>
            </p:txBody>
          </p:sp>
          <p:sp>
            <p:nvSpPr>
              <p:cNvPr id="23597" name="Line 13"/>
              <p:cNvSpPr>
                <a:spLocks noChangeShapeType="1"/>
              </p:cNvSpPr>
              <p:nvPr/>
            </p:nvSpPr>
            <p:spPr bwMode="auto">
              <a:xfrm flipH="1">
                <a:off x="2496" y="3629"/>
                <a:ext cx="259" cy="31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595" name="Text Box 14"/>
            <p:cNvSpPr txBox="1">
              <a:spLocks noChangeArrowheads="1"/>
            </p:cNvSpPr>
            <p:nvPr/>
          </p:nvSpPr>
          <p:spPr bwMode="auto">
            <a:xfrm>
              <a:off x="2688" y="3322"/>
              <a:ext cx="40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T</a:t>
              </a:r>
            </a:p>
          </p:txBody>
        </p:sp>
      </p:grpSp>
      <p:sp>
        <p:nvSpPr>
          <p:cNvPr id="23563" name="Text Box 15"/>
          <p:cNvSpPr txBox="1">
            <a:spLocks noChangeArrowheads="1"/>
          </p:cNvSpPr>
          <p:nvPr/>
        </p:nvSpPr>
        <p:spPr bwMode="auto">
          <a:xfrm>
            <a:off x="3224213" y="2339975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23564" name="Line 16"/>
          <p:cNvSpPr>
            <a:spLocks noChangeShapeType="1"/>
          </p:cNvSpPr>
          <p:nvPr/>
        </p:nvSpPr>
        <p:spPr bwMode="auto">
          <a:xfrm flipH="1">
            <a:off x="2979738" y="2659063"/>
            <a:ext cx="334962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565" name="Group 17"/>
          <p:cNvGrpSpPr>
            <a:grpSpLocks/>
          </p:cNvGrpSpPr>
          <p:nvPr/>
        </p:nvGrpSpPr>
        <p:grpSpPr bwMode="auto">
          <a:xfrm>
            <a:off x="2711450" y="3125788"/>
            <a:ext cx="609600" cy="1020762"/>
            <a:chOff x="2726" y="3677"/>
            <a:chExt cx="384" cy="643"/>
          </a:xfrm>
        </p:grpSpPr>
        <p:sp>
          <p:nvSpPr>
            <p:cNvPr id="23592" name="Text Box 18"/>
            <p:cNvSpPr txBox="1">
              <a:spLocks noChangeArrowheads="1"/>
            </p:cNvSpPr>
            <p:nvPr/>
          </p:nvSpPr>
          <p:spPr bwMode="auto">
            <a:xfrm>
              <a:off x="2726" y="4032"/>
              <a:ext cx="30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23593" name="Line 19"/>
            <p:cNvSpPr>
              <a:spLocks noChangeShapeType="1"/>
            </p:cNvSpPr>
            <p:nvPr/>
          </p:nvSpPr>
          <p:spPr bwMode="auto">
            <a:xfrm flipV="1">
              <a:off x="2880" y="3677"/>
              <a:ext cx="230" cy="37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566" name="Group 20"/>
          <p:cNvGrpSpPr>
            <a:grpSpLocks/>
          </p:cNvGrpSpPr>
          <p:nvPr/>
        </p:nvGrpSpPr>
        <p:grpSpPr bwMode="auto">
          <a:xfrm>
            <a:off x="3136900" y="3140075"/>
            <a:ext cx="609600" cy="1020763"/>
            <a:chOff x="2726" y="3677"/>
            <a:chExt cx="384" cy="643"/>
          </a:xfrm>
        </p:grpSpPr>
        <p:sp>
          <p:nvSpPr>
            <p:cNvPr id="23590" name="Text Box 21"/>
            <p:cNvSpPr txBox="1">
              <a:spLocks noChangeArrowheads="1"/>
            </p:cNvSpPr>
            <p:nvPr/>
          </p:nvSpPr>
          <p:spPr bwMode="auto">
            <a:xfrm>
              <a:off x="2726" y="4032"/>
              <a:ext cx="30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i</a:t>
              </a:r>
            </a:p>
          </p:txBody>
        </p:sp>
        <p:sp>
          <p:nvSpPr>
            <p:cNvPr id="23591" name="Line 22"/>
            <p:cNvSpPr>
              <a:spLocks noChangeShapeType="1"/>
            </p:cNvSpPr>
            <p:nvPr/>
          </p:nvSpPr>
          <p:spPr bwMode="auto">
            <a:xfrm flipV="1">
              <a:off x="2880" y="3677"/>
              <a:ext cx="230" cy="37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567" name="Text Box 23"/>
          <p:cNvSpPr txBox="1">
            <a:spLocks noChangeArrowheads="1"/>
          </p:cNvSpPr>
          <p:nvPr/>
        </p:nvSpPr>
        <p:spPr bwMode="auto">
          <a:xfrm>
            <a:off x="3597275" y="2740025"/>
            <a:ext cx="32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T</a:t>
            </a:r>
          </a:p>
        </p:txBody>
      </p:sp>
      <p:sp>
        <p:nvSpPr>
          <p:cNvPr id="23568" name="Text Box 25"/>
          <p:cNvSpPr txBox="1">
            <a:spLocks noChangeArrowheads="1"/>
          </p:cNvSpPr>
          <p:nvPr/>
        </p:nvSpPr>
        <p:spPr bwMode="auto">
          <a:xfrm>
            <a:off x="4953000" y="4324350"/>
            <a:ext cx="1814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input</a:t>
            </a:r>
          </a:p>
        </p:txBody>
      </p:sp>
      <p:sp>
        <p:nvSpPr>
          <p:cNvPr id="23569" name="Text Box 26"/>
          <p:cNvSpPr txBox="1">
            <a:spLocks noChangeArrowheads="1"/>
          </p:cNvSpPr>
          <p:nvPr/>
        </p:nvSpPr>
        <p:spPr bwMode="auto">
          <a:xfrm>
            <a:off x="4953000" y="4838700"/>
            <a:ext cx="1509713" cy="4953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$</a:t>
            </a:r>
          </a:p>
        </p:txBody>
      </p:sp>
      <p:sp>
        <p:nvSpPr>
          <p:cNvPr id="23570" name="Text Box 27"/>
          <p:cNvSpPr txBox="1">
            <a:spLocks noChangeArrowheads="1"/>
          </p:cNvSpPr>
          <p:nvPr/>
        </p:nvSpPr>
        <p:spPr bwMode="auto">
          <a:xfrm>
            <a:off x="917575" y="4976813"/>
            <a:ext cx="457200" cy="15906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E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+</a:t>
            </a:r>
            <a:r>
              <a:rPr lang="en-US" altLang="en-US" sz="2400" b="1">
                <a:latin typeface="Times New Roman" panose="02020603050405020304" pitchFamily="18" charset="0"/>
              </a:rPr>
              <a:t>E$</a:t>
            </a:r>
          </a:p>
        </p:txBody>
      </p:sp>
      <p:sp>
        <p:nvSpPr>
          <p:cNvPr id="23571" name="Text Box 28"/>
          <p:cNvSpPr txBox="1">
            <a:spLocks noChangeArrowheads="1"/>
          </p:cNvSpPr>
          <p:nvPr/>
        </p:nvSpPr>
        <p:spPr bwMode="auto">
          <a:xfrm>
            <a:off x="819150" y="4324350"/>
            <a:ext cx="1020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stack</a:t>
            </a:r>
          </a:p>
        </p:txBody>
      </p:sp>
      <p:sp>
        <p:nvSpPr>
          <p:cNvPr id="23572" name="Text Box 29"/>
          <p:cNvSpPr txBox="1">
            <a:spLocks noChangeArrowheads="1"/>
          </p:cNvSpPr>
          <p:nvPr/>
        </p:nvSpPr>
        <p:spPr bwMode="auto">
          <a:xfrm>
            <a:off x="3603625" y="4324350"/>
            <a:ext cx="1020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tree</a:t>
            </a:r>
          </a:p>
        </p:txBody>
      </p:sp>
      <p:grpSp>
        <p:nvGrpSpPr>
          <p:cNvPr id="23573" name="Group 30"/>
          <p:cNvGrpSpPr>
            <a:grpSpLocks/>
          </p:cNvGrpSpPr>
          <p:nvPr/>
        </p:nvGrpSpPr>
        <p:grpSpPr bwMode="auto">
          <a:xfrm>
            <a:off x="2128838" y="4632325"/>
            <a:ext cx="2268537" cy="2192338"/>
            <a:chOff x="1341" y="2834"/>
            <a:chExt cx="1429" cy="1381"/>
          </a:xfrm>
        </p:grpSpPr>
        <p:grpSp>
          <p:nvGrpSpPr>
            <p:cNvPr id="23576" name="Group 31"/>
            <p:cNvGrpSpPr>
              <a:grpSpLocks/>
            </p:cNvGrpSpPr>
            <p:nvPr/>
          </p:nvGrpSpPr>
          <p:grpSpPr bwMode="auto">
            <a:xfrm>
              <a:off x="1341" y="3426"/>
              <a:ext cx="685" cy="789"/>
              <a:chOff x="2406" y="3322"/>
              <a:chExt cx="685" cy="789"/>
            </a:xfrm>
          </p:grpSpPr>
          <p:grpSp>
            <p:nvGrpSpPr>
              <p:cNvPr id="23586" name="Group 32"/>
              <p:cNvGrpSpPr>
                <a:grpSpLocks/>
              </p:cNvGrpSpPr>
              <p:nvPr/>
            </p:nvGrpSpPr>
            <p:grpSpPr bwMode="auto">
              <a:xfrm>
                <a:off x="2406" y="3535"/>
                <a:ext cx="345" cy="576"/>
                <a:chOff x="2410" y="3629"/>
                <a:chExt cx="345" cy="576"/>
              </a:xfrm>
            </p:grpSpPr>
            <p:sp>
              <p:nvSpPr>
                <p:cNvPr id="23588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2410" y="3917"/>
                  <a:ext cx="259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algn="r" rtl="1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l" rtl="0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2400" b="1">
                      <a:solidFill>
                        <a:srgbClr val="0000FF"/>
                      </a:solidFill>
                      <a:latin typeface="Times New Roman" panose="02020603050405020304" pitchFamily="18" charset="0"/>
                    </a:rPr>
                    <a:t>i</a:t>
                  </a:r>
                </a:p>
              </p:txBody>
            </p:sp>
            <p:sp>
              <p:nvSpPr>
                <p:cNvPr id="23589" name="Line 34"/>
                <p:cNvSpPr>
                  <a:spLocks noChangeShapeType="1"/>
                </p:cNvSpPr>
                <p:nvPr/>
              </p:nvSpPr>
              <p:spPr bwMode="auto">
                <a:xfrm flipH="1">
                  <a:off x="2496" y="3629"/>
                  <a:ext cx="259" cy="317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3587" name="Text Box 35"/>
              <p:cNvSpPr txBox="1">
                <a:spLocks noChangeArrowheads="1"/>
              </p:cNvSpPr>
              <p:nvPr/>
            </p:nvSpPr>
            <p:spPr bwMode="auto">
              <a:xfrm>
                <a:off x="2688" y="3322"/>
                <a:ext cx="40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r" rtl="1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r" rtl="1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r" rtl="1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r" rtl="1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r" rtl="1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rtl="0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1">
                    <a:latin typeface="Times New Roman" panose="02020603050405020304" pitchFamily="18" charset="0"/>
                  </a:rPr>
                  <a:t>T</a:t>
                </a:r>
              </a:p>
            </p:txBody>
          </p:sp>
        </p:grpSp>
        <p:sp>
          <p:nvSpPr>
            <p:cNvPr id="23577" name="Text Box 36"/>
            <p:cNvSpPr txBox="1">
              <a:spLocks noChangeArrowheads="1"/>
            </p:cNvSpPr>
            <p:nvPr/>
          </p:nvSpPr>
          <p:spPr bwMode="auto">
            <a:xfrm>
              <a:off x="1988" y="3170"/>
              <a:ext cx="1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23578" name="Line 37"/>
            <p:cNvSpPr>
              <a:spLocks noChangeShapeType="1"/>
            </p:cNvSpPr>
            <p:nvPr/>
          </p:nvSpPr>
          <p:spPr bwMode="auto">
            <a:xfrm flipH="1">
              <a:off x="1834" y="3371"/>
              <a:ext cx="211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3579" name="Group 38"/>
            <p:cNvGrpSpPr>
              <a:grpSpLocks/>
            </p:cNvGrpSpPr>
            <p:nvPr/>
          </p:nvGrpSpPr>
          <p:grpSpPr bwMode="auto">
            <a:xfrm>
              <a:off x="2097" y="3118"/>
              <a:ext cx="384" cy="643"/>
              <a:chOff x="2726" y="3677"/>
              <a:chExt cx="384" cy="643"/>
            </a:xfrm>
          </p:grpSpPr>
          <p:sp>
            <p:nvSpPr>
              <p:cNvPr id="23584" name="Text Box 39"/>
              <p:cNvSpPr txBox="1">
                <a:spLocks noChangeArrowheads="1"/>
              </p:cNvSpPr>
              <p:nvPr/>
            </p:nvSpPr>
            <p:spPr bwMode="auto">
              <a:xfrm>
                <a:off x="2726" y="4032"/>
                <a:ext cx="307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r" rtl="1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r" rtl="1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r" rtl="1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r" rtl="1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r" rtl="1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rtl="0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+</a:t>
                </a:r>
              </a:p>
            </p:txBody>
          </p:sp>
          <p:sp>
            <p:nvSpPr>
              <p:cNvPr id="23585" name="Line 40"/>
              <p:cNvSpPr>
                <a:spLocks noChangeShapeType="1"/>
              </p:cNvSpPr>
              <p:nvPr/>
            </p:nvSpPr>
            <p:spPr bwMode="auto">
              <a:xfrm flipV="1">
                <a:off x="2880" y="3677"/>
                <a:ext cx="230" cy="37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580" name="Text Box 41"/>
            <p:cNvSpPr txBox="1">
              <a:spLocks noChangeArrowheads="1"/>
            </p:cNvSpPr>
            <p:nvPr/>
          </p:nvSpPr>
          <p:spPr bwMode="auto">
            <a:xfrm>
              <a:off x="2568" y="3432"/>
              <a:ext cx="20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23581" name="Text Box 42"/>
            <p:cNvSpPr txBox="1">
              <a:spLocks noChangeArrowheads="1"/>
            </p:cNvSpPr>
            <p:nvPr/>
          </p:nvSpPr>
          <p:spPr bwMode="auto">
            <a:xfrm>
              <a:off x="2401" y="2834"/>
              <a:ext cx="1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23582" name="Line 43"/>
            <p:cNvSpPr>
              <a:spLocks noChangeShapeType="1"/>
            </p:cNvSpPr>
            <p:nvPr/>
          </p:nvSpPr>
          <p:spPr bwMode="auto">
            <a:xfrm flipH="1">
              <a:off x="2208" y="3055"/>
              <a:ext cx="163" cy="1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3" name="Line 44"/>
            <p:cNvSpPr>
              <a:spLocks noChangeShapeType="1"/>
            </p:cNvSpPr>
            <p:nvPr/>
          </p:nvSpPr>
          <p:spPr bwMode="auto">
            <a:xfrm>
              <a:off x="2554" y="3141"/>
              <a:ext cx="76" cy="29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88845" name="Text Box 45"/>
          <p:cNvSpPr txBox="1">
            <a:spLocks noChangeArrowheads="1"/>
          </p:cNvSpPr>
          <p:nvPr/>
        </p:nvSpPr>
        <p:spPr bwMode="auto">
          <a:xfrm>
            <a:off x="5505450" y="6057900"/>
            <a:ext cx="2343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  <a:sym typeface="Wingdings 2" panose="05020102010507070707" pitchFamily="18" charset="2"/>
              </a:rPr>
              <a:t></a:t>
            </a:r>
            <a:endParaRPr lang="en-US" altLang="en-US" sz="2400" b="1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1398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884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7475"/>
            <a:ext cx="7772400" cy="1143000"/>
          </a:xfrm>
        </p:spPr>
        <p:txBody>
          <a:bodyPr/>
          <a:lstStyle/>
          <a:p>
            <a:pPr rtl="0" eaLnBrk="1" hangingPunct="1"/>
            <a:r>
              <a:rPr lang="en-US" altLang="en-US" smtClean="0">
                <a:solidFill>
                  <a:schemeClr val="tx1"/>
                </a:solidFill>
              </a:rPr>
              <a:t>Efficient Parsers </a:t>
            </a:r>
          </a:p>
        </p:txBody>
      </p:sp>
      <p:sp>
        <p:nvSpPr>
          <p:cNvPr id="6157" name="Slide Number Placeholder 1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CC138BE2-59F4-4E87-8B7C-7AE4937A5F21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2</a:t>
            </a:fld>
            <a:endParaRPr lang="he-IL" altLang="en-US" sz="14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23950"/>
            <a:ext cx="8426450" cy="4114800"/>
          </a:xfrm>
        </p:spPr>
        <p:txBody>
          <a:bodyPr/>
          <a:lstStyle/>
          <a:p>
            <a:pPr algn="l" rtl="0" eaLnBrk="1" hangingPunct="1"/>
            <a:r>
              <a:rPr lang="en-US" altLang="en-US" smtClean="0"/>
              <a:t>Pushdown automata</a:t>
            </a:r>
          </a:p>
          <a:p>
            <a:pPr algn="l" rtl="0" eaLnBrk="1" hangingPunct="1"/>
            <a:r>
              <a:rPr lang="en-US" altLang="en-US" smtClean="0"/>
              <a:t>Deterministic</a:t>
            </a:r>
          </a:p>
          <a:p>
            <a:pPr algn="l" rtl="0" eaLnBrk="1" hangingPunct="1"/>
            <a:r>
              <a:rPr lang="en-US" altLang="en-US" smtClean="0"/>
              <a:t>Report an error as soon as the input is not a prefix of a valid program</a:t>
            </a:r>
          </a:p>
          <a:p>
            <a:pPr algn="l" rtl="0" eaLnBrk="1" hangingPunct="1"/>
            <a:r>
              <a:rPr lang="en-US" altLang="en-US" smtClean="0"/>
              <a:t>Not usable for all context free grammars</a:t>
            </a:r>
          </a:p>
        </p:txBody>
      </p:sp>
      <p:sp>
        <p:nvSpPr>
          <p:cNvPr id="452612" name="AutoShape 4"/>
          <p:cNvSpPr>
            <a:spLocks noChangeArrowheads="1"/>
          </p:cNvSpPr>
          <p:nvPr/>
        </p:nvSpPr>
        <p:spPr bwMode="auto">
          <a:xfrm>
            <a:off x="4564063" y="4757738"/>
            <a:ext cx="1200150" cy="669925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>
                <a:latin typeface="Times New Roman" panose="02020603050405020304" pitchFamily="18" charset="0"/>
              </a:rPr>
              <a:t>cup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4005263" y="3967163"/>
            <a:ext cx="2803525" cy="938212"/>
            <a:chOff x="2523" y="2499"/>
            <a:chExt cx="1766" cy="591"/>
          </a:xfrm>
        </p:grpSpPr>
        <p:sp>
          <p:nvSpPr>
            <p:cNvPr id="6162" name="Text Box 6"/>
            <p:cNvSpPr txBox="1">
              <a:spLocks noChangeArrowheads="1"/>
            </p:cNvSpPr>
            <p:nvPr/>
          </p:nvSpPr>
          <p:spPr bwMode="auto">
            <a:xfrm>
              <a:off x="2523" y="2499"/>
              <a:ext cx="176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context free grammar</a:t>
              </a:r>
            </a:p>
          </p:txBody>
        </p:sp>
        <p:sp>
          <p:nvSpPr>
            <p:cNvPr id="6163" name="Line 7"/>
            <p:cNvSpPr>
              <a:spLocks noChangeShapeType="1"/>
            </p:cNvSpPr>
            <p:nvPr/>
          </p:nvSpPr>
          <p:spPr bwMode="auto">
            <a:xfrm flipH="1">
              <a:off x="3218" y="2833"/>
              <a:ext cx="16" cy="25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524000" y="6081713"/>
            <a:ext cx="2643188" cy="457200"/>
            <a:chOff x="960" y="3611"/>
            <a:chExt cx="1665" cy="288"/>
          </a:xfrm>
        </p:grpSpPr>
        <p:sp>
          <p:nvSpPr>
            <p:cNvPr id="6160" name="Text Box 9"/>
            <p:cNvSpPr txBox="1">
              <a:spLocks noChangeArrowheads="1"/>
            </p:cNvSpPr>
            <p:nvPr/>
          </p:nvSpPr>
          <p:spPr bwMode="auto">
            <a:xfrm>
              <a:off x="960" y="3611"/>
              <a:ext cx="124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rtl="0"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tokens</a:t>
              </a:r>
            </a:p>
          </p:txBody>
        </p:sp>
        <p:sp>
          <p:nvSpPr>
            <p:cNvPr id="6161" name="Line 10"/>
            <p:cNvSpPr>
              <a:spLocks noChangeShapeType="1"/>
            </p:cNvSpPr>
            <p:nvPr/>
          </p:nvSpPr>
          <p:spPr bwMode="auto">
            <a:xfrm>
              <a:off x="2206" y="3739"/>
              <a:ext cx="4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4059238" y="5395913"/>
            <a:ext cx="2212975" cy="1042987"/>
            <a:chOff x="2557" y="3399"/>
            <a:chExt cx="1394" cy="657"/>
          </a:xfrm>
        </p:grpSpPr>
        <p:sp>
          <p:nvSpPr>
            <p:cNvPr id="6158" name="Text Box 12"/>
            <p:cNvSpPr txBox="1">
              <a:spLocks noChangeArrowheads="1"/>
            </p:cNvSpPr>
            <p:nvPr/>
          </p:nvSpPr>
          <p:spPr bwMode="auto">
            <a:xfrm>
              <a:off x="2557" y="3768"/>
              <a:ext cx="139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rtl="0"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parser</a:t>
              </a:r>
            </a:p>
          </p:txBody>
        </p:sp>
        <p:sp>
          <p:nvSpPr>
            <p:cNvPr id="6159" name="Line 13"/>
            <p:cNvSpPr>
              <a:spLocks noChangeShapeType="1"/>
            </p:cNvSpPr>
            <p:nvPr/>
          </p:nvSpPr>
          <p:spPr bwMode="auto">
            <a:xfrm>
              <a:off x="3234" y="3399"/>
              <a:ext cx="0" cy="2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2622" name="Oval 14"/>
          <p:cNvSpPr>
            <a:spLocks noChangeArrowheads="1"/>
          </p:cNvSpPr>
          <p:nvPr/>
        </p:nvSpPr>
        <p:spPr bwMode="auto">
          <a:xfrm>
            <a:off x="4156075" y="5830888"/>
            <a:ext cx="2076450" cy="914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52623" name="Text Box 15"/>
          <p:cNvSpPr txBox="1">
            <a:spLocks noChangeArrowheads="1"/>
          </p:cNvSpPr>
          <p:nvPr/>
        </p:nvSpPr>
        <p:spPr bwMode="auto">
          <a:xfrm>
            <a:off x="6188075" y="4784725"/>
            <a:ext cx="1828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“Ambiguity errors”</a:t>
            </a:r>
          </a:p>
        </p:txBody>
      </p:sp>
      <p:sp>
        <p:nvSpPr>
          <p:cNvPr id="452627" name="Text Box 19"/>
          <p:cNvSpPr txBox="1">
            <a:spLocks noChangeArrowheads="1"/>
          </p:cNvSpPr>
          <p:nvPr/>
        </p:nvSpPr>
        <p:spPr bwMode="auto">
          <a:xfrm>
            <a:off x="6567488" y="6016625"/>
            <a:ext cx="2317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parse tree</a:t>
            </a:r>
          </a:p>
        </p:txBody>
      </p:sp>
      <p:sp>
        <p:nvSpPr>
          <p:cNvPr id="452628" name="Line 20"/>
          <p:cNvSpPr>
            <a:spLocks noChangeShapeType="1"/>
          </p:cNvSpPr>
          <p:nvPr/>
        </p:nvSpPr>
        <p:spPr bwMode="auto">
          <a:xfrm flipV="1">
            <a:off x="6172200" y="6276975"/>
            <a:ext cx="334963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2629" name="Line 21"/>
          <p:cNvSpPr>
            <a:spLocks noChangeShapeType="1"/>
          </p:cNvSpPr>
          <p:nvPr/>
        </p:nvSpPr>
        <p:spPr bwMode="auto">
          <a:xfrm flipV="1">
            <a:off x="5761038" y="5089525"/>
            <a:ext cx="731837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660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2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2612" grpId="0" animBg="1" autoUpdateAnimBg="0"/>
      <p:bldP spid="452622" grpId="0" animBg="1"/>
      <p:bldP spid="452623" grpId="0"/>
      <p:bldP spid="45262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65163" y="2667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chemeClr val="tx1"/>
                </a:solidFill>
              </a:rPr>
              <a:t>Bottom-UP LR(0) Items</a:t>
            </a:r>
          </a:p>
        </p:txBody>
      </p:sp>
      <p:sp>
        <p:nvSpPr>
          <p:cNvPr id="24581" name="Slide Number Placeholder 2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8CA42DFA-02EB-4215-A685-FC1F05B9F578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20</a:t>
            </a:fld>
            <a:endParaRPr lang="he-IL" altLang="en-US" sz="1400"/>
          </a:p>
        </p:txBody>
      </p:sp>
      <p:grpSp>
        <p:nvGrpSpPr>
          <p:cNvPr id="24579" name="Group 3"/>
          <p:cNvGrpSpPr>
            <a:grpSpLocks/>
          </p:cNvGrpSpPr>
          <p:nvPr/>
        </p:nvGrpSpPr>
        <p:grpSpPr bwMode="auto">
          <a:xfrm>
            <a:off x="561975" y="1168400"/>
            <a:ext cx="8502650" cy="2908300"/>
            <a:chOff x="354" y="736"/>
            <a:chExt cx="5356" cy="1832"/>
          </a:xfrm>
        </p:grpSpPr>
        <p:sp>
          <p:nvSpPr>
            <p:cNvPr id="24588" name="Text Box 4"/>
            <p:cNvSpPr txBox="1">
              <a:spLocks noChangeArrowheads="1"/>
            </p:cNvSpPr>
            <p:nvPr/>
          </p:nvSpPr>
          <p:spPr bwMode="auto">
            <a:xfrm>
              <a:off x="1952" y="1076"/>
              <a:ext cx="1104" cy="27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endParaRPr lang="en-US" altLang="en-US" sz="2000">
                <a:solidFill>
                  <a:schemeClr val="bg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4589" name="Text Box 5"/>
            <p:cNvSpPr txBox="1">
              <a:spLocks noChangeArrowheads="1"/>
            </p:cNvSpPr>
            <p:nvPr/>
          </p:nvSpPr>
          <p:spPr bwMode="auto">
            <a:xfrm>
              <a:off x="1834" y="740"/>
              <a:ext cx="146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latin typeface="Times New Roman" panose="02020603050405020304" pitchFamily="18" charset="0"/>
                </a:rPr>
                <a:t>already matched</a:t>
              </a:r>
            </a:p>
          </p:txBody>
        </p:sp>
        <p:sp>
          <p:nvSpPr>
            <p:cNvPr id="24590" name="Text Box 6"/>
            <p:cNvSpPr txBox="1">
              <a:spLocks noChangeArrowheads="1"/>
            </p:cNvSpPr>
            <p:nvPr/>
          </p:nvSpPr>
          <p:spPr bwMode="auto">
            <a:xfrm>
              <a:off x="460" y="1125"/>
              <a:ext cx="179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regular</a:t>
              </a:r>
              <a:r>
                <a:rPr lang="en-US" altLang="en-US" sz="200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expression</a:t>
              </a:r>
            </a:p>
          </p:txBody>
        </p:sp>
        <p:sp>
          <p:nvSpPr>
            <p:cNvPr id="24591" name="Text Box 7"/>
            <p:cNvSpPr txBox="1">
              <a:spLocks noChangeArrowheads="1"/>
            </p:cNvSpPr>
            <p:nvPr/>
          </p:nvSpPr>
          <p:spPr bwMode="auto">
            <a:xfrm>
              <a:off x="3893" y="1076"/>
              <a:ext cx="1305" cy="27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endParaRPr lang="en-US" altLang="en-US" sz="2000">
                <a:solidFill>
                  <a:schemeClr val="bg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4592" name="Text Box 8"/>
            <p:cNvSpPr txBox="1">
              <a:spLocks noChangeArrowheads="1"/>
            </p:cNvSpPr>
            <p:nvPr/>
          </p:nvSpPr>
          <p:spPr bwMode="auto">
            <a:xfrm>
              <a:off x="3740" y="736"/>
              <a:ext cx="197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latin typeface="Times New Roman" panose="02020603050405020304" pitchFamily="18" charset="0"/>
                </a:rPr>
                <a:t>still need to be matched</a:t>
              </a:r>
            </a:p>
          </p:txBody>
        </p:sp>
        <p:sp>
          <p:nvSpPr>
            <p:cNvPr id="24593" name="Text Box 9"/>
            <p:cNvSpPr txBox="1">
              <a:spLocks noChangeArrowheads="1"/>
            </p:cNvSpPr>
            <p:nvPr/>
          </p:nvSpPr>
          <p:spPr bwMode="auto">
            <a:xfrm>
              <a:off x="354" y="2243"/>
              <a:ext cx="51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input</a:t>
              </a:r>
            </a:p>
          </p:txBody>
        </p:sp>
        <p:sp>
          <p:nvSpPr>
            <p:cNvPr id="24594" name="Text Box 10"/>
            <p:cNvSpPr txBox="1">
              <a:spLocks noChangeArrowheads="1"/>
            </p:cNvSpPr>
            <p:nvPr/>
          </p:nvSpPr>
          <p:spPr bwMode="auto">
            <a:xfrm>
              <a:off x="1424" y="2294"/>
              <a:ext cx="1632" cy="27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endParaRPr lang="en-US" altLang="en-US" sz="2000">
                <a:solidFill>
                  <a:schemeClr val="bg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4595" name="Text Box 11"/>
            <p:cNvSpPr txBox="1">
              <a:spLocks noChangeArrowheads="1"/>
            </p:cNvSpPr>
            <p:nvPr/>
          </p:nvSpPr>
          <p:spPr bwMode="auto">
            <a:xfrm>
              <a:off x="3893" y="2294"/>
              <a:ext cx="1661" cy="27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endParaRPr lang="en-US" altLang="en-US" sz="2000">
                <a:solidFill>
                  <a:schemeClr val="bg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4596" name="Line 12"/>
            <p:cNvSpPr>
              <a:spLocks noChangeShapeType="1"/>
            </p:cNvSpPr>
            <p:nvPr/>
          </p:nvSpPr>
          <p:spPr bwMode="auto">
            <a:xfrm>
              <a:off x="3053" y="1344"/>
              <a:ext cx="0" cy="9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7" name="Line 13"/>
            <p:cNvSpPr>
              <a:spLocks noChangeShapeType="1"/>
            </p:cNvSpPr>
            <p:nvPr/>
          </p:nvSpPr>
          <p:spPr bwMode="auto">
            <a:xfrm flipH="1">
              <a:off x="3888" y="1334"/>
              <a:ext cx="10" cy="9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580" name="Group 14"/>
          <p:cNvGrpSpPr>
            <a:grpSpLocks/>
          </p:cNvGrpSpPr>
          <p:nvPr/>
        </p:nvGrpSpPr>
        <p:grpSpPr bwMode="auto">
          <a:xfrm>
            <a:off x="523875" y="5284788"/>
            <a:ext cx="8577263" cy="1314450"/>
            <a:chOff x="330" y="3329"/>
            <a:chExt cx="5403" cy="828"/>
          </a:xfrm>
        </p:grpSpPr>
        <p:sp>
          <p:nvSpPr>
            <p:cNvPr id="24582" name="Text Box 15"/>
            <p:cNvSpPr txBox="1">
              <a:spLocks noChangeArrowheads="1"/>
            </p:cNvSpPr>
            <p:nvPr/>
          </p:nvSpPr>
          <p:spPr bwMode="auto">
            <a:xfrm>
              <a:off x="330" y="3329"/>
              <a:ext cx="51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input</a:t>
              </a:r>
            </a:p>
          </p:txBody>
        </p:sp>
        <p:sp>
          <p:nvSpPr>
            <p:cNvPr id="24583" name="Text Box 16"/>
            <p:cNvSpPr txBox="1">
              <a:spLocks noChangeArrowheads="1"/>
            </p:cNvSpPr>
            <p:nvPr/>
          </p:nvSpPr>
          <p:spPr bwMode="auto">
            <a:xfrm>
              <a:off x="855" y="3370"/>
              <a:ext cx="1670" cy="31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endParaRPr lang="en-US" altLang="en-US" sz="2400">
                <a:solidFill>
                  <a:schemeClr val="bg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4584" name="Text Box 17"/>
            <p:cNvSpPr txBox="1">
              <a:spLocks noChangeArrowheads="1"/>
            </p:cNvSpPr>
            <p:nvPr/>
          </p:nvSpPr>
          <p:spPr bwMode="auto">
            <a:xfrm>
              <a:off x="2679" y="3384"/>
              <a:ext cx="1056" cy="31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T</a:t>
              </a:r>
              <a:r>
                <a:rPr lang="en-US" altLang="en-US" sz="2400">
                  <a:latin typeface="Times New Roman" panose="02020603050405020304" pitchFamily="18" charset="0"/>
                  <a:sym typeface="Symbol" panose="05050102010706020507" pitchFamily="18" charset="2"/>
                </a:rPr>
                <a:t></a:t>
              </a:r>
              <a:r>
                <a:rPr lang="en-US" altLang="en-US" sz="240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·</a:t>
              </a:r>
              <a:endParaRPr lang="en-US" altLang="en-US" sz="2400">
                <a:latin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  <p:sp>
          <p:nvSpPr>
            <p:cNvPr id="24585" name="Text Box 18"/>
            <p:cNvSpPr txBox="1">
              <a:spLocks noChangeArrowheads="1"/>
            </p:cNvSpPr>
            <p:nvPr/>
          </p:nvSpPr>
          <p:spPr bwMode="auto">
            <a:xfrm>
              <a:off x="3835" y="3390"/>
              <a:ext cx="1738" cy="31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endParaRPr lang="en-US" altLang="en-US" sz="2400">
                <a:solidFill>
                  <a:schemeClr val="bg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4586" name="Text Box 19"/>
            <p:cNvSpPr txBox="1">
              <a:spLocks noChangeArrowheads="1"/>
            </p:cNvSpPr>
            <p:nvPr/>
          </p:nvSpPr>
          <p:spPr bwMode="auto">
            <a:xfrm>
              <a:off x="470" y="3869"/>
              <a:ext cx="199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already matched </a:t>
              </a:r>
              <a:r>
                <a:rPr lang="en-US" altLang="en-US" sz="2400">
                  <a:latin typeface="Times New Roman" panose="02020603050405020304" pitchFamily="18" charset="0"/>
                  <a:sym typeface="Symbol" panose="05050102010706020507" pitchFamily="18" charset="2"/>
                </a:rPr>
                <a:t></a:t>
              </a:r>
            </a:p>
          </p:txBody>
        </p:sp>
        <p:sp>
          <p:nvSpPr>
            <p:cNvPr id="24587" name="Text Box 20"/>
            <p:cNvSpPr txBox="1">
              <a:spLocks noChangeArrowheads="1"/>
            </p:cNvSpPr>
            <p:nvPr/>
          </p:nvSpPr>
          <p:spPr bwMode="auto">
            <a:xfrm>
              <a:off x="3736" y="3865"/>
              <a:ext cx="199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expecting to  match </a:t>
              </a:r>
              <a:r>
                <a:rPr lang="en-US" altLang="en-US" sz="2400">
                  <a:latin typeface="Times New Roman" panose="02020603050405020304" pitchFamily="18" charset="0"/>
                  <a:sym typeface="Symbol" panose="05050102010706020507" pitchFamily="18" charset="2"/>
                </a:rPr>
                <a:t>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7969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5822" name="Group 878"/>
          <p:cNvGraphicFramePr>
            <a:graphicFrameLocks noGrp="1"/>
          </p:cNvGraphicFramePr>
          <p:nvPr>
            <p:ph type="tbl" idx="1"/>
          </p:nvPr>
        </p:nvGraphicFramePr>
        <p:xfrm>
          <a:off x="2028825" y="0"/>
          <a:ext cx="6762750" cy="6816726"/>
        </p:xfrm>
        <a:graphic>
          <a:graphicData uri="http://schemas.openxmlformats.org/drawingml/2006/table">
            <a:tbl>
              <a:tblPr/>
              <a:tblGrid>
                <a:gridCol w="1749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99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8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30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05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54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032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239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LR(0) items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$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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1: S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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$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4, 6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2: S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E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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$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s3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3: S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E $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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4: E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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10, 12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46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5: E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T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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12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6: E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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4, 6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8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7: E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E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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s8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30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8: E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E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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10, 12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9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9: E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E + T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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73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10: T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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s11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7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11: T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i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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651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12: T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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(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s13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57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13: T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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4, 6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699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14: T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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s15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5699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15: T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(E)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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2577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721FFE02-C4C1-4A93-9338-25B35C3665D6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21</a:t>
            </a:fld>
            <a:endParaRPr lang="he-IL" altLang="en-US" sz="1400"/>
          </a:p>
        </p:txBody>
      </p:sp>
      <p:sp>
        <p:nvSpPr>
          <p:cNvPr id="25774" name="Text Box 567"/>
          <p:cNvSpPr txBox="1">
            <a:spLocks noChangeArrowheads="1"/>
          </p:cNvSpPr>
          <p:nvPr/>
        </p:nvSpPr>
        <p:spPr bwMode="auto">
          <a:xfrm>
            <a:off x="265113" y="3054350"/>
            <a:ext cx="1473200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S </a:t>
            </a:r>
            <a:r>
              <a:rPr lang="en-US" altLang="en-US" sz="20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000" b="1">
                <a:latin typeface="Times New Roman" panose="02020603050405020304" pitchFamily="18" charset="0"/>
              </a:rPr>
              <a:t> E</a:t>
            </a: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</a:rPr>
              <a:t>$</a:t>
            </a:r>
          </a:p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E </a:t>
            </a:r>
            <a:r>
              <a:rPr lang="en-US" altLang="en-US" sz="20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000" b="1">
                <a:latin typeface="Times New Roman" panose="02020603050405020304" pitchFamily="18" charset="0"/>
              </a:rPr>
              <a:t> T</a:t>
            </a:r>
          </a:p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E </a:t>
            </a:r>
            <a:r>
              <a:rPr lang="en-US" altLang="en-US" sz="20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000" b="1">
                <a:latin typeface="Times New Roman" panose="02020603050405020304" pitchFamily="18" charset="0"/>
              </a:rPr>
              <a:t> E</a:t>
            </a:r>
            <a:r>
              <a:rPr lang="en-US" altLang="en-US" sz="20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</a:rPr>
              <a:t>+</a:t>
            </a:r>
            <a:r>
              <a:rPr lang="en-US" altLang="en-US" sz="2000" b="1">
                <a:latin typeface="Times New Roman" panose="02020603050405020304" pitchFamily="18" charset="0"/>
              </a:rPr>
              <a:t> T</a:t>
            </a:r>
          </a:p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T </a:t>
            </a:r>
            <a:r>
              <a:rPr lang="en-US" altLang="en-US" sz="20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0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20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</a:p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T </a:t>
            </a:r>
            <a:r>
              <a:rPr lang="en-US" altLang="en-US" sz="20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20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>
                <a:latin typeface="Times New Roman" panose="02020603050405020304" pitchFamily="18" charset="0"/>
              </a:rPr>
              <a:t>E</a:t>
            </a:r>
            <a:r>
              <a:rPr lang="en-US" altLang="en-US" sz="20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2669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altLang="en-US" smtClean="0">
                <a:solidFill>
                  <a:schemeClr val="tx1"/>
                </a:solidFill>
              </a:rPr>
              <a:t>Formal Example(1)</a:t>
            </a:r>
          </a:p>
        </p:txBody>
      </p:sp>
      <p:sp>
        <p:nvSpPr>
          <p:cNvPr id="26634" name="Slide Number Placeholder 1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B4264A91-BAD8-4EEA-A5DD-7540AA1392FE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22</a:t>
            </a:fld>
            <a:endParaRPr lang="he-IL" altLang="en-US" sz="1400"/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2608263" y="1644650"/>
            <a:ext cx="5988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S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latin typeface="Times New Roman" panose="02020603050405020304" pitchFamily="18" charset="0"/>
              </a:rPr>
              <a:t> E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$    </a:t>
            </a:r>
            <a:r>
              <a:rPr lang="en-US" altLang="en-US" sz="2400" b="1">
                <a:latin typeface="Times New Roman" panose="02020603050405020304" pitchFamily="18" charset="0"/>
              </a:rPr>
              <a:t>E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latin typeface="Times New Roman" panose="02020603050405020304" pitchFamily="18" charset="0"/>
              </a:rPr>
              <a:t> T | E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+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</a:rPr>
              <a:t>T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      </a:t>
            </a:r>
            <a:r>
              <a:rPr lang="en-US" altLang="en-US" sz="2400" b="1">
                <a:latin typeface="Times New Roman" panose="02020603050405020304" pitchFamily="18" charset="0"/>
              </a:rPr>
              <a:t>T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</a:rPr>
              <a:t>|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</a:rPr>
              <a:t>E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26628" name="Text Box 14"/>
          <p:cNvSpPr txBox="1">
            <a:spLocks noChangeArrowheads="1"/>
          </p:cNvSpPr>
          <p:nvPr/>
        </p:nvSpPr>
        <p:spPr bwMode="auto">
          <a:xfrm>
            <a:off x="5392738" y="3443288"/>
            <a:ext cx="1509712" cy="4953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i + i $</a:t>
            </a:r>
          </a:p>
        </p:txBody>
      </p:sp>
      <p:sp>
        <p:nvSpPr>
          <p:cNvPr id="26629" name="Text Box 15"/>
          <p:cNvSpPr txBox="1">
            <a:spLocks noChangeArrowheads="1"/>
          </p:cNvSpPr>
          <p:nvPr/>
        </p:nvSpPr>
        <p:spPr bwMode="auto">
          <a:xfrm>
            <a:off x="5226050" y="2651125"/>
            <a:ext cx="1814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input</a:t>
            </a:r>
          </a:p>
        </p:txBody>
      </p:sp>
      <p:sp>
        <p:nvSpPr>
          <p:cNvPr id="26630" name="Text Box 16"/>
          <p:cNvSpPr txBox="1">
            <a:spLocks noChangeArrowheads="1"/>
          </p:cNvSpPr>
          <p:nvPr/>
        </p:nvSpPr>
        <p:spPr bwMode="auto">
          <a:xfrm>
            <a:off x="2119313" y="3405188"/>
            <a:ext cx="1885950" cy="4349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1: S </a:t>
            </a:r>
            <a:r>
              <a:rPr lang="en-US" altLang="en-US" sz="20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0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en-US" altLang="en-US" sz="2000" b="1">
                <a:latin typeface="Times New Roman" panose="02020603050405020304" pitchFamily="18" charset="0"/>
              </a:rPr>
              <a:t>E</a:t>
            </a: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</a:rPr>
              <a:t>$ </a:t>
            </a:r>
          </a:p>
        </p:txBody>
      </p:sp>
      <p:sp>
        <p:nvSpPr>
          <p:cNvPr id="26631" name="Text Box 17"/>
          <p:cNvSpPr txBox="1">
            <a:spLocks noChangeArrowheads="1"/>
          </p:cNvSpPr>
          <p:nvPr/>
        </p:nvSpPr>
        <p:spPr bwMode="auto">
          <a:xfrm>
            <a:off x="2522538" y="2651125"/>
            <a:ext cx="1020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stack</a:t>
            </a:r>
          </a:p>
        </p:txBody>
      </p:sp>
      <p:sp>
        <p:nvSpPr>
          <p:cNvPr id="598035" name="Text Box 19"/>
          <p:cNvSpPr txBox="1">
            <a:spLocks noChangeArrowheads="1"/>
          </p:cNvSpPr>
          <p:nvPr/>
        </p:nvSpPr>
        <p:spPr bwMode="auto">
          <a:xfrm>
            <a:off x="7113588" y="4076700"/>
            <a:ext cx="1687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</a:t>
            </a:r>
            <a:r>
              <a:rPr lang="en-US" altLang="en-US" sz="2400" b="1">
                <a:latin typeface="Times New Roman" panose="02020603050405020304" pitchFamily="18" charset="0"/>
              </a:rPr>
              <a:t>-move  6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823913" y="4994275"/>
            <a:ext cx="6007100" cy="1687513"/>
            <a:chOff x="519" y="3146"/>
            <a:chExt cx="3784" cy="1063"/>
          </a:xfrm>
        </p:grpSpPr>
        <p:sp>
          <p:nvSpPr>
            <p:cNvPr id="26635" name="Text Box 20"/>
            <p:cNvSpPr txBox="1">
              <a:spLocks noChangeArrowheads="1"/>
            </p:cNvSpPr>
            <p:nvPr/>
          </p:nvSpPr>
          <p:spPr bwMode="auto">
            <a:xfrm>
              <a:off x="3265" y="3645"/>
              <a:ext cx="951" cy="312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i + i $</a:t>
              </a:r>
            </a:p>
          </p:txBody>
        </p:sp>
        <p:sp>
          <p:nvSpPr>
            <p:cNvPr id="26636" name="Text Box 21"/>
            <p:cNvSpPr txBox="1">
              <a:spLocks noChangeArrowheads="1"/>
            </p:cNvSpPr>
            <p:nvPr/>
          </p:nvSpPr>
          <p:spPr bwMode="auto">
            <a:xfrm>
              <a:off x="3160" y="3146"/>
              <a:ext cx="114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input</a:t>
              </a:r>
            </a:p>
          </p:txBody>
        </p:sp>
        <p:sp>
          <p:nvSpPr>
            <p:cNvPr id="26637" name="Text Box 22"/>
            <p:cNvSpPr txBox="1">
              <a:spLocks noChangeArrowheads="1"/>
            </p:cNvSpPr>
            <p:nvPr/>
          </p:nvSpPr>
          <p:spPr bwMode="auto">
            <a:xfrm>
              <a:off x="519" y="3621"/>
              <a:ext cx="2364" cy="5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6: E </a:t>
              </a:r>
              <a:r>
                <a:rPr lang="en-US" altLang="en-US" sz="2400" b="1">
                  <a:latin typeface="Times New Roman" panose="02020603050405020304" pitchFamily="18" charset="0"/>
                  <a:sym typeface="Symbol" panose="05050102010706020507" pitchFamily="18" charset="2"/>
                </a:rPr>
                <a:t></a:t>
              </a:r>
              <a:r>
                <a:rPr lang="en-US" altLang="en-US" sz="2400" b="1">
                  <a:latin typeface="Times New Roman" panose="02020603050405020304" pitchFamily="18" charset="0"/>
                </a:rPr>
                <a:t> 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</a:t>
              </a:r>
              <a:r>
                <a:rPr lang="en-US" altLang="en-US" sz="2400" b="1">
                  <a:latin typeface="Times New Roman" panose="02020603050405020304" pitchFamily="18" charset="0"/>
                </a:rPr>
                <a:t>E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+</a:t>
              </a:r>
              <a:r>
                <a:rPr lang="en-US" altLang="en-US" sz="2400" b="1">
                  <a:latin typeface="Times New Roman" panose="02020603050405020304" pitchFamily="18" charset="0"/>
                </a:rPr>
                <a:t>T</a:t>
              </a:r>
            </a:p>
            <a:p>
              <a:pPr algn="l" rtl="0"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1: S </a:t>
              </a:r>
              <a:r>
                <a:rPr lang="en-US" altLang="en-US" sz="2400" b="1">
                  <a:latin typeface="Times New Roman" panose="02020603050405020304" pitchFamily="18" charset="0"/>
                  <a:sym typeface="Symbol" panose="05050102010706020507" pitchFamily="18" charset="2"/>
                </a:rPr>
                <a:t></a:t>
              </a:r>
              <a:r>
                <a:rPr lang="en-US" altLang="en-US" sz="2400" b="1">
                  <a:latin typeface="Times New Roman" panose="02020603050405020304" pitchFamily="18" charset="0"/>
                </a:rPr>
                <a:t> 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</a:t>
              </a:r>
              <a:r>
                <a:rPr lang="en-US" altLang="en-US" sz="2400" b="1">
                  <a:latin typeface="Times New Roman" panose="02020603050405020304" pitchFamily="18" charset="0"/>
                </a:rPr>
                <a:t>E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$</a:t>
              </a:r>
            </a:p>
          </p:txBody>
        </p:sp>
        <p:sp>
          <p:nvSpPr>
            <p:cNvPr id="26638" name="Text Box 23"/>
            <p:cNvSpPr txBox="1">
              <a:spLocks noChangeArrowheads="1"/>
            </p:cNvSpPr>
            <p:nvPr/>
          </p:nvSpPr>
          <p:spPr bwMode="auto">
            <a:xfrm>
              <a:off x="1457" y="3146"/>
              <a:ext cx="64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stack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6109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803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altLang="en-US" smtClean="0">
                <a:solidFill>
                  <a:schemeClr val="tx1"/>
                </a:solidFill>
              </a:rPr>
              <a:t>Formal Example(2)</a:t>
            </a:r>
          </a:p>
        </p:txBody>
      </p:sp>
      <p:sp>
        <p:nvSpPr>
          <p:cNvPr id="27655" name="Slide Number Placeholder 1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20C52E42-26FB-4F03-B478-16679AB95597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23</a:t>
            </a:fld>
            <a:endParaRPr lang="he-IL" altLang="en-US" sz="1400"/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2608263" y="1644650"/>
            <a:ext cx="5988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S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latin typeface="Times New Roman" panose="02020603050405020304" pitchFamily="18" charset="0"/>
              </a:rPr>
              <a:t> E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$    </a:t>
            </a:r>
            <a:r>
              <a:rPr lang="en-US" altLang="en-US" sz="2400" b="1">
                <a:latin typeface="Times New Roman" panose="02020603050405020304" pitchFamily="18" charset="0"/>
              </a:rPr>
              <a:t>E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latin typeface="Times New Roman" panose="02020603050405020304" pitchFamily="18" charset="0"/>
              </a:rPr>
              <a:t> T | E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+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</a:rPr>
              <a:t>T       T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</a:rPr>
              <a:t>|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</a:rPr>
              <a:t>E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600072" name="Text Box 8"/>
          <p:cNvSpPr txBox="1">
            <a:spLocks noChangeArrowheads="1"/>
          </p:cNvSpPr>
          <p:nvPr/>
        </p:nvSpPr>
        <p:spPr bwMode="auto">
          <a:xfrm>
            <a:off x="7113588" y="4076700"/>
            <a:ext cx="1687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</a:t>
            </a:r>
            <a:r>
              <a:rPr lang="en-US" altLang="en-US" sz="2400" b="1">
                <a:latin typeface="Times New Roman" panose="02020603050405020304" pitchFamily="18" charset="0"/>
              </a:rPr>
              <a:t>-move 4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823913" y="4651375"/>
            <a:ext cx="6007100" cy="2125663"/>
            <a:chOff x="519" y="3146"/>
            <a:chExt cx="3784" cy="1339"/>
          </a:xfrm>
        </p:grpSpPr>
        <p:sp>
          <p:nvSpPr>
            <p:cNvPr id="27660" name="Text Box 10"/>
            <p:cNvSpPr txBox="1">
              <a:spLocks noChangeArrowheads="1"/>
            </p:cNvSpPr>
            <p:nvPr/>
          </p:nvSpPr>
          <p:spPr bwMode="auto">
            <a:xfrm>
              <a:off x="3265" y="3645"/>
              <a:ext cx="951" cy="312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i + i $</a:t>
              </a:r>
            </a:p>
          </p:txBody>
        </p:sp>
        <p:sp>
          <p:nvSpPr>
            <p:cNvPr id="27661" name="Text Box 11"/>
            <p:cNvSpPr txBox="1">
              <a:spLocks noChangeArrowheads="1"/>
            </p:cNvSpPr>
            <p:nvPr/>
          </p:nvSpPr>
          <p:spPr bwMode="auto">
            <a:xfrm>
              <a:off x="3160" y="3146"/>
              <a:ext cx="114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input</a:t>
              </a:r>
            </a:p>
          </p:txBody>
        </p:sp>
        <p:sp>
          <p:nvSpPr>
            <p:cNvPr id="27662" name="Text Box 12"/>
            <p:cNvSpPr txBox="1">
              <a:spLocks noChangeArrowheads="1"/>
            </p:cNvSpPr>
            <p:nvPr/>
          </p:nvSpPr>
          <p:spPr bwMode="auto">
            <a:xfrm>
              <a:off x="519" y="3621"/>
              <a:ext cx="2364" cy="86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4: E </a:t>
              </a:r>
              <a:r>
                <a:rPr lang="en-US" altLang="en-US" sz="2400" b="1">
                  <a:latin typeface="Times New Roman" panose="02020603050405020304" pitchFamily="18" charset="0"/>
                  <a:sym typeface="Symbol" panose="05050102010706020507" pitchFamily="18" charset="2"/>
                </a:rPr>
                <a:t></a:t>
              </a:r>
              <a:r>
                <a:rPr lang="en-US" altLang="en-US" sz="240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</a:t>
              </a:r>
              <a:r>
                <a:rPr lang="en-US" altLang="en-US" sz="2400" b="1">
                  <a:latin typeface="Times New Roman" panose="02020603050405020304" pitchFamily="18" charset="0"/>
                </a:rPr>
                <a:t>T</a:t>
              </a:r>
            </a:p>
            <a:p>
              <a:pPr algn="l" rtl="0"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6: E </a:t>
              </a:r>
              <a:r>
                <a:rPr lang="en-US" altLang="en-US" sz="2400" b="1">
                  <a:latin typeface="Times New Roman" panose="02020603050405020304" pitchFamily="18" charset="0"/>
                  <a:sym typeface="Symbol" panose="05050102010706020507" pitchFamily="18" charset="2"/>
                </a:rPr>
                <a:t></a:t>
              </a:r>
              <a:r>
                <a:rPr lang="en-US" altLang="en-US" sz="240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</a:t>
              </a:r>
              <a:r>
                <a:rPr lang="en-US" altLang="en-US" sz="2400" b="1">
                  <a:latin typeface="Times New Roman" panose="02020603050405020304" pitchFamily="18" charset="0"/>
                </a:rPr>
                <a:t>E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+</a:t>
              </a:r>
              <a:r>
                <a:rPr lang="en-US" altLang="en-US" sz="2400" b="1">
                  <a:latin typeface="Times New Roman" panose="02020603050405020304" pitchFamily="18" charset="0"/>
                </a:rPr>
                <a:t>T</a:t>
              </a:r>
            </a:p>
            <a:p>
              <a:pPr algn="l" rtl="0"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1: S </a:t>
              </a:r>
              <a:r>
                <a:rPr lang="en-US" altLang="en-US" sz="2400" b="1">
                  <a:latin typeface="Times New Roman" panose="02020603050405020304" pitchFamily="18" charset="0"/>
                  <a:sym typeface="Symbol" panose="05050102010706020507" pitchFamily="18" charset="2"/>
                </a:rPr>
                <a:t></a:t>
              </a:r>
              <a:r>
                <a:rPr lang="en-US" altLang="en-US" sz="240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</a:t>
              </a:r>
              <a:r>
                <a:rPr lang="en-US" altLang="en-US" sz="2400" b="1">
                  <a:latin typeface="Times New Roman" panose="02020603050405020304" pitchFamily="18" charset="0"/>
                </a:rPr>
                <a:t>E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$</a:t>
              </a:r>
            </a:p>
          </p:txBody>
        </p:sp>
        <p:sp>
          <p:nvSpPr>
            <p:cNvPr id="27663" name="Text Box 13"/>
            <p:cNvSpPr txBox="1">
              <a:spLocks noChangeArrowheads="1"/>
            </p:cNvSpPr>
            <p:nvPr/>
          </p:nvSpPr>
          <p:spPr bwMode="auto">
            <a:xfrm>
              <a:off x="1457" y="3146"/>
              <a:ext cx="64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stack</a:t>
              </a:r>
            </a:p>
          </p:txBody>
        </p:sp>
      </p:grpSp>
      <p:grpSp>
        <p:nvGrpSpPr>
          <p:cNvPr id="27654" name="Group 14"/>
          <p:cNvGrpSpPr>
            <a:grpSpLocks/>
          </p:cNvGrpSpPr>
          <p:nvPr/>
        </p:nvGrpSpPr>
        <p:grpSpPr bwMode="auto">
          <a:xfrm>
            <a:off x="690563" y="2365375"/>
            <a:ext cx="6007100" cy="1687513"/>
            <a:chOff x="519" y="3146"/>
            <a:chExt cx="3784" cy="1063"/>
          </a:xfrm>
        </p:grpSpPr>
        <p:sp>
          <p:nvSpPr>
            <p:cNvPr id="27656" name="Text Box 15"/>
            <p:cNvSpPr txBox="1">
              <a:spLocks noChangeArrowheads="1"/>
            </p:cNvSpPr>
            <p:nvPr/>
          </p:nvSpPr>
          <p:spPr bwMode="auto">
            <a:xfrm>
              <a:off x="3265" y="3645"/>
              <a:ext cx="951" cy="312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i + i $</a:t>
              </a:r>
            </a:p>
          </p:txBody>
        </p:sp>
        <p:sp>
          <p:nvSpPr>
            <p:cNvPr id="27657" name="Text Box 16"/>
            <p:cNvSpPr txBox="1">
              <a:spLocks noChangeArrowheads="1"/>
            </p:cNvSpPr>
            <p:nvPr/>
          </p:nvSpPr>
          <p:spPr bwMode="auto">
            <a:xfrm>
              <a:off x="3160" y="3146"/>
              <a:ext cx="114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input</a:t>
              </a:r>
            </a:p>
          </p:txBody>
        </p:sp>
        <p:sp>
          <p:nvSpPr>
            <p:cNvPr id="27658" name="Text Box 17"/>
            <p:cNvSpPr txBox="1">
              <a:spLocks noChangeArrowheads="1"/>
            </p:cNvSpPr>
            <p:nvPr/>
          </p:nvSpPr>
          <p:spPr bwMode="auto">
            <a:xfrm>
              <a:off x="519" y="3621"/>
              <a:ext cx="2364" cy="5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6: E </a:t>
              </a:r>
              <a:r>
                <a:rPr lang="en-US" altLang="en-US" sz="2400" b="1">
                  <a:latin typeface="Times New Roman" panose="02020603050405020304" pitchFamily="18" charset="0"/>
                  <a:sym typeface="Symbol" panose="05050102010706020507" pitchFamily="18" charset="2"/>
                </a:rPr>
                <a:t></a:t>
              </a:r>
              <a:r>
                <a:rPr lang="en-US" altLang="en-US" sz="240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</a:t>
              </a:r>
              <a:r>
                <a:rPr lang="en-US" altLang="en-US" sz="2400" b="1">
                  <a:latin typeface="Times New Roman" panose="02020603050405020304" pitchFamily="18" charset="0"/>
                </a:rPr>
                <a:t>E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+</a:t>
              </a:r>
              <a:r>
                <a:rPr lang="en-US" altLang="en-US" sz="2400" b="1">
                  <a:latin typeface="Times New Roman" panose="02020603050405020304" pitchFamily="18" charset="0"/>
                </a:rPr>
                <a:t>T</a:t>
              </a:r>
            </a:p>
            <a:p>
              <a:pPr algn="l" rtl="0"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1: S </a:t>
              </a:r>
              <a:r>
                <a:rPr lang="en-US" altLang="en-US" sz="2400" b="1">
                  <a:latin typeface="Times New Roman" panose="02020603050405020304" pitchFamily="18" charset="0"/>
                  <a:sym typeface="Symbol" panose="05050102010706020507" pitchFamily="18" charset="2"/>
                </a:rPr>
                <a:t></a:t>
              </a:r>
              <a:r>
                <a:rPr lang="en-US" altLang="en-US" sz="240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</a:t>
              </a:r>
              <a:r>
                <a:rPr lang="en-US" altLang="en-US" sz="2400" b="1">
                  <a:latin typeface="Times New Roman" panose="02020603050405020304" pitchFamily="18" charset="0"/>
                </a:rPr>
                <a:t>E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$</a:t>
              </a:r>
            </a:p>
          </p:txBody>
        </p:sp>
        <p:sp>
          <p:nvSpPr>
            <p:cNvPr id="27659" name="Text Box 18"/>
            <p:cNvSpPr txBox="1">
              <a:spLocks noChangeArrowheads="1"/>
            </p:cNvSpPr>
            <p:nvPr/>
          </p:nvSpPr>
          <p:spPr bwMode="auto">
            <a:xfrm>
              <a:off x="1457" y="3146"/>
              <a:ext cx="64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stack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3336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007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altLang="en-US" smtClean="0">
                <a:solidFill>
                  <a:schemeClr val="tx1"/>
                </a:solidFill>
              </a:rPr>
              <a:t>Formal Example(3)</a:t>
            </a:r>
          </a:p>
        </p:txBody>
      </p:sp>
      <p:sp>
        <p:nvSpPr>
          <p:cNvPr id="28679" name="Slide Number Placeholder 1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B9EA0A80-2311-4B70-92C9-96E30B5F3346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24</a:t>
            </a:fld>
            <a:endParaRPr lang="he-IL" altLang="en-US" sz="1400"/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2608263" y="1644650"/>
            <a:ext cx="5988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S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latin typeface="Times New Roman" panose="02020603050405020304" pitchFamily="18" charset="0"/>
              </a:rPr>
              <a:t> E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$    </a:t>
            </a:r>
            <a:r>
              <a:rPr lang="en-US" altLang="en-US" sz="2400" b="1">
                <a:latin typeface="Times New Roman" panose="02020603050405020304" pitchFamily="18" charset="0"/>
              </a:rPr>
              <a:t>E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latin typeface="Times New Roman" panose="02020603050405020304" pitchFamily="18" charset="0"/>
              </a:rPr>
              <a:t> T | E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+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</a:rPr>
              <a:t>T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      </a:t>
            </a:r>
            <a:r>
              <a:rPr lang="en-US" altLang="en-US" sz="2400" b="1">
                <a:latin typeface="Times New Roman" panose="02020603050405020304" pitchFamily="18" charset="0"/>
              </a:rPr>
              <a:t>T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2400" b="1">
                <a:latin typeface="Times New Roman" panose="02020603050405020304" pitchFamily="18" charset="0"/>
              </a:rPr>
              <a:t> |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</a:rPr>
              <a:t>E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601092" name="Text Box 4"/>
          <p:cNvSpPr txBox="1">
            <a:spLocks noChangeArrowheads="1"/>
          </p:cNvSpPr>
          <p:nvPr/>
        </p:nvSpPr>
        <p:spPr bwMode="auto">
          <a:xfrm>
            <a:off x="7146925" y="4076700"/>
            <a:ext cx="1687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</a:t>
            </a:r>
            <a:r>
              <a:rPr lang="en-US" altLang="en-US" sz="2400" b="1">
                <a:latin typeface="Times New Roman" panose="02020603050405020304" pitchFamily="18" charset="0"/>
              </a:rPr>
              <a:t>-move 10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823913" y="4270375"/>
            <a:ext cx="6007100" cy="2563813"/>
            <a:chOff x="519" y="3146"/>
            <a:chExt cx="3784" cy="1615"/>
          </a:xfrm>
        </p:grpSpPr>
        <p:sp>
          <p:nvSpPr>
            <p:cNvPr id="28684" name="Text Box 6"/>
            <p:cNvSpPr txBox="1">
              <a:spLocks noChangeArrowheads="1"/>
            </p:cNvSpPr>
            <p:nvPr/>
          </p:nvSpPr>
          <p:spPr bwMode="auto">
            <a:xfrm>
              <a:off x="3265" y="3645"/>
              <a:ext cx="951" cy="312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i + i $</a:t>
              </a:r>
            </a:p>
          </p:txBody>
        </p:sp>
        <p:sp>
          <p:nvSpPr>
            <p:cNvPr id="28685" name="Text Box 7"/>
            <p:cNvSpPr txBox="1">
              <a:spLocks noChangeArrowheads="1"/>
            </p:cNvSpPr>
            <p:nvPr/>
          </p:nvSpPr>
          <p:spPr bwMode="auto">
            <a:xfrm>
              <a:off x="3160" y="3146"/>
              <a:ext cx="114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input</a:t>
              </a:r>
            </a:p>
          </p:txBody>
        </p:sp>
        <p:sp>
          <p:nvSpPr>
            <p:cNvPr id="28686" name="Text Box 8"/>
            <p:cNvSpPr txBox="1">
              <a:spLocks noChangeArrowheads="1"/>
            </p:cNvSpPr>
            <p:nvPr/>
          </p:nvSpPr>
          <p:spPr bwMode="auto">
            <a:xfrm>
              <a:off x="519" y="3621"/>
              <a:ext cx="2364" cy="114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10: T </a:t>
              </a:r>
              <a:r>
                <a:rPr lang="en-US" altLang="en-US" sz="2400" b="1">
                  <a:latin typeface="Times New Roman" panose="02020603050405020304" pitchFamily="18" charset="0"/>
                  <a:sym typeface="Symbol" panose="05050102010706020507" pitchFamily="18" charset="2"/>
                </a:rPr>
                <a:t></a:t>
              </a:r>
              <a:r>
                <a:rPr lang="en-US" altLang="en-US" sz="240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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 i</a:t>
              </a:r>
            </a:p>
            <a:p>
              <a:pPr algn="l" rtl="0"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4: E </a:t>
              </a:r>
              <a:r>
                <a:rPr lang="en-US" altLang="en-US" sz="2400" b="1">
                  <a:latin typeface="Times New Roman" panose="02020603050405020304" pitchFamily="18" charset="0"/>
                  <a:sym typeface="Symbol" panose="05050102010706020507" pitchFamily="18" charset="2"/>
                </a:rPr>
                <a:t></a:t>
              </a:r>
              <a:r>
                <a:rPr lang="en-US" altLang="en-US" sz="240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</a:t>
              </a:r>
              <a:r>
                <a:rPr lang="en-US" altLang="en-US" sz="2400" b="1">
                  <a:latin typeface="Times New Roman" panose="02020603050405020304" pitchFamily="18" charset="0"/>
                </a:rPr>
                <a:t>T</a:t>
              </a:r>
            </a:p>
            <a:p>
              <a:pPr algn="l" rtl="0"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6: E </a:t>
              </a:r>
              <a:r>
                <a:rPr lang="en-US" altLang="en-US" sz="2400" b="1">
                  <a:latin typeface="Times New Roman" panose="02020603050405020304" pitchFamily="18" charset="0"/>
                  <a:sym typeface="Symbol" panose="05050102010706020507" pitchFamily="18" charset="2"/>
                </a:rPr>
                <a:t></a:t>
              </a:r>
              <a:r>
                <a:rPr lang="en-US" altLang="en-US" sz="240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</a:t>
              </a:r>
              <a:r>
                <a:rPr lang="en-US" altLang="en-US" sz="2400" b="1">
                  <a:latin typeface="Times New Roman" panose="02020603050405020304" pitchFamily="18" charset="0"/>
                </a:rPr>
                <a:t>E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+</a:t>
              </a:r>
              <a:r>
                <a:rPr lang="en-US" altLang="en-US" sz="2400" b="1">
                  <a:latin typeface="Times New Roman" panose="02020603050405020304" pitchFamily="18" charset="0"/>
                </a:rPr>
                <a:t>T</a:t>
              </a:r>
            </a:p>
            <a:p>
              <a:pPr algn="l" rtl="0"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1: S </a:t>
              </a:r>
              <a:r>
                <a:rPr lang="en-US" altLang="en-US" sz="2400" b="1">
                  <a:latin typeface="Times New Roman" panose="02020603050405020304" pitchFamily="18" charset="0"/>
                  <a:sym typeface="Symbol" panose="05050102010706020507" pitchFamily="18" charset="2"/>
                </a:rPr>
                <a:t></a:t>
              </a:r>
              <a:r>
                <a:rPr lang="en-US" altLang="en-US" sz="240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</a:t>
              </a:r>
              <a:r>
                <a:rPr lang="en-US" altLang="en-US" sz="2400" b="1">
                  <a:latin typeface="Times New Roman" panose="02020603050405020304" pitchFamily="18" charset="0"/>
                </a:rPr>
                <a:t>E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$</a:t>
              </a:r>
            </a:p>
          </p:txBody>
        </p:sp>
        <p:sp>
          <p:nvSpPr>
            <p:cNvPr id="28687" name="Text Box 9"/>
            <p:cNvSpPr txBox="1">
              <a:spLocks noChangeArrowheads="1"/>
            </p:cNvSpPr>
            <p:nvPr/>
          </p:nvSpPr>
          <p:spPr bwMode="auto">
            <a:xfrm>
              <a:off x="1457" y="3146"/>
              <a:ext cx="64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stack</a:t>
              </a:r>
            </a:p>
          </p:txBody>
        </p:sp>
      </p:grpSp>
      <p:grpSp>
        <p:nvGrpSpPr>
          <p:cNvPr id="28678" name="Group 15"/>
          <p:cNvGrpSpPr>
            <a:grpSpLocks/>
          </p:cNvGrpSpPr>
          <p:nvPr/>
        </p:nvGrpSpPr>
        <p:grpSpPr bwMode="auto">
          <a:xfrm>
            <a:off x="842963" y="2003425"/>
            <a:ext cx="6007100" cy="2125663"/>
            <a:chOff x="519" y="3146"/>
            <a:chExt cx="3784" cy="1339"/>
          </a:xfrm>
        </p:grpSpPr>
        <p:sp>
          <p:nvSpPr>
            <p:cNvPr id="28680" name="Text Box 16"/>
            <p:cNvSpPr txBox="1">
              <a:spLocks noChangeArrowheads="1"/>
            </p:cNvSpPr>
            <p:nvPr/>
          </p:nvSpPr>
          <p:spPr bwMode="auto">
            <a:xfrm>
              <a:off x="3265" y="3645"/>
              <a:ext cx="951" cy="312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i + i $</a:t>
              </a:r>
            </a:p>
          </p:txBody>
        </p:sp>
        <p:sp>
          <p:nvSpPr>
            <p:cNvPr id="28681" name="Text Box 17"/>
            <p:cNvSpPr txBox="1">
              <a:spLocks noChangeArrowheads="1"/>
            </p:cNvSpPr>
            <p:nvPr/>
          </p:nvSpPr>
          <p:spPr bwMode="auto">
            <a:xfrm>
              <a:off x="3160" y="3146"/>
              <a:ext cx="114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input</a:t>
              </a:r>
            </a:p>
          </p:txBody>
        </p:sp>
        <p:sp>
          <p:nvSpPr>
            <p:cNvPr id="28682" name="Text Box 18"/>
            <p:cNvSpPr txBox="1">
              <a:spLocks noChangeArrowheads="1"/>
            </p:cNvSpPr>
            <p:nvPr/>
          </p:nvSpPr>
          <p:spPr bwMode="auto">
            <a:xfrm>
              <a:off x="519" y="3621"/>
              <a:ext cx="2364" cy="86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4: E</a:t>
              </a:r>
              <a:r>
                <a:rPr lang="en-US" altLang="en-US" sz="240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400" b="1">
                  <a:latin typeface="Times New Roman" panose="02020603050405020304" pitchFamily="18" charset="0"/>
                  <a:sym typeface="Symbol" panose="05050102010706020507" pitchFamily="18" charset="2"/>
                </a:rPr>
                <a:t></a:t>
              </a:r>
              <a:r>
                <a:rPr lang="en-US" altLang="en-US" sz="240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</a:t>
              </a:r>
              <a:r>
                <a:rPr lang="en-US" altLang="en-US" sz="2400" b="1">
                  <a:latin typeface="Times New Roman" panose="02020603050405020304" pitchFamily="18" charset="0"/>
                </a:rPr>
                <a:t>T</a:t>
              </a:r>
            </a:p>
            <a:p>
              <a:pPr algn="l" rtl="0"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6: E </a:t>
              </a:r>
              <a:r>
                <a:rPr lang="en-US" altLang="en-US" sz="2400" b="1">
                  <a:latin typeface="Times New Roman" panose="02020603050405020304" pitchFamily="18" charset="0"/>
                  <a:sym typeface="Symbol" panose="05050102010706020507" pitchFamily="18" charset="2"/>
                </a:rPr>
                <a:t></a:t>
              </a:r>
              <a:r>
                <a:rPr lang="en-US" altLang="en-US" sz="240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</a:t>
              </a:r>
              <a:r>
                <a:rPr lang="en-US" altLang="en-US" sz="2400" b="1">
                  <a:latin typeface="Times New Roman" panose="02020603050405020304" pitchFamily="18" charset="0"/>
                </a:rPr>
                <a:t>E+T</a:t>
              </a:r>
            </a:p>
            <a:p>
              <a:pPr algn="l" rtl="0"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1: S </a:t>
              </a:r>
              <a:r>
                <a:rPr lang="en-US" altLang="en-US" sz="2400" b="1">
                  <a:latin typeface="Times New Roman" panose="02020603050405020304" pitchFamily="18" charset="0"/>
                  <a:sym typeface="Symbol" panose="05050102010706020507" pitchFamily="18" charset="2"/>
                </a:rPr>
                <a:t></a:t>
              </a:r>
              <a:r>
                <a:rPr lang="en-US" altLang="en-US" sz="240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</a:t>
              </a:r>
              <a:r>
                <a:rPr lang="en-US" altLang="en-US" sz="2400" b="1">
                  <a:latin typeface="Times New Roman" panose="02020603050405020304" pitchFamily="18" charset="0"/>
                </a:rPr>
                <a:t>E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$</a:t>
              </a:r>
            </a:p>
          </p:txBody>
        </p:sp>
        <p:sp>
          <p:nvSpPr>
            <p:cNvPr id="28683" name="Text Box 19"/>
            <p:cNvSpPr txBox="1">
              <a:spLocks noChangeArrowheads="1"/>
            </p:cNvSpPr>
            <p:nvPr/>
          </p:nvSpPr>
          <p:spPr bwMode="auto">
            <a:xfrm>
              <a:off x="1457" y="3146"/>
              <a:ext cx="64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stack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24084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109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85750"/>
            <a:ext cx="7772400" cy="1143000"/>
          </a:xfrm>
        </p:spPr>
        <p:txBody>
          <a:bodyPr/>
          <a:lstStyle/>
          <a:p>
            <a:pPr rtl="0" eaLnBrk="1" hangingPunct="1"/>
            <a:r>
              <a:rPr lang="en-US" altLang="en-US" smtClean="0">
                <a:solidFill>
                  <a:schemeClr val="tx1"/>
                </a:solidFill>
              </a:rPr>
              <a:t>Formal Example(4)</a:t>
            </a:r>
          </a:p>
        </p:txBody>
      </p:sp>
      <p:sp>
        <p:nvSpPr>
          <p:cNvPr id="29706" name="Slide Number Placeholder 1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895E133A-BC28-4C75-8C17-E7B1C84EB6BD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25</a:t>
            </a:fld>
            <a:endParaRPr lang="he-IL" altLang="en-US" sz="1400"/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2417763" y="1206500"/>
            <a:ext cx="5988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S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latin typeface="Times New Roman" panose="02020603050405020304" pitchFamily="18" charset="0"/>
              </a:rPr>
              <a:t> E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$    </a:t>
            </a:r>
            <a:r>
              <a:rPr lang="en-US" altLang="en-US" sz="2400" b="1">
                <a:latin typeface="Times New Roman" panose="02020603050405020304" pitchFamily="18" charset="0"/>
              </a:rPr>
              <a:t>E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latin typeface="Times New Roman" panose="02020603050405020304" pitchFamily="18" charset="0"/>
              </a:rPr>
              <a:t> T | E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+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</a:rPr>
              <a:t>T       T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</a:rPr>
              <a:t>|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</a:rPr>
              <a:t>E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602116" name="Text Box 4"/>
          <p:cNvSpPr txBox="1">
            <a:spLocks noChangeArrowheads="1"/>
          </p:cNvSpPr>
          <p:nvPr/>
        </p:nvSpPr>
        <p:spPr bwMode="auto">
          <a:xfrm>
            <a:off x="7113588" y="4076700"/>
            <a:ext cx="1687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shift 11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835025" y="3981450"/>
            <a:ext cx="6496050" cy="2776538"/>
            <a:chOff x="526" y="2508"/>
            <a:chExt cx="4092" cy="1749"/>
          </a:xfrm>
        </p:grpSpPr>
        <p:sp>
          <p:nvSpPr>
            <p:cNvPr id="29707" name="Text Box 7"/>
            <p:cNvSpPr txBox="1">
              <a:spLocks noChangeArrowheads="1"/>
            </p:cNvSpPr>
            <p:nvPr/>
          </p:nvSpPr>
          <p:spPr bwMode="auto">
            <a:xfrm>
              <a:off x="3475" y="2508"/>
              <a:ext cx="114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input</a:t>
              </a:r>
            </a:p>
          </p:txBody>
        </p:sp>
        <p:grpSp>
          <p:nvGrpSpPr>
            <p:cNvPr id="29708" name="Group 20"/>
            <p:cNvGrpSpPr>
              <a:grpSpLocks/>
            </p:cNvGrpSpPr>
            <p:nvPr/>
          </p:nvGrpSpPr>
          <p:grpSpPr bwMode="auto">
            <a:xfrm>
              <a:off x="526" y="2508"/>
              <a:ext cx="3746" cy="1749"/>
              <a:chOff x="526" y="2508"/>
              <a:chExt cx="3746" cy="1749"/>
            </a:xfrm>
          </p:grpSpPr>
          <p:sp>
            <p:nvSpPr>
              <p:cNvPr id="29709" name="Text Box 6"/>
              <p:cNvSpPr txBox="1">
                <a:spLocks noChangeArrowheads="1"/>
              </p:cNvSpPr>
              <p:nvPr/>
            </p:nvSpPr>
            <p:spPr bwMode="auto">
              <a:xfrm>
                <a:off x="3321" y="2865"/>
                <a:ext cx="951" cy="312"/>
              </a:xfrm>
              <a:prstGeom prst="rect">
                <a:avLst/>
              </a:prstGeom>
              <a:noFill/>
              <a:ln w="38100">
                <a:solidFill>
                  <a:srgbClr val="0000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algn="r" rtl="1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r" rtl="1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r" rtl="1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r" rtl="1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r" rtl="1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rtl="0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+ i $</a:t>
                </a:r>
              </a:p>
            </p:txBody>
          </p:sp>
          <p:sp>
            <p:nvSpPr>
              <p:cNvPr id="29710" name="Text Box 8"/>
              <p:cNvSpPr txBox="1">
                <a:spLocks noChangeArrowheads="1"/>
              </p:cNvSpPr>
              <p:nvPr/>
            </p:nvSpPr>
            <p:spPr bwMode="auto">
              <a:xfrm>
                <a:off x="526" y="2841"/>
                <a:ext cx="2364" cy="1416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algn="r" rtl="1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r" rtl="1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r" rtl="1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r" rtl="1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r" rtl="1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rtl="0">
                  <a:buFontTx/>
                  <a:buNone/>
                </a:pPr>
                <a:r>
                  <a:rPr lang="en-US" altLang="en-US" sz="2400" b="1">
                    <a:latin typeface="Times New Roman" panose="02020603050405020304" pitchFamily="18" charset="0"/>
                  </a:rPr>
                  <a:t>11: T </a:t>
                </a:r>
                <a:r>
                  <a:rPr lang="en-US" altLang="en-US" sz="2400" b="1">
                    <a:latin typeface="Times New Roman" panose="02020603050405020304" pitchFamily="18" charset="0"/>
                    <a:sym typeface="Symbol" panose="05050102010706020507" pitchFamily="18" charset="2"/>
                  </a:rPr>
                  <a:t></a:t>
                </a:r>
                <a:r>
                  <a:rPr lang="en-US" altLang="en-US" sz="2400" b="1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i</a:t>
                </a:r>
                <a:r>
                  <a:rPr lang="en-US" altLang="en-US" sz="2400" b="1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>
                    <a:solidFill>
                      <a:srgbClr val="0000FF"/>
                    </a:solidFill>
                    <a:latin typeface="Times New Roman" panose="02020603050405020304" pitchFamily="18" charset="0"/>
                    <a:sym typeface="Symbol" panose="05050102010706020507" pitchFamily="18" charset="2"/>
                  </a:rPr>
                  <a:t></a:t>
                </a:r>
                <a:endPara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endParaRPr>
              </a:p>
              <a:p>
                <a:pPr algn="l" rtl="0">
                  <a:buFontTx/>
                  <a:buNone/>
                </a:pPr>
                <a:r>
                  <a:rPr lang="en-US" altLang="en-US" sz="2400" b="1">
                    <a:latin typeface="Times New Roman" panose="02020603050405020304" pitchFamily="18" charset="0"/>
                  </a:rPr>
                  <a:t>10: T </a:t>
                </a:r>
                <a:r>
                  <a:rPr lang="en-US" altLang="en-US" sz="2400" b="1">
                    <a:latin typeface="Times New Roman" panose="02020603050405020304" pitchFamily="18" charset="0"/>
                    <a:sym typeface="Symbol" panose="05050102010706020507" pitchFamily="18" charset="2"/>
                  </a:rPr>
                  <a:t></a:t>
                </a:r>
                <a:r>
                  <a:rPr lang="en-US" altLang="en-US" sz="2400" b="1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>
                    <a:solidFill>
                      <a:srgbClr val="0000FF"/>
                    </a:solidFill>
                    <a:latin typeface="Times New Roman" panose="02020603050405020304" pitchFamily="18" charset="0"/>
                    <a:sym typeface="Symbol" panose="05050102010706020507" pitchFamily="18" charset="2"/>
                  </a:rPr>
                  <a:t></a:t>
                </a:r>
                <a:r>
                  <a:rPr lang="en-US" altLang="en-US" sz="2400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 i</a:t>
                </a:r>
              </a:p>
              <a:p>
                <a:pPr algn="l" rtl="0">
                  <a:buFontTx/>
                  <a:buNone/>
                </a:pPr>
                <a:r>
                  <a:rPr lang="en-US" altLang="en-US" sz="2400" b="1">
                    <a:latin typeface="Times New Roman" panose="02020603050405020304" pitchFamily="18" charset="0"/>
                  </a:rPr>
                  <a:t>4: E </a:t>
                </a:r>
                <a:r>
                  <a:rPr lang="en-US" altLang="en-US" sz="2400" b="1">
                    <a:latin typeface="Times New Roman" panose="02020603050405020304" pitchFamily="18" charset="0"/>
                    <a:sym typeface="Symbol" panose="05050102010706020507" pitchFamily="18" charset="2"/>
                  </a:rPr>
                  <a:t></a:t>
                </a:r>
                <a:r>
                  <a:rPr lang="en-US" altLang="en-US" sz="2400" b="1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>
                    <a:solidFill>
                      <a:srgbClr val="0000FF"/>
                    </a:solidFill>
                    <a:latin typeface="Times New Roman" panose="02020603050405020304" pitchFamily="18" charset="0"/>
                    <a:sym typeface="Symbol" panose="05050102010706020507" pitchFamily="18" charset="2"/>
                  </a:rPr>
                  <a:t></a:t>
                </a:r>
                <a:r>
                  <a:rPr lang="en-US" altLang="en-US" sz="2400" b="1">
                    <a:latin typeface="Times New Roman" panose="02020603050405020304" pitchFamily="18" charset="0"/>
                  </a:rPr>
                  <a:t>T</a:t>
                </a:r>
              </a:p>
              <a:p>
                <a:pPr algn="l" rtl="0">
                  <a:buFontTx/>
                  <a:buNone/>
                </a:pPr>
                <a:r>
                  <a:rPr lang="en-US" altLang="en-US" sz="2400" b="1">
                    <a:latin typeface="Times New Roman" panose="02020603050405020304" pitchFamily="18" charset="0"/>
                  </a:rPr>
                  <a:t>6: E </a:t>
                </a:r>
                <a:r>
                  <a:rPr lang="en-US" altLang="en-US" sz="2400" b="1">
                    <a:latin typeface="Times New Roman" panose="02020603050405020304" pitchFamily="18" charset="0"/>
                    <a:sym typeface="Symbol" panose="05050102010706020507" pitchFamily="18" charset="2"/>
                  </a:rPr>
                  <a:t></a:t>
                </a:r>
                <a:r>
                  <a:rPr lang="en-US" altLang="en-US" sz="2400" b="1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>
                    <a:solidFill>
                      <a:srgbClr val="0000FF"/>
                    </a:solidFill>
                    <a:latin typeface="Times New Roman" panose="02020603050405020304" pitchFamily="18" charset="0"/>
                    <a:sym typeface="Symbol" panose="05050102010706020507" pitchFamily="18" charset="2"/>
                  </a:rPr>
                  <a:t></a:t>
                </a:r>
                <a:r>
                  <a:rPr lang="en-US" altLang="en-US" sz="2400" b="1">
                    <a:latin typeface="Times New Roman" panose="02020603050405020304" pitchFamily="18" charset="0"/>
                  </a:rPr>
                  <a:t>E</a:t>
                </a:r>
                <a:r>
                  <a:rPr lang="en-US" altLang="en-US" sz="2400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+</a:t>
                </a:r>
                <a:r>
                  <a:rPr lang="en-US" altLang="en-US" sz="2400" b="1">
                    <a:latin typeface="Times New Roman" panose="02020603050405020304" pitchFamily="18" charset="0"/>
                  </a:rPr>
                  <a:t>T</a:t>
                </a:r>
              </a:p>
              <a:p>
                <a:pPr algn="l" rtl="0">
                  <a:buFontTx/>
                  <a:buNone/>
                </a:pPr>
                <a:r>
                  <a:rPr lang="en-US" altLang="en-US" sz="2400" b="1">
                    <a:latin typeface="Times New Roman" panose="02020603050405020304" pitchFamily="18" charset="0"/>
                  </a:rPr>
                  <a:t>1: S </a:t>
                </a:r>
                <a:r>
                  <a:rPr lang="en-US" altLang="en-US" sz="2400" b="1">
                    <a:latin typeface="Times New Roman" panose="02020603050405020304" pitchFamily="18" charset="0"/>
                    <a:sym typeface="Symbol" panose="05050102010706020507" pitchFamily="18" charset="2"/>
                  </a:rPr>
                  <a:t></a:t>
                </a:r>
                <a:r>
                  <a:rPr lang="en-US" altLang="en-US" sz="2400" b="1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>
                    <a:solidFill>
                      <a:srgbClr val="0000FF"/>
                    </a:solidFill>
                    <a:latin typeface="Times New Roman" panose="02020603050405020304" pitchFamily="18" charset="0"/>
                    <a:sym typeface="Symbol" panose="05050102010706020507" pitchFamily="18" charset="2"/>
                  </a:rPr>
                  <a:t></a:t>
                </a:r>
                <a:r>
                  <a:rPr lang="en-US" altLang="en-US" sz="2400" b="1">
                    <a:latin typeface="Times New Roman" panose="02020603050405020304" pitchFamily="18" charset="0"/>
                  </a:rPr>
                  <a:t>E</a:t>
                </a:r>
                <a:r>
                  <a:rPr lang="en-US" altLang="en-US" sz="2400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$</a:t>
                </a:r>
              </a:p>
            </p:txBody>
          </p:sp>
          <p:sp>
            <p:nvSpPr>
              <p:cNvPr id="29711" name="Text Box 9"/>
              <p:cNvSpPr txBox="1">
                <a:spLocks noChangeArrowheads="1"/>
              </p:cNvSpPr>
              <p:nvPr/>
            </p:nvSpPr>
            <p:spPr bwMode="auto">
              <a:xfrm>
                <a:off x="1457" y="2508"/>
                <a:ext cx="64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r" rtl="1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r" rtl="1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r" rtl="1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r" rtl="1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r" rtl="1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rtl="0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1">
                    <a:latin typeface="Times New Roman" panose="02020603050405020304" pitchFamily="18" charset="0"/>
                  </a:rPr>
                  <a:t>stack</a:t>
                </a:r>
              </a:p>
            </p:txBody>
          </p:sp>
        </p:grpSp>
      </p:grpSp>
      <p:sp>
        <p:nvSpPr>
          <p:cNvPr id="29702" name="Text Box 16"/>
          <p:cNvSpPr txBox="1">
            <a:spLocks noChangeArrowheads="1"/>
          </p:cNvSpPr>
          <p:nvPr/>
        </p:nvSpPr>
        <p:spPr bwMode="auto">
          <a:xfrm>
            <a:off x="5164138" y="2219325"/>
            <a:ext cx="1509712" cy="4953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i + i $</a:t>
            </a:r>
          </a:p>
        </p:txBody>
      </p:sp>
      <p:sp>
        <p:nvSpPr>
          <p:cNvPr id="29703" name="Text Box 17"/>
          <p:cNvSpPr txBox="1">
            <a:spLocks noChangeArrowheads="1"/>
          </p:cNvSpPr>
          <p:nvPr/>
        </p:nvSpPr>
        <p:spPr bwMode="auto">
          <a:xfrm>
            <a:off x="5508625" y="1704975"/>
            <a:ext cx="1814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input</a:t>
            </a:r>
          </a:p>
        </p:txBody>
      </p:sp>
      <p:sp>
        <p:nvSpPr>
          <p:cNvPr id="29704" name="Text Box 18"/>
          <p:cNvSpPr txBox="1">
            <a:spLocks noChangeArrowheads="1"/>
          </p:cNvSpPr>
          <p:nvPr/>
        </p:nvSpPr>
        <p:spPr bwMode="auto">
          <a:xfrm>
            <a:off x="804863" y="2181225"/>
            <a:ext cx="3752850" cy="18097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10: T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 i</a:t>
            </a:r>
          </a:p>
          <a:p>
            <a:pPr algn="l" rtl="0"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4: E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en-US" altLang="en-US" sz="2400" b="1">
                <a:latin typeface="Times New Roman" panose="02020603050405020304" pitchFamily="18" charset="0"/>
              </a:rPr>
              <a:t>T</a:t>
            </a:r>
          </a:p>
          <a:p>
            <a:pPr algn="l" rtl="0"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6: E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en-US" altLang="en-US" sz="2400" b="1">
                <a:latin typeface="Times New Roman" panose="02020603050405020304" pitchFamily="18" charset="0"/>
              </a:rPr>
              <a:t>E+T</a:t>
            </a:r>
          </a:p>
          <a:p>
            <a:pPr algn="l" rtl="0"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1: S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en-US" altLang="en-US" sz="2400" b="1">
                <a:latin typeface="Times New Roman" panose="02020603050405020304" pitchFamily="18" charset="0"/>
              </a:rPr>
              <a:t>E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$</a:t>
            </a:r>
          </a:p>
        </p:txBody>
      </p:sp>
      <p:sp>
        <p:nvSpPr>
          <p:cNvPr id="29705" name="Text Box 19"/>
          <p:cNvSpPr txBox="1">
            <a:spLocks noChangeArrowheads="1"/>
          </p:cNvSpPr>
          <p:nvPr/>
        </p:nvSpPr>
        <p:spPr bwMode="auto">
          <a:xfrm>
            <a:off x="2293938" y="1704975"/>
            <a:ext cx="1020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stack</a:t>
            </a:r>
          </a:p>
        </p:txBody>
      </p:sp>
    </p:spTree>
    <p:extLst>
      <p:ext uri="{BB962C8B-B14F-4D97-AF65-F5344CB8AC3E}">
        <p14:creationId xmlns:p14="http://schemas.microsoft.com/office/powerpoint/2010/main" val="3271054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211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85750"/>
            <a:ext cx="7772400" cy="1143000"/>
          </a:xfrm>
        </p:spPr>
        <p:txBody>
          <a:bodyPr/>
          <a:lstStyle/>
          <a:p>
            <a:pPr rtl="0" eaLnBrk="1" hangingPunct="1"/>
            <a:r>
              <a:rPr lang="en-US" altLang="en-US" smtClean="0">
                <a:solidFill>
                  <a:schemeClr val="tx1"/>
                </a:solidFill>
              </a:rPr>
              <a:t>Formal Example(5)</a:t>
            </a:r>
          </a:p>
        </p:txBody>
      </p:sp>
      <p:sp>
        <p:nvSpPr>
          <p:cNvPr id="30730" name="Slide Number Placeholder 1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96135B65-D64C-4683-B144-EEA10364A01D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26</a:t>
            </a:fld>
            <a:endParaRPr lang="he-IL" altLang="en-US" sz="1400"/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2417763" y="1206500"/>
            <a:ext cx="5988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S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latin typeface="Times New Roman" panose="02020603050405020304" pitchFamily="18" charset="0"/>
              </a:rPr>
              <a:t> E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$    </a:t>
            </a:r>
            <a:r>
              <a:rPr lang="en-US" altLang="en-US" sz="2400" b="1">
                <a:latin typeface="Times New Roman" panose="02020603050405020304" pitchFamily="18" charset="0"/>
              </a:rPr>
              <a:t>E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latin typeface="Times New Roman" panose="02020603050405020304" pitchFamily="18" charset="0"/>
              </a:rPr>
              <a:t> T | E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+</a:t>
            </a:r>
            <a:r>
              <a:rPr lang="en-US" altLang="en-US" sz="2400" b="1">
                <a:latin typeface="Times New Roman" panose="02020603050405020304" pitchFamily="18" charset="0"/>
              </a:rPr>
              <a:t> T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      </a:t>
            </a:r>
            <a:r>
              <a:rPr lang="en-US" altLang="en-US" sz="2400" b="1">
                <a:latin typeface="Times New Roman" panose="02020603050405020304" pitchFamily="18" charset="0"/>
              </a:rPr>
              <a:t>T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</a:rPr>
              <a:t>|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</a:rPr>
              <a:t>E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603140" name="Text Box 4"/>
          <p:cNvSpPr txBox="1">
            <a:spLocks noChangeArrowheads="1"/>
          </p:cNvSpPr>
          <p:nvPr/>
        </p:nvSpPr>
        <p:spPr bwMode="auto">
          <a:xfrm>
            <a:off x="6865938" y="4076700"/>
            <a:ext cx="16875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reduce T </a:t>
            </a:r>
            <a:r>
              <a:rPr lang="en-US" altLang="en-US" sz="20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0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20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823913" y="4270375"/>
            <a:ext cx="6007100" cy="2417763"/>
            <a:chOff x="519" y="3146"/>
            <a:chExt cx="3784" cy="1523"/>
          </a:xfrm>
        </p:grpSpPr>
        <p:sp>
          <p:nvSpPr>
            <p:cNvPr id="30731" name="Text Box 6"/>
            <p:cNvSpPr txBox="1">
              <a:spLocks noChangeArrowheads="1"/>
            </p:cNvSpPr>
            <p:nvPr/>
          </p:nvSpPr>
          <p:spPr bwMode="auto">
            <a:xfrm>
              <a:off x="3265" y="3645"/>
              <a:ext cx="951" cy="312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+ i $</a:t>
              </a:r>
            </a:p>
          </p:txBody>
        </p:sp>
        <p:sp>
          <p:nvSpPr>
            <p:cNvPr id="30732" name="Text Box 7"/>
            <p:cNvSpPr txBox="1">
              <a:spLocks noChangeArrowheads="1"/>
            </p:cNvSpPr>
            <p:nvPr/>
          </p:nvSpPr>
          <p:spPr bwMode="auto">
            <a:xfrm>
              <a:off x="3160" y="3146"/>
              <a:ext cx="114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input</a:t>
              </a:r>
            </a:p>
          </p:txBody>
        </p:sp>
        <p:sp>
          <p:nvSpPr>
            <p:cNvPr id="30733" name="Text Box 8"/>
            <p:cNvSpPr txBox="1">
              <a:spLocks noChangeArrowheads="1"/>
            </p:cNvSpPr>
            <p:nvPr/>
          </p:nvSpPr>
          <p:spPr bwMode="auto">
            <a:xfrm>
              <a:off x="519" y="3621"/>
              <a:ext cx="2364" cy="104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5: E </a:t>
              </a:r>
              <a:r>
                <a:rPr lang="en-US" altLang="en-US" sz="2400" b="1">
                  <a:latin typeface="Times New Roman" panose="02020603050405020304" pitchFamily="18" charset="0"/>
                  <a:sym typeface="Symbol" panose="05050102010706020507" pitchFamily="18" charset="2"/>
                </a:rPr>
                <a:t></a:t>
              </a:r>
              <a:r>
                <a:rPr lang="en-US" altLang="en-US" sz="2400" b="1">
                  <a:latin typeface="Times New Roman" panose="02020603050405020304" pitchFamily="18" charset="0"/>
                </a:rPr>
                <a:t> T</a:t>
              </a:r>
              <a:r>
                <a:rPr lang="en-US" altLang="en-US" sz="240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</a:t>
              </a:r>
              <a:endPara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  <a:p>
              <a:pPr algn="l" rtl="0"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4: E </a:t>
              </a:r>
              <a:r>
                <a:rPr lang="en-US" altLang="en-US" sz="2400" b="1">
                  <a:latin typeface="Times New Roman" panose="02020603050405020304" pitchFamily="18" charset="0"/>
                  <a:sym typeface="Symbol" panose="05050102010706020507" pitchFamily="18" charset="2"/>
                </a:rPr>
                <a:t></a:t>
              </a:r>
              <a:r>
                <a:rPr lang="en-US" altLang="en-US" sz="240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</a:t>
              </a:r>
              <a:r>
                <a:rPr lang="en-US" altLang="en-US" sz="2400" b="1">
                  <a:latin typeface="Times New Roman" panose="02020603050405020304" pitchFamily="18" charset="0"/>
                </a:rPr>
                <a:t>T</a:t>
              </a:r>
            </a:p>
            <a:p>
              <a:pPr algn="l" rtl="0"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6: E </a:t>
              </a:r>
              <a:r>
                <a:rPr lang="en-US" altLang="en-US" sz="2400" b="1">
                  <a:latin typeface="Times New Roman" panose="02020603050405020304" pitchFamily="18" charset="0"/>
                  <a:sym typeface="Symbol" panose="05050102010706020507" pitchFamily="18" charset="2"/>
                </a:rPr>
                <a:t></a:t>
              </a:r>
              <a:r>
                <a:rPr lang="en-US" altLang="en-US" sz="240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</a:t>
              </a:r>
              <a:r>
                <a:rPr lang="en-US" altLang="en-US" sz="2400" b="1">
                  <a:latin typeface="Times New Roman" panose="02020603050405020304" pitchFamily="18" charset="0"/>
                </a:rPr>
                <a:t>E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+</a:t>
              </a:r>
              <a:r>
                <a:rPr lang="en-US" altLang="en-US" sz="2400" b="1">
                  <a:latin typeface="Times New Roman" panose="02020603050405020304" pitchFamily="18" charset="0"/>
                </a:rPr>
                <a:t>T</a:t>
              </a:r>
            </a:p>
            <a:p>
              <a:pPr algn="l" rtl="0"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1: S </a:t>
              </a:r>
              <a:r>
                <a:rPr lang="en-US" altLang="en-US" sz="2400" b="1">
                  <a:latin typeface="Times New Roman" panose="02020603050405020304" pitchFamily="18" charset="0"/>
                  <a:sym typeface="Symbol" panose="05050102010706020507" pitchFamily="18" charset="2"/>
                </a:rPr>
                <a:t></a:t>
              </a:r>
              <a:r>
                <a:rPr lang="en-US" altLang="en-US" sz="240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</a:t>
              </a:r>
              <a:r>
                <a:rPr lang="en-US" altLang="en-US" sz="2400" b="1">
                  <a:latin typeface="Times New Roman" panose="02020603050405020304" pitchFamily="18" charset="0"/>
                </a:rPr>
                <a:t>E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$</a:t>
              </a:r>
            </a:p>
          </p:txBody>
        </p:sp>
        <p:sp>
          <p:nvSpPr>
            <p:cNvPr id="30734" name="Text Box 9"/>
            <p:cNvSpPr txBox="1">
              <a:spLocks noChangeArrowheads="1"/>
            </p:cNvSpPr>
            <p:nvPr/>
          </p:nvSpPr>
          <p:spPr bwMode="auto">
            <a:xfrm>
              <a:off x="1457" y="3146"/>
              <a:ext cx="64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stack</a:t>
              </a:r>
            </a:p>
          </p:txBody>
        </p:sp>
      </p:grpSp>
      <p:sp>
        <p:nvSpPr>
          <p:cNvPr id="30726" name="Text Box 16"/>
          <p:cNvSpPr txBox="1">
            <a:spLocks noChangeArrowheads="1"/>
          </p:cNvSpPr>
          <p:nvPr/>
        </p:nvSpPr>
        <p:spPr bwMode="auto">
          <a:xfrm>
            <a:off x="5126038" y="2357438"/>
            <a:ext cx="1509712" cy="4953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+ i $</a:t>
            </a:r>
          </a:p>
        </p:txBody>
      </p:sp>
      <p:sp>
        <p:nvSpPr>
          <p:cNvPr id="30727" name="Text Box 17"/>
          <p:cNvSpPr txBox="1">
            <a:spLocks noChangeArrowheads="1"/>
          </p:cNvSpPr>
          <p:nvPr/>
        </p:nvSpPr>
        <p:spPr bwMode="auto">
          <a:xfrm>
            <a:off x="4959350" y="1565275"/>
            <a:ext cx="1814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input</a:t>
            </a:r>
          </a:p>
        </p:txBody>
      </p:sp>
      <p:sp>
        <p:nvSpPr>
          <p:cNvPr id="30728" name="Text Box 19"/>
          <p:cNvSpPr txBox="1">
            <a:spLocks noChangeArrowheads="1"/>
          </p:cNvSpPr>
          <p:nvPr/>
        </p:nvSpPr>
        <p:spPr bwMode="auto">
          <a:xfrm>
            <a:off x="2255838" y="1565275"/>
            <a:ext cx="1020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stack</a:t>
            </a:r>
          </a:p>
        </p:txBody>
      </p:sp>
      <p:sp>
        <p:nvSpPr>
          <p:cNvPr id="30729" name="Text Box 25"/>
          <p:cNvSpPr txBox="1">
            <a:spLocks noChangeArrowheads="1"/>
          </p:cNvSpPr>
          <p:nvPr/>
        </p:nvSpPr>
        <p:spPr bwMode="auto">
          <a:xfrm>
            <a:off x="812800" y="2043113"/>
            <a:ext cx="3752850" cy="22479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11: T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</a:t>
            </a:r>
            <a:endParaRPr lang="en-US" altLang="en-US" sz="2400" b="1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l" rtl="0"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10: T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 i</a:t>
            </a:r>
          </a:p>
          <a:p>
            <a:pPr algn="l" rtl="0"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4: E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en-US" altLang="en-US" sz="2400" b="1">
                <a:latin typeface="Times New Roman" panose="02020603050405020304" pitchFamily="18" charset="0"/>
              </a:rPr>
              <a:t>T</a:t>
            </a:r>
          </a:p>
          <a:p>
            <a:pPr algn="l" rtl="0"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6: E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en-US" altLang="en-US" sz="2400" b="1">
                <a:latin typeface="Times New Roman" panose="02020603050405020304" pitchFamily="18" charset="0"/>
              </a:rPr>
              <a:t>E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+</a:t>
            </a:r>
            <a:r>
              <a:rPr lang="en-US" altLang="en-US" sz="2400" b="1">
                <a:latin typeface="Times New Roman" panose="02020603050405020304" pitchFamily="18" charset="0"/>
              </a:rPr>
              <a:t>T</a:t>
            </a:r>
          </a:p>
          <a:p>
            <a:pPr algn="l" rtl="0"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1: S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en-US" altLang="en-US" sz="2400" b="1">
                <a:latin typeface="Times New Roman" panose="02020603050405020304" pitchFamily="18" charset="0"/>
              </a:rPr>
              <a:t>E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$</a:t>
            </a:r>
          </a:p>
        </p:txBody>
      </p:sp>
    </p:spTree>
    <p:extLst>
      <p:ext uri="{BB962C8B-B14F-4D97-AF65-F5344CB8AC3E}">
        <p14:creationId xmlns:p14="http://schemas.microsoft.com/office/powerpoint/2010/main" val="2552992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314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85750"/>
            <a:ext cx="7772400" cy="1143000"/>
          </a:xfrm>
        </p:spPr>
        <p:txBody>
          <a:bodyPr/>
          <a:lstStyle/>
          <a:p>
            <a:pPr rtl="0" eaLnBrk="1" hangingPunct="1"/>
            <a:r>
              <a:rPr lang="en-US" altLang="en-US" smtClean="0">
                <a:solidFill>
                  <a:schemeClr val="tx1"/>
                </a:solidFill>
              </a:rPr>
              <a:t>Formal Example(6)</a:t>
            </a:r>
          </a:p>
        </p:txBody>
      </p:sp>
      <p:sp>
        <p:nvSpPr>
          <p:cNvPr id="31751" name="Slide Number Placeholder 1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37FA3FCE-A72E-4897-A995-D1AB133E19E1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27</a:t>
            </a:fld>
            <a:endParaRPr lang="he-IL" altLang="en-US" sz="1400"/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2417763" y="1206500"/>
            <a:ext cx="5988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S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latin typeface="Times New Roman" panose="02020603050405020304" pitchFamily="18" charset="0"/>
              </a:rPr>
              <a:t> E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$    </a:t>
            </a:r>
            <a:r>
              <a:rPr lang="en-US" altLang="en-US" sz="2400" b="1">
                <a:latin typeface="Times New Roman" panose="02020603050405020304" pitchFamily="18" charset="0"/>
              </a:rPr>
              <a:t>E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latin typeface="Times New Roman" panose="02020603050405020304" pitchFamily="18" charset="0"/>
              </a:rPr>
              <a:t> T | E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+</a:t>
            </a:r>
            <a:r>
              <a:rPr lang="en-US" altLang="en-US" sz="2400" b="1">
                <a:latin typeface="Times New Roman" panose="02020603050405020304" pitchFamily="18" charset="0"/>
              </a:rPr>
              <a:t> T 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     </a:t>
            </a:r>
            <a:r>
              <a:rPr lang="en-US" altLang="en-US" sz="2400" b="1">
                <a:latin typeface="Times New Roman" panose="02020603050405020304" pitchFamily="18" charset="0"/>
              </a:rPr>
              <a:t>T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</a:rPr>
              <a:t>|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</a:rPr>
              <a:t>E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604164" name="Text Box 4"/>
          <p:cNvSpPr txBox="1">
            <a:spLocks noChangeArrowheads="1"/>
          </p:cNvSpPr>
          <p:nvPr/>
        </p:nvSpPr>
        <p:spPr bwMode="auto">
          <a:xfrm>
            <a:off x="6865938" y="4076700"/>
            <a:ext cx="19161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reduce E </a:t>
            </a:r>
            <a:r>
              <a:rPr lang="en-US" altLang="en-US" sz="20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000" b="1">
                <a:latin typeface="Times New Roman" panose="02020603050405020304" pitchFamily="18" charset="0"/>
              </a:rPr>
              <a:t> T</a:t>
            </a:r>
            <a:r>
              <a:rPr lang="en-US" altLang="en-US" sz="20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823913" y="4270375"/>
            <a:ext cx="6007100" cy="2125663"/>
            <a:chOff x="519" y="3146"/>
            <a:chExt cx="3784" cy="1339"/>
          </a:xfrm>
        </p:grpSpPr>
        <p:sp>
          <p:nvSpPr>
            <p:cNvPr id="31756" name="Text Box 6"/>
            <p:cNvSpPr txBox="1">
              <a:spLocks noChangeArrowheads="1"/>
            </p:cNvSpPr>
            <p:nvPr/>
          </p:nvSpPr>
          <p:spPr bwMode="auto">
            <a:xfrm>
              <a:off x="3265" y="3645"/>
              <a:ext cx="951" cy="312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+ i $</a:t>
              </a:r>
            </a:p>
          </p:txBody>
        </p:sp>
        <p:sp>
          <p:nvSpPr>
            <p:cNvPr id="31757" name="Text Box 7"/>
            <p:cNvSpPr txBox="1">
              <a:spLocks noChangeArrowheads="1"/>
            </p:cNvSpPr>
            <p:nvPr/>
          </p:nvSpPr>
          <p:spPr bwMode="auto">
            <a:xfrm>
              <a:off x="3160" y="3146"/>
              <a:ext cx="114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input</a:t>
              </a:r>
            </a:p>
          </p:txBody>
        </p:sp>
        <p:sp>
          <p:nvSpPr>
            <p:cNvPr id="31758" name="Text Box 8"/>
            <p:cNvSpPr txBox="1">
              <a:spLocks noChangeArrowheads="1"/>
            </p:cNvSpPr>
            <p:nvPr/>
          </p:nvSpPr>
          <p:spPr bwMode="auto">
            <a:xfrm>
              <a:off x="519" y="3621"/>
              <a:ext cx="2364" cy="86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7: E </a:t>
              </a:r>
              <a:r>
                <a:rPr lang="en-US" altLang="en-US" sz="2400" b="1">
                  <a:latin typeface="Times New Roman" panose="02020603050405020304" pitchFamily="18" charset="0"/>
                  <a:sym typeface="Symbol" panose="05050102010706020507" pitchFamily="18" charset="2"/>
                </a:rPr>
                <a:t></a:t>
              </a:r>
              <a:r>
                <a:rPr lang="en-US" altLang="en-US" sz="2400" b="1">
                  <a:latin typeface="Times New Roman" panose="02020603050405020304" pitchFamily="18" charset="0"/>
                </a:rPr>
                <a:t> E</a:t>
              </a:r>
              <a:r>
                <a:rPr lang="en-US" altLang="en-US" sz="240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</a:t>
              </a:r>
              <a:r>
                <a:rPr lang="en-US" altLang="en-US" sz="240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+</a:t>
              </a:r>
              <a:r>
                <a:rPr lang="en-US" altLang="en-US" sz="2400" b="1">
                  <a:latin typeface="Times New Roman" panose="02020603050405020304" pitchFamily="18" charset="0"/>
                </a:rPr>
                <a:t>T</a:t>
              </a:r>
            </a:p>
            <a:p>
              <a:pPr algn="l" rtl="0"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6: E </a:t>
              </a:r>
              <a:r>
                <a:rPr lang="en-US" altLang="en-US" sz="2400" b="1">
                  <a:latin typeface="Times New Roman" panose="02020603050405020304" pitchFamily="18" charset="0"/>
                  <a:sym typeface="Symbol" panose="05050102010706020507" pitchFamily="18" charset="2"/>
                </a:rPr>
                <a:t></a:t>
              </a:r>
              <a:r>
                <a:rPr lang="en-US" altLang="en-US" sz="240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</a:t>
              </a:r>
              <a:r>
                <a:rPr lang="en-US" altLang="en-US" sz="2400" b="1">
                  <a:latin typeface="Times New Roman" panose="02020603050405020304" pitchFamily="18" charset="0"/>
                </a:rPr>
                <a:t>E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+</a:t>
              </a:r>
              <a:r>
                <a:rPr lang="en-US" altLang="en-US" sz="2400" b="1">
                  <a:latin typeface="Times New Roman" panose="02020603050405020304" pitchFamily="18" charset="0"/>
                </a:rPr>
                <a:t>T</a:t>
              </a:r>
            </a:p>
            <a:p>
              <a:pPr algn="l" rtl="0"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1: S </a:t>
              </a:r>
              <a:r>
                <a:rPr lang="en-US" altLang="en-US" sz="2400" b="1">
                  <a:latin typeface="Times New Roman" panose="02020603050405020304" pitchFamily="18" charset="0"/>
                  <a:sym typeface="Symbol" panose="05050102010706020507" pitchFamily="18" charset="2"/>
                </a:rPr>
                <a:t></a:t>
              </a:r>
              <a:r>
                <a:rPr lang="en-US" altLang="en-US" sz="240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</a:t>
              </a:r>
              <a:r>
                <a:rPr lang="en-US" altLang="en-US" sz="2400" b="1">
                  <a:latin typeface="Times New Roman" panose="02020603050405020304" pitchFamily="18" charset="0"/>
                </a:rPr>
                <a:t>E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$</a:t>
              </a:r>
            </a:p>
          </p:txBody>
        </p:sp>
        <p:sp>
          <p:nvSpPr>
            <p:cNvPr id="31759" name="Text Box 9"/>
            <p:cNvSpPr txBox="1">
              <a:spLocks noChangeArrowheads="1"/>
            </p:cNvSpPr>
            <p:nvPr/>
          </p:nvSpPr>
          <p:spPr bwMode="auto">
            <a:xfrm>
              <a:off x="1457" y="3146"/>
              <a:ext cx="64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stack</a:t>
              </a:r>
            </a:p>
          </p:txBody>
        </p:sp>
      </p:grpSp>
      <p:grpSp>
        <p:nvGrpSpPr>
          <p:cNvPr id="31750" name="Group 15"/>
          <p:cNvGrpSpPr>
            <a:grpSpLocks/>
          </p:cNvGrpSpPr>
          <p:nvPr/>
        </p:nvGrpSpPr>
        <p:grpSpPr bwMode="auto">
          <a:xfrm>
            <a:off x="728663" y="1870075"/>
            <a:ext cx="6007100" cy="2490788"/>
            <a:chOff x="519" y="3146"/>
            <a:chExt cx="3784" cy="1569"/>
          </a:xfrm>
        </p:grpSpPr>
        <p:sp>
          <p:nvSpPr>
            <p:cNvPr id="31752" name="Text Box 16"/>
            <p:cNvSpPr txBox="1">
              <a:spLocks noChangeArrowheads="1"/>
            </p:cNvSpPr>
            <p:nvPr/>
          </p:nvSpPr>
          <p:spPr bwMode="auto">
            <a:xfrm>
              <a:off x="3265" y="3645"/>
              <a:ext cx="951" cy="312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+ i $</a:t>
              </a:r>
            </a:p>
          </p:txBody>
        </p:sp>
        <p:sp>
          <p:nvSpPr>
            <p:cNvPr id="31753" name="Text Box 17"/>
            <p:cNvSpPr txBox="1">
              <a:spLocks noChangeArrowheads="1"/>
            </p:cNvSpPr>
            <p:nvPr/>
          </p:nvSpPr>
          <p:spPr bwMode="auto">
            <a:xfrm>
              <a:off x="3160" y="3146"/>
              <a:ext cx="114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input</a:t>
              </a:r>
            </a:p>
          </p:txBody>
        </p:sp>
        <p:sp>
          <p:nvSpPr>
            <p:cNvPr id="31754" name="Text Box 18"/>
            <p:cNvSpPr txBox="1">
              <a:spLocks noChangeArrowheads="1"/>
            </p:cNvSpPr>
            <p:nvPr/>
          </p:nvSpPr>
          <p:spPr bwMode="auto">
            <a:xfrm>
              <a:off x="519" y="3621"/>
              <a:ext cx="2364" cy="109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5: E </a:t>
              </a:r>
              <a:r>
                <a:rPr lang="en-US" altLang="en-US" sz="2400" b="1">
                  <a:latin typeface="Times New Roman" panose="02020603050405020304" pitchFamily="18" charset="0"/>
                  <a:sym typeface="Symbol" panose="05050102010706020507" pitchFamily="18" charset="2"/>
                </a:rPr>
                <a:t></a:t>
              </a:r>
              <a:r>
                <a:rPr lang="en-US" altLang="en-US" sz="2400" b="1">
                  <a:latin typeface="Times New Roman" panose="02020603050405020304" pitchFamily="18" charset="0"/>
                </a:rPr>
                <a:t> T</a:t>
              </a:r>
              <a:r>
                <a:rPr lang="en-US" altLang="en-US" sz="240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</a:t>
              </a:r>
              <a:endPara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  <a:p>
              <a:pPr algn="l" rtl="0"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4: E </a:t>
              </a:r>
              <a:r>
                <a:rPr lang="en-US" altLang="en-US" sz="2400" b="1">
                  <a:latin typeface="Times New Roman" panose="02020603050405020304" pitchFamily="18" charset="0"/>
                  <a:sym typeface="Symbol" panose="05050102010706020507" pitchFamily="18" charset="2"/>
                </a:rPr>
                <a:t></a:t>
              </a:r>
              <a:r>
                <a:rPr lang="en-US" altLang="en-US" sz="240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</a:t>
              </a:r>
              <a:r>
                <a:rPr lang="en-US" altLang="en-US" sz="2400" b="1">
                  <a:latin typeface="Times New Roman" panose="02020603050405020304" pitchFamily="18" charset="0"/>
                </a:rPr>
                <a:t>T</a:t>
              </a:r>
            </a:p>
            <a:p>
              <a:pPr algn="l" rtl="0"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6: E </a:t>
              </a:r>
              <a:r>
                <a:rPr lang="en-US" altLang="en-US" sz="2400" b="1">
                  <a:latin typeface="Times New Roman" panose="02020603050405020304" pitchFamily="18" charset="0"/>
                  <a:sym typeface="Symbol" panose="05050102010706020507" pitchFamily="18" charset="2"/>
                </a:rPr>
                <a:t></a:t>
              </a:r>
              <a:r>
                <a:rPr lang="en-US" altLang="en-US" sz="240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</a:t>
              </a:r>
              <a:r>
                <a:rPr lang="en-US" altLang="en-US" sz="2400" b="1">
                  <a:latin typeface="Times New Roman" panose="02020603050405020304" pitchFamily="18" charset="0"/>
                </a:rPr>
                <a:t>E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+</a:t>
              </a:r>
              <a:r>
                <a:rPr lang="en-US" altLang="en-US" sz="2400" b="1">
                  <a:latin typeface="Times New Roman" panose="02020603050405020304" pitchFamily="18" charset="0"/>
                </a:rPr>
                <a:t>T</a:t>
              </a:r>
            </a:p>
            <a:p>
              <a:pPr algn="l" rtl="0"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1: S </a:t>
              </a:r>
              <a:r>
                <a:rPr lang="en-US" altLang="en-US" sz="2400" b="1">
                  <a:latin typeface="Times New Roman" panose="02020603050405020304" pitchFamily="18" charset="0"/>
                  <a:sym typeface="Symbol" panose="05050102010706020507" pitchFamily="18" charset="2"/>
                </a:rPr>
                <a:t></a:t>
              </a:r>
              <a:r>
                <a:rPr lang="en-US" altLang="en-US" sz="240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</a:t>
              </a:r>
              <a:r>
                <a:rPr lang="en-US" altLang="en-US" sz="2400" b="1">
                  <a:latin typeface="Times New Roman" panose="02020603050405020304" pitchFamily="18" charset="0"/>
                </a:rPr>
                <a:t>E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$</a:t>
              </a:r>
            </a:p>
          </p:txBody>
        </p:sp>
        <p:sp>
          <p:nvSpPr>
            <p:cNvPr id="31755" name="Text Box 19"/>
            <p:cNvSpPr txBox="1">
              <a:spLocks noChangeArrowheads="1"/>
            </p:cNvSpPr>
            <p:nvPr/>
          </p:nvSpPr>
          <p:spPr bwMode="auto">
            <a:xfrm>
              <a:off x="1457" y="3146"/>
              <a:ext cx="64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stack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43701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6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85750"/>
            <a:ext cx="7772400" cy="1143000"/>
          </a:xfrm>
        </p:spPr>
        <p:txBody>
          <a:bodyPr/>
          <a:lstStyle/>
          <a:p>
            <a:pPr rtl="0" eaLnBrk="1" hangingPunct="1"/>
            <a:r>
              <a:rPr lang="en-US" altLang="en-US" smtClean="0">
                <a:solidFill>
                  <a:schemeClr val="tx1"/>
                </a:solidFill>
              </a:rPr>
              <a:t>Formal Example(7)</a:t>
            </a:r>
          </a:p>
        </p:txBody>
      </p:sp>
      <p:sp>
        <p:nvSpPr>
          <p:cNvPr id="32775" name="Slide Number Placeholder 1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BCF80CFF-FFF9-4D5C-8433-7F912FE767DF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28</a:t>
            </a:fld>
            <a:endParaRPr lang="he-IL" altLang="en-US" sz="1400"/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2417763" y="1206500"/>
            <a:ext cx="5988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S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latin typeface="Times New Roman" panose="02020603050405020304" pitchFamily="18" charset="0"/>
              </a:rPr>
              <a:t> E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$    </a:t>
            </a:r>
            <a:r>
              <a:rPr lang="en-US" altLang="en-US" sz="2400" b="1">
                <a:latin typeface="Times New Roman" panose="02020603050405020304" pitchFamily="18" charset="0"/>
              </a:rPr>
              <a:t>E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latin typeface="Times New Roman" panose="02020603050405020304" pitchFamily="18" charset="0"/>
              </a:rPr>
              <a:t> T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</a:rPr>
              <a:t>| E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+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</a:rPr>
              <a:t>T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      </a:t>
            </a:r>
            <a:r>
              <a:rPr lang="en-US" altLang="en-US" sz="2400" b="1">
                <a:latin typeface="Times New Roman" panose="02020603050405020304" pitchFamily="18" charset="0"/>
              </a:rPr>
              <a:t>T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</a:rPr>
              <a:t>|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</a:rPr>
              <a:t>E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605188" name="Text Box 4"/>
          <p:cNvSpPr txBox="1">
            <a:spLocks noChangeArrowheads="1"/>
          </p:cNvSpPr>
          <p:nvPr/>
        </p:nvSpPr>
        <p:spPr bwMode="auto">
          <a:xfrm>
            <a:off x="6865938" y="4076700"/>
            <a:ext cx="19161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shift 8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823913" y="4270375"/>
            <a:ext cx="6007100" cy="2417763"/>
            <a:chOff x="519" y="3146"/>
            <a:chExt cx="3784" cy="1523"/>
          </a:xfrm>
        </p:grpSpPr>
        <p:sp>
          <p:nvSpPr>
            <p:cNvPr id="32780" name="Text Box 6"/>
            <p:cNvSpPr txBox="1">
              <a:spLocks noChangeArrowheads="1"/>
            </p:cNvSpPr>
            <p:nvPr/>
          </p:nvSpPr>
          <p:spPr bwMode="auto">
            <a:xfrm>
              <a:off x="3265" y="3645"/>
              <a:ext cx="951" cy="312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 i $</a:t>
              </a:r>
            </a:p>
          </p:txBody>
        </p:sp>
        <p:sp>
          <p:nvSpPr>
            <p:cNvPr id="32781" name="Text Box 7"/>
            <p:cNvSpPr txBox="1">
              <a:spLocks noChangeArrowheads="1"/>
            </p:cNvSpPr>
            <p:nvPr/>
          </p:nvSpPr>
          <p:spPr bwMode="auto">
            <a:xfrm>
              <a:off x="3160" y="3146"/>
              <a:ext cx="114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input</a:t>
              </a:r>
            </a:p>
          </p:txBody>
        </p:sp>
        <p:sp>
          <p:nvSpPr>
            <p:cNvPr id="32782" name="Text Box 8"/>
            <p:cNvSpPr txBox="1">
              <a:spLocks noChangeArrowheads="1"/>
            </p:cNvSpPr>
            <p:nvPr/>
          </p:nvSpPr>
          <p:spPr bwMode="auto">
            <a:xfrm>
              <a:off x="519" y="3621"/>
              <a:ext cx="2364" cy="104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8: E </a:t>
              </a:r>
              <a:r>
                <a:rPr lang="en-US" altLang="en-US" sz="2400" b="1">
                  <a:latin typeface="Times New Roman" panose="02020603050405020304" pitchFamily="18" charset="0"/>
                  <a:sym typeface="Symbol" panose="05050102010706020507" pitchFamily="18" charset="2"/>
                </a:rPr>
                <a:t></a:t>
              </a:r>
              <a:r>
                <a:rPr lang="en-US" altLang="en-US" sz="2400" b="1">
                  <a:latin typeface="Times New Roman" panose="02020603050405020304" pitchFamily="18" charset="0"/>
                </a:rPr>
                <a:t> E</a:t>
              </a:r>
              <a:r>
                <a:rPr lang="en-US" altLang="en-US" sz="240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+</a:t>
              </a:r>
              <a:r>
                <a:rPr lang="en-US" altLang="en-US" sz="240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</a:t>
              </a:r>
              <a:r>
                <a:rPr lang="en-US" altLang="en-US" sz="240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400" b="1">
                  <a:latin typeface="Times New Roman" panose="02020603050405020304" pitchFamily="18" charset="0"/>
                </a:rPr>
                <a:t>T</a:t>
              </a:r>
            </a:p>
            <a:p>
              <a:pPr algn="l" rtl="0"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7: E </a:t>
              </a:r>
              <a:r>
                <a:rPr lang="en-US" altLang="en-US" sz="2400" b="1">
                  <a:latin typeface="Times New Roman" panose="02020603050405020304" pitchFamily="18" charset="0"/>
                  <a:sym typeface="Symbol" panose="05050102010706020507" pitchFamily="18" charset="2"/>
                </a:rPr>
                <a:t></a:t>
              </a:r>
              <a:r>
                <a:rPr lang="en-US" altLang="en-US" sz="2400" b="1">
                  <a:latin typeface="Times New Roman" panose="02020603050405020304" pitchFamily="18" charset="0"/>
                </a:rPr>
                <a:t> E</a:t>
              </a:r>
              <a:r>
                <a:rPr lang="en-US" altLang="en-US" sz="240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</a:t>
              </a:r>
              <a:r>
                <a:rPr lang="en-US" altLang="en-US" sz="240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+</a:t>
              </a:r>
              <a:r>
                <a:rPr lang="en-US" altLang="en-US" sz="2400" b="1">
                  <a:latin typeface="Times New Roman" panose="02020603050405020304" pitchFamily="18" charset="0"/>
                </a:rPr>
                <a:t>T</a:t>
              </a:r>
            </a:p>
            <a:p>
              <a:pPr algn="l" rtl="0"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6: E </a:t>
              </a:r>
              <a:r>
                <a:rPr lang="en-US" altLang="en-US" sz="2400" b="1">
                  <a:latin typeface="Times New Roman" panose="02020603050405020304" pitchFamily="18" charset="0"/>
                  <a:sym typeface="Symbol" panose="05050102010706020507" pitchFamily="18" charset="2"/>
                </a:rPr>
                <a:t></a:t>
              </a:r>
              <a:r>
                <a:rPr lang="en-US" altLang="en-US" sz="240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</a:t>
              </a:r>
              <a:r>
                <a:rPr lang="en-US" altLang="en-US" sz="2400" b="1">
                  <a:latin typeface="Times New Roman" panose="02020603050405020304" pitchFamily="18" charset="0"/>
                </a:rPr>
                <a:t>E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+</a:t>
              </a:r>
              <a:r>
                <a:rPr lang="en-US" altLang="en-US" sz="2400" b="1">
                  <a:latin typeface="Times New Roman" panose="02020603050405020304" pitchFamily="18" charset="0"/>
                </a:rPr>
                <a:t>T</a:t>
              </a:r>
            </a:p>
            <a:p>
              <a:pPr algn="l" rtl="0"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1: S </a:t>
              </a:r>
              <a:r>
                <a:rPr lang="en-US" altLang="en-US" sz="2400" b="1">
                  <a:latin typeface="Times New Roman" panose="02020603050405020304" pitchFamily="18" charset="0"/>
                  <a:sym typeface="Symbol" panose="05050102010706020507" pitchFamily="18" charset="2"/>
                </a:rPr>
                <a:t></a:t>
              </a:r>
              <a:r>
                <a:rPr lang="en-US" altLang="en-US" sz="240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</a:t>
              </a:r>
              <a:r>
                <a:rPr lang="en-US" altLang="en-US" sz="2400" b="1">
                  <a:latin typeface="Times New Roman" panose="02020603050405020304" pitchFamily="18" charset="0"/>
                </a:rPr>
                <a:t>E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$</a:t>
              </a:r>
            </a:p>
          </p:txBody>
        </p:sp>
        <p:sp>
          <p:nvSpPr>
            <p:cNvPr id="32783" name="Text Box 9"/>
            <p:cNvSpPr txBox="1">
              <a:spLocks noChangeArrowheads="1"/>
            </p:cNvSpPr>
            <p:nvPr/>
          </p:nvSpPr>
          <p:spPr bwMode="auto">
            <a:xfrm>
              <a:off x="1457" y="3146"/>
              <a:ext cx="64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stack</a:t>
              </a:r>
            </a:p>
          </p:txBody>
        </p:sp>
      </p:grpSp>
      <p:grpSp>
        <p:nvGrpSpPr>
          <p:cNvPr id="32774" name="Group 16"/>
          <p:cNvGrpSpPr>
            <a:grpSpLocks/>
          </p:cNvGrpSpPr>
          <p:nvPr/>
        </p:nvGrpSpPr>
        <p:grpSpPr bwMode="auto">
          <a:xfrm>
            <a:off x="842963" y="1908175"/>
            <a:ext cx="6007100" cy="2052638"/>
            <a:chOff x="519" y="3146"/>
            <a:chExt cx="3784" cy="1293"/>
          </a:xfrm>
        </p:grpSpPr>
        <p:sp>
          <p:nvSpPr>
            <p:cNvPr id="32776" name="Text Box 17"/>
            <p:cNvSpPr txBox="1">
              <a:spLocks noChangeArrowheads="1"/>
            </p:cNvSpPr>
            <p:nvPr/>
          </p:nvSpPr>
          <p:spPr bwMode="auto">
            <a:xfrm>
              <a:off x="3265" y="3645"/>
              <a:ext cx="951" cy="312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+ i $</a:t>
              </a:r>
            </a:p>
          </p:txBody>
        </p:sp>
        <p:sp>
          <p:nvSpPr>
            <p:cNvPr id="32777" name="Text Box 18"/>
            <p:cNvSpPr txBox="1">
              <a:spLocks noChangeArrowheads="1"/>
            </p:cNvSpPr>
            <p:nvPr/>
          </p:nvSpPr>
          <p:spPr bwMode="auto">
            <a:xfrm>
              <a:off x="3160" y="3146"/>
              <a:ext cx="114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input</a:t>
              </a:r>
            </a:p>
          </p:txBody>
        </p:sp>
        <p:sp>
          <p:nvSpPr>
            <p:cNvPr id="32778" name="Text Box 19"/>
            <p:cNvSpPr txBox="1">
              <a:spLocks noChangeArrowheads="1"/>
            </p:cNvSpPr>
            <p:nvPr/>
          </p:nvSpPr>
          <p:spPr bwMode="auto">
            <a:xfrm>
              <a:off x="519" y="3621"/>
              <a:ext cx="2364" cy="81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7: E </a:t>
              </a:r>
              <a:r>
                <a:rPr lang="en-US" altLang="en-US" sz="2400" b="1">
                  <a:latin typeface="Times New Roman" panose="02020603050405020304" pitchFamily="18" charset="0"/>
                  <a:sym typeface="Symbol" panose="05050102010706020507" pitchFamily="18" charset="2"/>
                </a:rPr>
                <a:t></a:t>
              </a:r>
              <a:r>
                <a:rPr lang="en-US" altLang="en-US" sz="2400" b="1">
                  <a:latin typeface="Times New Roman" panose="02020603050405020304" pitchFamily="18" charset="0"/>
                </a:rPr>
                <a:t> E</a:t>
              </a:r>
              <a:r>
                <a:rPr lang="en-US" altLang="en-US" sz="240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</a:t>
              </a:r>
              <a:r>
                <a:rPr lang="en-US" altLang="en-US" sz="240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+</a:t>
              </a:r>
              <a:r>
                <a:rPr lang="en-US" altLang="en-US" sz="2400" b="1">
                  <a:latin typeface="Times New Roman" panose="02020603050405020304" pitchFamily="18" charset="0"/>
                </a:rPr>
                <a:t>T</a:t>
              </a:r>
            </a:p>
            <a:p>
              <a:pPr algn="l" rtl="0"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6: E </a:t>
              </a:r>
              <a:r>
                <a:rPr lang="en-US" altLang="en-US" sz="2400" b="1">
                  <a:latin typeface="Times New Roman" panose="02020603050405020304" pitchFamily="18" charset="0"/>
                  <a:sym typeface="Symbol" panose="05050102010706020507" pitchFamily="18" charset="2"/>
                </a:rPr>
                <a:t></a:t>
              </a:r>
              <a:r>
                <a:rPr lang="en-US" altLang="en-US" sz="240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</a:t>
              </a:r>
              <a:r>
                <a:rPr lang="en-US" altLang="en-US" sz="2400" b="1">
                  <a:latin typeface="Times New Roman" panose="02020603050405020304" pitchFamily="18" charset="0"/>
                </a:rPr>
                <a:t>E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+</a:t>
              </a:r>
              <a:r>
                <a:rPr lang="en-US" altLang="en-US" sz="2400" b="1">
                  <a:latin typeface="Times New Roman" panose="02020603050405020304" pitchFamily="18" charset="0"/>
                </a:rPr>
                <a:t>T</a:t>
              </a:r>
            </a:p>
            <a:p>
              <a:pPr algn="l" rtl="0"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1: S </a:t>
              </a:r>
              <a:r>
                <a:rPr lang="en-US" altLang="en-US" sz="2400" b="1">
                  <a:latin typeface="Times New Roman" panose="02020603050405020304" pitchFamily="18" charset="0"/>
                  <a:sym typeface="Symbol" panose="05050102010706020507" pitchFamily="18" charset="2"/>
                </a:rPr>
                <a:t></a:t>
              </a:r>
              <a:r>
                <a:rPr lang="en-US" altLang="en-US" sz="240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</a:t>
              </a:r>
              <a:r>
                <a:rPr lang="en-US" altLang="en-US" sz="2400" b="1">
                  <a:latin typeface="Times New Roman" panose="02020603050405020304" pitchFamily="18" charset="0"/>
                </a:rPr>
                <a:t>E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$</a:t>
              </a:r>
            </a:p>
          </p:txBody>
        </p:sp>
        <p:sp>
          <p:nvSpPr>
            <p:cNvPr id="32779" name="Text Box 20"/>
            <p:cNvSpPr txBox="1">
              <a:spLocks noChangeArrowheads="1"/>
            </p:cNvSpPr>
            <p:nvPr/>
          </p:nvSpPr>
          <p:spPr bwMode="auto">
            <a:xfrm>
              <a:off x="1457" y="3146"/>
              <a:ext cx="64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stack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49819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518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85750"/>
            <a:ext cx="7772400" cy="1143000"/>
          </a:xfrm>
        </p:spPr>
        <p:txBody>
          <a:bodyPr/>
          <a:lstStyle/>
          <a:p>
            <a:pPr rtl="0" eaLnBrk="1" hangingPunct="1"/>
            <a:r>
              <a:rPr lang="en-US" altLang="en-US" smtClean="0">
                <a:solidFill>
                  <a:schemeClr val="tx1"/>
                </a:solidFill>
              </a:rPr>
              <a:t>Formal Example(8)</a:t>
            </a:r>
          </a:p>
        </p:txBody>
      </p:sp>
      <p:sp>
        <p:nvSpPr>
          <p:cNvPr id="33799" name="Slide Number Placeholder 1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21E1F0FD-A734-4972-89BA-6B927B0DC001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29</a:t>
            </a:fld>
            <a:endParaRPr lang="he-IL" altLang="en-US" sz="1400"/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2417763" y="1206500"/>
            <a:ext cx="5988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S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latin typeface="Times New Roman" panose="02020603050405020304" pitchFamily="18" charset="0"/>
              </a:rPr>
              <a:t> E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$    </a:t>
            </a:r>
            <a:r>
              <a:rPr lang="en-US" altLang="en-US" sz="2400" b="1">
                <a:latin typeface="Times New Roman" panose="02020603050405020304" pitchFamily="18" charset="0"/>
              </a:rPr>
              <a:t>E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latin typeface="Times New Roman" panose="02020603050405020304" pitchFamily="18" charset="0"/>
              </a:rPr>
              <a:t> T | E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+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</a:rPr>
              <a:t>T       T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</a:rPr>
              <a:t>|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</a:rPr>
              <a:t>E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606212" name="Text Box 4"/>
          <p:cNvSpPr txBox="1">
            <a:spLocks noChangeArrowheads="1"/>
          </p:cNvSpPr>
          <p:nvPr/>
        </p:nvSpPr>
        <p:spPr bwMode="auto">
          <a:xfrm>
            <a:off x="6865938" y="4076700"/>
            <a:ext cx="191611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</a:t>
            </a:r>
            <a:r>
              <a:rPr lang="en-US" altLang="en-US" sz="2400" b="1">
                <a:latin typeface="Times New Roman" panose="02020603050405020304" pitchFamily="18" charset="0"/>
              </a:rPr>
              <a:t>-move 10</a:t>
            </a:r>
          </a:p>
          <a:p>
            <a:pPr algn="l" rtl="0">
              <a:spcBef>
                <a:spcPct val="50000"/>
              </a:spcBef>
              <a:buFontTx/>
              <a:buNone/>
            </a:pPr>
            <a:endParaRPr lang="en-US" altLang="en-US" sz="2000" b="1">
              <a:latin typeface="Times New Roman" panose="02020603050405020304" pitchFamily="18" charset="0"/>
            </a:endParaRP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868363" y="4065588"/>
            <a:ext cx="6007100" cy="2713037"/>
            <a:chOff x="547" y="2561"/>
            <a:chExt cx="3784" cy="1709"/>
          </a:xfrm>
        </p:grpSpPr>
        <p:sp>
          <p:nvSpPr>
            <p:cNvPr id="33804" name="Text Box 6"/>
            <p:cNvSpPr txBox="1">
              <a:spLocks noChangeArrowheads="1"/>
            </p:cNvSpPr>
            <p:nvPr/>
          </p:nvSpPr>
          <p:spPr bwMode="auto">
            <a:xfrm>
              <a:off x="3293" y="2970"/>
              <a:ext cx="951" cy="312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 i $</a:t>
              </a:r>
            </a:p>
          </p:txBody>
        </p:sp>
        <p:sp>
          <p:nvSpPr>
            <p:cNvPr id="33805" name="Text Box 7"/>
            <p:cNvSpPr txBox="1">
              <a:spLocks noChangeArrowheads="1"/>
            </p:cNvSpPr>
            <p:nvPr/>
          </p:nvSpPr>
          <p:spPr bwMode="auto">
            <a:xfrm>
              <a:off x="3188" y="2581"/>
              <a:ext cx="114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input</a:t>
              </a:r>
            </a:p>
          </p:txBody>
        </p:sp>
        <p:sp>
          <p:nvSpPr>
            <p:cNvPr id="33806" name="Text Box 8"/>
            <p:cNvSpPr txBox="1">
              <a:spLocks noChangeArrowheads="1"/>
            </p:cNvSpPr>
            <p:nvPr/>
          </p:nvSpPr>
          <p:spPr bwMode="auto">
            <a:xfrm>
              <a:off x="547" y="2946"/>
              <a:ext cx="2364" cy="132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10: T </a:t>
              </a:r>
              <a:r>
                <a:rPr lang="en-US" altLang="en-US" sz="2400" b="1">
                  <a:latin typeface="Times New Roman" panose="02020603050405020304" pitchFamily="18" charset="0"/>
                  <a:sym typeface="Symbol" panose="05050102010706020507" pitchFamily="18" charset="2"/>
                </a:rPr>
                <a:t></a:t>
              </a:r>
              <a:r>
                <a:rPr lang="en-US" altLang="en-US" sz="240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</a:t>
              </a:r>
              <a:r>
                <a:rPr lang="en-US" altLang="en-US" sz="240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i</a:t>
              </a:r>
            </a:p>
            <a:p>
              <a:pPr algn="l" rtl="0"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8: E </a:t>
              </a:r>
              <a:r>
                <a:rPr lang="en-US" altLang="en-US" sz="2400" b="1">
                  <a:latin typeface="Times New Roman" panose="02020603050405020304" pitchFamily="18" charset="0"/>
                  <a:sym typeface="Symbol" panose="05050102010706020507" pitchFamily="18" charset="2"/>
                </a:rPr>
                <a:t></a:t>
              </a:r>
              <a:r>
                <a:rPr lang="en-US" altLang="en-US" sz="2400" b="1">
                  <a:latin typeface="Times New Roman" panose="02020603050405020304" pitchFamily="18" charset="0"/>
                </a:rPr>
                <a:t> E</a:t>
              </a:r>
              <a:r>
                <a:rPr lang="en-US" altLang="en-US" sz="240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+</a:t>
              </a:r>
              <a:r>
                <a:rPr lang="en-US" altLang="en-US" sz="240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</a:t>
              </a:r>
              <a:r>
                <a:rPr lang="en-US" altLang="en-US" sz="240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400" b="1">
                  <a:latin typeface="Times New Roman" panose="02020603050405020304" pitchFamily="18" charset="0"/>
                </a:rPr>
                <a:t>T</a:t>
              </a:r>
            </a:p>
            <a:p>
              <a:pPr algn="l" rtl="0"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7: E </a:t>
              </a:r>
              <a:r>
                <a:rPr lang="en-US" altLang="en-US" sz="2400" b="1">
                  <a:latin typeface="Times New Roman" panose="02020603050405020304" pitchFamily="18" charset="0"/>
                  <a:sym typeface="Symbol" panose="05050102010706020507" pitchFamily="18" charset="2"/>
                </a:rPr>
                <a:t></a:t>
              </a:r>
              <a:r>
                <a:rPr lang="en-US" altLang="en-US" sz="2400" b="1">
                  <a:latin typeface="Times New Roman" panose="02020603050405020304" pitchFamily="18" charset="0"/>
                </a:rPr>
                <a:t> E</a:t>
              </a:r>
              <a:r>
                <a:rPr lang="en-US" altLang="en-US" sz="240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</a:t>
              </a:r>
              <a:r>
                <a:rPr lang="en-US" altLang="en-US" sz="240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+</a:t>
              </a:r>
              <a:r>
                <a:rPr lang="en-US" altLang="en-US" sz="2400" b="1">
                  <a:latin typeface="Times New Roman" panose="02020603050405020304" pitchFamily="18" charset="0"/>
                </a:rPr>
                <a:t>T</a:t>
              </a:r>
            </a:p>
            <a:p>
              <a:pPr algn="l" rtl="0"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6: E </a:t>
              </a:r>
              <a:r>
                <a:rPr lang="en-US" altLang="en-US" sz="2400" b="1">
                  <a:latin typeface="Times New Roman" panose="02020603050405020304" pitchFamily="18" charset="0"/>
                  <a:sym typeface="Symbol" panose="05050102010706020507" pitchFamily="18" charset="2"/>
                </a:rPr>
                <a:t></a:t>
              </a:r>
              <a:r>
                <a:rPr lang="en-US" altLang="en-US" sz="240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</a:t>
              </a:r>
              <a:r>
                <a:rPr lang="en-US" altLang="en-US" sz="2400" b="1">
                  <a:latin typeface="Times New Roman" panose="02020603050405020304" pitchFamily="18" charset="0"/>
                </a:rPr>
                <a:t>E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+</a:t>
              </a:r>
              <a:r>
                <a:rPr lang="en-US" altLang="en-US" sz="2400" b="1">
                  <a:latin typeface="Times New Roman" panose="02020603050405020304" pitchFamily="18" charset="0"/>
                </a:rPr>
                <a:t>T</a:t>
              </a:r>
            </a:p>
            <a:p>
              <a:pPr algn="l" rtl="0"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1: S </a:t>
              </a:r>
              <a:r>
                <a:rPr lang="en-US" altLang="en-US" sz="2400" b="1">
                  <a:latin typeface="Times New Roman" panose="02020603050405020304" pitchFamily="18" charset="0"/>
                  <a:sym typeface="Symbol" panose="05050102010706020507" pitchFamily="18" charset="2"/>
                </a:rPr>
                <a:t></a:t>
              </a:r>
              <a:r>
                <a:rPr lang="en-US" altLang="en-US" sz="240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</a:t>
              </a:r>
              <a:r>
                <a:rPr lang="en-US" altLang="en-US" sz="2400" b="1">
                  <a:latin typeface="Times New Roman" panose="02020603050405020304" pitchFamily="18" charset="0"/>
                </a:rPr>
                <a:t>E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$</a:t>
              </a:r>
            </a:p>
          </p:txBody>
        </p:sp>
        <p:sp>
          <p:nvSpPr>
            <p:cNvPr id="33807" name="Text Box 9"/>
            <p:cNvSpPr txBox="1">
              <a:spLocks noChangeArrowheads="1"/>
            </p:cNvSpPr>
            <p:nvPr/>
          </p:nvSpPr>
          <p:spPr bwMode="auto">
            <a:xfrm>
              <a:off x="1485" y="2561"/>
              <a:ext cx="64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stack</a:t>
              </a:r>
            </a:p>
          </p:txBody>
        </p:sp>
      </p:grpSp>
      <p:grpSp>
        <p:nvGrpSpPr>
          <p:cNvPr id="33798" name="Group 11"/>
          <p:cNvGrpSpPr>
            <a:grpSpLocks/>
          </p:cNvGrpSpPr>
          <p:nvPr/>
        </p:nvGrpSpPr>
        <p:grpSpPr bwMode="auto">
          <a:xfrm>
            <a:off x="831850" y="1644650"/>
            <a:ext cx="6007100" cy="2417763"/>
            <a:chOff x="519" y="3146"/>
            <a:chExt cx="3784" cy="1523"/>
          </a:xfrm>
        </p:grpSpPr>
        <p:sp>
          <p:nvSpPr>
            <p:cNvPr id="33800" name="Text Box 12"/>
            <p:cNvSpPr txBox="1">
              <a:spLocks noChangeArrowheads="1"/>
            </p:cNvSpPr>
            <p:nvPr/>
          </p:nvSpPr>
          <p:spPr bwMode="auto">
            <a:xfrm>
              <a:off x="3265" y="3645"/>
              <a:ext cx="951" cy="312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 i $</a:t>
              </a:r>
            </a:p>
          </p:txBody>
        </p:sp>
        <p:sp>
          <p:nvSpPr>
            <p:cNvPr id="33801" name="Text Box 13"/>
            <p:cNvSpPr txBox="1">
              <a:spLocks noChangeArrowheads="1"/>
            </p:cNvSpPr>
            <p:nvPr/>
          </p:nvSpPr>
          <p:spPr bwMode="auto">
            <a:xfrm>
              <a:off x="3160" y="3146"/>
              <a:ext cx="114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input</a:t>
              </a:r>
            </a:p>
          </p:txBody>
        </p:sp>
        <p:sp>
          <p:nvSpPr>
            <p:cNvPr id="33802" name="Text Box 14"/>
            <p:cNvSpPr txBox="1">
              <a:spLocks noChangeArrowheads="1"/>
            </p:cNvSpPr>
            <p:nvPr/>
          </p:nvSpPr>
          <p:spPr bwMode="auto">
            <a:xfrm>
              <a:off x="519" y="3621"/>
              <a:ext cx="2364" cy="104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8: E </a:t>
              </a:r>
              <a:r>
                <a:rPr lang="en-US" altLang="en-US" sz="2400" b="1">
                  <a:latin typeface="Times New Roman" panose="02020603050405020304" pitchFamily="18" charset="0"/>
                  <a:sym typeface="Symbol" panose="05050102010706020507" pitchFamily="18" charset="2"/>
                </a:rPr>
                <a:t></a:t>
              </a:r>
              <a:r>
                <a:rPr lang="en-US" altLang="en-US" sz="2400" b="1">
                  <a:latin typeface="Times New Roman" panose="02020603050405020304" pitchFamily="18" charset="0"/>
                </a:rPr>
                <a:t> E</a:t>
              </a:r>
              <a:r>
                <a:rPr lang="en-US" altLang="en-US" sz="240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+</a:t>
              </a:r>
              <a:r>
                <a:rPr lang="en-US" altLang="en-US" sz="240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</a:t>
              </a:r>
              <a:r>
                <a:rPr lang="en-US" altLang="en-US" sz="240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400" b="1">
                  <a:latin typeface="Times New Roman" panose="02020603050405020304" pitchFamily="18" charset="0"/>
                </a:rPr>
                <a:t>T</a:t>
              </a:r>
            </a:p>
            <a:p>
              <a:pPr algn="l" rtl="0"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7: E </a:t>
              </a:r>
              <a:r>
                <a:rPr lang="en-US" altLang="en-US" sz="2400" b="1">
                  <a:latin typeface="Times New Roman" panose="02020603050405020304" pitchFamily="18" charset="0"/>
                  <a:sym typeface="Symbol" panose="05050102010706020507" pitchFamily="18" charset="2"/>
                </a:rPr>
                <a:t></a:t>
              </a:r>
              <a:r>
                <a:rPr lang="en-US" altLang="en-US" sz="2400" b="1">
                  <a:latin typeface="Times New Roman" panose="02020603050405020304" pitchFamily="18" charset="0"/>
                </a:rPr>
                <a:t> E</a:t>
              </a:r>
              <a:r>
                <a:rPr lang="en-US" altLang="en-US" sz="240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</a:t>
              </a:r>
              <a:r>
                <a:rPr lang="en-US" altLang="en-US" sz="240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+</a:t>
              </a:r>
              <a:r>
                <a:rPr lang="en-US" altLang="en-US" sz="2400" b="1">
                  <a:latin typeface="Times New Roman" panose="02020603050405020304" pitchFamily="18" charset="0"/>
                </a:rPr>
                <a:t>T</a:t>
              </a:r>
            </a:p>
            <a:p>
              <a:pPr algn="l" rtl="0"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6: E </a:t>
              </a:r>
              <a:r>
                <a:rPr lang="en-US" altLang="en-US" sz="2400" b="1">
                  <a:latin typeface="Times New Roman" panose="02020603050405020304" pitchFamily="18" charset="0"/>
                  <a:sym typeface="Symbol" panose="05050102010706020507" pitchFamily="18" charset="2"/>
                </a:rPr>
                <a:t></a:t>
              </a:r>
              <a:r>
                <a:rPr lang="en-US" altLang="en-US" sz="240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</a:t>
              </a:r>
              <a:r>
                <a:rPr lang="en-US" altLang="en-US" sz="2400" b="1">
                  <a:latin typeface="Times New Roman" panose="02020603050405020304" pitchFamily="18" charset="0"/>
                </a:rPr>
                <a:t>E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+</a:t>
              </a:r>
              <a:r>
                <a:rPr lang="en-US" altLang="en-US" sz="2400" b="1">
                  <a:latin typeface="Times New Roman" panose="02020603050405020304" pitchFamily="18" charset="0"/>
                </a:rPr>
                <a:t>T</a:t>
              </a:r>
            </a:p>
            <a:p>
              <a:pPr algn="l" rtl="0"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1: S </a:t>
              </a:r>
              <a:r>
                <a:rPr lang="en-US" altLang="en-US" sz="2400" b="1">
                  <a:latin typeface="Times New Roman" panose="02020603050405020304" pitchFamily="18" charset="0"/>
                  <a:sym typeface="Symbol" panose="05050102010706020507" pitchFamily="18" charset="2"/>
                </a:rPr>
                <a:t></a:t>
              </a:r>
              <a:r>
                <a:rPr lang="en-US" altLang="en-US" sz="240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</a:t>
              </a:r>
              <a:r>
                <a:rPr lang="en-US" altLang="en-US" sz="2400" b="1">
                  <a:latin typeface="Times New Roman" panose="02020603050405020304" pitchFamily="18" charset="0"/>
                </a:rPr>
                <a:t>E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$</a:t>
              </a:r>
            </a:p>
          </p:txBody>
        </p:sp>
        <p:sp>
          <p:nvSpPr>
            <p:cNvPr id="33803" name="Text Box 15"/>
            <p:cNvSpPr txBox="1">
              <a:spLocks noChangeArrowheads="1"/>
            </p:cNvSpPr>
            <p:nvPr/>
          </p:nvSpPr>
          <p:spPr bwMode="auto">
            <a:xfrm>
              <a:off x="1457" y="3146"/>
              <a:ext cx="64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stack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28084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62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altLang="en-US" smtClean="0">
                <a:solidFill>
                  <a:schemeClr val="tx1"/>
                </a:solidFill>
              </a:rPr>
              <a:t>Kinds of Parsers 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76574127-8ECF-4780-9879-9993239A7C96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3</a:t>
            </a:fld>
            <a:endParaRPr lang="he-IL" altLang="en-US" sz="1400"/>
          </a:p>
        </p:txBody>
      </p:sp>
      <p:sp>
        <p:nvSpPr>
          <p:cNvPr id="4536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81200"/>
            <a:ext cx="8426450" cy="4114800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altLang="en-US" sz="2800" smtClean="0"/>
              <a:t>Top-Down (Predictive Parsing) LL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altLang="en-US" sz="2400" smtClean="0"/>
              <a:t>Construct parse tree in a top-down matter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altLang="en-US" sz="2400" smtClean="0"/>
              <a:t>Find the leftmost derivation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altLang="en-US" sz="2400" smtClean="0"/>
              <a:t>For every non-terminal and token </a:t>
            </a:r>
            <a:r>
              <a:rPr lang="en-US" altLang="en-US" sz="2400" b="1" smtClean="0"/>
              <a:t>predict</a:t>
            </a:r>
            <a:r>
              <a:rPr lang="en-US" altLang="en-US" sz="2400" smtClean="0"/>
              <a:t> the next production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z="2800" smtClean="0"/>
              <a:t>Bottom-Up LR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altLang="en-US" sz="2400" smtClean="0"/>
              <a:t>Construct parse tree in a bottom-up manner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altLang="en-US" sz="2400" smtClean="0"/>
              <a:t>Find the rightmost derivation in a reverse order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altLang="en-US" sz="2400" smtClean="0"/>
              <a:t>For every  potential right hand side and token decide when a production is found </a:t>
            </a:r>
          </a:p>
        </p:txBody>
      </p:sp>
    </p:spTree>
    <p:extLst>
      <p:ext uri="{BB962C8B-B14F-4D97-AF65-F5344CB8AC3E}">
        <p14:creationId xmlns:p14="http://schemas.microsoft.com/office/powerpoint/2010/main" val="4204034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3635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85750"/>
            <a:ext cx="7772400" cy="1143000"/>
          </a:xfrm>
        </p:spPr>
        <p:txBody>
          <a:bodyPr/>
          <a:lstStyle/>
          <a:p>
            <a:pPr rtl="0" eaLnBrk="1" hangingPunct="1"/>
            <a:r>
              <a:rPr lang="en-US" altLang="en-US" smtClean="0">
                <a:solidFill>
                  <a:schemeClr val="tx1"/>
                </a:solidFill>
              </a:rPr>
              <a:t>Formal Example(9)</a:t>
            </a:r>
          </a:p>
        </p:txBody>
      </p:sp>
      <p:sp>
        <p:nvSpPr>
          <p:cNvPr id="34823" name="Slide Number Placeholder 1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06173AD1-10CF-45C8-9387-64E6CFE8E4E1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30</a:t>
            </a:fld>
            <a:endParaRPr lang="he-IL" altLang="en-US" sz="1400"/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2417763" y="1206500"/>
            <a:ext cx="5988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S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latin typeface="Times New Roman" panose="02020603050405020304" pitchFamily="18" charset="0"/>
              </a:rPr>
              <a:t> E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$    </a:t>
            </a:r>
            <a:r>
              <a:rPr lang="en-US" altLang="en-US" sz="2400" b="1">
                <a:latin typeface="Times New Roman" panose="02020603050405020304" pitchFamily="18" charset="0"/>
              </a:rPr>
              <a:t>E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latin typeface="Times New Roman" panose="02020603050405020304" pitchFamily="18" charset="0"/>
              </a:rPr>
              <a:t> T | E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+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</a:rPr>
              <a:t>T 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     </a:t>
            </a:r>
            <a:r>
              <a:rPr lang="en-US" altLang="en-US" sz="2400" b="1">
                <a:latin typeface="Times New Roman" panose="02020603050405020304" pitchFamily="18" charset="0"/>
              </a:rPr>
              <a:t>T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</a:rPr>
              <a:t>|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</a:rPr>
              <a:t>E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607236" name="Text Box 4"/>
          <p:cNvSpPr txBox="1">
            <a:spLocks noChangeArrowheads="1"/>
          </p:cNvSpPr>
          <p:nvPr/>
        </p:nvSpPr>
        <p:spPr bwMode="auto">
          <a:xfrm>
            <a:off x="6865938" y="4076700"/>
            <a:ext cx="191611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shift 11</a:t>
            </a:r>
          </a:p>
          <a:p>
            <a:pPr algn="l" rtl="0">
              <a:spcBef>
                <a:spcPct val="50000"/>
              </a:spcBef>
              <a:buFontTx/>
              <a:buNone/>
            </a:pPr>
            <a:endParaRPr lang="en-US" altLang="en-US" sz="2000" b="1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823913" y="4237038"/>
            <a:ext cx="6007100" cy="2398712"/>
            <a:chOff x="519" y="2669"/>
            <a:chExt cx="3784" cy="1511"/>
          </a:xfrm>
        </p:grpSpPr>
        <p:sp>
          <p:nvSpPr>
            <p:cNvPr id="34828" name="Text Box 6"/>
            <p:cNvSpPr txBox="1">
              <a:spLocks noChangeArrowheads="1"/>
            </p:cNvSpPr>
            <p:nvPr/>
          </p:nvSpPr>
          <p:spPr bwMode="auto">
            <a:xfrm>
              <a:off x="3265" y="3168"/>
              <a:ext cx="951" cy="312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  $</a:t>
              </a:r>
            </a:p>
          </p:txBody>
        </p:sp>
        <p:sp>
          <p:nvSpPr>
            <p:cNvPr id="34829" name="Text Box 7"/>
            <p:cNvSpPr txBox="1">
              <a:spLocks noChangeArrowheads="1"/>
            </p:cNvSpPr>
            <p:nvPr/>
          </p:nvSpPr>
          <p:spPr bwMode="auto">
            <a:xfrm>
              <a:off x="3160" y="2669"/>
              <a:ext cx="114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input</a:t>
              </a:r>
            </a:p>
          </p:txBody>
        </p:sp>
        <p:sp>
          <p:nvSpPr>
            <p:cNvPr id="34830" name="Text Box 8"/>
            <p:cNvSpPr txBox="1">
              <a:spLocks noChangeArrowheads="1"/>
            </p:cNvSpPr>
            <p:nvPr/>
          </p:nvSpPr>
          <p:spPr bwMode="auto">
            <a:xfrm>
              <a:off x="519" y="3025"/>
              <a:ext cx="2364" cy="1155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buFontTx/>
                <a:buNone/>
              </a:pPr>
              <a:r>
                <a:rPr lang="en-US" altLang="en-US" sz="1800" b="1">
                  <a:latin typeface="Times New Roman" panose="02020603050405020304" pitchFamily="18" charset="0"/>
                </a:rPr>
                <a:t>11: T </a:t>
              </a:r>
              <a:r>
                <a:rPr lang="en-US" altLang="en-US" sz="1800" b="1">
                  <a:latin typeface="Times New Roman" panose="02020603050405020304" pitchFamily="18" charset="0"/>
                  <a:sym typeface="Symbol" panose="05050102010706020507" pitchFamily="18" charset="2"/>
                </a:rPr>
                <a:t></a:t>
              </a:r>
              <a:r>
                <a:rPr lang="en-US" altLang="en-US" sz="180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18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i </a:t>
              </a:r>
              <a:r>
                <a:rPr lang="en-US" altLang="en-US" sz="1800" b="1">
                  <a:solidFill>
                    <a:srgbClr val="0000FF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</a:t>
              </a:r>
              <a:endParaRPr lang="en-US" altLang="en-US" sz="18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  <a:p>
              <a:pPr algn="l" rtl="0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10: T </a:t>
              </a:r>
              <a:r>
                <a:rPr lang="en-US" altLang="en-US" sz="1800" b="1">
                  <a:sym typeface="Symbol" panose="05050102010706020507" pitchFamily="18" charset="2"/>
                </a:rPr>
                <a:t>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>
                  <a:solidFill>
                    <a:srgbClr val="0000FF"/>
                  </a:solidFill>
                  <a:sym typeface="Symbol" panose="05050102010706020507" pitchFamily="18" charset="2"/>
                </a:rPr>
                <a:t>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>
                  <a:solidFill>
                    <a:srgbClr val="0000FF"/>
                  </a:solidFill>
                </a:rPr>
                <a:t>i</a:t>
              </a:r>
            </a:p>
            <a:p>
              <a:pPr algn="l" rtl="0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8: E </a:t>
              </a:r>
              <a:r>
                <a:rPr lang="en-US" altLang="en-US" sz="1800" b="1">
                  <a:sym typeface="Symbol" panose="05050102010706020507" pitchFamily="18" charset="2"/>
                </a:rPr>
                <a:t></a:t>
              </a:r>
              <a:r>
                <a:rPr lang="en-US" altLang="en-US" sz="1800" b="1"/>
                <a:t> E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>
                  <a:solidFill>
                    <a:srgbClr val="0000FF"/>
                  </a:solidFill>
                </a:rPr>
                <a:t>+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>
                  <a:solidFill>
                    <a:srgbClr val="0000FF"/>
                  </a:solidFill>
                  <a:sym typeface="Symbol" panose="05050102010706020507" pitchFamily="18" charset="2"/>
                </a:rPr>
                <a:t>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/>
                <a:t>T</a:t>
              </a:r>
            </a:p>
            <a:p>
              <a:pPr algn="l" rtl="0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7: E </a:t>
              </a:r>
              <a:r>
                <a:rPr lang="en-US" altLang="en-US" sz="1800" b="1">
                  <a:sym typeface="Symbol" panose="05050102010706020507" pitchFamily="18" charset="2"/>
                </a:rPr>
                <a:t></a:t>
              </a:r>
              <a:r>
                <a:rPr lang="en-US" altLang="en-US" sz="1800" b="1"/>
                <a:t> E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>
                  <a:solidFill>
                    <a:srgbClr val="0000FF"/>
                  </a:solidFill>
                  <a:sym typeface="Symbol" panose="05050102010706020507" pitchFamily="18" charset="2"/>
                </a:rPr>
                <a:t>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>
                  <a:solidFill>
                    <a:srgbClr val="0000FF"/>
                  </a:solidFill>
                </a:rPr>
                <a:t>+</a:t>
              </a:r>
              <a:r>
                <a:rPr lang="en-US" altLang="en-US" sz="1800" b="1"/>
                <a:t>T</a:t>
              </a:r>
            </a:p>
            <a:p>
              <a:pPr algn="l" rtl="0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6: E </a:t>
              </a:r>
              <a:r>
                <a:rPr lang="en-US" altLang="en-US" sz="1800" b="1">
                  <a:sym typeface="Symbol" panose="05050102010706020507" pitchFamily="18" charset="2"/>
                </a:rPr>
                <a:t>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>
                  <a:solidFill>
                    <a:srgbClr val="0000FF"/>
                  </a:solidFill>
                  <a:sym typeface="Symbol" panose="05050102010706020507" pitchFamily="18" charset="2"/>
                </a:rPr>
                <a:t></a:t>
              </a:r>
              <a:r>
                <a:rPr lang="en-US" altLang="en-US" sz="1800" b="1"/>
                <a:t>E</a:t>
              </a:r>
              <a:r>
                <a:rPr lang="en-US" altLang="en-US" sz="1800" b="1">
                  <a:solidFill>
                    <a:srgbClr val="0000FF"/>
                  </a:solidFill>
                </a:rPr>
                <a:t>+</a:t>
              </a:r>
              <a:r>
                <a:rPr lang="en-US" altLang="en-US" sz="1800" b="1"/>
                <a:t>T</a:t>
              </a:r>
              <a:endParaRPr lang="en-US" altLang="en-US" sz="1800" b="1">
                <a:latin typeface="Times New Roman" panose="02020603050405020304" pitchFamily="18" charset="0"/>
              </a:endParaRPr>
            </a:p>
            <a:p>
              <a:pPr algn="l" rtl="0">
                <a:buFontTx/>
                <a:buNone/>
              </a:pPr>
              <a:r>
                <a:rPr lang="en-US" altLang="en-US" sz="1800" b="1">
                  <a:latin typeface="Times New Roman" panose="02020603050405020304" pitchFamily="18" charset="0"/>
                </a:rPr>
                <a:t>1: S </a:t>
              </a:r>
              <a:r>
                <a:rPr lang="en-US" altLang="en-US" sz="1800" b="1">
                  <a:latin typeface="Times New Roman" panose="02020603050405020304" pitchFamily="18" charset="0"/>
                  <a:sym typeface="Symbol" panose="05050102010706020507" pitchFamily="18" charset="2"/>
                </a:rPr>
                <a:t></a:t>
              </a:r>
              <a:r>
                <a:rPr lang="en-US" altLang="en-US" sz="180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1800" b="1">
                  <a:solidFill>
                    <a:srgbClr val="0000FF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</a:t>
              </a:r>
              <a:r>
                <a:rPr lang="en-US" altLang="en-US" sz="1800" b="1">
                  <a:latin typeface="Times New Roman" panose="02020603050405020304" pitchFamily="18" charset="0"/>
                </a:rPr>
                <a:t>E</a:t>
              </a:r>
              <a:r>
                <a:rPr lang="en-US" altLang="en-US" sz="18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$</a:t>
              </a:r>
            </a:p>
          </p:txBody>
        </p:sp>
        <p:sp>
          <p:nvSpPr>
            <p:cNvPr id="34831" name="Text Box 9"/>
            <p:cNvSpPr txBox="1">
              <a:spLocks noChangeArrowheads="1"/>
            </p:cNvSpPr>
            <p:nvPr/>
          </p:nvSpPr>
          <p:spPr bwMode="auto">
            <a:xfrm>
              <a:off x="1457" y="2669"/>
              <a:ext cx="64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stack</a:t>
              </a:r>
            </a:p>
          </p:txBody>
        </p:sp>
      </p:grpSp>
      <p:grpSp>
        <p:nvGrpSpPr>
          <p:cNvPr id="34822" name="Group 15"/>
          <p:cNvGrpSpPr>
            <a:grpSpLocks/>
          </p:cNvGrpSpPr>
          <p:nvPr/>
        </p:nvGrpSpPr>
        <p:grpSpPr bwMode="auto">
          <a:xfrm>
            <a:off x="823913" y="1679575"/>
            <a:ext cx="6007100" cy="2347913"/>
            <a:chOff x="519" y="3146"/>
            <a:chExt cx="3784" cy="1479"/>
          </a:xfrm>
        </p:grpSpPr>
        <p:sp>
          <p:nvSpPr>
            <p:cNvPr id="34824" name="Text Box 16"/>
            <p:cNvSpPr txBox="1">
              <a:spLocks noChangeArrowheads="1"/>
            </p:cNvSpPr>
            <p:nvPr/>
          </p:nvSpPr>
          <p:spPr bwMode="auto">
            <a:xfrm>
              <a:off x="3265" y="3645"/>
              <a:ext cx="951" cy="312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 i $</a:t>
              </a:r>
            </a:p>
          </p:txBody>
        </p:sp>
        <p:sp>
          <p:nvSpPr>
            <p:cNvPr id="34825" name="Text Box 17"/>
            <p:cNvSpPr txBox="1">
              <a:spLocks noChangeArrowheads="1"/>
            </p:cNvSpPr>
            <p:nvPr/>
          </p:nvSpPr>
          <p:spPr bwMode="auto">
            <a:xfrm>
              <a:off x="3160" y="3146"/>
              <a:ext cx="114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input</a:t>
              </a:r>
            </a:p>
          </p:txBody>
        </p:sp>
        <p:sp>
          <p:nvSpPr>
            <p:cNvPr id="34826" name="Text Box 18"/>
            <p:cNvSpPr txBox="1">
              <a:spLocks noChangeArrowheads="1"/>
            </p:cNvSpPr>
            <p:nvPr/>
          </p:nvSpPr>
          <p:spPr bwMode="auto">
            <a:xfrm>
              <a:off x="519" y="3621"/>
              <a:ext cx="2364" cy="100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buFontTx/>
                <a:buNone/>
              </a:pPr>
              <a:r>
                <a:rPr lang="en-US" altLang="en-US" sz="1800" b="1">
                  <a:latin typeface="Times New Roman" panose="02020603050405020304" pitchFamily="18" charset="0"/>
                </a:rPr>
                <a:t>10: T </a:t>
              </a:r>
              <a:r>
                <a:rPr lang="en-US" altLang="en-US" sz="1800" b="1">
                  <a:latin typeface="Times New Roman" panose="02020603050405020304" pitchFamily="18" charset="0"/>
                  <a:sym typeface="Symbol" panose="05050102010706020507" pitchFamily="18" charset="2"/>
                </a:rPr>
                <a:t></a:t>
              </a:r>
              <a:r>
                <a:rPr lang="en-US" altLang="en-US" sz="180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1800" b="1">
                  <a:solidFill>
                    <a:srgbClr val="0000FF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</a:t>
              </a:r>
              <a:r>
                <a:rPr lang="en-US" altLang="en-US" sz="180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18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i</a:t>
              </a:r>
            </a:p>
            <a:p>
              <a:pPr algn="l" rtl="0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8: E </a:t>
              </a:r>
              <a:r>
                <a:rPr lang="en-US" altLang="en-US" sz="1800" b="1">
                  <a:sym typeface="Symbol" panose="05050102010706020507" pitchFamily="18" charset="2"/>
                </a:rPr>
                <a:t></a:t>
              </a:r>
              <a:r>
                <a:rPr lang="en-US" altLang="en-US" sz="1800" b="1"/>
                <a:t> E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>
                  <a:solidFill>
                    <a:srgbClr val="0000FF"/>
                  </a:solidFill>
                </a:rPr>
                <a:t>+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>
                  <a:solidFill>
                    <a:srgbClr val="0000FF"/>
                  </a:solidFill>
                  <a:sym typeface="Symbol" panose="05050102010706020507" pitchFamily="18" charset="2"/>
                </a:rPr>
                <a:t>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/>
                <a:t>T</a:t>
              </a:r>
            </a:p>
            <a:p>
              <a:pPr algn="l" rtl="0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7: E </a:t>
              </a:r>
              <a:r>
                <a:rPr lang="en-US" altLang="en-US" sz="1800" b="1">
                  <a:sym typeface="Symbol" panose="05050102010706020507" pitchFamily="18" charset="2"/>
                </a:rPr>
                <a:t></a:t>
              </a:r>
              <a:r>
                <a:rPr lang="en-US" altLang="en-US" sz="1800" b="1"/>
                <a:t> E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>
                  <a:solidFill>
                    <a:srgbClr val="0000FF"/>
                  </a:solidFill>
                  <a:sym typeface="Symbol" panose="05050102010706020507" pitchFamily="18" charset="2"/>
                </a:rPr>
                <a:t>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>
                  <a:solidFill>
                    <a:srgbClr val="0000FF"/>
                  </a:solidFill>
                </a:rPr>
                <a:t>+</a:t>
              </a:r>
              <a:r>
                <a:rPr lang="en-US" altLang="en-US" sz="1800" b="1"/>
                <a:t>T</a:t>
              </a:r>
            </a:p>
            <a:p>
              <a:pPr algn="l" rtl="0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6: E </a:t>
              </a:r>
              <a:r>
                <a:rPr lang="en-US" altLang="en-US" sz="1800" b="1">
                  <a:sym typeface="Symbol" panose="05050102010706020507" pitchFamily="18" charset="2"/>
                </a:rPr>
                <a:t>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>
                  <a:solidFill>
                    <a:srgbClr val="0000FF"/>
                  </a:solidFill>
                  <a:sym typeface="Symbol" panose="05050102010706020507" pitchFamily="18" charset="2"/>
                </a:rPr>
                <a:t></a:t>
              </a:r>
              <a:r>
                <a:rPr lang="en-US" altLang="en-US" sz="1800" b="1"/>
                <a:t>E</a:t>
              </a:r>
              <a:r>
                <a:rPr lang="en-US" altLang="en-US" sz="1800" b="1">
                  <a:solidFill>
                    <a:srgbClr val="0000FF"/>
                  </a:solidFill>
                </a:rPr>
                <a:t>+</a:t>
              </a:r>
              <a:r>
                <a:rPr lang="en-US" altLang="en-US" sz="1800" b="1"/>
                <a:t>T</a:t>
              </a:r>
            </a:p>
            <a:p>
              <a:pPr algn="l" rtl="0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latin typeface="Times New Roman" panose="02020603050405020304" pitchFamily="18" charset="0"/>
                </a:rPr>
                <a:t>1: S </a:t>
              </a:r>
              <a:r>
                <a:rPr lang="en-US" altLang="en-US" sz="1800" b="1">
                  <a:latin typeface="Times New Roman" panose="02020603050405020304" pitchFamily="18" charset="0"/>
                  <a:sym typeface="Symbol" panose="05050102010706020507" pitchFamily="18" charset="2"/>
                </a:rPr>
                <a:t></a:t>
              </a:r>
              <a:r>
                <a:rPr lang="en-US" altLang="en-US" sz="180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1800" b="1">
                  <a:solidFill>
                    <a:srgbClr val="0000FF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</a:t>
              </a:r>
              <a:r>
                <a:rPr lang="en-US" altLang="en-US" sz="1800" b="1">
                  <a:latin typeface="Times New Roman" panose="02020603050405020304" pitchFamily="18" charset="0"/>
                </a:rPr>
                <a:t>E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$</a:t>
              </a:r>
            </a:p>
          </p:txBody>
        </p:sp>
        <p:sp>
          <p:nvSpPr>
            <p:cNvPr id="34827" name="Text Box 19"/>
            <p:cNvSpPr txBox="1">
              <a:spLocks noChangeArrowheads="1"/>
            </p:cNvSpPr>
            <p:nvPr/>
          </p:nvSpPr>
          <p:spPr bwMode="auto">
            <a:xfrm>
              <a:off x="1457" y="3146"/>
              <a:ext cx="64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stack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74138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723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85750"/>
            <a:ext cx="7772400" cy="1143000"/>
          </a:xfrm>
        </p:spPr>
        <p:txBody>
          <a:bodyPr/>
          <a:lstStyle/>
          <a:p>
            <a:pPr rtl="0" eaLnBrk="1" hangingPunct="1"/>
            <a:r>
              <a:rPr lang="en-US" altLang="en-US" smtClean="0">
                <a:solidFill>
                  <a:schemeClr val="tx1"/>
                </a:solidFill>
              </a:rPr>
              <a:t>Formal Example(10)</a:t>
            </a:r>
          </a:p>
        </p:txBody>
      </p:sp>
      <p:sp>
        <p:nvSpPr>
          <p:cNvPr id="35850" name="Slide Number Placeholder 1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30CA4594-BE61-4C7B-9C06-6FC484841CF7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31</a:t>
            </a:fld>
            <a:endParaRPr lang="he-IL" altLang="en-US" sz="1400"/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2417763" y="1206500"/>
            <a:ext cx="5988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S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latin typeface="Times New Roman" panose="02020603050405020304" pitchFamily="18" charset="0"/>
              </a:rPr>
              <a:t> E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$    </a:t>
            </a:r>
            <a:r>
              <a:rPr lang="en-US" altLang="en-US" sz="2400" b="1">
                <a:latin typeface="Times New Roman" panose="02020603050405020304" pitchFamily="18" charset="0"/>
              </a:rPr>
              <a:t>E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latin typeface="Times New Roman" panose="02020603050405020304" pitchFamily="18" charset="0"/>
              </a:rPr>
              <a:t> T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</a:rPr>
              <a:t>| E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+</a:t>
            </a:r>
            <a:r>
              <a:rPr lang="en-US" altLang="en-US" sz="2400" b="1">
                <a:latin typeface="Times New Roman" panose="02020603050405020304" pitchFamily="18" charset="0"/>
              </a:rPr>
              <a:t> T  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en-US" sz="2400" b="1">
                <a:latin typeface="Times New Roman" panose="02020603050405020304" pitchFamily="18" charset="0"/>
              </a:rPr>
              <a:t>T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</a:rPr>
              <a:t>|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2400" b="1">
                <a:latin typeface="Times New Roman" panose="02020603050405020304" pitchFamily="18" charset="0"/>
              </a:rPr>
              <a:t> E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608260" name="Text Box 4"/>
          <p:cNvSpPr txBox="1">
            <a:spLocks noChangeArrowheads="1"/>
          </p:cNvSpPr>
          <p:nvPr/>
        </p:nvSpPr>
        <p:spPr bwMode="auto">
          <a:xfrm>
            <a:off x="6865938" y="4076700"/>
            <a:ext cx="1916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reduce T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i</a:t>
            </a:r>
            <a:endParaRPr lang="en-US" altLang="en-US" sz="2000" b="1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45" name="Text Box 16"/>
          <p:cNvSpPr txBox="1">
            <a:spLocks noChangeArrowheads="1"/>
          </p:cNvSpPr>
          <p:nvPr/>
        </p:nvSpPr>
        <p:spPr bwMode="auto">
          <a:xfrm>
            <a:off x="5087938" y="2681288"/>
            <a:ext cx="1509712" cy="4953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  $</a:t>
            </a:r>
          </a:p>
        </p:txBody>
      </p:sp>
      <p:sp>
        <p:nvSpPr>
          <p:cNvPr id="35846" name="Text Box 17"/>
          <p:cNvSpPr txBox="1">
            <a:spLocks noChangeArrowheads="1"/>
          </p:cNvSpPr>
          <p:nvPr/>
        </p:nvSpPr>
        <p:spPr bwMode="auto">
          <a:xfrm>
            <a:off x="4921250" y="1889125"/>
            <a:ext cx="1814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input</a:t>
            </a:r>
          </a:p>
        </p:txBody>
      </p:sp>
      <p:sp>
        <p:nvSpPr>
          <p:cNvPr id="35847" name="Text Box 19"/>
          <p:cNvSpPr txBox="1">
            <a:spLocks noChangeArrowheads="1"/>
          </p:cNvSpPr>
          <p:nvPr/>
        </p:nvSpPr>
        <p:spPr bwMode="auto">
          <a:xfrm>
            <a:off x="2217738" y="1793875"/>
            <a:ext cx="1020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stack</a:t>
            </a:r>
          </a:p>
        </p:txBody>
      </p:sp>
      <p:sp>
        <p:nvSpPr>
          <p:cNvPr id="35848" name="Text Box 28"/>
          <p:cNvSpPr txBox="1">
            <a:spLocks noChangeArrowheads="1"/>
          </p:cNvSpPr>
          <p:nvPr/>
        </p:nvSpPr>
        <p:spPr bwMode="auto">
          <a:xfrm>
            <a:off x="823913" y="2212975"/>
            <a:ext cx="3752850" cy="18335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11: T </a:t>
            </a:r>
            <a:r>
              <a:rPr lang="en-US" altLang="en-US" sz="18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18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800" b="1">
                <a:solidFill>
                  <a:srgbClr val="0000FF"/>
                </a:solidFill>
                <a:latin typeface="Times New Roman" panose="02020603050405020304" pitchFamily="18" charset="0"/>
              </a:rPr>
              <a:t>i </a:t>
            </a:r>
            <a:r>
              <a:rPr lang="en-US" altLang="en-US" sz="1800" b="1">
                <a:solidFill>
                  <a:srgbClr val="0000FF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</a:t>
            </a:r>
            <a:endParaRPr lang="en-US" altLang="en-US" sz="1800" b="1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l" rtl="0"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10: T </a:t>
            </a:r>
            <a:r>
              <a:rPr lang="en-US" altLang="en-US" sz="1800" b="1">
                <a:sym typeface="Symbol" panose="05050102010706020507" pitchFamily="18" charset="2"/>
              </a:rPr>
              <a:t></a:t>
            </a:r>
            <a:r>
              <a:rPr lang="en-US" altLang="en-US" sz="1800" b="1">
                <a:solidFill>
                  <a:schemeClr val="bg1"/>
                </a:solidFill>
              </a:rPr>
              <a:t> </a:t>
            </a:r>
            <a:r>
              <a:rPr lang="en-US" altLang="en-US" sz="1800" b="1">
                <a:solidFill>
                  <a:srgbClr val="0000FF"/>
                </a:solidFill>
                <a:sym typeface="Symbol" panose="05050102010706020507" pitchFamily="18" charset="2"/>
              </a:rPr>
              <a:t></a:t>
            </a:r>
            <a:r>
              <a:rPr lang="en-US" altLang="en-US" sz="1800" b="1">
                <a:solidFill>
                  <a:schemeClr val="bg1"/>
                </a:solidFill>
              </a:rPr>
              <a:t> </a:t>
            </a:r>
            <a:r>
              <a:rPr lang="en-US" altLang="en-US" sz="1800" b="1">
                <a:solidFill>
                  <a:srgbClr val="0000FF"/>
                </a:solidFill>
              </a:rPr>
              <a:t>i</a:t>
            </a:r>
          </a:p>
          <a:p>
            <a:pPr algn="l" rtl="0"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8: E </a:t>
            </a:r>
            <a:r>
              <a:rPr lang="en-US" altLang="en-US" sz="1800" b="1">
                <a:sym typeface="Symbol" panose="05050102010706020507" pitchFamily="18" charset="2"/>
              </a:rPr>
              <a:t></a:t>
            </a:r>
            <a:r>
              <a:rPr lang="en-US" altLang="en-US" sz="1800" b="1"/>
              <a:t> E</a:t>
            </a:r>
            <a:r>
              <a:rPr lang="en-US" altLang="en-US" sz="1800" b="1">
                <a:solidFill>
                  <a:schemeClr val="bg1"/>
                </a:solidFill>
              </a:rPr>
              <a:t> </a:t>
            </a:r>
            <a:r>
              <a:rPr lang="en-US" altLang="en-US" sz="1800" b="1">
                <a:solidFill>
                  <a:srgbClr val="0000FF"/>
                </a:solidFill>
              </a:rPr>
              <a:t>+</a:t>
            </a:r>
            <a:r>
              <a:rPr lang="en-US" altLang="en-US" sz="1800" b="1">
                <a:solidFill>
                  <a:schemeClr val="bg1"/>
                </a:solidFill>
              </a:rPr>
              <a:t> </a:t>
            </a:r>
            <a:r>
              <a:rPr lang="en-US" altLang="en-US" sz="1800" b="1">
                <a:solidFill>
                  <a:srgbClr val="0000FF"/>
                </a:solidFill>
                <a:sym typeface="Symbol" panose="05050102010706020507" pitchFamily="18" charset="2"/>
              </a:rPr>
              <a:t></a:t>
            </a:r>
            <a:r>
              <a:rPr lang="en-US" altLang="en-US" sz="1800" b="1">
                <a:solidFill>
                  <a:schemeClr val="bg1"/>
                </a:solidFill>
              </a:rPr>
              <a:t> </a:t>
            </a:r>
            <a:r>
              <a:rPr lang="en-US" altLang="en-US" sz="1800" b="1"/>
              <a:t>T</a:t>
            </a:r>
          </a:p>
          <a:p>
            <a:pPr algn="l" rtl="0"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7: E </a:t>
            </a:r>
            <a:r>
              <a:rPr lang="en-US" altLang="en-US" sz="1800" b="1">
                <a:sym typeface="Symbol" panose="05050102010706020507" pitchFamily="18" charset="2"/>
              </a:rPr>
              <a:t></a:t>
            </a:r>
            <a:r>
              <a:rPr lang="en-US" altLang="en-US" sz="1800" b="1"/>
              <a:t> E</a:t>
            </a:r>
            <a:r>
              <a:rPr lang="en-US" altLang="en-US" sz="1800" b="1">
                <a:solidFill>
                  <a:schemeClr val="bg1"/>
                </a:solidFill>
              </a:rPr>
              <a:t> </a:t>
            </a:r>
            <a:r>
              <a:rPr lang="en-US" altLang="en-US" sz="1800" b="1">
                <a:solidFill>
                  <a:srgbClr val="0000FF"/>
                </a:solidFill>
                <a:sym typeface="Symbol" panose="05050102010706020507" pitchFamily="18" charset="2"/>
              </a:rPr>
              <a:t></a:t>
            </a:r>
            <a:r>
              <a:rPr lang="en-US" altLang="en-US" sz="1800" b="1">
                <a:solidFill>
                  <a:schemeClr val="bg1"/>
                </a:solidFill>
              </a:rPr>
              <a:t> </a:t>
            </a:r>
            <a:r>
              <a:rPr lang="en-US" altLang="en-US" sz="1800" b="1">
                <a:solidFill>
                  <a:srgbClr val="0000FF"/>
                </a:solidFill>
              </a:rPr>
              <a:t>+</a:t>
            </a:r>
            <a:r>
              <a:rPr lang="en-US" altLang="en-US" sz="1800" b="1"/>
              <a:t>T</a:t>
            </a:r>
          </a:p>
          <a:p>
            <a:pPr algn="l" rtl="0"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6: E </a:t>
            </a:r>
            <a:r>
              <a:rPr lang="en-US" altLang="en-US" sz="1800" b="1">
                <a:sym typeface="Symbol" panose="05050102010706020507" pitchFamily="18" charset="2"/>
              </a:rPr>
              <a:t></a:t>
            </a:r>
            <a:r>
              <a:rPr lang="en-US" altLang="en-US" sz="1800" b="1">
                <a:solidFill>
                  <a:schemeClr val="bg1"/>
                </a:solidFill>
              </a:rPr>
              <a:t> </a:t>
            </a:r>
            <a:r>
              <a:rPr lang="en-US" altLang="en-US" sz="1800" b="1">
                <a:solidFill>
                  <a:srgbClr val="0000FF"/>
                </a:solidFill>
                <a:sym typeface="Symbol" panose="05050102010706020507" pitchFamily="18" charset="2"/>
              </a:rPr>
              <a:t></a:t>
            </a:r>
            <a:r>
              <a:rPr lang="en-US" altLang="en-US" sz="1800" b="1"/>
              <a:t>E</a:t>
            </a:r>
            <a:r>
              <a:rPr lang="en-US" altLang="en-US" sz="1800" b="1">
                <a:solidFill>
                  <a:srgbClr val="0000FF"/>
                </a:solidFill>
              </a:rPr>
              <a:t>+</a:t>
            </a:r>
            <a:r>
              <a:rPr lang="en-US" altLang="en-US" sz="1800" b="1"/>
              <a:t>T</a:t>
            </a:r>
            <a:endParaRPr lang="en-US" altLang="en-US" sz="1800" b="1">
              <a:latin typeface="Times New Roman" panose="02020603050405020304" pitchFamily="18" charset="0"/>
            </a:endParaRPr>
          </a:p>
          <a:p>
            <a:pPr algn="l" rtl="0"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1: S </a:t>
            </a:r>
            <a:r>
              <a:rPr lang="en-US" altLang="en-US" sz="18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18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800" b="1">
                <a:solidFill>
                  <a:srgbClr val="0000FF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en-US" altLang="en-US" sz="1800" b="1">
                <a:latin typeface="Times New Roman" panose="02020603050405020304" pitchFamily="18" charset="0"/>
              </a:rPr>
              <a:t>E</a:t>
            </a:r>
            <a:r>
              <a:rPr lang="en-US" altLang="en-US" sz="1800" b="1">
                <a:solidFill>
                  <a:srgbClr val="0000FF"/>
                </a:solidFill>
                <a:latin typeface="Times New Roman" panose="02020603050405020304" pitchFamily="18" charset="0"/>
              </a:rPr>
              <a:t>$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854075" y="4270375"/>
            <a:ext cx="5976938" cy="1987550"/>
            <a:chOff x="538" y="2690"/>
            <a:chExt cx="3765" cy="1252"/>
          </a:xfrm>
        </p:grpSpPr>
        <p:sp>
          <p:nvSpPr>
            <p:cNvPr id="35851" name="Text Box 6"/>
            <p:cNvSpPr txBox="1">
              <a:spLocks noChangeArrowheads="1"/>
            </p:cNvSpPr>
            <p:nvPr/>
          </p:nvSpPr>
          <p:spPr bwMode="auto">
            <a:xfrm>
              <a:off x="3265" y="3189"/>
              <a:ext cx="951" cy="312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  $</a:t>
              </a:r>
            </a:p>
          </p:txBody>
        </p:sp>
        <p:sp>
          <p:nvSpPr>
            <p:cNvPr id="35852" name="Text Box 7"/>
            <p:cNvSpPr txBox="1">
              <a:spLocks noChangeArrowheads="1"/>
            </p:cNvSpPr>
            <p:nvPr/>
          </p:nvSpPr>
          <p:spPr bwMode="auto">
            <a:xfrm>
              <a:off x="3160" y="2690"/>
              <a:ext cx="114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input</a:t>
              </a:r>
            </a:p>
          </p:txBody>
        </p:sp>
        <p:sp>
          <p:nvSpPr>
            <p:cNvPr id="35853" name="Text Box 9"/>
            <p:cNvSpPr txBox="1">
              <a:spLocks noChangeArrowheads="1"/>
            </p:cNvSpPr>
            <p:nvPr/>
          </p:nvSpPr>
          <p:spPr bwMode="auto">
            <a:xfrm>
              <a:off x="1457" y="2690"/>
              <a:ext cx="64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stack</a:t>
              </a:r>
            </a:p>
          </p:txBody>
        </p:sp>
        <p:sp>
          <p:nvSpPr>
            <p:cNvPr id="35854" name="Text Box 30"/>
            <p:cNvSpPr txBox="1">
              <a:spLocks noChangeArrowheads="1"/>
            </p:cNvSpPr>
            <p:nvPr/>
          </p:nvSpPr>
          <p:spPr bwMode="auto">
            <a:xfrm>
              <a:off x="538" y="2960"/>
              <a:ext cx="2364" cy="98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9: E </a:t>
              </a:r>
              <a:r>
                <a:rPr lang="en-US" altLang="en-US" sz="1800" b="1">
                  <a:sym typeface="Symbol" panose="05050102010706020507" pitchFamily="18" charset="2"/>
                </a:rPr>
                <a:t></a:t>
              </a:r>
              <a:r>
                <a:rPr lang="en-US" altLang="en-US" sz="1800" b="1"/>
                <a:t> E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>
                  <a:solidFill>
                    <a:srgbClr val="0000FF"/>
                  </a:solidFill>
                </a:rPr>
                <a:t>+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/>
                <a:t>T </a:t>
              </a:r>
              <a:r>
                <a:rPr lang="en-US" altLang="en-US" sz="1800" b="1">
                  <a:solidFill>
                    <a:srgbClr val="0000FF"/>
                  </a:solidFill>
                  <a:sym typeface="Symbol" panose="05050102010706020507" pitchFamily="18" charset="2"/>
                </a:rPr>
                <a:t></a:t>
              </a:r>
              <a:endParaRPr lang="en-US" altLang="en-US" sz="1800" b="1"/>
            </a:p>
            <a:p>
              <a:pPr algn="l" rtl="0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8: E </a:t>
              </a:r>
              <a:r>
                <a:rPr lang="en-US" altLang="en-US" sz="1800" b="1">
                  <a:sym typeface="Symbol" panose="05050102010706020507" pitchFamily="18" charset="2"/>
                </a:rPr>
                <a:t></a:t>
              </a:r>
              <a:r>
                <a:rPr lang="en-US" altLang="en-US" sz="1800" b="1"/>
                <a:t> E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>
                  <a:solidFill>
                    <a:srgbClr val="0000FF"/>
                  </a:solidFill>
                </a:rPr>
                <a:t>+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>
                  <a:solidFill>
                    <a:srgbClr val="0000FF"/>
                  </a:solidFill>
                  <a:sym typeface="Symbol" panose="05050102010706020507" pitchFamily="18" charset="2"/>
                </a:rPr>
                <a:t>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/>
                <a:t>T</a:t>
              </a:r>
            </a:p>
            <a:p>
              <a:pPr algn="l" rtl="0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7: E </a:t>
              </a:r>
              <a:r>
                <a:rPr lang="en-US" altLang="en-US" sz="1800" b="1">
                  <a:sym typeface="Symbol" panose="05050102010706020507" pitchFamily="18" charset="2"/>
                </a:rPr>
                <a:t></a:t>
              </a:r>
              <a:r>
                <a:rPr lang="en-US" altLang="en-US" sz="1800" b="1"/>
                <a:t> E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>
                  <a:solidFill>
                    <a:srgbClr val="0000FF"/>
                  </a:solidFill>
                  <a:sym typeface="Symbol" panose="05050102010706020507" pitchFamily="18" charset="2"/>
                </a:rPr>
                <a:t>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>
                  <a:solidFill>
                    <a:srgbClr val="0000FF"/>
                  </a:solidFill>
                </a:rPr>
                <a:t>+</a:t>
              </a:r>
              <a:r>
                <a:rPr lang="en-US" altLang="en-US" sz="1800" b="1"/>
                <a:t>T</a:t>
              </a:r>
            </a:p>
            <a:p>
              <a:pPr algn="l" rtl="0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6: E </a:t>
              </a:r>
              <a:r>
                <a:rPr lang="en-US" altLang="en-US" sz="1800" b="1">
                  <a:sym typeface="Symbol" panose="05050102010706020507" pitchFamily="18" charset="2"/>
                </a:rPr>
                <a:t>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>
                  <a:solidFill>
                    <a:srgbClr val="0000FF"/>
                  </a:solidFill>
                  <a:sym typeface="Symbol" panose="05050102010706020507" pitchFamily="18" charset="2"/>
                </a:rPr>
                <a:t></a:t>
              </a:r>
              <a:r>
                <a:rPr lang="en-US" altLang="en-US" sz="1800" b="1"/>
                <a:t>E</a:t>
              </a:r>
              <a:r>
                <a:rPr lang="en-US" altLang="en-US" sz="1800" b="1">
                  <a:solidFill>
                    <a:srgbClr val="0000FF"/>
                  </a:solidFill>
                </a:rPr>
                <a:t>+</a:t>
              </a:r>
              <a:r>
                <a:rPr lang="en-US" altLang="en-US" sz="1800" b="1"/>
                <a:t>T</a:t>
              </a:r>
              <a:endParaRPr lang="en-US" altLang="en-US" sz="1800" b="1">
                <a:latin typeface="Times New Roman" panose="02020603050405020304" pitchFamily="18" charset="0"/>
              </a:endParaRPr>
            </a:p>
            <a:p>
              <a:pPr algn="l" rtl="0">
                <a:buFontTx/>
                <a:buNone/>
              </a:pPr>
              <a:r>
                <a:rPr lang="en-US" altLang="en-US" sz="1800" b="1">
                  <a:latin typeface="Times New Roman" panose="02020603050405020304" pitchFamily="18" charset="0"/>
                </a:rPr>
                <a:t>1: S </a:t>
              </a:r>
              <a:r>
                <a:rPr lang="en-US" altLang="en-US" sz="1800" b="1">
                  <a:latin typeface="Times New Roman" panose="02020603050405020304" pitchFamily="18" charset="0"/>
                  <a:sym typeface="Symbol" panose="05050102010706020507" pitchFamily="18" charset="2"/>
                </a:rPr>
                <a:t></a:t>
              </a:r>
              <a:r>
                <a:rPr lang="en-US" altLang="en-US" sz="180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1800" b="1">
                  <a:solidFill>
                    <a:srgbClr val="0000FF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</a:t>
              </a:r>
              <a:r>
                <a:rPr lang="en-US" altLang="en-US" sz="1800" b="1">
                  <a:latin typeface="Times New Roman" panose="02020603050405020304" pitchFamily="18" charset="0"/>
                </a:rPr>
                <a:t>E</a:t>
              </a:r>
              <a:r>
                <a:rPr lang="en-US" altLang="en-US" sz="18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$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52998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826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85750"/>
            <a:ext cx="7772400" cy="1143000"/>
          </a:xfrm>
        </p:spPr>
        <p:txBody>
          <a:bodyPr/>
          <a:lstStyle/>
          <a:p>
            <a:pPr rtl="0" eaLnBrk="1" hangingPunct="1"/>
            <a:r>
              <a:rPr lang="en-US" altLang="en-US" smtClean="0">
                <a:solidFill>
                  <a:schemeClr val="tx1"/>
                </a:solidFill>
              </a:rPr>
              <a:t>Formal Example(11)</a:t>
            </a:r>
          </a:p>
        </p:txBody>
      </p:sp>
      <p:sp>
        <p:nvSpPr>
          <p:cNvPr id="36874" name="Slide Number Placeholder 1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36D57D14-4249-43B2-9BD5-EB9C6E90F1EF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32</a:t>
            </a:fld>
            <a:endParaRPr lang="he-IL" altLang="en-US" sz="1400"/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2417763" y="1206500"/>
            <a:ext cx="5988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S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latin typeface="Times New Roman" panose="02020603050405020304" pitchFamily="18" charset="0"/>
              </a:rPr>
              <a:t> E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$    </a:t>
            </a:r>
            <a:r>
              <a:rPr lang="en-US" altLang="en-US" sz="2400" b="1">
                <a:latin typeface="Times New Roman" panose="02020603050405020304" pitchFamily="18" charset="0"/>
              </a:rPr>
              <a:t>E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latin typeface="Times New Roman" panose="02020603050405020304" pitchFamily="18" charset="0"/>
              </a:rPr>
              <a:t> T | E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+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</a:rPr>
              <a:t>T       T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</a:rPr>
              <a:t>|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</a:rPr>
              <a:t>E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609284" name="Text Box 4"/>
          <p:cNvSpPr txBox="1">
            <a:spLocks noChangeArrowheads="1"/>
          </p:cNvSpPr>
          <p:nvPr/>
        </p:nvSpPr>
        <p:spPr bwMode="auto">
          <a:xfrm>
            <a:off x="5722938" y="3543300"/>
            <a:ext cx="2830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reduce E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latin typeface="Times New Roman" panose="02020603050405020304" pitchFamily="18" charset="0"/>
              </a:rPr>
              <a:t> E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+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</a:rPr>
              <a:t>T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endParaRPr lang="en-US" altLang="en-US" sz="2000" b="1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869" name="Text Box 11"/>
          <p:cNvSpPr txBox="1">
            <a:spLocks noChangeArrowheads="1"/>
          </p:cNvSpPr>
          <p:nvPr/>
        </p:nvSpPr>
        <p:spPr bwMode="auto">
          <a:xfrm>
            <a:off x="5087938" y="2681288"/>
            <a:ext cx="1509712" cy="4953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  $</a:t>
            </a:r>
          </a:p>
        </p:txBody>
      </p:sp>
      <p:sp>
        <p:nvSpPr>
          <p:cNvPr id="36870" name="Text Box 12"/>
          <p:cNvSpPr txBox="1">
            <a:spLocks noChangeArrowheads="1"/>
          </p:cNvSpPr>
          <p:nvPr/>
        </p:nvSpPr>
        <p:spPr bwMode="auto">
          <a:xfrm>
            <a:off x="4921250" y="1889125"/>
            <a:ext cx="1814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input</a:t>
            </a:r>
          </a:p>
        </p:txBody>
      </p:sp>
      <p:sp>
        <p:nvSpPr>
          <p:cNvPr id="36871" name="Text Box 14"/>
          <p:cNvSpPr txBox="1">
            <a:spLocks noChangeArrowheads="1"/>
          </p:cNvSpPr>
          <p:nvPr/>
        </p:nvSpPr>
        <p:spPr bwMode="auto">
          <a:xfrm>
            <a:off x="2217738" y="1889125"/>
            <a:ext cx="1020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stack</a:t>
            </a:r>
          </a:p>
        </p:txBody>
      </p:sp>
      <p:sp>
        <p:nvSpPr>
          <p:cNvPr id="36872" name="Text Box 15"/>
          <p:cNvSpPr txBox="1">
            <a:spLocks noChangeArrowheads="1"/>
          </p:cNvSpPr>
          <p:nvPr/>
        </p:nvSpPr>
        <p:spPr bwMode="auto">
          <a:xfrm>
            <a:off x="876300" y="2354263"/>
            <a:ext cx="3752850" cy="15589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9: E </a:t>
            </a:r>
            <a:r>
              <a:rPr lang="en-US" altLang="en-US" sz="1800" b="1">
                <a:sym typeface="Symbol" panose="05050102010706020507" pitchFamily="18" charset="2"/>
              </a:rPr>
              <a:t></a:t>
            </a:r>
            <a:r>
              <a:rPr lang="en-US" altLang="en-US" sz="1800" b="1"/>
              <a:t> E</a:t>
            </a:r>
            <a:r>
              <a:rPr lang="en-US" altLang="en-US" sz="1800" b="1">
                <a:solidFill>
                  <a:schemeClr val="bg1"/>
                </a:solidFill>
              </a:rPr>
              <a:t> </a:t>
            </a:r>
            <a:r>
              <a:rPr lang="en-US" altLang="en-US" sz="1800" b="1">
                <a:solidFill>
                  <a:srgbClr val="0000FF"/>
                </a:solidFill>
              </a:rPr>
              <a:t>+</a:t>
            </a:r>
            <a:r>
              <a:rPr lang="en-US" altLang="en-US" sz="1800" b="1">
                <a:solidFill>
                  <a:schemeClr val="bg1"/>
                </a:solidFill>
              </a:rPr>
              <a:t> </a:t>
            </a:r>
            <a:r>
              <a:rPr lang="en-US" altLang="en-US" sz="1800" b="1"/>
              <a:t>T </a:t>
            </a:r>
            <a:r>
              <a:rPr lang="en-US" altLang="en-US" sz="1800" b="1">
                <a:solidFill>
                  <a:srgbClr val="0000FF"/>
                </a:solidFill>
                <a:sym typeface="Symbol" panose="05050102010706020507" pitchFamily="18" charset="2"/>
              </a:rPr>
              <a:t></a:t>
            </a:r>
            <a:endParaRPr lang="en-US" altLang="en-US" sz="1800" b="1"/>
          </a:p>
          <a:p>
            <a:pPr algn="l" rtl="0"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8: E </a:t>
            </a:r>
            <a:r>
              <a:rPr lang="en-US" altLang="en-US" sz="1800" b="1">
                <a:sym typeface="Symbol" panose="05050102010706020507" pitchFamily="18" charset="2"/>
              </a:rPr>
              <a:t></a:t>
            </a:r>
            <a:r>
              <a:rPr lang="en-US" altLang="en-US" sz="1800" b="1"/>
              <a:t> E</a:t>
            </a:r>
            <a:r>
              <a:rPr lang="en-US" altLang="en-US" sz="1800" b="1">
                <a:solidFill>
                  <a:schemeClr val="bg1"/>
                </a:solidFill>
              </a:rPr>
              <a:t> </a:t>
            </a:r>
            <a:r>
              <a:rPr lang="en-US" altLang="en-US" sz="1800" b="1">
                <a:solidFill>
                  <a:srgbClr val="0000FF"/>
                </a:solidFill>
              </a:rPr>
              <a:t>+</a:t>
            </a:r>
            <a:r>
              <a:rPr lang="en-US" altLang="en-US" sz="1800" b="1">
                <a:solidFill>
                  <a:schemeClr val="bg1"/>
                </a:solidFill>
              </a:rPr>
              <a:t> </a:t>
            </a:r>
            <a:r>
              <a:rPr lang="en-US" altLang="en-US" sz="1800" b="1">
                <a:solidFill>
                  <a:srgbClr val="0000FF"/>
                </a:solidFill>
                <a:sym typeface="Symbol" panose="05050102010706020507" pitchFamily="18" charset="2"/>
              </a:rPr>
              <a:t></a:t>
            </a:r>
            <a:r>
              <a:rPr lang="en-US" altLang="en-US" sz="1800" b="1">
                <a:solidFill>
                  <a:schemeClr val="bg1"/>
                </a:solidFill>
              </a:rPr>
              <a:t> </a:t>
            </a:r>
            <a:r>
              <a:rPr lang="en-US" altLang="en-US" sz="1800" b="1"/>
              <a:t>T</a:t>
            </a:r>
          </a:p>
          <a:p>
            <a:pPr algn="l" rtl="0"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7: E </a:t>
            </a:r>
            <a:r>
              <a:rPr lang="en-US" altLang="en-US" sz="1800" b="1">
                <a:sym typeface="Symbol" panose="05050102010706020507" pitchFamily="18" charset="2"/>
              </a:rPr>
              <a:t></a:t>
            </a:r>
            <a:r>
              <a:rPr lang="en-US" altLang="en-US" sz="1800" b="1"/>
              <a:t> E</a:t>
            </a:r>
            <a:r>
              <a:rPr lang="en-US" altLang="en-US" sz="1800" b="1">
                <a:solidFill>
                  <a:schemeClr val="bg1"/>
                </a:solidFill>
              </a:rPr>
              <a:t> </a:t>
            </a:r>
            <a:r>
              <a:rPr lang="en-US" altLang="en-US" sz="1800" b="1">
                <a:solidFill>
                  <a:srgbClr val="0000FF"/>
                </a:solidFill>
                <a:sym typeface="Symbol" panose="05050102010706020507" pitchFamily="18" charset="2"/>
              </a:rPr>
              <a:t></a:t>
            </a:r>
            <a:r>
              <a:rPr lang="en-US" altLang="en-US" sz="1800" b="1">
                <a:solidFill>
                  <a:schemeClr val="bg1"/>
                </a:solidFill>
              </a:rPr>
              <a:t> </a:t>
            </a:r>
            <a:r>
              <a:rPr lang="en-US" altLang="en-US" sz="1800" b="1">
                <a:solidFill>
                  <a:srgbClr val="0000FF"/>
                </a:solidFill>
              </a:rPr>
              <a:t>+</a:t>
            </a:r>
            <a:r>
              <a:rPr lang="en-US" altLang="en-US" sz="1800" b="1"/>
              <a:t>T</a:t>
            </a:r>
          </a:p>
          <a:p>
            <a:pPr algn="l" rtl="0"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6: E </a:t>
            </a:r>
            <a:r>
              <a:rPr lang="en-US" altLang="en-US" sz="1800" b="1">
                <a:sym typeface="Symbol" panose="05050102010706020507" pitchFamily="18" charset="2"/>
              </a:rPr>
              <a:t></a:t>
            </a:r>
            <a:r>
              <a:rPr lang="en-US" altLang="en-US" sz="1800" b="1">
                <a:solidFill>
                  <a:schemeClr val="bg1"/>
                </a:solidFill>
              </a:rPr>
              <a:t> </a:t>
            </a:r>
            <a:r>
              <a:rPr lang="en-US" altLang="en-US" sz="1800" b="1">
                <a:solidFill>
                  <a:srgbClr val="0000FF"/>
                </a:solidFill>
                <a:sym typeface="Symbol" panose="05050102010706020507" pitchFamily="18" charset="2"/>
              </a:rPr>
              <a:t></a:t>
            </a:r>
            <a:r>
              <a:rPr lang="en-US" altLang="en-US" sz="1800" b="1"/>
              <a:t>E</a:t>
            </a:r>
            <a:r>
              <a:rPr lang="en-US" altLang="en-US" sz="1800" b="1">
                <a:solidFill>
                  <a:srgbClr val="0000FF"/>
                </a:solidFill>
              </a:rPr>
              <a:t>+</a:t>
            </a:r>
            <a:r>
              <a:rPr lang="en-US" altLang="en-US" sz="1800" b="1"/>
              <a:t>T</a:t>
            </a:r>
            <a:endParaRPr lang="en-US" altLang="en-US" sz="1800" b="1">
              <a:latin typeface="Times New Roman" panose="02020603050405020304" pitchFamily="18" charset="0"/>
            </a:endParaRPr>
          </a:p>
          <a:p>
            <a:pPr algn="l" rtl="0"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1: S </a:t>
            </a:r>
            <a:r>
              <a:rPr lang="en-US" altLang="en-US" sz="18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18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800" b="1">
                <a:solidFill>
                  <a:srgbClr val="0000FF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en-US" altLang="en-US" sz="1800" b="1">
                <a:latin typeface="Times New Roman" panose="02020603050405020304" pitchFamily="18" charset="0"/>
              </a:rPr>
              <a:t>E</a:t>
            </a:r>
            <a:r>
              <a:rPr lang="en-US" altLang="en-US" sz="1800" b="1">
                <a:solidFill>
                  <a:srgbClr val="0000FF"/>
                </a:solidFill>
                <a:latin typeface="Times New Roman" panose="02020603050405020304" pitchFamily="18" charset="0"/>
              </a:rPr>
              <a:t>$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742950" y="4251325"/>
            <a:ext cx="6011863" cy="1316038"/>
            <a:chOff x="468" y="2678"/>
            <a:chExt cx="3787" cy="829"/>
          </a:xfrm>
        </p:grpSpPr>
        <p:sp>
          <p:nvSpPr>
            <p:cNvPr id="36875" name="Text Box 6"/>
            <p:cNvSpPr txBox="1">
              <a:spLocks noChangeArrowheads="1"/>
            </p:cNvSpPr>
            <p:nvPr/>
          </p:nvSpPr>
          <p:spPr bwMode="auto">
            <a:xfrm>
              <a:off x="3217" y="3177"/>
              <a:ext cx="951" cy="312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  $</a:t>
              </a:r>
            </a:p>
          </p:txBody>
        </p:sp>
        <p:sp>
          <p:nvSpPr>
            <p:cNvPr id="36876" name="Text Box 7"/>
            <p:cNvSpPr txBox="1">
              <a:spLocks noChangeArrowheads="1"/>
            </p:cNvSpPr>
            <p:nvPr/>
          </p:nvSpPr>
          <p:spPr bwMode="auto">
            <a:xfrm>
              <a:off x="3112" y="2678"/>
              <a:ext cx="114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input</a:t>
              </a:r>
            </a:p>
          </p:txBody>
        </p:sp>
        <p:sp>
          <p:nvSpPr>
            <p:cNvPr id="36877" name="Text Box 9"/>
            <p:cNvSpPr txBox="1">
              <a:spLocks noChangeArrowheads="1"/>
            </p:cNvSpPr>
            <p:nvPr/>
          </p:nvSpPr>
          <p:spPr bwMode="auto">
            <a:xfrm>
              <a:off x="1409" y="2678"/>
              <a:ext cx="64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stack</a:t>
              </a:r>
            </a:p>
          </p:txBody>
        </p:sp>
        <p:sp>
          <p:nvSpPr>
            <p:cNvPr id="36878" name="Text Box 16"/>
            <p:cNvSpPr txBox="1">
              <a:spLocks noChangeArrowheads="1"/>
            </p:cNvSpPr>
            <p:nvPr/>
          </p:nvSpPr>
          <p:spPr bwMode="auto">
            <a:xfrm>
              <a:off x="468" y="3044"/>
              <a:ext cx="2364" cy="46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2: S </a:t>
              </a:r>
              <a:r>
                <a:rPr lang="en-US" altLang="en-US" sz="1800" b="1">
                  <a:sym typeface="Symbol" panose="05050102010706020507" pitchFamily="18" charset="2"/>
                </a:rPr>
                <a:t>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/>
                <a:t>E </a:t>
              </a:r>
              <a:r>
                <a:rPr lang="en-US" altLang="en-US" sz="1800" b="1">
                  <a:solidFill>
                    <a:srgbClr val="0000FF"/>
                  </a:solidFill>
                  <a:sym typeface="Symbol" panose="05050102010706020507" pitchFamily="18" charset="2"/>
                </a:rPr>
                <a:t></a:t>
              </a:r>
              <a:r>
                <a:rPr lang="en-US" altLang="en-US" sz="1800"/>
                <a:t> </a:t>
              </a:r>
              <a:r>
                <a:rPr lang="en-US" altLang="en-US" sz="1800" b="1">
                  <a:solidFill>
                    <a:srgbClr val="0000FF"/>
                  </a:solidFill>
                </a:rPr>
                <a:t>$</a:t>
              </a:r>
              <a:endParaRPr lang="en-US" altLang="en-US" sz="1800" b="1">
                <a:latin typeface="Times New Roman" panose="02020603050405020304" pitchFamily="18" charset="0"/>
              </a:endParaRPr>
            </a:p>
            <a:p>
              <a:pPr algn="l" rtl="0">
                <a:buFontTx/>
                <a:buNone/>
              </a:pPr>
              <a:r>
                <a:rPr lang="en-US" altLang="en-US" sz="1800" b="1">
                  <a:latin typeface="Times New Roman" panose="02020603050405020304" pitchFamily="18" charset="0"/>
                </a:rPr>
                <a:t>1: S </a:t>
              </a:r>
              <a:r>
                <a:rPr lang="en-US" altLang="en-US" sz="1800" b="1">
                  <a:latin typeface="Times New Roman" panose="02020603050405020304" pitchFamily="18" charset="0"/>
                  <a:sym typeface="Symbol" panose="05050102010706020507" pitchFamily="18" charset="2"/>
                </a:rPr>
                <a:t></a:t>
              </a:r>
              <a:r>
                <a:rPr lang="en-US" altLang="en-US" sz="180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1800" b="1">
                  <a:solidFill>
                    <a:srgbClr val="0000FF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</a:t>
              </a:r>
              <a:r>
                <a:rPr lang="en-US" altLang="en-US" sz="1800" b="1">
                  <a:latin typeface="Times New Roman" panose="02020603050405020304" pitchFamily="18" charset="0"/>
                </a:rPr>
                <a:t>E</a:t>
              </a:r>
              <a:r>
                <a:rPr lang="en-US" altLang="en-US" sz="18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$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03079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928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85750"/>
            <a:ext cx="7772400" cy="1143000"/>
          </a:xfrm>
        </p:spPr>
        <p:txBody>
          <a:bodyPr/>
          <a:lstStyle/>
          <a:p>
            <a:pPr rtl="0" eaLnBrk="1" hangingPunct="1"/>
            <a:r>
              <a:rPr lang="en-US" altLang="en-US" smtClean="0">
                <a:solidFill>
                  <a:schemeClr val="tx1"/>
                </a:solidFill>
              </a:rPr>
              <a:t>Formal Example(12)</a:t>
            </a:r>
          </a:p>
        </p:txBody>
      </p:sp>
      <p:sp>
        <p:nvSpPr>
          <p:cNvPr id="37898" name="Slide Number Placeholder 1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A213F759-BAA4-4E31-A28F-12D3027944CE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33</a:t>
            </a:fld>
            <a:endParaRPr lang="he-IL" altLang="en-US" sz="1400"/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2417763" y="1206500"/>
            <a:ext cx="5988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S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latin typeface="Times New Roman" panose="02020603050405020304" pitchFamily="18" charset="0"/>
              </a:rPr>
              <a:t> E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$    </a:t>
            </a:r>
            <a:r>
              <a:rPr lang="en-US" altLang="en-US" sz="2400" b="1">
                <a:latin typeface="Times New Roman" panose="02020603050405020304" pitchFamily="18" charset="0"/>
              </a:rPr>
              <a:t>E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latin typeface="Times New Roman" panose="02020603050405020304" pitchFamily="18" charset="0"/>
              </a:rPr>
              <a:t> T |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</a:rPr>
              <a:t>E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+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</a:rPr>
              <a:t>T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      </a:t>
            </a:r>
            <a:r>
              <a:rPr lang="en-US" altLang="en-US" sz="2400" b="1">
                <a:latin typeface="Times New Roman" panose="02020603050405020304" pitchFamily="18" charset="0"/>
              </a:rPr>
              <a:t>T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</a:rPr>
              <a:t>|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</a:rPr>
              <a:t>E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610308" name="Text Box 4"/>
          <p:cNvSpPr txBox="1">
            <a:spLocks noChangeArrowheads="1"/>
          </p:cNvSpPr>
          <p:nvPr/>
        </p:nvSpPr>
        <p:spPr bwMode="auto">
          <a:xfrm>
            <a:off x="5722938" y="3543300"/>
            <a:ext cx="283051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shift 3 </a:t>
            </a:r>
          </a:p>
          <a:p>
            <a:pPr algn="l" rtl="0">
              <a:spcBef>
                <a:spcPct val="50000"/>
              </a:spcBef>
              <a:buFontTx/>
              <a:buNone/>
            </a:pPr>
            <a:endParaRPr lang="en-US" altLang="en-US" sz="2000" b="1">
              <a:latin typeface="Times New Roman" panose="02020603050405020304" pitchFamily="18" charset="0"/>
            </a:endParaRPr>
          </a:p>
        </p:txBody>
      </p:sp>
      <p:sp>
        <p:nvSpPr>
          <p:cNvPr id="37893" name="Text Box 16"/>
          <p:cNvSpPr txBox="1">
            <a:spLocks noChangeArrowheads="1"/>
          </p:cNvSpPr>
          <p:nvPr/>
        </p:nvSpPr>
        <p:spPr bwMode="auto">
          <a:xfrm>
            <a:off x="5145088" y="2376488"/>
            <a:ext cx="1509712" cy="4953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  $</a:t>
            </a:r>
          </a:p>
        </p:txBody>
      </p:sp>
      <p:sp>
        <p:nvSpPr>
          <p:cNvPr id="37894" name="Text Box 17"/>
          <p:cNvSpPr txBox="1">
            <a:spLocks noChangeArrowheads="1"/>
          </p:cNvSpPr>
          <p:nvPr/>
        </p:nvSpPr>
        <p:spPr bwMode="auto">
          <a:xfrm>
            <a:off x="4978400" y="1584325"/>
            <a:ext cx="1814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input</a:t>
            </a:r>
          </a:p>
        </p:txBody>
      </p:sp>
      <p:sp>
        <p:nvSpPr>
          <p:cNvPr id="37895" name="Text Box 19"/>
          <p:cNvSpPr txBox="1">
            <a:spLocks noChangeArrowheads="1"/>
          </p:cNvSpPr>
          <p:nvPr/>
        </p:nvSpPr>
        <p:spPr bwMode="auto">
          <a:xfrm>
            <a:off x="2274888" y="1584325"/>
            <a:ext cx="1020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stack</a:t>
            </a:r>
          </a:p>
        </p:txBody>
      </p:sp>
      <p:sp>
        <p:nvSpPr>
          <p:cNvPr id="37896" name="Text Box 20"/>
          <p:cNvSpPr txBox="1">
            <a:spLocks noChangeArrowheads="1"/>
          </p:cNvSpPr>
          <p:nvPr/>
        </p:nvSpPr>
        <p:spPr bwMode="auto">
          <a:xfrm>
            <a:off x="742950" y="2343150"/>
            <a:ext cx="3752850" cy="7350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2: S </a:t>
            </a:r>
            <a:r>
              <a:rPr lang="en-US" altLang="en-US" sz="1800" b="1">
                <a:sym typeface="Symbol" panose="05050102010706020507" pitchFamily="18" charset="2"/>
              </a:rPr>
              <a:t></a:t>
            </a:r>
            <a:r>
              <a:rPr lang="en-US" altLang="en-US" sz="1800" b="1">
                <a:solidFill>
                  <a:schemeClr val="bg1"/>
                </a:solidFill>
              </a:rPr>
              <a:t> </a:t>
            </a:r>
            <a:r>
              <a:rPr lang="en-US" altLang="en-US" sz="1800" b="1"/>
              <a:t>E </a:t>
            </a:r>
            <a:r>
              <a:rPr lang="en-US" altLang="en-US" sz="1800" b="1">
                <a:solidFill>
                  <a:srgbClr val="0000FF"/>
                </a:solidFill>
                <a:sym typeface="Symbol" panose="05050102010706020507" pitchFamily="18" charset="2"/>
              </a:rPr>
              <a:t></a:t>
            </a:r>
            <a:r>
              <a:rPr lang="en-US" altLang="en-US" sz="1800"/>
              <a:t> </a:t>
            </a:r>
            <a:r>
              <a:rPr lang="en-US" altLang="en-US" sz="1800" b="1">
                <a:solidFill>
                  <a:srgbClr val="0000FF"/>
                </a:solidFill>
              </a:rPr>
              <a:t>$</a:t>
            </a:r>
            <a:endParaRPr lang="en-US" altLang="en-US" sz="1800" b="1">
              <a:latin typeface="Times New Roman" panose="02020603050405020304" pitchFamily="18" charset="0"/>
            </a:endParaRPr>
          </a:p>
          <a:p>
            <a:pPr algn="l" rtl="0"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1: S </a:t>
            </a:r>
            <a:r>
              <a:rPr lang="en-US" altLang="en-US" sz="18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18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800" b="1">
                <a:solidFill>
                  <a:srgbClr val="0000FF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en-US" altLang="en-US" sz="1800" b="1">
                <a:latin typeface="Times New Roman" panose="02020603050405020304" pitchFamily="18" charset="0"/>
              </a:rPr>
              <a:t>E</a:t>
            </a:r>
            <a:r>
              <a:rPr lang="en-US" altLang="en-US" sz="1800" b="1">
                <a:solidFill>
                  <a:srgbClr val="0000FF"/>
                </a:solidFill>
                <a:latin typeface="Times New Roman" panose="02020603050405020304" pitchFamily="18" charset="0"/>
              </a:rPr>
              <a:t>$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673100" y="4251325"/>
            <a:ext cx="6081713" cy="1843088"/>
            <a:chOff x="424" y="2678"/>
            <a:chExt cx="3831" cy="1161"/>
          </a:xfrm>
        </p:grpSpPr>
        <p:sp>
          <p:nvSpPr>
            <p:cNvPr id="37899" name="Text Box 6"/>
            <p:cNvSpPr txBox="1">
              <a:spLocks noChangeArrowheads="1"/>
            </p:cNvSpPr>
            <p:nvPr/>
          </p:nvSpPr>
          <p:spPr bwMode="auto">
            <a:xfrm>
              <a:off x="3217" y="3177"/>
              <a:ext cx="951" cy="312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37900" name="Text Box 7"/>
            <p:cNvSpPr txBox="1">
              <a:spLocks noChangeArrowheads="1"/>
            </p:cNvSpPr>
            <p:nvPr/>
          </p:nvSpPr>
          <p:spPr bwMode="auto">
            <a:xfrm>
              <a:off x="3112" y="2678"/>
              <a:ext cx="114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input</a:t>
              </a:r>
            </a:p>
          </p:txBody>
        </p:sp>
        <p:sp>
          <p:nvSpPr>
            <p:cNvPr id="37901" name="Text Box 9"/>
            <p:cNvSpPr txBox="1">
              <a:spLocks noChangeArrowheads="1"/>
            </p:cNvSpPr>
            <p:nvPr/>
          </p:nvSpPr>
          <p:spPr bwMode="auto">
            <a:xfrm>
              <a:off x="1409" y="2678"/>
              <a:ext cx="64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stack</a:t>
              </a:r>
            </a:p>
          </p:txBody>
        </p:sp>
        <p:sp>
          <p:nvSpPr>
            <p:cNvPr id="37902" name="Text Box 21"/>
            <p:cNvSpPr txBox="1">
              <a:spLocks noChangeArrowheads="1"/>
            </p:cNvSpPr>
            <p:nvPr/>
          </p:nvSpPr>
          <p:spPr bwMode="auto">
            <a:xfrm>
              <a:off x="424" y="3203"/>
              <a:ext cx="2364" cy="63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3: S </a:t>
              </a:r>
              <a:r>
                <a:rPr lang="en-US" altLang="en-US" sz="1800" b="1">
                  <a:sym typeface="Symbol" panose="05050102010706020507" pitchFamily="18" charset="2"/>
                </a:rPr>
                <a:t>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/>
                <a:t>E </a:t>
              </a:r>
              <a:r>
                <a:rPr lang="en-US" altLang="en-US" sz="1800" b="1">
                  <a:solidFill>
                    <a:srgbClr val="0000FF"/>
                  </a:solidFill>
                </a:rPr>
                <a:t>$ </a:t>
              </a:r>
              <a:r>
                <a:rPr lang="en-US" altLang="en-US" sz="1800" b="1">
                  <a:solidFill>
                    <a:srgbClr val="0000FF"/>
                  </a:solidFill>
                  <a:sym typeface="Symbol" panose="05050102010706020507" pitchFamily="18" charset="2"/>
                </a:rPr>
                <a:t></a:t>
              </a:r>
              <a:endParaRPr lang="en-US" altLang="en-US" sz="1800" b="1"/>
            </a:p>
            <a:p>
              <a:pPr algn="l" rtl="0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2: S </a:t>
              </a:r>
              <a:r>
                <a:rPr lang="en-US" altLang="en-US" sz="1800" b="1">
                  <a:sym typeface="Symbol" panose="05050102010706020507" pitchFamily="18" charset="2"/>
                </a:rPr>
                <a:t>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/>
                <a:t>E </a:t>
              </a:r>
              <a:r>
                <a:rPr lang="en-US" altLang="en-US" sz="1800" b="1">
                  <a:solidFill>
                    <a:srgbClr val="0000FF"/>
                  </a:solidFill>
                  <a:sym typeface="Symbol" panose="05050102010706020507" pitchFamily="18" charset="2"/>
                </a:rPr>
                <a:t></a:t>
              </a:r>
              <a:r>
                <a:rPr lang="en-US" altLang="en-US" sz="1800"/>
                <a:t> </a:t>
              </a:r>
              <a:r>
                <a:rPr lang="en-US" altLang="en-US" sz="1800" b="1">
                  <a:solidFill>
                    <a:srgbClr val="0000FF"/>
                  </a:solidFill>
                </a:rPr>
                <a:t>$</a:t>
              </a:r>
              <a:endParaRPr lang="en-US" altLang="en-US" sz="1800" b="1">
                <a:latin typeface="Times New Roman" panose="02020603050405020304" pitchFamily="18" charset="0"/>
              </a:endParaRPr>
            </a:p>
            <a:p>
              <a:pPr algn="l" rtl="0">
                <a:buFontTx/>
                <a:buNone/>
              </a:pPr>
              <a:r>
                <a:rPr lang="en-US" altLang="en-US" sz="1800" b="1">
                  <a:latin typeface="Times New Roman" panose="02020603050405020304" pitchFamily="18" charset="0"/>
                </a:rPr>
                <a:t>1: S </a:t>
              </a:r>
              <a:r>
                <a:rPr lang="en-US" altLang="en-US" sz="1800" b="1">
                  <a:latin typeface="Times New Roman" panose="02020603050405020304" pitchFamily="18" charset="0"/>
                  <a:sym typeface="Symbol" panose="05050102010706020507" pitchFamily="18" charset="2"/>
                </a:rPr>
                <a:t></a:t>
              </a:r>
              <a:r>
                <a:rPr lang="en-US" altLang="en-US" sz="180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1800" b="1">
                  <a:solidFill>
                    <a:srgbClr val="0000FF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</a:t>
              </a:r>
              <a:r>
                <a:rPr lang="en-US" altLang="en-US" sz="1800" b="1">
                  <a:latin typeface="Times New Roman" panose="02020603050405020304" pitchFamily="18" charset="0"/>
                </a:rPr>
                <a:t>E</a:t>
              </a:r>
              <a:r>
                <a:rPr lang="en-US" altLang="en-US" sz="18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$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0614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030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85750"/>
            <a:ext cx="7772400" cy="1143000"/>
          </a:xfrm>
        </p:spPr>
        <p:txBody>
          <a:bodyPr/>
          <a:lstStyle/>
          <a:p>
            <a:pPr rtl="0" eaLnBrk="1" hangingPunct="1"/>
            <a:r>
              <a:rPr lang="en-US" altLang="en-US" smtClean="0">
                <a:solidFill>
                  <a:schemeClr val="tx1"/>
                </a:solidFill>
              </a:rPr>
              <a:t>Formal Example(13)</a:t>
            </a:r>
          </a:p>
        </p:txBody>
      </p:sp>
      <p:sp>
        <p:nvSpPr>
          <p:cNvPr id="38921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AD1CEACC-3561-4365-87B6-4536D9F18B79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34</a:t>
            </a:fld>
            <a:endParaRPr lang="he-IL" altLang="en-US" sz="1400"/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2417763" y="1206500"/>
            <a:ext cx="5988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S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latin typeface="Times New Roman" panose="02020603050405020304" pitchFamily="18" charset="0"/>
              </a:rPr>
              <a:t> E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$    </a:t>
            </a:r>
            <a:r>
              <a:rPr lang="en-US" altLang="en-US" sz="2400" b="1">
                <a:latin typeface="Times New Roman" panose="02020603050405020304" pitchFamily="18" charset="0"/>
              </a:rPr>
              <a:t>E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latin typeface="Times New Roman" panose="02020603050405020304" pitchFamily="18" charset="0"/>
              </a:rPr>
              <a:t> T | E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+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</a:rPr>
              <a:t>T       T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</a:rPr>
              <a:t>|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</a:rPr>
              <a:t>E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5722938" y="3543300"/>
            <a:ext cx="2830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reduce S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latin typeface="Times New Roman" panose="02020603050405020304" pitchFamily="18" charset="0"/>
              </a:rPr>
              <a:t> E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$</a:t>
            </a:r>
            <a:endParaRPr lang="en-US" altLang="en-US" sz="2000" b="1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17" name="Text Box 16"/>
          <p:cNvSpPr txBox="1">
            <a:spLocks noChangeArrowheads="1"/>
          </p:cNvSpPr>
          <p:nvPr/>
        </p:nvSpPr>
        <p:spPr bwMode="auto">
          <a:xfrm>
            <a:off x="5126038" y="2281238"/>
            <a:ext cx="1509712" cy="4953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38918" name="Text Box 17"/>
          <p:cNvSpPr txBox="1">
            <a:spLocks noChangeArrowheads="1"/>
          </p:cNvSpPr>
          <p:nvPr/>
        </p:nvSpPr>
        <p:spPr bwMode="auto">
          <a:xfrm>
            <a:off x="4959350" y="1489075"/>
            <a:ext cx="1814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input</a:t>
            </a:r>
          </a:p>
        </p:txBody>
      </p:sp>
      <p:sp>
        <p:nvSpPr>
          <p:cNvPr id="38919" name="Text Box 19"/>
          <p:cNvSpPr txBox="1">
            <a:spLocks noChangeArrowheads="1"/>
          </p:cNvSpPr>
          <p:nvPr/>
        </p:nvSpPr>
        <p:spPr bwMode="auto">
          <a:xfrm>
            <a:off x="2255838" y="1489075"/>
            <a:ext cx="1020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stack</a:t>
            </a:r>
          </a:p>
        </p:txBody>
      </p:sp>
      <p:sp>
        <p:nvSpPr>
          <p:cNvPr id="38920" name="Text Box 20"/>
          <p:cNvSpPr txBox="1">
            <a:spLocks noChangeArrowheads="1"/>
          </p:cNvSpPr>
          <p:nvPr/>
        </p:nvSpPr>
        <p:spPr bwMode="auto">
          <a:xfrm>
            <a:off x="673100" y="2273300"/>
            <a:ext cx="3752850" cy="10096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3: S </a:t>
            </a:r>
            <a:r>
              <a:rPr lang="en-US" altLang="en-US" sz="1800" b="1">
                <a:sym typeface="Symbol" panose="05050102010706020507" pitchFamily="18" charset="2"/>
              </a:rPr>
              <a:t></a:t>
            </a:r>
            <a:r>
              <a:rPr lang="en-US" altLang="en-US" sz="1800" b="1">
                <a:solidFill>
                  <a:schemeClr val="bg1"/>
                </a:solidFill>
              </a:rPr>
              <a:t> </a:t>
            </a:r>
            <a:r>
              <a:rPr lang="en-US" altLang="en-US" sz="1800" b="1"/>
              <a:t>E </a:t>
            </a:r>
            <a:r>
              <a:rPr lang="en-US" altLang="en-US" sz="1800" b="1">
                <a:solidFill>
                  <a:srgbClr val="0000FF"/>
                </a:solidFill>
              </a:rPr>
              <a:t>$ </a:t>
            </a:r>
            <a:r>
              <a:rPr lang="en-US" altLang="en-US" sz="1800" b="1">
                <a:solidFill>
                  <a:srgbClr val="0000FF"/>
                </a:solidFill>
                <a:sym typeface="Symbol" panose="05050102010706020507" pitchFamily="18" charset="2"/>
              </a:rPr>
              <a:t></a:t>
            </a:r>
            <a:endParaRPr lang="en-US" altLang="en-US" sz="1800" b="1"/>
          </a:p>
          <a:p>
            <a:pPr algn="l" rtl="0"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2: S </a:t>
            </a:r>
            <a:r>
              <a:rPr lang="en-US" altLang="en-US" sz="1800" b="1">
                <a:sym typeface="Symbol" panose="05050102010706020507" pitchFamily="18" charset="2"/>
              </a:rPr>
              <a:t></a:t>
            </a:r>
            <a:r>
              <a:rPr lang="en-US" altLang="en-US" sz="1800" b="1">
                <a:solidFill>
                  <a:schemeClr val="bg1"/>
                </a:solidFill>
              </a:rPr>
              <a:t> </a:t>
            </a:r>
            <a:r>
              <a:rPr lang="en-US" altLang="en-US" sz="1800" b="1"/>
              <a:t>E </a:t>
            </a:r>
            <a:r>
              <a:rPr lang="en-US" altLang="en-US" sz="1800" b="1">
                <a:solidFill>
                  <a:srgbClr val="0000FF"/>
                </a:solidFill>
                <a:sym typeface="Symbol" panose="05050102010706020507" pitchFamily="18" charset="2"/>
              </a:rPr>
              <a:t></a:t>
            </a:r>
            <a:r>
              <a:rPr lang="en-US" altLang="en-US" sz="1800"/>
              <a:t> </a:t>
            </a:r>
            <a:r>
              <a:rPr lang="en-US" altLang="en-US" sz="1800" b="1">
                <a:solidFill>
                  <a:srgbClr val="0000FF"/>
                </a:solidFill>
              </a:rPr>
              <a:t>$</a:t>
            </a:r>
            <a:endParaRPr lang="en-US" altLang="en-US" sz="1800" b="1">
              <a:latin typeface="Times New Roman" panose="02020603050405020304" pitchFamily="18" charset="0"/>
            </a:endParaRPr>
          </a:p>
          <a:p>
            <a:pPr algn="l" rtl="0"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1: S </a:t>
            </a:r>
            <a:r>
              <a:rPr lang="en-US" altLang="en-US" sz="18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18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800" b="1">
                <a:solidFill>
                  <a:srgbClr val="0000FF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en-US" altLang="en-US" sz="1800" b="1">
                <a:latin typeface="Times New Roman" panose="02020603050405020304" pitchFamily="18" charset="0"/>
              </a:rPr>
              <a:t>E</a:t>
            </a:r>
            <a:r>
              <a:rPr lang="en-US" altLang="en-US" sz="1800" b="1">
                <a:solidFill>
                  <a:srgbClr val="0000FF"/>
                </a:solidFill>
                <a:latin typeface="Times New Roman" panose="02020603050405020304" pitchFamily="18" charset="0"/>
              </a:rPr>
              <a:t>$</a:t>
            </a:r>
          </a:p>
        </p:txBody>
      </p:sp>
    </p:spTree>
    <p:extLst>
      <p:ext uri="{BB962C8B-B14F-4D97-AF65-F5344CB8AC3E}">
        <p14:creationId xmlns:p14="http://schemas.microsoft.com/office/powerpoint/2010/main" val="429390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</a:rPr>
              <a:t>B</a:t>
            </a:r>
            <a:r>
              <a:rPr lang="en-US" altLang="en-US" smtClean="0">
                <a:solidFill>
                  <a:schemeClr val="tx1"/>
                </a:solidFill>
                <a:cs typeface="Times New Roman" panose="02020603050405020304" pitchFamily="18" charset="0"/>
              </a:rPr>
              <a:t>ut how can this be done efficiently?</a:t>
            </a:r>
          </a:p>
        </p:txBody>
      </p:sp>
      <p:sp>
        <p:nvSpPr>
          <p:cNvPr id="61338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Deterministic Pushdown Automaton</a:t>
            </a: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A7FFFCC7-5B0E-4A9F-8EDF-48986D604253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35</a:t>
            </a:fld>
            <a:endParaRPr lang="he-IL" altLang="en-US" sz="1400"/>
          </a:p>
        </p:txBody>
      </p:sp>
    </p:spTree>
    <p:extLst>
      <p:ext uri="{BB962C8B-B14F-4D97-AF65-F5344CB8AC3E}">
        <p14:creationId xmlns:p14="http://schemas.microsoft.com/office/powerpoint/2010/main" val="3084772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3381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altLang="en-US" sz="4000" smtClean="0">
                <a:solidFill>
                  <a:schemeClr val="tx1"/>
                </a:solidFill>
              </a:rPr>
              <a:t>Handles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52513" y="1570038"/>
            <a:ext cx="6980237" cy="2149475"/>
          </a:xfrm>
        </p:spPr>
        <p:txBody>
          <a:bodyPr/>
          <a:lstStyle/>
          <a:p>
            <a:pPr algn="l" rtl="0" eaLnBrk="1" hangingPunct="1"/>
            <a:r>
              <a:rPr lang="en-US" altLang="en-US" sz="2400" smtClean="0"/>
              <a:t>Identify the leftmost node (nonterminal) that has not been constructed but all whose children have been constructed</a:t>
            </a:r>
          </a:p>
          <a:p>
            <a:pPr lvl="1" algn="l" rtl="0" eaLnBrk="1" hangingPunct="1"/>
            <a:endParaRPr lang="en-US" altLang="en-US" sz="2000" smtClean="0"/>
          </a:p>
        </p:txBody>
      </p:sp>
      <p:sp>
        <p:nvSpPr>
          <p:cNvPr id="40971" name="Slide Number Placeholder 2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8171DF61-02D4-4B3C-AAE8-5B22062405EC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36</a:t>
            </a:fld>
            <a:endParaRPr lang="he-IL" altLang="en-US" sz="1400"/>
          </a:p>
        </p:txBody>
      </p:sp>
      <p:sp>
        <p:nvSpPr>
          <p:cNvPr id="40964" name="Text Box 6"/>
          <p:cNvSpPr txBox="1">
            <a:spLocks noChangeArrowheads="1"/>
          </p:cNvSpPr>
          <p:nvPr/>
        </p:nvSpPr>
        <p:spPr bwMode="auto">
          <a:xfrm>
            <a:off x="738188" y="6013450"/>
            <a:ext cx="7789862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t</a:t>
            </a:r>
            <a:r>
              <a:rPr lang="en-US" altLang="en-US" sz="2400" baseline="-25000">
                <a:latin typeface="Times New Roman" panose="02020603050405020304" pitchFamily="18" charset="0"/>
              </a:rPr>
              <a:t>1</a:t>
            </a:r>
            <a:r>
              <a:rPr lang="en-US" altLang="en-US" sz="2400">
                <a:latin typeface="Times New Roman" panose="02020603050405020304" pitchFamily="18" charset="0"/>
              </a:rPr>
              <a:t> t</a:t>
            </a:r>
            <a:r>
              <a:rPr lang="en-US" altLang="en-US" sz="2400" baseline="-25000">
                <a:latin typeface="Times New Roman" panose="02020603050405020304" pitchFamily="18" charset="0"/>
              </a:rPr>
              <a:t>2</a:t>
            </a:r>
            <a:r>
              <a:rPr lang="en-US" altLang="en-US" sz="2400">
                <a:latin typeface="Times New Roman" panose="02020603050405020304" pitchFamily="18" charset="0"/>
              </a:rPr>
              <a:t>                                 t</a:t>
            </a:r>
            <a:r>
              <a:rPr lang="en-US" altLang="en-US" sz="2400" baseline="-25000">
                <a:latin typeface="Times New Roman" panose="02020603050405020304" pitchFamily="18" charset="0"/>
              </a:rPr>
              <a:t>4</a:t>
            </a:r>
            <a:r>
              <a:rPr lang="en-US" altLang="en-US" sz="2400">
                <a:latin typeface="Times New Roman" panose="02020603050405020304" pitchFamily="18" charset="0"/>
              </a:rPr>
              <a:t>    t</a:t>
            </a:r>
            <a:r>
              <a:rPr lang="en-US" altLang="en-US" sz="2400" baseline="-25000">
                <a:latin typeface="Times New Roman" panose="02020603050405020304" pitchFamily="18" charset="0"/>
              </a:rPr>
              <a:t>5</a:t>
            </a:r>
            <a:r>
              <a:rPr lang="en-US" altLang="en-US" sz="2400">
                <a:latin typeface="Times New Roman" panose="02020603050405020304" pitchFamily="18" charset="0"/>
              </a:rPr>
              <a:t>       t</a:t>
            </a:r>
            <a:r>
              <a:rPr lang="en-US" altLang="en-US" sz="2400" baseline="-25000">
                <a:latin typeface="Times New Roman" panose="02020603050405020304" pitchFamily="18" charset="0"/>
              </a:rPr>
              <a:t>6</a:t>
            </a:r>
            <a:r>
              <a:rPr lang="en-US" altLang="en-US" sz="2400">
                <a:latin typeface="Times New Roman" panose="02020603050405020304" pitchFamily="18" charset="0"/>
              </a:rPr>
              <a:t>      t</a:t>
            </a:r>
            <a:r>
              <a:rPr lang="en-US" altLang="en-US" sz="2400" baseline="-25000">
                <a:latin typeface="Times New Roman" panose="02020603050405020304" pitchFamily="18" charset="0"/>
              </a:rPr>
              <a:t>7    </a:t>
            </a:r>
            <a:r>
              <a:rPr lang="en-US" altLang="en-US" sz="2400">
                <a:latin typeface="Times New Roman" panose="02020603050405020304" pitchFamily="18" charset="0"/>
              </a:rPr>
              <a:t> t</a:t>
            </a:r>
            <a:r>
              <a:rPr lang="en-US" altLang="en-US" sz="2400" baseline="-25000"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40965" name="Text Box 7"/>
          <p:cNvSpPr txBox="1">
            <a:spLocks noChangeArrowheads="1"/>
          </p:cNvSpPr>
          <p:nvPr/>
        </p:nvSpPr>
        <p:spPr bwMode="auto">
          <a:xfrm>
            <a:off x="0" y="5240338"/>
            <a:ext cx="1284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input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997325" y="4429125"/>
            <a:ext cx="519113" cy="1658938"/>
            <a:chOff x="2518" y="2790"/>
            <a:chExt cx="327" cy="1045"/>
          </a:xfrm>
        </p:grpSpPr>
        <p:sp>
          <p:nvSpPr>
            <p:cNvPr id="40979" name="Oval 9"/>
            <p:cNvSpPr>
              <a:spLocks noChangeArrowheads="1"/>
            </p:cNvSpPr>
            <p:nvPr/>
          </p:nvSpPr>
          <p:spPr bwMode="auto">
            <a:xfrm>
              <a:off x="2590" y="2790"/>
              <a:ext cx="255" cy="27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rtl="0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40980" name="Line 10"/>
            <p:cNvSpPr>
              <a:spLocks noChangeShapeType="1"/>
            </p:cNvSpPr>
            <p:nvPr/>
          </p:nvSpPr>
          <p:spPr bwMode="auto">
            <a:xfrm flipH="1">
              <a:off x="2518" y="3061"/>
              <a:ext cx="197" cy="65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81" name="Line 11"/>
            <p:cNvSpPr>
              <a:spLocks noChangeShapeType="1"/>
            </p:cNvSpPr>
            <p:nvPr/>
          </p:nvSpPr>
          <p:spPr bwMode="auto">
            <a:xfrm>
              <a:off x="2748" y="3077"/>
              <a:ext cx="0" cy="75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5430838" y="4325938"/>
            <a:ext cx="787400" cy="1735137"/>
            <a:chOff x="3421" y="2725"/>
            <a:chExt cx="496" cy="1093"/>
          </a:xfrm>
        </p:grpSpPr>
        <p:sp>
          <p:nvSpPr>
            <p:cNvPr id="40976" name="Oval 13"/>
            <p:cNvSpPr>
              <a:spLocks noChangeArrowheads="1"/>
            </p:cNvSpPr>
            <p:nvPr/>
          </p:nvSpPr>
          <p:spPr bwMode="auto">
            <a:xfrm>
              <a:off x="3421" y="2725"/>
              <a:ext cx="276" cy="407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rtl="0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40977" name="Line 14"/>
            <p:cNvSpPr>
              <a:spLocks noChangeShapeType="1"/>
            </p:cNvSpPr>
            <p:nvPr/>
          </p:nvSpPr>
          <p:spPr bwMode="auto">
            <a:xfrm>
              <a:off x="3555" y="3077"/>
              <a:ext cx="33" cy="6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8" name="Line 15"/>
            <p:cNvSpPr>
              <a:spLocks noChangeShapeType="1"/>
            </p:cNvSpPr>
            <p:nvPr/>
          </p:nvSpPr>
          <p:spPr bwMode="auto">
            <a:xfrm>
              <a:off x="3588" y="3110"/>
              <a:ext cx="329" cy="7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4457700" y="3638550"/>
            <a:ext cx="1192213" cy="2370138"/>
            <a:chOff x="2808" y="2292"/>
            <a:chExt cx="751" cy="1493"/>
          </a:xfrm>
        </p:grpSpPr>
        <p:sp>
          <p:nvSpPr>
            <p:cNvPr id="40972" name="Oval 17"/>
            <p:cNvSpPr>
              <a:spLocks noChangeArrowheads="1"/>
            </p:cNvSpPr>
            <p:nvPr/>
          </p:nvSpPr>
          <p:spPr bwMode="auto">
            <a:xfrm>
              <a:off x="2986" y="2292"/>
              <a:ext cx="255" cy="27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rtl="0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3</a:t>
              </a:r>
            </a:p>
          </p:txBody>
        </p:sp>
        <p:cxnSp>
          <p:nvCxnSpPr>
            <p:cNvPr id="40973" name="AutoShape 18"/>
            <p:cNvCxnSpPr>
              <a:cxnSpLocks noChangeShapeType="1"/>
              <a:stCxn id="40972" idx="3"/>
              <a:endCxn id="40979" idx="7"/>
            </p:cNvCxnSpPr>
            <p:nvPr/>
          </p:nvCxnSpPr>
          <p:spPr bwMode="auto">
            <a:xfrm flipH="1">
              <a:off x="2808" y="2540"/>
              <a:ext cx="215" cy="278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974" name="AutoShape 19"/>
            <p:cNvCxnSpPr>
              <a:cxnSpLocks noChangeShapeType="1"/>
              <a:stCxn id="40972" idx="5"/>
              <a:endCxn id="40976" idx="0"/>
            </p:cNvCxnSpPr>
            <p:nvPr/>
          </p:nvCxnSpPr>
          <p:spPr bwMode="auto">
            <a:xfrm>
              <a:off x="3204" y="2540"/>
              <a:ext cx="355" cy="173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0975" name="Line 20"/>
            <p:cNvSpPr>
              <a:spLocks noChangeShapeType="1"/>
            </p:cNvSpPr>
            <p:nvPr/>
          </p:nvSpPr>
          <p:spPr bwMode="auto">
            <a:xfrm>
              <a:off x="3094" y="2551"/>
              <a:ext cx="82" cy="123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0969" name="Line 21"/>
          <p:cNvSpPr>
            <a:spLocks noChangeShapeType="1"/>
          </p:cNvSpPr>
          <p:nvPr/>
        </p:nvSpPr>
        <p:spPr bwMode="auto">
          <a:xfrm flipV="1">
            <a:off x="836613" y="2717800"/>
            <a:ext cx="2638425" cy="34480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Line 22"/>
          <p:cNvSpPr>
            <a:spLocks noChangeShapeType="1"/>
          </p:cNvSpPr>
          <p:nvPr/>
        </p:nvSpPr>
        <p:spPr bwMode="auto">
          <a:xfrm flipV="1">
            <a:off x="1201738" y="2768600"/>
            <a:ext cx="2768600" cy="3370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088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rtl="0" eaLnBrk="1" hangingPunct="1"/>
            <a:r>
              <a:rPr lang="en-US" altLang="en-US" smtClean="0">
                <a:solidFill>
                  <a:schemeClr val="tx1"/>
                </a:solidFill>
              </a:rPr>
              <a:t>Identifying Handles</a:t>
            </a:r>
          </a:p>
        </p:txBody>
      </p:sp>
      <p:sp>
        <p:nvSpPr>
          <p:cNvPr id="6318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085138" cy="4525963"/>
          </a:xfrm>
        </p:spPr>
        <p:txBody>
          <a:bodyPr>
            <a:normAutofit/>
          </a:bodyPr>
          <a:lstStyle/>
          <a:p>
            <a:pPr algn="l" rtl="0" eaLnBrk="1" hangingPunct="1">
              <a:lnSpc>
                <a:spcPct val="90000"/>
              </a:lnSpc>
            </a:pPr>
            <a:r>
              <a:rPr lang="en-US" altLang="en-US" sz="2800" dirty="0" smtClean="0"/>
              <a:t>The language of stack symbols (T</a:t>
            </a:r>
            <a:r>
              <a:rPr lang="en-IL" altLang="en-US" sz="2800" dirty="0" smtClean="0">
                <a:sym typeface="Symbol" panose="05050102010706020507" pitchFamily="18" charset="2"/>
              </a:rPr>
              <a:t></a:t>
            </a:r>
            <a:r>
              <a:rPr lang="en-US" altLang="en-US" sz="2800" dirty="0" smtClean="0">
                <a:sym typeface="Symbol" panose="05050102010706020507" pitchFamily="18" charset="2"/>
              </a:rPr>
              <a:t>N)* is regular</a:t>
            </a:r>
            <a:endParaRPr lang="en-US" altLang="en-US" sz="2800" dirty="0" smtClean="0"/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z="2800" dirty="0" smtClean="0"/>
              <a:t>Create a deterministic finite state automaton over grammar symbols</a:t>
            </a:r>
          </a:p>
          <a:p>
            <a:pPr lvl="1"/>
            <a:r>
              <a:rPr lang="en-US" altLang="en-US" sz="2400" dirty="0" smtClean="0"/>
              <a:t>Sets of LR(0) items  A </a:t>
            </a:r>
            <a:r>
              <a:rPr lang="en-US" altLang="en-US" sz="2400" dirty="0">
                <a:sym typeface="Symbol" panose="05050102010706020507" pitchFamily="18" charset="2"/>
              </a:rPr>
              <a:t></a:t>
            </a:r>
            <a:r>
              <a:rPr lang="en-US" altLang="en-US" sz="2400" dirty="0"/>
              <a:t> </a:t>
            </a:r>
            <a:r>
              <a:rPr lang="en-US" altLang="en-US" sz="2400" dirty="0" smtClean="0">
                <a:sym typeface="Symbol" panose="05050102010706020507" pitchFamily="18" charset="2"/>
              </a:rPr>
              <a:t></a:t>
            </a:r>
            <a:r>
              <a:rPr lang="en-US" altLang="en-US" sz="2400" dirty="0" smtClean="0"/>
              <a:t>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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dirty="0" smtClean="0">
                <a:sym typeface="Symbol" panose="05050102010706020507" pitchFamily="18" charset="2"/>
              </a:rPr>
              <a:t></a:t>
            </a:r>
          </a:p>
          <a:p>
            <a:pPr lvl="2"/>
            <a:r>
              <a:rPr lang="en-US" altLang="en-US" sz="2100" dirty="0" smtClean="0">
                <a:sym typeface="Symbol" panose="05050102010706020507" pitchFamily="18" charset="2"/>
              </a:rPr>
              <a:t>Identified </a:t>
            </a:r>
            <a:r>
              <a:rPr lang="en-US" altLang="en-US" sz="2000" dirty="0" smtClean="0">
                <a:sym typeface="Symbol" panose="05050102010706020507" pitchFamily="18" charset="2"/>
              </a:rPr>
              <a:t></a:t>
            </a:r>
          </a:p>
          <a:p>
            <a:pPr lvl="2"/>
            <a:r>
              <a:rPr lang="en-US" altLang="en-US" sz="2000" dirty="0">
                <a:sym typeface="Symbol" panose="05050102010706020507" pitchFamily="18" charset="2"/>
              </a:rPr>
              <a:t>Expecting </a:t>
            </a:r>
            <a:r>
              <a:rPr lang="en-US" altLang="en-US" sz="2000" dirty="0" smtClean="0">
                <a:sym typeface="Symbol" panose="05050102010706020507" pitchFamily="18" charset="2"/>
              </a:rPr>
              <a:t></a:t>
            </a:r>
            <a:endParaRPr lang="en-US" altLang="en-US" sz="2100" dirty="0" smtClean="0"/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z="2800" dirty="0" smtClean="0"/>
              <a:t>Use automaton to build  parser tables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altLang="en-US" sz="2400" dirty="0" smtClean="0">
                <a:solidFill>
                  <a:srgbClr val="0000FF"/>
                </a:solidFill>
              </a:rPr>
              <a:t>reduce</a:t>
            </a:r>
            <a:r>
              <a:rPr lang="en-US" altLang="en-US" sz="2400" dirty="0" smtClean="0"/>
              <a:t> For items A </a:t>
            </a:r>
            <a:r>
              <a:rPr lang="en-US" altLang="en-US" sz="2400" dirty="0" smtClean="0">
                <a:sym typeface="Symbol" panose="05050102010706020507" pitchFamily="18" charset="2"/>
              </a:rPr>
              <a:t></a:t>
            </a:r>
            <a:r>
              <a:rPr lang="en-US" altLang="en-US" sz="2400" dirty="0" smtClean="0"/>
              <a:t> </a:t>
            </a:r>
            <a:r>
              <a:rPr lang="en-US" altLang="en-US" sz="2400" dirty="0" smtClean="0">
                <a:sym typeface="Symbol" panose="05050102010706020507" pitchFamily="18" charset="2"/>
              </a:rPr>
              <a:t></a:t>
            </a:r>
            <a:r>
              <a:rPr lang="en-US" altLang="en-US" sz="2400" dirty="0" smtClean="0"/>
              <a:t> </a:t>
            </a:r>
            <a:r>
              <a:rPr lang="en-US" altLang="en-US" sz="2400" dirty="0" smtClean="0">
                <a:solidFill>
                  <a:srgbClr val="0000FF"/>
                </a:solidFill>
                <a:sym typeface="Symbol" panose="05050102010706020507" pitchFamily="18" charset="2"/>
              </a:rPr>
              <a:t></a:t>
            </a:r>
            <a:r>
              <a:rPr lang="en-US" altLang="en-US" sz="2400" dirty="0" smtClean="0">
                <a:solidFill>
                  <a:srgbClr val="0000FF"/>
                </a:solidFill>
              </a:rPr>
              <a:t> </a:t>
            </a:r>
            <a:r>
              <a:rPr lang="en-US" altLang="en-US" sz="2400" dirty="0" smtClean="0"/>
              <a:t>on every token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altLang="en-US" sz="2400" dirty="0" smtClean="0">
                <a:solidFill>
                  <a:srgbClr val="0000FF"/>
                </a:solidFill>
              </a:rPr>
              <a:t>shift </a:t>
            </a:r>
            <a:r>
              <a:rPr lang="en-US" altLang="en-US" sz="2400" dirty="0" smtClean="0"/>
              <a:t>For items</a:t>
            </a:r>
            <a:r>
              <a:rPr lang="en-US" altLang="en-US" sz="2400" dirty="0" smtClean="0">
                <a:solidFill>
                  <a:srgbClr val="0000FF"/>
                </a:solidFill>
              </a:rPr>
              <a:t> </a:t>
            </a:r>
            <a:r>
              <a:rPr lang="en-US" altLang="en-US" sz="2400" dirty="0" smtClean="0"/>
              <a:t>A </a:t>
            </a:r>
            <a:r>
              <a:rPr lang="en-US" altLang="en-US" sz="2400" dirty="0" smtClean="0">
                <a:sym typeface="Symbol" panose="05050102010706020507" pitchFamily="18" charset="2"/>
              </a:rPr>
              <a:t></a:t>
            </a:r>
            <a:r>
              <a:rPr lang="en-US" altLang="en-US" sz="2400" dirty="0" smtClean="0"/>
              <a:t> </a:t>
            </a:r>
            <a:r>
              <a:rPr lang="en-US" altLang="en-US" sz="2400" dirty="0" smtClean="0">
                <a:sym typeface="Symbol" panose="05050102010706020507" pitchFamily="18" charset="2"/>
              </a:rPr>
              <a:t></a:t>
            </a:r>
            <a:r>
              <a:rPr lang="en-US" altLang="en-US" sz="2400" dirty="0" smtClean="0"/>
              <a:t> </a:t>
            </a:r>
            <a:r>
              <a:rPr lang="en-US" altLang="en-US" sz="2400" dirty="0" smtClean="0">
                <a:solidFill>
                  <a:srgbClr val="0000FF"/>
                </a:solidFill>
                <a:sym typeface="Symbol" panose="05050102010706020507" pitchFamily="18" charset="2"/>
              </a:rPr>
              <a:t></a:t>
            </a:r>
            <a:r>
              <a:rPr lang="en-US" altLang="en-US" sz="2400" dirty="0" smtClean="0">
                <a:solidFill>
                  <a:srgbClr val="0000FF"/>
                </a:solidFill>
              </a:rPr>
              <a:t> t</a:t>
            </a:r>
            <a:r>
              <a:rPr lang="en-US" altLang="en-US" sz="2400" dirty="0" smtClean="0"/>
              <a:t> </a:t>
            </a:r>
            <a:r>
              <a:rPr lang="en-US" altLang="en-US" sz="2400" dirty="0" smtClean="0">
                <a:sym typeface="Symbol" panose="05050102010706020507" pitchFamily="18" charset="2"/>
              </a:rPr>
              <a:t></a:t>
            </a:r>
            <a:r>
              <a:rPr lang="en-US" altLang="en-US" sz="2400" dirty="0" smtClean="0"/>
              <a:t> on token </a:t>
            </a:r>
            <a:r>
              <a:rPr lang="en-US" altLang="en-US" sz="2400" dirty="0" smtClean="0">
                <a:solidFill>
                  <a:srgbClr val="0000FF"/>
                </a:solidFill>
              </a:rPr>
              <a:t>t</a:t>
            </a:r>
          </a:p>
          <a:p>
            <a:pPr lvl="1"/>
            <a:r>
              <a:rPr lang="en-US" altLang="en-US" sz="2400" dirty="0" err="1" smtClean="0">
                <a:solidFill>
                  <a:srgbClr val="0000FF"/>
                </a:solidFill>
              </a:rPr>
              <a:t>goto</a:t>
            </a:r>
            <a:r>
              <a:rPr lang="en-US" altLang="en-US" sz="2400" dirty="0" smtClean="0">
                <a:solidFill>
                  <a:srgbClr val="0000FF"/>
                </a:solidFill>
              </a:rPr>
              <a:t> </a:t>
            </a:r>
            <a:r>
              <a:rPr lang="en-US" altLang="en-US" sz="2400" dirty="0"/>
              <a:t>For items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dirty="0"/>
              <a:t>A </a:t>
            </a:r>
            <a:r>
              <a:rPr lang="en-US" altLang="en-US" sz="2400" dirty="0">
                <a:sym typeface="Symbol" panose="05050102010706020507" pitchFamily="18" charset="2"/>
              </a:rPr>
              <a:t></a:t>
            </a:r>
            <a:r>
              <a:rPr lang="en-US" altLang="en-US" sz="2400" dirty="0"/>
              <a:t> </a:t>
            </a:r>
            <a:r>
              <a:rPr lang="en-US" altLang="en-US" sz="2400" dirty="0">
                <a:sym typeface="Symbol" panose="05050102010706020507" pitchFamily="18" charset="2"/>
              </a:rPr>
              <a:t></a:t>
            </a:r>
            <a:r>
              <a:rPr lang="en-US" altLang="en-US" sz="2400" dirty="0"/>
              <a:t>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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dirty="0" smtClean="0">
                <a:solidFill>
                  <a:srgbClr val="0000FF"/>
                </a:solidFill>
              </a:rPr>
              <a:t>X</a:t>
            </a:r>
            <a:r>
              <a:rPr lang="en-US" altLang="en-US" sz="2400" dirty="0" smtClean="0"/>
              <a:t> </a:t>
            </a:r>
            <a:r>
              <a:rPr lang="en-US" altLang="en-US" sz="2400" dirty="0">
                <a:sym typeface="Symbol" panose="05050102010706020507" pitchFamily="18" charset="2"/>
              </a:rPr>
              <a:t></a:t>
            </a:r>
            <a:r>
              <a:rPr lang="en-US" altLang="en-US" sz="2400" dirty="0"/>
              <a:t> on </a:t>
            </a:r>
            <a:r>
              <a:rPr lang="en-US" altLang="en-US" sz="2400" dirty="0" smtClean="0"/>
              <a:t>nonterminal </a:t>
            </a:r>
            <a:r>
              <a:rPr lang="en-US" altLang="en-US" sz="2400" dirty="0" smtClean="0">
                <a:solidFill>
                  <a:srgbClr val="0000FF"/>
                </a:solidFill>
              </a:rPr>
              <a:t>X</a:t>
            </a:r>
            <a:endParaRPr lang="en-US" altLang="en-US" sz="2400" dirty="0">
              <a:solidFill>
                <a:srgbClr val="0000FF"/>
              </a:solidFill>
            </a:endParaRPr>
          </a:p>
        </p:txBody>
      </p:sp>
      <p:sp>
        <p:nvSpPr>
          <p:cNvPr id="4198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A0F5BEF8-A8F1-4EDD-9C5F-9F56B067AC45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37</a:t>
            </a:fld>
            <a:endParaRPr lang="he-IL" altLang="en-US" sz="1400"/>
          </a:p>
        </p:txBody>
      </p:sp>
    </p:spTree>
    <p:extLst>
      <p:ext uri="{BB962C8B-B14F-4D97-AF65-F5344CB8AC3E}">
        <p14:creationId xmlns:p14="http://schemas.microsoft.com/office/powerpoint/2010/main" val="346969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rtl="0" eaLnBrk="1" hangingPunct="1"/>
            <a:r>
              <a:rPr lang="en-US" altLang="en-US" smtClean="0">
                <a:solidFill>
                  <a:schemeClr val="tx1"/>
                </a:solidFill>
              </a:rPr>
              <a:t>Identifying Handles</a:t>
            </a:r>
          </a:p>
        </p:txBody>
      </p:sp>
      <p:sp>
        <p:nvSpPr>
          <p:cNvPr id="6318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085138" cy="4525963"/>
          </a:xfrm>
        </p:spPr>
        <p:txBody>
          <a:bodyPr>
            <a:normAutofit/>
          </a:bodyPr>
          <a:lstStyle/>
          <a:p>
            <a:pPr algn="l" rtl="0" eaLnBrk="1" hangingPunct="1">
              <a:lnSpc>
                <a:spcPct val="90000"/>
              </a:lnSpc>
            </a:pPr>
            <a:r>
              <a:rPr lang="en-US" altLang="en-US" sz="2800" dirty="0" smtClean="0"/>
              <a:t>Create a deterministic finite state automaton over grammar symbols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altLang="en-US" sz="2400" dirty="0" smtClean="0"/>
              <a:t>Sets of LR(0) items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z="2800" dirty="0" smtClean="0"/>
              <a:t>Use automaton to build  parser tables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altLang="en-US" sz="2400" dirty="0" smtClean="0">
                <a:solidFill>
                  <a:srgbClr val="0000FF"/>
                </a:solidFill>
              </a:rPr>
              <a:t>reduce</a:t>
            </a:r>
            <a:r>
              <a:rPr lang="en-US" altLang="en-US" sz="2400" dirty="0" smtClean="0"/>
              <a:t> For items A </a:t>
            </a:r>
            <a:r>
              <a:rPr lang="en-US" altLang="en-US" sz="2400" dirty="0" smtClean="0">
                <a:sym typeface="Symbol" panose="05050102010706020507" pitchFamily="18" charset="2"/>
              </a:rPr>
              <a:t></a:t>
            </a:r>
            <a:r>
              <a:rPr lang="en-US" altLang="en-US" sz="2400" dirty="0" smtClean="0"/>
              <a:t> </a:t>
            </a:r>
            <a:r>
              <a:rPr lang="en-US" altLang="en-US" sz="2400" dirty="0" smtClean="0">
                <a:sym typeface="Symbol" panose="05050102010706020507" pitchFamily="18" charset="2"/>
              </a:rPr>
              <a:t></a:t>
            </a:r>
            <a:r>
              <a:rPr lang="en-US" altLang="en-US" sz="2400" dirty="0" smtClean="0"/>
              <a:t> </a:t>
            </a:r>
            <a:r>
              <a:rPr lang="en-US" altLang="en-US" sz="2400" dirty="0" smtClean="0">
                <a:solidFill>
                  <a:srgbClr val="0000FF"/>
                </a:solidFill>
                <a:sym typeface="Symbol" panose="05050102010706020507" pitchFamily="18" charset="2"/>
              </a:rPr>
              <a:t></a:t>
            </a:r>
            <a:r>
              <a:rPr lang="en-US" altLang="en-US" sz="2400" dirty="0" smtClean="0">
                <a:solidFill>
                  <a:srgbClr val="0000FF"/>
                </a:solidFill>
              </a:rPr>
              <a:t> </a:t>
            </a:r>
            <a:r>
              <a:rPr lang="en-US" altLang="en-US" sz="2400" dirty="0" smtClean="0"/>
              <a:t>on every token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altLang="en-US" sz="2400" dirty="0" smtClean="0">
                <a:solidFill>
                  <a:srgbClr val="0000FF"/>
                </a:solidFill>
              </a:rPr>
              <a:t>shift </a:t>
            </a:r>
            <a:r>
              <a:rPr lang="en-US" altLang="en-US" sz="2400" dirty="0" smtClean="0"/>
              <a:t>For items</a:t>
            </a:r>
            <a:r>
              <a:rPr lang="en-US" altLang="en-US" sz="2400" dirty="0" smtClean="0">
                <a:solidFill>
                  <a:srgbClr val="0000FF"/>
                </a:solidFill>
              </a:rPr>
              <a:t> </a:t>
            </a:r>
            <a:r>
              <a:rPr lang="en-US" altLang="en-US" sz="2400" dirty="0" smtClean="0"/>
              <a:t>A </a:t>
            </a:r>
            <a:r>
              <a:rPr lang="en-US" altLang="en-US" sz="2400" dirty="0" smtClean="0">
                <a:sym typeface="Symbol" panose="05050102010706020507" pitchFamily="18" charset="2"/>
              </a:rPr>
              <a:t></a:t>
            </a:r>
            <a:r>
              <a:rPr lang="en-US" altLang="en-US" sz="2400" dirty="0" smtClean="0"/>
              <a:t> </a:t>
            </a:r>
            <a:r>
              <a:rPr lang="en-US" altLang="en-US" sz="2400" dirty="0" smtClean="0">
                <a:sym typeface="Symbol" panose="05050102010706020507" pitchFamily="18" charset="2"/>
              </a:rPr>
              <a:t></a:t>
            </a:r>
            <a:r>
              <a:rPr lang="en-US" altLang="en-US" sz="2400" dirty="0" smtClean="0"/>
              <a:t> </a:t>
            </a:r>
            <a:r>
              <a:rPr lang="en-US" altLang="en-US" sz="2400" dirty="0" smtClean="0">
                <a:solidFill>
                  <a:srgbClr val="0000FF"/>
                </a:solidFill>
                <a:sym typeface="Symbol" panose="05050102010706020507" pitchFamily="18" charset="2"/>
              </a:rPr>
              <a:t></a:t>
            </a:r>
            <a:r>
              <a:rPr lang="en-US" altLang="en-US" sz="2400" dirty="0" smtClean="0">
                <a:solidFill>
                  <a:srgbClr val="0000FF"/>
                </a:solidFill>
              </a:rPr>
              <a:t> t</a:t>
            </a:r>
            <a:r>
              <a:rPr lang="en-US" altLang="en-US" sz="2400" dirty="0" smtClean="0"/>
              <a:t> </a:t>
            </a:r>
            <a:r>
              <a:rPr lang="en-US" altLang="en-US" sz="2400" dirty="0" smtClean="0">
                <a:sym typeface="Symbol" panose="05050102010706020507" pitchFamily="18" charset="2"/>
              </a:rPr>
              <a:t></a:t>
            </a:r>
            <a:r>
              <a:rPr lang="en-US" altLang="en-US" sz="2400" dirty="0" smtClean="0"/>
              <a:t> on token </a:t>
            </a:r>
            <a:r>
              <a:rPr lang="en-US" altLang="en-US" sz="2400" dirty="0" smtClean="0">
                <a:solidFill>
                  <a:srgbClr val="0000FF"/>
                </a:solidFill>
              </a:rPr>
              <a:t>t</a:t>
            </a:r>
          </a:p>
          <a:p>
            <a:pPr lvl="1"/>
            <a:r>
              <a:rPr lang="en-US" altLang="en-US" sz="2400" dirty="0" err="1">
                <a:solidFill>
                  <a:srgbClr val="0000FF"/>
                </a:solidFill>
              </a:rPr>
              <a:t>goto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dirty="0"/>
              <a:t>For items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dirty="0"/>
              <a:t>A </a:t>
            </a:r>
            <a:r>
              <a:rPr lang="en-US" altLang="en-US" sz="2400" dirty="0">
                <a:sym typeface="Symbol" panose="05050102010706020507" pitchFamily="18" charset="2"/>
              </a:rPr>
              <a:t></a:t>
            </a:r>
            <a:r>
              <a:rPr lang="en-US" altLang="en-US" sz="2400" dirty="0"/>
              <a:t> </a:t>
            </a:r>
            <a:r>
              <a:rPr lang="en-US" altLang="en-US" sz="2400" dirty="0">
                <a:sym typeface="Symbol" panose="05050102010706020507" pitchFamily="18" charset="2"/>
              </a:rPr>
              <a:t></a:t>
            </a:r>
            <a:r>
              <a:rPr lang="en-US" altLang="en-US" sz="2400" dirty="0"/>
              <a:t>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</a:t>
            </a:r>
            <a:r>
              <a:rPr lang="en-US" altLang="en-US" sz="2400" dirty="0">
                <a:solidFill>
                  <a:srgbClr val="0000FF"/>
                </a:solidFill>
              </a:rPr>
              <a:t> X</a:t>
            </a:r>
            <a:r>
              <a:rPr lang="en-US" altLang="en-US" sz="2400" dirty="0"/>
              <a:t> </a:t>
            </a:r>
            <a:r>
              <a:rPr lang="en-US" altLang="en-US" sz="2400" dirty="0">
                <a:sym typeface="Symbol" panose="05050102010706020507" pitchFamily="18" charset="2"/>
              </a:rPr>
              <a:t></a:t>
            </a:r>
            <a:r>
              <a:rPr lang="en-US" altLang="en-US" sz="2400" dirty="0"/>
              <a:t> on nonterminal </a:t>
            </a:r>
            <a:r>
              <a:rPr lang="en-US" altLang="en-US" sz="2400" dirty="0" smtClean="0">
                <a:solidFill>
                  <a:srgbClr val="0000FF"/>
                </a:solidFill>
              </a:rPr>
              <a:t>X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z="2800" dirty="0" smtClean="0">
                <a:solidFill>
                  <a:srgbClr val="FF0000"/>
                </a:solidFill>
              </a:rPr>
              <a:t>When conflicts occur the grammar is not LR(0)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z="2800" dirty="0" smtClean="0"/>
              <a:t>When no conflicts occur use a DPDA which pushes states on the stack</a:t>
            </a:r>
          </a:p>
        </p:txBody>
      </p:sp>
      <p:sp>
        <p:nvSpPr>
          <p:cNvPr id="4198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A0F5BEF8-A8F1-4EDD-9C5F-9F56B067AC45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38</a:t>
            </a:fld>
            <a:endParaRPr lang="he-IL" altLang="en-US" sz="1400"/>
          </a:p>
        </p:txBody>
      </p:sp>
      <p:sp>
        <p:nvSpPr>
          <p:cNvPr id="631812" name="AutoShape 4"/>
          <p:cNvSpPr>
            <a:spLocks/>
          </p:cNvSpPr>
          <p:nvPr/>
        </p:nvSpPr>
        <p:spPr bwMode="auto">
          <a:xfrm>
            <a:off x="7902575" y="1414463"/>
            <a:ext cx="1241425" cy="3640137"/>
          </a:xfrm>
          <a:prstGeom prst="rightBrace">
            <a:avLst>
              <a:gd name="adj1" fmla="val 24435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134966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1812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555161"/>
            <a:ext cx="7886700" cy="465686"/>
          </a:xfrm>
        </p:spPr>
        <p:txBody>
          <a:bodyPr>
            <a:normAutofit fontScale="90000"/>
          </a:bodyPr>
          <a:lstStyle/>
          <a:p>
            <a:pPr rtl="0" eaLnBrk="1" hangingPunct="1"/>
            <a:r>
              <a:rPr lang="en-US" altLang="en-US" dirty="0" smtClean="0"/>
              <a:t>A Trivial Example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40588"/>
            <a:ext cx="8229600" cy="1862138"/>
          </a:xfrm>
        </p:spPr>
        <p:txBody>
          <a:bodyPr/>
          <a:lstStyle/>
          <a:p>
            <a:pPr algn="l" rtl="0" eaLnBrk="1" hangingPunct="1"/>
            <a:r>
              <a:rPr lang="en-US" altLang="en-US" dirty="0" smtClean="0"/>
              <a:t>S </a:t>
            </a:r>
            <a:r>
              <a:rPr lang="en-US" altLang="en-US" dirty="0" smtClean="0">
                <a:sym typeface="Symbol" panose="05050102010706020507" pitchFamily="18" charset="2"/>
              </a:rPr>
              <a:t> A B $</a:t>
            </a:r>
          </a:p>
          <a:p>
            <a:pPr algn="l" rtl="0" eaLnBrk="1" hangingPunct="1"/>
            <a:r>
              <a:rPr lang="en-US" altLang="en-US" dirty="0" smtClean="0">
                <a:sym typeface="Symbol" panose="05050102010706020507" pitchFamily="18" charset="2"/>
              </a:rPr>
              <a:t>A  a</a:t>
            </a:r>
          </a:p>
          <a:p>
            <a:pPr algn="l" rtl="0" eaLnBrk="1" hangingPunct="1"/>
            <a:r>
              <a:rPr lang="en-US" altLang="en-US" dirty="0" smtClean="0">
                <a:sym typeface="Symbol" panose="05050102010706020507" pitchFamily="18" charset="2"/>
              </a:rPr>
              <a:t>B  a</a:t>
            </a: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0C4AE8EB-D928-4B7A-8710-E0D58C503D3F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39</a:t>
            </a:fld>
            <a:endParaRPr lang="he-IL" altLang="en-US" sz="1400"/>
          </a:p>
        </p:txBody>
      </p:sp>
      <p:sp>
        <p:nvSpPr>
          <p:cNvPr id="2" name="Rectangle 1"/>
          <p:cNvSpPr/>
          <p:nvPr/>
        </p:nvSpPr>
        <p:spPr>
          <a:xfrm>
            <a:off x="4001730" y="1291276"/>
            <a:ext cx="1823486" cy="10049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2"/>
                </a:solidFill>
              </a:rPr>
              <a:t>S</a:t>
            </a:r>
            <a:r>
              <a:rPr lang="en-US" altLang="en-US" dirty="0">
                <a:solidFill>
                  <a:schemeClr val="tx2"/>
                </a:solidFill>
                <a:sym typeface="Symbol" panose="05050102010706020507" pitchFamily="18" charset="2"/>
              </a:rPr>
              <a:t> .A B $</a:t>
            </a:r>
          </a:p>
          <a:p>
            <a:r>
              <a:rPr lang="en-US" dirty="0">
                <a:solidFill>
                  <a:schemeClr val="tx2"/>
                </a:solidFill>
                <a:sym typeface="Symbol" panose="05050102010706020507" pitchFamily="18" charset="2"/>
              </a:rPr>
              <a:t>A</a:t>
            </a:r>
            <a:r>
              <a:rPr lang="en-US" altLang="en-US" dirty="0">
                <a:solidFill>
                  <a:schemeClr val="tx2"/>
                </a:solidFill>
                <a:sym typeface="Symbol" panose="05050102010706020507" pitchFamily="18" charset="2"/>
              </a:rPr>
              <a:t> .a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H="1" flipV="1">
            <a:off x="5824359" y="1833634"/>
            <a:ext cx="1639772" cy="182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589805" y="2598596"/>
            <a:ext cx="1995054" cy="737754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A</a:t>
            </a:r>
            <a:r>
              <a:rPr lang="en-US" altLang="en-US" dirty="0" smtClean="0">
                <a:solidFill>
                  <a:schemeClr val="tx2"/>
                </a:solidFill>
                <a:sym typeface="Symbol" panose="05050102010706020507" pitchFamily="18" charset="2"/>
              </a:rPr>
              <a:t> a.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14" name="Straight Arrow Connector 13"/>
          <p:cNvCxnSpPr>
            <a:stCxn id="2" idx="2"/>
          </p:cNvCxnSpPr>
          <p:nvPr/>
        </p:nvCxnSpPr>
        <p:spPr>
          <a:xfrm flipH="1">
            <a:off x="2587333" y="2296195"/>
            <a:ext cx="2326140" cy="3024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948159" y="2062056"/>
            <a:ext cx="312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Symbol" panose="05050102010706020507" pitchFamily="18" charset="2"/>
              </a:rPr>
              <a:t>a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582385" y="2677826"/>
            <a:ext cx="2535387" cy="7377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2"/>
                </a:solidFill>
              </a:rPr>
              <a:t>S</a:t>
            </a:r>
            <a:r>
              <a:rPr lang="en-US" altLang="en-US" dirty="0" smtClean="0">
                <a:solidFill>
                  <a:schemeClr val="tx2"/>
                </a:solidFill>
                <a:sym typeface="Symbol" panose="05050102010706020507" pitchFamily="18" charset="2"/>
              </a:rPr>
              <a:t> A .B $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B</a:t>
            </a:r>
            <a:r>
              <a:rPr lang="en-US" altLang="en-US" dirty="0" smtClean="0">
                <a:solidFill>
                  <a:schemeClr val="tx2"/>
                </a:solidFill>
                <a:sym typeface="Symbol" panose="05050102010706020507" pitchFamily="18" charset="2"/>
              </a:rPr>
              <a:t> .a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11" name="Straight Arrow Connector 10"/>
          <p:cNvCxnSpPr>
            <a:stCxn id="2" idx="2"/>
          </p:cNvCxnSpPr>
          <p:nvPr/>
        </p:nvCxnSpPr>
        <p:spPr>
          <a:xfrm>
            <a:off x="4913473" y="2296195"/>
            <a:ext cx="936606" cy="3816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104047" y="2226805"/>
            <a:ext cx="353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Symbol" panose="05050102010706020507" pitchFamily="18" charset="2"/>
              </a:rPr>
              <a:t>A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6812963" y="3890100"/>
            <a:ext cx="1995054" cy="7377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S</a:t>
            </a:r>
            <a:r>
              <a:rPr lang="en-US" altLang="en-US" dirty="0" smtClean="0">
                <a:solidFill>
                  <a:schemeClr val="tx2"/>
                </a:solidFill>
                <a:sym typeface="Symbol" panose="05050102010706020507" pitchFamily="18" charset="2"/>
              </a:rPr>
              <a:t> AB. $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24" name="Straight Arrow Connector 23"/>
          <p:cNvCxnSpPr>
            <a:stCxn id="9" idx="3"/>
          </p:cNvCxnSpPr>
          <p:nvPr/>
        </p:nvCxnSpPr>
        <p:spPr>
          <a:xfrm>
            <a:off x="7117772" y="3046703"/>
            <a:ext cx="692718" cy="8433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717790" y="3107614"/>
            <a:ext cx="353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Symbol" panose="05050102010706020507" pitchFamily="18" charset="2"/>
              </a:rPr>
              <a:t>B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4290367" y="3307538"/>
            <a:ext cx="663317" cy="11789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292840" y="4486443"/>
            <a:ext cx="1995054" cy="737754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B</a:t>
            </a:r>
            <a:r>
              <a:rPr lang="en-US" altLang="en-US" dirty="0" smtClean="0">
                <a:solidFill>
                  <a:schemeClr val="tx2"/>
                </a:solidFill>
                <a:sym typeface="Symbol" panose="05050102010706020507" pitchFamily="18" charset="2"/>
              </a:rPr>
              <a:t> a.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 flipH="1">
            <a:off x="4161783" y="3491553"/>
            <a:ext cx="841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6821319" y="5001430"/>
            <a:ext cx="1995054" cy="737754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S</a:t>
            </a:r>
            <a:r>
              <a:rPr lang="en-US" altLang="en-US" dirty="0" smtClean="0">
                <a:solidFill>
                  <a:schemeClr val="tx2"/>
                </a:solidFill>
                <a:sym typeface="Symbol" panose="05050102010706020507" pitchFamily="18" charset="2"/>
              </a:rPr>
              <a:t> AB $.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810490" y="4627854"/>
            <a:ext cx="8356" cy="3735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486650" y="4627399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810560" y="987382"/>
            <a:ext cx="351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1614399" y="2193833"/>
            <a:ext cx="351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4648517" y="2399150"/>
            <a:ext cx="351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3357801" y="4161153"/>
            <a:ext cx="351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6680957" y="3527658"/>
            <a:ext cx="351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6571780" y="4861587"/>
            <a:ext cx="351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20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</a:rPr>
              <a:t>Bottom-Up Syntax Analysis 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7B35B266-33EE-4BAE-A07E-F0C2819AF052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4</a:t>
            </a:fld>
            <a:endParaRPr lang="he-IL" altLang="en-US" sz="1400"/>
          </a:p>
        </p:txBody>
      </p:sp>
      <p:sp>
        <p:nvSpPr>
          <p:cNvPr id="4689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81200"/>
            <a:ext cx="8426450" cy="4114800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</a:pPr>
            <a:r>
              <a:rPr lang="en-US" altLang="en-US" sz="2400" smtClean="0"/>
              <a:t>Input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000" smtClean="0"/>
              <a:t>A context free grammar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000" smtClean="0"/>
              <a:t>A stream of tokens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altLang="en-US" sz="2400" smtClean="0"/>
              <a:t>Output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000" smtClean="0"/>
              <a:t>A syntax tree or error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altLang="en-US" sz="2400" smtClean="0"/>
              <a:t>Method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400" smtClean="0"/>
              <a:t>Construct parse tree in a bottom-up manner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400" smtClean="0"/>
              <a:t>Find the rightmost derivation in (reversed order)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400" smtClean="0"/>
              <a:t>For every potential right hand side and token decide when a production is found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400" smtClean="0"/>
              <a:t>Report an error as soon as the input is not a prefix of valid program </a:t>
            </a:r>
          </a:p>
        </p:txBody>
      </p:sp>
    </p:spTree>
    <p:extLst>
      <p:ext uri="{BB962C8B-B14F-4D97-AF65-F5344CB8AC3E}">
        <p14:creationId xmlns:p14="http://schemas.microsoft.com/office/powerpoint/2010/main" val="3899908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8995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38983"/>
            <a:ext cx="7886700" cy="1325563"/>
          </a:xfrm>
        </p:spPr>
        <p:txBody>
          <a:bodyPr/>
          <a:lstStyle/>
          <a:p>
            <a:r>
              <a:rPr lang="en-US" dirty="0" smtClean="0"/>
              <a:t>Control Table Trivial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8A6D5B-B03E-4C1B-9993-3E6F5CDCF363}" type="slidenum">
              <a:rPr lang="he-IL" altLang="en-US" smtClean="0"/>
              <a:pPr>
                <a:defRPr/>
              </a:pPr>
              <a:t>40</a:t>
            </a:fld>
            <a:endParaRPr lang="he-IL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3895754"/>
              </p:ext>
            </p:extLst>
          </p:nvPr>
        </p:nvGraphicFramePr>
        <p:xfrm>
          <a:off x="1033313" y="1106289"/>
          <a:ext cx="7077374" cy="560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8025">
                  <a:extLst>
                    <a:ext uri="{9D8B030D-6E8A-4147-A177-3AD203B41FA5}">
                      <a16:colId xmlns:a16="http://schemas.microsoft.com/office/drawing/2014/main" val="1525357939"/>
                    </a:ext>
                  </a:extLst>
                </a:gridCol>
                <a:gridCol w="848641">
                  <a:extLst>
                    <a:ext uri="{9D8B030D-6E8A-4147-A177-3AD203B41FA5}">
                      <a16:colId xmlns:a16="http://schemas.microsoft.com/office/drawing/2014/main" val="527221412"/>
                    </a:ext>
                  </a:extLst>
                </a:gridCol>
                <a:gridCol w="901056">
                  <a:extLst>
                    <a:ext uri="{9D8B030D-6E8A-4147-A177-3AD203B41FA5}">
                      <a16:colId xmlns:a16="http://schemas.microsoft.com/office/drawing/2014/main" val="2443315888"/>
                    </a:ext>
                  </a:extLst>
                </a:gridCol>
                <a:gridCol w="1009913">
                  <a:extLst>
                    <a:ext uri="{9D8B030D-6E8A-4147-A177-3AD203B41FA5}">
                      <a16:colId xmlns:a16="http://schemas.microsoft.com/office/drawing/2014/main" val="2544199791"/>
                    </a:ext>
                  </a:extLst>
                </a:gridCol>
                <a:gridCol w="1009913">
                  <a:extLst>
                    <a:ext uri="{9D8B030D-6E8A-4147-A177-3AD203B41FA5}">
                      <a16:colId xmlns:a16="http://schemas.microsoft.com/office/drawing/2014/main" val="2775866426"/>
                    </a:ext>
                  </a:extLst>
                </a:gridCol>
                <a:gridCol w="1009913">
                  <a:extLst>
                    <a:ext uri="{9D8B030D-6E8A-4147-A177-3AD203B41FA5}">
                      <a16:colId xmlns:a16="http://schemas.microsoft.com/office/drawing/2014/main" val="192746393"/>
                    </a:ext>
                  </a:extLst>
                </a:gridCol>
                <a:gridCol w="1009913">
                  <a:extLst>
                    <a:ext uri="{9D8B030D-6E8A-4147-A177-3AD203B41FA5}">
                      <a16:colId xmlns:a16="http://schemas.microsoft.com/office/drawing/2014/main" val="17345571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state</a:t>
                      </a:r>
                      <a:endParaRPr lang="en-US" sz="20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terminal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nonterminal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00195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$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other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3625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</a:p>
                    <a:p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S</a:t>
                      </a:r>
                      <a:r>
                        <a:rPr lang="en-US" altLang="en-US" sz="2000" dirty="0" smtClean="0">
                          <a:solidFill>
                            <a:schemeClr val="tx2"/>
                          </a:solidFill>
                          <a:sym typeface="Symbol" panose="05050102010706020507" pitchFamily="18" charset="2"/>
                        </a:rPr>
                        <a:t> .A B $</a:t>
                      </a:r>
                    </a:p>
                    <a:p>
                      <a:r>
                        <a:rPr lang="en-US" sz="2000" dirty="0" smtClean="0">
                          <a:solidFill>
                            <a:schemeClr val="tx2"/>
                          </a:solidFill>
                          <a:sym typeface="Symbol" panose="05050102010706020507" pitchFamily="18" charset="2"/>
                        </a:rPr>
                        <a:t>A</a:t>
                      </a:r>
                      <a:r>
                        <a:rPr lang="en-US" altLang="en-US" sz="2000" dirty="0" smtClean="0">
                          <a:solidFill>
                            <a:schemeClr val="tx2"/>
                          </a:solidFill>
                          <a:sym typeface="Symbol" panose="05050102010706020507" pitchFamily="18" charset="2"/>
                        </a:rPr>
                        <a:t> .a</a:t>
                      </a:r>
                      <a:endParaRPr lang="en-US" sz="2000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shift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err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err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1144834"/>
                  </a:ext>
                </a:extLst>
              </a:tr>
              <a:tr h="35016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A</a:t>
                      </a:r>
                      <a:r>
                        <a:rPr lang="en-US" altLang="en-US" sz="2000" dirty="0" smtClean="0">
                          <a:solidFill>
                            <a:schemeClr val="tx2"/>
                          </a:solidFill>
                          <a:sym typeface="Symbol" panose="05050102010706020507" pitchFamily="18" charset="2"/>
                        </a:rPr>
                        <a:t> a.</a:t>
                      </a:r>
                      <a:endParaRPr lang="en-US" sz="2000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reduce A</a:t>
                      </a:r>
                      <a:r>
                        <a:rPr lang="en-IL" sz="2000" dirty="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2000" dirty="0" smtClean="0"/>
                        <a:t>a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44127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he-IL" sz="2000" dirty="0" smtClean="0"/>
                    </a:p>
                    <a:p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S</a:t>
                      </a:r>
                      <a:r>
                        <a:rPr lang="en-US" altLang="en-US" sz="2000" dirty="0" smtClean="0">
                          <a:solidFill>
                            <a:schemeClr val="tx2"/>
                          </a:solidFill>
                          <a:sym typeface="Symbol" panose="05050102010706020507" pitchFamily="18" charset="2"/>
                        </a:rPr>
                        <a:t> A .B $</a:t>
                      </a:r>
                    </a:p>
                    <a:p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B</a:t>
                      </a:r>
                      <a:r>
                        <a:rPr lang="en-US" altLang="en-US" sz="2000" dirty="0" smtClean="0">
                          <a:solidFill>
                            <a:schemeClr val="tx2"/>
                          </a:solidFill>
                          <a:sym typeface="Symbol" panose="05050102010706020507" pitchFamily="18" charset="2"/>
                        </a:rPr>
                        <a:t> .a</a:t>
                      </a:r>
                      <a:endParaRPr lang="en-US" sz="2000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shift</a:t>
                      </a:r>
                      <a:r>
                        <a:rPr lang="en-US" sz="2000" baseline="0" dirty="0" smtClean="0"/>
                        <a:t> 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err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err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46632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  <a:endParaRPr lang="he-IL" sz="2000" dirty="0" smtClean="0"/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B</a:t>
                      </a:r>
                      <a:r>
                        <a:rPr lang="en-US" altLang="en-US" sz="2000" dirty="0" smtClean="0">
                          <a:solidFill>
                            <a:schemeClr val="tx2"/>
                          </a:solidFill>
                          <a:sym typeface="Symbol" panose="05050102010706020507" pitchFamily="18" charset="2"/>
                        </a:rPr>
                        <a:t> a.</a:t>
                      </a:r>
                      <a:endParaRPr lang="en-US" sz="2000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reduce B</a:t>
                      </a:r>
                      <a:r>
                        <a:rPr lang="en-IL" sz="2000" dirty="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2000" dirty="0" smtClean="0"/>
                        <a:t>a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5219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</a:t>
                      </a:r>
                      <a:endParaRPr lang="he-IL" sz="2000" dirty="0" smtClean="0"/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S</a:t>
                      </a:r>
                      <a:r>
                        <a:rPr lang="en-US" altLang="en-US" sz="2000" dirty="0" smtClean="0">
                          <a:solidFill>
                            <a:schemeClr val="tx2"/>
                          </a:solidFill>
                          <a:sym typeface="Symbol" panose="05050102010706020507" pitchFamily="18" charset="2"/>
                        </a:rPr>
                        <a:t> AB. $</a:t>
                      </a:r>
                      <a:endParaRPr lang="en-US" sz="2000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err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shift 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err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4875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</a:t>
                      </a:r>
                      <a:endParaRPr lang="he-IL" sz="2000" dirty="0" smtClean="0"/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S</a:t>
                      </a:r>
                      <a:r>
                        <a:rPr lang="en-US" altLang="en-US" sz="2000" dirty="0" smtClean="0">
                          <a:solidFill>
                            <a:schemeClr val="tx2"/>
                          </a:solidFill>
                          <a:sym typeface="Symbol" panose="05050102010706020507" pitchFamily="18" charset="2"/>
                        </a:rPr>
                        <a:t> AB $.</a:t>
                      </a:r>
                      <a:endParaRPr lang="en-US" sz="2000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accept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75685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885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2384955"/>
              </p:ext>
            </p:extLst>
          </p:nvPr>
        </p:nvGraphicFramePr>
        <p:xfrm>
          <a:off x="147473" y="1541893"/>
          <a:ext cx="4797218" cy="44826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3055">
                  <a:extLst>
                    <a:ext uri="{9D8B030D-6E8A-4147-A177-3AD203B41FA5}">
                      <a16:colId xmlns:a16="http://schemas.microsoft.com/office/drawing/2014/main" val="1525357939"/>
                    </a:ext>
                  </a:extLst>
                </a:gridCol>
                <a:gridCol w="575230">
                  <a:extLst>
                    <a:ext uri="{9D8B030D-6E8A-4147-A177-3AD203B41FA5}">
                      <a16:colId xmlns:a16="http://schemas.microsoft.com/office/drawing/2014/main" val="527221412"/>
                    </a:ext>
                  </a:extLst>
                </a:gridCol>
                <a:gridCol w="610757">
                  <a:extLst>
                    <a:ext uri="{9D8B030D-6E8A-4147-A177-3AD203B41FA5}">
                      <a16:colId xmlns:a16="http://schemas.microsoft.com/office/drawing/2014/main" val="2443315888"/>
                    </a:ext>
                  </a:extLst>
                </a:gridCol>
                <a:gridCol w="802156">
                  <a:extLst>
                    <a:ext uri="{9D8B030D-6E8A-4147-A177-3AD203B41FA5}">
                      <a16:colId xmlns:a16="http://schemas.microsoft.com/office/drawing/2014/main" val="2544199791"/>
                    </a:ext>
                  </a:extLst>
                </a:gridCol>
                <a:gridCol w="566932">
                  <a:extLst>
                    <a:ext uri="{9D8B030D-6E8A-4147-A177-3AD203B41FA5}">
                      <a16:colId xmlns:a16="http://schemas.microsoft.com/office/drawing/2014/main" val="2775866426"/>
                    </a:ext>
                  </a:extLst>
                </a:gridCol>
                <a:gridCol w="684544">
                  <a:extLst>
                    <a:ext uri="{9D8B030D-6E8A-4147-A177-3AD203B41FA5}">
                      <a16:colId xmlns:a16="http://schemas.microsoft.com/office/drawing/2014/main" val="192746393"/>
                    </a:ext>
                  </a:extLst>
                </a:gridCol>
                <a:gridCol w="684544">
                  <a:extLst>
                    <a:ext uri="{9D8B030D-6E8A-4147-A177-3AD203B41FA5}">
                      <a16:colId xmlns:a16="http://schemas.microsoft.com/office/drawing/2014/main" val="1734557192"/>
                    </a:ext>
                  </a:extLst>
                </a:gridCol>
              </a:tblGrid>
              <a:tr h="40551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state</a:t>
                      </a:r>
                      <a:endParaRPr lang="en-US" sz="20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terminal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nonterminal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0019529"/>
                  </a:ext>
                </a:extLst>
              </a:tr>
              <a:tr h="405517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$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other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3625250"/>
                  </a:ext>
                </a:extLst>
              </a:tr>
              <a:tr h="71438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err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err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1144834"/>
                  </a:ext>
                </a:extLst>
              </a:tr>
              <a:tr h="40551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reduce A</a:t>
                      </a:r>
                      <a:r>
                        <a:rPr lang="en-IL" sz="2000" dirty="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2000" dirty="0" smtClean="0"/>
                        <a:t>a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4412754"/>
                  </a:ext>
                </a:extLst>
              </a:tr>
              <a:tr h="71438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he-IL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</a:t>
                      </a:r>
                      <a:r>
                        <a:rPr lang="en-US" sz="2000" baseline="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err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err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4663217"/>
                  </a:ext>
                </a:extLst>
              </a:tr>
              <a:tr h="71745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  <a:endParaRPr lang="he-IL" sz="2000" dirty="0" smtClean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reduce B</a:t>
                      </a:r>
                      <a:r>
                        <a:rPr lang="en-IL" sz="2000" dirty="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2000" dirty="0" smtClean="0"/>
                        <a:t>a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521991"/>
                  </a:ext>
                </a:extLst>
              </a:tr>
              <a:tr h="71438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</a:t>
                      </a:r>
                      <a:endParaRPr lang="he-IL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err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err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4875486"/>
                  </a:ext>
                </a:extLst>
              </a:tr>
              <a:tr h="40551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</a:t>
                      </a:r>
                      <a:endParaRPr lang="he-IL" sz="2000" dirty="0" smtClean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accept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7568510"/>
                  </a:ext>
                </a:extLst>
              </a:tr>
            </a:tbl>
          </a:graphicData>
        </a:graphic>
      </p:graphicFrame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535241" y="1660934"/>
            <a:ext cx="1015933" cy="461665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aa 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$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6588190" y="823583"/>
            <a:ext cx="9629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Times New Roman" panose="02020603050405020304" pitchFamily="18" charset="0"/>
              </a:rPr>
              <a:t>input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345333" y="1651100"/>
            <a:ext cx="884238" cy="46166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 dirty="0" smtClean="0">
                <a:latin typeface="Times New Roman" panose="02020603050405020304" pitchFamily="18" charset="0"/>
              </a:rPr>
              <a:t>0($)</a:t>
            </a:r>
            <a:endParaRPr lang="en-US" altLang="en-US" sz="2400" b="1" dirty="0">
              <a:latin typeface="Times New Roman" panose="02020603050405020304" pitchFamily="18" charset="0"/>
            </a:endParaRPr>
          </a:p>
        </p:txBody>
      </p:sp>
      <p:sp>
        <p:nvSpPr>
          <p:cNvPr id="9" name="Text Box 20"/>
          <p:cNvSpPr txBox="1">
            <a:spLocks noChangeArrowheads="1"/>
          </p:cNvSpPr>
          <p:nvPr/>
        </p:nvSpPr>
        <p:spPr bwMode="auto">
          <a:xfrm>
            <a:off x="7733671" y="1661797"/>
            <a:ext cx="1173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Times New Roman" panose="02020603050405020304" pitchFamily="18" charset="0"/>
              </a:rPr>
              <a:t>shift </a:t>
            </a:r>
            <a:r>
              <a:rPr lang="en-US" altLang="en-US" sz="2400" b="1" dirty="0" smtClean="0">
                <a:latin typeface="Times New Roman" panose="02020603050405020304" pitchFamily="18" charset="0"/>
              </a:rPr>
              <a:t>1</a:t>
            </a:r>
            <a:endParaRPr lang="en-US" altLang="en-US" sz="2400" b="1" dirty="0">
              <a:latin typeface="Times New Roman" panose="02020603050405020304" pitchFamily="18" charset="0"/>
            </a:endParaRPr>
          </a:p>
        </p:txBody>
      </p:sp>
      <p:sp>
        <p:nvSpPr>
          <p:cNvPr id="10" name="Text Box 25"/>
          <p:cNvSpPr txBox="1">
            <a:spLocks noChangeArrowheads="1"/>
          </p:cNvSpPr>
          <p:nvPr/>
        </p:nvSpPr>
        <p:spPr bwMode="auto">
          <a:xfrm>
            <a:off x="5192934" y="808372"/>
            <a:ext cx="11890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Times New Roman" panose="02020603050405020304" pitchFamily="18" charset="0"/>
              </a:rPr>
              <a:t>stack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7655475" y="808372"/>
            <a:ext cx="11081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 dirty="0" smtClean="0">
                <a:latin typeface="Times New Roman" panose="02020603050405020304" pitchFamily="18" charset="0"/>
              </a:rPr>
              <a:t>action</a:t>
            </a:r>
            <a:endParaRPr lang="en-US" altLang="en-US" sz="2400" b="1" dirty="0">
              <a:latin typeface="Times New Roman" panose="02020603050405020304" pitchFamily="18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5394930" y="2268809"/>
            <a:ext cx="884238" cy="10156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 dirty="0" smtClean="0">
                <a:latin typeface="Times New Roman" panose="02020603050405020304" pitchFamily="18" charset="0"/>
              </a:rPr>
              <a:t>1(a)</a:t>
            </a:r>
            <a:endParaRPr lang="he-IL" altLang="en-US" sz="2400" b="1" dirty="0" smtClean="0">
              <a:latin typeface="Times New Roman" panose="02020603050405020304" pitchFamily="18" charset="0"/>
            </a:endParaRPr>
          </a:p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 dirty="0" smtClean="0">
                <a:latin typeface="Times New Roman" panose="02020603050405020304" pitchFamily="18" charset="0"/>
              </a:rPr>
              <a:t>0($)</a:t>
            </a:r>
            <a:endParaRPr lang="en-US" altLang="en-US" sz="2400" b="1" dirty="0">
              <a:latin typeface="Times New Roman" panose="02020603050405020304" pitchFamily="18" charset="0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6628123" y="2435555"/>
            <a:ext cx="1015933" cy="461665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a 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$</a:t>
            </a:r>
          </a:p>
        </p:txBody>
      </p:sp>
      <p:sp>
        <p:nvSpPr>
          <p:cNvPr id="14" name="Text Box 20"/>
          <p:cNvSpPr txBox="1">
            <a:spLocks noChangeArrowheads="1"/>
          </p:cNvSpPr>
          <p:nvPr/>
        </p:nvSpPr>
        <p:spPr bwMode="auto">
          <a:xfrm>
            <a:off x="7864427" y="2263273"/>
            <a:ext cx="117316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 dirty="0" smtClean="0">
                <a:latin typeface="Times New Roman" panose="02020603050405020304" pitchFamily="18" charset="0"/>
              </a:rPr>
              <a:t>reduce</a:t>
            </a:r>
          </a:p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 dirty="0" smtClean="0">
                <a:latin typeface="Times New Roman" panose="02020603050405020304" pitchFamily="18" charset="0"/>
              </a:rPr>
              <a:t>A</a:t>
            </a:r>
            <a:r>
              <a:rPr lang="en-IL" altLang="en-US" sz="2400" b="1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altLang="en-US" sz="2400" b="1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a</a:t>
            </a:r>
            <a:endParaRPr lang="en-US" altLang="en-US" sz="2400" b="1" dirty="0">
              <a:latin typeface="Times New Roman" panose="02020603050405020304" pitchFamily="18" charset="0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5345333" y="3490592"/>
            <a:ext cx="884238" cy="46166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 dirty="0" smtClean="0">
                <a:latin typeface="Times New Roman" panose="02020603050405020304" pitchFamily="18" charset="0"/>
              </a:rPr>
              <a:t>0($)</a:t>
            </a:r>
            <a:endParaRPr lang="en-US" altLang="en-US" sz="2400" b="1" dirty="0">
              <a:latin typeface="Times New Roman" panose="02020603050405020304" pitchFamily="18" charset="0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6588190" y="3496952"/>
            <a:ext cx="1015933" cy="461665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a 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$</a:t>
            </a:r>
          </a:p>
        </p:txBody>
      </p:sp>
      <p:sp>
        <p:nvSpPr>
          <p:cNvPr id="17" name="Text Box 20"/>
          <p:cNvSpPr txBox="1">
            <a:spLocks noChangeArrowheads="1"/>
          </p:cNvSpPr>
          <p:nvPr/>
        </p:nvSpPr>
        <p:spPr bwMode="auto">
          <a:xfrm>
            <a:off x="7823594" y="3496952"/>
            <a:ext cx="11731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 dirty="0" smtClean="0">
                <a:latin typeface="Times New Roman" panose="02020603050405020304" pitchFamily="18" charset="0"/>
              </a:rPr>
              <a:t>A</a:t>
            </a:r>
            <a:endParaRPr lang="en-US" altLang="en-US" sz="2400" b="1" dirty="0">
              <a:latin typeface="Times New Roman" panose="02020603050405020304" pitchFamily="18" charset="0"/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5400339" y="4157156"/>
            <a:ext cx="884238" cy="83099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 dirty="0" smtClean="0">
                <a:latin typeface="Times New Roman" panose="02020603050405020304" pitchFamily="18" charset="0"/>
              </a:rPr>
              <a:t>2(A)0($)</a:t>
            </a:r>
            <a:endParaRPr lang="en-US" altLang="en-US" sz="2400" b="1" dirty="0">
              <a:latin typeface="Times New Roman" panose="02020603050405020304" pitchFamily="18" charset="0"/>
            </a:endParaRP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6643196" y="4136461"/>
            <a:ext cx="1015933" cy="461665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a 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$</a:t>
            </a:r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7878600" y="4130906"/>
            <a:ext cx="11731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 dirty="0" smtClean="0">
                <a:latin typeface="Times New Roman" panose="02020603050405020304" pitchFamily="18" charset="0"/>
              </a:rPr>
              <a:t>shift 3</a:t>
            </a:r>
            <a:endParaRPr lang="en-US" altLang="en-US" sz="2400" b="1" dirty="0">
              <a:latin typeface="Times New Roman" panose="02020603050405020304" pitchFamily="18" charset="0"/>
            </a:endParaRPr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Parsing aa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741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 animBg="1"/>
      <p:bldP spid="13" grpId="0" animBg="1"/>
      <p:bldP spid="14" grpId="0"/>
      <p:bldP spid="15" grpId="0" animBg="1"/>
      <p:bldP spid="16" grpId="0" animBg="1"/>
      <p:bldP spid="17" grpId="0"/>
      <p:bldP spid="18" grpId="0" animBg="1"/>
      <p:bldP spid="19" grpId="0" animBg="1"/>
      <p:bldP spid="20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Parsing aa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8A6D5B-B03E-4C1B-9993-3E6F5CDCF363}" type="slidenum">
              <a:rPr lang="he-IL" altLang="en-US" smtClean="0"/>
              <a:pPr>
                <a:defRPr/>
              </a:pPr>
              <a:t>42</a:t>
            </a:fld>
            <a:endParaRPr lang="he-IL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2170617"/>
              </p:ext>
            </p:extLst>
          </p:nvPr>
        </p:nvGraphicFramePr>
        <p:xfrm>
          <a:off x="147473" y="1595998"/>
          <a:ext cx="4797218" cy="44826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3055">
                  <a:extLst>
                    <a:ext uri="{9D8B030D-6E8A-4147-A177-3AD203B41FA5}">
                      <a16:colId xmlns:a16="http://schemas.microsoft.com/office/drawing/2014/main" val="1525357939"/>
                    </a:ext>
                  </a:extLst>
                </a:gridCol>
                <a:gridCol w="575230">
                  <a:extLst>
                    <a:ext uri="{9D8B030D-6E8A-4147-A177-3AD203B41FA5}">
                      <a16:colId xmlns:a16="http://schemas.microsoft.com/office/drawing/2014/main" val="527221412"/>
                    </a:ext>
                  </a:extLst>
                </a:gridCol>
                <a:gridCol w="610757">
                  <a:extLst>
                    <a:ext uri="{9D8B030D-6E8A-4147-A177-3AD203B41FA5}">
                      <a16:colId xmlns:a16="http://schemas.microsoft.com/office/drawing/2014/main" val="2443315888"/>
                    </a:ext>
                  </a:extLst>
                </a:gridCol>
                <a:gridCol w="802156">
                  <a:extLst>
                    <a:ext uri="{9D8B030D-6E8A-4147-A177-3AD203B41FA5}">
                      <a16:colId xmlns:a16="http://schemas.microsoft.com/office/drawing/2014/main" val="2544199791"/>
                    </a:ext>
                  </a:extLst>
                </a:gridCol>
                <a:gridCol w="566932">
                  <a:extLst>
                    <a:ext uri="{9D8B030D-6E8A-4147-A177-3AD203B41FA5}">
                      <a16:colId xmlns:a16="http://schemas.microsoft.com/office/drawing/2014/main" val="2775866426"/>
                    </a:ext>
                  </a:extLst>
                </a:gridCol>
                <a:gridCol w="684544">
                  <a:extLst>
                    <a:ext uri="{9D8B030D-6E8A-4147-A177-3AD203B41FA5}">
                      <a16:colId xmlns:a16="http://schemas.microsoft.com/office/drawing/2014/main" val="192746393"/>
                    </a:ext>
                  </a:extLst>
                </a:gridCol>
                <a:gridCol w="684544">
                  <a:extLst>
                    <a:ext uri="{9D8B030D-6E8A-4147-A177-3AD203B41FA5}">
                      <a16:colId xmlns:a16="http://schemas.microsoft.com/office/drawing/2014/main" val="1734557192"/>
                    </a:ext>
                  </a:extLst>
                </a:gridCol>
              </a:tblGrid>
              <a:tr h="40551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state</a:t>
                      </a:r>
                      <a:endParaRPr lang="en-US" sz="20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terminal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Nonterminal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0019529"/>
                  </a:ext>
                </a:extLst>
              </a:tr>
              <a:tr h="405517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$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other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3625250"/>
                  </a:ext>
                </a:extLst>
              </a:tr>
              <a:tr h="71438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err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err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1144834"/>
                  </a:ext>
                </a:extLst>
              </a:tr>
              <a:tr h="40551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reduce A</a:t>
                      </a:r>
                      <a:r>
                        <a:rPr lang="en-IL" sz="2000" dirty="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2000" dirty="0" smtClean="0"/>
                        <a:t>a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4412754"/>
                  </a:ext>
                </a:extLst>
              </a:tr>
              <a:tr h="71438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he-IL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</a:t>
                      </a:r>
                      <a:r>
                        <a:rPr lang="en-US" sz="2000" baseline="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err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err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4663217"/>
                  </a:ext>
                </a:extLst>
              </a:tr>
              <a:tr h="71745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  <a:endParaRPr lang="he-IL" sz="2000" dirty="0" smtClean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reduce B</a:t>
                      </a:r>
                      <a:r>
                        <a:rPr lang="en-IL" sz="2000" dirty="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2000" dirty="0" smtClean="0"/>
                        <a:t>a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521991"/>
                  </a:ext>
                </a:extLst>
              </a:tr>
              <a:tr h="71438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</a:t>
                      </a:r>
                      <a:endParaRPr lang="he-IL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err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err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4875486"/>
                  </a:ext>
                </a:extLst>
              </a:tr>
              <a:tr h="40551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</a:t>
                      </a:r>
                      <a:endParaRPr lang="he-IL" sz="2000" dirty="0" smtClean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accept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7568510"/>
                  </a:ext>
                </a:extLst>
              </a:tr>
            </a:tbl>
          </a:graphicData>
        </a:graphic>
      </p:graphicFrame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6588190" y="1218563"/>
            <a:ext cx="9629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Times New Roman" panose="02020603050405020304" pitchFamily="18" charset="0"/>
              </a:rPr>
              <a:t>input</a:t>
            </a:r>
          </a:p>
        </p:txBody>
      </p:sp>
      <p:sp>
        <p:nvSpPr>
          <p:cNvPr id="10" name="Text Box 25"/>
          <p:cNvSpPr txBox="1">
            <a:spLocks noChangeArrowheads="1"/>
          </p:cNvSpPr>
          <p:nvPr/>
        </p:nvSpPr>
        <p:spPr bwMode="auto">
          <a:xfrm>
            <a:off x="5192934" y="1203352"/>
            <a:ext cx="11890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Times New Roman" panose="02020603050405020304" pitchFamily="18" charset="0"/>
              </a:rPr>
              <a:t>stack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7655475" y="1203352"/>
            <a:ext cx="11081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 dirty="0" smtClean="0">
                <a:latin typeface="Times New Roman" panose="02020603050405020304" pitchFamily="18" charset="0"/>
              </a:rPr>
              <a:t>action</a:t>
            </a:r>
            <a:endParaRPr lang="en-US" altLang="en-US" sz="2400" b="1" dirty="0">
              <a:latin typeface="Times New Roman" panose="02020603050405020304" pitchFamily="18" charset="0"/>
            </a:endParaRP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5385007" y="1836721"/>
            <a:ext cx="884238" cy="1200329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 dirty="0" smtClean="0">
                <a:latin typeface="Times New Roman" panose="02020603050405020304" pitchFamily="18" charset="0"/>
              </a:rPr>
              <a:t>3(a)</a:t>
            </a:r>
            <a:br>
              <a:rPr lang="en-US" altLang="en-US" sz="2400" b="1" dirty="0" smtClean="0">
                <a:latin typeface="Times New Roman" panose="02020603050405020304" pitchFamily="18" charset="0"/>
              </a:rPr>
            </a:br>
            <a:r>
              <a:rPr lang="en-US" altLang="en-US" sz="2400" b="1" dirty="0" smtClean="0">
                <a:latin typeface="Times New Roman" panose="02020603050405020304" pitchFamily="18" charset="0"/>
              </a:rPr>
              <a:t>2(A)0($)</a:t>
            </a:r>
            <a:endParaRPr lang="en-US" altLang="en-US" sz="2400" b="1" dirty="0">
              <a:latin typeface="Times New Roman" panose="02020603050405020304" pitchFamily="18" charset="0"/>
            </a:endParaRP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6627864" y="1935062"/>
            <a:ext cx="1015933" cy="461665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$</a:t>
            </a:r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7878600" y="1770677"/>
            <a:ext cx="117316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 dirty="0" smtClean="0">
                <a:latin typeface="Times New Roman" panose="02020603050405020304" pitchFamily="18" charset="0"/>
              </a:rPr>
              <a:t>reduce</a:t>
            </a:r>
          </a:p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 dirty="0" smtClean="0">
                <a:latin typeface="Times New Roman" panose="02020603050405020304" pitchFamily="18" charset="0"/>
              </a:rPr>
              <a:t>B</a:t>
            </a:r>
            <a:r>
              <a:rPr lang="en-IL" altLang="en-US" sz="2400" b="1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altLang="en-US" sz="2400" b="1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a</a:t>
            </a:r>
            <a:endParaRPr lang="en-US" altLang="en-US" sz="2400" b="1" dirty="0">
              <a:latin typeface="Times New Roman" panose="02020603050405020304" pitchFamily="18" charset="0"/>
            </a:endParaRPr>
          </a:p>
        </p:txBody>
      </p: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5348029" y="3244395"/>
            <a:ext cx="884238" cy="1200329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 dirty="0" smtClean="0">
                <a:latin typeface="Times New Roman" panose="02020603050405020304" pitchFamily="18" charset="0"/>
              </a:rPr>
              <a:t>4(B)2(A)0($)</a:t>
            </a:r>
            <a:endParaRPr lang="en-US" altLang="en-US" sz="2400" b="1" dirty="0">
              <a:latin typeface="Times New Roman" panose="02020603050405020304" pitchFamily="18" charset="0"/>
            </a:endParaRP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6780264" y="3304864"/>
            <a:ext cx="1015933" cy="461665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$</a:t>
            </a:r>
          </a:p>
        </p:txBody>
      </p:sp>
      <p:sp>
        <p:nvSpPr>
          <p:cNvPr id="26" name="Text Box 20"/>
          <p:cNvSpPr txBox="1">
            <a:spLocks noChangeArrowheads="1"/>
          </p:cNvSpPr>
          <p:nvPr/>
        </p:nvSpPr>
        <p:spPr bwMode="auto">
          <a:xfrm>
            <a:off x="8015668" y="3304864"/>
            <a:ext cx="11731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 smtClean="0">
                <a:latin typeface="Times New Roman" panose="02020603050405020304" pitchFamily="18" charset="0"/>
              </a:rPr>
              <a:t>shift 5</a:t>
            </a:r>
            <a:endParaRPr lang="en-US" altLang="en-US" sz="2400" b="1" dirty="0">
              <a:latin typeface="Times New Roman" panose="02020603050405020304" pitchFamily="18" charset="0"/>
            </a:endParaRPr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5457143" y="4646667"/>
            <a:ext cx="884238" cy="156966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 dirty="0" smtClean="0">
                <a:latin typeface="Times New Roman" panose="02020603050405020304" pitchFamily="18" charset="0"/>
              </a:rPr>
              <a:t>5($)</a:t>
            </a:r>
            <a:br>
              <a:rPr lang="en-US" altLang="en-US" sz="2400" b="1" dirty="0" smtClean="0">
                <a:latin typeface="Times New Roman" panose="02020603050405020304" pitchFamily="18" charset="0"/>
              </a:rPr>
            </a:br>
            <a:r>
              <a:rPr lang="en-US" altLang="en-US" sz="2400" b="1" dirty="0" smtClean="0">
                <a:latin typeface="Times New Roman" panose="02020603050405020304" pitchFamily="18" charset="0"/>
              </a:rPr>
              <a:t>4(B)2(A)0($)</a:t>
            </a:r>
            <a:endParaRPr lang="en-US" altLang="en-US" sz="2400" b="1" dirty="0">
              <a:latin typeface="Times New Roman" panose="02020603050405020304" pitchFamily="18" charset="0"/>
            </a:endParaRP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6764932" y="4609739"/>
            <a:ext cx="1015933" cy="461665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endParaRPr lang="en-US" altLang="en-US" sz="24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" name="Text Box 20"/>
          <p:cNvSpPr txBox="1">
            <a:spLocks noChangeArrowheads="1"/>
          </p:cNvSpPr>
          <p:nvPr/>
        </p:nvSpPr>
        <p:spPr bwMode="auto">
          <a:xfrm>
            <a:off x="8000336" y="4609739"/>
            <a:ext cx="11731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 dirty="0" smtClean="0">
                <a:latin typeface="Times New Roman" panose="02020603050405020304" pitchFamily="18" charset="0"/>
              </a:rPr>
              <a:t>accept</a:t>
            </a:r>
            <a:endParaRPr lang="en-US" altLang="en-US" sz="2400" b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556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 animBg="1"/>
      <p:bldP spid="25" grpId="0" animBg="1"/>
      <p:bldP spid="26" grpId="0"/>
      <p:bldP spid="27" grpId="0" animBg="1"/>
      <p:bldP spid="28" grpId="0" animBg="1"/>
      <p:bldP spid="29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Rightmost Derivation in Reverse Order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91AC46-DABB-46EF-ADEE-7A14BA522B7A}" type="slidenum">
              <a:rPr lang="he-IL" altLang="en-US" smtClean="0"/>
              <a:pPr>
                <a:defRPr/>
              </a:pPr>
              <a:t>43</a:t>
            </a:fld>
            <a:endParaRPr lang="he-IL" altLang="en-US"/>
          </a:p>
        </p:txBody>
      </p:sp>
      <p:sp>
        <p:nvSpPr>
          <p:cNvPr id="4" name="TextBox 3"/>
          <p:cNvSpPr txBox="1"/>
          <p:nvPr/>
        </p:nvSpPr>
        <p:spPr>
          <a:xfrm>
            <a:off x="432619" y="1690689"/>
            <a:ext cx="82787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200" dirty="0" smtClean="0"/>
              <a:t>S </a:t>
            </a:r>
            <a:r>
              <a:rPr lang="en-IL" sz="3200" dirty="0" smtClean="0">
                <a:sym typeface="Wingdings" panose="05000000000000000000" pitchFamily="2" charset="2"/>
              </a:rPr>
              <a:t></a:t>
            </a:r>
            <a:r>
              <a:rPr lang="en-US" sz="3200" dirty="0" smtClean="0">
                <a:sym typeface="Wingdings" panose="05000000000000000000" pitchFamily="2" charset="2"/>
              </a:rPr>
              <a:t> BA$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 smtClean="0">
                <a:sym typeface="Wingdings" panose="05000000000000000000" pitchFamily="2" charset="2"/>
              </a:rPr>
              <a:t>B</a:t>
            </a:r>
            <a:r>
              <a:rPr lang="en-IL" sz="3200" dirty="0" smtClean="0">
                <a:sym typeface="Wingdings" panose="05000000000000000000" pitchFamily="2" charset="2"/>
              </a:rPr>
              <a:t></a:t>
            </a:r>
            <a:r>
              <a:rPr lang="en-US" sz="3200" dirty="0" smtClean="0">
                <a:sym typeface="Wingdings" panose="05000000000000000000" pitchFamily="2" charset="2"/>
              </a:rPr>
              <a:t>a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 smtClean="0">
                <a:sym typeface="Wingdings" panose="05000000000000000000" pitchFamily="2" charset="2"/>
              </a:rPr>
              <a:t>A</a:t>
            </a:r>
            <a:r>
              <a:rPr lang="en-IL" sz="3200" dirty="0" smtClean="0">
                <a:sym typeface="Wingdings" panose="05000000000000000000" pitchFamily="2" charset="2"/>
              </a:rPr>
              <a:t></a:t>
            </a:r>
            <a:r>
              <a:rPr lang="en-US" sz="3200" dirty="0">
                <a:sym typeface="Wingdings" panose="05000000000000000000" pitchFamily="2" charset="2"/>
              </a:rPr>
              <a:t>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5957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47473" y="1541893"/>
          <a:ext cx="4797218" cy="44826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3055">
                  <a:extLst>
                    <a:ext uri="{9D8B030D-6E8A-4147-A177-3AD203B41FA5}">
                      <a16:colId xmlns:a16="http://schemas.microsoft.com/office/drawing/2014/main" val="1525357939"/>
                    </a:ext>
                  </a:extLst>
                </a:gridCol>
                <a:gridCol w="575230">
                  <a:extLst>
                    <a:ext uri="{9D8B030D-6E8A-4147-A177-3AD203B41FA5}">
                      <a16:colId xmlns:a16="http://schemas.microsoft.com/office/drawing/2014/main" val="527221412"/>
                    </a:ext>
                  </a:extLst>
                </a:gridCol>
                <a:gridCol w="610757">
                  <a:extLst>
                    <a:ext uri="{9D8B030D-6E8A-4147-A177-3AD203B41FA5}">
                      <a16:colId xmlns:a16="http://schemas.microsoft.com/office/drawing/2014/main" val="2443315888"/>
                    </a:ext>
                  </a:extLst>
                </a:gridCol>
                <a:gridCol w="802156">
                  <a:extLst>
                    <a:ext uri="{9D8B030D-6E8A-4147-A177-3AD203B41FA5}">
                      <a16:colId xmlns:a16="http://schemas.microsoft.com/office/drawing/2014/main" val="2544199791"/>
                    </a:ext>
                  </a:extLst>
                </a:gridCol>
                <a:gridCol w="566932">
                  <a:extLst>
                    <a:ext uri="{9D8B030D-6E8A-4147-A177-3AD203B41FA5}">
                      <a16:colId xmlns:a16="http://schemas.microsoft.com/office/drawing/2014/main" val="2775866426"/>
                    </a:ext>
                  </a:extLst>
                </a:gridCol>
                <a:gridCol w="684544">
                  <a:extLst>
                    <a:ext uri="{9D8B030D-6E8A-4147-A177-3AD203B41FA5}">
                      <a16:colId xmlns:a16="http://schemas.microsoft.com/office/drawing/2014/main" val="192746393"/>
                    </a:ext>
                  </a:extLst>
                </a:gridCol>
                <a:gridCol w="684544">
                  <a:extLst>
                    <a:ext uri="{9D8B030D-6E8A-4147-A177-3AD203B41FA5}">
                      <a16:colId xmlns:a16="http://schemas.microsoft.com/office/drawing/2014/main" val="1734557192"/>
                    </a:ext>
                  </a:extLst>
                </a:gridCol>
              </a:tblGrid>
              <a:tr h="40551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state</a:t>
                      </a:r>
                      <a:endParaRPr lang="en-US" sz="20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terminal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nonterminal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0019529"/>
                  </a:ext>
                </a:extLst>
              </a:tr>
              <a:tr h="405517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$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other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3625250"/>
                  </a:ext>
                </a:extLst>
              </a:tr>
              <a:tr h="71438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err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err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1144834"/>
                  </a:ext>
                </a:extLst>
              </a:tr>
              <a:tr h="40551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reduce A</a:t>
                      </a:r>
                      <a:r>
                        <a:rPr lang="en-IL" sz="2000" dirty="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2000" dirty="0" smtClean="0"/>
                        <a:t>a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4412754"/>
                  </a:ext>
                </a:extLst>
              </a:tr>
              <a:tr h="71438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he-IL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</a:t>
                      </a:r>
                      <a:r>
                        <a:rPr lang="en-US" sz="2000" baseline="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err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err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4663217"/>
                  </a:ext>
                </a:extLst>
              </a:tr>
              <a:tr h="71745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  <a:endParaRPr lang="he-IL" sz="2000" dirty="0" smtClean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reduce B</a:t>
                      </a:r>
                      <a:r>
                        <a:rPr lang="en-IL" sz="2000" dirty="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2000" dirty="0" smtClean="0"/>
                        <a:t>a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521991"/>
                  </a:ext>
                </a:extLst>
              </a:tr>
              <a:tr h="71438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</a:t>
                      </a:r>
                      <a:endParaRPr lang="he-IL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err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err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4875486"/>
                  </a:ext>
                </a:extLst>
              </a:tr>
              <a:tr h="40551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</a:t>
                      </a:r>
                      <a:endParaRPr lang="he-IL" sz="2000" dirty="0" smtClean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accept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7568510"/>
                  </a:ext>
                </a:extLst>
              </a:tr>
            </a:tbl>
          </a:graphicData>
        </a:graphic>
      </p:graphicFrame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535241" y="1660934"/>
            <a:ext cx="1015933" cy="461665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ab 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$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6588190" y="823583"/>
            <a:ext cx="9629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Times New Roman" panose="02020603050405020304" pitchFamily="18" charset="0"/>
              </a:rPr>
              <a:t>input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345333" y="1651100"/>
            <a:ext cx="884238" cy="46166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 dirty="0" smtClean="0">
                <a:latin typeface="Times New Roman" panose="02020603050405020304" pitchFamily="18" charset="0"/>
              </a:rPr>
              <a:t>0($)</a:t>
            </a:r>
            <a:endParaRPr lang="en-US" altLang="en-US" sz="2400" b="1" dirty="0">
              <a:latin typeface="Times New Roman" panose="02020603050405020304" pitchFamily="18" charset="0"/>
            </a:endParaRPr>
          </a:p>
        </p:txBody>
      </p:sp>
      <p:sp>
        <p:nvSpPr>
          <p:cNvPr id="9" name="Text Box 20"/>
          <p:cNvSpPr txBox="1">
            <a:spLocks noChangeArrowheads="1"/>
          </p:cNvSpPr>
          <p:nvPr/>
        </p:nvSpPr>
        <p:spPr bwMode="auto">
          <a:xfrm>
            <a:off x="7733671" y="1661797"/>
            <a:ext cx="1173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Times New Roman" panose="02020603050405020304" pitchFamily="18" charset="0"/>
              </a:rPr>
              <a:t>shift </a:t>
            </a:r>
            <a:r>
              <a:rPr lang="en-US" altLang="en-US" sz="2400" b="1" dirty="0" smtClean="0">
                <a:latin typeface="Times New Roman" panose="02020603050405020304" pitchFamily="18" charset="0"/>
              </a:rPr>
              <a:t>1</a:t>
            </a:r>
            <a:endParaRPr lang="en-US" altLang="en-US" sz="2400" b="1" dirty="0">
              <a:latin typeface="Times New Roman" panose="02020603050405020304" pitchFamily="18" charset="0"/>
            </a:endParaRPr>
          </a:p>
        </p:txBody>
      </p:sp>
      <p:sp>
        <p:nvSpPr>
          <p:cNvPr id="10" name="Text Box 25"/>
          <p:cNvSpPr txBox="1">
            <a:spLocks noChangeArrowheads="1"/>
          </p:cNvSpPr>
          <p:nvPr/>
        </p:nvSpPr>
        <p:spPr bwMode="auto">
          <a:xfrm>
            <a:off x="5192934" y="808372"/>
            <a:ext cx="11890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Times New Roman" panose="02020603050405020304" pitchFamily="18" charset="0"/>
              </a:rPr>
              <a:t>stack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7655475" y="808372"/>
            <a:ext cx="11081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 dirty="0" smtClean="0">
                <a:latin typeface="Times New Roman" panose="02020603050405020304" pitchFamily="18" charset="0"/>
              </a:rPr>
              <a:t>action</a:t>
            </a:r>
            <a:endParaRPr lang="en-US" altLang="en-US" sz="2400" b="1" dirty="0">
              <a:latin typeface="Times New Roman" panose="02020603050405020304" pitchFamily="18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5394930" y="2268809"/>
            <a:ext cx="884238" cy="10156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 dirty="0" smtClean="0">
                <a:latin typeface="Times New Roman" panose="02020603050405020304" pitchFamily="18" charset="0"/>
              </a:rPr>
              <a:t>1(a)</a:t>
            </a:r>
            <a:endParaRPr lang="he-IL" altLang="en-US" sz="2400" b="1" dirty="0" smtClean="0">
              <a:latin typeface="Times New Roman" panose="02020603050405020304" pitchFamily="18" charset="0"/>
            </a:endParaRPr>
          </a:p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 dirty="0" smtClean="0">
                <a:latin typeface="Times New Roman" panose="02020603050405020304" pitchFamily="18" charset="0"/>
              </a:rPr>
              <a:t>0($)</a:t>
            </a:r>
            <a:endParaRPr lang="en-US" altLang="en-US" sz="2400" b="1" dirty="0">
              <a:latin typeface="Times New Roman" panose="02020603050405020304" pitchFamily="18" charset="0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6628123" y="2435555"/>
            <a:ext cx="1015933" cy="461665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b$</a:t>
            </a:r>
            <a:endParaRPr lang="en-US" altLang="en-US" sz="24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" name="Text Box 20"/>
          <p:cNvSpPr txBox="1">
            <a:spLocks noChangeArrowheads="1"/>
          </p:cNvSpPr>
          <p:nvPr/>
        </p:nvSpPr>
        <p:spPr bwMode="auto">
          <a:xfrm>
            <a:off x="7864427" y="2263273"/>
            <a:ext cx="117316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 dirty="0" smtClean="0">
                <a:latin typeface="Times New Roman" panose="02020603050405020304" pitchFamily="18" charset="0"/>
              </a:rPr>
              <a:t>reduce</a:t>
            </a:r>
          </a:p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 dirty="0" smtClean="0">
                <a:latin typeface="Times New Roman" panose="02020603050405020304" pitchFamily="18" charset="0"/>
              </a:rPr>
              <a:t>A</a:t>
            </a:r>
            <a:r>
              <a:rPr lang="en-IL" altLang="en-US" sz="2400" b="1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altLang="en-US" sz="2400" b="1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a</a:t>
            </a:r>
            <a:endParaRPr lang="en-US" altLang="en-US" sz="2400" b="1" dirty="0">
              <a:latin typeface="Times New Roman" panose="02020603050405020304" pitchFamily="18" charset="0"/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5400339" y="3686426"/>
            <a:ext cx="884238" cy="83099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 dirty="0" smtClean="0">
                <a:latin typeface="Times New Roman" panose="02020603050405020304" pitchFamily="18" charset="0"/>
              </a:rPr>
              <a:t>2(A)0($)</a:t>
            </a:r>
            <a:endParaRPr lang="en-US" altLang="en-US" sz="2400" b="1" dirty="0">
              <a:latin typeface="Times New Roman" panose="02020603050405020304" pitchFamily="18" charset="0"/>
            </a:endParaRP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6643196" y="3665731"/>
            <a:ext cx="1015933" cy="461665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b$</a:t>
            </a:r>
            <a:endParaRPr lang="en-US" altLang="en-US" sz="24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7878600" y="3660176"/>
            <a:ext cx="11731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 dirty="0" smtClean="0">
                <a:latin typeface="Times New Roman" panose="02020603050405020304" pitchFamily="18" charset="0"/>
              </a:rPr>
              <a:t>err</a:t>
            </a:r>
            <a:endParaRPr lang="en-US" altLang="en-US" sz="2400" b="1" dirty="0">
              <a:latin typeface="Times New Roman" panose="02020603050405020304" pitchFamily="18" charset="0"/>
            </a:endParaRPr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Parsing ab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994030" y="5145529"/>
            <a:ext cx="35213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Does this satisfy the valid prefix property?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07675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 animBg="1"/>
      <p:bldP spid="13" grpId="0" animBg="1"/>
      <p:bldP spid="14" grpId="0"/>
      <p:bldP spid="18" grpId="0" animBg="1"/>
      <p:bldP spid="19" grpId="0" animBg="1"/>
      <p:bldP spid="20" grpId="0"/>
      <p:bldP spid="2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020" y="36258"/>
            <a:ext cx="7886700" cy="1325563"/>
          </a:xfrm>
        </p:spPr>
        <p:txBody>
          <a:bodyPr/>
          <a:lstStyle/>
          <a:p>
            <a:pPr rtl="0" eaLnBrk="1" hangingPunct="1"/>
            <a:r>
              <a:rPr lang="en-US" altLang="en-US" dirty="0" smtClean="0"/>
              <a:t>Recursive Example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518516" y="1136558"/>
            <a:ext cx="3955049" cy="1170108"/>
          </a:xfrm>
        </p:spPr>
        <p:txBody>
          <a:bodyPr/>
          <a:lstStyle/>
          <a:p>
            <a:r>
              <a:rPr lang="en-US" altLang="en-US" dirty="0" smtClean="0"/>
              <a:t>S </a:t>
            </a:r>
            <a:r>
              <a:rPr lang="en-US" altLang="en-US" dirty="0" smtClean="0">
                <a:sym typeface="Symbol" panose="05050102010706020507" pitchFamily="18" charset="2"/>
              </a:rPr>
              <a:t> A$</a:t>
            </a:r>
          </a:p>
          <a:p>
            <a:r>
              <a:rPr lang="en-US" altLang="en-US" dirty="0" smtClean="0">
                <a:sym typeface="Symbol" panose="05050102010706020507" pitchFamily="18" charset="2"/>
              </a:rPr>
              <a:t>A  (A)</a:t>
            </a:r>
          </a:p>
          <a:p>
            <a:r>
              <a:rPr lang="en-US" altLang="en-US" dirty="0" smtClean="0">
                <a:sym typeface="Symbol" panose="05050102010706020507" pitchFamily="18" charset="2"/>
              </a:rPr>
              <a:t>A  </a:t>
            </a:r>
            <a:r>
              <a:rPr lang="en-IL" altLang="en-US" dirty="0" smtClean="0">
                <a:sym typeface="Symbol" panose="05050102010706020507" pitchFamily="18" charset="2"/>
              </a:rPr>
              <a:t></a:t>
            </a:r>
            <a:endParaRPr lang="en-US" altLang="en-US" dirty="0" smtClean="0">
              <a:sym typeface="Symbol" panose="05050102010706020507" pitchFamily="18" charset="2"/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0C4AE8EB-D928-4B7A-8710-E0D58C503D3F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45</a:t>
            </a:fld>
            <a:endParaRPr lang="he-IL" altLang="en-US" sz="1400"/>
          </a:p>
        </p:txBody>
      </p:sp>
      <p:sp>
        <p:nvSpPr>
          <p:cNvPr id="2" name="Rounded Rectangle 1"/>
          <p:cNvSpPr/>
          <p:nvPr/>
        </p:nvSpPr>
        <p:spPr>
          <a:xfrm>
            <a:off x="4104700" y="1273330"/>
            <a:ext cx="1702885" cy="1004919"/>
          </a:xfrm>
          <a:prstGeom prst="round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</a:rPr>
              <a:t>S</a:t>
            </a:r>
            <a:r>
              <a:rPr lang="en-US" altLang="en-US" sz="2000" dirty="0" smtClean="0">
                <a:solidFill>
                  <a:schemeClr val="tx1"/>
                </a:solidFill>
                <a:sym typeface="Symbol" panose="05050102010706020507" pitchFamily="18" charset="2"/>
              </a:rPr>
              <a:t> .A  $</a:t>
            </a:r>
          </a:p>
          <a:p>
            <a:r>
              <a:rPr lang="en-US" sz="2000" dirty="0" smtClean="0">
                <a:solidFill>
                  <a:schemeClr val="tx1"/>
                </a:solidFill>
                <a:sym typeface="Symbol" panose="05050102010706020507" pitchFamily="18" charset="2"/>
              </a:rPr>
              <a:t>A</a:t>
            </a:r>
            <a:r>
              <a:rPr lang="en-US" altLang="en-US" sz="2000" dirty="0" smtClean="0">
                <a:solidFill>
                  <a:schemeClr val="tx1"/>
                </a:solidFill>
                <a:sym typeface="Symbol" panose="05050102010706020507" pitchFamily="18" charset="2"/>
              </a:rPr>
              <a:t> .(A)</a:t>
            </a:r>
          </a:p>
          <a:p>
            <a:r>
              <a:rPr lang="en-US" sz="2000" dirty="0" smtClean="0">
                <a:solidFill>
                  <a:schemeClr val="tx1"/>
                </a:solidFill>
                <a:sym typeface="Symbol" panose="05050102010706020507" pitchFamily="18" charset="2"/>
              </a:rPr>
              <a:t>A</a:t>
            </a:r>
            <a:r>
              <a:rPr lang="en-US" altLang="en-US" sz="2000" dirty="0" smtClean="0">
                <a:solidFill>
                  <a:schemeClr val="tx1"/>
                </a:solidFill>
                <a:sym typeface="Symbol" panose="05050102010706020507" pitchFamily="18" charset="2"/>
              </a:rPr>
              <a:t> .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4962937" y="343355"/>
            <a:ext cx="950904" cy="9374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1530718" y="2580649"/>
            <a:ext cx="1995054" cy="1391513"/>
          </a:xfrm>
          <a:prstGeom prst="round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</a:rPr>
              <a:t>A</a:t>
            </a:r>
            <a:r>
              <a:rPr lang="en-US" altLang="en-US" sz="2000" dirty="0" smtClean="0">
                <a:solidFill>
                  <a:schemeClr val="tx1"/>
                </a:solidFill>
                <a:sym typeface="Symbol" panose="05050102010706020507" pitchFamily="18" charset="2"/>
              </a:rPr>
              <a:t> (.A)</a:t>
            </a:r>
          </a:p>
          <a:p>
            <a:r>
              <a:rPr lang="en-US" sz="2000" dirty="0" smtClean="0">
                <a:solidFill>
                  <a:schemeClr val="tx1"/>
                </a:solidFill>
                <a:sym typeface="Symbol" panose="05050102010706020507" pitchFamily="18" charset="2"/>
              </a:rPr>
              <a:t>A</a:t>
            </a:r>
            <a:r>
              <a:rPr lang="en-US" altLang="en-US" sz="2000" dirty="0" smtClean="0">
                <a:solidFill>
                  <a:schemeClr val="tx1"/>
                </a:solidFill>
                <a:sym typeface="Symbol" panose="05050102010706020507" pitchFamily="18" charset="2"/>
              </a:rPr>
              <a:t> .(A)</a:t>
            </a:r>
          </a:p>
          <a:p>
            <a:r>
              <a:rPr lang="en-US" sz="2000" dirty="0" smtClean="0">
                <a:solidFill>
                  <a:schemeClr val="tx1"/>
                </a:solidFill>
                <a:sym typeface="Symbol" panose="05050102010706020507" pitchFamily="18" charset="2"/>
              </a:rPr>
              <a:t>A</a:t>
            </a:r>
            <a:r>
              <a:rPr lang="en-US" altLang="en-US" sz="2000" dirty="0" smtClean="0">
                <a:solidFill>
                  <a:schemeClr val="tx1"/>
                </a:solidFill>
                <a:sym typeface="Symbol" panose="05050102010706020507" pitchFamily="18" charset="2"/>
              </a:rPr>
              <a:t> .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>
            <a:stCxn id="2" idx="1"/>
          </p:cNvCxnSpPr>
          <p:nvPr/>
        </p:nvCxnSpPr>
        <p:spPr>
          <a:xfrm flipH="1">
            <a:off x="2576942" y="1775790"/>
            <a:ext cx="1527758" cy="8048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948159" y="2062056"/>
            <a:ext cx="312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Symbol" panose="05050102010706020507" pitchFamily="18" charset="2"/>
              </a:rPr>
              <a:t>(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2" idx="3"/>
          </p:cNvCxnSpPr>
          <p:nvPr/>
        </p:nvCxnSpPr>
        <p:spPr>
          <a:xfrm>
            <a:off x="5807585" y="1775790"/>
            <a:ext cx="1012270" cy="9503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4473565" y="2652604"/>
            <a:ext cx="2535387" cy="73775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</a:rPr>
              <a:t>S</a:t>
            </a:r>
            <a:r>
              <a:rPr lang="en-US" altLang="en-US" sz="2000" dirty="0" smtClean="0">
                <a:solidFill>
                  <a:schemeClr val="tx1"/>
                </a:solidFill>
                <a:sym typeface="Symbol" panose="05050102010706020507" pitchFamily="18" charset="2"/>
              </a:rPr>
              <a:t> A . $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458678" y="2174863"/>
            <a:ext cx="353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Symbol" panose="05050102010706020507" pitchFamily="18" charset="2"/>
              </a:rPr>
              <a:t>A</a:t>
            </a:r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6746637" y="3890100"/>
            <a:ext cx="1995054" cy="737754"/>
          </a:xfrm>
          <a:prstGeom prst="round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S</a:t>
            </a:r>
            <a:r>
              <a:rPr lang="en-US" altLang="en-US" sz="2000" dirty="0" smtClean="0">
                <a:solidFill>
                  <a:schemeClr val="tx1"/>
                </a:solidFill>
                <a:sym typeface="Symbol" panose="05050102010706020507" pitchFamily="18" charset="2"/>
              </a:rPr>
              <a:t> A$.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6703979" y="3282316"/>
            <a:ext cx="1106511" cy="6077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047575" y="3299744"/>
            <a:ext cx="353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Symbol" panose="05050102010706020507" pitchFamily="18" charset="2"/>
              </a:rPr>
              <a:t>$</a:t>
            </a:r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1516862" y="4374815"/>
            <a:ext cx="1995054" cy="72995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</a:rPr>
              <a:t>A</a:t>
            </a:r>
            <a:r>
              <a:rPr lang="en-US" altLang="en-US" sz="2000" dirty="0" smtClean="0">
                <a:solidFill>
                  <a:schemeClr val="tx1"/>
                </a:solidFill>
                <a:sym typeface="Symbol" panose="05050102010706020507" pitchFamily="18" charset="2"/>
              </a:rPr>
              <a:t> (A.)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2563085" y="3954216"/>
            <a:ext cx="13856" cy="4205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986900" y="4005483"/>
            <a:ext cx="312339" cy="397907"/>
          </a:xfrm>
          <a:prstGeom prst="round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Symbol" panose="05050102010706020507" pitchFamily="18" charset="2"/>
              </a:rPr>
              <a:t>A</a:t>
            </a:r>
            <a:endParaRPr lang="en-US" dirty="0"/>
          </a:p>
        </p:txBody>
      </p:sp>
      <p:sp>
        <p:nvSpPr>
          <p:cNvPr id="33" name="Rounded Rectangle 32"/>
          <p:cNvSpPr/>
          <p:nvPr/>
        </p:nvSpPr>
        <p:spPr>
          <a:xfrm>
            <a:off x="1513397" y="5541594"/>
            <a:ext cx="1995054" cy="729959"/>
          </a:xfrm>
          <a:prstGeom prst="round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</a:rPr>
              <a:t>A</a:t>
            </a:r>
            <a:r>
              <a:rPr lang="en-US" altLang="en-US" sz="2000" dirty="0" smtClean="0">
                <a:solidFill>
                  <a:schemeClr val="tx1"/>
                </a:solidFill>
                <a:sym typeface="Symbol" panose="05050102010706020507" pitchFamily="18" charset="2"/>
              </a:rPr>
              <a:t> (A).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559620" y="5104774"/>
            <a:ext cx="3465" cy="4171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073181" y="5138518"/>
            <a:ext cx="312339" cy="369332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Symbol" panose="05050102010706020507" pitchFamily="18" charset="2"/>
              </a:rPr>
              <a:t>)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723886" y="3057094"/>
            <a:ext cx="312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Symbol" panose="05050102010706020507" pitchFamily="18" charset="2"/>
              </a:rPr>
              <a:t>(</a:t>
            </a:r>
            <a:endParaRPr lang="en-US" dirty="0"/>
          </a:p>
        </p:txBody>
      </p:sp>
      <p:cxnSp>
        <p:nvCxnSpPr>
          <p:cNvPr id="35" name="Curved Connector 34"/>
          <p:cNvCxnSpPr/>
          <p:nvPr/>
        </p:nvCxnSpPr>
        <p:spPr>
          <a:xfrm rot="5400000" flipH="1">
            <a:off x="1211878" y="3138228"/>
            <a:ext cx="983949" cy="12700"/>
          </a:xfrm>
          <a:prstGeom prst="curvedConnector5">
            <a:avLst>
              <a:gd name="adj1" fmla="val -23233"/>
              <a:gd name="adj2" fmla="val 12111756"/>
              <a:gd name="adj3" fmla="val 12323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4306878" y="898168"/>
            <a:ext cx="605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2203022" y="2165168"/>
            <a:ext cx="605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4027323" y="2485300"/>
            <a:ext cx="605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2989375" y="3947085"/>
            <a:ext cx="605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3073877" y="5223291"/>
            <a:ext cx="605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6185925" y="3671330"/>
            <a:ext cx="605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702485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83947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Control Table Recursive Example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8A6D5B-B03E-4C1B-9993-3E6F5CDCF363}" type="slidenum">
              <a:rPr lang="he-IL" altLang="en-US" smtClean="0"/>
              <a:pPr>
                <a:defRPr/>
              </a:pPr>
              <a:t>46</a:t>
            </a:fld>
            <a:endParaRPr lang="he-IL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3576223"/>
              </p:ext>
            </p:extLst>
          </p:nvPr>
        </p:nvGraphicFramePr>
        <p:xfrm>
          <a:off x="540774" y="839471"/>
          <a:ext cx="8219767" cy="499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051">
                  <a:extLst>
                    <a:ext uri="{9D8B030D-6E8A-4147-A177-3AD203B41FA5}">
                      <a16:colId xmlns:a16="http://schemas.microsoft.com/office/drawing/2014/main" val="1525357939"/>
                    </a:ext>
                  </a:extLst>
                </a:gridCol>
                <a:gridCol w="1388902">
                  <a:extLst>
                    <a:ext uri="{9D8B030D-6E8A-4147-A177-3AD203B41FA5}">
                      <a16:colId xmlns:a16="http://schemas.microsoft.com/office/drawing/2014/main" val="527221412"/>
                    </a:ext>
                  </a:extLst>
                </a:gridCol>
                <a:gridCol w="639308">
                  <a:extLst>
                    <a:ext uri="{9D8B030D-6E8A-4147-A177-3AD203B41FA5}">
                      <a16:colId xmlns:a16="http://schemas.microsoft.com/office/drawing/2014/main" val="1879865443"/>
                    </a:ext>
                  </a:extLst>
                </a:gridCol>
                <a:gridCol w="408933">
                  <a:extLst>
                    <a:ext uri="{9D8B030D-6E8A-4147-A177-3AD203B41FA5}">
                      <a16:colId xmlns:a16="http://schemas.microsoft.com/office/drawing/2014/main" val="2544199791"/>
                    </a:ext>
                  </a:extLst>
                </a:gridCol>
                <a:gridCol w="777567">
                  <a:extLst>
                    <a:ext uri="{9D8B030D-6E8A-4147-A177-3AD203B41FA5}">
                      <a16:colId xmlns:a16="http://schemas.microsoft.com/office/drawing/2014/main" val="2163009067"/>
                    </a:ext>
                  </a:extLst>
                </a:gridCol>
                <a:gridCol w="278112">
                  <a:extLst>
                    <a:ext uri="{9D8B030D-6E8A-4147-A177-3AD203B41FA5}">
                      <a16:colId xmlns:a16="http://schemas.microsoft.com/office/drawing/2014/main" val="3012151600"/>
                    </a:ext>
                  </a:extLst>
                </a:gridCol>
                <a:gridCol w="908389">
                  <a:extLst>
                    <a:ext uri="{9D8B030D-6E8A-4147-A177-3AD203B41FA5}">
                      <a16:colId xmlns:a16="http://schemas.microsoft.com/office/drawing/2014/main" val="636994300"/>
                    </a:ext>
                  </a:extLst>
                </a:gridCol>
                <a:gridCol w="1154837">
                  <a:extLst>
                    <a:ext uri="{9D8B030D-6E8A-4147-A177-3AD203B41FA5}">
                      <a16:colId xmlns:a16="http://schemas.microsoft.com/office/drawing/2014/main" val="2775866426"/>
                    </a:ext>
                  </a:extLst>
                </a:gridCol>
                <a:gridCol w="1170668">
                  <a:extLst>
                    <a:ext uri="{9D8B030D-6E8A-4147-A177-3AD203B41FA5}">
                      <a16:colId xmlns:a16="http://schemas.microsoft.com/office/drawing/2014/main" val="1927463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state</a:t>
                      </a:r>
                      <a:endParaRPr lang="en-US" sz="2000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terminal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nonterminal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00195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(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)</a:t>
                      </a:r>
                      <a:endParaRPr lang="en-US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2000" dirty="0" smtClean="0"/>
                        <a:t>$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2000" dirty="0" smtClean="0"/>
                        <a:t>other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3625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</a:p>
                    <a:p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S</a:t>
                      </a:r>
                      <a:r>
                        <a:rPr lang="en-US" altLang="en-US" sz="2000" dirty="0" smtClean="0">
                          <a:solidFill>
                            <a:schemeClr val="tx2"/>
                          </a:solidFill>
                          <a:sym typeface="Symbol" panose="05050102010706020507" pitchFamily="18" charset="2"/>
                        </a:rPr>
                        <a:t> .A</a:t>
                      </a:r>
                      <a:r>
                        <a:rPr lang="he-IL" altLang="en-US" sz="2000" dirty="0" smtClean="0">
                          <a:solidFill>
                            <a:schemeClr val="tx2"/>
                          </a:solidFill>
                          <a:sym typeface="Symbol" panose="05050102010706020507" pitchFamily="18" charset="2"/>
                        </a:rPr>
                        <a:t>$</a:t>
                      </a:r>
                      <a:r>
                        <a:rPr lang="en-US" altLang="en-US" sz="2000" dirty="0" smtClean="0">
                          <a:solidFill>
                            <a:schemeClr val="tx2"/>
                          </a:solidFill>
                          <a:sym typeface="Symbol" panose="05050102010706020507" pitchFamily="18" charset="2"/>
                        </a:rPr>
                        <a:t> </a:t>
                      </a:r>
                    </a:p>
                    <a:p>
                      <a:r>
                        <a:rPr lang="en-US" sz="2000" dirty="0" smtClean="0">
                          <a:solidFill>
                            <a:schemeClr val="tx2"/>
                          </a:solidFill>
                          <a:sym typeface="Symbol" panose="05050102010706020507" pitchFamily="18" charset="2"/>
                        </a:rPr>
                        <a:t>A</a:t>
                      </a:r>
                      <a:r>
                        <a:rPr lang="en-US" altLang="en-US" sz="2000" dirty="0" smtClean="0">
                          <a:solidFill>
                            <a:schemeClr val="tx2"/>
                          </a:solidFill>
                          <a:sym typeface="Symbol" panose="05050102010706020507" pitchFamily="18" charset="2"/>
                        </a:rPr>
                        <a:t> .(A)</a:t>
                      </a:r>
                    </a:p>
                    <a:p>
                      <a:r>
                        <a:rPr lang="en-US" sz="2000" dirty="0" smtClean="0">
                          <a:solidFill>
                            <a:schemeClr val="tx2"/>
                          </a:solidFill>
                          <a:sym typeface="Symbol" panose="05050102010706020507" pitchFamily="18" charset="2"/>
                        </a:rPr>
                        <a:t>A</a:t>
                      </a:r>
                      <a:r>
                        <a:rPr lang="en-US" altLang="en-US" sz="2000" dirty="0" smtClean="0">
                          <a:solidFill>
                            <a:schemeClr val="tx2"/>
                          </a:solidFill>
                          <a:sym typeface="Symbol" panose="05050102010706020507" pitchFamily="18" charset="2"/>
                        </a:rPr>
                        <a:t>.</a:t>
                      </a:r>
                      <a:endParaRPr lang="en-US" sz="2000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shift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1/</a:t>
                      </a:r>
                    </a:p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reduce A</a:t>
                      </a:r>
                      <a:r>
                        <a:rPr lang="en-US" altLang="en-US" sz="2000" dirty="0" smtClean="0">
                          <a:solidFill>
                            <a:srgbClr val="FF0000"/>
                          </a:solidFill>
                          <a:sym typeface="Symbol" panose="05050102010706020507" pitchFamily="18" charset="2"/>
                        </a:rPr>
                        <a:t>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err</a:t>
                      </a:r>
                      <a:endParaRPr lang="en-US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2000" dirty="0" smtClean="0"/>
                        <a:t>err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2000" dirty="0" smtClean="0"/>
                        <a:t>err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11448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altLang="en-US" sz="2000" dirty="0" smtClean="0">
                          <a:solidFill>
                            <a:schemeClr val="tx1"/>
                          </a:solidFill>
                          <a:sym typeface="Symbol" panose="05050102010706020507" pitchFamily="18" charset="2"/>
                        </a:rPr>
                        <a:t> (.A)</a:t>
                      </a:r>
                    </a:p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sym typeface="Symbol" panose="05050102010706020507" pitchFamily="18" charset="2"/>
                        </a:rPr>
                        <a:t>A</a:t>
                      </a:r>
                      <a:r>
                        <a:rPr lang="en-US" altLang="en-US" sz="2000" dirty="0" smtClean="0">
                          <a:solidFill>
                            <a:schemeClr val="tx1"/>
                          </a:solidFill>
                          <a:sym typeface="Symbol" panose="05050102010706020507" pitchFamily="18" charset="2"/>
                        </a:rPr>
                        <a:t> .(A)</a:t>
                      </a:r>
                    </a:p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sym typeface="Symbol" panose="05050102010706020507" pitchFamily="18" charset="2"/>
                        </a:rPr>
                        <a:t>A</a:t>
                      </a:r>
                      <a:r>
                        <a:rPr lang="en-US" altLang="en-US" sz="2000" dirty="0" smtClean="0">
                          <a:solidFill>
                            <a:schemeClr val="tx1"/>
                          </a:solidFill>
                          <a:sym typeface="Symbol" panose="05050102010706020507" pitchFamily="18" charset="2"/>
                        </a:rPr>
                        <a:t> .</a:t>
                      </a:r>
                      <a:endParaRPr lang="en-US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shift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 1/</a:t>
                      </a:r>
                      <a:b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reduce A</a:t>
                      </a:r>
                      <a:r>
                        <a:rPr lang="en-US" altLang="en-US" sz="2000" dirty="0" smtClean="0">
                          <a:solidFill>
                            <a:srgbClr val="FF0000"/>
                          </a:solidFill>
                          <a:sym typeface="Symbol" panose="05050102010706020507" pitchFamily="18" charset="2"/>
                        </a:rPr>
                        <a:t></a:t>
                      </a:r>
                      <a:endParaRPr lang="en-US" sz="20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reduce A</a:t>
                      </a:r>
                      <a:r>
                        <a:rPr lang="en-US" altLang="en-US" sz="2000" dirty="0" smtClean="0">
                          <a:solidFill>
                            <a:schemeClr val="tx2"/>
                          </a:solidFill>
                          <a:sym typeface="Symbol" panose="05050102010706020507" pitchFamily="18" charset="2"/>
                        </a:rPr>
                        <a:t>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2599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 </a:t>
                      </a:r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S</a:t>
                      </a:r>
                      <a:r>
                        <a:rPr lang="en-US" altLang="en-US" sz="2000" dirty="0" smtClean="0">
                          <a:solidFill>
                            <a:schemeClr val="tx2"/>
                          </a:solidFill>
                          <a:sym typeface="Symbol" panose="05050102010706020507" pitchFamily="18" charset="2"/>
                        </a:rPr>
                        <a:t> A .$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shift</a:t>
                      </a:r>
                      <a:r>
                        <a:rPr lang="en-US" sz="2000" baseline="0" dirty="0" smtClean="0"/>
                        <a:t> 5</a:t>
                      </a:r>
                      <a:endParaRPr lang="en-US" sz="20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err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46632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3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altLang="en-US" sz="2000" dirty="0" smtClean="0">
                          <a:solidFill>
                            <a:schemeClr val="tx1"/>
                          </a:solidFill>
                          <a:sym typeface="Symbol" panose="05050102010706020507" pitchFamily="18" charset="2"/>
                        </a:rPr>
                        <a:t> (A.)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err</a:t>
                      </a:r>
                      <a:endParaRPr lang="en-US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2000" dirty="0" smtClean="0"/>
                        <a:t>shift 4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8688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altLang="en-US" sz="2000" dirty="0" smtClean="0">
                          <a:solidFill>
                            <a:schemeClr val="tx1"/>
                          </a:solidFill>
                          <a:sym typeface="Symbol" panose="05050102010706020507" pitchFamily="18" charset="2"/>
                        </a:rPr>
                        <a:t> (A).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err</a:t>
                      </a:r>
                      <a:endParaRPr lang="en-US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2000" dirty="0" smtClean="0"/>
                        <a:t>err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2000" dirty="0" smtClean="0"/>
                        <a:t>shift 5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4875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000" dirty="0" smtClean="0">
                          <a:solidFill>
                            <a:schemeClr val="tx1"/>
                          </a:solidFill>
                          <a:sym typeface="Symbol" panose="05050102010706020507" pitchFamily="18" charset="2"/>
                        </a:rPr>
                        <a:t>5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altLang="en-US" sz="2000" dirty="0" smtClean="0">
                          <a:solidFill>
                            <a:schemeClr val="tx1"/>
                          </a:solidFill>
                          <a:sym typeface="Symbol" panose="05050102010706020507" pitchFamily="18" charset="2"/>
                        </a:rPr>
                        <a:t> A$.</a:t>
                      </a:r>
                      <a:endParaRPr lang="en-US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accept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26153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086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Resolving Conflicts using one token SLR(1)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For every token t </a:t>
            </a:r>
            <a:r>
              <a:rPr lang="en-IL" sz="3200" dirty="0" smtClean="0">
                <a:sym typeface="Symbol" panose="05050102010706020507" pitchFamily="18" charset="2"/>
              </a:rPr>
              <a:t></a:t>
            </a:r>
            <a:r>
              <a:rPr lang="en-US" sz="3200" dirty="0" smtClean="0">
                <a:sym typeface="Symbol" panose="05050102010706020507" pitchFamily="18" charset="2"/>
              </a:rPr>
              <a:t> follow(A) and for every item A </a:t>
            </a:r>
            <a:r>
              <a:rPr lang="en-IL" sz="3200" dirty="0" smtClean="0">
                <a:sym typeface="Wingdings" panose="05000000000000000000" pitchFamily="2" charset="2"/>
              </a:rPr>
              <a:t></a:t>
            </a:r>
            <a:r>
              <a:rPr lang="en-US" sz="3200" dirty="0" smtClean="0">
                <a:sym typeface="Wingdings" panose="05000000000000000000" pitchFamily="2" charset="2"/>
              </a:rPr>
              <a:t> </a:t>
            </a:r>
            <a:r>
              <a:rPr lang="en-IL" sz="3200" dirty="0" smtClean="0">
                <a:sym typeface="Symbol" panose="05050102010706020507" pitchFamily="18" charset="2"/>
              </a:rPr>
              <a:t></a:t>
            </a:r>
            <a:r>
              <a:rPr lang="en-US" sz="3200" dirty="0" smtClean="0">
                <a:sym typeface="Symbol" panose="05050102010706020507" pitchFamily="18" charset="2"/>
              </a:rPr>
              <a:t>. </a:t>
            </a:r>
            <a:r>
              <a:rPr lang="en-IL" sz="3200" dirty="0" smtClean="0">
                <a:sym typeface="Symbol" panose="05050102010706020507" pitchFamily="18" charset="2"/>
              </a:rPr>
              <a:t></a:t>
            </a:r>
            <a:r>
              <a:rPr lang="en-US" sz="3200" dirty="0" smtClean="0">
                <a:sym typeface="Symbol" panose="05050102010706020507" pitchFamily="18" charset="2"/>
              </a:rPr>
              <a:t>S</a:t>
            </a:r>
          </a:p>
          <a:p>
            <a:pPr lvl="1"/>
            <a:r>
              <a:rPr lang="en-US" sz="2800" dirty="0" smtClean="0">
                <a:sym typeface="Symbol" panose="05050102010706020507" pitchFamily="18" charset="2"/>
              </a:rPr>
              <a:t>reduce </a:t>
            </a:r>
            <a:r>
              <a:rPr lang="en-US" sz="2800" dirty="0">
                <a:sym typeface="Symbol" panose="05050102010706020507" pitchFamily="18" charset="2"/>
              </a:rPr>
              <a:t>A </a:t>
            </a:r>
            <a:r>
              <a:rPr lang="en-IL" sz="2800" dirty="0">
                <a:sym typeface="Wingdings" panose="05000000000000000000" pitchFamily="2" charset="2"/>
              </a:rPr>
              <a:t>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IL" sz="2800" dirty="0" smtClean="0">
                <a:sym typeface="Symbol" panose="05050102010706020507" pitchFamily="18" charset="2"/>
              </a:rPr>
              <a:t></a:t>
            </a:r>
            <a:r>
              <a:rPr lang="en-US" sz="2800" dirty="0" smtClean="0">
                <a:sym typeface="Symbol" panose="05050102010706020507" pitchFamily="18" charset="2"/>
              </a:rPr>
              <a:t> in S</a:t>
            </a:r>
            <a:endParaRPr lang="en-US" sz="2800" dirty="0">
              <a:sym typeface="Symbol" panose="05050102010706020507" pitchFamily="18" charset="2"/>
            </a:endParaRPr>
          </a:p>
          <a:p>
            <a:r>
              <a:rPr lang="en-US" sz="3100" dirty="0" smtClean="0">
                <a:sym typeface="Symbol" panose="05050102010706020507" pitchFamily="18" charset="2"/>
              </a:rPr>
              <a:t>CUP implements more sophisticated mechanism</a:t>
            </a:r>
            <a:endParaRPr lang="en-US" sz="3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8A6D5B-B03E-4C1B-9993-3E6F5CDCF363}" type="slidenum">
              <a:rPr lang="he-IL" altLang="en-US" smtClean="0"/>
              <a:pPr>
                <a:defRPr/>
              </a:pPr>
              <a:t>47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739806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Trivial Example Follow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8A6D5B-B03E-4C1B-9993-3E6F5CDCF363}" type="slidenum">
              <a:rPr lang="he-IL" altLang="en-US" smtClean="0"/>
              <a:pPr>
                <a:defRPr/>
              </a:pPr>
              <a:t>48</a:t>
            </a:fld>
            <a:endParaRPr lang="he-IL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40588"/>
            <a:ext cx="8229600" cy="1862138"/>
          </a:xfrm>
        </p:spPr>
        <p:txBody>
          <a:bodyPr/>
          <a:lstStyle/>
          <a:p>
            <a:pPr algn="l" rtl="0" eaLnBrk="1" hangingPunct="1"/>
            <a:r>
              <a:rPr lang="en-US" altLang="en-US" dirty="0" smtClean="0"/>
              <a:t>S </a:t>
            </a:r>
            <a:r>
              <a:rPr lang="en-US" altLang="en-US" dirty="0" smtClean="0">
                <a:sym typeface="Symbol" panose="05050102010706020507" pitchFamily="18" charset="2"/>
              </a:rPr>
              <a:t> A B $</a:t>
            </a:r>
          </a:p>
          <a:p>
            <a:pPr algn="l" rtl="0" eaLnBrk="1" hangingPunct="1"/>
            <a:r>
              <a:rPr lang="en-US" altLang="en-US" dirty="0" smtClean="0">
                <a:sym typeface="Symbol" panose="05050102010706020507" pitchFamily="18" charset="2"/>
              </a:rPr>
              <a:t>A  a</a:t>
            </a:r>
          </a:p>
          <a:p>
            <a:pPr algn="l" rtl="0" eaLnBrk="1" hangingPunct="1"/>
            <a:r>
              <a:rPr lang="en-US" altLang="en-US" dirty="0" smtClean="0">
                <a:sym typeface="Symbol" panose="05050102010706020507" pitchFamily="18" charset="2"/>
              </a:rPr>
              <a:t>B  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7755" y="3218060"/>
            <a:ext cx="2192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Follow(S) = {}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22673" y="3635932"/>
            <a:ext cx="2192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Follow(A) = {a}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47255" y="4053804"/>
            <a:ext cx="2192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Follow(B) = {$}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48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38983"/>
            <a:ext cx="7886700" cy="1325563"/>
          </a:xfrm>
        </p:spPr>
        <p:txBody>
          <a:bodyPr/>
          <a:lstStyle/>
          <a:p>
            <a:r>
              <a:rPr lang="en-US" dirty="0" smtClean="0"/>
              <a:t>Control Table Trivial Example with Follow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8A6D5B-B03E-4C1B-9993-3E6F5CDCF363}" type="slidenum">
              <a:rPr lang="he-IL" altLang="en-US" smtClean="0"/>
              <a:pPr>
                <a:defRPr/>
              </a:pPr>
              <a:t>49</a:t>
            </a:fld>
            <a:endParaRPr lang="he-IL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7550215"/>
              </p:ext>
            </p:extLst>
          </p:nvPr>
        </p:nvGraphicFramePr>
        <p:xfrm>
          <a:off x="1033313" y="1106289"/>
          <a:ext cx="7142146" cy="560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8025">
                  <a:extLst>
                    <a:ext uri="{9D8B030D-6E8A-4147-A177-3AD203B41FA5}">
                      <a16:colId xmlns:a16="http://schemas.microsoft.com/office/drawing/2014/main" val="1525357939"/>
                    </a:ext>
                  </a:extLst>
                </a:gridCol>
                <a:gridCol w="913413">
                  <a:extLst>
                    <a:ext uri="{9D8B030D-6E8A-4147-A177-3AD203B41FA5}">
                      <a16:colId xmlns:a16="http://schemas.microsoft.com/office/drawing/2014/main" val="527221412"/>
                    </a:ext>
                  </a:extLst>
                </a:gridCol>
                <a:gridCol w="901056">
                  <a:extLst>
                    <a:ext uri="{9D8B030D-6E8A-4147-A177-3AD203B41FA5}">
                      <a16:colId xmlns:a16="http://schemas.microsoft.com/office/drawing/2014/main" val="2443315888"/>
                    </a:ext>
                  </a:extLst>
                </a:gridCol>
                <a:gridCol w="1009913">
                  <a:extLst>
                    <a:ext uri="{9D8B030D-6E8A-4147-A177-3AD203B41FA5}">
                      <a16:colId xmlns:a16="http://schemas.microsoft.com/office/drawing/2014/main" val="2544199791"/>
                    </a:ext>
                  </a:extLst>
                </a:gridCol>
                <a:gridCol w="1009913">
                  <a:extLst>
                    <a:ext uri="{9D8B030D-6E8A-4147-A177-3AD203B41FA5}">
                      <a16:colId xmlns:a16="http://schemas.microsoft.com/office/drawing/2014/main" val="2775866426"/>
                    </a:ext>
                  </a:extLst>
                </a:gridCol>
                <a:gridCol w="1009913">
                  <a:extLst>
                    <a:ext uri="{9D8B030D-6E8A-4147-A177-3AD203B41FA5}">
                      <a16:colId xmlns:a16="http://schemas.microsoft.com/office/drawing/2014/main" val="192746393"/>
                    </a:ext>
                  </a:extLst>
                </a:gridCol>
                <a:gridCol w="1009913">
                  <a:extLst>
                    <a:ext uri="{9D8B030D-6E8A-4147-A177-3AD203B41FA5}">
                      <a16:colId xmlns:a16="http://schemas.microsoft.com/office/drawing/2014/main" val="17345571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state</a:t>
                      </a:r>
                      <a:endParaRPr lang="en-US" sz="20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terminal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nonterminal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00195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$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other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3625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</a:p>
                    <a:p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S</a:t>
                      </a:r>
                      <a:r>
                        <a:rPr lang="en-US" altLang="en-US" sz="2000" dirty="0" smtClean="0">
                          <a:solidFill>
                            <a:schemeClr val="tx2"/>
                          </a:solidFill>
                          <a:sym typeface="Symbol" panose="05050102010706020507" pitchFamily="18" charset="2"/>
                        </a:rPr>
                        <a:t> .A B $</a:t>
                      </a:r>
                    </a:p>
                    <a:p>
                      <a:r>
                        <a:rPr lang="en-US" sz="2000" dirty="0" smtClean="0">
                          <a:solidFill>
                            <a:schemeClr val="tx2"/>
                          </a:solidFill>
                          <a:sym typeface="Symbol" panose="05050102010706020507" pitchFamily="18" charset="2"/>
                        </a:rPr>
                        <a:t>A</a:t>
                      </a:r>
                      <a:r>
                        <a:rPr lang="en-US" altLang="en-US" sz="2000" dirty="0" smtClean="0">
                          <a:solidFill>
                            <a:schemeClr val="tx2"/>
                          </a:solidFill>
                          <a:sym typeface="Symbol" panose="05050102010706020507" pitchFamily="18" charset="2"/>
                        </a:rPr>
                        <a:t> .a</a:t>
                      </a:r>
                      <a:endParaRPr lang="en-US" sz="2000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shift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err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err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1144834"/>
                  </a:ext>
                </a:extLst>
              </a:tr>
              <a:tr h="35016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A</a:t>
                      </a:r>
                      <a:r>
                        <a:rPr lang="en-US" altLang="en-US" sz="2000" dirty="0" smtClean="0">
                          <a:solidFill>
                            <a:schemeClr val="tx2"/>
                          </a:solidFill>
                          <a:sym typeface="Symbol" panose="05050102010706020507" pitchFamily="18" charset="2"/>
                        </a:rPr>
                        <a:t> a.</a:t>
                      </a:r>
                      <a:endParaRPr lang="en-US" sz="2000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reduce A</a:t>
                      </a:r>
                      <a:r>
                        <a:rPr lang="en-IL" sz="2000" dirty="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2000" dirty="0" smtClean="0"/>
                        <a:t>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err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err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44127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he-IL" sz="2000" dirty="0" smtClean="0"/>
                    </a:p>
                    <a:p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S</a:t>
                      </a:r>
                      <a:r>
                        <a:rPr lang="en-US" altLang="en-US" sz="2000" dirty="0" smtClean="0">
                          <a:solidFill>
                            <a:schemeClr val="tx2"/>
                          </a:solidFill>
                          <a:sym typeface="Symbol" panose="05050102010706020507" pitchFamily="18" charset="2"/>
                        </a:rPr>
                        <a:t> A .B $</a:t>
                      </a:r>
                    </a:p>
                    <a:p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B</a:t>
                      </a:r>
                      <a:r>
                        <a:rPr lang="en-US" altLang="en-US" sz="2000" dirty="0" smtClean="0">
                          <a:solidFill>
                            <a:schemeClr val="tx2"/>
                          </a:solidFill>
                          <a:sym typeface="Symbol" panose="05050102010706020507" pitchFamily="18" charset="2"/>
                        </a:rPr>
                        <a:t> .a</a:t>
                      </a:r>
                      <a:endParaRPr lang="en-US" sz="2000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shift</a:t>
                      </a:r>
                      <a:r>
                        <a:rPr lang="en-US" sz="2000" baseline="0" dirty="0" smtClean="0"/>
                        <a:t> 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err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err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46632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3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B</a:t>
                      </a:r>
                      <a:r>
                        <a:rPr lang="en-US" altLang="en-US" sz="2000" dirty="0" smtClean="0">
                          <a:solidFill>
                            <a:schemeClr val="tx2"/>
                          </a:solidFill>
                          <a:sym typeface="Symbol" panose="05050102010706020507" pitchFamily="18" charset="2"/>
                        </a:rPr>
                        <a:t> a.</a:t>
                      </a:r>
                      <a:endParaRPr lang="en-US" sz="2000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err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reduce </a:t>
                      </a:r>
                      <a:br>
                        <a:rPr lang="en-US" sz="2000" dirty="0" smtClean="0"/>
                      </a:br>
                      <a:r>
                        <a:rPr lang="en-US" sz="2000" dirty="0" smtClean="0"/>
                        <a:t>B</a:t>
                      </a:r>
                      <a:r>
                        <a:rPr lang="en-IL" sz="2000" dirty="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2000" dirty="0" smtClean="0">
                          <a:sym typeface="Wingdings" panose="05000000000000000000" pitchFamily="2" charset="2"/>
                        </a:rPr>
                        <a:t>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err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8841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</a:t>
                      </a:r>
                      <a:endParaRPr lang="he-IL" sz="2000" dirty="0" smtClean="0"/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S</a:t>
                      </a:r>
                      <a:r>
                        <a:rPr lang="en-US" altLang="en-US" sz="2000" dirty="0" smtClean="0">
                          <a:solidFill>
                            <a:schemeClr val="tx2"/>
                          </a:solidFill>
                          <a:sym typeface="Symbol" panose="05050102010706020507" pitchFamily="18" charset="2"/>
                        </a:rPr>
                        <a:t> AB. $</a:t>
                      </a:r>
                      <a:endParaRPr lang="en-US" sz="2000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err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shift 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err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4875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</a:t>
                      </a:r>
                      <a:endParaRPr lang="he-IL" sz="2000" dirty="0" smtClean="0"/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S</a:t>
                      </a:r>
                      <a:r>
                        <a:rPr lang="en-US" altLang="en-US" sz="2000" dirty="0" smtClean="0">
                          <a:solidFill>
                            <a:schemeClr val="tx2"/>
                          </a:solidFill>
                          <a:sym typeface="Symbol" panose="05050102010706020507" pitchFamily="18" charset="2"/>
                        </a:rPr>
                        <a:t> AB $.</a:t>
                      </a:r>
                      <a:endParaRPr lang="en-US" sz="2000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accept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75685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198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altLang="en-US" smtClean="0">
                <a:solidFill>
                  <a:schemeClr val="tx1"/>
                </a:solidFill>
              </a:rPr>
              <a:t>Plan 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F46B76F6-D88D-40D1-928A-5989B089DC2F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5</a:t>
            </a:fld>
            <a:endParaRPr lang="he-IL" altLang="en-US" sz="140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81200"/>
            <a:ext cx="8426450" cy="4114800"/>
          </a:xfrm>
        </p:spPr>
        <p:txBody>
          <a:bodyPr/>
          <a:lstStyle/>
          <a:p>
            <a:pPr algn="l" rtl="0" eaLnBrk="1" hangingPunct="1"/>
            <a:r>
              <a:rPr lang="en-US" altLang="en-US" smtClean="0"/>
              <a:t>Pushdown automata</a:t>
            </a:r>
          </a:p>
          <a:p>
            <a:pPr algn="l" rtl="0" eaLnBrk="1" hangingPunct="1"/>
            <a:r>
              <a:rPr lang="en-US" altLang="en-US" smtClean="0"/>
              <a:t>Bottom-up parsing (informal)</a:t>
            </a:r>
          </a:p>
          <a:p>
            <a:pPr algn="l" rtl="0" eaLnBrk="1" hangingPunct="1"/>
            <a:r>
              <a:rPr lang="en-US" altLang="en-US" smtClean="0"/>
              <a:t>Non-deterministic bottom-up parsing</a:t>
            </a:r>
          </a:p>
          <a:p>
            <a:pPr algn="l" rtl="0" eaLnBrk="1" hangingPunct="1"/>
            <a:r>
              <a:rPr lang="en-US" altLang="en-US" smtClean="0"/>
              <a:t>Deterministic bottom-up parsing </a:t>
            </a:r>
          </a:p>
          <a:p>
            <a:pPr algn="l" rtl="0" eaLnBrk="1" hangingPunct="1"/>
            <a:r>
              <a:rPr lang="en-US" altLang="en-US" smtClean="0"/>
              <a:t>Interesting non LR grammars</a:t>
            </a:r>
            <a:endParaRPr lang="en-US" altLang="en-US" sz="3600" smtClean="0"/>
          </a:p>
        </p:txBody>
      </p:sp>
    </p:spTree>
    <p:extLst>
      <p:ext uri="{BB962C8B-B14F-4D97-AF65-F5344CB8AC3E}">
        <p14:creationId xmlns:p14="http://schemas.microsoft.com/office/powerpoint/2010/main" val="20918096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8A6D5B-B03E-4C1B-9993-3E6F5CDCF363}" type="slidenum">
              <a:rPr lang="he-IL" altLang="en-US" smtClean="0"/>
              <a:pPr>
                <a:defRPr/>
              </a:pPr>
              <a:t>50</a:t>
            </a:fld>
            <a:endParaRPr lang="he-IL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576895" y="1470854"/>
            <a:ext cx="3955049" cy="1170108"/>
          </a:xfrm>
        </p:spPr>
        <p:txBody>
          <a:bodyPr/>
          <a:lstStyle/>
          <a:p>
            <a:r>
              <a:rPr lang="en-US" altLang="en-US" dirty="0" smtClean="0"/>
              <a:t>S </a:t>
            </a:r>
            <a:r>
              <a:rPr lang="en-US" altLang="en-US" dirty="0" smtClean="0">
                <a:sym typeface="Symbol" panose="05050102010706020507" pitchFamily="18" charset="2"/>
              </a:rPr>
              <a:t> A$</a:t>
            </a:r>
          </a:p>
          <a:p>
            <a:r>
              <a:rPr lang="en-US" altLang="en-US" dirty="0" smtClean="0">
                <a:sym typeface="Symbol" panose="05050102010706020507" pitchFamily="18" charset="2"/>
              </a:rPr>
              <a:t>A  (A)</a:t>
            </a:r>
          </a:p>
          <a:p>
            <a:r>
              <a:rPr lang="en-US" altLang="en-US" dirty="0" smtClean="0">
                <a:sym typeface="Symbol" panose="05050102010706020507" pitchFamily="18" charset="2"/>
              </a:rPr>
              <a:t>A  </a:t>
            </a:r>
            <a:r>
              <a:rPr lang="en-IL" altLang="en-US" dirty="0" smtClean="0">
                <a:sym typeface="Symbol" panose="05050102010706020507" pitchFamily="18" charset="2"/>
              </a:rPr>
              <a:t></a:t>
            </a:r>
            <a:endParaRPr lang="en-US" altLang="en-US" dirty="0" smtClean="0">
              <a:sym typeface="Symbol" panose="05050102010706020507" pitchFamily="18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8650" y="3067665"/>
            <a:ext cx="2635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Follow(A) = {$, )}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99858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83947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Control Table Recursive Example with Follow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8A6D5B-B03E-4C1B-9993-3E6F5CDCF363}" type="slidenum">
              <a:rPr lang="he-IL" altLang="en-US" smtClean="0"/>
              <a:pPr>
                <a:defRPr/>
              </a:pPr>
              <a:t>51</a:t>
            </a:fld>
            <a:endParaRPr lang="he-IL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846460"/>
              </p:ext>
            </p:extLst>
          </p:nvPr>
        </p:nvGraphicFramePr>
        <p:xfrm>
          <a:off x="540774" y="839471"/>
          <a:ext cx="8219767" cy="499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051">
                  <a:extLst>
                    <a:ext uri="{9D8B030D-6E8A-4147-A177-3AD203B41FA5}">
                      <a16:colId xmlns:a16="http://schemas.microsoft.com/office/drawing/2014/main" val="1525357939"/>
                    </a:ext>
                  </a:extLst>
                </a:gridCol>
                <a:gridCol w="1388902">
                  <a:extLst>
                    <a:ext uri="{9D8B030D-6E8A-4147-A177-3AD203B41FA5}">
                      <a16:colId xmlns:a16="http://schemas.microsoft.com/office/drawing/2014/main" val="527221412"/>
                    </a:ext>
                  </a:extLst>
                </a:gridCol>
                <a:gridCol w="639308">
                  <a:extLst>
                    <a:ext uri="{9D8B030D-6E8A-4147-A177-3AD203B41FA5}">
                      <a16:colId xmlns:a16="http://schemas.microsoft.com/office/drawing/2014/main" val="1879865443"/>
                    </a:ext>
                  </a:extLst>
                </a:gridCol>
                <a:gridCol w="408933">
                  <a:extLst>
                    <a:ext uri="{9D8B030D-6E8A-4147-A177-3AD203B41FA5}">
                      <a16:colId xmlns:a16="http://schemas.microsoft.com/office/drawing/2014/main" val="2544199791"/>
                    </a:ext>
                  </a:extLst>
                </a:gridCol>
                <a:gridCol w="777567">
                  <a:extLst>
                    <a:ext uri="{9D8B030D-6E8A-4147-A177-3AD203B41FA5}">
                      <a16:colId xmlns:a16="http://schemas.microsoft.com/office/drawing/2014/main" val="2163009067"/>
                    </a:ext>
                  </a:extLst>
                </a:gridCol>
                <a:gridCol w="278112">
                  <a:extLst>
                    <a:ext uri="{9D8B030D-6E8A-4147-A177-3AD203B41FA5}">
                      <a16:colId xmlns:a16="http://schemas.microsoft.com/office/drawing/2014/main" val="3012151600"/>
                    </a:ext>
                  </a:extLst>
                </a:gridCol>
                <a:gridCol w="908389">
                  <a:extLst>
                    <a:ext uri="{9D8B030D-6E8A-4147-A177-3AD203B41FA5}">
                      <a16:colId xmlns:a16="http://schemas.microsoft.com/office/drawing/2014/main" val="636994300"/>
                    </a:ext>
                  </a:extLst>
                </a:gridCol>
                <a:gridCol w="1154837">
                  <a:extLst>
                    <a:ext uri="{9D8B030D-6E8A-4147-A177-3AD203B41FA5}">
                      <a16:colId xmlns:a16="http://schemas.microsoft.com/office/drawing/2014/main" val="2775866426"/>
                    </a:ext>
                  </a:extLst>
                </a:gridCol>
                <a:gridCol w="1170668">
                  <a:extLst>
                    <a:ext uri="{9D8B030D-6E8A-4147-A177-3AD203B41FA5}">
                      <a16:colId xmlns:a16="http://schemas.microsoft.com/office/drawing/2014/main" val="1927463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state</a:t>
                      </a:r>
                      <a:endParaRPr lang="en-US" sz="2000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terminal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nonterminal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00195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(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)</a:t>
                      </a:r>
                      <a:endParaRPr lang="en-US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2000" dirty="0" smtClean="0"/>
                        <a:t>$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2000" dirty="0" smtClean="0"/>
                        <a:t>other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3625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</a:p>
                    <a:p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S</a:t>
                      </a:r>
                      <a:r>
                        <a:rPr lang="en-US" altLang="en-US" sz="2000" dirty="0" smtClean="0">
                          <a:solidFill>
                            <a:schemeClr val="tx2"/>
                          </a:solidFill>
                          <a:sym typeface="Symbol" panose="05050102010706020507" pitchFamily="18" charset="2"/>
                        </a:rPr>
                        <a:t> .A</a:t>
                      </a:r>
                      <a:r>
                        <a:rPr lang="he-IL" altLang="en-US" sz="2000" dirty="0" smtClean="0">
                          <a:solidFill>
                            <a:schemeClr val="tx2"/>
                          </a:solidFill>
                          <a:sym typeface="Symbol" panose="05050102010706020507" pitchFamily="18" charset="2"/>
                        </a:rPr>
                        <a:t>$</a:t>
                      </a:r>
                      <a:r>
                        <a:rPr lang="en-US" altLang="en-US" sz="2000" dirty="0" smtClean="0">
                          <a:solidFill>
                            <a:schemeClr val="tx2"/>
                          </a:solidFill>
                          <a:sym typeface="Symbol" panose="05050102010706020507" pitchFamily="18" charset="2"/>
                        </a:rPr>
                        <a:t> </a:t>
                      </a:r>
                    </a:p>
                    <a:p>
                      <a:r>
                        <a:rPr lang="en-US" sz="2000" dirty="0" smtClean="0">
                          <a:solidFill>
                            <a:schemeClr val="tx2"/>
                          </a:solidFill>
                          <a:sym typeface="Symbol" panose="05050102010706020507" pitchFamily="18" charset="2"/>
                        </a:rPr>
                        <a:t>A</a:t>
                      </a:r>
                      <a:r>
                        <a:rPr lang="en-US" altLang="en-US" sz="2000" dirty="0" smtClean="0">
                          <a:solidFill>
                            <a:schemeClr val="tx2"/>
                          </a:solidFill>
                          <a:sym typeface="Symbol" panose="05050102010706020507" pitchFamily="18" charset="2"/>
                        </a:rPr>
                        <a:t> .(A)</a:t>
                      </a:r>
                    </a:p>
                    <a:p>
                      <a:r>
                        <a:rPr lang="en-US" sz="2000" dirty="0" smtClean="0">
                          <a:solidFill>
                            <a:schemeClr val="tx2"/>
                          </a:solidFill>
                          <a:sym typeface="Symbol" panose="05050102010706020507" pitchFamily="18" charset="2"/>
                        </a:rPr>
                        <a:t>A</a:t>
                      </a:r>
                      <a:r>
                        <a:rPr lang="en-US" altLang="en-US" sz="2000" dirty="0" smtClean="0">
                          <a:solidFill>
                            <a:schemeClr val="tx2"/>
                          </a:solidFill>
                          <a:sym typeface="Symbol" panose="05050102010706020507" pitchFamily="18" charset="2"/>
                        </a:rPr>
                        <a:t>.</a:t>
                      </a:r>
                      <a:endParaRPr lang="en-US" sz="2000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shift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1/</a:t>
                      </a:r>
                    </a:p>
                    <a:p>
                      <a:r>
                        <a:rPr lang="en-US" sz="2000" strike="sngStrike" dirty="0" smtClean="0">
                          <a:solidFill>
                            <a:srgbClr val="FF0000"/>
                          </a:solidFill>
                        </a:rPr>
                        <a:t>reduce A</a:t>
                      </a:r>
                      <a:r>
                        <a:rPr lang="en-US" altLang="en-US" sz="2000" strike="sngStrike" dirty="0" smtClean="0">
                          <a:solidFill>
                            <a:srgbClr val="FF0000"/>
                          </a:solidFill>
                          <a:sym typeface="Symbol" panose="05050102010706020507" pitchFamily="18" charset="2"/>
                        </a:rPr>
                        <a:t></a:t>
                      </a:r>
                      <a:endParaRPr lang="en-US" sz="2000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err</a:t>
                      </a:r>
                      <a:endParaRPr lang="en-US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2000" dirty="0" smtClean="0"/>
                        <a:t>err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2000" dirty="0" smtClean="0"/>
                        <a:t>err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11448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altLang="en-US" sz="2000" dirty="0" smtClean="0">
                          <a:solidFill>
                            <a:schemeClr val="tx1"/>
                          </a:solidFill>
                          <a:sym typeface="Symbol" panose="05050102010706020507" pitchFamily="18" charset="2"/>
                        </a:rPr>
                        <a:t> (.A)</a:t>
                      </a:r>
                    </a:p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sym typeface="Symbol" panose="05050102010706020507" pitchFamily="18" charset="2"/>
                        </a:rPr>
                        <a:t>A</a:t>
                      </a:r>
                      <a:r>
                        <a:rPr lang="en-US" altLang="en-US" sz="2000" dirty="0" smtClean="0">
                          <a:solidFill>
                            <a:schemeClr val="tx1"/>
                          </a:solidFill>
                          <a:sym typeface="Symbol" panose="05050102010706020507" pitchFamily="18" charset="2"/>
                        </a:rPr>
                        <a:t> .(A)</a:t>
                      </a:r>
                    </a:p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sym typeface="Symbol" panose="05050102010706020507" pitchFamily="18" charset="2"/>
                        </a:rPr>
                        <a:t>A</a:t>
                      </a:r>
                      <a:r>
                        <a:rPr lang="en-US" altLang="en-US" sz="2000" dirty="0" smtClean="0">
                          <a:solidFill>
                            <a:schemeClr val="tx1"/>
                          </a:solidFill>
                          <a:sym typeface="Symbol" panose="05050102010706020507" pitchFamily="18" charset="2"/>
                        </a:rPr>
                        <a:t> .</a:t>
                      </a:r>
                      <a:endParaRPr lang="en-US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shift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 1/</a:t>
                      </a:r>
                      <a:b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en-US" sz="2000" strike="sngStrike" dirty="0" smtClean="0">
                          <a:solidFill>
                            <a:srgbClr val="FF0000"/>
                          </a:solidFill>
                        </a:rPr>
                        <a:t>reduce A</a:t>
                      </a:r>
                      <a:r>
                        <a:rPr lang="en-US" altLang="en-US" sz="2000" strike="sngStrike" dirty="0" smtClean="0">
                          <a:solidFill>
                            <a:srgbClr val="FF0000"/>
                          </a:solidFill>
                          <a:sym typeface="Symbol" panose="05050102010706020507" pitchFamily="18" charset="2"/>
                        </a:rPr>
                        <a:t></a:t>
                      </a:r>
                      <a:endParaRPr lang="en-US" sz="2000" strike="sngStrike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reduce A</a:t>
                      </a:r>
                      <a:r>
                        <a:rPr lang="en-US" altLang="en-US" sz="2000" dirty="0" smtClean="0">
                          <a:solidFill>
                            <a:schemeClr val="tx2"/>
                          </a:solidFill>
                          <a:sym typeface="Symbol" panose="05050102010706020507" pitchFamily="18" charset="2"/>
                        </a:rPr>
                        <a:t>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2599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 </a:t>
                      </a:r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S</a:t>
                      </a:r>
                      <a:r>
                        <a:rPr lang="en-US" altLang="en-US" sz="2000" dirty="0" smtClean="0">
                          <a:solidFill>
                            <a:schemeClr val="tx2"/>
                          </a:solidFill>
                          <a:sym typeface="Symbol" panose="05050102010706020507" pitchFamily="18" charset="2"/>
                        </a:rPr>
                        <a:t> A .$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shift</a:t>
                      </a:r>
                      <a:r>
                        <a:rPr lang="en-US" sz="2000" baseline="0" dirty="0" smtClean="0"/>
                        <a:t> 5</a:t>
                      </a:r>
                      <a:endParaRPr lang="en-US" sz="20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err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46632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3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altLang="en-US" sz="2000" dirty="0" smtClean="0">
                          <a:solidFill>
                            <a:schemeClr val="tx1"/>
                          </a:solidFill>
                          <a:sym typeface="Symbol" panose="05050102010706020507" pitchFamily="18" charset="2"/>
                        </a:rPr>
                        <a:t> (A.)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err</a:t>
                      </a:r>
                      <a:endParaRPr lang="en-US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2000" dirty="0" smtClean="0"/>
                        <a:t>shift 4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8688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altLang="en-US" sz="2000" dirty="0" smtClean="0">
                          <a:solidFill>
                            <a:schemeClr val="tx1"/>
                          </a:solidFill>
                          <a:sym typeface="Symbol" panose="05050102010706020507" pitchFamily="18" charset="2"/>
                        </a:rPr>
                        <a:t> (A).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err</a:t>
                      </a:r>
                      <a:endParaRPr lang="en-US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2000" dirty="0" smtClean="0"/>
                        <a:t>err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2000" dirty="0" smtClean="0"/>
                        <a:t>shift 5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4875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000" dirty="0" smtClean="0">
                          <a:solidFill>
                            <a:schemeClr val="tx1"/>
                          </a:solidFill>
                          <a:sym typeface="Symbol" panose="05050102010706020507" pitchFamily="18" charset="2"/>
                        </a:rPr>
                        <a:t>5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altLang="en-US" sz="2000" dirty="0" smtClean="0">
                          <a:solidFill>
                            <a:schemeClr val="tx1"/>
                          </a:solidFill>
                          <a:sym typeface="Symbol" panose="05050102010706020507" pitchFamily="18" charset="2"/>
                        </a:rPr>
                        <a:t> A$.</a:t>
                      </a:r>
                      <a:endParaRPr lang="en-US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accept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26153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034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8" name="Group 40"/>
          <p:cNvGrpSpPr>
            <a:grpSpLocks/>
          </p:cNvGrpSpPr>
          <p:nvPr/>
        </p:nvGrpSpPr>
        <p:grpSpPr bwMode="auto">
          <a:xfrm>
            <a:off x="2335213" y="176213"/>
            <a:ext cx="3416300" cy="1857375"/>
            <a:chOff x="1471" y="111"/>
            <a:chExt cx="2152" cy="1170"/>
          </a:xfrm>
        </p:grpSpPr>
        <p:sp>
          <p:nvSpPr>
            <p:cNvPr id="45124" name="Text Box 4"/>
            <p:cNvSpPr txBox="1">
              <a:spLocks noChangeArrowheads="1"/>
            </p:cNvSpPr>
            <p:nvPr/>
          </p:nvSpPr>
          <p:spPr bwMode="auto">
            <a:xfrm>
              <a:off x="2026" y="194"/>
              <a:ext cx="1597" cy="1087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/>
                <a:t>1: S </a:t>
              </a:r>
              <a:r>
                <a:rPr lang="en-US" altLang="en-US" sz="1800" b="1">
                  <a:sym typeface="Symbol" panose="05050102010706020507" pitchFamily="18" charset="2"/>
                </a:rPr>
                <a:t>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>
                  <a:solidFill>
                    <a:srgbClr val="0000FF"/>
                  </a:solidFill>
                  <a:sym typeface="Symbol" panose="05050102010706020507" pitchFamily="18" charset="2"/>
                </a:rPr>
                <a:t></a:t>
              </a:r>
              <a:r>
                <a:rPr lang="en-US" altLang="en-US" sz="1800" b="1"/>
                <a:t>E</a:t>
              </a:r>
              <a:r>
                <a:rPr lang="en-US" altLang="en-US" sz="1800" b="1">
                  <a:solidFill>
                    <a:srgbClr val="0000FF"/>
                  </a:solidFill>
                </a:rPr>
                <a:t>$</a:t>
              </a:r>
            </a:p>
            <a:p>
              <a:pPr algn="l" rtl="0" eaLnBrk="1" hangingPunct="1">
                <a:buFontTx/>
                <a:buNone/>
              </a:pPr>
              <a:r>
                <a:rPr lang="en-US" altLang="en-US" sz="1800" b="1"/>
                <a:t>4: E </a:t>
              </a:r>
              <a:r>
                <a:rPr lang="en-US" altLang="en-US" sz="1800" b="1">
                  <a:sym typeface="Symbol" panose="05050102010706020507" pitchFamily="18" charset="2"/>
                </a:rPr>
                <a:t>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>
                  <a:solidFill>
                    <a:srgbClr val="0000FF"/>
                  </a:solidFill>
                  <a:sym typeface="Symbol" panose="05050102010706020507" pitchFamily="18" charset="2"/>
                </a:rPr>
                <a:t>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/>
                <a:t>T</a:t>
              </a:r>
            </a:p>
            <a:p>
              <a:pPr algn="l" rtl="0" eaLnBrk="1" hangingPunct="1">
                <a:buFontTx/>
                <a:buNone/>
              </a:pPr>
              <a:r>
                <a:rPr lang="en-US" altLang="en-US" sz="1800" b="1"/>
                <a:t>6: E </a:t>
              </a:r>
              <a:r>
                <a:rPr lang="en-US" altLang="en-US" sz="1800" b="1">
                  <a:sym typeface="Symbol" panose="05050102010706020507" pitchFamily="18" charset="2"/>
                </a:rPr>
                <a:t>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>
                  <a:solidFill>
                    <a:srgbClr val="0000FF"/>
                  </a:solidFill>
                  <a:sym typeface="Symbol" panose="05050102010706020507" pitchFamily="18" charset="2"/>
                </a:rPr>
                <a:t>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/>
                <a:t>E </a:t>
              </a:r>
              <a:r>
                <a:rPr lang="en-US" altLang="en-US" sz="1800" b="1">
                  <a:solidFill>
                    <a:srgbClr val="0000FF"/>
                  </a:solidFill>
                </a:rPr>
                <a:t>+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/>
                <a:t>T</a:t>
              </a:r>
            </a:p>
            <a:p>
              <a:pPr algn="l" rtl="0" eaLnBrk="1" hangingPunct="1">
                <a:buFontTx/>
                <a:buNone/>
              </a:pPr>
              <a:r>
                <a:rPr lang="en-US" altLang="en-US" sz="1800" b="1"/>
                <a:t>10: T </a:t>
              </a:r>
              <a:r>
                <a:rPr lang="en-US" altLang="en-US" sz="1800" b="1">
                  <a:sym typeface="Symbol" panose="05050102010706020507" pitchFamily="18" charset="2"/>
                </a:rPr>
                <a:t></a:t>
              </a:r>
              <a:r>
                <a:rPr lang="en-US" altLang="en-US" sz="1800" b="1">
                  <a:solidFill>
                    <a:schemeClr val="bg1"/>
                  </a:solidFill>
                </a:rPr>
                <a:t>  </a:t>
              </a:r>
              <a:r>
                <a:rPr lang="en-US" altLang="en-US" sz="1800" b="1">
                  <a:solidFill>
                    <a:srgbClr val="0000FF"/>
                  </a:solidFill>
                  <a:sym typeface="Symbol" panose="05050102010706020507" pitchFamily="18" charset="2"/>
                </a:rPr>
                <a:t>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>
                  <a:solidFill>
                    <a:srgbClr val="0000FF"/>
                  </a:solidFill>
                </a:rPr>
                <a:t>i</a:t>
              </a:r>
            </a:p>
            <a:p>
              <a:pPr algn="l" rtl="0" eaLnBrk="1" hangingPunct="1">
                <a:buFontTx/>
                <a:buNone/>
              </a:pPr>
              <a:r>
                <a:rPr lang="en-US" altLang="en-US" sz="1800" b="1"/>
                <a:t>12: T </a:t>
              </a:r>
              <a:r>
                <a:rPr lang="en-US" altLang="en-US" sz="1800" b="1">
                  <a:sym typeface="Symbol" panose="05050102010706020507" pitchFamily="18" charset="2"/>
                </a:rPr>
                <a:t></a:t>
              </a:r>
              <a:r>
                <a:rPr lang="en-US" altLang="en-US" sz="1800" b="1">
                  <a:solidFill>
                    <a:schemeClr val="bg1"/>
                  </a:solidFill>
                </a:rPr>
                <a:t>  </a:t>
              </a:r>
              <a:r>
                <a:rPr lang="en-US" altLang="en-US" sz="1800" b="1">
                  <a:solidFill>
                    <a:srgbClr val="0000FF"/>
                  </a:solidFill>
                  <a:sym typeface="Symbol" panose="05050102010706020507" pitchFamily="18" charset="2"/>
                </a:rPr>
                <a:t></a:t>
              </a:r>
              <a:r>
                <a:rPr lang="en-US" altLang="en-US" sz="1800" b="1">
                  <a:solidFill>
                    <a:srgbClr val="0000FF"/>
                  </a:solidFill>
                </a:rPr>
                <a:t> (</a:t>
              </a:r>
              <a:r>
                <a:rPr lang="en-US" altLang="en-US" sz="1800" b="1"/>
                <a:t>E</a:t>
              </a:r>
              <a:r>
                <a:rPr lang="en-US" altLang="en-US" sz="1800" b="1">
                  <a:solidFill>
                    <a:srgbClr val="0000FF"/>
                  </a:solidFill>
                </a:rPr>
                <a:t>)</a:t>
              </a:r>
            </a:p>
          </p:txBody>
        </p:sp>
        <p:sp>
          <p:nvSpPr>
            <p:cNvPr id="45125" name="Line 16"/>
            <p:cNvSpPr>
              <a:spLocks noChangeShapeType="1"/>
            </p:cNvSpPr>
            <p:nvPr/>
          </p:nvSpPr>
          <p:spPr bwMode="auto">
            <a:xfrm>
              <a:off x="1471" y="111"/>
              <a:ext cx="562" cy="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777875" y="539750"/>
            <a:ext cx="2395538" cy="585788"/>
            <a:chOff x="490" y="340"/>
            <a:chExt cx="1509" cy="369"/>
          </a:xfrm>
        </p:grpSpPr>
        <p:sp>
          <p:nvSpPr>
            <p:cNvPr id="45121" name="Text Box 7"/>
            <p:cNvSpPr txBox="1">
              <a:spLocks noChangeArrowheads="1"/>
            </p:cNvSpPr>
            <p:nvPr/>
          </p:nvSpPr>
          <p:spPr bwMode="auto">
            <a:xfrm>
              <a:off x="490" y="454"/>
              <a:ext cx="820" cy="255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buFontTx/>
                <a:buNone/>
              </a:pPr>
              <a:r>
                <a:rPr lang="en-US" altLang="en-US" sz="1800" b="1"/>
                <a:t>5: E </a:t>
              </a:r>
              <a:r>
                <a:rPr lang="en-US" altLang="en-US" sz="1800" b="1">
                  <a:sym typeface="Symbol" panose="05050102010706020507" pitchFamily="18" charset="2"/>
                </a:rPr>
                <a:t>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/>
                <a:t>T</a:t>
              </a:r>
              <a:r>
                <a:rPr lang="en-US" altLang="en-US" sz="1800"/>
                <a:t> </a:t>
              </a:r>
              <a:r>
                <a:rPr lang="en-US" altLang="en-US" sz="1800" b="1">
                  <a:solidFill>
                    <a:srgbClr val="0000FF"/>
                  </a:solidFill>
                  <a:sym typeface="Symbol" panose="05050102010706020507" pitchFamily="18" charset="2"/>
                </a:rPr>
                <a:t></a:t>
              </a:r>
              <a:endParaRPr lang="en-US" altLang="en-US" sz="1800"/>
            </a:p>
          </p:txBody>
        </p:sp>
        <p:sp>
          <p:nvSpPr>
            <p:cNvPr id="45122" name="Line 17"/>
            <p:cNvSpPr>
              <a:spLocks noChangeShapeType="1"/>
            </p:cNvSpPr>
            <p:nvPr/>
          </p:nvSpPr>
          <p:spPr bwMode="auto">
            <a:xfrm flipH="1">
              <a:off x="1312" y="527"/>
              <a:ext cx="687" cy="4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23" name="Text Box 18"/>
            <p:cNvSpPr txBox="1">
              <a:spLocks noChangeArrowheads="1"/>
            </p:cNvSpPr>
            <p:nvPr/>
          </p:nvSpPr>
          <p:spPr bwMode="auto">
            <a:xfrm>
              <a:off x="1575" y="340"/>
              <a:ext cx="1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/>
                <a:t>T</a:t>
              </a:r>
              <a:endParaRPr lang="he-IL" altLang="en-US" sz="1800"/>
            </a:p>
          </p:txBody>
        </p:sp>
      </p:grpSp>
      <p:grpSp>
        <p:nvGrpSpPr>
          <p:cNvPr id="4" name="Group 43"/>
          <p:cNvGrpSpPr>
            <a:grpSpLocks/>
          </p:cNvGrpSpPr>
          <p:nvPr/>
        </p:nvGrpSpPr>
        <p:grpSpPr bwMode="auto">
          <a:xfrm>
            <a:off x="785813" y="1092200"/>
            <a:ext cx="2441575" cy="752475"/>
            <a:chOff x="495" y="688"/>
            <a:chExt cx="1538" cy="474"/>
          </a:xfrm>
        </p:grpSpPr>
        <p:sp>
          <p:nvSpPr>
            <p:cNvPr id="45118" name="Text Box 8"/>
            <p:cNvSpPr txBox="1">
              <a:spLocks noChangeArrowheads="1"/>
            </p:cNvSpPr>
            <p:nvPr/>
          </p:nvSpPr>
          <p:spPr bwMode="auto">
            <a:xfrm>
              <a:off x="495" y="907"/>
              <a:ext cx="844" cy="255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buFontTx/>
                <a:buNone/>
              </a:pPr>
              <a:r>
                <a:rPr lang="en-US" altLang="en-US" sz="1800" b="1"/>
                <a:t>11: T </a:t>
              </a:r>
              <a:r>
                <a:rPr lang="en-US" altLang="en-US" sz="1800" b="1">
                  <a:sym typeface="Symbol" panose="05050102010706020507" pitchFamily="18" charset="2"/>
                </a:rPr>
                <a:t>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>
                  <a:solidFill>
                    <a:srgbClr val="0000FF"/>
                  </a:solidFill>
                </a:rPr>
                <a:t>i</a:t>
              </a:r>
              <a:r>
                <a:rPr lang="en-US" altLang="en-US" sz="1800"/>
                <a:t> </a:t>
              </a:r>
              <a:r>
                <a:rPr lang="en-US" altLang="en-US" sz="1800" b="1">
                  <a:solidFill>
                    <a:srgbClr val="0000FF"/>
                  </a:solidFill>
                  <a:sym typeface="Symbol" panose="05050102010706020507" pitchFamily="18" charset="2"/>
                </a:rPr>
                <a:t></a:t>
              </a:r>
              <a:endParaRPr lang="en-US" altLang="en-US" sz="1800"/>
            </a:p>
          </p:txBody>
        </p:sp>
        <p:sp>
          <p:nvSpPr>
            <p:cNvPr id="45119" name="Line 19"/>
            <p:cNvSpPr>
              <a:spLocks noChangeShapeType="1"/>
            </p:cNvSpPr>
            <p:nvPr/>
          </p:nvSpPr>
          <p:spPr bwMode="auto">
            <a:xfrm flipH="1">
              <a:off x="1381" y="784"/>
              <a:ext cx="652" cy="25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20" name="Text Box 20"/>
            <p:cNvSpPr txBox="1">
              <a:spLocks noChangeArrowheads="1"/>
            </p:cNvSpPr>
            <p:nvPr/>
          </p:nvSpPr>
          <p:spPr bwMode="auto">
            <a:xfrm>
              <a:off x="1671" y="688"/>
              <a:ext cx="1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0000FF"/>
                  </a:solidFill>
                </a:rPr>
                <a:t>i</a:t>
              </a:r>
              <a:endParaRPr lang="he-IL" altLang="en-US" sz="1800">
                <a:solidFill>
                  <a:srgbClr val="0000FF"/>
                </a:solidFill>
              </a:endParaRPr>
            </a:p>
          </p:txBody>
        </p:sp>
      </p:grp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5761038" y="338138"/>
            <a:ext cx="2954337" cy="735012"/>
            <a:chOff x="3629" y="213"/>
            <a:chExt cx="1861" cy="463"/>
          </a:xfrm>
        </p:grpSpPr>
        <p:sp>
          <p:nvSpPr>
            <p:cNvPr id="45115" name="Text Box 10"/>
            <p:cNvSpPr txBox="1">
              <a:spLocks noChangeArrowheads="1"/>
            </p:cNvSpPr>
            <p:nvPr/>
          </p:nvSpPr>
          <p:spPr bwMode="auto">
            <a:xfrm>
              <a:off x="3893" y="213"/>
              <a:ext cx="1597" cy="46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/>
                <a:t>2: S </a:t>
              </a:r>
              <a:r>
                <a:rPr lang="en-US" altLang="en-US" sz="1800" b="1">
                  <a:sym typeface="Symbol" panose="05050102010706020507" pitchFamily="18" charset="2"/>
                </a:rPr>
                <a:t>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/>
                <a:t>E </a:t>
              </a:r>
              <a:r>
                <a:rPr lang="en-US" altLang="en-US" sz="1800" b="1">
                  <a:solidFill>
                    <a:srgbClr val="0000FF"/>
                  </a:solidFill>
                  <a:sym typeface="Symbol" panose="05050102010706020507" pitchFamily="18" charset="2"/>
                </a:rPr>
                <a:t></a:t>
              </a:r>
              <a:r>
                <a:rPr lang="en-US" altLang="en-US" sz="1800"/>
                <a:t> </a:t>
              </a:r>
              <a:r>
                <a:rPr lang="en-US" altLang="en-US" sz="1800" b="1">
                  <a:solidFill>
                    <a:srgbClr val="0000FF"/>
                  </a:solidFill>
                </a:rPr>
                <a:t>$</a:t>
              </a:r>
            </a:p>
            <a:p>
              <a:pPr algn="l" rtl="0" eaLnBrk="1" hangingPunct="1">
                <a:buFontTx/>
                <a:buNone/>
              </a:pPr>
              <a:r>
                <a:rPr lang="en-US" altLang="en-US" sz="1800" b="1"/>
                <a:t>7: E </a:t>
              </a:r>
              <a:r>
                <a:rPr lang="en-US" altLang="en-US" sz="1800" b="1">
                  <a:sym typeface="Symbol" panose="05050102010706020507" pitchFamily="18" charset="2"/>
                </a:rPr>
                <a:t>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/>
                <a:t>E </a:t>
              </a:r>
              <a:r>
                <a:rPr lang="en-US" altLang="en-US" sz="1800" b="1">
                  <a:solidFill>
                    <a:srgbClr val="0000FF"/>
                  </a:solidFill>
                  <a:sym typeface="Symbol" panose="05050102010706020507" pitchFamily="18" charset="2"/>
                </a:rPr>
                <a:t></a:t>
              </a:r>
              <a:r>
                <a:rPr lang="en-US" altLang="en-US" sz="1800"/>
                <a:t> </a:t>
              </a:r>
              <a:r>
                <a:rPr lang="en-US" altLang="en-US" sz="1800" b="1">
                  <a:solidFill>
                    <a:srgbClr val="0000FF"/>
                  </a:solidFill>
                </a:rPr>
                <a:t>+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/>
                <a:t>T</a:t>
              </a:r>
              <a:endParaRPr lang="en-US" altLang="en-US" sz="1800" b="1">
                <a:solidFill>
                  <a:srgbClr val="0000FF"/>
                </a:solidFill>
              </a:endParaRPr>
            </a:p>
          </p:txBody>
        </p:sp>
        <p:sp>
          <p:nvSpPr>
            <p:cNvPr id="45116" name="Line 21"/>
            <p:cNvSpPr>
              <a:spLocks noChangeShapeType="1"/>
            </p:cNvSpPr>
            <p:nvPr/>
          </p:nvSpPr>
          <p:spPr bwMode="auto">
            <a:xfrm flipV="1">
              <a:off x="3629" y="465"/>
              <a:ext cx="230" cy="18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17" name="Text Box 23"/>
            <p:cNvSpPr txBox="1">
              <a:spLocks noChangeArrowheads="1"/>
            </p:cNvSpPr>
            <p:nvPr/>
          </p:nvSpPr>
          <p:spPr bwMode="auto">
            <a:xfrm>
              <a:off x="3638" y="394"/>
              <a:ext cx="1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/>
                <a:t>E</a:t>
              </a:r>
              <a:endParaRPr lang="he-IL" altLang="en-US" sz="1800"/>
            </a:p>
          </p:txBody>
        </p:sp>
      </p:grpSp>
      <p:grpSp>
        <p:nvGrpSpPr>
          <p:cNvPr id="6" name="Group 45"/>
          <p:cNvGrpSpPr>
            <a:grpSpLocks/>
          </p:cNvGrpSpPr>
          <p:nvPr/>
        </p:nvGrpSpPr>
        <p:grpSpPr bwMode="auto">
          <a:xfrm>
            <a:off x="3213100" y="1989138"/>
            <a:ext cx="2535238" cy="1908175"/>
            <a:chOff x="2024" y="1253"/>
            <a:chExt cx="1597" cy="1202"/>
          </a:xfrm>
        </p:grpSpPr>
        <p:sp>
          <p:nvSpPr>
            <p:cNvPr id="45112" name="Text Box 11"/>
            <p:cNvSpPr txBox="1">
              <a:spLocks noChangeArrowheads="1"/>
            </p:cNvSpPr>
            <p:nvPr/>
          </p:nvSpPr>
          <p:spPr bwMode="auto">
            <a:xfrm>
              <a:off x="2024" y="1508"/>
              <a:ext cx="1597" cy="947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buFontTx/>
                <a:buNone/>
              </a:pPr>
              <a:r>
                <a:rPr lang="en-US" altLang="en-US" sz="1800" b="1"/>
                <a:t>13: T </a:t>
              </a:r>
              <a:r>
                <a:rPr lang="en-US" altLang="en-US" sz="1800" b="1">
                  <a:sym typeface="Symbol" panose="05050102010706020507" pitchFamily="18" charset="2"/>
                </a:rPr>
                <a:t>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>
                  <a:solidFill>
                    <a:srgbClr val="0000FF"/>
                  </a:solidFill>
                </a:rPr>
                <a:t>(</a:t>
              </a:r>
              <a:r>
                <a:rPr lang="en-US" altLang="en-US" sz="1800" b="1">
                  <a:solidFill>
                    <a:srgbClr val="0000FF"/>
                  </a:solidFill>
                  <a:sym typeface="Symbol" panose="05050102010706020507" pitchFamily="18" charset="2"/>
                </a:rPr>
                <a:t></a:t>
              </a:r>
              <a:r>
                <a:rPr lang="en-US" altLang="en-US" sz="1800"/>
                <a:t> </a:t>
              </a:r>
              <a:r>
                <a:rPr lang="en-US" altLang="en-US" sz="1800" b="1"/>
                <a:t>E</a:t>
              </a:r>
              <a:r>
                <a:rPr lang="en-US" altLang="en-US" sz="1800" b="1">
                  <a:solidFill>
                    <a:srgbClr val="0000FF"/>
                  </a:solidFill>
                </a:rPr>
                <a:t>)</a:t>
              </a:r>
              <a:endParaRPr lang="he-IL" altLang="en-US" sz="1800" b="1">
                <a:solidFill>
                  <a:srgbClr val="0000FF"/>
                </a:solidFill>
              </a:endParaRPr>
            </a:p>
            <a:p>
              <a:pPr algn="l" rtl="0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4: E </a:t>
              </a:r>
              <a:r>
                <a:rPr lang="en-US" altLang="en-US" sz="1800" b="1">
                  <a:sym typeface="Symbol" panose="05050102010706020507" pitchFamily="18" charset="2"/>
                </a:rPr>
                <a:t>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>
                  <a:solidFill>
                    <a:srgbClr val="0000FF"/>
                  </a:solidFill>
                  <a:sym typeface="Symbol" panose="05050102010706020507" pitchFamily="18" charset="2"/>
                </a:rPr>
                <a:t>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/>
                <a:t>T</a:t>
              </a:r>
            </a:p>
            <a:p>
              <a:pPr algn="l" rtl="0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6: E </a:t>
              </a:r>
              <a:r>
                <a:rPr lang="en-US" altLang="en-US" sz="1800" b="1">
                  <a:sym typeface="Symbol" panose="05050102010706020507" pitchFamily="18" charset="2"/>
                </a:rPr>
                <a:t>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>
                  <a:solidFill>
                    <a:srgbClr val="0000FF"/>
                  </a:solidFill>
                  <a:sym typeface="Symbol" panose="05050102010706020507" pitchFamily="18" charset="2"/>
                </a:rPr>
                <a:t>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/>
                <a:t>E </a:t>
              </a:r>
              <a:r>
                <a:rPr lang="en-US" altLang="en-US" sz="1800" b="1">
                  <a:solidFill>
                    <a:srgbClr val="0000FF"/>
                  </a:solidFill>
                </a:rPr>
                <a:t>+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/>
                <a:t>T</a:t>
              </a:r>
            </a:p>
            <a:p>
              <a:pPr algn="l" rtl="0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10: T </a:t>
              </a:r>
              <a:r>
                <a:rPr lang="en-US" altLang="en-US" sz="1800" b="1">
                  <a:sym typeface="Symbol" panose="05050102010706020507" pitchFamily="18" charset="2"/>
                </a:rPr>
                <a:t></a:t>
              </a:r>
              <a:r>
                <a:rPr lang="en-US" altLang="en-US" sz="1800" b="1">
                  <a:solidFill>
                    <a:schemeClr val="bg1"/>
                  </a:solidFill>
                </a:rPr>
                <a:t>  </a:t>
              </a:r>
              <a:r>
                <a:rPr lang="en-US" altLang="en-US" sz="1800" b="1">
                  <a:solidFill>
                    <a:srgbClr val="0000FF"/>
                  </a:solidFill>
                  <a:sym typeface="Symbol" panose="05050102010706020507" pitchFamily="18" charset="2"/>
                </a:rPr>
                <a:t>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>
                  <a:solidFill>
                    <a:srgbClr val="0000FF"/>
                  </a:solidFill>
                </a:rPr>
                <a:t>i</a:t>
              </a:r>
            </a:p>
            <a:p>
              <a:pPr algn="l" rtl="0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12: T </a:t>
              </a:r>
              <a:r>
                <a:rPr lang="en-US" altLang="en-US" sz="1800" b="1">
                  <a:sym typeface="Symbol" panose="05050102010706020507" pitchFamily="18" charset="2"/>
                </a:rPr>
                <a:t></a:t>
              </a:r>
              <a:r>
                <a:rPr lang="en-US" altLang="en-US" sz="1800" b="1">
                  <a:solidFill>
                    <a:schemeClr val="bg1"/>
                  </a:solidFill>
                </a:rPr>
                <a:t>  </a:t>
              </a:r>
              <a:r>
                <a:rPr lang="en-US" altLang="en-US" sz="1800" b="1">
                  <a:solidFill>
                    <a:srgbClr val="0000FF"/>
                  </a:solidFill>
                  <a:sym typeface="Symbol" panose="05050102010706020507" pitchFamily="18" charset="2"/>
                </a:rPr>
                <a:t></a:t>
              </a:r>
              <a:r>
                <a:rPr lang="en-US" altLang="en-US" sz="1800" b="1">
                  <a:solidFill>
                    <a:srgbClr val="0000FF"/>
                  </a:solidFill>
                </a:rPr>
                <a:t> (</a:t>
              </a:r>
              <a:r>
                <a:rPr lang="en-US" altLang="en-US" sz="1800" b="1"/>
                <a:t>E</a:t>
              </a:r>
              <a:r>
                <a:rPr lang="en-US" altLang="en-US" sz="1800" b="1">
                  <a:solidFill>
                    <a:srgbClr val="0000FF"/>
                  </a:solidFill>
                </a:rPr>
                <a:t>)</a:t>
              </a:r>
            </a:p>
          </p:txBody>
        </p:sp>
        <p:sp>
          <p:nvSpPr>
            <p:cNvPr id="45113" name="Line 26"/>
            <p:cNvSpPr>
              <a:spLocks noChangeShapeType="1"/>
            </p:cNvSpPr>
            <p:nvPr/>
          </p:nvSpPr>
          <p:spPr bwMode="auto">
            <a:xfrm>
              <a:off x="2623" y="1277"/>
              <a:ext cx="0" cy="2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14" name="Text Box 27"/>
            <p:cNvSpPr txBox="1">
              <a:spLocks noChangeArrowheads="1"/>
            </p:cNvSpPr>
            <p:nvPr/>
          </p:nvSpPr>
          <p:spPr bwMode="auto">
            <a:xfrm>
              <a:off x="2376" y="1253"/>
              <a:ext cx="1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0000FF"/>
                  </a:solidFill>
                </a:rPr>
                <a:t>(</a:t>
              </a:r>
              <a:endParaRPr lang="he-IL" altLang="en-US" sz="1800">
                <a:solidFill>
                  <a:srgbClr val="0000FF"/>
                </a:solidFill>
              </a:endParaRPr>
            </a:p>
          </p:txBody>
        </p:sp>
      </p:grpSp>
      <p:grpSp>
        <p:nvGrpSpPr>
          <p:cNvPr id="7" name="Group 46"/>
          <p:cNvGrpSpPr>
            <a:grpSpLocks/>
          </p:cNvGrpSpPr>
          <p:nvPr/>
        </p:nvGrpSpPr>
        <p:grpSpPr bwMode="auto">
          <a:xfrm>
            <a:off x="2646363" y="3146425"/>
            <a:ext cx="1835150" cy="855663"/>
            <a:chOff x="1667" y="1982"/>
            <a:chExt cx="1156" cy="539"/>
          </a:xfrm>
        </p:grpSpPr>
        <p:sp>
          <p:nvSpPr>
            <p:cNvPr id="45110" name="Text Box 28"/>
            <p:cNvSpPr txBox="1">
              <a:spLocks noChangeArrowheads="1"/>
            </p:cNvSpPr>
            <p:nvPr/>
          </p:nvSpPr>
          <p:spPr bwMode="auto">
            <a:xfrm>
              <a:off x="1667" y="2290"/>
              <a:ext cx="1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0000FF"/>
                  </a:solidFill>
                </a:rPr>
                <a:t>(</a:t>
              </a:r>
              <a:endParaRPr lang="he-IL" altLang="en-US" sz="1800">
                <a:solidFill>
                  <a:srgbClr val="0000FF"/>
                </a:solidFill>
              </a:endParaRPr>
            </a:p>
          </p:txBody>
        </p:sp>
        <p:cxnSp>
          <p:nvCxnSpPr>
            <p:cNvPr id="45111" name="AutoShape 29"/>
            <p:cNvCxnSpPr>
              <a:cxnSpLocks noChangeShapeType="1"/>
              <a:stCxn id="45112" idx="1"/>
              <a:endCxn id="45112" idx="2"/>
            </p:cNvCxnSpPr>
            <p:nvPr/>
          </p:nvCxnSpPr>
          <p:spPr bwMode="auto">
            <a:xfrm rot="10800000" flipH="1" flipV="1">
              <a:off x="2012" y="1982"/>
              <a:ext cx="811" cy="485"/>
            </a:xfrm>
            <a:prstGeom prst="curvedConnector4">
              <a:avLst>
                <a:gd name="adj1" fmla="val -16278"/>
                <a:gd name="adj2" fmla="val 127009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" name="Group 49"/>
          <p:cNvGrpSpPr>
            <a:grpSpLocks/>
          </p:cNvGrpSpPr>
          <p:nvPr/>
        </p:nvGrpSpPr>
        <p:grpSpPr bwMode="auto">
          <a:xfrm>
            <a:off x="161925" y="4710113"/>
            <a:ext cx="3065463" cy="565150"/>
            <a:chOff x="102" y="2967"/>
            <a:chExt cx="1931" cy="356"/>
          </a:xfrm>
        </p:grpSpPr>
        <p:sp>
          <p:nvSpPr>
            <p:cNvPr id="45107" name="Text Box 15"/>
            <p:cNvSpPr txBox="1">
              <a:spLocks noChangeArrowheads="1"/>
            </p:cNvSpPr>
            <p:nvPr/>
          </p:nvSpPr>
          <p:spPr bwMode="auto">
            <a:xfrm>
              <a:off x="102" y="3068"/>
              <a:ext cx="1597" cy="255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buFontTx/>
                <a:buNone/>
              </a:pPr>
              <a:r>
                <a:rPr lang="en-US" altLang="en-US" sz="1800" b="1"/>
                <a:t>15: T </a:t>
              </a:r>
              <a:r>
                <a:rPr lang="en-US" altLang="en-US" sz="1800" b="1">
                  <a:sym typeface="Symbol" panose="05050102010706020507" pitchFamily="18" charset="2"/>
                </a:rPr>
                <a:t>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>
                  <a:solidFill>
                    <a:srgbClr val="0000FF"/>
                  </a:solidFill>
                </a:rPr>
                <a:t>(</a:t>
              </a:r>
              <a:r>
                <a:rPr lang="en-US" altLang="en-US" sz="1800" b="1"/>
                <a:t>E</a:t>
              </a:r>
              <a:r>
                <a:rPr lang="en-US" altLang="en-US" sz="1800" b="1">
                  <a:solidFill>
                    <a:srgbClr val="0000FF"/>
                  </a:solidFill>
                </a:rPr>
                <a:t>) </a:t>
              </a:r>
              <a:r>
                <a:rPr lang="en-US" altLang="en-US" sz="1800" b="1">
                  <a:solidFill>
                    <a:srgbClr val="0000FF"/>
                  </a:solidFill>
                  <a:sym typeface="Symbol" panose="05050102010706020507" pitchFamily="18" charset="2"/>
                </a:rPr>
                <a:t></a:t>
              </a:r>
              <a:endParaRPr lang="en-US" altLang="en-US" sz="1800" b="1"/>
            </a:p>
          </p:txBody>
        </p:sp>
        <p:sp>
          <p:nvSpPr>
            <p:cNvPr id="45108" name="Text Box 31"/>
            <p:cNvSpPr txBox="1">
              <a:spLocks noChangeArrowheads="1"/>
            </p:cNvSpPr>
            <p:nvPr/>
          </p:nvSpPr>
          <p:spPr bwMode="auto">
            <a:xfrm>
              <a:off x="1764" y="2967"/>
              <a:ext cx="1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0000FF"/>
                  </a:solidFill>
                </a:rPr>
                <a:t>)</a:t>
              </a:r>
              <a:endParaRPr lang="he-IL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45109" name="Line 34"/>
            <p:cNvSpPr>
              <a:spLocks noChangeShapeType="1"/>
            </p:cNvSpPr>
            <p:nvPr/>
          </p:nvSpPr>
          <p:spPr bwMode="auto">
            <a:xfrm flipH="1">
              <a:off x="1700" y="3102"/>
              <a:ext cx="333" cy="1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" name="Group 52"/>
          <p:cNvGrpSpPr>
            <a:grpSpLocks/>
          </p:cNvGrpSpPr>
          <p:nvPr/>
        </p:nvGrpSpPr>
        <p:grpSpPr bwMode="auto">
          <a:xfrm>
            <a:off x="3198813" y="3867150"/>
            <a:ext cx="2535237" cy="1377950"/>
            <a:chOff x="2015" y="2436"/>
            <a:chExt cx="1597" cy="868"/>
          </a:xfrm>
        </p:grpSpPr>
        <p:sp>
          <p:nvSpPr>
            <p:cNvPr id="45103" name="Line 35"/>
            <p:cNvSpPr>
              <a:spLocks noChangeShapeType="1"/>
            </p:cNvSpPr>
            <p:nvPr/>
          </p:nvSpPr>
          <p:spPr bwMode="auto">
            <a:xfrm flipH="1">
              <a:off x="3005" y="2436"/>
              <a:ext cx="14" cy="42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5104" name="Group 48"/>
            <p:cNvGrpSpPr>
              <a:grpSpLocks/>
            </p:cNvGrpSpPr>
            <p:nvPr/>
          </p:nvGrpSpPr>
          <p:grpSpPr bwMode="auto">
            <a:xfrm>
              <a:off x="2015" y="2521"/>
              <a:ext cx="1597" cy="783"/>
              <a:chOff x="2015" y="2521"/>
              <a:chExt cx="1597" cy="783"/>
            </a:xfrm>
          </p:grpSpPr>
          <p:sp>
            <p:nvSpPr>
              <p:cNvPr id="45105" name="Text Box 12"/>
              <p:cNvSpPr txBox="1">
                <a:spLocks noChangeArrowheads="1"/>
              </p:cNvSpPr>
              <p:nvPr/>
            </p:nvSpPr>
            <p:spPr bwMode="auto">
              <a:xfrm>
                <a:off x="2015" y="2876"/>
                <a:ext cx="1597" cy="42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algn="r" rtl="1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r" rtl="1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r" rtl="1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r" rtl="1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r" rtl="1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rtl="0" eaLnBrk="1" hangingPunct="1">
                  <a:buFontTx/>
                  <a:buNone/>
                </a:pPr>
                <a:r>
                  <a:rPr lang="en-US" altLang="en-US" sz="1800" b="1"/>
                  <a:t>14: T </a:t>
                </a:r>
                <a:r>
                  <a:rPr lang="en-US" altLang="en-US" sz="1800" b="1">
                    <a:sym typeface="Symbol" panose="05050102010706020507" pitchFamily="18" charset="2"/>
                  </a:rPr>
                  <a:t></a:t>
                </a:r>
                <a:r>
                  <a:rPr lang="en-US" altLang="en-US" sz="1800" b="1">
                    <a:solidFill>
                      <a:schemeClr val="bg1"/>
                    </a:solidFill>
                  </a:rPr>
                  <a:t> </a:t>
                </a:r>
                <a:r>
                  <a:rPr lang="en-US" altLang="en-US" sz="1800" b="1">
                    <a:solidFill>
                      <a:srgbClr val="0000FF"/>
                    </a:solidFill>
                  </a:rPr>
                  <a:t>(</a:t>
                </a:r>
                <a:r>
                  <a:rPr lang="en-US" altLang="en-US" sz="1800" b="1"/>
                  <a:t>E </a:t>
                </a:r>
                <a:r>
                  <a:rPr lang="en-US" altLang="en-US" sz="1800" b="1">
                    <a:solidFill>
                      <a:srgbClr val="0000FF"/>
                    </a:solidFill>
                    <a:sym typeface="Symbol" panose="05050102010706020507" pitchFamily="18" charset="2"/>
                  </a:rPr>
                  <a:t></a:t>
                </a:r>
                <a:r>
                  <a:rPr lang="en-US" altLang="en-US" sz="1800" b="1">
                    <a:solidFill>
                      <a:srgbClr val="0000FF"/>
                    </a:solidFill>
                  </a:rPr>
                  <a:t>)</a:t>
                </a:r>
                <a:endParaRPr lang="he-IL" altLang="en-US" sz="1800" b="1">
                  <a:solidFill>
                    <a:srgbClr val="0000FF"/>
                  </a:solidFill>
                </a:endParaRPr>
              </a:p>
              <a:p>
                <a:pPr algn="l" rtl="0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b="1"/>
                  <a:t>7: E </a:t>
                </a:r>
                <a:r>
                  <a:rPr lang="en-US" altLang="en-US" sz="1800" b="1">
                    <a:sym typeface="Symbol" panose="05050102010706020507" pitchFamily="18" charset="2"/>
                  </a:rPr>
                  <a:t></a:t>
                </a:r>
                <a:r>
                  <a:rPr lang="en-US" altLang="en-US" sz="1800" b="1">
                    <a:solidFill>
                      <a:schemeClr val="bg1"/>
                    </a:solidFill>
                  </a:rPr>
                  <a:t> </a:t>
                </a:r>
                <a:r>
                  <a:rPr lang="en-US" altLang="en-US" sz="1800" b="1"/>
                  <a:t>E </a:t>
                </a:r>
                <a:r>
                  <a:rPr lang="en-US" altLang="en-US" sz="1800" b="1">
                    <a:solidFill>
                      <a:srgbClr val="0000FF"/>
                    </a:solidFill>
                    <a:sym typeface="Symbol" panose="05050102010706020507" pitchFamily="18" charset="2"/>
                  </a:rPr>
                  <a:t></a:t>
                </a:r>
                <a:r>
                  <a:rPr lang="en-US" altLang="en-US" sz="1800" b="1"/>
                  <a:t> </a:t>
                </a:r>
                <a:r>
                  <a:rPr lang="en-US" altLang="en-US" sz="1800" b="1">
                    <a:solidFill>
                      <a:srgbClr val="0000FF"/>
                    </a:solidFill>
                  </a:rPr>
                  <a:t>+</a:t>
                </a:r>
                <a:r>
                  <a:rPr lang="en-US" altLang="en-US" sz="1800" b="1">
                    <a:solidFill>
                      <a:schemeClr val="bg1"/>
                    </a:solidFill>
                  </a:rPr>
                  <a:t> </a:t>
                </a:r>
                <a:r>
                  <a:rPr lang="en-US" altLang="en-US" sz="1800" b="1"/>
                  <a:t>T</a:t>
                </a:r>
                <a:endParaRPr lang="en-US" altLang="en-US" sz="1800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45106" name="Rectangle 36"/>
              <p:cNvSpPr>
                <a:spLocks noChangeArrowheads="1"/>
              </p:cNvSpPr>
              <p:nvPr/>
            </p:nvSpPr>
            <p:spPr bwMode="auto">
              <a:xfrm>
                <a:off x="2977" y="2521"/>
                <a:ext cx="2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r" rtl="1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r" rtl="1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r" rtl="1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r" rtl="1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b="1"/>
                  <a:t>E</a:t>
                </a:r>
                <a:endParaRPr lang="he-IL" altLang="en-US" sz="1800" b="1"/>
              </a:p>
            </p:txBody>
          </p:sp>
        </p:grpSp>
      </p:grpSp>
      <p:grpSp>
        <p:nvGrpSpPr>
          <p:cNvPr id="11" name="Group 47"/>
          <p:cNvGrpSpPr>
            <a:grpSpLocks/>
          </p:cNvGrpSpPr>
          <p:nvPr/>
        </p:nvGrpSpPr>
        <p:grpSpPr bwMode="auto">
          <a:xfrm>
            <a:off x="6205538" y="1090613"/>
            <a:ext cx="2535237" cy="2578100"/>
            <a:chOff x="3909" y="687"/>
            <a:chExt cx="1597" cy="1624"/>
          </a:xfrm>
        </p:grpSpPr>
        <p:sp>
          <p:nvSpPr>
            <p:cNvPr id="45100" name="Text Box 14"/>
            <p:cNvSpPr txBox="1">
              <a:spLocks noChangeArrowheads="1"/>
            </p:cNvSpPr>
            <p:nvPr/>
          </p:nvSpPr>
          <p:spPr bwMode="auto">
            <a:xfrm>
              <a:off x="3909" y="1710"/>
              <a:ext cx="1597" cy="60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8: E </a:t>
              </a:r>
              <a:r>
                <a:rPr lang="en-US" altLang="en-US" sz="1800" b="1">
                  <a:sym typeface="Symbol" panose="05050102010706020507" pitchFamily="18" charset="2"/>
                </a:rPr>
                <a:t>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/>
                <a:t>E </a:t>
              </a:r>
              <a:r>
                <a:rPr lang="en-US" altLang="en-US" sz="1800" b="1">
                  <a:solidFill>
                    <a:srgbClr val="0000FF"/>
                  </a:solidFill>
                </a:rPr>
                <a:t>+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>
                  <a:solidFill>
                    <a:srgbClr val="0000FF"/>
                  </a:solidFill>
                  <a:sym typeface="Symbol" panose="05050102010706020507" pitchFamily="18" charset="2"/>
                </a:rPr>
                <a:t></a:t>
              </a:r>
              <a:r>
                <a:rPr lang="en-US" altLang="en-US" sz="1800"/>
                <a:t> </a:t>
              </a:r>
              <a:r>
                <a:rPr lang="en-US" altLang="en-US" sz="1800" b="1"/>
                <a:t>T</a:t>
              </a:r>
            </a:p>
            <a:p>
              <a:pPr algn="l" rtl="0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10: T </a:t>
              </a:r>
              <a:r>
                <a:rPr lang="en-US" altLang="en-US" sz="1800" b="1">
                  <a:sym typeface="Symbol" panose="05050102010706020507" pitchFamily="18" charset="2"/>
                </a:rPr>
                <a:t></a:t>
              </a:r>
              <a:r>
                <a:rPr lang="en-US" altLang="en-US" sz="1800" b="1">
                  <a:solidFill>
                    <a:schemeClr val="bg1"/>
                  </a:solidFill>
                </a:rPr>
                <a:t>  </a:t>
              </a:r>
              <a:r>
                <a:rPr lang="en-US" altLang="en-US" sz="1800" b="1">
                  <a:solidFill>
                    <a:srgbClr val="0000FF"/>
                  </a:solidFill>
                  <a:sym typeface="Symbol" panose="05050102010706020507" pitchFamily="18" charset="2"/>
                </a:rPr>
                <a:t>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>
                  <a:solidFill>
                    <a:srgbClr val="0000FF"/>
                  </a:solidFill>
                </a:rPr>
                <a:t>i</a:t>
              </a:r>
            </a:p>
            <a:p>
              <a:pPr algn="l" rtl="0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12: T </a:t>
              </a:r>
              <a:r>
                <a:rPr lang="en-US" altLang="en-US" sz="1800" b="1">
                  <a:sym typeface="Symbol" panose="05050102010706020507" pitchFamily="18" charset="2"/>
                </a:rPr>
                <a:t></a:t>
              </a:r>
              <a:r>
                <a:rPr lang="en-US" altLang="en-US" sz="1800" b="1">
                  <a:solidFill>
                    <a:schemeClr val="bg1"/>
                  </a:solidFill>
                </a:rPr>
                <a:t>  </a:t>
              </a:r>
              <a:r>
                <a:rPr lang="en-US" altLang="en-US" sz="1800" b="1">
                  <a:solidFill>
                    <a:srgbClr val="0000FF"/>
                  </a:solidFill>
                  <a:sym typeface="Symbol" panose="05050102010706020507" pitchFamily="18" charset="2"/>
                </a:rPr>
                <a:t></a:t>
              </a:r>
              <a:r>
                <a:rPr lang="en-US" altLang="en-US" sz="1800" b="1">
                  <a:solidFill>
                    <a:srgbClr val="0000FF"/>
                  </a:solidFill>
                </a:rPr>
                <a:t> (</a:t>
              </a:r>
              <a:r>
                <a:rPr lang="en-US" altLang="en-US" sz="1800" b="1"/>
                <a:t>E</a:t>
              </a:r>
              <a:r>
                <a:rPr lang="en-US" altLang="en-US" sz="1800" b="1">
                  <a:solidFill>
                    <a:srgbClr val="0000FF"/>
                  </a:solidFill>
                </a:rPr>
                <a:t>)</a:t>
              </a:r>
              <a:endParaRPr lang="en-US" altLang="en-US" sz="1800" b="1"/>
            </a:p>
          </p:txBody>
        </p:sp>
        <p:sp>
          <p:nvSpPr>
            <p:cNvPr id="45101" name="Line 30"/>
            <p:cNvSpPr>
              <a:spLocks noChangeShapeType="1"/>
            </p:cNvSpPr>
            <p:nvPr/>
          </p:nvSpPr>
          <p:spPr bwMode="auto">
            <a:xfrm>
              <a:off x="5177" y="687"/>
              <a:ext cx="7" cy="10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02" name="Text Box 37"/>
            <p:cNvSpPr txBox="1">
              <a:spLocks noChangeArrowheads="1"/>
            </p:cNvSpPr>
            <p:nvPr/>
          </p:nvSpPr>
          <p:spPr bwMode="auto">
            <a:xfrm>
              <a:off x="5294" y="1134"/>
              <a:ext cx="1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0000FF"/>
                  </a:solidFill>
                </a:rPr>
                <a:t>+</a:t>
              </a:r>
              <a:endParaRPr lang="he-IL" altLang="en-US" sz="1800">
                <a:solidFill>
                  <a:srgbClr val="0000FF"/>
                </a:solidFill>
              </a:endParaRPr>
            </a:p>
          </p:txBody>
        </p:sp>
      </p:grpSp>
      <p:grpSp>
        <p:nvGrpSpPr>
          <p:cNvPr id="12" name="Group 50"/>
          <p:cNvGrpSpPr>
            <a:grpSpLocks/>
          </p:cNvGrpSpPr>
          <p:nvPr/>
        </p:nvGrpSpPr>
        <p:grpSpPr bwMode="auto">
          <a:xfrm>
            <a:off x="5751513" y="3646488"/>
            <a:ext cx="700087" cy="1168400"/>
            <a:chOff x="3623" y="2616"/>
            <a:chExt cx="310" cy="417"/>
          </a:xfrm>
        </p:grpSpPr>
        <p:sp>
          <p:nvSpPr>
            <p:cNvPr id="45098" name="Line 38"/>
            <p:cNvSpPr>
              <a:spLocks noChangeShapeType="1"/>
            </p:cNvSpPr>
            <p:nvPr/>
          </p:nvSpPr>
          <p:spPr bwMode="auto">
            <a:xfrm flipV="1">
              <a:off x="3623" y="2616"/>
              <a:ext cx="305" cy="41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99" name="Text Box 39"/>
            <p:cNvSpPr txBox="1">
              <a:spLocks noChangeArrowheads="1"/>
            </p:cNvSpPr>
            <p:nvPr/>
          </p:nvSpPr>
          <p:spPr bwMode="auto">
            <a:xfrm>
              <a:off x="3773" y="2784"/>
              <a:ext cx="160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0000FF"/>
                  </a:solidFill>
                </a:rPr>
                <a:t>+</a:t>
              </a:r>
              <a:endParaRPr lang="he-IL" altLang="en-US" sz="1800">
                <a:solidFill>
                  <a:srgbClr val="0000FF"/>
                </a:solidFill>
              </a:endParaRPr>
            </a:p>
          </p:txBody>
        </p:sp>
      </p:grpSp>
      <p:grpSp>
        <p:nvGrpSpPr>
          <p:cNvPr id="13" name="Group 63"/>
          <p:cNvGrpSpPr>
            <a:grpSpLocks/>
          </p:cNvGrpSpPr>
          <p:nvPr/>
        </p:nvGrpSpPr>
        <p:grpSpPr bwMode="auto">
          <a:xfrm>
            <a:off x="6543675" y="3690938"/>
            <a:ext cx="2159000" cy="1308100"/>
            <a:chOff x="4122" y="2325"/>
            <a:chExt cx="1360" cy="824"/>
          </a:xfrm>
        </p:grpSpPr>
        <p:sp>
          <p:nvSpPr>
            <p:cNvPr id="45095" name="Text Box 60"/>
            <p:cNvSpPr txBox="1">
              <a:spLocks noChangeArrowheads="1"/>
            </p:cNvSpPr>
            <p:nvPr/>
          </p:nvSpPr>
          <p:spPr bwMode="auto">
            <a:xfrm>
              <a:off x="4122" y="2894"/>
              <a:ext cx="1360" cy="255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9: E </a:t>
              </a:r>
              <a:r>
                <a:rPr lang="en-US" altLang="en-US" sz="1800" b="1">
                  <a:sym typeface="Symbol" panose="05050102010706020507" pitchFamily="18" charset="2"/>
                </a:rPr>
                <a:t>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/>
                <a:t>E </a:t>
              </a:r>
              <a:r>
                <a:rPr lang="en-US" altLang="en-US" sz="1800" b="1">
                  <a:solidFill>
                    <a:srgbClr val="0000FF"/>
                  </a:solidFill>
                </a:rPr>
                <a:t>+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/>
                <a:t>T </a:t>
              </a:r>
              <a:r>
                <a:rPr lang="en-US" altLang="en-US" sz="1800" b="1">
                  <a:solidFill>
                    <a:srgbClr val="0000FF"/>
                  </a:solidFill>
                  <a:sym typeface="Symbol" panose="05050102010706020507" pitchFamily="18" charset="2"/>
                </a:rPr>
                <a:t></a:t>
              </a:r>
              <a:r>
                <a:rPr lang="en-US" altLang="en-US" sz="1800"/>
                <a:t> </a:t>
              </a:r>
            </a:p>
          </p:txBody>
        </p:sp>
        <p:sp>
          <p:nvSpPr>
            <p:cNvPr id="45096" name="Line 61"/>
            <p:cNvSpPr>
              <a:spLocks noChangeShapeType="1"/>
            </p:cNvSpPr>
            <p:nvPr/>
          </p:nvSpPr>
          <p:spPr bwMode="auto">
            <a:xfrm>
              <a:off x="4809" y="2325"/>
              <a:ext cx="21" cy="58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97" name="Text Box 62"/>
            <p:cNvSpPr txBox="1">
              <a:spLocks noChangeArrowheads="1"/>
            </p:cNvSpPr>
            <p:nvPr/>
          </p:nvSpPr>
          <p:spPr bwMode="auto">
            <a:xfrm>
              <a:off x="4539" y="2602"/>
              <a:ext cx="21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/>
                <a:t>T</a:t>
              </a:r>
              <a:endParaRPr lang="he-IL" altLang="en-US" sz="1800"/>
            </a:p>
          </p:txBody>
        </p:sp>
      </p:grpSp>
      <p:grpSp>
        <p:nvGrpSpPr>
          <p:cNvPr id="14" name="Group 51"/>
          <p:cNvGrpSpPr>
            <a:grpSpLocks/>
          </p:cNvGrpSpPr>
          <p:nvPr/>
        </p:nvGrpSpPr>
        <p:grpSpPr bwMode="auto">
          <a:xfrm>
            <a:off x="6132513" y="1079500"/>
            <a:ext cx="1598612" cy="736600"/>
            <a:chOff x="3863" y="680"/>
            <a:chExt cx="1007" cy="464"/>
          </a:xfrm>
        </p:grpSpPr>
        <p:sp>
          <p:nvSpPr>
            <p:cNvPr id="45091" name="Line 24"/>
            <p:cNvSpPr>
              <a:spLocks noChangeShapeType="1"/>
            </p:cNvSpPr>
            <p:nvPr/>
          </p:nvSpPr>
          <p:spPr bwMode="auto">
            <a:xfrm flipH="1">
              <a:off x="4428" y="680"/>
              <a:ext cx="180" cy="22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5092" name="Group 44"/>
            <p:cNvGrpSpPr>
              <a:grpSpLocks/>
            </p:cNvGrpSpPr>
            <p:nvPr/>
          </p:nvGrpSpPr>
          <p:grpSpPr bwMode="auto">
            <a:xfrm>
              <a:off x="3863" y="687"/>
              <a:ext cx="1007" cy="457"/>
              <a:chOff x="3863" y="687"/>
              <a:chExt cx="1007" cy="457"/>
            </a:xfrm>
          </p:grpSpPr>
          <p:sp>
            <p:nvSpPr>
              <p:cNvPr id="45093" name="Text Box 13"/>
              <p:cNvSpPr txBox="1">
                <a:spLocks noChangeArrowheads="1"/>
              </p:cNvSpPr>
              <p:nvPr/>
            </p:nvSpPr>
            <p:spPr bwMode="auto">
              <a:xfrm>
                <a:off x="3863" y="889"/>
                <a:ext cx="1007" cy="255"/>
              </a:xfrm>
              <a:prstGeom prst="rect">
                <a:avLst/>
              </a:prstGeom>
              <a:noFill/>
              <a:ln w="38100">
                <a:solidFill>
                  <a:srgbClr val="0099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algn="r" rtl="1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r" rtl="1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r" rtl="1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r" rtl="1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r" rtl="1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rtl="0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00" b="1"/>
                  <a:t>3: S </a:t>
                </a:r>
                <a:r>
                  <a:rPr lang="en-US" altLang="en-US" sz="1800" b="1">
                    <a:sym typeface="Symbol" panose="05050102010706020507" pitchFamily="18" charset="2"/>
                  </a:rPr>
                  <a:t></a:t>
                </a:r>
                <a:r>
                  <a:rPr lang="en-US" altLang="en-US" sz="1800" b="1">
                    <a:solidFill>
                      <a:schemeClr val="bg1"/>
                    </a:solidFill>
                  </a:rPr>
                  <a:t> </a:t>
                </a:r>
                <a:r>
                  <a:rPr lang="en-US" altLang="en-US" sz="1800" b="1"/>
                  <a:t>E </a:t>
                </a:r>
                <a:r>
                  <a:rPr lang="en-US" altLang="en-US" sz="1800" b="1">
                    <a:solidFill>
                      <a:srgbClr val="0000FF"/>
                    </a:solidFill>
                  </a:rPr>
                  <a:t>$ </a:t>
                </a:r>
                <a:r>
                  <a:rPr lang="en-US" altLang="en-US" sz="1800" b="1">
                    <a:solidFill>
                      <a:srgbClr val="0000FF"/>
                    </a:solidFill>
                    <a:sym typeface="Symbol" panose="05050102010706020507" pitchFamily="18" charset="2"/>
                  </a:rPr>
                  <a:t></a:t>
                </a:r>
                <a:endParaRPr lang="en-US" altLang="en-US" sz="1800" b="1"/>
              </a:p>
            </p:txBody>
          </p:sp>
          <p:sp>
            <p:nvSpPr>
              <p:cNvPr id="45094" name="Text Box 25"/>
              <p:cNvSpPr txBox="1">
                <a:spLocks noChangeArrowheads="1"/>
              </p:cNvSpPr>
              <p:nvPr/>
            </p:nvSpPr>
            <p:spPr bwMode="auto">
              <a:xfrm>
                <a:off x="4553" y="687"/>
                <a:ext cx="27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r" rtl="1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r" rtl="1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r" rtl="1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r" rtl="1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r" rtl="1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rtl="0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00">
                    <a:solidFill>
                      <a:srgbClr val="0000FF"/>
                    </a:solidFill>
                  </a:rPr>
                  <a:t>$</a:t>
                </a:r>
              </a:p>
            </p:txBody>
          </p:sp>
        </p:grpSp>
      </p:grpSp>
      <p:grpSp>
        <p:nvGrpSpPr>
          <p:cNvPr id="16" name="Group 69"/>
          <p:cNvGrpSpPr>
            <a:grpSpLocks/>
          </p:cNvGrpSpPr>
          <p:nvPr/>
        </p:nvGrpSpPr>
        <p:grpSpPr bwMode="auto">
          <a:xfrm>
            <a:off x="142875" y="1588"/>
            <a:ext cx="6337300" cy="5670550"/>
            <a:chOff x="90" y="1"/>
            <a:chExt cx="3992" cy="3572"/>
          </a:xfrm>
        </p:grpSpPr>
        <p:sp>
          <p:nvSpPr>
            <p:cNvPr id="45081" name="Text Box 53"/>
            <p:cNvSpPr txBox="1">
              <a:spLocks noChangeArrowheads="1"/>
            </p:cNvSpPr>
            <p:nvPr/>
          </p:nvSpPr>
          <p:spPr bwMode="auto">
            <a:xfrm>
              <a:off x="1818" y="285"/>
              <a:ext cx="13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0000FF"/>
                  </a:solidFill>
                </a:rPr>
                <a:t>0</a:t>
              </a:r>
              <a:endParaRPr lang="he-IL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45082" name="Text Box 54"/>
            <p:cNvSpPr txBox="1">
              <a:spLocks noChangeArrowheads="1"/>
            </p:cNvSpPr>
            <p:nvPr/>
          </p:nvSpPr>
          <p:spPr bwMode="auto">
            <a:xfrm>
              <a:off x="360" y="381"/>
              <a:ext cx="13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0000FF"/>
                  </a:solidFill>
                </a:rPr>
                <a:t>6</a:t>
              </a:r>
              <a:endParaRPr lang="he-IL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45083" name="Text Box 55"/>
            <p:cNvSpPr txBox="1">
              <a:spLocks noChangeArrowheads="1"/>
            </p:cNvSpPr>
            <p:nvPr/>
          </p:nvSpPr>
          <p:spPr bwMode="auto">
            <a:xfrm>
              <a:off x="344" y="869"/>
              <a:ext cx="13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0000FF"/>
                  </a:solidFill>
                </a:rPr>
                <a:t>5</a:t>
              </a:r>
              <a:endParaRPr lang="he-IL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45084" name="Text Box 56"/>
            <p:cNvSpPr txBox="1">
              <a:spLocks noChangeArrowheads="1"/>
            </p:cNvSpPr>
            <p:nvPr/>
          </p:nvSpPr>
          <p:spPr bwMode="auto">
            <a:xfrm>
              <a:off x="1840" y="1504"/>
              <a:ext cx="13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0000FF"/>
                  </a:solidFill>
                </a:rPr>
                <a:t>7</a:t>
              </a:r>
              <a:endParaRPr lang="he-IL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45085" name="Text Box 57"/>
            <p:cNvSpPr txBox="1">
              <a:spLocks noChangeArrowheads="1"/>
            </p:cNvSpPr>
            <p:nvPr/>
          </p:nvSpPr>
          <p:spPr bwMode="auto">
            <a:xfrm>
              <a:off x="1936" y="2643"/>
              <a:ext cx="13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0000FF"/>
                  </a:solidFill>
                </a:rPr>
                <a:t>8</a:t>
              </a:r>
              <a:endParaRPr lang="he-IL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45086" name="Text Box 58"/>
            <p:cNvSpPr txBox="1">
              <a:spLocks noChangeArrowheads="1"/>
            </p:cNvSpPr>
            <p:nvPr/>
          </p:nvSpPr>
          <p:spPr bwMode="auto">
            <a:xfrm>
              <a:off x="90" y="3342"/>
              <a:ext cx="13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0000FF"/>
                  </a:solidFill>
                </a:rPr>
                <a:t>9</a:t>
              </a:r>
              <a:endParaRPr lang="he-IL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45087" name="Text Box 64"/>
            <p:cNvSpPr txBox="1">
              <a:spLocks noChangeArrowheads="1"/>
            </p:cNvSpPr>
            <p:nvPr/>
          </p:nvSpPr>
          <p:spPr bwMode="auto">
            <a:xfrm>
              <a:off x="3943" y="3017"/>
              <a:ext cx="13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0000FF"/>
                  </a:solidFill>
                </a:rPr>
                <a:t>4</a:t>
              </a:r>
              <a:endParaRPr lang="he-IL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45088" name="Text Box 65"/>
            <p:cNvSpPr txBox="1">
              <a:spLocks noChangeArrowheads="1"/>
            </p:cNvSpPr>
            <p:nvPr/>
          </p:nvSpPr>
          <p:spPr bwMode="auto">
            <a:xfrm>
              <a:off x="3843" y="1531"/>
              <a:ext cx="13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0000FF"/>
                  </a:solidFill>
                </a:rPr>
                <a:t>3</a:t>
              </a:r>
              <a:endParaRPr lang="he-IL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45089" name="Text Box 66"/>
            <p:cNvSpPr txBox="1">
              <a:spLocks noChangeArrowheads="1"/>
            </p:cNvSpPr>
            <p:nvPr/>
          </p:nvSpPr>
          <p:spPr bwMode="auto">
            <a:xfrm>
              <a:off x="3743" y="864"/>
              <a:ext cx="13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0000FF"/>
                  </a:solidFill>
                </a:rPr>
                <a:t>2</a:t>
              </a:r>
              <a:endParaRPr lang="he-IL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45090" name="Text Box 67"/>
            <p:cNvSpPr txBox="1">
              <a:spLocks noChangeArrowheads="1"/>
            </p:cNvSpPr>
            <p:nvPr/>
          </p:nvSpPr>
          <p:spPr bwMode="auto">
            <a:xfrm>
              <a:off x="3853" y="1"/>
              <a:ext cx="13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0000FF"/>
                  </a:solidFill>
                </a:rPr>
                <a:t>1</a:t>
              </a:r>
              <a:endParaRPr lang="he-IL" altLang="en-US" sz="1800">
                <a:solidFill>
                  <a:srgbClr val="0000FF"/>
                </a:solidFill>
              </a:endParaRPr>
            </a:p>
          </p:txBody>
        </p:sp>
      </p:grpSp>
      <p:grpSp>
        <p:nvGrpSpPr>
          <p:cNvPr id="17" name="Group 72"/>
          <p:cNvGrpSpPr>
            <a:grpSpLocks/>
          </p:cNvGrpSpPr>
          <p:nvPr/>
        </p:nvGrpSpPr>
        <p:grpSpPr bwMode="auto">
          <a:xfrm>
            <a:off x="1981200" y="1811338"/>
            <a:ext cx="1270000" cy="671512"/>
            <a:chOff x="1248" y="1141"/>
            <a:chExt cx="800" cy="423"/>
          </a:xfrm>
        </p:grpSpPr>
        <p:sp>
          <p:nvSpPr>
            <p:cNvPr id="45079" name="Line 70"/>
            <p:cNvSpPr>
              <a:spLocks noChangeShapeType="1"/>
            </p:cNvSpPr>
            <p:nvPr/>
          </p:nvSpPr>
          <p:spPr bwMode="auto">
            <a:xfrm flipH="1" flipV="1">
              <a:off x="1248" y="1141"/>
              <a:ext cx="800" cy="37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0" name="Text Box 71"/>
            <p:cNvSpPr txBox="1">
              <a:spLocks noChangeArrowheads="1"/>
            </p:cNvSpPr>
            <p:nvPr/>
          </p:nvSpPr>
          <p:spPr bwMode="auto">
            <a:xfrm>
              <a:off x="1557" y="1333"/>
              <a:ext cx="18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0000FF"/>
                  </a:solidFill>
                </a:rPr>
                <a:t>i</a:t>
              </a:r>
            </a:p>
          </p:txBody>
        </p:sp>
      </p:grpSp>
      <p:grpSp>
        <p:nvGrpSpPr>
          <p:cNvPr id="18" name="Group 75"/>
          <p:cNvGrpSpPr>
            <a:grpSpLocks/>
          </p:cNvGrpSpPr>
          <p:nvPr/>
        </p:nvGrpSpPr>
        <p:grpSpPr bwMode="auto">
          <a:xfrm>
            <a:off x="1219200" y="1879600"/>
            <a:ext cx="6018213" cy="2093913"/>
            <a:chOff x="768" y="1184"/>
            <a:chExt cx="3791" cy="1319"/>
          </a:xfrm>
        </p:grpSpPr>
        <p:cxnSp>
          <p:nvCxnSpPr>
            <p:cNvPr id="45077" name="AutoShape 73"/>
            <p:cNvCxnSpPr>
              <a:cxnSpLocks noChangeShapeType="1"/>
            </p:cNvCxnSpPr>
            <p:nvPr/>
          </p:nvCxnSpPr>
          <p:spPr bwMode="auto">
            <a:xfrm rot="16200000" flipV="1">
              <a:off x="2089" y="-137"/>
              <a:ext cx="1149" cy="3791"/>
            </a:xfrm>
            <a:prstGeom prst="curvedConnector3">
              <a:avLst>
                <a:gd name="adj1" fmla="val -32032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5078" name="Text Box 74"/>
            <p:cNvSpPr txBox="1">
              <a:spLocks noChangeArrowheads="1"/>
            </p:cNvSpPr>
            <p:nvPr/>
          </p:nvSpPr>
          <p:spPr bwMode="auto">
            <a:xfrm>
              <a:off x="1152" y="2272"/>
              <a:ext cx="21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0000FF"/>
                  </a:solidFill>
                </a:rPr>
                <a:t>i</a:t>
              </a:r>
            </a:p>
          </p:txBody>
        </p:sp>
      </p:grpSp>
      <p:grpSp>
        <p:nvGrpSpPr>
          <p:cNvPr id="19" name="Group 80"/>
          <p:cNvGrpSpPr>
            <a:grpSpLocks/>
          </p:cNvGrpSpPr>
          <p:nvPr/>
        </p:nvGrpSpPr>
        <p:grpSpPr bwMode="auto">
          <a:xfrm>
            <a:off x="5767388" y="3024188"/>
            <a:ext cx="419100" cy="366712"/>
            <a:chOff x="3633" y="1905"/>
            <a:chExt cx="264" cy="231"/>
          </a:xfrm>
        </p:grpSpPr>
        <p:cxnSp>
          <p:nvCxnSpPr>
            <p:cNvPr id="45075" name="AutoShape 76"/>
            <p:cNvCxnSpPr>
              <a:cxnSpLocks noChangeShapeType="1"/>
              <a:stCxn id="45100" idx="1"/>
              <a:endCxn id="45112" idx="3"/>
            </p:cNvCxnSpPr>
            <p:nvPr/>
          </p:nvCxnSpPr>
          <p:spPr bwMode="auto">
            <a:xfrm flipH="1" flipV="1">
              <a:off x="3633" y="1982"/>
              <a:ext cx="264" cy="29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5076" name="Text Box 78"/>
            <p:cNvSpPr txBox="1">
              <a:spLocks noChangeArrowheads="1"/>
            </p:cNvSpPr>
            <p:nvPr/>
          </p:nvSpPr>
          <p:spPr bwMode="auto">
            <a:xfrm>
              <a:off x="3711" y="1905"/>
              <a:ext cx="1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0000FF"/>
                  </a:solidFill>
                </a:rPr>
                <a:t>(</a:t>
              </a:r>
              <a:endParaRPr lang="he-IL" altLang="en-US" sz="1800">
                <a:solidFill>
                  <a:srgbClr val="0000FF"/>
                </a:solidFill>
              </a:endParaRPr>
            </a:p>
          </p:txBody>
        </p:sp>
      </p:grpSp>
      <p:sp>
        <p:nvSpPr>
          <p:cNvPr id="45074" name="Slide Number Placeholder 6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AE0F1EFB-5DEF-429C-8B71-1601D9EF2AFD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52</a:t>
            </a:fld>
            <a:endParaRPr lang="he-IL" altLang="en-US" sz="1400"/>
          </a:p>
        </p:txBody>
      </p:sp>
    </p:spTree>
    <p:extLst>
      <p:ext uri="{BB962C8B-B14F-4D97-AF65-F5344CB8AC3E}">
        <p14:creationId xmlns:p14="http://schemas.microsoft.com/office/powerpoint/2010/main" val="2756503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altLang="en-US" sz="3600" smtClean="0"/>
              <a:t>Example Control Table</a:t>
            </a:r>
          </a:p>
        </p:txBody>
      </p:sp>
      <p:graphicFrame>
        <p:nvGraphicFramePr>
          <p:cNvPr id="625768" name="Group 104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5038725"/>
        </p:xfrm>
        <a:graphic>
          <a:graphicData uri="http://schemas.openxmlformats.org/drawingml/2006/table">
            <a:tbl>
              <a:tblPr/>
              <a:tblGrid>
                <a:gridCol w="1065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6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0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1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02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71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302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889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E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  <a:endParaRPr kumimoji="0" lang="he-I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T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E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T</a:t>
                      </a:r>
                      <a:endParaRPr kumimoji="0" lang="he-I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41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T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618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C3B696AB-DE5E-4209-B061-4BD25142DFCD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53</a:t>
            </a:fld>
            <a:endParaRPr lang="he-IL" altLang="en-US" sz="1400"/>
          </a:p>
        </p:txBody>
      </p:sp>
    </p:spTree>
    <p:extLst>
      <p:ext uri="{BB962C8B-B14F-4D97-AF65-F5344CB8AC3E}">
        <p14:creationId xmlns:p14="http://schemas.microsoft.com/office/powerpoint/2010/main" val="181031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5"/>
          <p:cNvSpPr txBox="1">
            <a:spLocks noChangeArrowheads="1"/>
          </p:cNvSpPr>
          <p:nvPr/>
        </p:nvSpPr>
        <p:spPr bwMode="auto">
          <a:xfrm>
            <a:off x="2690813" y="5822950"/>
            <a:ext cx="1509712" cy="4953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i + i $</a:t>
            </a:r>
          </a:p>
        </p:txBody>
      </p:sp>
      <p:sp>
        <p:nvSpPr>
          <p:cNvPr id="47107" name="Text Box 6"/>
          <p:cNvSpPr txBox="1">
            <a:spLocks noChangeArrowheads="1"/>
          </p:cNvSpPr>
          <p:nvPr/>
        </p:nvSpPr>
        <p:spPr bwMode="auto">
          <a:xfrm>
            <a:off x="2674938" y="5303838"/>
            <a:ext cx="1814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input</a:t>
            </a:r>
          </a:p>
        </p:txBody>
      </p:sp>
      <p:sp>
        <p:nvSpPr>
          <p:cNvPr id="47108" name="Text Box 7"/>
          <p:cNvSpPr txBox="1">
            <a:spLocks noChangeArrowheads="1"/>
          </p:cNvSpPr>
          <p:nvPr/>
        </p:nvSpPr>
        <p:spPr bwMode="auto">
          <a:xfrm>
            <a:off x="876300" y="5822950"/>
            <a:ext cx="884238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0($)</a:t>
            </a:r>
          </a:p>
        </p:txBody>
      </p:sp>
      <p:sp>
        <p:nvSpPr>
          <p:cNvPr id="543764" name="Text Box 20"/>
          <p:cNvSpPr txBox="1">
            <a:spLocks noChangeArrowheads="1"/>
          </p:cNvSpPr>
          <p:nvPr/>
        </p:nvSpPr>
        <p:spPr bwMode="auto">
          <a:xfrm>
            <a:off x="5468938" y="5641975"/>
            <a:ext cx="1173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shift 5</a:t>
            </a:r>
          </a:p>
        </p:txBody>
      </p:sp>
      <p:sp>
        <p:nvSpPr>
          <p:cNvPr id="47110" name="Text Box 25"/>
          <p:cNvSpPr txBox="1">
            <a:spLocks noChangeArrowheads="1"/>
          </p:cNvSpPr>
          <p:nvPr/>
        </p:nvSpPr>
        <p:spPr bwMode="auto">
          <a:xfrm>
            <a:off x="817563" y="5318125"/>
            <a:ext cx="11890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stack</a:t>
            </a:r>
          </a:p>
        </p:txBody>
      </p:sp>
      <p:graphicFrame>
        <p:nvGraphicFramePr>
          <p:cNvPr id="543872" name="Group 128"/>
          <p:cNvGraphicFramePr>
            <a:graphicFrameLocks noGrp="1"/>
          </p:cNvGraphicFramePr>
          <p:nvPr/>
        </p:nvGraphicFramePr>
        <p:xfrm>
          <a:off x="260350" y="247650"/>
          <a:ext cx="8883650" cy="4562707"/>
        </p:xfrm>
        <a:graphic>
          <a:graphicData uri="http://schemas.openxmlformats.org/drawingml/2006/table">
            <a:tbl>
              <a:tblPr/>
              <a:tblGrid>
                <a:gridCol w="1149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34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96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$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693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acc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79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T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i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E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T</a:t>
                      </a: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s9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T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7209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7B28D80B-AAC9-436F-9D2B-E9D8E5BB2C41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54</a:t>
            </a:fld>
            <a:endParaRPr lang="he-IL" altLang="en-US" sz="1400"/>
          </a:p>
        </p:txBody>
      </p:sp>
    </p:spTree>
    <p:extLst>
      <p:ext uri="{BB962C8B-B14F-4D97-AF65-F5344CB8AC3E}">
        <p14:creationId xmlns:p14="http://schemas.microsoft.com/office/powerpoint/2010/main" val="1533298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764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3"/>
          <p:cNvSpPr txBox="1">
            <a:spLocks noChangeArrowheads="1"/>
          </p:cNvSpPr>
          <p:nvPr/>
        </p:nvSpPr>
        <p:spPr bwMode="auto">
          <a:xfrm>
            <a:off x="2690813" y="5837238"/>
            <a:ext cx="2668587" cy="4953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 + i $</a:t>
            </a:r>
          </a:p>
        </p:txBody>
      </p:sp>
      <p:sp>
        <p:nvSpPr>
          <p:cNvPr id="48131" name="Text Box 4"/>
          <p:cNvSpPr txBox="1">
            <a:spLocks noChangeArrowheads="1"/>
          </p:cNvSpPr>
          <p:nvPr/>
        </p:nvSpPr>
        <p:spPr bwMode="auto">
          <a:xfrm>
            <a:off x="2524125" y="5259388"/>
            <a:ext cx="3206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input</a:t>
            </a:r>
          </a:p>
        </p:txBody>
      </p:sp>
      <p:sp>
        <p:nvSpPr>
          <p:cNvPr id="48132" name="Text Box 5"/>
          <p:cNvSpPr txBox="1">
            <a:spLocks noChangeArrowheads="1"/>
          </p:cNvSpPr>
          <p:nvPr/>
        </p:nvSpPr>
        <p:spPr bwMode="auto">
          <a:xfrm>
            <a:off x="1119188" y="5348288"/>
            <a:ext cx="1196975" cy="10429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5 (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2400" b="1">
                <a:latin typeface="Times New Roman" panose="02020603050405020304" pitchFamily="18" charset="0"/>
              </a:rPr>
              <a:t>)</a:t>
            </a:r>
          </a:p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0 ($)</a:t>
            </a:r>
          </a:p>
        </p:txBody>
      </p:sp>
      <p:sp>
        <p:nvSpPr>
          <p:cNvPr id="544775" name="Text Box 7"/>
          <p:cNvSpPr txBox="1">
            <a:spLocks noChangeArrowheads="1"/>
          </p:cNvSpPr>
          <p:nvPr/>
        </p:nvSpPr>
        <p:spPr bwMode="auto">
          <a:xfrm>
            <a:off x="6210300" y="5807075"/>
            <a:ext cx="2163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reduce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2400" b="1">
                <a:latin typeface="Times New Roman" panose="02020603050405020304" pitchFamily="18" charset="0"/>
              </a:rPr>
              <a:t>T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i</a:t>
            </a:r>
          </a:p>
        </p:txBody>
      </p:sp>
      <p:sp>
        <p:nvSpPr>
          <p:cNvPr id="48134" name="Text Box 9"/>
          <p:cNvSpPr txBox="1">
            <a:spLocks noChangeArrowheads="1"/>
          </p:cNvSpPr>
          <p:nvPr/>
        </p:nvSpPr>
        <p:spPr bwMode="auto">
          <a:xfrm>
            <a:off x="854075" y="4833938"/>
            <a:ext cx="1189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stack</a:t>
            </a:r>
          </a:p>
        </p:txBody>
      </p:sp>
      <p:graphicFrame>
        <p:nvGraphicFramePr>
          <p:cNvPr id="544878" name="Group 110"/>
          <p:cNvGraphicFramePr>
            <a:graphicFrameLocks noGrp="1"/>
          </p:cNvGraphicFramePr>
          <p:nvPr/>
        </p:nvGraphicFramePr>
        <p:xfrm>
          <a:off x="260350" y="247650"/>
          <a:ext cx="8883650" cy="4562707"/>
        </p:xfrm>
        <a:graphic>
          <a:graphicData uri="http://schemas.openxmlformats.org/drawingml/2006/table">
            <a:tbl>
              <a:tblPr/>
              <a:tblGrid>
                <a:gridCol w="1149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34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96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$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693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acc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79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T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i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E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T</a:t>
                      </a: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s9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T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8233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0245723D-9D4D-4F9A-AD5B-029645561129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55</a:t>
            </a:fld>
            <a:endParaRPr lang="he-IL" altLang="en-US" sz="1400"/>
          </a:p>
        </p:txBody>
      </p:sp>
    </p:spTree>
    <p:extLst>
      <p:ext uri="{BB962C8B-B14F-4D97-AF65-F5344CB8AC3E}">
        <p14:creationId xmlns:p14="http://schemas.microsoft.com/office/powerpoint/2010/main" val="2572993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4775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2690813" y="5980113"/>
            <a:ext cx="2668587" cy="4953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 + i $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2524125" y="5402263"/>
            <a:ext cx="3206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input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565150" y="5491163"/>
            <a:ext cx="1362075" cy="10429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6 (T)</a:t>
            </a:r>
          </a:p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0 ($)</a:t>
            </a:r>
          </a:p>
        </p:txBody>
      </p:sp>
      <p:sp>
        <p:nvSpPr>
          <p:cNvPr id="545798" name="Text Box 6"/>
          <p:cNvSpPr txBox="1">
            <a:spLocks noChangeArrowheads="1"/>
          </p:cNvSpPr>
          <p:nvPr/>
        </p:nvSpPr>
        <p:spPr bwMode="auto">
          <a:xfrm>
            <a:off x="5910263" y="5999163"/>
            <a:ext cx="2163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reduce  E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latin typeface="Times New Roman" panose="02020603050405020304" pitchFamily="18" charset="0"/>
              </a:rPr>
              <a:t> T</a:t>
            </a:r>
          </a:p>
        </p:txBody>
      </p:sp>
      <p:sp>
        <p:nvSpPr>
          <p:cNvPr id="49158" name="Text Box 8"/>
          <p:cNvSpPr txBox="1">
            <a:spLocks noChangeArrowheads="1"/>
          </p:cNvSpPr>
          <p:nvPr/>
        </p:nvSpPr>
        <p:spPr bwMode="auto">
          <a:xfrm>
            <a:off x="854075" y="4976813"/>
            <a:ext cx="1189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stack</a:t>
            </a:r>
          </a:p>
        </p:txBody>
      </p:sp>
      <p:graphicFrame>
        <p:nvGraphicFramePr>
          <p:cNvPr id="545900" name="Group 108"/>
          <p:cNvGraphicFramePr>
            <a:graphicFrameLocks noGrp="1"/>
          </p:cNvGraphicFramePr>
          <p:nvPr/>
        </p:nvGraphicFramePr>
        <p:xfrm>
          <a:off x="260350" y="247650"/>
          <a:ext cx="8883650" cy="4562707"/>
        </p:xfrm>
        <a:graphic>
          <a:graphicData uri="http://schemas.openxmlformats.org/drawingml/2006/table">
            <a:tbl>
              <a:tblPr/>
              <a:tblGrid>
                <a:gridCol w="1149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34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96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$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693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acc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79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T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i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E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T</a:t>
                      </a: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s9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T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9257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C8664D69-21F2-416E-9233-0B18CB3BB369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56</a:t>
            </a:fld>
            <a:endParaRPr lang="he-IL" altLang="en-US" sz="1400"/>
          </a:p>
        </p:txBody>
      </p:sp>
    </p:spTree>
    <p:extLst>
      <p:ext uri="{BB962C8B-B14F-4D97-AF65-F5344CB8AC3E}">
        <p14:creationId xmlns:p14="http://schemas.microsoft.com/office/powerpoint/2010/main" val="1985022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5798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2690813" y="5665788"/>
            <a:ext cx="2668587" cy="4953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 + i $</a:t>
            </a: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2524125" y="5087938"/>
            <a:ext cx="3206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input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563563" y="5581650"/>
            <a:ext cx="1527175" cy="104298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1(E)</a:t>
            </a:r>
          </a:p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0 ($)</a:t>
            </a:r>
          </a:p>
        </p:txBody>
      </p:sp>
      <p:sp>
        <p:nvSpPr>
          <p:cNvPr id="548870" name="Text Box 6"/>
          <p:cNvSpPr txBox="1">
            <a:spLocks noChangeArrowheads="1"/>
          </p:cNvSpPr>
          <p:nvPr/>
        </p:nvSpPr>
        <p:spPr bwMode="auto">
          <a:xfrm>
            <a:off x="5910263" y="5484813"/>
            <a:ext cx="2163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shift  3</a:t>
            </a:r>
          </a:p>
        </p:txBody>
      </p:sp>
      <p:sp>
        <p:nvSpPr>
          <p:cNvPr id="50182" name="Text Box 8"/>
          <p:cNvSpPr txBox="1">
            <a:spLocks noChangeArrowheads="1"/>
          </p:cNvSpPr>
          <p:nvPr/>
        </p:nvSpPr>
        <p:spPr bwMode="auto">
          <a:xfrm>
            <a:off x="763588" y="5037138"/>
            <a:ext cx="11890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stack</a:t>
            </a:r>
          </a:p>
        </p:txBody>
      </p:sp>
      <p:graphicFrame>
        <p:nvGraphicFramePr>
          <p:cNvPr id="548974" name="Group 110"/>
          <p:cNvGraphicFramePr>
            <a:graphicFrameLocks noGrp="1"/>
          </p:cNvGraphicFramePr>
          <p:nvPr/>
        </p:nvGraphicFramePr>
        <p:xfrm>
          <a:off x="260350" y="247650"/>
          <a:ext cx="8883650" cy="4562707"/>
        </p:xfrm>
        <a:graphic>
          <a:graphicData uri="http://schemas.openxmlformats.org/drawingml/2006/table">
            <a:tbl>
              <a:tblPr/>
              <a:tblGrid>
                <a:gridCol w="1149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34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96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$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693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acc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79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T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i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E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T</a:t>
                      </a: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s9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T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0281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187410E1-A5B4-4EC1-8BB8-9678076197AD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57</a:t>
            </a:fld>
            <a:endParaRPr lang="he-IL" altLang="en-US" sz="1400"/>
          </a:p>
        </p:txBody>
      </p:sp>
    </p:spTree>
    <p:extLst>
      <p:ext uri="{BB962C8B-B14F-4D97-AF65-F5344CB8AC3E}">
        <p14:creationId xmlns:p14="http://schemas.microsoft.com/office/powerpoint/2010/main" val="3196652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8870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2690813" y="5637213"/>
            <a:ext cx="2668587" cy="4953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i $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2524125" y="5059363"/>
            <a:ext cx="3206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input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896938" y="5480050"/>
            <a:ext cx="1528762" cy="13493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3 (</a:t>
            </a: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</a:rPr>
              <a:t>+</a:t>
            </a:r>
            <a:r>
              <a:rPr lang="en-US" altLang="en-US" sz="2000" b="1">
                <a:latin typeface="Times New Roman" panose="02020603050405020304" pitchFamily="18" charset="0"/>
              </a:rPr>
              <a:t>)</a:t>
            </a:r>
            <a:r>
              <a:rPr lang="en-US" altLang="en-US" sz="20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</a:p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1(E)</a:t>
            </a:r>
          </a:p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0 ($)</a:t>
            </a:r>
          </a:p>
        </p:txBody>
      </p:sp>
      <p:sp>
        <p:nvSpPr>
          <p:cNvPr id="549894" name="Text Box 6"/>
          <p:cNvSpPr txBox="1">
            <a:spLocks noChangeArrowheads="1"/>
          </p:cNvSpPr>
          <p:nvPr/>
        </p:nvSpPr>
        <p:spPr bwMode="auto">
          <a:xfrm>
            <a:off x="6030913" y="5478463"/>
            <a:ext cx="2163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shift  5</a:t>
            </a:r>
          </a:p>
        </p:txBody>
      </p:sp>
      <p:sp>
        <p:nvSpPr>
          <p:cNvPr id="51206" name="Text Box 8"/>
          <p:cNvSpPr txBox="1">
            <a:spLocks noChangeArrowheads="1"/>
          </p:cNvSpPr>
          <p:nvPr/>
        </p:nvSpPr>
        <p:spPr bwMode="auto">
          <a:xfrm>
            <a:off x="974725" y="4979988"/>
            <a:ext cx="1189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stack</a:t>
            </a:r>
          </a:p>
        </p:txBody>
      </p:sp>
      <p:graphicFrame>
        <p:nvGraphicFramePr>
          <p:cNvPr id="549996" name="Group 108"/>
          <p:cNvGraphicFramePr>
            <a:graphicFrameLocks noGrp="1"/>
          </p:cNvGraphicFramePr>
          <p:nvPr/>
        </p:nvGraphicFramePr>
        <p:xfrm>
          <a:off x="260350" y="247650"/>
          <a:ext cx="8883650" cy="4562707"/>
        </p:xfrm>
        <a:graphic>
          <a:graphicData uri="http://schemas.openxmlformats.org/drawingml/2006/table">
            <a:tbl>
              <a:tblPr/>
              <a:tblGrid>
                <a:gridCol w="1149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34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96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$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693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acc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79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T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i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E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T</a:t>
                      </a: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s9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T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1305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B6D64C6E-51A7-4703-99FA-2DBE0837A070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58</a:t>
            </a:fld>
            <a:endParaRPr lang="he-IL" altLang="en-US" sz="1400"/>
          </a:p>
        </p:txBody>
      </p:sp>
    </p:spTree>
    <p:extLst>
      <p:ext uri="{BB962C8B-B14F-4D97-AF65-F5344CB8AC3E}">
        <p14:creationId xmlns:p14="http://schemas.microsoft.com/office/powerpoint/2010/main" val="454302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9894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2690813" y="5365750"/>
            <a:ext cx="2668587" cy="4953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$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2524125" y="4787900"/>
            <a:ext cx="3206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input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1104900" y="5051425"/>
            <a:ext cx="1017588" cy="18065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5 (</a:t>
            </a: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2000" b="1">
                <a:latin typeface="Times New Roman" panose="02020603050405020304" pitchFamily="18" charset="0"/>
              </a:rPr>
              <a:t>)</a:t>
            </a:r>
          </a:p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3 (</a:t>
            </a: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</a:rPr>
              <a:t>+</a:t>
            </a:r>
            <a:r>
              <a:rPr lang="en-US" altLang="en-US" sz="2000" b="1">
                <a:latin typeface="Times New Roman" panose="02020603050405020304" pitchFamily="18" charset="0"/>
              </a:rPr>
              <a:t>)</a:t>
            </a:r>
            <a:r>
              <a:rPr lang="en-US" altLang="en-US" sz="20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</a:p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1(E)</a:t>
            </a:r>
          </a:p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0($)</a:t>
            </a:r>
          </a:p>
        </p:txBody>
      </p:sp>
      <p:sp>
        <p:nvSpPr>
          <p:cNvPr id="550917" name="Text Box 5"/>
          <p:cNvSpPr txBox="1">
            <a:spLocks noChangeArrowheads="1"/>
          </p:cNvSpPr>
          <p:nvPr/>
        </p:nvSpPr>
        <p:spPr bwMode="auto">
          <a:xfrm>
            <a:off x="5910263" y="5184775"/>
            <a:ext cx="2163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reduce T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i</a:t>
            </a:r>
          </a:p>
        </p:txBody>
      </p:sp>
      <p:graphicFrame>
        <p:nvGraphicFramePr>
          <p:cNvPr id="551021" name="Group 109"/>
          <p:cNvGraphicFramePr>
            <a:graphicFrameLocks noGrp="1"/>
          </p:cNvGraphicFramePr>
          <p:nvPr/>
        </p:nvGraphicFramePr>
        <p:xfrm>
          <a:off x="260350" y="247650"/>
          <a:ext cx="8883650" cy="4562707"/>
        </p:xfrm>
        <a:graphic>
          <a:graphicData uri="http://schemas.openxmlformats.org/drawingml/2006/table">
            <a:tbl>
              <a:tblPr/>
              <a:tblGrid>
                <a:gridCol w="1149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34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96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$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693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acc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79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T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i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E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T</a:t>
                      </a: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s9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T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2328" name="Text Box 207"/>
          <p:cNvSpPr txBox="1">
            <a:spLocks noChangeArrowheads="1"/>
          </p:cNvSpPr>
          <p:nvPr/>
        </p:nvSpPr>
        <p:spPr bwMode="auto">
          <a:xfrm>
            <a:off x="428625" y="4708525"/>
            <a:ext cx="1189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stack</a:t>
            </a:r>
          </a:p>
        </p:txBody>
      </p:sp>
      <p:sp>
        <p:nvSpPr>
          <p:cNvPr id="52329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675C4315-6F56-48BF-878D-3FE7738D0B58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59</a:t>
            </a:fld>
            <a:endParaRPr lang="he-IL" altLang="en-US" sz="1400"/>
          </a:p>
        </p:txBody>
      </p:sp>
    </p:spTree>
    <p:extLst>
      <p:ext uri="{BB962C8B-B14F-4D97-AF65-F5344CB8AC3E}">
        <p14:creationId xmlns:p14="http://schemas.microsoft.com/office/powerpoint/2010/main" val="1507022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09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altLang="en-US" smtClean="0">
                <a:solidFill>
                  <a:schemeClr val="tx1"/>
                </a:solidFill>
              </a:rPr>
              <a:t>Pushdown Automaton </a:t>
            </a:r>
          </a:p>
        </p:txBody>
      </p:sp>
      <p:sp>
        <p:nvSpPr>
          <p:cNvPr id="10257" name="Slide Number Placeholder 1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4E75C296-34B9-44C9-9BE3-502A0F95A92D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6</a:t>
            </a:fld>
            <a:endParaRPr lang="he-IL" altLang="en-US" sz="1400"/>
          </a:p>
        </p:txBody>
      </p:sp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3078163" y="3581400"/>
            <a:ext cx="2514600" cy="16764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b" anchorCtr="1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0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control</a:t>
            </a:r>
          </a:p>
        </p:txBody>
      </p:sp>
      <p:sp>
        <p:nvSpPr>
          <p:cNvPr id="10244" name="Rectangle 6"/>
          <p:cNvSpPr>
            <a:spLocks noChangeArrowheads="1"/>
          </p:cNvSpPr>
          <p:nvPr/>
        </p:nvSpPr>
        <p:spPr bwMode="auto">
          <a:xfrm>
            <a:off x="3673475" y="4022725"/>
            <a:ext cx="1736725" cy="685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b" anchorCtr="1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0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parser-table</a:t>
            </a:r>
          </a:p>
        </p:txBody>
      </p:sp>
      <p:sp>
        <p:nvSpPr>
          <p:cNvPr id="10245" name="Rectangle 7"/>
          <p:cNvSpPr>
            <a:spLocks noChangeArrowheads="1"/>
          </p:cNvSpPr>
          <p:nvPr/>
        </p:nvSpPr>
        <p:spPr bwMode="auto">
          <a:xfrm>
            <a:off x="1050925" y="2438400"/>
            <a:ext cx="5883275" cy="4429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246" name="Text Box 8"/>
          <p:cNvSpPr txBox="1">
            <a:spLocks noChangeArrowheads="1"/>
          </p:cNvSpPr>
          <p:nvPr/>
        </p:nvSpPr>
        <p:spPr bwMode="auto">
          <a:xfrm>
            <a:off x="3717925" y="1889125"/>
            <a:ext cx="1616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input</a:t>
            </a:r>
          </a:p>
        </p:txBody>
      </p:sp>
      <p:sp>
        <p:nvSpPr>
          <p:cNvPr id="10247" name="Rectangle 9"/>
          <p:cNvSpPr>
            <a:spLocks noChangeArrowheads="1"/>
          </p:cNvSpPr>
          <p:nvPr/>
        </p:nvSpPr>
        <p:spPr bwMode="auto">
          <a:xfrm>
            <a:off x="792163" y="3322638"/>
            <a:ext cx="609600" cy="28495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248" name="Text Box 10"/>
          <p:cNvSpPr txBox="1">
            <a:spLocks noChangeArrowheads="1"/>
          </p:cNvSpPr>
          <p:nvPr/>
        </p:nvSpPr>
        <p:spPr bwMode="auto">
          <a:xfrm>
            <a:off x="547688" y="6400800"/>
            <a:ext cx="1616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stack</a:t>
            </a:r>
          </a:p>
        </p:txBody>
      </p:sp>
      <p:sp>
        <p:nvSpPr>
          <p:cNvPr id="10249" name="Text Box 11"/>
          <p:cNvSpPr txBox="1">
            <a:spLocks noChangeArrowheads="1"/>
          </p:cNvSpPr>
          <p:nvPr/>
        </p:nvSpPr>
        <p:spPr bwMode="auto">
          <a:xfrm>
            <a:off x="854075" y="5699125"/>
            <a:ext cx="427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$</a:t>
            </a:r>
          </a:p>
        </p:txBody>
      </p:sp>
      <p:sp>
        <p:nvSpPr>
          <p:cNvPr id="10250" name="Text Box 12"/>
          <p:cNvSpPr txBox="1">
            <a:spLocks noChangeArrowheads="1"/>
          </p:cNvSpPr>
          <p:nvPr/>
        </p:nvSpPr>
        <p:spPr bwMode="auto">
          <a:xfrm>
            <a:off x="6461125" y="2408238"/>
            <a:ext cx="427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$</a:t>
            </a:r>
          </a:p>
        </p:txBody>
      </p:sp>
      <p:sp>
        <p:nvSpPr>
          <p:cNvPr id="10251" name="Text Box 13"/>
          <p:cNvSpPr txBox="1">
            <a:spLocks noChangeArrowheads="1"/>
          </p:cNvSpPr>
          <p:nvPr/>
        </p:nvSpPr>
        <p:spPr bwMode="auto">
          <a:xfrm>
            <a:off x="1522413" y="2408238"/>
            <a:ext cx="4270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u</a:t>
            </a:r>
          </a:p>
        </p:txBody>
      </p:sp>
      <p:sp>
        <p:nvSpPr>
          <p:cNvPr id="10252" name="Text Box 14"/>
          <p:cNvSpPr txBox="1">
            <a:spLocks noChangeArrowheads="1"/>
          </p:cNvSpPr>
          <p:nvPr/>
        </p:nvSpPr>
        <p:spPr bwMode="auto">
          <a:xfrm>
            <a:off x="4006850" y="2408238"/>
            <a:ext cx="427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t</a:t>
            </a:r>
          </a:p>
        </p:txBody>
      </p:sp>
      <p:sp>
        <p:nvSpPr>
          <p:cNvPr id="10253" name="Text Box 15"/>
          <p:cNvSpPr txBox="1">
            <a:spLocks noChangeArrowheads="1"/>
          </p:cNvSpPr>
          <p:nvPr/>
        </p:nvSpPr>
        <p:spPr bwMode="auto">
          <a:xfrm>
            <a:off x="5241925" y="2408238"/>
            <a:ext cx="427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w</a:t>
            </a:r>
          </a:p>
        </p:txBody>
      </p:sp>
      <p:sp>
        <p:nvSpPr>
          <p:cNvPr id="10254" name="Line 16"/>
          <p:cNvSpPr>
            <a:spLocks noChangeShapeType="1"/>
          </p:cNvSpPr>
          <p:nvPr/>
        </p:nvSpPr>
        <p:spPr bwMode="auto">
          <a:xfrm flipH="1">
            <a:off x="4114800" y="2819400"/>
            <a:ext cx="30163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Text Box 17"/>
          <p:cNvSpPr txBox="1">
            <a:spLocks noChangeArrowheads="1"/>
          </p:cNvSpPr>
          <p:nvPr/>
        </p:nvSpPr>
        <p:spPr bwMode="auto">
          <a:xfrm>
            <a:off x="898525" y="3429000"/>
            <a:ext cx="427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V</a:t>
            </a:r>
          </a:p>
        </p:txBody>
      </p:sp>
      <p:sp>
        <p:nvSpPr>
          <p:cNvPr id="10256" name="Line 18"/>
          <p:cNvSpPr>
            <a:spLocks noChangeShapeType="1"/>
          </p:cNvSpPr>
          <p:nvPr/>
        </p:nvSpPr>
        <p:spPr bwMode="auto">
          <a:xfrm>
            <a:off x="1189038" y="3657600"/>
            <a:ext cx="2895600" cy="487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77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2690813" y="5208588"/>
            <a:ext cx="2668587" cy="4953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$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2524125" y="4630738"/>
            <a:ext cx="3206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input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996950" y="5051425"/>
            <a:ext cx="1123950" cy="18065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4 (T)</a:t>
            </a:r>
          </a:p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3 (</a:t>
            </a: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</a:rPr>
              <a:t>+</a:t>
            </a:r>
            <a:r>
              <a:rPr lang="en-US" altLang="en-US" sz="2000" b="1">
                <a:latin typeface="Times New Roman" panose="02020603050405020304" pitchFamily="18" charset="0"/>
              </a:rPr>
              <a:t>)</a:t>
            </a:r>
            <a:r>
              <a:rPr lang="en-US" altLang="en-US" sz="20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</a:p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1(E)</a:t>
            </a:r>
          </a:p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0($)</a:t>
            </a:r>
          </a:p>
        </p:txBody>
      </p:sp>
      <p:sp>
        <p:nvSpPr>
          <p:cNvPr id="551941" name="Text Box 5"/>
          <p:cNvSpPr txBox="1">
            <a:spLocks noChangeArrowheads="1"/>
          </p:cNvSpPr>
          <p:nvPr/>
        </p:nvSpPr>
        <p:spPr bwMode="auto">
          <a:xfrm>
            <a:off x="5910263" y="5027613"/>
            <a:ext cx="2817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reduce E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latin typeface="Times New Roman" panose="02020603050405020304" pitchFamily="18" charset="0"/>
              </a:rPr>
              <a:t> E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+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</a:rPr>
              <a:t>T</a:t>
            </a:r>
          </a:p>
        </p:txBody>
      </p:sp>
      <p:sp>
        <p:nvSpPr>
          <p:cNvPr id="53254" name="Text Box 7"/>
          <p:cNvSpPr txBox="1">
            <a:spLocks noChangeArrowheads="1"/>
          </p:cNvSpPr>
          <p:nvPr/>
        </p:nvSpPr>
        <p:spPr bwMode="auto">
          <a:xfrm>
            <a:off x="428625" y="4708525"/>
            <a:ext cx="1189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stack</a:t>
            </a:r>
          </a:p>
        </p:txBody>
      </p:sp>
      <p:graphicFrame>
        <p:nvGraphicFramePr>
          <p:cNvPr id="552045" name="Group 109"/>
          <p:cNvGraphicFramePr>
            <a:graphicFrameLocks noGrp="1"/>
          </p:cNvGraphicFramePr>
          <p:nvPr/>
        </p:nvGraphicFramePr>
        <p:xfrm>
          <a:off x="260350" y="247650"/>
          <a:ext cx="8883650" cy="4562707"/>
        </p:xfrm>
        <a:graphic>
          <a:graphicData uri="http://schemas.openxmlformats.org/drawingml/2006/table">
            <a:tbl>
              <a:tblPr/>
              <a:tblGrid>
                <a:gridCol w="1149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34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96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$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693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acc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79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T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i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E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T</a:t>
                      </a: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s9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T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3353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614A12EE-CB2C-4AF0-8B87-86E2E621161F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60</a:t>
            </a:fld>
            <a:endParaRPr lang="he-IL" altLang="en-US" sz="1400"/>
          </a:p>
        </p:txBody>
      </p:sp>
    </p:spTree>
    <p:extLst>
      <p:ext uri="{BB962C8B-B14F-4D97-AF65-F5344CB8AC3E}">
        <p14:creationId xmlns:p14="http://schemas.microsoft.com/office/powerpoint/2010/main" val="4157200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1941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2346325" y="5675313"/>
            <a:ext cx="2668588" cy="4953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$</a:t>
            </a: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2165350" y="5113338"/>
            <a:ext cx="3206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input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730250" y="5632450"/>
            <a:ext cx="1092200" cy="8921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1 (E)</a:t>
            </a:r>
          </a:p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0 ($)</a:t>
            </a:r>
          </a:p>
        </p:txBody>
      </p:sp>
      <p:sp>
        <p:nvSpPr>
          <p:cNvPr id="552965" name="Text Box 5"/>
          <p:cNvSpPr txBox="1">
            <a:spLocks noChangeArrowheads="1"/>
          </p:cNvSpPr>
          <p:nvPr/>
        </p:nvSpPr>
        <p:spPr bwMode="auto">
          <a:xfrm>
            <a:off x="5940425" y="5705475"/>
            <a:ext cx="2817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shift 2</a:t>
            </a:r>
          </a:p>
        </p:txBody>
      </p:sp>
      <p:sp>
        <p:nvSpPr>
          <p:cNvPr id="54278" name="Text Box 7"/>
          <p:cNvSpPr txBox="1">
            <a:spLocks noChangeArrowheads="1"/>
          </p:cNvSpPr>
          <p:nvPr/>
        </p:nvSpPr>
        <p:spPr bwMode="auto">
          <a:xfrm>
            <a:off x="914400" y="5108575"/>
            <a:ext cx="1189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stack</a:t>
            </a:r>
          </a:p>
        </p:txBody>
      </p:sp>
      <p:graphicFrame>
        <p:nvGraphicFramePr>
          <p:cNvPr id="553165" name="Group 205"/>
          <p:cNvGraphicFramePr>
            <a:graphicFrameLocks noGrp="1"/>
          </p:cNvGraphicFramePr>
          <p:nvPr/>
        </p:nvGraphicFramePr>
        <p:xfrm>
          <a:off x="260350" y="247650"/>
          <a:ext cx="8883650" cy="4562707"/>
        </p:xfrm>
        <a:graphic>
          <a:graphicData uri="http://schemas.openxmlformats.org/drawingml/2006/table">
            <a:tbl>
              <a:tblPr/>
              <a:tblGrid>
                <a:gridCol w="1149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34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96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$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693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acc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79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T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i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E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T</a:t>
                      </a: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s9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T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4377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D92D2BDF-58BE-41CC-9751-5A808B87B4EF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61</a:t>
            </a:fld>
            <a:endParaRPr lang="he-IL" altLang="en-US" sz="1400"/>
          </a:p>
        </p:txBody>
      </p:sp>
    </p:spTree>
    <p:extLst>
      <p:ext uri="{BB962C8B-B14F-4D97-AF65-F5344CB8AC3E}">
        <p14:creationId xmlns:p14="http://schemas.microsoft.com/office/powerpoint/2010/main" val="1072131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65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2346325" y="5675313"/>
            <a:ext cx="2668588" cy="4953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endParaRPr lang="en-US" altLang="en-US" sz="24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2165350" y="5113338"/>
            <a:ext cx="3206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input</a:t>
            </a: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730250" y="5380038"/>
            <a:ext cx="1092200" cy="13493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2 (</a:t>
            </a: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</a:rPr>
              <a:t>$</a:t>
            </a:r>
            <a:r>
              <a:rPr lang="en-US" altLang="en-US" sz="2000" b="1">
                <a:latin typeface="Times New Roman" panose="02020603050405020304" pitchFamily="18" charset="0"/>
              </a:rPr>
              <a:t>)</a:t>
            </a:r>
          </a:p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1 (E)</a:t>
            </a:r>
          </a:p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0 ($)</a:t>
            </a:r>
          </a:p>
        </p:txBody>
      </p:sp>
      <p:sp>
        <p:nvSpPr>
          <p:cNvPr id="556037" name="Text Box 5"/>
          <p:cNvSpPr txBox="1">
            <a:spLocks noChangeArrowheads="1"/>
          </p:cNvSpPr>
          <p:nvPr/>
        </p:nvSpPr>
        <p:spPr bwMode="auto">
          <a:xfrm>
            <a:off x="5940425" y="5705475"/>
            <a:ext cx="2817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accept</a:t>
            </a:r>
            <a:endParaRPr lang="en-US" altLang="en-US" sz="24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302" name="Text Box 7"/>
          <p:cNvSpPr txBox="1">
            <a:spLocks noChangeArrowheads="1"/>
          </p:cNvSpPr>
          <p:nvPr/>
        </p:nvSpPr>
        <p:spPr bwMode="auto">
          <a:xfrm>
            <a:off x="871538" y="4937125"/>
            <a:ext cx="11890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stack</a:t>
            </a:r>
          </a:p>
        </p:txBody>
      </p:sp>
      <p:graphicFrame>
        <p:nvGraphicFramePr>
          <p:cNvPr id="556139" name="Group 107"/>
          <p:cNvGraphicFramePr>
            <a:graphicFrameLocks noGrp="1"/>
          </p:cNvGraphicFramePr>
          <p:nvPr/>
        </p:nvGraphicFramePr>
        <p:xfrm>
          <a:off x="260350" y="247650"/>
          <a:ext cx="8883650" cy="4562707"/>
        </p:xfrm>
        <a:graphic>
          <a:graphicData uri="http://schemas.openxmlformats.org/drawingml/2006/table">
            <a:tbl>
              <a:tblPr/>
              <a:tblGrid>
                <a:gridCol w="1149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34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96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$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693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acc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79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T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i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E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T</a:t>
                      </a: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s9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T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5401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28AD2871-4103-4B86-9893-8309B3E54D10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62</a:t>
            </a:fld>
            <a:endParaRPr lang="he-IL" altLang="en-US" sz="1400"/>
          </a:p>
        </p:txBody>
      </p:sp>
    </p:spTree>
    <p:extLst>
      <p:ext uri="{BB962C8B-B14F-4D97-AF65-F5344CB8AC3E}">
        <p14:creationId xmlns:p14="http://schemas.microsoft.com/office/powerpoint/2010/main" val="860278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6037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Rightmost Derivation in Reverse Order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4099DB-7767-4DB8-9D59-9C3B5288747A}" type="slidenum">
              <a:rPr lang="he-IL" altLang="en-US" smtClean="0"/>
              <a:pPr>
                <a:defRPr/>
              </a:pPr>
              <a:t>63</a:t>
            </a:fld>
            <a:endParaRPr lang="he-IL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40774" y="1543665"/>
            <a:ext cx="689241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S </a:t>
            </a:r>
            <a:r>
              <a:rPr lang="en-IL" sz="2800" dirty="0" smtClean="0">
                <a:sym typeface="Wingdings" panose="05000000000000000000" pitchFamily="2" charset="2"/>
              </a:rPr>
              <a:t></a:t>
            </a:r>
            <a:r>
              <a:rPr lang="en-US" sz="2800" dirty="0" smtClean="0">
                <a:sym typeface="Wingdings" panose="05000000000000000000" pitchFamily="2" charset="2"/>
              </a:rPr>
              <a:t> E$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>
                <a:sym typeface="Wingdings" panose="05000000000000000000" pitchFamily="2" charset="2"/>
              </a:rPr>
              <a:t>E </a:t>
            </a:r>
            <a:r>
              <a:rPr lang="en-IL" sz="2800" dirty="0" smtClean="0">
                <a:sym typeface="Wingdings" panose="05000000000000000000" pitchFamily="2" charset="2"/>
              </a:rPr>
              <a:t></a:t>
            </a:r>
            <a:r>
              <a:rPr lang="en-US" sz="2800" dirty="0" smtClean="0">
                <a:sym typeface="Wingdings" panose="05000000000000000000" pitchFamily="2" charset="2"/>
              </a:rPr>
              <a:t> E + 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>
                <a:sym typeface="Wingdings" panose="05000000000000000000" pitchFamily="2" charset="2"/>
              </a:rPr>
              <a:t>T</a:t>
            </a:r>
            <a:r>
              <a:rPr lang="en-IL" sz="2800" dirty="0" smtClean="0">
                <a:sym typeface="Wingdings" panose="05000000000000000000" pitchFamily="2" charset="2"/>
              </a:rPr>
              <a:t></a:t>
            </a:r>
            <a:r>
              <a:rPr lang="en-US" sz="2800" dirty="0" smtClean="0">
                <a:sym typeface="Wingdings" panose="05000000000000000000" pitchFamily="2" charset="2"/>
              </a:rPr>
              <a:t> I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>
                <a:sym typeface="Wingdings" panose="05000000000000000000" pitchFamily="2" charset="2"/>
              </a:rPr>
              <a:t>E </a:t>
            </a:r>
            <a:r>
              <a:rPr lang="en-IL" sz="2800" dirty="0" smtClean="0">
                <a:sym typeface="Wingdings" panose="05000000000000000000" pitchFamily="2" charset="2"/>
              </a:rPr>
              <a:t></a:t>
            </a:r>
            <a:r>
              <a:rPr lang="en-US" sz="2800" dirty="0" smtClean="0">
                <a:sym typeface="Wingdings" panose="05000000000000000000" pitchFamily="2" charset="2"/>
              </a:rPr>
              <a:t> 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>
                <a:sym typeface="Wingdings" panose="05000000000000000000" pitchFamily="2" charset="2"/>
              </a:rPr>
              <a:t>T </a:t>
            </a:r>
            <a:r>
              <a:rPr lang="en-IL" sz="2800" dirty="0" smtClean="0">
                <a:sym typeface="Wingdings" panose="05000000000000000000" pitchFamily="2" charset="2"/>
              </a:rPr>
              <a:t></a:t>
            </a:r>
            <a:r>
              <a:rPr lang="en-US" sz="2800" dirty="0" smtClean="0"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ym typeface="Wingdings" panose="05000000000000000000" pitchFamily="2" charset="2"/>
              </a:rPr>
              <a:t>i</a:t>
            </a:r>
            <a:endParaRPr lang="en-US" sz="28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9398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2690813" y="5822950"/>
            <a:ext cx="1509712" cy="4953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((i) $</a:t>
            </a: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2674938" y="5303838"/>
            <a:ext cx="1814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input</a:t>
            </a: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876300" y="5822950"/>
            <a:ext cx="884238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0($)</a:t>
            </a:r>
          </a:p>
        </p:txBody>
      </p:sp>
      <p:sp>
        <p:nvSpPr>
          <p:cNvPr id="557062" name="Text Box 6"/>
          <p:cNvSpPr txBox="1">
            <a:spLocks noChangeArrowheads="1"/>
          </p:cNvSpPr>
          <p:nvPr/>
        </p:nvSpPr>
        <p:spPr bwMode="auto">
          <a:xfrm>
            <a:off x="5468938" y="5641975"/>
            <a:ext cx="1173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shift 7</a:t>
            </a:r>
          </a:p>
        </p:txBody>
      </p:sp>
      <p:sp>
        <p:nvSpPr>
          <p:cNvPr id="56326" name="Text Box 8"/>
          <p:cNvSpPr txBox="1">
            <a:spLocks noChangeArrowheads="1"/>
          </p:cNvSpPr>
          <p:nvPr/>
        </p:nvSpPr>
        <p:spPr bwMode="auto">
          <a:xfrm>
            <a:off x="817563" y="5318125"/>
            <a:ext cx="11890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stack</a:t>
            </a:r>
          </a:p>
        </p:txBody>
      </p:sp>
      <p:graphicFrame>
        <p:nvGraphicFramePr>
          <p:cNvPr id="557262" name="Group 206"/>
          <p:cNvGraphicFramePr>
            <a:graphicFrameLocks noGrp="1"/>
          </p:cNvGraphicFramePr>
          <p:nvPr/>
        </p:nvGraphicFramePr>
        <p:xfrm>
          <a:off x="260350" y="247650"/>
          <a:ext cx="8883650" cy="4562707"/>
        </p:xfrm>
        <a:graphic>
          <a:graphicData uri="http://schemas.openxmlformats.org/drawingml/2006/table">
            <a:tbl>
              <a:tblPr/>
              <a:tblGrid>
                <a:gridCol w="1149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34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96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$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693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acc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79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T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i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E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T</a:t>
                      </a: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s9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T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6425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5DAA0441-4EB0-4455-87D9-954B88D8B7A6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64</a:t>
            </a:fld>
            <a:endParaRPr lang="he-IL" altLang="en-US" sz="1400"/>
          </a:p>
        </p:txBody>
      </p:sp>
    </p:spTree>
    <p:extLst>
      <p:ext uri="{BB962C8B-B14F-4D97-AF65-F5344CB8AC3E}">
        <p14:creationId xmlns:p14="http://schemas.microsoft.com/office/powerpoint/2010/main" val="909704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7062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2690813" y="5822950"/>
            <a:ext cx="1509712" cy="4953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(i) $</a:t>
            </a: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2674938" y="5303838"/>
            <a:ext cx="1814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input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771525" y="5757863"/>
            <a:ext cx="884238" cy="10429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7(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2400" b="1">
                <a:latin typeface="Times New Roman" panose="02020603050405020304" pitchFamily="18" charset="0"/>
              </a:rPr>
              <a:t>)</a:t>
            </a:r>
          </a:p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0($)</a:t>
            </a:r>
          </a:p>
        </p:txBody>
      </p:sp>
      <p:sp>
        <p:nvSpPr>
          <p:cNvPr id="558086" name="Text Box 6"/>
          <p:cNvSpPr txBox="1">
            <a:spLocks noChangeArrowheads="1"/>
          </p:cNvSpPr>
          <p:nvPr/>
        </p:nvSpPr>
        <p:spPr bwMode="auto">
          <a:xfrm>
            <a:off x="5468938" y="5641975"/>
            <a:ext cx="1173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shift 7</a:t>
            </a:r>
          </a:p>
        </p:txBody>
      </p:sp>
      <p:sp>
        <p:nvSpPr>
          <p:cNvPr id="57350" name="Text Box 8"/>
          <p:cNvSpPr txBox="1">
            <a:spLocks noChangeArrowheads="1"/>
          </p:cNvSpPr>
          <p:nvPr/>
        </p:nvSpPr>
        <p:spPr bwMode="auto">
          <a:xfrm>
            <a:off x="773113" y="5092700"/>
            <a:ext cx="11890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stack</a:t>
            </a:r>
          </a:p>
        </p:txBody>
      </p:sp>
      <p:graphicFrame>
        <p:nvGraphicFramePr>
          <p:cNvPr id="558188" name="Group 108"/>
          <p:cNvGraphicFramePr>
            <a:graphicFrameLocks noGrp="1"/>
          </p:cNvGraphicFramePr>
          <p:nvPr/>
        </p:nvGraphicFramePr>
        <p:xfrm>
          <a:off x="260350" y="247650"/>
          <a:ext cx="8883650" cy="4562707"/>
        </p:xfrm>
        <a:graphic>
          <a:graphicData uri="http://schemas.openxmlformats.org/drawingml/2006/table">
            <a:tbl>
              <a:tblPr/>
              <a:tblGrid>
                <a:gridCol w="1149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34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96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$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693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acc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79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T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i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E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T</a:t>
                      </a: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s9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T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7449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06C55752-C8A9-448E-932C-2C211D3D5538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65</a:t>
            </a:fld>
            <a:endParaRPr lang="he-IL" altLang="en-US" sz="1400"/>
          </a:p>
        </p:txBody>
      </p:sp>
    </p:spTree>
    <p:extLst>
      <p:ext uri="{BB962C8B-B14F-4D97-AF65-F5344CB8AC3E}">
        <p14:creationId xmlns:p14="http://schemas.microsoft.com/office/powerpoint/2010/main" val="123074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8086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2690813" y="5822950"/>
            <a:ext cx="1509712" cy="4953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i) $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2674938" y="5303838"/>
            <a:ext cx="1814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input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757238" y="5267325"/>
            <a:ext cx="884237" cy="15906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7 (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2400" b="1">
                <a:latin typeface="Times New Roman" panose="02020603050405020304" pitchFamily="18" charset="0"/>
              </a:rPr>
              <a:t>)</a:t>
            </a:r>
          </a:p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7(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2400" b="1">
                <a:latin typeface="Times New Roman" panose="02020603050405020304" pitchFamily="18" charset="0"/>
              </a:rPr>
              <a:t>)</a:t>
            </a:r>
          </a:p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0($)</a:t>
            </a:r>
          </a:p>
        </p:txBody>
      </p:sp>
      <p:sp>
        <p:nvSpPr>
          <p:cNvPr id="559110" name="Text Box 6"/>
          <p:cNvSpPr txBox="1">
            <a:spLocks noChangeArrowheads="1"/>
          </p:cNvSpPr>
          <p:nvPr/>
        </p:nvSpPr>
        <p:spPr bwMode="auto">
          <a:xfrm>
            <a:off x="5468938" y="5641975"/>
            <a:ext cx="1173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shift 5</a:t>
            </a:r>
          </a:p>
        </p:txBody>
      </p:sp>
      <p:sp>
        <p:nvSpPr>
          <p:cNvPr id="58374" name="Text Box 8"/>
          <p:cNvSpPr txBox="1">
            <a:spLocks noChangeArrowheads="1"/>
          </p:cNvSpPr>
          <p:nvPr/>
        </p:nvSpPr>
        <p:spPr bwMode="auto">
          <a:xfrm>
            <a:off x="639763" y="4838700"/>
            <a:ext cx="11890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stack</a:t>
            </a:r>
          </a:p>
        </p:txBody>
      </p:sp>
      <p:graphicFrame>
        <p:nvGraphicFramePr>
          <p:cNvPr id="559212" name="Group 108"/>
          <p:cNvGraphicFramePr>
            <a:graphicFrameLocks noGrp="1"/>
          </p:cNvGraphicFramePr>
          <p:nvPr/>
        </p:nvGraphicFramePr>
        <p:xfrm>
          <a:off x="260350" y="247650"/>
          <a:ext cx="8883650" cy="4562707"/>
        </p:xfrm>
        <a:graphic>
          <a:graphicData uri="http://schemas.openxmlformats.org/drawingml/2006/table">
            <a:tbl>
              <a:tblPr/>
              <a:tblGrid>
                <a:gridCol w="1149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34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96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$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693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acc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79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T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i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E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T</a:t>
                      </a: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s9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T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8473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FDB37890-A70C-4FF4-8B45-ECBAE876126B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66</a:t>
            </a:fld>
            <a:endParaRPr lang="he-IL" altLang="en-US" sz="1400"/>
          </a:p>
        </p:txBody>
      </p:sp>
    </p:spTree>
    <p:extLst>
      <p:ext uri="{BB962C8B-B14F-4D97-AF65-F5344CB8AC3E}">
        <p14:creationId xmlns:p14="http://schemas.microsoft.com/office/powerpoint/2010/main" val="3587471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9110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2690813" y="5822950"/>
            <a:ext cx="1509712" cy="4953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) $</a:t>
            </a: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2674938" y="5303838"/>
            <a:ext cx="1814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input</a:t>
            </a: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712788" y="5051425"/>
            <a:ext cx="884237" cy="18065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5 (</a:t>
            </a: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2000" b="1">
                <a:latin typeface="Times New Roman" panose="02020603050405020304" pitchFamily="18" charset="0"/>
              </a:rPr>
              <a:t>)</a:t>
            </a:r>
          </a:p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7 (</a:t>
            </a: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2000" b="1">
                <a:latin typeface="Times New Roman" panose="02020603050405020304" pitchFamily="18" charset="0"/>
              </a:rPr>
              <a:t>)</a:t>
            </a:r>
          </a:p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7(</a:t>
            </a: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2000" b="1">
                <a:latin typeface="Times New Roman" panose="02020603050405020304" pitchFamily="18" charset="0"/>
              </a:rPr>
              <a:t>)</a:t>
            </a:r>
          </a:p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0($)</a:t>
            </a:r>
          </a:p>
        </p:txBody>
      </p:sp>
      <p:sp>
        <p:nvSpPr>
          <p:cNvPr id="560134" name="Text Box 6"/>
          <p:cNvSpPr txBox="1">
            <a:spLocks noChangeArrowheads="1"/>
          </p:cNvSpPr>
          <p:nvPr/>
        </p:nvSpPr>
        <p:spPr bwMode="auto">
          <a:xfrm>
            <a:off x="5468938" y="5641975"/>
            <a:ext cx="2147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reduce T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 i</a:t>
            </a:r>
          </a:p>
        </p:txBody>
      </p:sp>
      <p:sp>
        <p:nvSpPr>
          <p:cNvPr id="59398" name="Text Box 8"/>
          <p:cNvSpPr txBox="1">
            <a:spLocks noChangeArrowheads="1"/>
          </p:cNvSpPr>
          <p:nvPr/>
        </p:nvSpPr>
        <p:spPr bwMode="auto">
          <a:xfrm>
            <a:off x="593725" y="4659313"/>
            <a:ext cx="1189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stack</a:t>
            </a:r>
          </a:p>
        </p:txBody>
      </p:sp>
      <p:graphicFrame>
        <p:nvGraphicFramePr>
          <p:cNvPr id="560236" name="Group 108"/>
          <p:cNvGraphicFramePr>
            <a:graphicFrameLocks noGrp="1"/>
          </p:cNvGraphicFramePr>
          <p:nvPr/>
        </p:nvGraphicFramePr>
        <p:xfrm>
          <a:off x="260350" y="247650"/>
          <a:ext cx="8883650" cy="4562707"/>
        </p:xfrm>
        <a:graphic>
          <a:graphicData uri="http://schemas.openxmlformats.org/drawingml/2006/table">
            <a:tbl>
              <a:tblPr/>
              <a:tblGrid>
                <a:gridCol w="1149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34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96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$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693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acc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79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T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i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E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T</a:t>
                      </a: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s9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T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9497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CDD5AC0E-13A4-4D02-A9E6-C2AC938AFD91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67</a:t>
            </a:fld>
            <a:endParaRPr lang="he-IL" altLang="en-US" sz="1400"/>
          </a:p>
        </p:txBody>
      </p:sp>
    </p:spTree>
    <p:extLst>
      <p:ext uri="{BB962C8B-B14F-4D97-AF65-F5344CB8AC3E}">
        <p14:creationId xmlns:p14="http://schemas.microsoft.com/office/powerpoint/2010/main" val="1929944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0134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2690813" y="5822950"/>
            <a:ext cx="1509712" cy="4953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) $</a:t>
            </a: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2674938" y="5303838"/>
            <a:ext cx="1814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input</a:t>
            </a: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712788" y="5051425"/>
            <a:ext cx="884237" cy="18065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6 (T)</a:t>
            </a:r>
          </a:p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7 (</a:t>
            </a: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2000" b="1">
                <a:latin typeface="Times New Roman" panose="02020603050405020304" pitchFamily="18" charset="0"/>
              </a:rPr>
              <a:t>)</a:t>
            </a:r>
          </a:p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7(</a:t>
            </a: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2000" b="1">
                <a:latin typeface="Times New Roman" panose="02020603050405020304" pitchFamily="18" charset="0"/>
              </a:rPr>
              <a:t>)</a:t>
            </a:r>
          </a:p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0($)</a:t>
            </a:r>
          </a:p>
        </p:txBody>
      </p:sp>
      <p:sp>
        <p:nvSpPr>
          <p:cNvPr id="562182" name="Text Box 6"/>
          <p:cNvSpPr txBox="1">
            <a:spLocks noChangeArrowheads="1"/>
          </p:cNvSpPr>
          <p:nvPr/>
        </p:nvSpPr>
        <p:spPr bwMode="auto">
          <a:xfrm>
            <a:off x="5468938" y="5641975"/>
            <a:ext cx="2147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reduce E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latin typeface="Times New Roman" panose="02020603050405020304" pitchFamily="18" charset="0"/>
              </a:rPr>
              <a:t>T</a:t>
            </a:r>
          </a:p>
        </p:txBody>
      </p:sp>
      <p:sp>
        <p:nvSpPr>
          <p:cNvPr id="60422" name="Text Box 8"/>
          <p:cNvSpPr txBox="1">
            <a:spLocks noChangeArrowheads="1"/>
          </p:cNvSpPr>
          <p:nvPr/>
        </p:nvSpPr>
        <p:spPr bwMode="auto">
          <a:xfrm>
            <a:off x="593725" y="4659313"/>
            <a:ext cx="1189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stack</a:t>
            </a:r>
          </a:p>
        </p:txBody>
      </p:sp>
      <p:graphicFrame>
        <p:nvGraphicFramePr>
          <p:cNvPr id="562284" name="Group 108"/>
          <p:cNvGraphicFramePr>
            <a:graphicFrameLocks noGrp="1"/>
          </p:cNvGraphicFramePr>
          <p:nvPr/>
        </p:nvGraphicFramePr>
        <p:xfrm>
          <a:off x="260350" y="247650"/>
          <a:ext cx="8883650" cy="4562707"/>
        </p:xfrm>
        <a:graphic>
          <a:graphicData uri="http://schemas.openxmlformats.org/drawingml/2006/table">
            <a:tbl>
              <a:tblPr/>
              <a:tblGrid>
                <a:gridCol w="1149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34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96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$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693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acc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79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T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i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E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T</a:t>
                      </a: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s9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T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0521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E7CE48B6-C9DF-4125-BC3C-654DC2F9CAA9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68</a:t>
            </a:fld>
            <a:endParaRPr lang="he-IL" altLang="en-US" sz="1400"/>
          </a:p>
        </p:txBody>
      </p:sp>
    </p:spTree>
    <p:extLst>
      <p:ext uri="{BB962C8B-B14F-4D97-AF65-F5344CB8AC3E}">
        <p14:creationId xmlns:p14="http://schemas.microsoft.com/office/powerpoint/2010/main" val="242170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2182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2690813" y="5822950"/>
            <a:ext cx="1509712" cy="4953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) $</a:t>
            </a:r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2674938" y="5303838"/>
            <a:ext cx="1814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input</a:t>
            </a: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712788" y="5051425"/>
            <a:ext cx="884237" cy="18065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8 (E)</a:t>
            </a:r>
          </a:p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7 (</a:t>
            </a: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2000" b="1">
                <a:latin typeface="Times New Roman" panose="02020603050405020304" pitchFamily="18" charset="0"/>
              </a:rPr>
              <a:t>)</a:t>
            </a:r>
          </a:p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7(</a:t>
            </a: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2000" b="1">
                <a:latin typeface="Times New Roman" panose="02020603050405020304" pitchFamily="18" charset="0"/>
              </a:rPr>
              <a:t>)</a:t>
            </a:r>
          </a:p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0($)</a:t>
            </a:r>
          </a:p>
        </p:txBody>
      </p:sp>
      <p:sp>
        <p:nvSpPr>
          <p:cNvPr id="563206" name="Text Box 6"/>
          <p:cNvSpPr txBox="1">
            <a:spLocks noChangeArrowheads="1"/>
          </p:cNvSpPr>
          <p:nvPr/>
        </p:nvSpPr>
        <p:spPr bwMode="auto">
          <a:xfrm>
            <a:off x="5468938" y="5641975"/>
            <a:ext cx="2147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shift 9</a:t>
            </a:r>
          </a:p>
        </p:txBody>
      </p:sp>
      <p:sp>
        <p:nvSpPr>
          <p:cNvPr id="61446" name="Text Box 8"/>
          <p:cNvSpPr txBox="1">
            <a:spLocks noChangeArrowheads="1"/>
          </p:cNvSpPr>
          <p:nvPr/>
        </p:nvSpPr>
        <p:spPr bwMode="auto">
          <a:xfrm>
            <a:off x="593725" y="4659313"/>
            <a:ext cx="1189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stack</a:t>
            </a:r>
          </a:p>
        </p:txBody>
      </p:sp>
      <p:graphicFrame>
        <p:nvGraphicFramePr>
          <p:cNvPr id="563308" name="Group 108"/>
          <p:cNvGraphicFramePr>
            <a:graphicFrameLocks noGrp="1"/>
          </p:cNvGraphicFramePr>
          <p:nvPr/>
        </p:nvGraphicFramePr>
        <p:xfrm>
          <a:off x="260350" y="247650"/>
          <a:ext cx="8883650" cy="4562707"/>
        </p:xfrm>
        <a:graphic>
          <a:graphicData uri="http://schemas.openxmlformats.org/drawingml/2006/table">
            <a:tbl>
              <a:tblPr/>
              <a:tblGrid>
                <a:gridCol w="1149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34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96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$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693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acc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79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T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i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E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T</a:t>
                      </a: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s9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T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1545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E760542A-B078-475D-ABC2-A9DA47253866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69</a:t>
            </a:fld>
            <a:endParaRPr lang="he-IL" altLang="en-US" sz="1400"/>
          </a:p>
        </p:txBody>
      </p:sp>
    </p:spTree>
    <p:extLst>
      <p:ext uri="{BB962C8B-B14F-4D97-AF65-F5344CB8AC3E}">
        <p14:creationId xmlns:p14="http://schemas.microsoft.com/office/powerpoint/2010/main" val="2528435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0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altLang="en-US" smtClean="0">
                <a:solidFill>
                  <a:schemeClr val="tx1"/>
                </a:solidFill>
              </a:rPr>
              <a:t>Informal Example(1)</a:t>
            </a:r>
          </a:p>
        </p:txBody>
      </p:sp>
      <p:sp>
        <p:nvSpPr>
          <p:cNvPr id="11271" name="Slide Number Placeholder 19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B30A298E-8C9F-4BCE-9111-5DCE8468D8EE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7</a:t>
            </a:fld>
            <a:endParaRPr lang="he-IL" altLang="en-US" sz="1400"/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2608263" y="1644650"/>
            <a:ext cx="5988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S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latin typeface="Times New Roman" panose="02020603050405020304" pitchFamily="18" charset="0"/>
              </a:rPr>
              <a:t> E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$</a:t>
            </a:r>
            <a:r>
              <a:rPr lang="en-US" altLang="en-US" sz="2400" b="1">
                <a:solidFill>
                  <a:srgbClr val="FFC763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en-US" sz="2400" b="1">
                <a:latin typeface="Times New Roman" panose="02020603050405020304" pitchFamily="18" charset="0"/>
              </a:rPr>
              <a:t>E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latin typeface="Times New Roman" panose="02020603050405020304" pitchFamily="18" charset="0"/>
              </a:rPr>
              <a:t> T | E + T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      </a:t>
            </a:r>
            <a:r>
              <a:rPr lang="en-US" altLang="en-US" sz="2400" b="1">
                <a:latin typeface="Times New Roman" panose="02020603050405020304" pitchFamily="18" charset="0"/>
              </a:rPr>
              <a:t>T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</a:rPr>
              <a:t>|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</a:rPr>
              <a:t>E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2516188" y="4581525"/>
            <a:ext cx="4518025" cy="1792288"/>
            <a:chOff x="1585" y="2886"/>
            <a:chExt cx="2846" cy="1129"/>
          </a:xfrm>
        </p:grpSpPr>
        <p:sp>
          <p:nvSpPr>
            <p:cNvPr id="11277" name="Text Box 15"/>
            <p:cNvSpPr txBox="1">
              <a:spLocks noChangeArrowheads="1"/>
            </p:cNvSpPr>
            <p:nvPr/>
          </p:nvSpPr>
          <p:spPr bwMode="auto">
            <a:xfrm>
              <a:off x="3288" y="2886"/>
              <a:ext cx="114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input</a:t>
              </a:r>
            </a:p>
          </p:txBody>
        </p:sp>
        <p:sp>
          <p:nvSpPr>
            <p:cNvPr id="11278" name="Text Box 14"/>
            <p:cNvSpPr txBox="1">
              <a:spLocks noChangeArrowheads="1"/>
            </p:cNvSpPr>
            <p:nvPr/>
          </p:nvSpPr>
          <p:spPr bwMode="auto">
            <a:xfrm>
              <a:off x="3393" y="3250"/>
              <a:ext cx="951" cy="312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 + i $</a:t>
              </a:r>
            </a:p>
          </p:txBody>
        </p:sp>
        <p:sp>
          <p:nvSpPr>
            <p:cNvPr id="11279" name="Text Box 16"/>
            <p:cNvSpPr txBox="1">
              <a:spLocks noChangeArrowheads="1"/>
            </p:cNvSpPr>
            <p:nvPr/>
          </p:nvSpPr>
          <p:spPr bwMode="auto">
            <a:xfrm>
              <a:off x="1667" y="3385"/>
              <a:ext cx="288" cy="54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i</a:t>
              </a:r>
              <a:r>
                <a:rPr lang="en-US" altLang="en-US" sz="2400" b="1">
                  <a:latin typeface="Times New Roman" panose="02020603050405020304" pitchFamily="18" charset="0"/>
                </a:rPr>
                <a:t>$</a:t>
              </a:r>
            </a:p>
          </p:txBody>
        </p:sp>
        <p:sp>
          <p:nvSpPr>
            <p:cNvPr id="11280" name="Text Box 17"/>
            <p:cNvSpPr txBox="1">
              <a:spLocks noChangeArrowheads="1"/>
            </p:cNvSpPr>
            <p:nvPr/>
          </p:nvSpPr>
          <p:spPr bwMode="auto">
            <a:xfrm>
              <a:off x="1585" y="2886"/>
              <a:ext cx="64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stack</a:t>
              </a:r>
            </a:p>
          </p:txBody>
        </p:sp>
        <p:sp>
          <p:nvSpPr>
            <p:cNvPr id="11281" name="Text Box 18"/>
            <p:cNvSpPr txBox="1">
              <a:spLocks noChangeArrowheads="1"/>
            </p:cNvSpPr>
            <p:nvPr/>
          </p:nvSpPr>
          <p:spPr bwMode="auto">
            <a:xfrm>
              <a:off x="2465" y="2886"/>
              <a:ext cx="64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tree</a:t>
              </a:r>
            </a:p>
          </p:txBody>
        </p:sp>
        <p:grpSp>
          <p:nvGrpSpPr>
            <p:cNvPr id="11282" name="Group 21"/>
            <p:cNvGrpSpPr>
              <a:grpSpLocks/>
            </p:cNvGrpSpPr>
            <p:nvPr/>
          </p:nvGrpSpPr>
          <p:grpSpPr bwMode="auto">
            <a:xfrm>
              <a:off x="2410" y="3439"/>
              <a:ext cx="345" cy="576"/>
              <a:chOff x="2410" y="3629"/>
              <a:chExt cx="345" cy="576"/>
            </a:xfrm>
          </p:grpSpPr>
          <p:sp>
            <p:nvSpPr>
              <p:cNvPr id="11283" name="Text Box 19"/>
              <p:cNvSpPr txBox="1">
                <a:spLocks noChangeArrowheads="1"/>
              </p:cNvSpPr>
              <p:nvPr/>
            </p:nvSpPr>
            <p:spPr bwMode="auto">
              <a:xfrm>
                <a:off x="2410" y="3917"/>
                <a:ext cx="25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r" rtl="1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r" rtl="1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r" rtl="1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r" rtl="1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r" rtl="1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rtl="0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i</a:t>
                </a:r>
              </a:p>
            </p:txBody>
          </p:sp>
          <p:sp>
            <p:nvSpPr>
              <p:cNvPr id="11284" name="Line 20"/>
              <p:cNvSpPr>
                <a:spLocks noChangeShapeType="1"/>
              </p:cNvSpPr>
              <p:nvPr/>
            </p:nvSpPr>
            <p:spPr bwMode="auto">
              <a:xfrm flipH="1">
                <a:off x="2496" y="3629"/>
                <a:ext cx="259" cy="31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2522538" y="2651125"/>
            <a:ext cx="4518025" cy="1287463"/>
            <a:chOff x="1589" y="1670"/>
            <a:chExt cx="2846" cy="811"/>
          </a:xfrm>
        </p:grpSpPr>
        <p:sp>
          <p:nvSpPr>
            <p:cNvPr id="11272" name="Text Box 6"/>
            <p:cNvSpPr txBox="1">
              <a:spLocks noChangeArrowheads="1"/>
            </p:cNvSpPr>
            <p:nvPr/>
          </p:nvSpPr>
          <p:spPr bwMode="auto">
            <a:xfrm>
              <a:off x="3397" y="2169"/>
              <a:ext cx="951" cy="312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i + i $</a:t>
              </a:r>
            </a:p>
          </p:txBody>
        </p:sp>
        <p:sp>
          <p:nvSpPr>
            <p:cNvPr id="11273" name="Text Box 7"/>
            <p:cNvSpPr txBox="1">
              <a:spLocks noChangeArrowheads="1"/>
            </p:cNvSpPr>
            <p:nvPr/>
          </p:nvSpPr>
          <p:spPr bwMode="auto">
            <a:xfrm>
              <a:off x="3292" y="1670"/>
              <a:ext cx="114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input</a:t>
              </a:r>
            </a:p>
          </p:txBody>
        </p:sp>
        <p:sp>
          <p:nvSpPr>
            <p:cNvPr id="11274" name="Text Box 9"/>
            <p:cNvSpPr txBox="1">
              <a:spLocks noChangeArrowheads="1"/>
            </p:cNvSpPr>
            <p:nvPr/>
          </p:nvSpPr>
          <p:spPr bwMode="auto">
            <a:xfrm>
              <a:off x="1671" y="2169"/>
              <a:ext cx="288" cy="31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$</a:t>
              </a:r>
            </a:p>
          </p:txBody>
        </p:sp>
        <p:sp>
          <p:nvSpPr>
            <p:cNvPr id="11275" name="Text Box 10"/>
            <p:cNvSpPr txBox="1">
              <a:spLocks noChangeArrowheads="1"/>
            </p:cNvSpPr>
            <p:nvPr/>
          </p:nvSpPr>
          <p:spPr bwMode="auto">
            <a:xfrm>
              <a:off x="1589" y="1670"/>
              <a:ext cx="64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stack</a:t>
              </a:r>
            </a:p>
          </p:txBody>
        </p:sp>
        <p:sp>
          <p:nvSpPr>
            <p:cNvPr id="11276" name="Text Box 11"/>
            <p:cNvSpPr txBox="1">
              <a:spLocks noChangeArrowheads="1"/>
            </p:cNvSpPr>
            <p:nvPr/>
          </p:nvSpPr>
          <p:spPr bwMode="auto">
            <a:xfrm>
              <a:off x="2469" y="1670"/>
              <a:ext cx="64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tree</a:t>
              </a:r>
            </a:p>
          </p:txBody>
        </p:sp>
      </p:grpSp>
      <p:sp>
        <p:nvSpPr>
          <p:cNvPr id="521238" name="Text Box 22"/>
          <p:cNvSpPr txBox="1">
            <a:spLocks noChangeArrowheads="1"/>
          </p:cNvSpPr>
          <p:nvPr/>
        </p:nvSpPr>
        <p:spPr bwMode="auto">
          <a:xfrm>
            <a:off x="7627938" y="4076700"/>
            <a:ext cx="1173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shift</a:t>
            </a:r>
          </a:p>
        </p:txBody>
      </p:sp>
    </p:spTree>
    <p:extLst>
      <p:ext uri="{BB962C8B-B14F-4D97-AF65-F5344CB8AC3E}">
        <p14:creationId xmlns:p14="http://schemas.microsoft.com/office/powerpoint/2010/main" val="160577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1238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2690813" y="5822950"/>
            <a:ext cx="1509712" cy="4953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 $</a:t>
            </a:r>
          </a:p>
        </p:txBody>
      </p:sp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2674938" y="5303838"/>
            <a:ext cx="1814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input</a:t>
            </a:r>
          </a:p>
        </p:txBody>
      </p:sp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1282700" y="4594225"/>
            <a:ext cx="884238" cy="22637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9 (</a:t>
            </a: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  <a:r>
              <a:rPr lang="en-US" altLang="en-US" sz="2000" b="1">
                <a:latin typeface="Times New Roman" panose="02020603050405020304" pitchFamily="18" charset="0"/>
              </a:rPr>
              <a:t>)</a:t>
            </a:r>
          </a:p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8 (E)</a:t>
            </a:r>
          </a:p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7 (</a:t>
            </a: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2000" b="1">
                <a:latin typeface="Times New Roman" panose="02020603050405020304" pitchFamily="18" charset="0"/>
              </a:rPr>
              <a:t>)</a:t>
            </a:r>
          </a:p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7(</a:t>
            </a: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2000" b="1">
                <a:latin typeface="Times New Roman" panose="02020603050405020304" pitchFamily="18" charset="0"/>
              </a:rPr>
              <a:t>)</a:t>
            </a:r>
          </a:p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0($)</a:t>
            </a:r>
          </a:p>
        </p:txBody>
      </p:sp>
      <p:sp>
        <p:nvSpPr>
          <p:cNvPr id="564230" name="Text Box 6"/>
          <p:cNvSpPr txBox="1">
            <a:spLocks noChangeArrowheads="1"/>
          </p:cNvSpPr>
          <p:nvPr/>
        </p:nvSpPr>
        <p:spPr bwMode="auto">
          <a:xfrm>
            <a:off x="5468938" y="5641975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reduce T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</a:rPr>
              <a:t>E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62470" name="Text Box 8"/>
          <p:cNvSpPr txBox="1">
            <a:spLocks noChangeArrowheads="1"/>
          </p:cNvSpPr>
          <p:nvPr/>
        </p:nvSpPr>
        <p:spPr bwMode="auto">
          <a:xfrm>
            <a:off x="188913" y="4645025"/>
            <a:ext cx="11890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stack</a:t>
            </a:r>
          </a:p>
        </p:txBody>
      </p:sp>
      <p:graphicFrame>
        <p:nvGraphicFramePr>
          <p:cNvPr id="564332" name="Group 108"/>
          <p:cNvGraphicFramePr>
            <a:graphicFrameLocks noGrp="1"/>
          </p:cNvGraphicFramePr>
          <p:nvPr/>
        </p:nvGraphicFramePr>
        <p:xfrm>
          <a:off x="260350" y="14288"/>
          <a:ext cx="8883650" cy="4562707"/>
        </p:xfrm>
        <a:graphic>
          <a:graphicData uri="http://schemas.openxmlformats.org/drawingml/2006/table">
            <a:tbl>
              <a:tblPr/>
              <a:tblGrid>
                <a:gridCol w="1149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34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96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$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693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acc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79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T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i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E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T</a:t>
                      </a: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s9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T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2569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EAC23B40-5E84-445B-91E1-3485C79280D5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70</a:t>
            </a:fld>
            <a:endParaRPr lang="he-IL" altLang="en-US" sz="1400"/>
          </a:p>
        </p:txBody>
      </p:sp>
    </p:spTree>
    <p:extLst>
      <p:ext uri="{BB962C8B-B14F-4D97-AF65-F5344CB8AC3E}">
        <p14:creationId xmlns:p14="http://schemas.microsoft.com/office/powerpoint/2010/main" val="1019683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4230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2690813" y="5922963"/>
            <a:ext cx="1509712" cy="4953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 $</a:t>
            </a:r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2674938" y="5403850"/>
            <a:ext cx="1814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input</a:t>
            </a: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1222375" y="5353050"/>
            <a:ext cx="884238" cy="13493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6 (T)</a:t>
            </a:r>
          </a:p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7(</a:t>
            </a: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2000" b="1">
                <a:latin typeface="Times New Roman" panose="02020603050405020304" pitchFamily="18" charset="0"/>
              </a:rPr>
              <a:t>)</a:t>
            </a:r>
          </a:p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0($)</a:t>
            </a:r>
          </a:p>
        </p:txBody>
      </p:sp>
      <p:sp>
        <p:nvSpPr>
          <p:cNvPr id="565254" name="Text Box 6"/>
          <p:cNvSpPr txBox="1">
            <a:spLocks noChangeArrowheads="1"/>
          </p:cNvSpPr>
          <p:nvPr/>
        </p:nvSpPr>
        <p:spPr bwMode="auto">
          <a:xfrm>
            <a:off x="5468938" y="5741988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reduce E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latin typeface="Times New Roman" panose="02020603050405020304" pitchFamily="18" charset="0"/>
              </a:rPr>
              <a:t> T</a:t>
            </a:r>
          </a:p>
        </p:txBody>
      </p:sp>
      <p:sp>
        <p:nvSpPr>
          <p:cNvPr id="63494" name="Text Box 8"/>
          <p:cNvSpPr txBox="1">
            <a:spLocks noChangeArrowheads="1"/>
          </p:cNvSpPr>
          <p:nvPr/>
        </p:nvSpPr>
        <p:spPr bwMode="auto">
          <a:xfrm>
            <a:off x="1179513" y="4791585"/>
            <a:ext cx="11890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Times New Roman" panose="02020603050405020304" pitchFamily="18" charset="0"/>
              </a:rPr>
              <a:t>stack</a:t>
            </a:r>
          </a:p>
        </p:txBody>
      </p:sp>
      <p:graphicFrame>
        <p:nvGraphicFramePr>
          <p:cNvPr id="565356" name="Group 108"/>
          <p:cNvGraphicFramePr>
            <a:graphicFrameLocks noGrp="1"/>
          </p:cNvGraphicFramePr>
          <p:nvPr/>
        </p:nvGraphicFramePr>
        <p:xfrm>
          <a:off x="260350" y="247650"/>
          <a:ext cx="8883650" cy="4562707"/>
        </p:xfrm>
        <a:graphic>
          <a:graphicData uri="http://schemas.openxmlformats.org/drawingml/2006/table">
            <a:tbl>
              <a:tblPr/>
              <a:tblGrid>
                <a:gridCol w="1149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34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96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$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693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acc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79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T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i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E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T</a:t>
                      </a: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s9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3593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DF355FC7-9FBB-4B1B-9F95-EC7498919A64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71</a:t>
            </a:fld>
            <a:endParaRPr lang="he-IL" altLang="en-US" sz="1400"/>
          </a:p>
        </p:txBody>
      </p:sp>
    </p:spTree>
    <p:extLst>
      <p:ext uri="{BB962C8B-B14F-4D97-AF65-F5344CB8AC3E}">
        <p14:creationId xmlns:p14="http://schemas.microsoft.com/office/powerpoint/2010/main" val="3880513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5254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2690813" y="5922963"/>
            <a:ext cx="1509712" cy="4953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 $</a:t>
            </a:r>
          </a:p>
        </p:txBody>
      </p:sp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2674938" y="5403850"/>
            <a:ext cx="1814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input</a:t>
            </a:r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1222375" y="5353050"/>
            <a:ext cx="884238" cy="13493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8 (E)</a:t>
            </a:r>
          </a:p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7(</a:t>
            </a: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2000" b="1">
                <a:latin typeface="Times New Roman" panose="02020603050405020304" pitchFamily="18" charset="0"/>
              </a:rPr>
              <a:t>)</a:t>
            </a:r>
          </a:p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0($)</a:t>
            </a:r>
          </a:p>
        </p:txBody>
      </p:sp>
      <p:sp>
        <p:nvSpPr>
          <p:cNvPr id="566278" name="Text Box 6"/>
          <p:cNvSpPr txBox="1">
            <a:spLocks noChangeArrowheads="1"/>
          </p:cNvSpPr>
          <p:nvPr/>
        </p:nvSpPr>
        <p:spPr bwMode="auto">
          <a:xfrm>
            <a:off x="5468938" y="5741988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err</a:t>
            </a:r>
          </a:p>
        </p:txBody>
      </p:sp>
      <p:sp>
        <p:nvSpPr>
          <p:cNvPr id="64518" name="Text Box 8"/>
          <p:cNvSpPr txBox="1">
            <a:spLocks noChangeArrowheads="1"/>
          </p:cNvSpPr>
          <p:nvPr/>
        </p:nvSpPr>
        <p:spPr bwMode="auto">
          <a:xfrm>
            <a:off x="1179513" y="4857955"/>
            <a:ext cx="11890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Times New Roman" panose="02020603050405020304" pitchFamily="18" charset="0"/>
              </a:rPr>
              <a:t>stack</a:t>
            </a:r>
          </a:p>
        </p:txBody>
      </p:sp>
      <p:graphicFrame>
        <p:nvGraphicFramePr>
          <p:cNvPr id="566380" name="Group 108"/>
          <p:cNvGraphicFramePr>
            <a:graphicFrameLocks noGrp="1"/>
          </p:cNvGraphicFramePr>
          <p:nvPr/>
        </p:nvGraphicFramePr>
        <p:xfrm>
          <a:off x="260350" y="247650"/>
          <a:ext cx="8883650" cy="4562707"/>
        </p:xfrm>
        <a:graphic>
          <a:graphicData uri="http://schemas.openxmlformats.org/drawingml/2006/table">
            <a:tbl>
              <a:tblPr/>
              <a:tblGrid>
                <a:gridCol w="1149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34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96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$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693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acc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79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T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i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E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T</a:t>
                      </a: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s9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19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T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4617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1F5185A5-E767-469F-9A1E-753147048A47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72</a:t>
            </a:fld>
            <a:endParaRPr lang="he-IL" altLang="en-US" sz="1400"/>
          </a:p>
        </p:txBody>
      </p:sp>
    </p:spTree>
    <p:extLst>
      <p:ext uri="{BB962C8B-B14F-4D97-AF65-F5344CB8AC3E}">
        <p14:creationId xmlns:p14="http://schemas.microsoft.com/office/powerpoint/2010/main" val="308035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6278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538" name="Group 2"/>
          <p:cNvGrpSpPr>
            <a:grpSpLocks/>
          </p:cNvGrpSpPr>
          <p:nvPr/>
        </p:nvGrpSpPr>
        <p:grpSpPr bwMode="auto">
          <a:xfrm>
            <a:off x="2335213" y="176213"/>
            <a:ext cx="3416300" cy="1857375"/>
            <a:chOff x="1471" y="111"/>
            <a:chExt cx="2152" cy="1170"/>
          </a:xfrm>
        </p:grpSpPr>
        <p:sp>
          <p:nvSpPr>
            <p:cNvPr id="65601" name="Text Box 3"/>
            <p:cNvSpPr txBox="1">
              <a:spLocks noChangeArrowheads="1"/>
            </p:cNvSpPr>
            <p:nvPr/>
          </p:nvSpPr>
          <p:spPr bwMode="auto">
            <a:xfrm>
              <a:off x="2026" y="194"/>
              <a:ext cx="1597" cy="1087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/>
                <a:t>1: S </a:t>
              </a:r>
              <a:r>
                <a:rPr lang="en-US" altLang="en-US" sz="1800" b="1">
                  <a:sym typeface="Symbol" panose="05050102010706020507" pitchFamily="18" charset="2"/>
                </a:rPr>
                <a:t>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>
                  <a:solidFill>
                    <a:srgbClr val="0000FF"/>
                  </a:solidFill>
                  <a:sym typeface="Symbol" panose="05050102010706020507" pitchFamily="18" charset="2"/>
                </a:rPr>
                <a:t></a:t>
              </a:r>
              <a:r>
                <a:rPr lang="en-US" altLang="en-US" sz="1800" b="1"/>
                <a:t>E</a:t>
              </a:r>
              <a:r>
                <a:rPr lang="en-US" altLang="en-US" sz="1800" b="1">
                  <a:solidFill>
                    <a:srgbClr val="0000FF"/>
                  </a:solidFill>
                </a:rPr>
                <a:t>$</a:t>
              </a:r>
            </a:p>
            <a:p>
              <a:pPr algn="l" rtl="0" eaLnBrk="1" hangingPunct="1">
                <a:buFontTx/>
                <a:buNone/>
              </a:pPr>
              <a:r>
                <a:rPr lang="en-US" altLang="en-US" sz="1800" b="1"/>
                <a:t>4: E </a:t>
              </a:r>
              <a:r>
                <a:rPr lang="en-US" altLang="en-US" sz="1800" b="1">
                  <a:sym typeface="Symbol" panose="05050102010706020507" pitchFamily="18" charset="2"/>
                </a:rPr>
                <a:t>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>
                  <a:solidFill>
                    <a:srgbClr val="0000FF"/>
                  </a:solidFill>
                  <a:sym typeface="Symbol" panose="05050102010706020507" pitchFamily="18" charset="2"/>
                </a:rPr>
                <a:t>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/>
                <a:t>T</a:t>
              </a:r>
            </a:p>
            <a:p>
              <a:pPr algn="l" rtl="0" eaLnBrk="1" hangingPunct="1">
                <a:buFontTx/>
                <a:buNone/>
              </a:pPr>
              <a:r>
                <a:rPr lang="en-US" altLang="en-US" sz="1800" b="1"/>
                <a:t>6: E </a:t>
              </a:r>
              <a:r>
                <a:rPr lang="en-US" altLang="en-US" sz="1800" b="1">
                  <a:sym typeface="Symbol" panose="05050102010706020507" pitchFamily="18" charset="2"/>
                </a:rPr>
                <a:t>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>
                  <a:solidFill>
                    <a:srgbClr val="0000FF"/>
                  </a:solidFill>
                  <a:sym typeface="Symbol" panose="05050102010706020507" pitchFamily="18" charset="2"/>
                </a:rPr>
                <a:t>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/>
                <a:t>E </a:t>
              </a:r>
              <a:r>
                <a:rPr lang="en-US" altLang="en-US" sz="1800" b="1">
                  <a:solidFill>
                    <a:srgbClr val="0000FF"/>
                  </a:solidFill>
                </a:rPr>
                <a:t>+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/>
                <a:t>T</a:t>
              </a:r>
            </a:p>
            <a:p>
              <a:pPr algn="l" rtl="0" eaLnBrk="1" hangingPunct="1">
                <a:buFontTx/>
                <a:buNone/>
              </a:pPr>
              <a:r>
                <a:rPr lang="en-US" altLang="en-US" sz="1800" b="1"/>
                <a:t>10: T </a:t>
              </a:r>
              <a:r>
                <a:rPr lang="en-US" altLang="en-US" sz="1800" b="1">
                  <a:sym typeface="Symbol" panose="05050102010706020507" pitchFamily="18" charset="2"/>
                </a:rPr>
                <a:t></a:t>
              </a:r>
              <a:r>
                <a:rPr lang="en-US" altLang="en-US" sz="1800" b="1">
                  <a:solidFill>
                    <a:schemeClr val="bg1"/>
                  </a:solidFill>
                </a:rPr>
                <a:t>  </a:t>
              </a:r>
              <a:r>
                <a:rPr lang="en-US" altLang="en-US" sz="1800" b="1">
                  <a:solidFill>
                    <a:srgbClr val="0000FF"/>
                  </a:solidFill>
                  <a:sym typeface="Symbol" panose="05050102010706020507" pitchFamily="18" charset="2"/>
                </a:rPr>
                <a:t>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>
                  <a:solidFill>
                    <a:srgbClr val="0000FF"/>
                  </a:solidFill>
                </a:rPr>
                <a:t>i</a:t>
              </a:r>
            </a:p>
            <a:p>
              <a:pPr algn="l" rtl="0" eaLnBrk="1" hangingPunct="1">
                <a:buFontTx/>
                <a:buNone/>
              </a:pPr>
              <a:r>
                <a:rPr lang="en-US" altLang="en-US" sz="1800" b="1"/>
                <a:t>12: T </a:t>
              </a:r>
              <a:r>
                <a:rPr lang="en-US" altLang="en-US" sz="1800" b="1">
                  <a:sym typeface="Symbol" panose="05050102010706020507" pitchFamily="18" charset="2"/>
                </a:rPr>
                <a:t></a:t>
              </a:r>
              <a:r>
                <a:rPr lang="en-US" altLang="en-US" sz="1800" b="1">
                  <a:solidFill>
                    <a:schemeClr val="bg1"/>
                  </a:solidFill>
                </a:rPr>
                <a:t>  </a:t>
              </a:r>
              <a:r>
                <a:rPr lang="en-US" altLang="en-US" sz="1800" b="1">
                  <a:solidFill>
                    <a:srgbClr val="0000FF"/>
                  </a:solidFill>
                  <a:sym typeface="Symbol" panose="05050102010706020507" pitchFamily="18" charset="2"/>
                </a:rPr>
                <a:t></a:t>
              </a:r>
              <a:r>
                <a:rPr lang="en-US" altLang="en-US" sz="1800" b="1">
                  <a:solidFill>
                    <a:srgbClr val="0000FF"/>
                  </a:solidFill>
                </a:rPr>
                <a:t> (</a:t>
              </a:r>
              <a:r>
                <a:rPr lang="en-US" altLang="en-US" sz="1800" b="1"/>
                <a:t>E</a:t>
              </a:r>
              <a:r>
                <a:rPr lang="en-US" altLang="en-US" sz="1800" b="1">
                  <a:solidFill>
                    <a:srgbClr val="0000FF"/>
                  </a:solidFill>
                </a:rPr>
                <a:t>)</a:t>
              </a:r>
            </a:p>
          </p:txBody>
        </p:sp>
        <p:sp>
          <p:nvSpPr>
            <p:cNvPr id="65602" name="Line 4"/>
            <p:cNvSpPr>
              <a:spLocks noChangeShapeType="1"/>
            </p:cNvSpPr>
            <p:nvPr/>
          </p:nvSpPr>
          <p:spPr bwMode="auto">
            <a:xfrm>
              <a:off x="1471" y="111"/>
              <a:ext cx="562" cy="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5539" name="Group 5"/>
          <p:cNvGrpSpPr>
            <a:grpSpLocks/>
          </p:cNvGrpSpPr>
          <p:nvPr/>
        </p:nvGrpSpPr>
        <p:grpSpPr bwMode="auto">
          <a:xfrm>
            <a:off x="777875" y="539750"/>
            <a:ext cx="2395538" cy="585788"/>
            <a:chOff x="490" y="340"/>
            <a:chExt cx="1509" cy="369"/>
          </a:xfrm>
        </p:grpSpPr>
        <p:sp>
          <p:nvSpPr>
            <p:cNvPr id="65598" name="Text Box 6"/>
            <p:cNvSpPr txBox="1">
              <a:spLocks noChangeArrowheads="1"/>
            </p:cNvSpPr>
            <p:nvPr/>
          </p:nvSpPr>
          <p:spPr bwMode="auto">
            <a:xfrm>
              <a:off x="490" y="454"/>
              <a:ext cx="820" cy="255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buFontTx/>
                <a:buNone/>
              </a:pPr>
              <a:r>
                <a:rPr lang="en-US" altLang="en-US" sz="1800" b="1"/>
                <a:t>5: E </a:t>
              </a:r>
              <a:r>
                <a:rPr lang="en-US" altLang="en-US" sz="1800" b="1">
                  <a:sym typeface="Symbol" panose="05050102010706020507" pitchFamily="18" charset="2"/>
                </a:rPr>
                <a:t>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/>
                <a:t>T</a:t>
              </a:r>
              <a:r>
                <a:rPr lang="en-US" altLang="en-US" sz="1800"/>
                <a:t> </a:t>
              </a:r>
              <a:r>
                <a:rPr lang="en-US" altLang="en-US" sz="1800" b="1">
                  <a:solidFill>
                    <a:srgbClr val="0000FF"/>
                  </a:solidFill>
                  <a:sym typeface="Symbol" panose="05050102010706020507" pitchFamily="18" charset="2"/>
                </a:rPr>
                <a:t></a:t>
              </a:r>
              <a:endParaRPr lang="en-US" altLang="en-US" sz="1800"/>
            </a:p>
          </p:txBody>
        </p:sp>
        <p:sp>
          <p:nvSpPr>
            <p:cNvPr id="65599" name="Line 7"/>
            <p:cNvSpPr>
              <a:spLocks noChangeShapeType="1"/>
            </p:cNvSpPr>
            <p:nvPr/>
          </p:nvSpPr>
          <p:spPr bwMode="auto">
            <a:xfrm flipH="1">
              <a:off x="1312" y="527"/>
              <a:ext cx="687" cy="4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00" name="Text Box 8"/>
            <p:cNvSpPr txBox="1">
              <a:spLocks noChangeArrowheads="1"/>
            </p:cNvSpPr>
            <p:nvPr/>
          </p:nvSpPr>
          <p:spPr bwMode="auto">
            <a:xfrm>
              <a:off x="1575" y="340"/>
              <a:ext cx="1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/>
                <a:t>T</a:t>
              </a:r>
              <a:endParaRPr lang="he-IL" altLang="en-US" sz="1800"/>
            </a:p>
          </p:txBody>
        </p:sp>
      </p:grpSp>
      <p:grpSp>
        <p:nvGrpSpPr>
          <p:cNvPr id="65540" name="Group 9"/>
          <p:cNvGrpSpPr>
            <a:grpSpLocks/>
          </p:cNvGrpSpPr>
          <p:nvPr/>
        </p:nvGrpSpPr>
        <p:grpSpPr bwMode="auto">
          <a:xfrm>
            <a:off x="785813" y="1092200"/>
            <a:ext cx="2441575" cy="752475"/>
            <a:chOff x="495" y="688"/>
            <a:chExt cx="1538" cy="474"/>
          </a:xfrm>
        </p:grpSpPr>
        <p:sp>
          <p:nvSpPr>
            <p:cNvPr id="65595" name="Text Box 10"/>
            <p:cNvSpPr txBox="1">
              <a:spLocks noChangeArrowheads="1"/>
            </p:cNvSpPr>
            <p:nvPr/>
          </p:nvSpPr>
          <p:spPr bwMode="auto">
            <a:xfrm>
              <a:off x="495" y="907"/>
              <a:ext cx="844" cy="255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buFontTx/>
                <a:buNone/>
              </a:pPr>
              <a:r>
                <a:rPr lang="en-US" altLang="en-US" sz="1800" b="1"/>
                <a:t>11: T </a:t>
              </a:r>
              <a:r>
                <a:rPr lang="en-US" altLang="en-US" sz="1800" b="1">
                  <a:sym typeface="Symbol" panose="05050102010706020507" pitchFamily="18" charset="2"/>
                </a:rPr>
                <a:t>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>
                  <a:solidFill>
                    <a:srgbClr val="0000FF"/>
                  </a:solidFill>
                </a:rPr>
                <a:t>i</a:t>
              </a:r>
              <a:r>
                <a:rPr lang="en-US" altLang="en-US" sz="1800"/>
                <a:t> </a:t>
              </a:r>
              <a:r>
                <a:rPr lang="en-US" altLang="en-US" sz="1800" b="1">
                  <a:solidFill>
                    <a:srgbClr val="0000FF"/>
                  </a:solidFill>
                  <a:sym typeface="Symbol" panose="05050102010706020507" pitchFamily="18" charset="2"/>
                </a:rPr>
                <a:t></a:t>
              </a:r>
              <a:endParaRPr lang="en-US" altLang="en-US" sz="1800"/>
            </a:p>
          </p:txBody>
        </p:sp>
        <p:sp>
          <p:nvSpPr>
            <p:cNvPr id="65596" name="Line 11"/>
            <p:cNvSpPr>
              <a:spLocks noChangeShapeType="1"/>
            </p:cNvSpPr>
            <p:nvPr/>
          </p:nvSpPr>
          <p:spPr bwMode="auto">
            <a:xfrm flipH="1">
              <a:off x="1381" y="784"/>
              <a:ext cx="652" cy="25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97" name="Text Box 12"/>
            <p:cNvSpPr txBox="1">
              <a:spLocks noChangeArrowheads="1"/>
            </p:cNvSpPr>
            <p:nvPr/>
          </p:nvSpPr>
          <p:spPr bwMode="auto">
            <a:xfrm>
              <a:off x="1671" y="688"/>
              <a:ext cx="1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0000FF"/>
                  </a:solidFill>
                </a:rPr>
                <a:t>i</a:t>
              </a:r>
              <a:endParaRPr lang="he-IL" altLang="en-US" sz="1800">
                <a:solidFill>
                  <a:srgbClr val="0000FF"/>
                </a:solidFill>
              </a:endParaRPr>
            </a:p>
          </p:txBody>
        </p:sp>
      </p:grpSp>
      <p:grpSp>
        <p:nvGrpSpPr>
          <p:cNvPr id="65541" name="Group 13"/>
          <p:cNvGrpSpPr>
            <a:grpSpLocks/>
          </p:cNvGrpSpPr>
          <p:nvPr/>
        </p:nvGrpSpPr>
        <p:grpSpPr bwMode="auto">
          <a:xfrm>
            <a:off x="5761038" y="338138"/>
            <a:ext cx="2954337" cy="735012"/>
            <a:chOff x="3629" y="213"/>
            <a:chExt cx="1861" cy="463"/>
          </a:xfrm>
        </p:grpSpPr>
        <p:sp>
          <p:nvSpPr>
            <p:cNvPr id="65592" name="Text Box 14"/>
            <p:cNvSpPr txBox="1">
              <a:spLocks noChangeArrowheads="1"/>
            </p:cNvSpPr>
            <p:nvPr/>
          </p:nvSpPr>
          <p:spPr bwMode="auto">
            <a:xfrm>
              <a:off x="3893" y="213"/>
              <a:ext cx="1597" cy="46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/>
                <a:t>2: S </a:t>
              </a:r>
              <a:r>
                <a:rPr lang="en-US" altLang="en-US" sz="1800" b="1">
                  <a:sym typeface="Symbol" panose="05050102010706020507" pitchFamily="18" charset="2"/>
                </a:rPr>
                <a:t>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/>
                <a:t>E </a:t>
              </a:r>
              <a:r>
                <a:rPr lang="en-US" altLang="en-US" sz="1800" b="1">
                  <a:solidFill>
                    <a:srgbClr val="0000FF"/>
                  </a:solidFill>
                  <a:sym typeface="Symbol" panose="05050102010706020507" pitchFamily="18" charset="2"/>
                </a:rPr>
                <a:t></a:t>
              </a:r>
              <a:r>
                <a:rPr lang="en-US" altLang="en-US" sz="1800"/>
                <a:t> </a:t>
              </a:r>
              <a:r>
                <a:rPr lang="en-US" altLang="en-US" sz="1800" b="1">
                  <a:solidFill>
                    <a:srgbClr val="0000FF"/>
                  </a:solidFill>
                </a:rPr>
                <a:t>$</a:t>
              </a:r>
            </a:p>
            <a:p>
              <a:pPr algn="l" rtl="0" eaLnBrk="1" hangingPunct="1">
                <a:buFontTx/>
                <a:buNone/>
              </a:pPr>
              <a:r>
                <a:rPr lang="en-US" altLang="en-US" sz="1800" b="1"/>
                <a:t>7: E </a:t>
              </a:r>
              <a:r>
                <a:rPr lang="en-US" altLang="en-US" sz="1800" b="1">
                  <a:sym typeface="Symbol" panose="05050102010706020507" pitchFamily="18" charset="2"/>
                </a:rPr>
                <a:t>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/>
                <a:t>E </a:t>
              </a:r>
              <a:r>
                <a:rPr lang="en-US" altLang="en-US" sz="1800" b="1">
                  <a:solidFill>
                    <a:srgbClr val="0000FF"/>
                  </a:solidFill>
                  <a:sym typeface="Symbol" panose="05050102010706020507" pitchFamily="18" charset="2"/>
                </a:rPr>
                <a:t></a:t>
              </a:r>
              <a:r>
                <a:rPr lang="en-US" altLang="en-US" sz="1800"/>
                <a:t> </a:t>
              </a:r>
              <a:r>
                <a:rPr lang="en-US" altLang="en-US" sz="1800" b="1">
                  <a:solidFill>
                    <a:srgbClr val="0000FF"/>
                  </a:solidFill>
                </a:rPr>
                <a:t>+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/>
                <a:t>T</a:t>
              </a:r>
              <a:endParaRPr lang="en-US" altLang="en-US" sz="1800" b="1">
                <a:solidFill>
                  <a:srgbClr val="0000FF"/>
                </a:solidFill>
              </a:endParaRPr>
            </a:p>
          </p:txBody>
        </p:sp>
        <p:sp>
          <p:nvSpPr>
            <p:cNvPr id="65593" name="Line 15"/>
            <p:cNvSpPr>
              <a:spLocks noChangeShapeType="1"/>
            </p:cNvSpPr>
            <p:nvPr/>
          </p:nvSpPr>
          <p:spPr bwMode="auto">
            <a:xfrm flipV="1">
              <a:off x="3629" y="465"/>
              <a:ext cx="230" cy="18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94" name="Text Box 16"/>
            <p:cNvSpPr txBox="1">
              <a:spLocks noChangeArrowheads="1"/>
            </p:cNvSpPr>
            <p:nvPr/>
          </p:nvSpPr>
          <p:spPr bwMode="auto">
            <a:xfrm>
              <a:off x="3638" y="394"/>
              <a:ext cx="1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/>
                <a:t>E</a:t>
              </a:r>
              <a:endParaRPr lang="he-IL" altLang="en-US" sz="1800"/>
            </a:p>
          </p:txBody>
        </p:sp>
      </p:grpSp>
      <p:grpSp>
        <p:nvGrpSpPr>
          <p:cNvPr id="65542" name="Group 17"/>
          <p:cNvGrpSpPr>
            <a:grpSpLocks/>
          </p:cNvGrpSpPr>
          <p:nvPr/>
        </p:nvGrpSpPr>
        <p:grpSpPr bwMode="auto">
          <a:xfrm>
            <a:off x="3213100" y="1989138"/>
            <a:ext cx="2535238" cy="1908175"/>
            <a:chOff x="2024" y="1253"/>
            <a:chExt cx="1597" cy="1202"/>
          </a:xfrm>
        </p:grpSpPr>
        <p:sp>
          <p:nvSpPr>
            <p:cNvPr id="65589" name="Text Box 18"/>
            <p:cNvSpPr txBox="1">
              <a:spLocks noChangeArrowheads="1"/>
            </p:cNvSpPr>
            <p:nvPr/>
          </p:nvSpPr>
          <p:spPr bwMode="auto">
            <a:xfrm>
              <a:off x="2024" y="1508"/>
              <a:ext cx="1597" cy="947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buFontTx/>
                <a:buNone/>
              </a:pPr>
              <a:r>
                <a:rPr lang="en-US" altLang="en-US" sz="1800" b="1"/>
                <a:t>13: T </a:t>
              </a:r>
              <a:r>
                <a:rPr lang="en-US" altLang="en-US" sz="1800" b="1">
                  <a:sym typeface="Symbol" panose="05050102010706020507" pitchFamily="18" charset="2"/>
                </a:rPr>
                <a:t>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>
                  <a:solidFill>
                    <a:srgbClr val="0000FF"/>
                  </a:solidFill>
                </a:rPr>
                <a:t>(</a:t>
              </a:r>
              <a:r>
                <a:rPr lang="en-US" altLang="en-US" sz="1800" b="1">
                  <a:solidFill>
                    <a:srgbClr val="0000FF"/>
                  </a:solidFill>
                  <a:sym typeface="Symbol" panose="05050102010706020507" pitchFamily="18" charset="2"/>
                </a:rPr>
                <a:t></a:t>
              </a:r>
              <a:r>
                <a:rPr lang="en-US" altLang="en-US" sz="1800"/>
                <a:t> </a:t>
              </a:r>
              <a:r>
                <a:rPr lang="en-US" altLang="en-US" sz="1800" b="1"/>
                <a:t>E</a:t>
              </a:r>
              <a:r>
                <a:rPr lang="en-US" altLang="en-US" sz="1800" b="1">
                  <a:solidFill>
                    <a:srgbClr val="0000FF"/>
                  </a:solidFill>
                </a:rPr>
                <a:t>)</a:t>
              </a:r>
              <a:endParaRPr lang="he-IL" altLang="en-US" sz="1800" b="1">
                <a:solidFill>
                  <a:srgbClr val="0000FF"/>
                </a:solidFill>
              </a:endParaRPr>
            </a:p>
            <a:p>
              <a:pPr algn="l" rtl="0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4: E </a:t>
              </a:r>
              <a:r>
                <a:rPr lang="en-US" altLang="en-US" sz="1800" b="1">
                  <a:sym typeface="Symbol" panose="05050102010706020507" pitchFamily="18" charset="2"/>
                </a:rPr>
                <a:t>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>
                  <a:solidFill>
                    <a:srgbClr val="0000FF"/>
                  </a:solidFill>
                  <a:sym typeface="Symbol" panose="05050102010706020507" pitchFamily="18" charset="2"/>
                </a:rPr>
                <a:t>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/>
                <a:t>T</a:t>
              </a:r>
            </a:p>
            <a:p>
              <a:pPr algn="l" rtl="0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6: E </a:t>
              </a:r>
              <a:r>
                <a:rPr lang="en-US" altLang="en-US" sz="1800" b="1">
                  <a:sym typeface="Symbol" panose="05050102010706020507" pitchFamily="18" charset="2"/>
                </a:rPr>
                <a:t>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>
                  <a:solidFill>
                    <a:srgbClr val="0000FF"/>
                  </a:solidFill>
                  <a:sym typeface="Symbol" panose="05050102010706020507" pitchFamily="18" charset="2"/>
                </a:rPr>
                <a:t>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/>
                <a:t>E </a:t>
              </a:r>
              <a:r>
                <a:rPr lang="en-US" altLang="en-US" sz="1800" b="1">
                  <a:solidFill>
                    <a:srgbClr val="0000FF"/>
                  </a:solidFill>
                </a:rPr>
                <a:t>+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/>
                <a:t>T</a:t>
              </a:r>
            </a:p>
            <a:p>
              <a:pPr algn="l" rtl="0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10: T </a:t>
              </a:r>
              <a:r>
                <a:rPr lang="en-US" altLang="en-US" sz="1800" b="1">
                  <a:sym typeface="Symbol" panose="05050102010706020507" pitchFamily="18" charset="2"/>
                </a:rPr>
                <a:t></a:t>
              </a:r>
              <a:r>
                <a:rPr lang="en-US" altLang="en-US" sz="1800" b="1">
                  <a:solidFill>
                    <a:schemeClr val="bg1"/>
                  </a:solidFill>
                </a:rPr>
                <a:t>  </a:t>
              </a:r>
              <a:r>
                <a:rPr lang="en-US" altLang="en-US" sz="1800" b="1">
                  <a:solidFill>
                    <a:srgbClr val="0000FF"/>
                  </a:solidFill>
                  <a:sym typeface="Symbol" panose="05050102010706020507" pitchFamily="18" charset="2"/>
                </a:rPr>
                <a:t>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>
                  <a:solidFill>
                    <a:srgbClr val="0000FF"/>
                  </a:solidFill>
                </a:rPr>
                <a:t>i</a:t>
              </a:r>
            </a:p>
            <a:p>
              <a:pPr algn="l" rtl="0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12: T </a:t>
              </a:r>
              <a:r>
                <a:rPr lang="en-US" altLang="en-US" sz="1800" b="1">
                  <a:sym typeface="Symbol" panose="05050102010706020507" pitchFamily="18" charset="2"/>
                </a:rPr>
                <a:t></a:t>
              </a:r>
              <a:r>
                <a:rPr lang="en-US" altLang="en-US" sz="1800" b="1">
                  <a:solidFill>
                    <a:schemeClr val="bg1"/>
                  </a:solidFill>
                </a:rPr>
                <a:t>  </a:t>
              </a:r>
              <a:r>
                <a:rPr lang="en-US" altLang="en-US" sz="1800" b="1">
                  <a:solidFill>
                    <a:srgbClr val="0000FF"/>
                  </a:solidFill>
                  <a:sym typeface="Symbol" panose="05050102010706020507" pitchFamily="18" charset="2"/>
                </a:rPr>
                <a:t></a:t>
              </a:r>
              <a:r>
                <a:rPr lang="en-US" altLang="en-US" sz="1800" b="1">
                  <a:solidFill>
                    <a:srgbClr val="0000FF"/>
                  </a:solidFill>
                </a:rPr>
                <a:t> (</a:t>
              </a:r>
              <a:r>
                <a:rPr lang="en-US" altLang="en-US" sz="1800" b="1"/>
                <a:t>E</a:t>
              </a:r>
              <a:r>
                <a:rPr lang="en-US" altLang="en-US" sz="1800" b="1">
                  <a:solidFill>
                    <a:srgbClr val="0000FF"/>
                  </a:solidFill>
                </a:rPr>
                <a:t>)</a:t>
              </a:r>
            </a:p>
          </p:txBody>
        </p:sp>
        <p:sp>
          <p:nvSpPr>
            <p:cNvPr id="65590" name="Line 19"/>
            <p:cNvSpPr>
              <a:spLocks noChangeShapeType="1"/>
            </p:cNvSpPr>
            <p:nvPr/>
          </p:nvSpPr>
          <p:spPr bwMode="auto">
            <a:xfrm>
              <a:off x="2623" y="1277"/>
              <a:ext cx="0" cy="2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91" name="Text Box 20"/>
            <p:cNvSpPr txBox="1">
              <a:spLocks noChangeArrowheads="1"/>
            </p:cNvSpPr>
            <p:nvPr/>
          </p:nvSpPr>
          <p:spPr bwMode="auto">
            <a:xfrm>
              <a:off x="2376" y="1253"/>
              <a:ext cx="1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0000FF"/>
                  </a:solidFill>
                </a:rPr>
                <a:t>(</a:t>
              </a:r>
              <a:endParaRPr lang="he-IL" altLang="en-US" sz="1800">
                <a:solidFill>
                  <a:srgbClr val="0000FF"/>
                </a:solidFill>
              </a:endParaRPr>
            </a:p>
          </p:txBody>
        </p:sp>
      </p:grpSp>
      <p:grpSp>
        <p:nvGrpSpPr>
          <p:cNvPr id="65543" name="Group 21"/>
          <p:cNvGrpSpPr>
            <a:grpSpLocks/>
          </p:cNvGrpSpPr>
          <p:nvPr/>
        </p:nvGrpSpPr>
        <p:grpSpPr bwMode="auto">
          <a:xfrm>
            <a:off x="2646363" y="3146425"/>
            <a:ext cx="1835150" cy="855663"/>
            <a:chOff x="1667" y="1982"/>
            <a:chExt cx="1156" cy="539"/>
          </a:xfrm>
        </p:grpSpPr>
        <p:sp>
          <p:nvSpPr>
            <p:cNvPr id="65587" name="Text Box 22"/>
            <p:cNvSpPr txBox="1">
              <a:spLocks noChangeArrowheads="1"/>
            </p:cNvSpPr>
            <p:nvPr/>
          </p:nvSpPr>
          <p:spPr bwMode="auto">
            <a:xfrm>
              <a:off x="1667" y="2290"/>
              <a:ext cx="1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0000FF"/>
                  </a:solidFill>
                </a:rPr>
                <a:t>(</a:t>
              </a:r>
              <a:endParaRPr lang="he-IL" altLang="en-US" sz="1800">
                <a:solidFill>
                  <a:srgbClr val="0000FF"/>
                </a:solidFill>
              </a:endParaRPr>
            </a:p>
          </p:txBody>
        </p:sp>
        <p:cxnSp>
          <p:nvCxnSpPr>
            <p:cNvPr id="65588" name="AutoShape 23"/>
            <p:cNvCxnSpPr>
              <a:cxnSpLocks noChangeShapeType="1"/>
              <a:stCxn id="65589" idx="1"/>
              <a:endCxn id="65589" idx="2"/>
            </p:cNvCxnSpPr>
            <p:nvPr/>
          </p:nvCxnSpPr>
          <p:spPr bwMode="auto">
            <a:xfrm rot="10800000" flipH="1" flipV="1">
              <a:off x="2012" y="1982"/>
              <a:ext cx="811" cy="485"/>
            </a:xfrm>
            <a:prstGeom prst="curvedConnector4">
              <a:avLst>
                <a:gd name="adj1" fmla="val -16278"/>
                <a:gd name="adj2" fmla="val 127009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5544" name="Group 24"/>
          <p:cNvGrpSpPr>
            <a:grpSpLocks/>
          </p:cNvGrpSpPr>
          <p:nvPr/>
        </p:nvGrpSpPr>
        <p:grpSpPr bwMode="auto">
          <a:xfrm>
            <a:off x="161925" y="4710113"/>
            <a:ext cx="3065463" cy="565150"/>
            <a:chOff x="102" y="2967"/>
            <a:chExt cx="1931" cy="356"/>
          </a:xfrm>
        </p:grpSpPr>
        <p:sp>
          <p:nvSpPr>
            <p:cNvPr id="65584" name="Text Box 25"/>
            <p:cNvSpPr txBox="1">
              <a:spLocks noChangeArrowheads="1"/>
            </p:cNvSpPr>
            <p:nvPr/>
          </p:nvSpPr>
          <p:spPr bwMode="auto">
            <a:xfrm>
              <a:off x="102" y="3068"/>
              <a:ext cx="1597" cy="255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buFontTx/>
                <a:buNone/>
              </a:pPr>
              <a:r>
                <a:rPr lang="en-US" altLang="en-US" sz="1800" b="1"/>
                <a:t>15: T </a:t>
              </a:r>
              <a:r>
                <a:rPr lang="en-US" altLang="en-US" sz="1800" b="1">
                  <a:sym typeface="Symbol" panose="05050102010706020507" pitchFamily="18" charset="2"/>
                </a:rPr>
                <a:t>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>
                  <a:solidFill>
                    <a:srgbClr val="0000FF"/>
                  </a:solidFill>
                </a:rPr>
                <a:t>(</a:t>
              </a:r>
              <a:r>
                <a:rPr lang="en-US" altLang="en-US" sz="1800" b="1"/>
                <a:t>E</a:t>
              </a:r>
              <a:r>
                <a:rPr lang="en-US" altLang="en-US" sz="1800" b="1">
                  <a:solidFill>
                    <a:srgbClr val="0000FF"/>
                  </a:solidFill>
                </a:rPr>
                <a:t>) </a:t>
              </a:r>
              <a:r>
                <a:rPr lang="en-US" altLang="en-US" sz="1800" b="1">
                  <a:solidFill>
                    <a:srgbClr val="0000FF"/>
                  </a:solidFill>
                  <a:sym typeface="Symbol" panose="05050102010706020507" pitchFamily="18" charset="2"/>
                </a:rPr>
                <a:t></a:t>
              </a:r>
              <a:endParaRPr lang="en-US" altLang="en-US" sz="1800" b="1"/>
            </a:p>
          </p:txBody>
        </p:sp>
        <p:sp>
          <p:nvSpPr>
            <p:cNvPr id="65585" name="Text Box 26"/>
            <p:cNvSpPr txBox="1">
              <a:spLocks noChangeArrowheads="1"/>
            </p:cNvSpPr>
            <p:nvPr/>
          </p:nvSpPr>
          <p:spPr bwMode="auto">
            <a:xfrm>
              <a:off x="1764" y="2967"/>
              <a:ext cx="1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0000FF"/>
                  </a:solidFill>
                </a:rPr>
                <a:t>)</a:t>
              </a:r>
              <a:endParaRPr lang="he-IL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65586" name="Line 27"/>
            <p:cNvSpPr>
              <a:spLocks noChangeShapeType="1"/>
            </p:cNvSpPr>
            <p:nvPr/>
          </p:nvSpPr>
          <p:spPr bwMode="auto">
            <a:xfrm flipH="1">
              <a:off x="1700" y="3102"/>
              <a:ext cx="333" cy="1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5545" name="Group 28"/>
          <p:cNvGrpSpPr>
            <a:grpSpLocks/>
          </p:cNvGrpSpPr>
          <p:nvPr/>
        </p:nvGrpSpPr>
        <p:grpSpPr bwMode="auto">
          <a:xfrm>
            <a:off x="3198813" y="3867150"/>
            <a:ext cx="2535237" cy="1377950"/>
            <a:chOff x="2015" y="2436"/>
            <a:chExt cx="1597" cy="868"/>
          </a:xfrm>
        </p:grpSpPr>
        <p:sp>
          <p:nvSpPr>
            <p:cNvPr id="65580" name="Line 29"/>
            <p:cNvSpPr>
              <a:spLocks noChangeShapeType="1"/>
            </p:cNvSpPr>
            <p:nvPr/>
          </p:nvSpPr>
          <p:spPr bwMode="auto">
            <a:xfrm flipH="1">
              <a:off x="3005" y="2436"/>
              <a:ext cx="14" cy="42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5581" name="Group 30"/>
            <p:cNvGrpSpPr>
              <a:grpSpLocks/>
            </p:cNvGrpSpPr>
            <p:nvPr/>
          </p:nvGrpSpPr>
          <p:grpSpPr bwMode="auto">
            <a:xfrm>
              <a:off x="2015" y="2521"/>
              <a:ext cx="1597" cy="783"/>
              <a:chOff x="2015" y="2521"/>
              <a:chExt cx="1597" cy="783"/>
            </a:xfrm>
          </p:grpSpPr>
          <p:sp>
            <p:nvSpPr>
              <p:cNvPr id="65582" name="Text Box 31"/>
              <p:cNvSpPr txBox="1">
                <a:spLocks noChangeArrowheads="1"/>
              </p:cNvSpPr>
              <p:nvPr/>
            </p:nvSpPr>
            <p:spPr bwMode="auto">
              <a:xfrm>
                <a:off x="2015" y="2876"/>
                <a:ext cx="1597" cy="42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algn="r" rtl="1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r" rtl="1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r" rtl="1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r" rtl="1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r" rtl="1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rtl="0" eaLnBrk="1" hangingPunct="1">
                  <a:buFontTx/>
                  <a:buNone/>
                </a:pPr>
                <a:r>
                  <a:rPr lang="en-US" altLang="en-US" sz="1800" b="1"/>
                  <a:t>14: T </a:t>
                </a:r>
                <a:r>
                  <a:rPr lang="en-US" altLang="en-US" sz="1800" b="1">
                    <a:sym typeface="Symbol" panose="05050102010706020507" pitchFamily="18" charset="2"/>
                  </a:rPr>
                  <a:t></a:t>
                </a:r>
                <a:r>
                  <a:rPr lang="en-US" altLang="en-US" sz="1800" b="1">
                    <a:solidFill>
                      <a:schemeClr val="bg1"/>
                    </a:solidFill>
                  </a:rPr>
                  <a:t> </a:t>
                </a:r>
                <a:r>
                  <a:rPr lang="en-US" altLang="en-US" sz="1800" b="1">
                    <a:solidFill>
                      <a:srgbClr val="0000FF"/>
                    </a:solidFill>
                  </a:rPr>
                  <a:t>(</a:t>
                </a:r>
                <a:r>
                  <a:rPr lang="en-US" altLang="en-US" sz="1800" b="1"/>
                  <a:t>E </a:t>
                </a:r>
                <a:r>
                  <a:rPr lang="en-US" altLang="en-US" sz="1800" b="1">
                    <a:solidFill>
                      <a:srgbClr val="0000FF"/>
                    </a:solidFill>
                    <a:sym typeface="Symbol" panose="05050102010706020507" pitchFamily="18" charset="2"/>
                  </a:rPr>
                  <a:t></a:t>
                </a:r>
                <a:r>
                  <a:rPr lang="en-US" altLang="en-US" sz="1800" b="1">
                    <a:solidFill>
                      <a:srgbClr val="0000FF"/>
                    </a:solidFill>
                  </a:rPr>
                  <a:t>)</a:t>
                </a:r>
                <a:endParaRPr lang="he-IL" altLang="en-US" sz="1800" b="1">
                  <a:solidFill>
                    <a:srgbClr val="0000FF"/>
                  </a:solidFill>
                </a:endParaRPr>
              </a:p>
              <a:p>
                <a:pPr algn="l" rtl="0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b="1"/>
                  <a:t>7: E </a:t>
                </a:r>
                <a:r>
                  <a:rPr lang="en-US" altLang="en-US" sz="1800" b="1">
                    <a:sym typeface="Symbol" panose="05050102010706020507" pitchFamily="18" charset="2"/>
                  </a:rPr>
                  <a:t></a:t>
                </a:r>
                <a:r>
                  <a:rPr lang="en-US" altLang="en-US" sz="1800" b="1">
                    <a:solidFill>
                      <a:schemeClr val="bg1"/>
                    </a:solidFill>
                  </a:rPr>
                  <a:t> </a:t>
                </a:r>
                <a:r>
                  <a:rPr lang="en-US" altLang="en-US" sz="1800" b="1"/>
                  <a:t>E </a:t>
                </a:r>
                <a:r>
                  <a:rPr lang="en-US" altLang="en-US" sz="1800" b="1">
                    <a:solidFill>
                      <a:srgbClr val="0000FF"/>
                    </a:solidFill>
                    <a:sym typeface="Symbol" panose="05050102010706020507" pitchFamily="18" charset="2"/>
                  </a:rPr>
                  <a:t></a:t>
                </a:r>
                <a:r>
                  <a:rPr lang="en-US" altLang="en-US" sz="1800" b="1"/>
                  <a:t> </a:t>
                </a:r>
                <a:r>
                  <a:rPr lang="en-US" altLang="en-US" sz="1800" b="1">
                    <a:solidFill>
                      <a:srgbClr val="0000FF"/>
                    </a:solidFill>
                  </a:rPr>
                  <a:t>+</a:t>
                </a:r>
                <a:r>
                  <a:rPr lang="en-US" altLang="en-US" sz="1800" b="1">
                    <a:solidFill>
                      <a:schemeClr val="bg1"/>
                    </a:solidFill>
                  </a:rPr>
                  <a:t> </a:t>
                </a:r>
                <a:r>
                  <a:rPr lang="en-US" altLang="en-US" sz="1800" b="1"/>
                  <a:t>T</a:t>
                </a:r>
                <a:endParaRPr lang="en-US" altLang="en-US" sz="1800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65583" name="Rectangle 32"/>
              <p:cNvSpPr>
                <a:spLocks noChangeArrowheads="1"/>
              </p:cNvSpPr>
              <p:nvPr/>
            </p:nvSpPr>
            <p:spPr bwMode="auto">
              <a:xfrm>
                <a:off x="2977" y="2521"/>
                <a:ext cx="2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r" rtl="1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r" rtl="1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r" rtl="1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r" rtl="1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b="1"/>
                  <a:t>E</a:t>
                </a:r>
                <a:endParaRPr lang="he-IL" altLang="en-US" sz="1800" b="1"/>
              </a:p>
            </p:txBody>
          </p:sp>
        </p:grpSp>
      </p:grpSp>
      <p:grpSp>
        <p:nvGrpSpPr>
          <p:cNvPr id="65546" name="Group 33"/>
          <p:cNvGrpSpPr>
            <a:grpSpLocks/>
          </p:cNvGrpSpPr>
          <p:nvPr/>
        </p:nvGrpSpPr>
        <p:grpSpPr bwMode="auto">
          <a:xfrm>
            <a:off x="6205538" y="1090613"/>
            <a:ext cx="2535237" cy="2578100"/>
            <a:chOff x="3909" y="687"/>
            <a:chExt cx="1597" cy="1624"/>
          </a:xfrm>
        </p:grpSpPr>
        <p:sp>
          <p:nvSpPr>
            <p:cNvPr id="65577" name="Text Box 34"/>
            <p:cNvSpPr txBox="1">
              <a:spLocks noChangeArrowheads="1"/>
            </p:cNvSpPr>
            <p:nvPr/>
          </p:nvSpPr>
          <p:spPr bwMode="auto">
            <a:xfrm>
              <a:off x="3909" y="1710"/>
              <a:ext cx="1597" cy="60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7: E </a:t>
              </a:r>
              <a:r>
                <a:rPr lang="en-US" altLang="en-US" sz="1800" b="1">
                  <a:sym typeface="Symbol" panose="05050102010706020507" pitchFamily="18" charset="2"/>
                </a:rPr>
                <a:t>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/>
                <a:t>E </a:t>
              </a:r>
              <a:r>
                <a:rPr lang="en-US" altLang="en-US" sz="1800" b="1">
                  <a:solidFill>
                    <a:srgbClr val="0000FF"/>
                  </a:solidFill>
                </a:rPr>
                <a:t>+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>
                  <a:solidFill>
                    <a:srgbClr val="0000FF"/>
                  </a:solidFill>
                  <a:sym typeface="Symbol" panose="05050102010706020507" pitchFamily="18" charset="2"/>
                </a:rPr>
                <a:t></a:t>
              </a:r>
              <a:r>
                <a:rPr lang="en-US" altLang="en-US" sz="1800"/>
                <a:t> </a:t>
              </a:r>
              <a:r>
                <a:rPr lang="en-US" altLang="en-US" sz="1800" b="1"/>
                <a:t>T</a:t>
              </a:r>
            </a:p>
            <a:p>
              <a:pPr algn="l" rtl="0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10: T </a:t>
              </a:r>
              <a:r>
                <a:rPr lang="en-US" altLang="en-US" sz="1800" b="1">
                  <a:sym typeface="Symbol" panose="05050102010706020507" pitchFamily="18" charset="2"/>
                </a:rPr>
                <a:t></a:t>
              </a:r>
              <a:r>
                <a:rPr lang="en-US" altLang="en-US" sz="1800" b="1">
                  <a:solidFill>
                    <a:schemeClr val="bg1"/>
                  </a:solidFill>
                </a:rPr>
                <a:t>  </a:t>
              </a:r>
              <a:r>
                <a:rPr lang="en-US" altLang="en-US" sz="1800" b="1">
                  <a:solidFill>
                    <a:srgbClr val="0000FF"/>
                  </a:solidFill>
                  <a:sym typeface="Symbol" panose="05050102010706020507" pitchFamily="18" charset="2"/>
                </a:rPr>
                <a:t>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>
                  <a:solidFill>
                    <a:srgbClr val="0000FF"/>
                  </a:solidFill>
                </a:rPr>
                <a:t>i</a:t>
              </a:r>
            </a:p>
            <a:p>
              <a:pPr algn="l" rtl="0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12: T </a:t>
              </a:r>
              <a:r>
                <a:rPr lang="en-US" altLang="en-US" sz="1800" b="1">
                  <a:sym typeface="Symbol" panose="05050102010706020507" pitchFamily="18" charset="2"/>
                </a:rPr>
                <a:t></a:t>
              </a:r>
              <a:r>
                <a:rPr lang="en-US" altLang="en-US" sz="1800" b="1">
                  <a:solidFill>
                    <a:schemeClr val="bg1"/>
                  </a:solidFill>
                </a:rPr>
                <a:t>  </a:t>
              </a:r>
              <a:r>
                <a:rPr lang="en-US" altLang="en-US" sz="1800" b="1">
                  <a:solidFill>
                    <a:srgbClr val="0000FF"/>
                  </a:solidFill>
                  <a:sym typeface="Symbol" panose="05050102010706020507" pitchFamily="18" charset="2"/>
                </a:rPr>
                <a:t></a:t>
              </a:r>
              <a:r>
                <a:rPr lang="en-US" altLang="en-US" sz="1800" b="1">
                  <a:solidFill>
                    <a:srgbClr val="0000FF"/>
                  </a:solidFill>
                </a:rPr>
                <a:t> (</a:t>
              </a:r>
              <a:r>
                <a:rPr lang="en-US" altLang="en-US" sz="1800" b="1"/>
                <a:t>E</a:t>
              </a:r>
              <a:r>
                <a:rPr lang="en-US" altLang="en-US" sz="1800" b="1">
                  <a:solidFill>
                    <a:srgbClr val="0000FF"/>
                  </a:solidFill>
                </a:rPr>
                <a:t>)</a:t>
              </a:r>
              <a:endParaRPr lang="en-US" altLang="en-US" sz="1800" b="1"/>
            </a:p>
          </p:txBody>
        </p:sp>
        <p:sp>
          <p:nvSpPr>
            <p:cNvPr id="65578" name="Line 35"/>
            <p:cNvSpPr>
              <a:spLocks noChangeShapeType="1"/>
            </p:cNvSpPr>
            <p:nvPr/>
          </p:nvSpPr>
          <p:spPr bwMode="auto">
            <a:xfrm>
              <a:off x="5177" y="687"/>
              <a:ext cx="7" cy="10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79" name="Text Box 36"/>
            <p:cNvSpPr txBox="1">
              <a:spLocks noChangeArrowheads="1"/>
            </p:cNvSpPr>
            <p:nvPr/>
          </p:nvSpPr>
          <p:spPr bwMode="auto">
            <a:xfrm>
              <a:off x="5294" y="1134"/>
              <a:ext cx="1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0000FF"/>
                  </a:solidFill>
                </a:rPr>
                <a:t>+</a:t>
              </a:r>
              <a:endParaRPr lang="he-IL" altLang="en-US" sz="1800">
                <a:solidFill>
                  <a:srgbClr val="0000FF"/>
                </a:solidFill>
              </a:endParaRPr>
            </a:p>
          </p:txBody>
        </p:sp>
      </p:grpSp>
      <p:grpSp>
        <p:nvGrpSpPr>
          <p:cNvPr id="65547" name="Group 37"/>
          <p:cNvGrpSpPr>
            <a:grpSpLocks/>
          </p:cNvGrpSpPr>
          <p:nvPr/>
        </p:nvGrpSpPr>
        <p:grpSpPr bwMode="auto">
          <a:xfrm>
            <a:off x="5751513" y="3646488"/>
            <a:ext cx="700087" cy="1168400"/>
            <a:chOff x="3623" y="2616"/>
            <a:chExt cx="310" cy="417"/>
          </a:xfrm>
        </p:grpSpPr>
        <p:sp>
          <p:nvSpPr>
            <p:cNvPr id="65575" name="Line 38"/>
            <p:cNvSpPr>
              <a:spLocks noChangeShapeType="1"/>
            </p:cNvSpPr>
            <p:nvPr/>
          </p:nvSpPr>
          <p:spPr bwMode="auto">
            <a:xfrm flipV="1">
              <a:off x="3623" y="2616"/>
              <a:ext cx="305" cy="41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76" name="Text Box 39"/>
            <p:cNvSpPr txBox="1">
              <a:spLocks noChangeArrowheads="1"/>
            </p:cNvSpPr>
            <p:nvPr/>
          </p:nvSpPr>
          <p:spPr bwMode="auto">
            <a:xfrm>
              <a:off x="3773" y="2784"/>
              <a:ext cx="160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0000FF"/>
                  </a:solidFill>
                </a:rPr>
                <a:t>+</a:t>
              </a:r>
              <a:endParaRPr lang="he-IL" altLang="en-US" sz="1800">
                <a:solidFill>
                  <a:srgbClr val="0000FF"/>
                </a:solidFill>
              </a:endParaRPr>
            </a:p>
          </p:txBody>
        </p:sp>
      </p:grpSp>
      <p:grpSp>
        <p:nvGrpSpPr>
          <p:cNvPr id="65548" name="Group 40"/>
          <p:cNvGrpSpPr>
            <a:grpSpLocks/>
          </p:cNvGrpSpPr>
          <p:nvPr/>
        </p:nvGrpSpPr>
        <p:grpSpPr bwMode="auto">
          <a:xfrm>
            <a:off x="6543675" y="3690938"/>
            <a:ext cx="2159000" cy="1308100"/>
            <a:chOff x="4122" y="2325"/>
            <a:chExt cx="1360" cy="824"/>
          </a:xfrm>
        </p:grpSpPr>
        <p:sp>
          <p:nvSpPr>
            <p:cNvPr id="65572" name="Text Box 41"/>
            <p:cNvSpPr txBox="1">
              <a:spLocks noChangeArrowheads="1"/>
            </p:cNvSpPr>
            <p:nvPr/>
          </p:nvSpPr>
          <p:spPr bwMode="auto">
            <a:xfrm>
              <a:off x="4122" y="2894"/>
              <a:ext cx="1360" cy="255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8: E </a:t>
              </a:r>
              <a:r>
                <a:rPr lang="en-US" altLang="en-US" sz="1800" b="1">
                  <a:sym typeface="Symbol" panose="05050102010706020507" pitchFamily="18" charset="2"/>
                </a:rPr>
                <a:t>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/>
                <a:t>E </a:t>
              </a:r>
              <a:r>
                <a:rPr lang="en-US" altLang="en-US" sz="1800" b="1">
                  <a:solidFill>
                    <a:srgbClr val="0000FF"/>
                  </a:solidFill>
                </a:rPr>
                <a:t>+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/>
                <a:t>T </a:t>
              </a:r>
              <a:r>
                <a:rPr lang="en-US" altLang="en-US" sz="1800" b="1">
                  <a:solidFill>
                    <a:srgbClr val="0000FF"/>
                  </a:solidFill>
                  <a:sym typeface="Symbol" panose="05050102010706020507" pitchFamily="18" charset="2"/>
                </a:rPr>
                <a:t></a:t>
              </a:r>
              <a:r>
                <a:rPr lang="en-US" altLang="en-US" sz="1800"/>
                <a:t> </a:t>
              </a:r>
            </a:p>
          </p:txBody>
        </p:sp>
        <p:sp>
          <p:nvSpPr>
            <p:cNvPr id="65573" name="Line 42"/>
            <p:cNvSpPr>
              <a:spLocks noChangeShapeType="1"/>
            </p:cNvSpPr>
            <p:nvPr/>
          </p:nvSpPr>
          <p:spPr bwMode="auto">
            <a:xfrm>
              <a:off x="4809" y="2325"/>
              <a:ext cx="21" cy="58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74" name="Text Box 43"/>
            <p:cNvSpPr txBox="1">
              <a:spLocks noChangeArrowheads="1"/>
            </p:cNvSpPr>
            <p:nvPr/>
          </p:nvSpPr>
          <p:spPr bwMode="auto">
            <a:xfrm>
              <a:off x="4539" y="2602"/>
              <a:ext cx="21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/>
                <a:t>T</a:t>
              </a:r>
              <a:endParaRPr lang="he-IL" altLang="en-US" sz="1800"/>
            </a:p>
          </p:txBody>
        </p:sp>
      </p:grpSp>
      <p:grpSp>
        <p:nvGrpSpPr>
          <p:cNvPr id="65549" name="Group 44"/>
          <p:cNvGrpSpPr>
            <a:grpSpLocks/>
          </p:cNvGrpSpPr>
          <p:nvPr/>
        </p:nvGrpSpPr>
        <p:grpSpPr bwMode="auto">
          <a:xfrm>
            <a:off x="6132513" y="1079500"/>
            <a:ext cx="1598612" cy="736600"/>
            <a:chOff x="3863" y="680"/>
            <a:chExt cx="1007" cy="464"/>
          </a:xfrm>
        </p:grpSpPr>
        <p:sp>
          <p:nvSpPr>
            <p:cNvPr id="65568" name="Line 45"/>
            <p:cNvSpPr>
              <a:spLocks noChangeShapeType="1"/>
            </p:cNvSpPr>
            <p:nvPr/>
          </p:nvSpPr>
          <p:spPr bwMode="auto">
            <a:xfrm flipH="1">
              <a:off x="4428" y="680"/>
              <a:ext cx="180" cy="22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5569" name="Group 46"/>
            <p:cNvGrpSpPr>
              <a:grpSpLocks/>
            </p:cNvGrpSpPr>
            <p:nvPr/>
          </p:nvGrpSpPr>
          <p:grpSpPr bwMode="auto">
            <a:xfrm>
              <a:off x="3863" y="687"/>
              <a:ext cx="1007" cy="457"/>
              <a:chOff x="3863" y="687"/>
              <a:chExt cx="1007" cy="457"/>
            </a:xfrm>
          </p:grpSpPr>
          <p:sp>
            <p:nvSpPr>
              <p:cNvPr id="65570" name="Text Box 47"/>
              <p:cNvSpPr txBox="1">
                <a:spLocks noChangeArrowheads="1"/>
              </p:cNvSpPr>
              <p:nvPr/>
            </p:nvSpPr>
            <p:spPr bwMode="auto">
              <a:xfrm>
                <a:off x="3863" y="889"/>
                <a:ext cx="1007" cy="255"/>
              </a:xfrm>
              <a:prstGeom prst="rect">
                <a:avLst/>
              </a:prstGeom>
              <a:noFill/>
              <a:ln w="38100">
                <a:solidFill>
                  <a:srgbClr val="0099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algn="r" rtl="1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r" rtl="1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r" rtl="1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r" rtl="1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r" rtl="1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rtl="0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00" b="1"/>
                  <a:t>2: S </a:t>
                </a:r>
                <a:r>
                  <a:rPr lang="en-US" altLang="en-US" sz="1800" b="1">
                    <a:sym typeface="Symbol" panose="05050102010706020507" pitchFamily="18" charset="2"/>
                  </a:rPr>
                  <a:t></a:t>
                </a:r>
                <a:r>
                  <a:rPr lang="en-US" altLang="en-US" sz="1800" b="1">
                    <a:solidFill>
                      <a:schemeClr val="bg1"/>
                    </a:solidFill>
                  </a:rPr>
                  <a:t> </a:t>
                </a:r>
                <a:r>
                  <a:rPr lang="en-US" altLang="en-US" sz="1800" b="1"/>
                  <a:t>E </a:t>
                </a:r>
                <a:r>
                  <a:rPr lang="en-US" altLang="en-US" sz="1800" b="1">
                    <a:solidFill>
                      <a:srgbClr val="0000FF"/>
                    </a:solidFill>
                  </a:rPr>
                  <a:t>$ </a:t>
                </a:r>
                <a:r>
                  <a:rPr lang="en-US" altLang="en-US" sz="1800" b="1">
                    <a:solidFill>
                      <a:srgbClr val="0000FF"/>
                    </a:solidFill>
                    <a:sym typeface="Symbol" panose="05050102010706020507" pitchFamily="18" charset="2"/>
                  </a:rPr>
                  <a:t></a:t>
                </a:r>
                <a:endParaRPr lang="en-US" altLang="en-US" sz="1800" b="1"/>
              </a:p>
            </p:txBody>
          </p:sp>
          <p:sp>
            <p:nvSpPr>
              <p:cNvPr id="65571" name="Text Box 48"/>
              <p:cNvSpPr txBox="1">
                <a:spLocks noChangeArrowheads="1"/>
              </p:cNvSpPr>
              <p:nvPr/>
            </p:nvSpPr>
            <p:spPr bwMode="auto">
              <a:xfrm>
                <a:off x="4553" y="687"/>
                <a:ext cx="27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r" rtl="1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r" rtl="1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r" rtl="1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r" rtl="1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r" rtl="1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rtl="0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00">
                    <a:solidFill>
                      <a:srgbClr val="0000FF"/>
                    </a:solidFill>
                  </a:rPr>
                  <a:t>$</a:t>
                </a:r>
              </a:p>
            </p:txBody>
          </p:sp>
        </p:grpSp>
      </p:grpSp>
      <p:grpSp>
        <p:nvGrpSpPr>
          <p:cNvPr id="65550" name="Group 49"/>
          <p:cNvGrpSpPr>
            <a:grpSpLocks/>
          </p:cNvGrpSpPr>
          <p:nvPr/>
        </p:nvGrpSpPr>
        <p:grpSpPr bwMode="auto">
          <a:xfrm>
            <a:off x="142875" y="1588"/>
            <a:ext cx="6337300" cy="5670550"/>
            <a:chOff x="90" y="1"/>
            <a:chExt cx="3992" cy="3572"/>
          </a:xfrm>
        </p:grpSpPr>
        <p:sp>
          <p:nvSpPr>
            <p:cNvPr id="65558" name="Text Box 50"/>
            <p:cNvSpPr txBox="1">
              <a:spLocks noChangeArrowheads="1"/>
            </p:cNvSpPr>
            <p:nvPr/>
          </p:nvSpPr>
          <p:spPr bwMode="auto">
            <a:xfrm>
              <a:off x="1818" y="285"/>
              <a:ext cx="13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0000FF"/>
                  </a:solidFill>
                </a:rPr>
                <a:t>0</a:t>
              </a:r>
              <a:endParaRPr lang="he-IL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65559" name="Text Box 51"/>
            <p:cNvSpPr txBox="1">
              <a:spLocks noChangeArrowheads="1"/>
            </p:cNvSpPr>
            <p:nvPr/>
          </p:nvSpPr>
          <p:spPr bwMode="auto">
            <a:xfrm>
              <a:off x="360" y="381"/>
              <a:ext cx="13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0000FF"/>
                  </a:solidFill>
                </a:rPr>
                <a:t>6</a:t>
              </a:r>
              <a:endParaRPr lang="he-IL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65560" name="Text Box 52"/>
            <p:cNvSpPr txBox="1">
              <a:spLocks noChangeArrowheads="1"/>
            </p:cNvSpPr>
            <p:nvPr/>
          </p:nvSpPr>
          <p:spPr bwMode="auto">
            <a:xfrm>
              <a:off x="344" y="869"/>
              <a:ext cx="13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0000FF"/>
                  </a:solidFill>
                </a:rPr>
                <a:t>5</a:t>
              </a:r>
              <a:endParaRPr lang="he-IL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65561" name="Text Box 53"/>
            <p:cNvSpPr txBox="1">
              <a:spLocks noChangeArrowheads="1"/>
            </p:cNvSpPr>
            <p:nvPr/>
          </p:nvSpPr>
          <p:spPr bwMode="auto">
            <a:xfrm>
              <a:off x="1840" y="1504"/>
              <a:ext cx="13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0000FF"/>
                  </a:solidFill>
                </a:rPr>
                <a:t>7</a:t>
              </a:r>
              <a:endParaRPr lang="he-IL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65562" name="Text Box 54"/>
            <p:cNvSpPr txBox="1">
              <a:spLocks noChangeArrowheads="1"/>
            </p:cNvSpPr>
            <p:nvPr/>
          </p:nvSpPr>
          <p:spPr bwMode="auto">
            <a:xfrm>
              <a:off x="1936" y="2643"/>
              <a:ext cx="13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0000FF"/>
                  </a:solidFill>
                </a:rPr>
                <a:t>8</a:t>
              </a:r>
              <a:endParaRPr lang="he-IL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65563" name="Text Box 55"/>
            <p:cNvSpPr txBox="1">
              <a:spLocks noChangeArrowheads="1"/>
            </p:cNvSpPr>
            <p:nvPr/>
          </p:nvSpPr>
          <p:spPr bwMode="auto">
            <a:xfrm>
              <a:off x="90" y="3342"/>
              <a:ext cx="13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0000FF"/>
                  </a:solidFill>
                </a:rPr>
                <a:t>9</a:t>
              </a:r>
              <a:endParaRPr lang="he-IL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65564" name="Text Box 56"/>
            <p:cNvSpPr txBox="1">
              <a:spLocks noChangeArrowheads="1"/>
            </p:cNvSpPr>
            <p:nvPr/>
          </p:nvSpPr>
          <p:spPr bwMode="auto">
            <a:xfrm>
              <a:off x="3943" y="3017"/>
              <a:ext cx="13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0000FF"/>
                  </a:solidFill>
                </a:rPr>
                <a:t>4</a:t>
              </a:r>
              <a:endParaRPr lang="he-IL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65565" name="Text Box 57"/>
            <p:cNvSpPr txBox="1">
              <a:spLocks noChangeArrowheads="1"/>
            </p:cNvSpPr>
            <p:nvPr/>
          </p:nvSpPr>
          <p:spPr bwMode="auto">
            <a:xfrm>
              <a:off x="3843" y="1531"/>
              <a:ext cx="13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0000FF"/>
                  </a:solidFill>
                </a:rPr>
                <a:t>3</a:t>
              </a:r>
              <a:endParaRPr lang="he-IL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65566" name="Text Box 58"/>
            <p:cNvSpPr txBox="1">
              <a:spLocks noChangeArrowheads="1"/>
            </p:cNvSpPr>
            <p:nvPr/>
          </p:nvSpPr>
          <p:spPr bwMode="auto">
            <a:xfrm>
              <a:off x="3743" y="864"/>
              <a:ext cx="13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0000FF"/>
                  </a:solidFill>
                </a:rPr>
                <a:t>2</a:t>
              </a:r>
              <a:endParaRPr lang="he-IL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65567" name="Text Box 59"/>
            <p:cNvSpPr txBox="1">
              <a:spLocks noChangeArrowheads="1"/>
            </p:cNvSpPr>
            <p:nvPr/>
          </p:nvSpPr>
          <p:spPr bwMode="auto">
            <a:xfrm>
              <a:off x="3853" y="1"/>
              <a:ext cx="13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0000FF"/>
                  </a:solidFill>
                </a:rPr>
                <a:t>1</a:t>
              </a:r>
              <a:endParaRPr lang="he-IL" altLang="en-US" sz="1800">
                <a:solidFill>
                  <a:srgbClr val="0000FF"/>
                </a:solidFill>
              </a:endParaRPr>
            </a:p>
          </p:txBody>
        </p:sp>
      </p:grpSp>
      <p:grpSp>
        <p:nvGrpSpPr>
          <p:cNvPr id="65551" name="Group 60"/>
          <p:cNvGrpSpPr>
            <a:grpSpLocks/>
          </p:cNvGrpSpPr>
          <p:nvPr/>
        </p:nvGrpSpPr>
        <p:grpSpPr bwMode="auto">
          <a:xfrm>
            <a:off x="1981200" y="1811338"/>
            <a:ext cx="1270000" cy="671512"/>
            <a:chOff x="1248" y="1141"/>
            <a:chExt cx="800" cy="423"/>
          </a:xfrm>
        </p:grpSpPr>
        <p:sp>
          <p:nvSpPr>
            <p:cNvPr id="65556" name="Line 61"/>
            <p:cNvSpPr>
              <a:spLocks noChangeShapeType="1"/>
            </p:cNvSpPr>
            <p:nvPr/>
          </p:nvSpPr>
          <p:spPr bwMode="auto">
            <a:xfrm flipH="1" flipV="1">
              <a:off x="1248" y="1141"/>
              <a:ext cx="800" cy="37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7" name="Text Box 62"/>
            <p:cNvSpPr txBox="1">
              <a:spLocks noChangeArrowheads="1"/>
            </p:cNvSpPr>
            <p:nvPr/>
          </p:nvSpPr>
          <p:spPr bwMode="auto">
            <a:xfrm>
              <a:off x="1557" y="1333"/>
              <a:ext cx="18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0000FF"/>
                  </a:solidFill>
                </a:rPr>
                <a:t>i</a:t>
              </a:r>
            </a:p>
          </p:txBody>
        </p:sp>
      </p:grpSp>
      <p:grpSp>
        <p:nvGrpSpPr>
          <p:cNvPr id="65552" name="Group 63"/>
          <p:cNvGrpSpPr>
            <a:grpSpLocks/>
          </p:cNvGrpSpPr>
          <p:nvPr/>
        </p:nvGrpSpPr>
        <p:grpSpPr bwMode="auto">
          <a:xfrm>
            <a:off x="1219200" y="1879600"/>
            <a:ext cx="6018213" cy="2093913"/>
            <a:chOff x="768" y="1184"/>
            <a:chExt cx="3791" cy="1319"/>
          </a:xfrm>
        </p:grpSpPr>
        <p:cxnSp>
          <p:nvCxnSpPr>
            <p:cNvPr id="65554" name="AutoShape 64"/>
            <p:cNvCxnSpPr>
              <a:cxnSpLocks noChangeShapeType="1"/>
            </p:cNvCxnSpPr>
            <p:nvPr/>
          </p:nvCxnSpPr>
          <p:spPr bwMode="auto">
            <a:xfrm rot="16200000" flipV="1">
              <a:off x="2089" y="-137"/>
              <a:ext cx="1149" cy="3791"/>
            </a:xfrm>
            <a:prstGeom prst="curvedConnector3">
              <a:avLst>
                <a:gd name="adj1" fmla="val -32032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5555" name="Text Box 65"/>
            <p:cNvSpPr txBox="1">
              <a:spLocks noChangeArrowheads="1"/>
            </p:cNvSpPr>
            <p:nvPr/>
          </p:nvSpPr>
          <p:spPr bwMode="auto">
            <a:xfrm>
              <a:off x="1152" y="2272"/>
              <a:ext cx="21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0000FF"/>
                  </a:solidFill>
                </a:rPr>
                <a:t>i</a:t>
              </a:r>
            </a:p>
          </p:txBody>
        </p:sp>
      </p:grpSp>
      <p:sp>
        <p:nvSpPr>
          <p:cNvPr id="65553" name="Slide Number Placeholder 6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48C4D19F-58AB-44B8-80F2-5F78C4B855DF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73</a:t>
            </a:fld>
            <a:endParaRPr lang="he-IL" altLang="en-US" sz="1400"/>
          </a:p>
        </p:txBody>
      </p:sp>
    </p:spTree>
    <p:extLst>
      <p:ext uri="{BB962C8B-B14F-4D97-AF65-F5344CB8AC3E}">
        <p14:creationId xmlns:p14="http://schemas.microsoft.com/office/powerpoint/2010/main" val="233800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608013" y="974725"/>
            <a:ext cx="5060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endParaRPr lang="en-US" altLang="en-US" sz="24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altLang="en-US" sz="4000" smtClean="0">
                <a:solidFill>
                  <a:schemeClr val="tx1"/>
                </a:solidFill>
              </a:rPr>
              <a:t>Constructing LR(0) parsing table</a:t>
            </a:r>
          </a:p>
        </p:txBody>
      </p:sp>
      <p:sp>
        <p:nvSpPr>
          <p:cNvPr id="632836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altLang="en-US" sz="2800" smtClean="0"/>
              <a:t>Add a production S’ </a:t>
            </a:r>
            <a:r>
              <a:rPr lang="en-US" altLang="en-US" sz="2800" smtClean="0">
                <a:sym typeface="Symbol" panose="05050102010706020507" pitchFamily="18" charset="2"/>
              </a:rPr>
              <a:t></a:t>
            </a:r>
            <a:r>
              <a:rPr lang="en-US" altLang="en-US" sz="2800" smtClean="0"/>
              <a:t> S$</a:t>
            </a:r>
          </a:p>
          <a:p>
            <a:pPr algn="l" rtl="0" eaLnBrk="1" hangingPunct="1"/>
            <a:r>
              <a:rPr lang="en-US" altLang="en-US" sz="2800" smtClean="0"/>
              <a:t>Construct a deterministic finite automaton accepting “valid stack symbols”</a:t>
            </a:r>
          </a:p>
          <a:p>
            <a:pPr algn="l" rtl="0" eaLnBrk="1" hangingPunct="1"/>
            <a:r>
              <a:rPr lang="en-US" altLang="en-US" sz="2800" smtClean="0"/>
              <a:t>States are set of items A</a:t>
            </a:r>
            <a:r>
              <a:rPr lang="en-US" altLang="en-US" sz="2800" smtClean="0">
                <a:sym typeface="Symbol" panose="05050102010706020507" pitchFamily="18" charset="2"/>
              </a:rPr>
              <a:t></a:t>
            </a:r>
            <a:r>
              <a:rPr lang="en-US" altLang="en-US" sz="2800" smtClean="0"/>
              <a:t> </a:t>
            </a:r>
            <a:r>
              <a:rPr lang="en-US" altLang="en-US" sz="2800" smtClean="0">
                <a:sym typeface="Symbol" panose="05050102010706020507" pitchFamily="18" charset="2"/>
              </a:rPr>
              <a:t></a:t>
            </a:r>
            <a:r>
              <a:rPr lang="en-US" altLang="en-US" sz="2800" smtClean="0">
                <a:solidFill>
                  <a:srgbClr val="0000FF"/>
                </a:solidFill>
                <a:sym typeface="Symbol" panose="05050102010706020507" pitchFamily="18" charset="2"/>
              </a:rPr>
              <a:t></a:t>
            </a:r>
            <a:r>
              <a:rPr lang="en-US" altLang="en-US" sz="2800" smtClean="0">
                <a:sym typeface="Symbol" panose="05050102010706020507" pitchFamily="18" charset="2"/>
              </a:rPr>
              <a:t></a:t>
            </a:r>
            <a:endParaRPr lang="en-US" altLang="en-US" sz="2800" smtClean="0"/>
          </a:p>
          <a:p>
            <a:pPr lvl="1" algn="l" rtl="0" eaLnBrk="1" hangingPunct="1"/>
            <a:r>
              <a:rPr lang="en-US" altLang="en-US" sz="2400" smtClean="0"/>
              <a:t>The states of the automaton becomes the states of parsing-table</a:t>
            </a:r>
          </a:p>
          <a:p>
            <a:pPr lvl="1" algn="l" rtl="0" eaLnBrk="1" hangingPunct="1"/>
            <a:r>
              <a:rPr lang="en-US" altLang="en-US" sz="2400" smtClean="0"/>
              <a:t>Determine</a:t>
            </a:r>
            <a:r>
              <a:rPr lang="en-US" altLang="en-US" sz="2400" b="1" smtClean="0"/>
              <a:t> shift </a:t>
            </a:r>
            <a:r>
              <a:rPr lang="en-US" altLang="en-US" sz="2400" smtClean="0"/>
              <a:t>operations</a:t>
            </a:r>
          </a:p>
          <a:p>
            <a:pPr lvl="1" algn="l" rtl="0" eaLnBrk="1" hangingPunct="1"/>
            <a:r>
              <a:rPr lang="en-US" altLang="en-US" sz="2400" smtClean="0"/>
              <a:t>Determine</a:t>
            </a:r>
            <a:r>
              <a:rPr lang="en-US" altLang="en-US" sz="2400" b="1" smtClean="0"/>
              <a:t> goto </a:t>
            </a:r>
            <a:r>
              <a:rPr lang="en-US" altLang="en-US" sz="2400" smtClean="0"/>
              <a:t>operations</a:t>
            </a:r>
          </a:p>
          <a:p>
            <a:pPr lvl="1" algn="l" rtl="0" eaLnBrk="1" hangingPunct="1"/>
            <a:r>
              <a:rPr lang="en-US" altLang="en-US" sz="2400" smtClean="0"/>
              <a:t>Determine </a:t>
            </a:r>
            <a:r>
              <a:rPr lang="en-US" altLang="en-US" sz="2400" b="1" smtClean="0"/>
              <a:t>reduce</a:t>
            </a:r>
            <a:r>
              <a:rPr lang="en-US" altLang="en-US" sz="2400" smtClean="0"/>
              <a:t> operations</a:t>
            </a:r>
          </a:p>
        </p:txBody>
      </p:sp>
      <p:sp>
        <p:nvSpPr>
          <p:cNvPr id="6656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F5AA4B26-3A75-4CBB-A32A-8BA7ABF66D40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74</a:t>
            </a:fld>
            <a:endParaRPr lang="he-IL" altLang="en-US" sz="1400"/>
          </a:p>
        </p:txBody>
      </p:sp>
    </p:spTree>
    <p:extLst>
      <p:ext uri="{BB962C8B-B14F-4D97-AF65-F5344CB8AC3E}">
        <p14:creationId xmlns:p14="http://schemas.microsoft.com/office/powerpoint/2010/main" val="3477822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2836" grpId="0" build="p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608013" y="974725"/>
            <a:ext cx="5060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endParaRPr lang="en-US" altLang="en-US" sz="24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title"/>
          </p:nvPr>
        </p:nvSpPr>
        <p:spPr>
          <a:xfrm>
            <a:off x="666750" y="247650"/>
            <a:ext cx="7772400" cy="1143000"/>
          </a:xfrm>
        </p:spPr>
        <p:txBody>
          <a:bodyPr/>
          <a:lstStyle/>
          <a:p>
            <a:pPr algn="l" rtl="0" eaLnBrk="1" hangingPunct="1"/>
            <a:r>
              <a:rPr lang="en-US" altLang="en-US" smtClean="0">
                <a:solidFill>
                  <a:schemeClr val="tx1"/>
                </a:solidFill>
              </a:rPr>
              <a:t>Filling Parsing Table</a:t>
            </a:r>
            <a:r>
              <a:rPr lang="en-US" altLang="en-US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86404" name="Rectangle 4"/>
          <p:cNvSpPr>
            <a:spLocks noGrp="1" noChangeArrowheads="1"/>
          </p:cNvSpPr>
          <p:nvPr>
            <p:ph idx="1"/>
          </p:nvPr>
        </p:nvSpPr>
        <p:spPr>
          <a:xfrm>
            <a:off x="685800" y="1543050"/>
            <a:ext cx="7772400" cy="4895850"/>
          </a:xfrm>
        </p:spPr>
        <p:txBody>
          <a:bodyPr/>
          <a:lstStyle/>
          <a:p>
            <a:pPr algn="l" rtl="0" eaLnBrk="1" hangingPunct="1"/>
            <a:r>
              <a:rPr lang="en-US" altLang="en-US" sz="2800" dirty="0" smtClean="0"/>
              <a:t>A state </a:t>
            </a:r>
            <a:r>
              <a:rPr lang="en-US" altLang="en-US" sz="2800" dirty="0" err="1" smtClean="0"/>
              <a:t>s</a:t>
            </a:r>
            <a:r>
              <a:rPr lang="en-US" altLang="en-US" sz="2800" baseline="-25000" dirty="0" err="1" smtClean="0"/>
              <a:t>i</a:t>
            </a:r>
            <a:endParaRPr lang="en-US" altLang="en-US" sz="2800" baseline="-25000" dirty="0" smtClean="0"/>
          </a:p>
          <a:p>
            <a:pPr algn="l" rtl="0" eaLnBrk="1" hangingPunct="1"/>
            <a:r>
              <a:rPr lang="en-US" altLang="en-US" sz="2800" dirty="0" smtClean="0"/>
              <a:t>reduce A </a:t>
            </a:r>
            <a:r>
              <a:rPr lang="en-US" altLang="en-US" sz="2800" dirty="0" smtClean="0">
                <a:sym typeface="Symbol" panose="05050102010706020507" pitchFamily="18" charset="2"/>
              </a:rPr>
              <a:t></a:t>
            </a:r>
            <a:r>
              <a:rPr lang="en-US" altLang="en-US" sz="2800" dirty="0" smtClean="0"/>
              <a:t> </a:t>
            </a:r>
          </a:p>
          <a:p>
            <a:pPr lvl="1" algn="l" rtl="0" eaLnBrk="1" hangingPunct="1"/>
            <a:r>
              <a:rPr lang="en-US" altLang="en-US" sz="2400" dirty="0" smtClean="0"/>
              <a:t>A </a:t>
            </a:r>
            <a:r>
              <a:rPr lang="en-US" altLang="en-US" sz="2400" dirty="0" smtClean="0">
                <a:sym typeface="Symbol" panose="05050102010706020507" pitchFamily="18" charset="2"/>
              </a:rPr>
              <a:t></a:t>
            </a:r>
            <a:r>
              <a:rPr lang="en-US" altLang="en-US" sz="2400" dirty="0" smtClean="0"/>
              <a:t> </a:t>
            </a:r>
            <a:r>
              <a:rPr lang="en-US" altLang="en-US" sz="2400" dirty="0" smtClean="0">
                <a:solidFill>
                  <a:srgbClr val="0000FF"/>
                </a:solidFill>
                <a:sym typeface="Symbol" panose="05050102010706020507" pitchFamily="18" charset="2"/>
              </a:rPr>
              <a:t></a:t>
            </a:r>
            <a:r>
              <a:rPr lang="en-US" altLang="en-US" sz="2400" dirty="0" smtClean="0"/>
              <a:t> </a:t>
            </a:r>
            <a:r>
              <a:rPr lang="en-US" altLang="en-US" sz="2400" dirty="0" smtClean="0">
                <a:sym typeface="Symbol" panose="05050102010706020507" pitchFamily="18" charset="2"/>
              </a:rPr>
              <a:t>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</a:t>
            </a:r>
            <a:r>
              <a:rPr lang="en-US" altLang="en-US" sz="2400" baseline="-25000" dirty="0" err="1" smtClean="0"/>
              <a:t>i</a:t>
            </a:r>
            <a:endParaRPr lang="en-US" altLang="en-US" sz="2400" baseline="-25000" dirty="0" smtClean="0"/>
          </a:p>
          <a:p>
            <a:pPr algn="l" rtl="0" eaLnBrk="1" hangingPunct="1"/>
            <a:r>
              <a:rPr lang="en-US" altLang="en-US" sz="2800" dirty="0" smtClean="0"/>
              <a:t>Shift </a:t>
            </a:r>
            <a:r>
              <a:rPr lang="en-US" altLang="en-US" sz="2800" dirty="0" smtClean="0"/>
              <a:t>to s</a:t>
            </a:r>
            <a:r>
              <a:rPr lang="en-US" altLang="en-US" sz="2800" baseline="-25000" dirty="0" smtClean="0"/>
              <a:t>j </a:t>
            </a:r>
            <a:r>
              <a:rPr lang="en-US" altLang="en-US" sz="2800" dirty="0" smtClean="0"/>
              <a:t>on </a:t>
            </a:r>
            <a:r>
              <a:rPr lang="en-US" altLang="en-US" sz="2800" dirty="0" smtClean="0">
                <a:solidFill>
                  <a:srgbClr val="0000FF"/>
                </a:solidFill>
              </a:rPr>
              <a:t>t</a:t>
            </a:r>
          </a:p>
          <a:p>
            <a:pPr lvl="1"/>
            <a:r>
              <a:rPr lang="en-US" altLang="en-US" sz="2400" dirty="0" smtClean="0"/>
              <a:t>A</a:t>
            </a:r>
            <a:r>
              <a:rPr lang="en-US" altLang="en-US" sz="2400" dirty="0" smtClean="0">
                <a:sym typeface="Symbol" panose="05050102010706020507" pitchFamily="18" charset="2"/>
              </a:rPr>
              <a:t></a:t>
            </a:r>
            <a:r>
              <a:rPr lang="en-US" altLang="en-US" sz="2400" dirty="0" smtClean="0"/>
              <a:t> </a:t>
            </a:r>
            <a:r>
              <a:rPr lang="en-US" altLang="en-US" sz="2400" dirty="0" smtClean="0">
                <a:solidFill>
                  <a:srgbClr val="0000FF"/>
                </a:solidFill>
                <a:sym typeface="Symbol" panose="05050102010706020507" pitchFamily="18" charset="2"/>
              </a:rPr>
              <a:t></a:t>
            </a:r>
            <a:r>
              <a:rPr lang="en-US" altLang="en-US" sz="2400" dirty="0" smtClean="0"/>
              <a:t> </a:t>
            </a:r>
            <a:r>
              <a:rPr lang="en-US" altLang="en-US" sz="2400" dirty="0" smtClean="0">
                <a:solidFill>
                  <a:srgbClr val="0000FF"/>
                </a:solidFill>
              </a:rPr>
              <a:t>t</a:t>
            </a:r>
            <a:r>
              <a:rPr lang="en-US" altLang="en-US" sz="2400" dirty="0" smtClean="0"/>
              <a:t> </a:t>
            </a:r>
            <a:r>
              <a:rPr lang="en-US" altLang="en-US" sz="2400" dirty="0" smtClean="0">
                <a:sym typeface="Symbol" panose="05050102010706020507" pitchFamily="18" charset="2"/>
              </a:rPr>
              <a:t></a:t>
            </a:r>
            <a:r>
              <a:rPr lang="en-US" altLang="en-US" sz="2400" dirty="0" smtClean="0"/>
              <a:t> </a:t>
            </a:r>
            <a:r>
              <a:rPr lang="en-US" altLang="en-US" sz="2400" dirty="0" smtClean="0">
                <a:sym typeface="Symbol" panose="05050102010706020507" pitchFamily="18" charset="2"/>
              </a:rPr>
              <a:t>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</a:t>
            </a:r>
            <a:r>
              <a:rPr lang="en-US" altLang="en-US" sz="2400" baseline="-25000" dirty="0" err="1" smtClean="0"/>
              <a:t>i</a:t>
            </a:r>
            <a:r>
              <a:rPr lang="en-US" altLang="en-US" sz="2400" baseline="-25000" dirty="0" smtClean="0"/>
              <a:t/>
            </a:r>
            <a:br>
              <a:rPr lang="en-US" altLang="en-US" sz="2400" baseline="-25000" dirty="0" smtClean="0"/>
            </a:br>
            <a:r>
              <a:rPr lang="en-US" altLang="en-US" sz="2400" dirty="0" smtClean="0"/>
              <a:t>where </a:t>
            </a:r>
            <a:r>
              <a:rPr lang="en-US" altLang="en-US" sz="2400" dirty="0"/>
              <a:t>A</a:t>
            </a:r>
            <a:r>
              <a:rPr lang="en-US" altLang="en-US" sz="2400" dirty="0">
                <a:sym typeface="Symbol" panose="05050102010706020507" pitchFamily="18" charset="2"/>
              </a:rPr>
              <a:t></a:t>
            </a:r>
            <a:r>
              <a:rPr lang="en-US" altLang="en-US" sz="2400" dirty="0"/>
              <a:t> </a:t>
            </a:r>
            <a:r>
              <a:rPr lang="en-US" altLang="en-US" sz="2400" dirty="0" smtClean="0">
                <a:solidFill>
                  <a:srgbClr val="0000FF"/>
                </a:solidFill>
              </a:rPr>
              <a:t>t</a:t>
            </a:r>
            <a:r>
              <a:rPr lang="en-US" altLang="en-US" sz="2400" dirty="0" smtClean="0"/>
              <a:t>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 </a:t>
            </a:r>
            <a:r>
              <a:rPr lang="en-US" altLang="en-US" sz="2400" dirty="0" smtClean="0">
                <a:sym typeface="Symbol" panose="05050102010706020507" pitchFamily="18" charset="2"/>
              </a:rPr>
              <a:t></a:t>
            </a:r>
            <a:r>
              <a:rPr lang="en-US" altLang="en-US" sz="2400" dirty="0" smtClean="0"/>
              <a:t> </a:t>
            </a:r>
            <a:r>
              <a:rPr lang="en-US" altLang="en-US" sz="2400" dirty="0">
                <a:sym typeface="Symbol" panose="05050102010706020507" pitchFamily="18" charset="2"/>
              </a:rPr>
              <a:t></a:t>
            </a:r>
            <a:r>
              <a:rPr lang="en-US" altLang="en-US" sz="2400" dirty="0"/>
              <a:t> </a:t>
            </a:r>
            <a:r>
              <a:rPr lang="en-US" altLang="en-US" sz="2400" dirty="0" smtClean="0"/>
              <a:t>s</a:t>
            </a:r>
            <a:r>
              <a:rPr lang="en-US" altLang="en-US" sz="2400" baseline="-25000" dirty="0" smtClean="0"/>
              <a:t>j</a:t>
            </a:r>
            <a:endParaRPr lang="en-US" altLang="en-US" sz="2400" baseline="-25000" dirty="0" smtClean="0"/>
          </a:p>
          <a:p>
            <a:r>
              <a:rPr lang="en-US" altLang="en-US" sz="2800" dirty="0"/>
              <a:t>When conflicts occurs the grammar is not </a:t>
            </a:r>
            <a:r>
              <a:rPr lang="en-US" altLang="en-US" sz="2800" dirty="0" smtClean="0"/>
              <a:t>LR(0)</a:t>
            </a:r>
            <a:endParaRPr lang="en-US" altLang="en-US" sz="2800" dirty="0"/>
          </a:p>
          <a:p>
            <a:pPr algn="l" rtl="0" eaLnBrk="1" hangingPunct="1"/>
            <a:r>
              <a:rPr lang="en-US" altLang="en-US" sz="2800" dirty="0" err="1" smtClean="0"/>
              <a:t>Goto</a:t>
            </a:r>
            <a:r>
              <a:rPr lang="en-US" altLang="en-US" sz="2800" dirty="0" smtClean="0"/>
              <a:t>(</a:t>
            </a:r>
            <a:r>
              <a:rPr lang="en-US" altLang="en-US" sz="2800" dirty="0" err="1" smtClean="0"/>
              <a:t>s</a:t>
            </a:r>
            <a:r>
              <a:rPr lang="en-US" altLang="en-US" sz="2800" baseline="-25000" dirty="0" err="1" smtClean="0"/>
              <a:t>i</a:t>
            </a:r>
            <a:r>
              <a:rPr lang="en-US" altLang="en-US" sz="2800" dirty="0" smtClean="0"/>
              <a:t>, X) = s</a:t>
            </a:r>
            <a:r>
              <a:rPr lang="en-US" altLang="en-US" sz="2800" baseline="-25000" dirty="0" smtClean="0"/>
              <a:t>j</a:t>
            </a:r>
          </a:p>
          <a:p>
            <a:pPr lvl="1" algn="l" rtl="0" eaLnBrk="1" hangingPunct="1"/>
            <a:r>
              <a:rPr lang="en-US" altLang="en-US" sz="2400" dirty="0" smtClean="0"/>
              <a:t>A </a:t>
            </a:r>
            <a:r>
              <a:rPr lang="en-US" altLang="en-US" sz="2400" dirty="0" smtClean="0">
                <a:sym typeface="Symbol" panose="05050102010706020507" pitchFamily="18" charset="2"/>
              </a:rPr>
              <a:t></a:t>
            </a:r>
            <a:r>
              <a:rPr lang="en-US" altLang="en-US" sz="2400" dirty="0" smtClean="0"/>
              <a:t> </a:t>
            </a:r>
            <a:r>
              <a:rPr lang="en-US" altLang="en-US" sz="2400" dirty="0" smtClean="0">
                <a:solidFill>
                  <a:srgbClr val="0000FF"/>
                </a:solidFill>
                <a:sym typeface="Symbol" panose="05050102010706020507" pitchFamily="18" charset="2"/>
              </a:rPr>
              <a:t></a:t>
            </a:r>
            <a:r>
              <a:rPr lang="en-US" altLang="en-US" sz="2400" dirty="0" smtClean="0"/>
              <a:t> X </a:t>
            </a:r>
            <a:r>
              <a:rPr lang="en-US" altLang="en-US" sz="2400" dirty="0" smtClean="0">
                <a:sym typeface="Symbol" panose="05050102010706020507" pitchFamily="18" charset="2"/>
              </a:rPr>
              <a:t></a:t>
            </a:r>
            <a:r>
              <a:rPr lang="en-US" altLang="en-US" sz="2400" dirty="0" smtClean="0"/>
              <a:t> </a:t>
            </a:r>
            <a:r>
              <a:rPr lang="en-US" altLang="en-US" sz="2400" dirty="0" smtClean="0">
                <a:sym typeface="Symbol" panose="05050102010706020507" pitchFamily="18" charset="2"/>
              </a:rPr>
              <a:t>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</a:t>
            </a:r>
            <a:r>
              <a:rPr lang="en-US" altLang="en-US" sz="2400" baseline="-25000" dirty="0" err="1" smtClean="0"/>
              <a:t>i</a:t>
            </a:r>
            <a:endParaRPr lang="en-US" altLang="en-US" sz="2400" baseline="-25000" dirty="0" smtClean="0"/>
          </a:p>
          <a:p>
            <a:pPr lvl="1" algn="l" rtl="0" eaLnBrk="1" hangingPunct="1"/>
            <a:r>
              <a:rPr lang="en-US" altLang="en-US" sz="2400" dirty="0" smtClean="0">
                <a:sym typeface="Symbol" panose="05050102010706020507" pitchFamily="18" charset="2"/>
              </a:rPr>
              <a:t></a:t>
            </a:r>
            <a:r>
              <a:rPr lang="en-US" altLang="en-US" sz="2400" dirty="0" smtClean="0"/>
              <a:t>(</a:t>
            </a:r>
            <a:r>
              <a:rPr lang="en-US" altLang="en-US" sz="2400" dirty="0" err="1" smtClean="0"/>
              <a:t>s</a:t>
            </a:r>
            <a:r>
              <a:rPr lang="en-US" altLang="en-US" sz="2400" baseline="-25000" dirty="0" err="1" smtClean="0"/>
              <a:t>i</a:t>
            </a:r>
            <a:r>
              <a:rPr lang="en-US" altLang="en-US" sz="2400" dirty="0" smtClean="0"/>
              <a:t>, X) = s</a:t>
            </a:r>
            <a:r>
              <a:rPr lang="en-US" altLang="en-US" sz="2400" baseline="-25000" dirty="0" smtClean="0"/>
              <a:t>j</a:t>
            </a:r>
          </a:p>
          <a:p>
            <a:pPr marL="0" indent="0" algn="l" rtl="0" eaLnBrk="1" hangingPunct="1">
              <a:buNone/>
            </a:pPr>
            <a:endParaRPr lang="en-US" altLang="en-US" sz="2800" dirty="0" smtClean="0"/>
          </a:p>
        </p:txBody>
      </p:sp>
      <p:sp>
        <p:nvSpPr>
          <p:cNvPr id="6758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6138668C-2F9D-45EE-9BFD-FFCA19E040D1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75</a:t>
            </a:fld>
            <a:endParaRPr lang="he-IL" altLang="en-US" sz="1400"/>
          </a:p>
        </p:txBody>
      </p:sp>
    </p:spTree>
    <p:extLst>
      <p:ext uri="{BB962C8B-B14F-4D97-AF65-F5344CB8AC3E}">
        <p14:creationId xmlns:p14="http://schemas.microsoft.com/office/powerpoint/2010/main" val="290319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6404" grpId="0" build="p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altLang="en-US" sz="3600" smtClean="0"/>
              <a:t>Example Control Table</a:t>
            </a:r>
          </a:p>
        </p:txBody>
      </p:sp>
      <p:graphicFrame>
        <p:nvGraphicFramePr>
          <p:cNvPr id="652291" name="Group 3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5038725"/>
        </p:xfrm>
        <a:graphic>
          <a:graphicData uri="http://schemas.openxmlformats.org/drawingml/2006/table">
            <a:tbl>
              <a:tblPr/>
              <a:tblGrid>
                <a:gridCol w="1065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6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0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1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02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71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302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889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E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  <a:endParaRPr kumimoji="0" lang="he-I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T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E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T</a:t>
                      </a:r>
                      <a:endParaRPr kumimoji="0" lang="he-I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41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reduce T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870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4802E82A-43F0-4657-B5E4-AE84F89F4D33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76</a:t>
            </a:fld>
            <a:endParaRPr lang="he-IL" altLang="en-US" sz="1400"/>
          </a:p>
        </p:txBody>
      </p:sp>
    </p:spTree>
    <p:extLst>
      <p:ext uri="{BB962C8B-B14F-4D97-AF65-F5344CB8AC3E}">
        <p14:creationId xmlns:p14="http://schemas.microsoft.com/office/powerpoint/2010/main" val="427335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14" name="Rectangle 26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Example Non LR(0) Grammar</a:t>
            </a:r>
          </a:p>
        </p:txBody>
      </p:sp>
      <p:graphicFrame>
        <p:nvGraphicFramePr>
          <p:cNvPr id="645384" name="Group 264"/>
          <p:cNvGraphicFramePr>
            <a:graphicFrameLocks noGrp="1"/>
          </p:cNvGraphicFramePr>
          <p:nvPr>
            <p:ph type="tbl" idx="1"/>
          </p:nvPr>
        </p:nvGraphicFramePr>
        <p:xfrm>
          <a:off x="2493963" y="1677988"/>
          <a:ext cx="5311775" cy="3971925"/>
        </p:xfrm>
        <a:graphic>
          <a:graphicData uri="http://schemas.openxmlformats.org/drawingml/2006/table">
            <a:tbl>
              <a:tblPr/>
              <a:tblGrid>
                <a:gridCol w="1878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4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0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8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128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39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LR(0) items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$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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8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1: S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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$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4, 8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8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2: S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E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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$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8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3: S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E $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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E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$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4: E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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E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 +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4, 8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1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5: E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 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 +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47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6: E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 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+ 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47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7: E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 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+ E 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E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47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8:E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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s9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82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9:E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i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 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971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089D1846-1575-4CEE-A127-7AA79E1AFE87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77</a:t>
            </a:fld>
            <a:endParaRPr lang="he-IL" altLang="en-US" sz="1400"/>
          </a:p>
        </p:txBody>
      </p:sp>
      <p:sp>
        <p:nvSpPr>
          <p:cNvPr id="69713" name="Text Box 174"/>
          <p:cNvSpPr txBox="1">
            <a:spLocks noChangeArrowheads="1"/>
          </p:cNvSpPr>
          <p:nvPr/>
        </p:nvSpPr>
        <p:spPr bwMode="auto">
          <a:xfrm>
            <a:off x="265113" y="3054350"/>
            <a:ext cx="14732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S </a:t>
            </a:r>
            <a:r>
              <a:rPr lang="en-US" altLang="en-US" sz="20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000" b="1">
                <a:latin typeface="Times New Roman" panose="02020603050405020304" pitchFamily="18" charset="0"/>
              </a:rPr>
              <a:t> E</a:t>
            </a: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</a:rPr>
              <a:t>$</a:t>
            </a:r>
          </a:p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E </a:t>
            </a:r>
            <a:r>
              <a:rPr lang="en-US" altLang="en-US" sz="20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000" b="1">
                <a:latin typeface="Times New Roman" panose="02020603050405020304" pitchFamily="18" charset="0"/>
              </a:rPr>
              <a:t> E</a:t>
            </a: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</a:rPr>
              <a:t>+</a:t>
            </a:r>
            <a:r>
              <a:rPr lang="en-US" altLang="en-US" sz="2000" b="1">
                <a:latin typeface="Times New Roman" panose="02020603050405020304" pitchFamily="18" charset="0"/>
              </a:rPr>
              <a:t>E</a:t>
            </a:r>
          </a:p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E </a:t>
            </a:r>
            <a:r>
              <a:rPr lang="en-US" altLang="en-US" sz="20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0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20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endParaRPr lang="en-US" altLang="en-US" sz="20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407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solidFill>
                  <a:schemeClr val="tx1"/>
                </a:solidFill>
              </a:rPr>
              <a:t>Example Non LR(0)</a:t>
            </a:r>
            <a:br>
              <a:rPr lang="en-US" altLang="en-US" sz="4000" smtClean="0">
                <a:solidFill>
                  <a:schemeClr val="tx1"/>
                </a:solidFill>
              </a:rPr>
            </a:br>
            <a:r>
              <a:rPr lang="en-US" altLang="en-US" sz="4000" smtClean="0">
                <a:solidFill>
                  <a:schemeClr val="tx1"/>
                </a:solidFill>
              </a:rPr>
              <a:t>DFA</a:t>
            </a:r>
          </a:p>
        </p:txBody>
      </p:sp>
      <p:sp>
        <p:nvSpPr>
          <p:cNvPr id="70668" name="Slide Number Placeholder 3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11902F1C-4070-43A5-9BFD-A92B7250E829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78</a:t>
            </a:fld>
            <a:endParaRPr lang="he-IL" altLang="en-US" sz="1400"/>
          </a:p>
        </p:txBody>
      </p:sp>
      <p:sp>
        <p:nvSpPr>
          <p:cNvPr id="70659" name="Text Box 4"/>
          <p:cNvSpPr txBox="1">
            <a:spLocks noChangeArrowheads="1"/>
          </p:cNvSpPr>
          <p:nvPr/>
        </p:nvSpPr>
        <p:spPr bwMode="auto">
          <a:xfrm>
            <a:off x="2632075" y="1501775"/>
            <a:ext cx="3465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S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latin typeface="Times New Roman" panose="02020603050405020304" pitchFamily="18" charset="0"/>
              </a:rPr>
              <a:t> E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$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en-US" sz="2400" b="1">
                <a:latin typeface="Times New Roman" panose="02020603050405020304" pitchFamily="18" charset="0"/>
              </a:rPr>
              <a:t>E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latin typeface="Times New Roman" panose="02020603050405020304" pitchFamily="18" charset="0"/>
              </a:rPr>
              <a:t> E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+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</a:rPr>
              <a:t>E  |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   i</a:t>
            </a: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0" y="2362200"/>
            <a:ext cx="3124200" cy="1524000"/>
            <a:chOff x="0" y="1488"/>
            <a:chExt cx="1968" cy="960"/>
          </a:xfrm>
        </p:grpSpPr>
        <p:sp>
          <p:nvSpPr>
            <p:cNvPr id="70693" name="Oval 5"/>
            <p:cNvSpPr>
              <a:spLocks noChangeArrowheads="1"/>
            </p:cNvSpPr>
            <p:nvPr/>
          </p:nvSpPr>
          <p:spPr bwMode="auto">
            <a:xfrm>
              <a:off x="480" y="1584"/>
              <a:ext cx="1488" cy="86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rtl="0"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latin typeface="Times New Roman" panose="02020603050405020304" pitchFamily="18" charset="0"/>
                </a:rPr>
                <a:t>S</a:t>
              </a:r>
              <a:r>
                <a:rPr lang="en-US" altLang="en-US" sz="2000" b="1">
                  <a:latin typeface="Times New Roman" panose="02020603050405020304" pitchFamily="18" charset="0"/>
                  <a:sym typeface="Symbol" panose="05050102010706020507" pitchFamily="18" charset="2"/>
                </a:rPr>
                <a:t></a:t>
              </a:r>
              <a:r>
                <a:rPr lang="en-US" altLang="en-US" sz="2000" b="1">
                  <a:solidFill>
                    <a:srgbClr val="0000FF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</a:t>
              </a:r>
              <a:r>
                <a:rPr lang="en-US" altLang="en-US" sz="2000" b="1">
                  <a:latin typeface="Times New Roman" panose="02020603050405020304" pitchFamily="18" charset="0"/>
                </a:rPr>
                <a:t>E</a:t>
              </a:r>
              <a:r>
                <a:rPr lang="en-US" altLang="en-US" sz="20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$</a:t>
              </a:r>
            </a:p>
            <a:p>
              <a:pPr algn="ctr" rtl="0"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latin typeface="Times New Roman" panose="02020603050405020304" pitchFamily="18" charset="0"/>
                </a:rPr>
                <a:t>E</a:t>
              </a:r>
              <a:r>
                <a:rPr lang="en-US" altLang="en-US" sz="2000" b="1">
                  <a:latin typeface="Times New Roman" panose="02020603050405020304" pitchFamily="18" charset="0"/>
                  <a:sym typeface="Symbol" panose="05050102010706020507" pitchFamily="18" charset="2"/>
                </a:rPr>
                <a:t></a:t>
              </a:r>
              <a:r>
                <a:rPr lang="en-US" altLang="en-US" sz="1800" b="1">
                  <a:solidFill>
                    <a:srgbClr val="0000FF"/>
                  </a:solidFill>
                  <a:sym typeface="Symbol" panose="05050102010706020507" pitchFamily="18" charset="2"/>
                </a:rPr>
                <a:t></a:t>
              </a:r>
              <a:r>
                <a:rPr lang="en-US" altLang="en-US" sz="2000" b="1">
                  <a:latin typeface="Times New Roman" panose="02020603050405020304" pitchFamily="18" charset="0"/>
                </a:rPr>
                <a:t>E</a:t>
              </a:r>
              <a:r>
                <a:rPr lang="en-US" altLang="en-US" sz="20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+</a:t>
              </a:r>
              <a:r>
                <a:rPr lang="en-US" altLang="en-US" sz="2000" b="1">
                  <a:latin typeface="Times New Roman" panose="02020603050405020304" pitchFamily="18" charset="0"/>
                </a:rPr>
                <a:t>E</a:t>
              </a:r>
            </a:p>
            <a:p>
              <a:pPr algn="ctr" rtl="0"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latin typeface="Times New Roman" panose="02020603050405020304" pitchFamily="18" charset="0"/>
                </a:rPr>
                <a:t>E </a:t>
              </a:r>
              <a:r>
                <a:rPr lang="en-US" altLang="en-US" sz="2000" b="1">
                  <a:latin typeface="Times New Roman" panose="02020603050405020304" pitchFamily="18" charset="0"/>
                  <a:sym typeface="Symbol" panose="05050102010706020507" pitchFamily="18" charset="2"/>
                </a:rPr>
                <a:t></a:t>
              </a:r>
              <a:r>
                <a:rPr lang="en-US" altLang="en-US" sz="200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1800" b="1">
                  <a:solidFill>
                    <a:srgbClr val="0000FF"/>
                  </a:solidFill>
                  <a:sym typeface="Symbol" panose="05050102010706020507" pitchFamily="18" charset="2"/>
                </a:rPr>
                <a:t></a:t>
              </a:r>
              <a:r>
                <a:rPr lang="en-US" altLang="en-US" sz="1800" b="1">
                  <a:solidFill>
                    <a:srgbClr val="0000FF"/>
                  </a:solidFill>
                </a:rPr>
                <a:t> </a:t>
              </a:r>
              <a:r>
                <a:rPr lang="en-US" altLang="en-US" sz="20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i</a:t>
              </a:r>
            </a:p>
          </p:txBody>
        </p:sp>
        <p:sp>
          <p:nvSpPr>
            <p:cNvPr id="70694" name="Line 6"/>
            <p:cNvSpPr>
              <a:spLocks noChangeShapeType="1"/>
            </p:cNvSpPr>
            <p:nvPr/>
          </p:nvSpPr>
          <p:spPr bwMode="auto">
            <a:xfrm>
              <a:off x="0" y="2148"/>
              <a:ext cx="492" cy="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95" name="Text Box 16"/>
            <p:cNvSpPr txBox="1">
              <a:spLocks noChangeArrowheads="1"/>
            </p:cNvSpPr>
            <p:nvPr/>
          </p:nvSpPr>
          <p:spPr bwMode="auto">
            <a:xfrm>
              <a:off x="528" y="1488"/>
              <a:ext cx="2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0</a:t>
              </a:r>
            </a:p>
          </p:txBody>
        </p:sp>
      </p:grp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3124200" y="2362200"/>
            <a:ext cx="3009900" cy="1524000"/>
            <a:chOff x="1968" y="1488"/>
            <a:chExt cx="1896" cy="960"/>
          </a:xfrm>
        </p:grpSpPr>
        <p:sp>
          <p:nvSpPr>
            <p:cNvPr id="70689" name="Oval 11"/>
            <p:cNvSpPr>
              <a:spLocks noChangeArrowheads="1"/>
            </p:cNvSpPr>
            <p:nvPr/>
          </p:nvSpPr>
          <p:spPr bwMode="auto">
            <a:xfrm>
              <a:off x="2268" y="1584"/>
              <a:ext cx="1596" cy="86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rtl="0"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latin typeface="Times New Roman" panose="02020603050405020304" pitchFamily="18" charset="0"/>
                </a:rPr>
                <a:t>S</a:t>
              </a:r>
              <a:r>
                <a:rPr lang="en-US" altLang="en-US" sz="2000" b="1">
                  <a:latin typeface="Times New Roman" panose="02020603050405020304" pitchFamily="18" charset="0"/>
                  <a:sym typeface="Symbol" panose="05050102010706020507" pitchFamily="18" charset="2"/>
                </a:rPr>
                <a:t></a:t>
              </a:r>
              <a:r>
                <a:rPr lang="en-US" altLang="en-US" sz="2000" b="1">
                  <a:latin typeface="Times New Roman" panose="02020603050405020304" pitchFamily="18" charset="0"/>
                </a:rPr>
                <a:t>E</a:t>
              </a:r>
              <a:r>
                <a:rPr lang="en-US" altLang="en-US" sz="1800" b="1">
                  <a:solidFill>
                    <a:srgbClr val="0000FF"/>
                  </a:solidFill>
                  <a:sym typeface="Symbol" panose="05050102010706020507" pitchFamily="18" charset="2"/>
                </a:rPr>
                <a:t></a:t>
              </a:r>
              <a:r>
                <a:rPr lang="en-US" altLang="en-US" sz="20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$</a:t>
              </a:r>
            </a:p>
            <a:p>
              <a:pPr algn="ctr" rtl="0"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latin typeface="Times New Roman" panose="02020603050405020304" pitchFamily="18" charset="0"/>
                </a:rPr>
                <a:t>E</a:t>
              </a:r>
              <a:r>
                <a:rPr lang="en-US" altLang="en-US" sz="2000" b="1">
                  <a:latin typeface="Times New Roman" panose="02020603050405020304" pitchFamily="18" charset="0"/>
                  <a:sym typeface="Symbol" panose="05050102010706020507" pitchFamily="18" charset="2"/>
                </a:rPr>
                <a:t></a:t>
              </a:r>
              <a:r>
                <a:rPr lang="en-US" altLang="en-US" sz="2000" b="1">
                  <a:latin typeface="Times New Roman" panose="02020603050405020304" pitchFamily="18" charset="0"/>
                </a:rPr>
                <a:t>E</a:t>
              </a:r>
              <a:r>
                <a:rPr lang="en-US" altLang="en-US" sz="1800" b="1">
                  <a:solidFill>
                    <a:srgbClr val="0000FF"/>
                  </a:solidFill>
                  <a:sym typeface="Symbol" panose="05050102010706020507" pitchFamily="18" charset="2"/>
                </a:rPr>
                <a:t></a:t>
              </a:r>
              <a:r>
                <a:rPr lang="en-US" altLang="en-US" sz="20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+</a:t>
              </a:r>
              <a:r>
                <a:rPr lang="en-US" altLang="en-US" sz="2000" b="1">
                  <a:latin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70690" name="Text Box 17"/>
            <p:cNvSpPr txBox="1">
              <a:spLocks noChangeArrowheads="1"/>
            </p:cNvSpPr>
            <p:nvPr/>
          </p:nvSpPr>
          <p:spPr bwMode="auto">
            <a:xfrm>
              <a:off x="2292" y="1488"/>
              <a:ext cx="2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cxnSp>
          <p:nvCxnSpPr>
            <p:cNvPr id="70691" name="AutoShape 20"/>
            <p:cNvCxnSpPr>
              <a:cxnSpLocks noChangeShapeType="1"/>
              <a:endCxn id="70689" idx="2"/>
            </p:cNvCxnSpPr>
            <p:nvPr/>
          </p:nvCxnSpPr>
          <p:spPr bwMode="auto">
            <a:xfrm>
              <a:off x="2004" y="2016"/>
              <a:ext cx="252" cy="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0692" name="Text Box 21"/>
            <p:cNvSpPr txBox="1">
              <a:spLocks noChangeArrowheads="1"/>
            </p:cNvSpPr>
            <p:nvPr/>
          </p:nvSpPr>
          <p:spPr bwMode="auto">
            <a:xfrm>
              <a:off x="1968" y="1752"/>
              <a:ext cx="36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000" b="1">
                  <a:latin typeface="Times New Roman" panose="02020603050405020304" pitchFamily="18" charset="0"/>
                </a:rPr>
                <a:t>E</a:t>
              </a:r>
            </a:p>
          </p:txBody>
        </p:sp>
      </p:grpSp>
      <p:grpSp>
        <p:nvGrpSpPr>
          <p:cNvPr id="4" name="Group 40"/>
          <p:cNvGrpSpPr>
            <a:grpSpLocks/>
          </p:cNvGrpSpPr>
          <p:nvPr/>
        </p:nvGrpSpPr>
        <p:grpSpPr bwMode="auto">
          <a:xfrm>
            <a:off x="6172200" y="2114550"/>
            <a:ext cx="2971800" cy="1771650"/>
            <a:chOff x="3888" y="1332"/>
            <a:chExt cx="1872" cy="1116"/>
          </a:xfrm>
        </p:grpSpPr>
        <p:sp>
          <p:nvSpPr>
            <p:cNvPr id="70685" name="Oval 12"/>
            <p:cNvSpPr>
              <a:spLocks noChangeArrowheads="1"/>
            </p:cNvSpPr>
            <p:nvPr/>
          </p:nvSpPr>
          <p:spPr bwMode="auto">
            <a:xfrm>
              <a:off x="4164" y="1356"/>
              <a:ext cx="1596" cy="109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rtl="0"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latin typeface="Times New Roman" panose="02020603050405020304" pitchFamily="18" charset="0"/>
                </a:rPr>
                <a:t>E</a:t>
              </a:r>
              <a:r>
                <a:rPr lang="en-US" altLang="en-US" sz="2000" b="1">
                  <a:latin typeface="Times New Roman" panose="02020603050405020304" pitchFamily="18" charset="0"/>
                  <a:sym typeface="Symbol" panose="05050102010706020507" pitchFamily="18" charset="2"/>
                </a:rPr>
                <a:t></a:t>
              </a:r>
              <a:r>
                <a:rPr lang="en-US" altLang="en-US" sz="2000" b="1">
                  <a:latin typeface="Times New Roman" panose="02020603050405020304" pitchFamily="18" charset="0"/>
                </a:rPr>
                <a:t>E</a:t>
              </a:r>
              <a:r>
                <a:rPr lang="en-US" altLang="en-US" sz="20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+ </a:t>
              </a:r>
              <a:r>
                <a:rPr lang="en-US" altLang="en-US" sz="1800" b="1">
                  <a:solidFill>
                    <a:srgbClr val="0000FF"/>
                  </a:solidFill>
                  <a:sym typeface="Symbol" panose="05050102010706020507" pitchFamily="18" charset="2"/>
                </a:rPr>
                <a:t></a:t>
              </a:r>
              <a:r>
                <a:rPr lang="en-US" altLang="en-US" sz="2000" b="1">
                  <a:latin typeface="Times New Roman" panose="02020603050405020304" pitchFamily="18" charset="0"/>
                </a:rPr>
                <a:t>E</a:t>
              </a:r>
            </a:p>
            <a:p>
              <a:pPr algn="ctr" rtl="0"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E</a:t>
              </a:r>
              <a:r>
                <a:rPr lang="en-US" altLang="en-US" sz="2400" b="1">
                  <a:latin typeface="Times New Roman" panose="02020603050405020304" pitchFamily="18" charset="0"/>
                  <a:sym typeface="Symbol" panose="05050102010706020507" pitchFamily="18" charset="2"/>
                </a:rPr>
                <a:t></a:t>
              </a:r>
              <a:r>
                <a:rPr lang="en-US" altLang="en-US" sz="240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1800" b="1">
                  <a:solidFill>
                    <a:srgbClr val="0000FF"/>
                  </a:solidFill>
                  <a:sym typeface="Symbol" panose="05050102010706020507" pitchFamily="18" charset="2"/>
                </a:rPr>
                <a:t></a:t>
              </a:r>
              <a:r>
                <a:rPr lang="en-US" altLang="en-US" sz="2400" b="1">
                  <a:latin typeface="Times New Roman" panose="02020603050405020304" pitchFamily="18" charset="0"/>
                </a:rPr>
                <a:t>E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+</a:t>
              </a:r>
              <a:r>
                <a:rPr lang="en-US" altLang="en-US" sz="2400" b="1">
                  <a:latin typeface="Times New Roman" panose="02020603050405020304" pitchFamily="18" charset="0"/>
                </a:rPr>
                <a:t>E</a:t>
              </a:r>
            </a:p>
            <a:p>
              <a:pPr algn="ctr" rtl="0"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E </a:t>
              </a:r>
              <a:r>
                <a:rPr lang="en-US" altLang="en-US" sz="2400" b="1">
                  <a:latin typeface="Times New Roman" panose="02020603050405020304" pitchFamily="18" charset="0"/>
                  <a:sym typeface="Symbol" panose="05050102010706020507" pitchFamily="18" charset="2"/>
                </a:rPr>
                <a:t></a:t>
              </a:r>
              <a:r>
                <a:rPr lang="en-US" altLang="en-US" sz="240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1800" b="1">
                  <a:solidFill>
                    <a:srgbClr val="0000FF"/>
                  </a:solidFill>
                  <a:sym typeface="Symbol" panose="05050102010706020507" pitchFamily="18" charset="2"/>
                </a:rPr>
                <a:t></a:t>
              </a:r>
              <a:r>
                <a:rPr lang="en-US" altLang="en-US" sz="1800" b="1">
                  <a:solidFill>
                    <a:srgbClr val="0000FF"/>
                  </a:solidFill>
                </a:rPr>
                <a:t> 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i</a:t>
              </a:r>
            </a:p>
            <a:p>
              <a:pPr algn="ctr" rtl="0">
                <a:spcBef>
                  <a:spcPct val="0"/>
                </a:spcBef>
                <a:buFontTx/>
                <a:buNone/>
              </a:pPr>
              <a:endParaRPr lang="en-US" altLang="en-US" sz="2000" b="1">
                <a:solidFill>
                  <a:schemeClr val="bg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70686" name="Text Box 18"/>
            <p:cNvSpPr txBox="1">
              <a:spLocks noChangeArrowheads="1"/>
            </p:cNvSpPr>
            <p:nvPr/>
          </p:nvSpPr>
          <p:spPr bwMode="auto">
            <a:xfrm>
              <a:off x="4164" y="1332"/>
              <a:ext cx="2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4</a:t>
              </a:r>
            </a:p>
          </p:txBody>
        </p:sp>
        <p:cxnSp>
          <p:nvCxnSpPr>
            <p:cNvPr id="70687" name="AutoShape 19"/>
            <p:cNvCxnSpPr>
              <a:cxnSpLocks noChangeShapeType="1"/>
              <a:endCxn id="70685" idx="2"/>
            </p:cNvCxnSpPr>
            <p:nvPr/>
          </p:nvCxnSpPr>
          <p:spPr bwMode="auto">
            <a:xfrm flipV="1">
              <a:off x="3888" y="1902"/>
              <a:ext cx="264" cy="9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0688" name="Text Box 22"/>
            <p:cNvSpPr txBox="1">
              <a:spLocks noChangeArrowheads="1"/>
            </p:cNvSpPr>
            <p:nvPr/>
          </p:nvSpPr>
          <p:spPr bwMode="auto">
            <a:xfrm>
              <a:off x="3888" y="1656"/>
              <a:ext cx="36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0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+</a:t>
              </a:r>
            </a:p>
          </p:txBody>
        </p:sp>
      </p:grp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6610350" y="3943350"/>
            <a:ext cx="2533650" cy="1885950"/>
            <a:chOff x="4164" y="2484"/>
            <a:chExt cx="1596" cy="1188"/>
          </a:xfrm>
        </p:grpSpPr>
        <p:sp>
          <p:nvSpPr>
            <p:cNvPr id="70681" name="Oval 23"/>
            <p:cNvSpPr>
              <a:spLocks noChangeArrowheads="1"/>
            </p:cNvSpPr>
            <p:nvPr/>
          </p:nvSpPr>
          <p:spPr bwMode="auto">
            <a:xfrm>
              <a:off x="4164" y="2868"/>
              <a:ext cx="1596" cy="804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rtl="0"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latin typeface="Times New Roman" panose="02020603050405020304" pitchFamily="18" charset="0"/>
                </a:rPr>
                <a:t>E</a:t>
              </a:r>
              <a:r>
                <a:rPr lang="en-US" altLang="en-US" sz="2000" b="1">
                  <a:latin typeface="Times New Roman" panose="02020603050405020304" pitchFamily="18" charset="0"/>
                  <a:sym typeface="Symbol" panose="05050102010706020507" pitchFamily="18" charset="2"/>
                </a:rPr>
                <a:t></a:t>
              </a:r>
              <a:r>
                <a:rPr lang="en-US" altLang="en-US" sz="2000" b="1">
                  <a:latin typeface="Times New Roman" panose="02020603050405020304" pitchFamily="18" charset="0"/>
                </a:rPr>
                <a:t>E</a:t>
              </a:r>
              <a:r>
                <a:rPr lang="en-US" altLang="en-US" sz="20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+ </a:t>
              </a:r>
              <a:r>
                <a:rPr lang="en-US" altLang="en-US" sz="2000" b="1">
                  <a:latin typeface="Times New Roman" panose="02020603050405020304" pitchFamily="18" charset="0"/>
                </a:rPr>
                <a:t>E</a:t>
              </a:r>
              <a:r>
                <a:rPr lang="en-US" altLang="en-US" sz="1800" b="1">
                  <a:solidFill>
                    <a:srgbClr val="0000FF"/>
                  </a:solidFill>
                  <a:sym typeface="Symbol" panose="05050102010706020507" pitchFamily="18" charset="2"/>
                </a:rPr>
                <a:t></a:t>
              </a:r>
              <a:endParaRPr lang="en-US" altLang="en-US" sz="2000" b="1">
                <a:solidFill>
                  <a:schemeClr val="bg1"/>
                </a:solidFill>
                <a:latin typeface="Times New Roman" panose="02020603050405020304" pitchFamily="18" charset="0"/>
              </a:endParaRPr>
            </a:p>
            <a:p>
              <a:pPr algn="ctr" rtl="0"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E</a:t>
              </a:r>
              <a:r>
                <a:rPr lang="en-US" altLang="en-US" sz="2400" b="1">
                  <a:latin typeface="Times New Roman" panose="02020603050405020304" pitchFamily="18" charset="0"/>
                  <a:sym typeface="Symbol" panose="05050102010706020507" pitchFamily="18" charset="2"/>
                </a:rPr>
                <a:t></a:t>
              </a:r>
              <a:r>
                <a:rPr lang="en-US" altLang="en-US" sz="2400" b="1">
                  <a:latin typeface="Times New Roman" panose="02020603050405020304" pitchFamily="18" charset="0"/>
                </a:rPr>
                <a:t>E</a:t>
              </a:r>
              <a:r>
                <a:rPr lang="en-US" altLang="en-US" sz="1800" b="1">
                  <a:solidFill>
                    <a:srgbClr val="0000FF"/>
                  </a:solidFill>
                  <a:sym typeface="Symbol" panose="05050102010706020507" pitchFamily="18" charset="2"/>
                </a:rPr>
                <a:t>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+</a:t>
              </a:r>
              <a:r>
                <a:rPr lang="en-US" altLang="en-US" sz="2400" b="1">
                  <a:latin typeface="Times New Roman" panose="02020603050405020304" pitchFamily="18" charset="0"/>
                </a:rPr>
                <a:t>E</a:t>
              </a:r>
            </a:p>
            <a:p>
              <a:pPr algn="ctr" rtl="0">
                <a:spcBef>
                  <a:spcPct val="0"/>
                </a:spcBef>
                <a:buFontTx/>
                <a:buNone/>
              </a:pPr>
              <a:endParaRPr lang="en-US" altLang="en-US" sz="2000" b="1">
                <a:solidFill>
                  <a:schemeClr val="bg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70682" name="Text Box 24"/>
            <p:cNvSpPr txBox="1">
              <a:spLocks noChangeArrowheads="1"/>
            </p:cNvSpPr>
            <p:nvPr/>
          </p:nvSpPr>
          <p:spPr bwMode="auto">
            <a:xfrm>
              <a:off x="4308" y="2664"/>
              <a:ext cx="2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70683" name="Text Box 25"/>
            <p:cNvSpPr txBox="1">
              <a:spLocks noChangeArrowheads="1"/>
            </p:cNvSpPr>
            <p:nvPr/>
          </p:nvSpPr>
          <p:spPr bwMode="auto">
            <a:xfrm>
              <a:off x="5064" y="2580"/>
              <a:ext cx="36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000" b="1">
                  <a:latin typeface="Times New Roman" panose="02020603050405020304" pitchFamily="18" charset="0"/>
                </a:rPr>
                <a:t>E</a:t>
              </a:r>
            </a:p>
          </p:txBody>
        </p:sp>
        <p:cxnSp>
          <p:nvCxnSpPr>
            <p:cNvPr id="70684" name="AutoShape 26"/>
            <p:cNvCxnSpPr>
              <a:cxnSpLocks noChangeShapeType="1"/>
            </p:cNvCxnSpPr>
            <p:nvPr/>
          </p:nvCxnSpPr>
          <p:spPr bwMode="auto">
            <a:xfrm>
              <a:off x="5004" y="2484"/>
              <a:ext cx="24" cy="372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" name="Group 43"/>
          <p:cNvGrpSpPr>
            <a:grpSpLocks/>
          </p:cNvGrpSpPr>
          <p:nvPr/>
        </p:nvGrpSpPr>
        <p:grpSpPr bwMode="auto">
          <a:xfrm>
            <a:off x="6057900" y="3019425"/>
            <a:ext cx="571500" cy="2171700"/>
            <a:chOff x="3816" y="1902"/>
            <a:chExt cx="360" cy="1368"/>
          </a:xfrm>
        </p:grpSpPr>
        <p:cxnSp>
          <p:nvCxnSpPr>
            <p:cNvPr id="70679" name="AutoShape 27"/>
            <p:cNvCxnSpPr>
              <a:cxnSpLocks noChangeShapeType="1"/>
              <a:stCxn id="70681" idx="2"/>
              <a:endCxn id="70685" idx="2"/>
            </p:cNvCxnSpPr>
            <p:nvPr/>
          </p:nvCxnSpPr>
          <p:spPr bwMode="auto">
            <a:xfrm rot="10800000" flipH="1">
              <a:off x="4152" y="1902"/>
              <a:ext cx="1" cy="1368"/>
            </a:xfrm>
            <a:prstGeom prst="curvedConnector3">
              <a:avLst>
                <a:gd name="adj1" fmla="val -13200005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0680" name="Text Box 28"/>
            <p:cNvSpPr txBox="1">
              <a:spLocks noChangeArrowheads="1"/>
            </p:cNvSpPr>
            <p:nvPr/>
          </p:nvSpPr>
          <p:spPr bwMode="auto">
            <a:xfrm>
              <a:off x="3816" y="2448"/>
              <a:ext cx="36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0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+</a:t>
              </a:r>
            </a:p>
          </p:txBody>
        </p:sp>
      </p:grpSp>
      <p:grpSp>
        <p:nvGrpSpPr>
          <p:cNvPr id="7" name="Group 34"/>
          <p:cNvGrpSpPr>
            <a:grpSpLocks/>
          </p:cNvGrpSpPr>
          <p:nvPr/>
        </p:nvGrpSpPr>
        <p:grpSpPr bwMode="auto">
          <a:xfrm>
            <a:off x="457200" y="3905250"/>
            <a:ext cx="2533650" cy="1257300"/>
            <a:chOff x="288" y="2460"/>
            <a:chExt cx="1596" cy="792"/>
          </a:xfrm>
        </p:grpSpPr>
        <p:sp>
          <p:nvSpPr>
            <p:cNvPr id="70675" name="Oval 8"/>
            <p:cNvSpPr>
              <a:spLocks noChangeArrowheads="1"/>
            </p:cNvSpPr>
            <p:nvPr/>
          </p:nvSpPr>
          <p:spPr bwMode="auto">
            <a:xfrm>
              <a:off x="528" y="2916"/>
              <a:ext cx="1356" cy="336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rtl="0"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latin typeface="Times New Roman" panose="02020603050405020304" pitchFamily="18" charset="0"/>
                </a:rPr>
                <a:t>E </a:t>
              </a:r>
              <a:r>
                <a:rPr lang="en-US" altLang="en-US" sz="2000" b="1">
                  <a:latin typeface="Times New Roman" panose="02020603050405020304" pitchFamily="18" charset="0"/>
                  <a:sym typeface="Symbol" panose="05050102010706020507" pitchFamily="18" charset="2"/>
                </a:rPr>
                <a:t></a:t>
              </a:r>
              <a:r>
                <a:rPr lang="en-US" altLang="en-US" sz="200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000" b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r>
                <a:rPr lang="en-US" altLang="en-US" sz="1800" b="1">
                  <a:solidFill>
                    <a:srgbClr val="0000FF"/>
                  </a:solidFill>
                  <a:sym typeface="Symbol" panose="05050102010706020507" pitchFamily="18" charset="2"/>
                </a:rPr>
                <a:t></a:t>
              </a:r>
              <a:endParaRPr lang="en-US" altLang="en-US" sz="1800" b="1">
                <a:solidFill>
                  <a:srgbClr val="0000FF"/>
                </a:solidFill>
              </a:endParaRPr>
            </a:p>
          </p:txBody>
        </p:sp>
        <p:cxnSp>
          <p:nvCxnSpPr>
            <p:cNvPr id="70676" name="AutoShape 9"/>
            <p:cNvCxnSpPr>
              <a:cxnSpLocks noChangeShapeType="1"/>
              <a:stCxn id="70693" idx="4"/>
              <a:endCxn id="70675" idx="0"/>
            </p:cNvCxnSpPr>
            <p:nvPr/>
          </p:nvCxnSpPr>
          <p:spPr bwMode="auto">
            <a:xfrm flipH="1">
              <a:off x="1206" y="2460"/>
              <a:ext cx="18" cy="44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0677" name="Text Box 10"/>
            <p:cNvSpPr txBox="1">
              <a:spLocks noChangeArrowheads="1"/>
            </p:cNvSpPr>
            <p:nvPr/>
          </p:nvSpPr>
          <p:spPr bwMode="auto">
            <a:xfrm>
              <a:off x="1164" y="2592"/>
              <a:ext cx="36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0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i</a:t>
              </a:r>
            </a:p>
          </p:txBody>
        </p:sp>
        <p:sp>
          <p:nvSpPr>
            <p:cNvPr id="70678" name="Text Box 31"/>
            <p:cNvSpPr txBox="1">
              <a:spLocks noChangeArrowheads="1"/>
            </p:cNvSpPr>
            <p:nvPr/>
          </p:nvSpPr>
          <p:spPr bwMode="auto">
            <a:xfrm>
              <a:off x="288" y="2892"/>
              <a:ext cx="2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</p:grpSp>
      <p:grpSp>
        <p:nvGrpSpPr>
          <p:cNvPr id="8" name="Group 39"/>
          <p:cNvGrpSpPr>
            <a:grpSpLocks/>
          </p:cNvGrpSpPr>
          <p:nvPr/>
        </p:nvGrpSpPr>
        <p:grpSpPr bwMode="auto">
          <a:xfrm>
            <a:off x="3562350" y="3905250"/>
            <a:ext cx="2381250" cy="1257300"/>
            <a:chOff x="2244" y="2460"/>
            <a:chExt cx="1500" cy="792"/>
          </a:xfrm>
        </p:grpSpPr>
        <p:sp>
          <p:nvSpPr>
            <p:cNvPr id="70671" name="Oval 13"/>
            <p:cNvSpPr>
              <a:spLocks noChangeArrowheads="1"/>
            </p:cNvSpPr>
            <p:nvPr/>
          </p:nvSpPr>
          <p:spPr bwMode="auto">
            <a:xfrm>
              <a:off x="2388" y="2916"/>
              <a:ext cx="1356" cy="336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rtl="0"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latin typeface="Times New Roman" panose="02020603050405020304" pitchFamily="18" charset="0"/>
                </a:rPr>
                <a:t>S </a:t>
              </a:r>
              <a:r>
                <a:rPr lang="en-US" altLang="en-US" sz="2000" b="1">
                  <a:latin typeface="Times New Roman" panose="02020603050405020304" pitchFamily="18" charset="0"/>
                  <a:sym typeface="Symbol" panose="05050102010706020507" pitchFamily="18" charset="2"/>
                </a:rPr>
                <a:t></a:t>
              </a:r>
              <a:r>
                <a:rPr lang="en-US" altLang="en-US" sz="2000" b="1">
                  <a:latin typeface="Times New Roman" panose="02020603050405020304" pitchFamily="18" charset="0"/>
                </a:rPr>
                <a:t>E</a:t>
              </a:r>
              <a:r>
                <a:rPr lang="en-US" altLang="en-US" sz="200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000" b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$</a:t>
              </a:r>
              <a:r>
                <a:rPr lang="en-US" altLang="en-US" sz="1800" b="1">
                  <a:solidFill>
                    <a:srgbClr val="0000FF"/>
                  </a:solidFill>
                  <a:sym typeface="Symbol" panose="05050102010706020507" pitchFamily="18" charset="2"/>
                </a:rPr>
                <a:t></a:t>
              </a:r>
              <a:endParaRPr lang="en-US" altLang="en-US" sz="2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0672" name="AutoShape 14"/>
            <p:cNvCxnSpPr>
              <a:cxnSpLocks noChangeShapeType="1"/>
              <a:endCxn id="70671" idx="0"/>
            </p:cNvCxnSpPr>
            <p:nvPr/>
          </p:nvCxnSpPr>
          <p:spPr bwMode="auto">
            <a:xfrm>
              <a:off x="3060" y="2460"/>
              <a:ext cx="6" cy="44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0673" name="Text Box 15"/>
            <p:cNvSpPr txBox="1">
              <a:spLocks noChangeArrowheads="1"/>
            </p:cNvSpPr>
            <p:nvPr/>
          </p:nvSpPr>
          <p:spPr bwMode="auto">
            <a:xfrm>
              <a:off x="3180" y="2544"/>
              <a:ext cx="36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0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$</a:t>
              </a:r>
            </a:p>
          </p:txBody>
        </p:sp>
        <p:sp>
          <p:nvSpPr>
            <p:cNvPr id="70674" name="Text Box 32"/>
            <p:cNvSpPr txBox="1">
              <a:spLocks noChangeArrowheads="1"/>
            </p:cNvSpPr>
            <p:nvPr/>
          </p:nvSpPr>
          <p:spPr bwMode="auto">
            <a:xfrm>
              <a:off x="2244" y="2772"/>
              <a:ext cx="2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</p:grpSp>
      <p:grpSp>
        <p:nvGrpSpPr>
          <p:cNvPr id="9" name="Group 46"/>
          <p:cNvGrpSpPr>
            <a:grpSpLocks/>
          </p:cNvGrpSpPr>
          <p:nvPr/>
        </p:nvGrpSpPr>
        <p:grpSpPr bwMode="auto">
          <a:xfrm>
            <a:off x="1914525" y="3651250"/>
            <a:ext cx="5067300" cy="2711450"/>
            <a:chOff x="1206" y="2300"/>
            <a:chExt cx="3192" cy="1708"/>
          </a:xfrm>
        </p:grpSpPr>
        <p:cxnSp>
          <p:nvCxnSpPr>
            <p:cNvPr id="70669" name="AutoShape 44"/>
            <p:cNvCxnSpPr>
              <a:cxnSpLocks noChangeShapeType="1"/>
              <a:stCxn id="70685" idx="3"/>
              <a:endCxn id="70675" idx="4"/>
            </p:cNvCxnSpPr>
            <p:nvPr/>
          </p:nvCxnSpPr>
          <p:spPr bwMode="auto">
            <a:xfrm rot="5400000">
              <a:off x="2320" y="1186"/>
              <a:ext cx="964" cy="3192"/>
            </a:xfrm>
            <a:prstGeom prst="curvedConnector3">
              <a:avLst>
                <a:gd name="adj1" fmla="val 13609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0670" name="Text Box 45"/>
            <p:cNvSpPr txBox="1">
              <a:spLocks noChangeArrowheads="1"/>
            </p:cNvSpPr>
            <p:nvPr/>
          </p:nvSpPr>
          <p:spPr bwMode="auto">
            <a:xfrm>
              <a:off x="2760" y="3720"/>
              <a:ext cx="2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70221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2050" name="Group 2"/>
          <p:cNvGraphicFramePr>
            <a:graphicFrameLocks noGrp="1"/>
          </p:cNvGraphicFramePr>
          <p:nvPr>
            <p:ph/>
          </p:nvPr>
        </p:nvGraphicFramePr>
        <p:xfrm>
          <a:off x="871538" y="3275013"/>
          <a:ext cx="5851525" cy="3548063"/>
        </p:xfrm>
        <a:graphic>
          <a:graphicData uri="http://schemas.openxmlformats.org/drawingml/2006/table">
            <a:tbl>
              <a:tblPr/>
              <a:tblGrid>
                <a:gridCol w="706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59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7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09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4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54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77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$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0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s1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6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 E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28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s4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s3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06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accept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0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s1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80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 E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E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+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 E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E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+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 E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E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+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1759" name="Slide Number Placeholder 29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7E80926B-DB21-4BA3-AECD-3DE432718C0D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79</a:t>
            </a:fld>
            <a:endParaRPr lang="he-IL" altLang="en-US" sz="1400"/>
          </a:p>
        </p:txBody>
      </p:sp>
      <p:sp>
        <p:nvSpPr>
          <p:cNvPr id="71732" name="Oval 52"/>
          <p:cNvSpPr>
            <a:spLocks noChangeArrowheads="1"/>
          </p:cNvSpPr>
          <p:nvPr/>
        </p:nvSpPr>
        <p:spPr bwMode="auto">
          <a:xfrm>
            <a:off x="762000" y="381000"/>
            <a:ext cx="2362200" cy="13716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0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S</a:t>
            </a:r>
            <a:r>
              <a:rPr lang="en-US" altLang="en-US" sz="18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1800" b="1">
                <a:solidFill>
                  <a:srgbClr val="0000FF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en-US" altLang="en-US" sz="1800" b="1">
                <a:latin typeface="Times New Roman" panose="02020603050405020304" pitchFamily="18" charset="0"/>
              </a:rPr>
              <a:t>E</a:t>
            </a:r>
            <a:r>
              <a:rPr lang="en-US" altLang="en-US" sz="1800" b="1">
                <a:solidFill>
                  <a:srgbClr val="0000FF"/>
                </a:solidFill>
                <a:latin typeface="Times New Roman" panose="02020603050405020304" pitchFamily="18" charset="0"/>
              </a:rPr>
              <a:t>$</a:t>
            </a:r>
          </a:p>
          <a:p>
            <a:pPr algn="ctr" rtl="0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E</a:t>
            </a:r>
            <a:r>
              <a:rPr lang="en-US" altLang="en-US" sz="18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1800" b="1">
                <a:solidFill>
                  <a:srgbClr val="0000FF"/>
                </a:solidFill>
                <a:sym typeface="Symbol" panose="05050102010706020507" pitchFamily="18" charset="2"/>
              </a:rPr>
              <a:t></a:t>
            </a:r>
            <a:r>
              <a:rPr lang="en-US" altLang="en-US" sz="1800" b="1">
                <a:latin typeface="Times New Roman" panose="02020603050405020304" pitchFamily="18" charset="0"/>
              </a:rPr>
              <a:t>E</a:t>
            </a:r>
            <a:r>
              <a:rPr lang="en-US" altLang="en-US" sz="1800" b="1">
                <a:solidFill>
                  <a:srgbClr val="0000FF"/>
                </a:solidFill>
                <a:latin typeface="Times New Roman" panose="02020603050405020304" pitchFamily="18" charset="0"/>
              </a:rPr>
              <a:t>+</a:t>
            </a:r>
            <a:r>
              <a:rPr lang="en-US" altLang="en-US" sz="1800" b="1">
                <a:latin typeface="Times New Roman" panose="02020603050405020304" pitchFamily="18" charset="0"/>
              </a:rPr>
              <a:t>E</a:t>
            </a:r>
          </a:p>
          <a:p>
            <a:pPr algn="ctr" rtl="0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E </a:t>
            </a:r>
            <a:r>
              <a:rPr lang="en-US" altLang="en-US" sz="18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18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800" b="1">
                <a:solidFill>
                  <a:srgbClr val="0000FF"/>
                </a:solidFill>
                <a:sym typeface="Symbol" panose="05050102010706020507" pitchFamily="18" charset="2"/>
              </a:rPr>
              <a:t></a:t>
            </a:r>
            <a:r>
              <a:rPr lang="en-US" altLang="en-US" sz="1800" b="1">
                <a:solidFill>
                  <a:srgbClr val="0000FF"/>
                </a:solidFill>
              </a:rPr>
              <a:t> </a:t>
            </a:r>
            <a:r>
              <a:rPr lang="en-US" altLang="en-US" sz="1800" b="1">
                <a:solidFill>
                  <a:srgbClr val="0000FF"/>
                </a:solidFill>
                <a:latin typeface="Times New Roman" panose="02020603050405020304" pitchFamily="18" charset="0"/>
              </a:rPr>
              <a:t>i</a:t>
            </a:r>
          </a:p>
        </p:txBody>
      </p:sp>
      <p:sp>
        <p:nvSpPr>
          <p:cNvPr id="71733" name="Line 53"/>
          <p:cNvSpPr>
            <a:spLocks noChangeShapeType="1"/>
          </p:cNvSpPr>
          <p:nvPr/>
        </p:nvSpPr>
        <p:spPr bwMode="auto">
          <a:xfrm>
            <a:off x="0" y="1276350"/>
            <a:ext cx="781050" cy="38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4" name="Text Box 54"/>
          <p:cNvSpPr txBox="1">
            <a:spLocks noChangeArrowheads="1"/>
          </p:cNvSpPr>
          <p:nvPr/>
        </p:nvSpPr>
        <p:spPr bwMode="auto">
          <a:xfrm>
            <a:off x="838200" y="2286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71735" name="Oval 55"/>
          <p:cNvSpPr>
            <a:spLocks noChangeArrowheads="1"/>
          </p:cNvSpPr>
          <p:nvPr/>
        </p:nvSpPr>
        <p:spPr bwMode="auto">
          <a:xfrm>
            <a:off x="3600450" y="381000"/>
            <a:ext cx="2533650" cy="13716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0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S</a:t>
            </a:r>
            <a:r>
              <a:rPr lang="en-US" altLang="en-US" sz="18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1800" b="1">
                <a:latin typeface="Times New Roman" panose="02020603050405020304" pitchFamily="18" charset="0"/>
              </a:rPr>
              <a:t>E</a:t>
            </a:r>
            <a:r>
              <a:rPr lang="en-US" altLang="en-US" sz="1800" b="1">
                <a:solidFill>
                  <a:srgbClr val="0000FF"/>
                </a:solidFill>
                <a:sym typeface="Symbol" panose="05050102010706020507" pitchFamily="18" charset="2"/>
              </a:rPr>
              <a:t></a:t>
            </a:r>
            <a:r>
              <a:rPr lang="en-US" altLang="en-US" sz="1800" b="1">
                <a:solidFill>
                  <a:srgbClr val="0000FF"/>
                </a:solidFill>
                <a:latin typeface="Times New Roman" panose="02020603050405020304" pitchFamily="18" charset="0"/>
              </a:rPr>
              <a:t>$</a:t>
            </a:r>
          </a:p>
          <a:p>
            <a:pPr algn="ctr" rtl="0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E</a:t>
            </a:r>
            <a:r>
              <a:rPr lang="en-US" altLang="en-US" sz="18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1800" b="1">
                <a:latin typeface="Times New Roman" panose="02020603050405020304" pitchFamily="18" charset="0"/>
              </a:rPr>
              <a:t>E</a:t>
            </a:r>
            <a:r>
              <a:rPr lang="en-US" altLang="en-US" sz="1800" b="1">
                <a:solidFill>
                  <a:srgbClr val="0000FF"/>
                </a:solidFill>
                <a:sym typeface="Symbol" panose="05050102010706020507" pitchFamily="18" charset="2"/>
              </a:rPr>
              <a:t></a:t>
            </a:r>
            <a:r>
              <a:rPr lang="en-US" altLang="en-US" sz="1800" b="1">
                <a:solidFill>
                  <a:srgbClr val="0000FF"/>
                </a:solidFill>
                <a:latin typeface="Times New Roman" panose="02020603050405020304" pitchFamily="18" charset="0"/>
              </a:rPr>
              <a:t>+</a:t>
            </a:r>
            <a:r>
              <a:rPr lang="en-US" altLang="en-US" sz="1800" b="1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71736" name="Text Box 56"/>
          <p:cNvSpPr txBox="1">
            <a:spLocks noChangeArrowheads="1"/>
          </p:cNvSpPr>
          <p:nvPr/>
        </p:nvSpPr>
        <p:spPr bwMode="auto">
          <a:xfrm>
            <a:off x="3638550" y="2286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</a:p>
        </p:txBody>
      </p:sp>
      <p:cxnSp>
        <p:nvCxnSpPr>
          <p:cNvPr id="71737" name="AutoShape 57"/>
          <p:cNvCxnSpPr>
            <a:cxnSpLocks noChangeShapeType="1"/>
            <a:endCxn id="71735" idx="2"/>
          </p:cNvCxnSpPr>
          <p:nvPr/>
        </p:nvCxnSpPr>
        <p:spPr bwMode="auto">
          <a:xfrm>
            <a:off x="3181350" y="1066800"/>
            <a:ext cx="40005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738" name="Text Box 58"/>
          <p:cNvSpPr txBox="1">
            <a:spLocks noChangeArrowheads="1"/>
          </p:cNvSpPr>
          <p:nvPr/>
        </p:nvSpPr>
        <p:spPr bwMode="auto">
          <a:xfrm>
            <a:off x="3124200" y="647700"/>
            <a:ext cx="571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71739" name="Oval 59"/>
          <p:cNvSpPr>
            <a:spLocks noChangeArrowheads="1"/>
          </p:cNvSpPr>
          <p:nvPr/>
        </p:nvSpPr>
        <p:spPr bwMode="auto">
          <a:xfrm>
            <a:off x="6610350" y="19050"/>
            <a:ext cx="2533650" cy="17335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0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E</a:t>
            </a:r>
            <a:r>
              <a:rPr lang="en-US" altLang="en-US" sz="18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1800" b="1">
                <a:latin typeface="Times New Roman" panose="02020603050405020304" pitchFamily="18" charset="0"/>
              </a:rPr>
              <a:t>E</a:t>
            </a:r>
            <a:r>
              <a:rPr lang="en-US" altLang="en-US" sz="1800" b="1">
                <a:solidFill>
                  <a:srgbClr val="0000FF"/>
                </a:solidFill>
                <a:latin typeface="Times New Roman" panose="02020603050405020304" pitchFamily="18" charset="0"/>
              </a:rPr>
              <a:t>+ </a:t>
            </a:r>
            <a:r>
              <a:rPr lang="en-US" altLang="en-US" sz="1800" b="1">
                <a:solidFill>
                  <a:srgbClr val="0000FF"/>
                </a:solidFill>
                <a:sym typeface="Symbol" panose="05050102010706020507" pitchFamily="18" charset="2"/>
              </a:rPr>
              <a:t></a:t>
            </a:r>
            <a:r>
              <a:rPr lang="en-US" altLang="en-US" sz="1800" b="1">
                <a:latin typeface="Times New Roman" panose="02020603050405020304" pitchFamily="18" charset="0"/>
              </a:rPr>
              <a:t>E</a:t>
            </a:r>
          </a:p>
          <a:p>
            <a:pPr algn="ctr" rtl="0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E</a:t>
            </a:r>
            <a:r>
              <a:rPr lang="en-US" altLang="en-US" sz="18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18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800" b="1">
                <a:solidFill>
                  <a:srgbClr val="0000FF"/>
                </a:solidFill>
                <a:sym typeface="Symbol" panose="05050102010706020507" pitchFamily="18" charset="2"/>
              </a:rPr>
              <a:t></a:t>
            </a:r>
            <a:r>
              <a:rPr lang="en-US" altLang="en-US" sz="1800" b="1">
                <a:latin typeface="Times New Roman" panose="02020603050405020304" pitchFamily="18" charset="0"/>
              </a:rPr>
              <a:t>E</a:t>
            </a:r>
            <a:r>
              <a:rPr lang="en-US" altLang="en-US" sz="1800" b="1">
                <a:solidFill>
                  <a:srgbClr val="0000FF"/>
                </a:solidFill>
                <a:latin typeface="Times New Roman" panose="02020603050405020304" pitchFamily="18" charset="0"/>
              </a:rPr>
              <a:t>+</a:t>
            </a:r>
            <a:r>
              <a:rPr lang="en-US" altLang="en-US" sz="1800" b="1">
                <a:latin typeface="Times New Roman" panose="02020603050405020304" pitchFamily="18" charset="0"/>
              </a:rPr>
              <a:t>E</a:t>
            </a:r>
          </a:p>
          <a:p>
            <a:pPr algn="ctr" rtl="0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E </a:t>
            </a:r>
            <a:r>
              <a:rPr lang="en-US" altLang="en-US" sz="18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18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800" b="1">
                <a:solidFill>
                  <a:srgbClr val="0000FF"/>
                </a:solidFill>
                <a:sym typeface="Symbol" panose="05050102010706020507" pitchFamily="18" charset="2"/>
              </a:rPr>
              <a:t></a:t>
            </a:r>
            <a:r>
              <a:rPr lang="en-US" altLang="en-US" sz="1800" b="1">
                <a:solidFill>
                  <a:srgbClr val="0000FF"/>
                </a:solidFill>
              </a:rPr>
              <a:t> </a:t>
            </a:r>
            <a:r>
              <a:rPr lang="en-US" altLang="en-US" sz="1800" b="1">
                <a:solidFill>
                  <a:srgbClr val="0000FF"/>
                </a:solidFill>
                <a:latin typeface="Times New Roman" panose="02020603050405020304" pitchFamily="18" charset="0"/>
              </a:rPr>
              <a:t>i</a:t>
            </a:r>
          </a:p>
          <a:p>
            <a:pPr algn="ctr" rtl="0">
              <a:spcBef>
                <a:spcPct val="0"/>
              </a:spcBef>
              <a:buFontTx/>
              <a:buNone/>
            </a:pPr>
            <a:endParaRPr lang="en-US" altLang="en-US" sz="1800" b="1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40" name="Text Box 60"/>
          <p:cNvSpPr txBox="1">
            <a:spLocks noChangeArrowheads="1"/>
          </p:cNvSpPr>
          <p:nvPr/>
        </p:nvSpPr>
        <p:spPr bwMode="auto">
          <a:xfrm>
            <a:off x="6610350" y="-1905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Times New Roman" panose="02020603050405020304" pitchFamily="18" charset="0"/>
              </a:rPr>
              <a:t>4</a:t>
            </a:r>
          </a:p>
        </p:txBody>
      </p:sp>
      <p:cxnSp>
        <p:nvCxnSpPr>
          <p:cNvPr id="71741" name="AutoShape 61"/>
          <p:cNvCxnSpPr>
            <a:cxnSpLocks noChangeShapeType="1"/>
            <a:endCxn id="71739" idx="2"/>
          </p:cNvCxnSpPr>
          <p:nvPr/>
        </p:nvCxnSpPr>
        <p:spPr bwMode="auto">
          <a:xfrm flipV="1">
            <a:off x="6172200" y="885825"/>
            <a:ext cx="419100" cy="1428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742" name="Text Box 62"/>
          <p:cNvSpPr txBox="1">
            <a:spLocks noChangeArrowheads="1"/>
          </p:cNvSpPr>
          <p:nvPr/>
        </p:nvSpPr>
        <p:spPr bwMode="auto">
          <a:xfrm>
            <a:off x="6172200" y="495300"/>
            <a:ext cx="571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71743" name="Oval 63"/>
          <p:cNvSpPr>
            <a:spLocks noChangeArrowheads="1"/>
          </p:cNvSpPr>
          <p:nvPr/>
        </p:nvSpPr>
        <p:spPr bwMode="auto">
          <a:xfrm>
            <a:off x="6610350" y="2419350"/>
            <a:ext cx="2533650" cy="12763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0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E</a:t>
            </a:r>
            <a:r>
              <a:rPr lang="en-US" altLang="en-US" sz="18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1800" b="1">
                <a:latin typeface="Times New Roman" panose="02020603050405020304" pitchFamily="18" charset="0"/>
              </a:rPr>
              <a:t>E</a:t>
            </a:r>
            <a:r>
              <a:rPr lang="en-US" altLang="en-US" sz="1800" b="1">
                <a:solidFill>
                  <a:srgbClr val="0000FF"/>
                </a:solidFill>
                <a:latin typeface="Times New Roman" panose="02020603050405020304" pitchFamily="18" charset="0"/>
              </a:rPr>
              <a:t>+ </a:t>
            </a:r>
            <a:r>
              <a:rPr lang="en-US" altLang="en-US" sz="1800" b="1">
                <a:latin typeface="Times New Roman" panose="02020603050405020304" pitchFamily="18" charset="0"/>
              </a:rPr>
              <a:t>E</a:t>
            </a:r>
            <a:r>
              <a:rPr lang="en-US" altLang="en-US" sz="1800" b="1">
                <a:solidFill>
                  <a:srgbClr val="0000FF"/>
                </a:solidFill>
                <a:sym typeface="Symbol" panose="05050102010706020507" pitchFamily="18" charset="2"/>
              </a:rPr>
              <a:t></a:t>
            </a:r>
            <a:endParaRPr lang="en-US" altLang="en-US" sz="1800" b="1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 rtl="0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E</a:t>
            </a:r>
            <a:r>
              <a:rPr lang="en-US" altLang="en-US" sz="18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1800" b="1">
                <a:latin typeface="Times New Roman" panose="02020603050405020304" pitchFamily="18" charset="0"/>
              </a:rPr>
              <a:t>E</a:t>
            </a:r>
            <a:r>
              <a:rPr lang="en-US" altLang="en-US" sz="1800" b="1">
                <a:solidFill>
                  <a:srgbClr val="0000FF"/>
                </a:solidFill>
                <a:sym typeface="Symbol" panose="05050102010706020507" pitchFamily="18" charset="2"/>
              </a:rPr>
              <a:t></a:t>
            </a:r>
            <a:r>
              <a:rPr lang="en-US" altLang="en-US" sz="1800" b="1">
                <a:solidFill>
                  <a:srgbClr val="0000FF"/>
                </a:solidFill>
                <a:latin typeface="Times New Roman" panose="02020603050405020304" pitchFamily="18" charset="0"/>
              </a:rPr>
              <a:t>+</a:t>
            </a:r>
            <a:r>
              <a:rPr lang="en-US" altLang="en-US" sz="1800" b="1">
                <a:latin typeface="Times New Roman" panose="02020603050405020304" pitchFamily="18" charset="0"/>
              </a:rPr>
              <a:t>E</a:t>
            </a:r>
          </a:p>
          <a:p>
            <a:pPr algn="ctr" rtl="0">
              <a:spcBef>
                <a:spcPct val="0"/>
              </a:spcBef>
              <a:buFontTx/>
              <a:buNone/>
            </a:pPr>
            <a:endParaRPr lang="en-US" altLang="en-US" sz="1800" b="1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44" name="Text Box 64"/>
          <p:cNvSpPr txBox="1">
            <a:spLocks noChangeArrowheads="1"/>
          </p:cNvSpPr>
          <p:nvPr/>
        </p:nvSpPr>
        <p:spPr bwMode="auto">
          <a:xfrm>
            <a:off x="6838950" y="20955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71745" name="Text Box 65"/>
          <p:cNvSpPr txBox="1">
            <a:spLocks noChangeArrowheads="1"/>
          </p:cNvSpPr>
          <p:nvPr/>
        </p:nvSpPr>
        <p:spPr bwMode="auto">
          <a:xfrm>
            <a:off x="8039100" y="1962150"/>
            <a:ext cx="571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E</a:t>
            </a:r>
          </a:p>
        </p:txBody>
      </p:sp>
      <p:cxnSp>
        <p:nvCxnSpPr>
          <p:cNvPr id="71746" name="AutoShape 66"/>
          <p:cNvCxnSpPr>
            <a:cxnSpLocks noChangeShapeType="1"/>
          </p:cNvCxnSpPr>
          <p:nvPr/>
        </p:nvCxnSpPr>
        <p:spPr bwMode="auto">
          <a:xfrm>
            <a:off x="7943850" y="1809750"/>
            <a:ext cx="38100" cy="5905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747" name="AutoShape 67"/>
          <p:cNvCxnSpPr>
            <a:cxnSpLocks noChangeShapeType="1"/>
            <a:stCxn id="71743" idx="2"/>
            <a:endCxn id="71739" idx="2"/>
          </p:cNvCxnSpPr>
          <p:nvPr/>
        </p:nvCxnSpPr>
        <p:spPr bwMode="auto">
          <a:xfrm rot="10800000" flipH="1">
            <a:off x="6591300" y="885825"/>
            <a:ext cx="1588" cy="2171700"/>
          </a:xfrm>
          <a:prstGeom prst="curvedConnector3">
            <a:avLst>
              <a:gd name="adj1" fmla="val -13200005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748" name="Text Box 68"/>
          <p:cNvSpPr txBox="1">
            <a:spLocks noChangeArrowheads="1"/>
          </p:cNvSpPr>
          <p:nvPr/>
        </p:nvSpPr>
        <p:spPr bwMode="auto">
          <a:xfrm>
            <a:off x="6057900" y="1752600"/>
            <a:ext cx="571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71749" name="Oval 69"/>
          <p:cNvSpPr>
            <a:spLocks noChangeArrowheads="1"/>
          </p:cNvSpPr>
          <p:nvPr/>
        </p:nvSpPr>
        <p:spPr bwMode="auto">
          <a:xfrm>
            <a:off x="606425" y="2344738"/>
            <a:ext cx="2152650" cy="53340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0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E </a:t>
            </a:r>
            <a:r>
              <a:rPr lang="en-US" altLang="en-US" sz="18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18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sz="1800" b="1">
                <a:solidFill>
                  <a:srgbClr val="0000FF"/>
                </a:solidFill>
                <a:sym typeface="Symbol" panose="05050102010706020507" pitchFamily="18" charset="2"/>
              </a:rPr>
              <a:t></a:t>
            </a:r>
            <a:endParaRPr lang="en-US" altLang="en-US" sz="1800" b="1">
              <a:solidFill>
                <a:srgbClr val="0000FF"/>
              </a:solidFill>
            </a:endParaRPr>
          </a:p>
        </p:txBody>
      </p:sp>
      <p:cxnSp>
        <p:nvCxnSpPr>
          <p:cNvPr id="71750" name="AutoShape 70"/>
          <p:cNvCxnSpPr>
            <a:cxnSpLocks noChangeShapeType="1"/>
            <a:stCxn id="71732" idx="4"/>
            <a:endCxn id="71749" idx="0"/>
          </p:cNvCxnSpPr>
          <p:nvPr/>
        </p:nvCxnSpPr>
        <p:spPr bwMode="auto">
          <a:xfrm flipH="1">
            <a:off x="1682750" y="1771650"/>
            <a:ext cx="260350" cy="55403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751" name="Text Box 71"/>
          <p:cNvSpPr txBox="1">
            <a:spLocks noChangeArrowheads="1"/>
          </p:cNvSpPr>
          <p:nvPr/>
        </p:nvSpPr>
        <p:spPr bwMode="auto">
          <a:xfrm>
            <a:off x="1847850" y="1981200"/>
            <a:ext cx="571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Times New Roman" panose="02020603050405020304" pitchFamily="18" charset="0"/>
              </a:rPr>
              <a:t>i</a:t>
            </a:r>
          </a:p>
        </p:txBody>
      </p:sp>
      <p:sp>
        <p:nvSpPr>
          <p:cNvPr id="71752" name="Text Box 72"/>
          <p:cNvSpPr txBox="1">
            <a:spLocks noChangeArrowheads="1"/>
          </p:cNvSpPr>
          <p:nvPr/>
        </p:nvSpPr>
        <p:spPr bwMode="auto">
          <a:xfrm>
            <a:off x="457200" y="245745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71753" name="Oval 73"/>
          <p:cNvSpPr>
            <a:spLocks noChangeArrowheads="1"/>
          </p:cNvSpPr>
          <p:nvPr/>
        </p:nvSpPr>
        <p:spPr bwMode="auto">
          <a:xfrm>
            <a:off x="3443288" y="2425700"/>
            <a:ext cx="2152650" cy="53340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0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S </a:t>
            </a:r>
            <a:r>
              <a:rPr lang="en-US" altLang="en-US" sz="18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1800" b="1">
                <a:latin typeface="Times New Roman" panose="02020603050405020304" pitchFamily="18" charset="0"/>
              </a:rPr>
              <a:t>E</a:t>
            </a:r>
            <a:r>
              <a:rPr lang="en-US" altLang="en-US" sz="18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altLang="en-US" sz="1800" b="1">
                <a:solidFill>
                  <a:srgbClr val="0000FF"/>
                </a:solidFill>
                <a:sym typeface="Symbol" panose="05050102010706020507" pitchFamily="18" charset="2"/>
              </a:rPr>
              <a:t></a:t>
            </a:r>
            <a:endParaRPr lang="en-US" altLang="en-US" sz="18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1754" name="AutoShape 74"/>
          <p:cNvCxnSpPr>
            <a:cxnSpLocks noChangeShapeType="1"/>
            <a:endCxn id="71753" idx="0"/>
          </p:cNvCxnSpPr>
          <p:nvPr/>
        </p:nvCxnSpPr>
        <p:spPr bwMode="auto">
          <a:xfrm>
            <a:off x="4510088" y="1701800"/>
            <a:ext cx="9525" cy="7048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755" name="Text Box 75"/>
          <p:cNvSpPr txBox="1">
            <a:spLocks noChangeArrowheads="1"/>
          </p:cNvSpPr>
          <p:nvPr/>
        </p:nvSpPr>
        <p:spPr bwMode="auto">
          <a:xfrm>
            <a:off x="4271963" y="1892300"/>
            <a:ext cx="571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Times New Roman" panose="02020603050405020304" pitchFamily="18" charset="0"/>
              </a:rPr>
              <a:t>$</a:t>
            </a:r>
          </a:p>
        </p:txBody>
      </p:sp>
      <p:sp>
        <p:nvSpPr>
          <p:cNvPr id="71756" name="Text Box 76"/>
          <p:cNvSpPr txBox="1">
            <a:spLocks noChangeArrowheads="1"/>
          </p:cNvSpPr>
          <p:nvPr/>
        </p:nvSpPr>
        <p:spPr bwMode="auto">
          <a:xfrm>
            <a:off x="3562350" y="226695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Times New Roman" panose="02020603050405020304" pitchFamily="18" charset="0"/>
              </a:rPr>
              <a:t>3</a:t>
            </a:r>
          </a:p>
        </p:txBody>
      </p:sp>
      <p:cxnSp>
        <p:nvCxnSpPr>
          <p:cNvPr id="71757" name="AutoShape 77"/>
          <p:cNvCxnSpPr>
            <a:cxnSpLocks noChangeShapeType="1"/>
          </p:cNvCxnSpPr>
          <p:nvPr/>
        </p:nvCxnSpPr>
        <p:spPr bwMode="auto">
          <a:xfrm rot="5400000">
            <a:off x="3452813" y="-506412"/>
            <a:ext cx="1530350" cy="5067300"/>
          </a:xfrm>
          <a:prstGeom prst="curvedConnector3">
            <a:avLst>
              <a:gd name="adj1" fmla="val 123856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758" name="Text Box 78"/>
          <p:cNvSpPr txBox="1">
            <a:spLocks noChangeArrowheads="1"/>
          </p:cNvSpPr>
          <p:nvPr/>
        </p:nvSpPr>
        <p:spPr bwMode="auto">
          <a:xfrm>
            <a:off x="3167063" y="2809875"/>
            <a:ext cx="4191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Times New Roman" panose="02020603050405020304" pitchFamily="18" charset="0"/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301211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altLang="en-US" smtClean="0">
                <a:solidFill>
                  <a:schemeClr val="tx1"/>
                </a:solidFill>
              </a:rPr>
              <a:t>Informal Example(2)</a:t>
            </a:r>
          </a:p>
        </p:txBody>
      </p:sp>
      <p:sp>
        <p:nvSpPr>
          <p:cNvPr id="12300" name="Slide Number Placeholder 2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F3874EB3-D800-4BE2-BE89-975623153EC5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8</a:t>
            </a:fld>
            <a:endParaRPr lang="he-IL" altLang="en-US" sz="1400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608263" y="1644650"/>
            <a:ext cx="5988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S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latin typeface="Times New Roman" panose="02020603050405020304" pitchFamily="18" charset="0"/>
              </a:rPr>
              <a:t> E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$</a:t>
            </a:r>
            <a:r>
              <a:rPr lang="en-US" altLang="en-US" sz="2400" b="1">
                <a:solidFill>
                  <a:srgbClr val="FFC763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en-US" sz="2400" b="1">
                <a:latin typeface="Times New Roman" panose="02020603050405020304" pitchFamily="18" charset="0"/>
              </a:rPr>
              <a:t>E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latin typeface="Times New Roman" panose="02020603050405020304" pitchFamily="18" charset="0"/>
              </a:rPr>
              <a:t> T | E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+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</a:rPr>
              <a:t>T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      </a:t>
            </a:r>
            <a:r>
              <a:rPr lang="en-US" altLang="en-US" sz="2400" b="1">
                <a:latin typeface="Times New Roman" panose="02020603050405020304" pitchFamily="18" charset="0"/>
              </a:rPr>
              <a:t>T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</a:rPr>
              <a:t>|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( </a:t>
            </a:r>
            <a:r>
              <a:rPr lang="en-US" altLang="en-US" sz="2400" b="1">
                <a:latin typeface="Times New Roman" panose="02020603050405020304" pitchFamily="18" charset="0"/>
              </a:rPr>
              <a:t>E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12292" name="Text Box 11"/>
          <p:cNvSpPr txBox="1">
            <a:spLocks noChangeArrowheads="1"/>
          </p:cNvSpPr>
          <p:nvPr/>
        </p:nvSpPr>
        <p:spPr bwMode="auto">
          <a:xfrm>
            <a:off x="5219700" y="2565400"/>
            <a:ext cx="1814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input</a:t>
            </a:r>
          </a:p>
        </p:txBody>
      </p:sp>
      <p:sp>
        <p:nvSpPr>
          <p:cNvPr id="12293" name="Text Box 13"/>
          <p:cNvSpPr txBox="1">
            <a:spLocks noChangeArrowheads="1"/>
          </p:cNvSpPr>
          <p:nvPr/>
        </p:nvSpPr>
        <p:spPr bwMode="auto">
          <a:xfrm>
            <a:off x="5386388" y="3143250"/>
            <a:ext cx="1509712" cy="4953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 + i $</a:t>
            </a:r>
          </a:p>
        </p:txBody>
      </p:sp>
      <p:sp>
        <p:nvSpPr>
          <p:cNvPr id="12294" name="Text Box 14"/>
          <p:cNvSpPr txBox="1">
            <a:spLocks noChangeArrowheads="1"/>
          </p:cNvSpPr>
          <p:nvPr/>
        </p:nvSpPr>
        <p:spPr bwMode="auto">
          <a:xfrm>
            <a:off x="2646363" y="3143250"/>
            <a:ext cx="457200" cy="8604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2400" b="1">
                <a:latin typeface="Times New Roman" panose="02020603050405020304" pitchFamily="18" charset="0"/>
              </a:rPr>
              <a:t>$</a:t>
            </a:r>
          </a:p>
        </p:txBody>
      </p:sp>
      <p:sp>
        <p:nvSpPr>
          <p:cNvPr id="12295" name="Text Box 15"/>
          <p:cNvSpPr txBox="1">
            <a:spLocks noChangeArrowheads="1"/>
          </p:cNvSpPr>
          <p:nvPr/>
        </p:nvSpPr>
        <p:spPr bwMode="auto">
          <a:xfrm>
            <a:off x="2516188" y="2565400"/>
            <a:ext cx="1020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stack</a:t>
            </a:r>
          </a:p>
        </p:txBody>
      </p:sp>
      <p:sp>
        <p:nvSpPr>
          <p:cNvPr id="12296" name="Text Box 16"/>
          <p:cNvSpPr txBox="1">
            <a:spLocks noChangeArrowheads="1"/>
          </p:cNvSpPr>
          <p:nvPr/>
        </p:nvSpPr>
        <p:spPr bwMode="auto">
          <a:xfrm>
            <a:off x="3913188" y="2565400"/>
            <a:ext cx="1020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tree</a:t>
            </a:r>
          </a:p>
        </p:txBody>
      </p:sp>
      <p:grpSp>
        <p:nvGrpSpPr>
          <p:cNvPr id="12297" name="Group 17"/>
          <p:cNvGrpSpPr>
            <a:grpSpLocks/>
          </p:cNvGrpSpPr>
          <p:nvPr/>
        </p:nvGrpSpPr>
        <p:grpSpPr bwMode="auto">
          <a:xfrm>
            <a:off x="3825875" y="3143250"/>
            <a:ext cx="547688" cy="914400"/>
            <a:chOff x="2410" y="3629"/>
            <a:chExt cx="345" cy="576"/>
          </a:xfrm>
        </p:grpSpPr>
        <p:sp>
          <p:nvSpPr>
            <p:cNvPr id="12311" name="Text Box 18"/>
            <p:cNvSpPr txBox="1">
              <a:spLocks noChangeArrowheads="1"/>
            </p:cNvSpPr>
            <p:nvPr/>
          </p:nvSpPr>
          <p:spPr bwMode="auto">
            <a:xfrm>
              <a:off x="2410" y="3917"/>
              <a:ext cx="25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i</a:t>
              </a:r>
            </a:p>
          </p:txBody>
        </p:sp>
        <p:sp>
          <p:nvSpPr>
            <p:cNvPr id="12312" name="Line 19"/>
            <p:cNvSpPr>
              <a:spLocks noChangeShapeType="1"/>
            </p:cNvSpPr>
            <p:nvPr/>
          </p:nvSpPr>
          <p:spPr bwMode="auto">
            <a:xfrm flipH="1">
              <a:off x="2496" y="3629"/>
              <a:ext cx="259" cy="31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23295" name="Text Box 31"/>
          <p:cNvSpPr txBox="1">
            <a:spLocks noChangeArrowheads="1"/>
          </p:cNvSpPr>
          <p:nvPr/>
        </p:nvSpPr>
        <p:spPr bwMode="auto">
          <a:xfrm>
            <a:off x="6473825" y="4044950"/>
            <a:ext cx="2376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reduce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</a:rPr>
              <a:t>T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i</a:t>
            </a:r>
          </a:p>
        </p:txBody>
      </p: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2509838" y="4733925"/>
            <a:ext cx="4518025" cy="1792288"/>
            <a:chOff x="1581" y="2982"/>
            <a:chExt cx="2846" cy="1129"/>
          </a:xfrm>
        </p:grpSpPr>
        <p:sp>
          <p:nvSpPr>
            <p:cNvPr id="12301" name="Text Box 22"/>
            <p:cNvSpPr txBox="1">
              <a:spLocks noChangeArrowheads="1"/>
            </p:cNvSpPr>
            <p:nvPr/>
          </p:nvSpPr>
          <p:spPr bwMode="auto">
            <a:xfrm>
              <a:off x="3284" y="2982"/>
              <a:ext cx="114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input</a:t>
              </a:r>
            </a:p>
          </p:txBody>
        </p:sp>
        <p:sp>
          <p:nvSpPr>
            <p:cNvPr id="12302" name="Text Box 24"/>
            <p:cNvSpPr txBox="1">
              <a:spLocks noChangeArrowheads="1"/>
            </p:cNvSpPr>
            <p:nvPr/>
          </p:nvSpPr>
          <p:spPr bwMode="auto">
            <a:xfrm>
              <a:off x="3389" y="3322"/>
              <a:ext cx="951" cy="312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 + i $</a:t>
              </a:r>
            </a:p>
          </p:txBody>
        </p:sp>
        <p:sp>
          <p:nvSpPr>
            <p:cNvPr id="12303" name="Text Box 25"/>
            <p:cNvSpPr txBox="1">
              <a:spLocks noChangeArrowheads="1"/>
            </p:cNvSpPr>
            <p:nvPr/>
          </p:nvSpPr>
          <p:spPr bwMode="auto">
            <a:xfrm>
              <a:off x="1663" y="3322"/>
              <a:ext cx="288" cy="54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T$</a:t>
              </a:r>
            </a:p>
          </p:txBody>
        </p:sp>
        <p:sp>
          <p:nvSpPr>
            <p:cNvPr id="12304" name="Text Box 26"/>
            <p:cNvSpPr txBox="1">
              <a:spLocks noChangeArrowheads="1"/>
            </p:cNvSpPr>
            <p:nvPr/>
          </p:nvSpPr>
          <p:spPr bwMode="auto">
            <a:xfrm>
              <a:off x="1581" y="2982"/>
              <a:ext cx="64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stack</a:t>
              </a:r>
            </a:p>
          </p:txBody>
        </p:sp>
        <p:sp>
          <p:nvSpPr>
            <p:cNvPr id="12305" name="Text Box 27"/>
            <p:cNvSpPr txBox="1">
              <a:spLocks noChangeArrowheads="1"/>
            </p:cNvSpPr>
            <p:nvPr/>
          </p:nvSpPr>
          <p:spPr bwMode="auto">
            <a:xfrm>
              <a:off x="2433" y="2982"/>
              <a:ext cx="64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tree</a:t>
              </a:r>
            </a:p>
          </p:txBody>
        </p:sp>
        <p:grpSp>
          <p:nvGrpSpPr>
            <p:cNvPr id="12306" name="Group 35"/>
            <p:cNvGrpSpPr>
              <a:grpSpLocks/>
            </p:cNvGrpSpPr>
            <p:nvPr/>
          </p:nvGrpSpPr>
          <p:grpSpPr bwMode="auto">
            <a:xfrm>
              <a:off x="2406" y="3322"/>
              <a:ext cx="685" cy="789"/>
              <a:chOff x="2406" y="3322"/>
              <a:chExt cx="685" cy="789"/>
            </a:xfrm>
          </p:grpSpPr>
          <p:grpSp>
            <p:nvGrpSpPr>
              <p:cNvPr id="12307" name="Group 28"/>
              <p:cNvGrpSpPr>
                <a:grpSpLocks/>
              </p:cNvGrpSpPr>
              <p:nvPr/>
            </p:nvGrpSpPr>
            <p:grpSpPr bwMode="auto">
              <a:xfrm>
                <a:off x="2406" y="3535"/>
                <a:ext cx="345" cy="576"/>
                <a:chOff x="2410" y="3629"/>
                <a:chExt cx="345" cy="576"/>
              </a:xfrm>
            </p:grpSpPr>
            <p:sp>
              <p:nvSpPr>
                <p:cNvPr id="12309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2410" y="3917"/>
                  <a:ext cx="259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algn="r" rtl="1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l" rtl="0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2400" b="1">
                      <a:solidFill>
                        <a:srgbClr val="0000FF"/>
                      </a:solidFill>
                      <a:latin typeface="Times New Roman" panose="02020603050405020304" pitchFamily="18" charset="0"/>
                    </a:rPr>
                    <a:t>i</a:t>
                  </a:r>
                </a:p>
              </p:txBody>
            </p:sp>
            <p:sp>
              <p:nvSpPr>
                <p:cNvPr id="12310" name="Line 30"/>
                <p:cNvSpPr>
                  <a:spLocks noChangeShapeType="1"/>
                </p:cNvSpPr>
                <p:nvPr/>
              </p:nvSpPr>
              <p:spPr bwMode="auto">
                <a:xfrm flipH="1">
                  <a:off x="2496" y="3629"/>
                  <a:ext cx="259" cy="317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2308" name="Text Box 32"/>
              <p:cNvSpPr txBox="1">
                <a:spLocks noChangeArrowheads="1"/>
              </p:cNvSpPr>
              <p:nvPr/>
            </p:nvSpPr>
            <p:spPr bwMode="auto">
              <a:xfrm>
                <a:off x="2688" y="3322"/>
                <a:ext cx="40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r" rtl="1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r" rtl="1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r" rtl="1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r" rtl="1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r" rtl="1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rtl="0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1">
                    <a:latin typeface="Times New Roman" panose="02020603050405020304" pitchFamily="18" charset="0"/>
                  </a:rPr>
                  <a:t>T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06311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3295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Dangling Else</a:t>
            </a:r>
          </a:p>
        </p:txBody>
      </p:sp>
      <p:sp>
        <p:nvSpPr>
          <p:cNvPr id="7270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482C58E7-9DD6-4ACD-9F8E-81A5459B2502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80</a:t>
            </a:fld>
            <a:endParaRPr lang="he-IL" altLang="en-US" sz="1400"/>
          </a:p>
        </p:txBody>
      </p:sp>
      <p:sp>
        <p:nvSpPr>
          <p:cNvPr id="72708" name="TextBox 3"/>
          <p:cNvSpPr txBox="1">
            <a:spLocks noChangeArrowheads="1"/>
          </p:cNvSpPr>
          <p:nvPr/>
        </p:nvSpPr>
        <p:spPr bwMode="auto">
          <a:xfrm>
            <a:off x="3415480" y="835510"/>
            <a:ext cx="422418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S </a:t>
            </a:r>
            <a:r>
              <a:rPr lang="en-US" altLang="en-US" sz="1800" dirty="0">
                <a:sym typeface="Wingdings" panose="05000000000000000000" pitchFamily="2" charset="2"/>
              </a:rPr>
              <a:t> if </a:t>
            </a:r>
            <a:r>
              <a:rPr lang="en-US" altLang="en-US" sz="1800" dirty="0" err="1">
                <a:sym typeface="Wingdings" panose="05000000000000000000" pitchFamily="2" charset="2"/>
              </a:rPr>
              <a:t>cond</a:t>
            </a:r>
            <a:r>
              <a:rPr lang="en-US" altLang="en-US" sz="1800" dirty="0">
                <a:sym typeface="Wingdings" panose="05000000000000000000" pitchFamily="2" charset="2"/>
              </a:rPr>
              <a:t> s else s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ym typeface="Wingdings" panose="05000000000000000000" pitchFamily="2" charset="2"/>
              </a:rPr>
              <a:t>     |  if </a:t>
            </a:r>
            <a:r>
              <a:rPr lang="en-US" altLang="en-US" sz="1800" dirty="0" err="1">
                <a:sym typeface="Wingdings" panose="05000000000000000000" pitchFamily="2" charset="2"/>
              </a:rPr>
              <a:t>cond</a:t>
            </a:r>
            <a:r>
              <a:rPr lang="en-US" altLang="en-US" sz="1800" dirty="0">
                <a:sym typeface="Wingdings" panose="05000000000000000000" pitchFamily="2" charset="2"/>
              </a:rPr>
              <a:t> s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ym typeface="Wingdings" panose="05000000000000000000" pitchFamily="2" charset="2"/>
              </a:rPr>
              <a:t>     |  assign </a:t>
            </a:r>
            <a:endParaRPr lang="en-US" altLang="en-US" sz="1800" dirty="0"/>
          </a:p>
        </p:txBody>
      </p:sp>
      <p:grpSp>
        <p:nvGrpSpPr>
          <p:cNvPr id="33" name="Group 32"/>
          <p:cNvGrpSpPr/>
          <p:nvPr/>
        </p:nvGrpSpPr>
        <p:grpSpPr>
          <a:xfrm>
            <a:off x="565356" y="1579842"/>
            <a:ext cx="6740017" cy="2278548"/>
            <a:chOff x="565356" y="1579842"/>
            <a:chExt cx="6740017" cy="2278548"/>
          </a:xfrm>
        </p:grpSpPr>
        <p:sp>
          <p:nvSpPr>
            <p:cNvPr id="2" name="Oval 1"/>
            <p:cNvSpPr/>
            <p:nvPr/>
          </p:nvSpPr>
          <p:spPr>
            <a:xfrm>
              <a:off x="1929584" y="1579842"/>
              <a:ext cx="825909" cy="52111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</a:t>
              </a:r>
              <a:endParaRPr lang="en-US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1818971" y="2397233"/>
              <a:ext cx="1047134" cy="52111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cond</a:t>
              </a:r>
              <a:endParaRPr lang="en-US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3338056" y="2418884"/>
              <a:ext cx="1047134" cy="52111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</a:t>
              </a:r>
              <a:endParaRPr lang="en-US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565356" y="2349137"/>
              <a:ext cx="1047134" cy="52111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if</a:t>
              </a:r>
              <a:endParaRPr lang="en-US" dirty="0"/>
            </a:p>
          </p:txBody>
        </p:sp>
        <p:sp>
          <p:nvSpPr>
            <p:cNvPr id="14" name="Oval 13"/>
            <p:cNvSpPr/>
            <p:nvPr/>
          </p:nvSpPr>
          <p:spPr>
            <a:xfrm>
              <a:off x="2368346" y="3337280"/>
              <a:ext cx="1047134" cy="52111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cond</a:t>
              </a:r>
              <a:endParaRPr lang="en-US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3664977" y="3337280"/>
              <a:ext cx="1047134" cy="52111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</a:t>
              </a:r>
              <a:endParaRPr lang="en-US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1071715" y="3337280"/>
              <a:ext cx="1047134" cy="52111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if</a:t>
              </a:r>
              <a:endParaRPr lang="en-US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4961608" y="3337280"/>
              <a:ext cx="1047134" cy="52111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else</a:t>
              </a:r>
              <a:endParaRPr lang="en-US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6258239" y="3337280"/>
              <a:ext cx="1047134" cy="52111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</a:t>
              </a:r>
              <a:endParaRPr lang="en-US" dirty="0"/>
            </a:p>
          </p:txBody>
        </p:sp>
        <p:cxnSp>
          <p:nvCxnSpPr>
            <p:cNvPr id="5" name="Straight Arrow Connector 4"/>
            <p:cNvCxnSpPr>
              <a:stCxn id="2" idx="3"/>
              <a:endCxn id="9" idx="0"/>
            </p:cNvCxnSpPr>
            <p:nvPr/>
          </p:nvCxnSpPr>
          <p:spPr>
            <a:xfrm flipH="1">
              <a:off x="1088923" y="2024637"/>
              <a:ext cx="961613" cy="3245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2" idx="4"/>
              <a:endCxn id="6" idx="0"/>
            </p:cNvCxnSpPr>
            <p:nvPr/>
          </p:nvCxnSpPr>
          <p:spPr>
            <a:xfrm flipH="1">
              <a:off x="2342538" y="2100952"/>
              <a:ext cx="1" cy="29628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2" idx="6"/>
              <a:endCxn id="7" idx="0"/>
            </p:cNvCxnSpPr>
            <p:nvPr/>
          </p:nvCxnSpPr>
          <p:spPr>
            <a:xfrm>
              <a:off x="2755493" y="1840397"/>
              <a:ext cx="1106130" cy="57848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7" idx="2"/>
            </p:cNvCxnSpPr>
            <p:nvPr/>
          </p:nvCxnSpPr>
          <p:spPr>
            <a:xfrm flipH="1">
              <a:off x="1612490" y="2679439"/>
              <a:ext cx="1725566" cy="65784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7" idx="3"/>
            </p:cNvCxnSpPr>
            <p:nvPr/>
          </p:nvCxnSpPr>
          <p:spPr>
            <a:xfrm flipH="1">
              <a:off x="3048000" y="2863679"/>
              <a:ext cx="443405" cy="47360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7" idx="4"/>
              <a:endCxn id="15" idx="0"/>
            </p:cNvCxnSpPr>
            <p:nvPr/>
          </p:nvCxnSpPr>
          <p:spPr>
            <a:xfrm>
              <a:off x="3861623" y="2939994"/>
              <a:ext cx="326921" cy="39728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7" idx="6"/>
              <a:endCxn id="17" idx="0"/>
            </p:cNvCxnSpPr>
            <p:nvPr/>
          </p:nvCxnSpPr>
          <p:spPr>
            <a:xfrm>
              <a:off x="4385190" y="2679439"/>
              <a:ext cx="1099985" cy="65784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7" idx="6"/>
              <a:endCxn id="18" idx="0"/>
            </p:cNvCxnSpPr>
            <p:nvPr/>
          </p:nvCxnSpPr>
          <p:spPr>
            <a:xfrm>
              <a:off x="4385190" y="2679439"/>
              <a:ext cx="2396616" cy="65784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55"/>
          <p:cNvGrpSpPr/>
          <p:nvPr/>
        </p:nvGrpSpPr>
        <p:grpSpPr>
          <a:xfrm>
            <a:off x="678428" y="3993664"/>
            <a:ext cx="6740017" cy="2278548"/>
            <a:chOff x="678428" y="3993664"/>
            <a:chExt cx="6740017" cy="2278548"/>
          </a:xfrm>
        </p:grpSpPr>
        <p:sp>
          <p:nvSpPr>
            <p:cNvPr id="38" name="Oval 37"/>
            <p:cNvSpPr/>
            <p:nvPr/>
          </p:nvSpPr>
          <p:spPr>
            <a:xfrm>
              <a:off x="2042656" y="3993664"/>
              <a:ext cx="825909" cy="52111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</a:t>
              </a:r>
              <a:endParaRPr lang="en-US" dirty="0"/>
            </a:p>
          </p:txBody>
        </p:sp>
        <p:sp>
          <p:nvSpPr>
            <p:cNvPr id="39" name="Oval 38"/>
            <p:cNvSpPr/>
            <p:nvPr/>
          </p:nvSpPr>
          <p:spPr>
            <a:xfrm>
              <a:off x="1932043" y="4811055"/>
              <a:ext cx="1047134" cy="52111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cond</a:t>
              </a:r>
              <a:endParaRPr lang="en-US" dirty="0"/>
            </a:p>
          </p:txBody>
        </p:sp>
        <p:sp>
          <p:nvSpPr>
            <p:cNvPr id="40" name="Oval 39"/>
            <p:cNvSpPr/>
            <p:nvPr/>
          </p:nvSpPr>
          <p:spPr>
            <a:xfrm>
              <a:off x="3451128" y="4832706"/>
              <a:ext cx="1047134" cy="52111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</a:t>
              </a:r>
              <a:endParaRPr lang="en-US" dirty="0"/>
            </a:p>
          </p:txBody>
        </p:sp>
        <p:sp>
          <p:nvSpPr>
            <p:cNvPr id="41" name="Oval 40"/>
            <p:cNvSpPr/>
            <p:nvPr/>
          </p:nvSpPr>
          <p:spPr>
            <a:xfrm>
              <a:off x="678428" y="4762959"/>
              <a:ext cx="1047134" cy="52111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if</a:t>
              </a:r>
              <a:endParaRPr lang="en-US" dirty="0"/>
            </a:p>
          </p:txBody>
        </p:sp>
        <p:sp>
          <p:nvSpPr>
            <p:cNvPr id="42" name="Oval 41"/>
            <p:cNvSpPr/>
            <p:nvPr/>
          </p:nvSpPr>
          <p:spPr>
            <a:xfrm>
              <a:off x="2481418" y="5751102"/>
              <a:ext cx="1047134" cy="52111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cond</a:t>
              </a:r>
              <a:endParaRPr lang="en-US" dirty="0"/>
            </a:p>
          </p:txBody>
        </p:sp>
        <p:sp>
          <p:nvSpPr>
            <p:cNvPr id="43" name="Oval 42"/>
            <p:cNvSpPr/>
            <p:nvPr/>
          </p:nvSpPr>
          <p:spPr>
            <a:xfrm>
              <a:off x="3778049" y="5751102"/>
              <a:ext cx="1047134" cy="52111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</a:t>
              </a:r>
              <a:endParaRPr lang="en-US" dirty="0"/>
            </a:p>
          </p:txBody>
        </p:sp>
        <p:sp>
          <p:nvSpPr>
            <p:cNvPr id="44" name="Oval 43"/>
            <p:cNvSpPr/>
            <p:nvPr/>
          </p:nvSpPr>
          <p:spPr>
            <a:xfrm>
              <a:off x="1184787" y="5751102"/>
              <a:ext cx="1047134" cy="52111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if</a:t>
              </a:r>
              <a:endParaRPr lang="en-US" dirty="0"/>
            </a:p>
          </p:txBody>
        </p:sp>
        <p:sp>
          <p:nvSpPr>
            <p:cNvPr id="45" name="Oval 44"/>
            <p:cNvSpPr/>
            <p:nvPr/>
          </p:nvSpPr>
          <p:spPr>
            <a:xfrm>
              <a:off x="5074680" y="4728545"/>
              <a:ext cx="1047134" cy="52111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else</a:t>
              </a:r>
              <a:endParaRPr lang="en-US" dirty="0"/>
            </a:p>
          </p:txBody>
        </p:sp>
        <p:sp>
          <p:nvSpPr>
            <p:cNvPr id="46" name="Oval 45"/>
            <p:cNvSpPr/>
            <p:nvPr/>
          </p:nvSpPr>
          <p:spPr>
            <a:xfrm>
              <a:off x="6371311" y="4728545"/>
              <a:ext cx="1047134" cy="52111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</a:t>
              </a:r>
              <a:endParaRPr lang="en-US" dirty="0"/>
            </a:p>
          </p:txBody>
        </p:sp>
        <p:cxnSp>
          <p:nvCxnSpPr>
            <p:cNvPr id="47" name="Straight Arrow Connector 46"/>
            <p:cNvCxnSpPr>
              <a:stCxn id="38" idx="3"/>
              <a:endCxn id="41" idx="0"/>
            </p:cNvCxnSpPr>
            <p:nvPr/>
          </p:nvCxnSpPr>
          <p:spPr>
            <a:xfrm flipH="1">
              <a:off x="1201995" y="4438459"/>
              <a:ext cx="961613" cy="3245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38" idx="4"/>
              <a:endCxn id="39" idx="0"/>
            </p:cNvCxnSpPr>
            <p:nvPr/>
          </p:nvCxnSpPr>
          <p:spPr>
            <a:xfrm flipH="1">
              <a:off x="2455610" y="4514774"/>
              <a:ext cx="1" cy="29628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>
              <a:stCxn id="38" idx="6"/>
              <a:endCxn id="40" idx="0"/>
            </p:cNvCxnSpPr>
            <p:nvPr/>
          </p:nvCxnSpPr>
          <p:spPr>
            <a:xfrm>
              <a:off x="2868565" y="4254219"/>
              <a:ext cx="1106130" cy="57848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40" idx="2"/>
            </p:cNvCxnSpPr>
            <p:nvPr/>
          </p:nvCxnSpPr>
          <p:spPr>
            <a:xfrm flipH="1">
              <a:off x="1725562" y="5093261"/>
              <a:ext cx="1725566" cy="65784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>
              <a:stCxn id="40" idx="3"/>
            </p:cNvCxnSpPr>
            <p:nvPr/>
          </p:nvCxnSpPr>
          <p:spPr>
            <a:xfrm flipH="1">
              <a:off x="3161072" y="5277501"/>
              <a:ext cx="443405" cy="47360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stCxn id="40" idx="4"/>
              <a:endCxn id="43" idx="0"/>
            </p:cNvCxnSpPr>
            <p:nvPr/>
          </p:nvCxnSpPr>
          <p:spPr>
            <a:xfrm>
              <a:off x="3974695" y="5353816"/>
              <a:ext cx="326921" cy="39728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stCxn id="38" idx="6"/>
              <a:endCxn id="45" idx="0"/>
            </p:cNvCxnSpPr>
            <p:nvPr/>
          </p:nvCxnSpPr>
          <p:spPr>
            <a:xfrm>
              <a:off x="2868565" y="4254219"/>
              <a:ext cx="2729682" cy="47432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stCxn id="38" idx="6"/>
              <a:endCxn id="46" idx="0"/>
            </p:cNvCxnSpPr>
            <p:nvPr/>
          </p:nvCxnSpPr>
          <p:spPr>
            <a:xfrm>
              <a:off x="2868565" y="4254219"/>
              <a:ext cx="4026313" cy="47432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47349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altLang="en-US" sz="3600" smtClean="0"/>
              <a:t>Non-Ambiguous Non LR(0) Grammar</a:t>
            </a:r>
            <a:r>
              <a:rPr lang="en-US" altLang="en-US" sz="4000" smtClean="0"/>
              <a:t> </a:t>
            </a:r>
          </a:p>
        </p:txBody>
      </p:sp>
      <p:graphicFrame>
        <p:nvGraphicFramePr>
          <p:cNvPr id="633928" name="Group 72"/>
          <p:cNvGraphicFramePr>
            <a:graphicFrameLocks noGrp="1"/>
          </p:cNvGraphicFramePr>
          <p:nvPr>
            <p:ph type="tbl" idx="1"/>
          </p:nvPr>
        </p:nvGraphicFramePr>
        <p:xfrm>
          <a:off x="1846263" y="3876675"/>
          <a:ext cx="5548312" cy="2563822"/>
        </p:xfrm>
        <a:graphic>
          <a:graphicData uri="http://schemas.openxmlformats.org/drawingml/2006/table">
            <a:tbl>
              <a:tblPr rtl="1"/>
              <a:tblGrid>
                <a:gridCol w="28686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94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99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56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57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*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2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2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?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?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15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3769" name="Slide Number Placeholder 2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9F224B0C-2583-4905-B370-218762F3DC1F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81</a:t>
            </a:fld>
            <a:endParaRPr lang="he-IL" altLang="en-US" sz="1400"/>
          </a:p>
        </p:txBody>
      </p:sp>
      <p:sp>
        <p:nvSpPr>
          <p:cNvPr id="73731" name="Text Box 5"/>
          <p:cNvSpPr txBox="1">
            <a:spLocks noChangeArrowheads="1"/>
          </p:cNvSpPr>
          <p:nvPr/>
        </p:nvSpPr>
        <p:spPr bwMode="auto">
          <a:xfrm>
            <a:off x="654050" y="1320800"/>
            <a:ext cx="18288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 E</a:t>
            </a:r>
            <a:r>
              <a:rPr lang="en-US" altLang="en-US" sz="1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</a:p>
          <a:p>
            <a:pPr algn="l" rtl="0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 E</a:t>
            </a:r>
            <a:r>
              <a:rPr lang="en-US" altLang="en-US" sz="1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en-US" sz="1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T  | T    </a:t>
            </a:r>
          </a:p>
          <a:p>
            <a:pPr algn="l" rtl="0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en-US" altLang="en-US" sz="1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altLang="en-US" sz="1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en-US" sz="1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US" altLang="en-US" sz="1800" b="1">
                <a:latin typeface="Times New Roman" panose="02020603050405020304" pitchFamily="18" charset="0"/>
              </a:rPr>
              <a:t> F</a:t>
            </a:r>
            <a:r>
              <a:rPr lang="en-US" altLang="en-US" sz="1800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  <a:p>
            <a:pPr algn="l" rtl="0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F</a:t>
            </a:r>
            <a:r>
              <a:rPr lang="en-US" altLang="en-US" sz="1800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800" b="1">
                <a:sym typeface="Symbol" panose="05050102010706020507" pitchFamily="18" charset="2"/>
              </a:rPr>
              <a:t></a:t>
            </a:r>
            <a:r>
              <a:rPr lang="en-US" altLang="en-US" sz="1800" b="1"/>
              <a:t> </a:t>
            </a:r>
            <a:r>
              <a:rPr lang="en-US" altLang="en-US" sz="1800" b="1">
                <a:solidFill>
                  <a:srgbClr val="0000FF"/>
                </a:solidFill>
              </a:rPr>
              <a:t>i</a:t>
            </a:r>
            <a:r>
              <a:rPr lang="en-US" altLang="en-US" sz="1800">
                <a:solidFill>
                  <a:srgbClr val="0000FF"/>
                </a:solidFill>
              </a:rPr>
              <a:t> 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252788" y="1343025"/>
            <a:ext cx="2371725" cy="2101850"/>
            <a:chOff x="2049" y="846"/>
            <a:chExt cx="1494" cy="1324"/>
          </a:xfrm>
        </p:grpSpPr>
        <p:sp>
          <p:nvSpPr>
            <p:cNvPr id="73780" name="Text Box 6"/>
            <p:cNvSpPr txBox="1">
              <a:spLocks noChangeArrowheads="1"/>
            </p:cNvSpPr>
            <p:nvPr/>
          </p:nvSpPr>
          <p:spPr bwMode="auto">
            <a:xfrm>
              <a:off x="2355" y="1050"/>
              <a:ext cx="1188" cy="112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/>
                <a:t>S </a:t>
              </a:r>
              <a:r>
                <a:rPr lang="en-US" altLang="en-US" sz="1800" b="1">
                  <a:sym typeface="Symbol" panose="05050102010706020507" pitchFamily="18" charset="2"/>
                </a:rPr>
                <a:t></a:t>
              </a:r>
              <a:r>
                <a:rPr lang="en-US" altLang="en-US" sz="1800" b="1"/>
                <a:t>  </a:t>
              </a:r>
              <a:r>
                <a:rPr lang="en-US" altLang="en-US" sz="1800" b="1">
                  <a:solidFill>
                    <a:srgbClr val="0000FF"/>
                  </a:solidFill>
                  <a:sym typeface="Symbol" panose="05050102010706020507" pitchFamily="18" charset="2"/>
                </a:rPr>
                <a:t></a:t>
              </a:r>
              <a:r>
                <a:rPr lang="en-US" altLang="en-US" sz="1800" b="1">
                  <a:solidFill>
                    <a:srgbClr val="0000FF"/>
                  </a:solidFill>
                </a:rPr>
                <a:t> </a:t>
              </a:r>
              <a:r>
                <a:rPr lang="en-US" altLang="en-US" sz="1800" b="1"/>
                <a:t>E</a:t>
              </a:r>
              <a:r>
                <a:rPr lang="en-US" altLang="en-US" sz="1800"/>
                <a:t> </a:t>
              </a:r>
              <a:r>
                <a:rPr lang="en-US" altLang="en-US" sz="1800">
                  <a:solidFill>
                    <a:srgbClr val="0000FF"/>
                  </a:solidFill>
                </a:rPr>
                <a:t>$</a:t>
              </a:r>
            </a:p>
            <a:p>
              <a:pPr algn="l" rtl="0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E </a:t>
              </a:r>
              <a:r>
                <a:rPr lang="en-US" altLang="en-US" sz="1800" b="1">
                  <a:sym typeface="Symbol" panose="05050102010706020507" pitchFamily="18" charset="2"/>
                </a:rPr>
                <a:t></a:t>
              </a:r>
              <a:r>
                <a:rPr lang="en-US" altLang="en-US" sz="1800" b="1"/>
                <a:t> </a:t>
              </a:r>
              <a:r>
                <a:rPr lang="en-US" altLang="en-US" sz="1800" b="1">
                  <a:solidFill>
                    <a:srgbClr val="0000FF"/>
                  </a:solidFill>
                  <a:sym typeface="Symbol" panose="05050102010706020507" pitchFamily="18" charset="2"/>
                </a:rPr>
                <a:t></a:t>
              </a:r>
              <a:r>
                <a:rPr lang="en-US" altLang="en-US" sz="1800"/>
                <a:t> </a:t>
              </a:r>
              <a:r>
                <a:rPr lang="en-US" altLang="en-US" sz="1800" b="1"/>
                <a:t>E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>
                  <a:solidFill>
                    <a:srgbClr val="0000FF"/>
                  </a:solidFill>
                </a:rPr>
                <a:t>+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/>
                <a:t>T</a:t>
              </a:r>
            </a:p>
            <a:p>
              <a:pPr algn="l" rtl="0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E </a:t>
              </a:r>
              <a:r>
                <a:rPr lang="en-US" altLang="en-US" sz="1800" b="1">
                  <a:sym typeface="Symbol" panose="05050102010706020507" pitchFamily="18" charset="2"/>
                </a:rPr>
                <a:t></a:t>
              </a:r>
              <a:r>
                <a:rPr lang="en-US" altLang="en-US" sz="1800"/>
                <a:t> </a:t>
              </a:r>
              <a:r>
                <a:rPr lang="en-US" altLang="en-US" sz="1800" b="1">
                  <a:solidFill>
                    <a:srgbClr val="0000FF"/>
                  </a:solidFill>
                  <a:sym typeface="Symbol" panose="05050102010706020507" pitchFamily="18" charset="2"/>
                </a:rPr>
                <a:t></a:t>
              </a:r>
              <a:r>
                <a:rPr lang="en-US" altLang="en-US" sz="1800"/>
                <a:t> </a:t>
              </a:r>
              <a:r>
                <a:rPr lang="en-US" altLang="en-US" sz="1800" b="1"/>
                <a:t>T    </a:t>
              </a:r>
            </a:p>
            <a:p>
              <a:pPr algn="l" rtl="0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T </a:t>
              </a:r>
              <a:r>
                <a:rPr lang="en-US" altLang="en-US" sz="1800" b="1">
                  <a:sym typeface="Symbol" panose="05050102010706020507" pitchFamily="18" charset="2"/>
                </a:rPr>
                <a:t></a:t>
              </a:r>
              <a:r>
                <a:rPr lang="en-US" altLang="en-US" sz="1800" b="1"/>
                <a:t> </a:t>
              </a:r>
              <a:r>
                <a:rPr lang="en-US" altLang="en-US" sz="1800" b="1">
                  <a:solidFill>
                    <a:srgbClr val="0000FF"/>
                  </a:solidFill>
                  <a:sym typeface="Symbol" panose="05050102010706020507" pitchFamily="18" charset="2"/>
                </a:rPr>
                <a:t></a:t>
              </a:r>
              <a:r>
                <a:rPr lang="en-US" altLang="en-US" sz="1800"/>
                <a:t> </a:t>
              </a:r>
              <a:r>
                <a:rPr lang="en-US" altLang="en-US" sz="1800" b="1"/>
                <a:t>T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>
                  <a:solidFill>
                    <a:srgbClr val="0000FF"/>
                  </a:solidFill>
                </a:rPr>
                <a:t>*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/>
                <a:t>F</a:t>
              </a:r>
              <a:r>
                <a:rPr lang="en-US" altLang="en-US" sz="1800" b="1">
                  <a:solidFill>
                    <a:srgbClr val="0000FF"/>
                  </a:solidFill>
                </a:rPr>
                <a:t> </a:t>
              </a:r>
            </a:p>
            <a:p>
              <a:pPr algn="l" rtl="0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T </a:t>
              </a:r>
              <a:r>
                <a:rPr lang="en-US" altLang="en-US" sz="1800" b="1">
                  <a:sym typeface="Symbol" panose="05050102010706020507" pitchFamily="18" charset="2"/>
                </a:rPr>
                <a:t></a:t>
              </a:r>
              <a:r>
                <a:rPr lang="en-US" altLang="en-US" sz="1800"/>
                <a:t> </a:t>
              </a:r>
              <a:r>
                <a:rPr lang="en-US" altLang="en-US" sz="1800" b="1">
                  <a:solidFill>
                    <a:srgbClr val="0000FF"/>
                  </a:solidFill>
                  <a:sym typeface="Symbol" panose="05050102010706020507" pitchFamily="18" charset="2"/>
                </a:rPr>
                <a:t></a:t>
              </a:r>
              <a:r>
                <a:rPr lang="en-US" altLang="en-US" sz="1800"/>
                <a:t> </a:t>
              </a:r>
              <a:r>
                <a:rPr lang="en-US" altLang="en-US" sz="1800" b="1"/>
                <a:t>F </a:t>
              </a:r>
            </a:p>
            <a:p>
              <a:pPr algn="l" rtl="0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F </a:t>
              </a:r>
              <a:r>
                <a:rPr lang="en-US" altLang="en-US" sz="1800" b="1">
                  <a:sym typeface="Symbol" panose="05050102010706020507" pitchFamily="18" charset="2"/>
                </a:rPr>
                <a:t></a:t>
              </a:r>
              <a:r>
                <a:rPr lang="en-US" altLang="en-US" sz="1800" b="1"/>
                <a:t> </a:t>
              </a:r>
              <a:r>
                <a:rPr lang="en-US" altLang="en-US" sz="1800" b="1">
                  <a:solidFill>
                    <a:srgbClr val="0000FF"/>
                  </a:solidFill>
                  <a:sym typeface="Symbol" panose="05050102010706020507" pitchFamily="18" charset="2"/>
                </a:rPr>
                <a:t></a:t>
              </a:r>
              <a:r>
                <a:rPr lang="en-US" altLang="en-US" sz="1800" b="1"/>
                <a:t> i</a:t>
              </a:r>
              <a:r>
                <a:rPr lang="en-US" altLang="en-US" sz="1800"/>
                <a:t> </a:t>
              </a:r>
            </a:p>
          </p:txBody>
        </p:sp>
        <p:sp>
          <p:nvSpPr>
            <p:cNvPr id="73781" name="Line 8"/>
            <p:cNvSpPr>
              <a:spLocks noChangeShapeType="1"/>
            </p:cNvSpPr>
            <p:nvPr/>
          </p:nvSpPr>
          <p:spPr bwMode="auto">
            <a:xfrm>
              <a:off x="2049" y="846"/>
              <a:ext cx="306" cy="16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5613400" y="1674813"/>
            <a:ext cx="2786063" cy="766762"/>
            <a:chOff x="3536" y="1055"/>
            <a:chExt cx="1755" cy="483"/>
          </a:xfrm>
        </p:grpSpPr>
        <p:sp>
          <p:nvSpPr>
            <p:cNvPr id="73777" name="Text Box 7"/>
            <p:cNvSpPr txBox="1">
              <a:spLocks noChangeArrowheads="1"/>
            </p:cNvSpPr>
            <p:nvPr/>
          </p:nvSpPr>
          <p:spPr bwMode="auto">
            <a:xfrm>
              <a:off x="4103" y="1055"/>
              <a:ext cx="1188" cy="428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/>
                <a:t>E </a:t>
              </a:r>
              <a:r>
                <a:rPr lang="en-US" altLang="en-US" sz="1800" b="1">
                  <a:sym typeface="Symbol" panose="05050102010706020507" pitchFamily="18" charset="2"/>
                </a:rPr>
                <a:t></a:t>
              </a:r>
              <a:r>
                <a:rPr lang="en-US" altLang="en-US" sz="1800"/>
                <a:t> </a:t>
              </a:r>
              <a:r>
                <a:rPr lang="en-US" altLang="en-US" sz="1800" b="1"/>
                <a:t>T </a:t>
              </a:r>
              <a:r>
                <a:rPr lang="en-US" altLang="en-US" sz="1800" b="1">
                  <a:solidFill>
                    <a:srgbClr val="0000FF"/>
                  </a:solidFill>
                  <a:sym typeface="Symbol" panose="05050102010706020507" pitchFamily="18" charset="2"/>
                </a:rPr>
                <a:t></a:t>
              </a:r>
              <a:r>
                <a:rPr lang="en-US" altLang="en-US" sz="1800" b="1"/>
                <a:t> </a:t>
              </a:r>
            </a:p>
            <a:p>
              <a:pPr algn="l" rtl="0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T </a:t>
              </a:r>
              <a:r>
                <a:rPr lang="en-US" altLang="en-US" sz="1800" b="1">
                  <a:sym typeface="Symbol" panose="05050102010706020507" pitchFamily="18" charset="2"/>
                </a:rPr>
                <a:t></a:t>
              </a:r>
              <a:r>
                <a:rPr lang="en-US" altLang="en-US" sz="1800" b="1"/>
                <a:t> T </a:t>
              </a:r>
              <a:r>
                <a:rPr lang="en-US" altLang="en-US" sz="1800" b="1">
                  <a:solidFill>
                    <a:srgbClr val="0000FF"/>
                  </a:solidFill>
                  <a:sym typeface="Symbol" panose="05050102010706020507" pitchFamily="18" charset="2"/>
                </a:rPr>
                <a:t>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>
                  <a:solidFill>
                    <a:srgbClr val="0000FF"/>
                  </a:solidFill>
                </a:rPr>
                <a:t>*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/>
                <a:t>F</a:t>
              </a:r>
              <a:r>
                <a:rPr lang="en-US" altLang="en-US" sz="1800" b="1">
                  <a:solidFill>
                    <a:srgbClr val="0000FF"/>
                  </a:solidFill>
                </a:rPr>
                <a:t> </a:t>
              </a:r>
              <a:endParaRPr lang="en-US" altLang="en-US" sz="1800"/>
            </a:p>
          </p:txBody>
        </p:sp>
        <p:sp>
          <p:nvSpPr>
            <p:cNvPr id="73778" name="Line 10"/>
            <p:cNvSpPr>
              <a:spLocks noChangeShapeType="1"/>
            </p:cNvSpPr>
            <p:nvPr/>
          </p:nvSpPr>
          <p:spPr bwMode="auto">
            <a:xfrm flipV="1">
              <a:off x="3536" y="1283"/>
              <a:ext cx="598" cy="25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79" name="Text Box 11"/>
            <p:cNvSpPr txBox="1">
              <a:spLocks noChangeArrowheads="1"/>
            </p:cNvSpPr>
            <p:nvPr/>
          </p:nvSpPr>
          <p:spPr bwMode="auto">
            <a:xfrm>
              <a:off x="3642" y="1138"/>
              <a:ext cx="26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/>
                <a:t>T</a:t>
              </a:r>
              <a:endParaRPr lang="he-IL" altLang="en-US" sz="1800"/>
            </a:p>
          </p:txBody>
        </p:sp>
      </p:grpSp>
      <p:sp>
        <p:nvSpPr>
          <p:cNvPr id="73766" name="Text Box 46"/>
          <p:cNvSpPr txBox="1">
            <a:spLocks noChangeArrowheads="1"/>
          </p:cNvSpPr>
          <p:nvPr/>
        </p:nvSpPr>
        <p:spPr bwMode="auto">
          <a:xfrm>
            <a:off x="6226175" y="16430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grpSp>
        <p:nvGrpSpPr>
          <p:cNvPr id="4" name="Group 80"/>
          <p:cNvGrpSpPr>
            <a:grpSpLocks/>
          </p:cNvGrpSpPr>
          <p:nvPr/>
        </p:nvGrpSpPr>
        <p:grpSpPr bwMode="auto">
          <a:xfrm>
            <a:off x="3067050" y="2205038"/>
            <a:ext cx="3652838" cy="1312862"/>
            <a:chOff x="1932" y="1389"/>
            <a:chExt cx="2301" cy="827"/>
          </a:xfrm>
        </p:grpSpPr>
        <p:grpSp>
          <p:nvGrpSpPr>
            <p:cNvPr id="73773" name="Group 15"/>
            <p:cNvGrpSpPr>
              <a:grpSpLocks/>
            </p:cNvGrpSpPr>
            <p:nvPr/>
          </p:nvGrpSpPr>
          <p:grpSpPr bwMode="auto">
            <a:xfrm>
              <a:off x="1932" y="1389"/>
              <a:ext cx="2265" cy="520"/>
              <a:chOff x="2036" y="1563"/>
              <a:chExt cx="2265" cy="520"/>
            </a:xfrm>
          </p:grpSpPr>
          <p:sp>
            <p:nvSpPr>
              <p:cNvPr id="73775" name="Text Box 13"/>
              <p:cNvSpPr txBox="1">
                <a:spLocks noChangeArrowheads="1"/>
              </p:cNvSpPr>
              <p:nvPr/>
            </p:nvSpPr>
            <p:spPr bwMode="auto">
              <a:xfrm>
                <a:off x="2036" y="1852"/>
                <a:ext cx="32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r" rtl="1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r" rtl="1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r" rtl="1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r" rtl="1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r" rtl="1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00">
                    <a:solidFill>
                      <a:srgbClr val="0000FF"/>
                    </a:solidFill>
                  </a:rPr>
                  <a:t>0</a:t>
                </a:r>
                <a:endParaRPr lang="he-IL" altLang="en-US" sz="1800">
                  <a:solidFill>
                    <a:srgbClr val="0000FF"/>
                  </a:solidFill>
                </a:endParaRPr>
              </a:p>
            </p:txBody>
          </p:sp>
          <p:sp>
            <p:nvSpPr>
              <p:cNvPr id="73776" name="Text Box 14"/>
              <p:cNvSpPr txBox="1">
                <a:spLocks noChangeArrowheads="1"/>
              </p:cNvSpPr>
              <p:nvPr/>
            </p:nvSpPr>
            <p:spPr bwMode="auto">
              <a:xfrm>
                <a:off x="3973" y="1563"/>
                <a:ext cx="32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r" rtl="1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r" rtl="1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r" rtl="1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r" rtl="1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r" rtl="1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00">
                    <a:solidFill>
                      <a:srgbClr val="0000FF"/>
                    </a:solidFill>
                  </a:rPr>
                  <a:t>1</a:t>
                </a:r>
                <a:endParaRPr lang="he-IL" altLang="en-US" sz="1800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73774" name="Text Box 79"/>
            <p:cNvSpPr txBox="1">
              <a:spLocks noChangeArrowheads="1"/>
            </p:cNvSpPr>
            <p:nvPr/>
          </p:nvSpPr>
          <p:spPr bwMode="auto">
            <a:xfrm>
              <a:off x="3949" y="1985"/>
              <a:ext cx="28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0000FF"/>
                  </a:solidFill>
                </a:rPr>
                <a:t>2</a:t>
              </a:r>
            </a:p>
          </p:txBody>
        </p:sp>
      </p:grpSp>
      <p:grpSp>
        <p:nvGrpSpPr>
          <p:cNvPr id="6" name="Group 83"/>
          <p:cNvGrpSpPr>
            <a:grpSpLocks/>
          </p:cNvGrpSpPr>
          <p:nvPr/>
        </p:nvGrpSpPr>
        <p:grpSpPr bwMode="auto">
          <a:xfrm>
            <a:off x="6731000" y="2338388"/>
            <a:ext cx="1939925" cy="1095375"/>
            <a:chOff x="4240" y="1473"/>
            <a:chExt cx="1222" cy="690"/>
          </a:xfrm>
        </p:grpSpPr>
        <p:sp>
          <p:nvSpPr>
            <p:cNvPr id="73770" name="Text Box 78"/>
            <p:cNvSpPr txBox="1">
              <a:spLocks noChangeArrowheads="1"/>
            </p:cNvSpPr>
            <p:nvPr/>
          </p:nvSpPr>
          <p:spPr bwMode="auto">
            <a:xfrm>
              <a:off x="4240" y="1735"/>
              <a:ext cx="1222" cy="42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T </a:t>
              </a:r>
              <a:r>
                <a:rPr lang="en-US" altLang="en-US" sz="1800" b="1">
                  <a:sym typeface="Symbol" panose="05050102010706020507" pitchFamily="18" charset="2"/>
                </a:rPr>
                <a:t></a:t>
              </a:r>
              <a:r>
                <a:rPr lang="en-US" altLang="en-US" sz="1800" b="1"/>
                <a:t> T </a:t>
              </a:r>
              <a:r>
                <a:rPr lang="en-US" altLang="en-US" sz="1800" b="1">
                  <a:solidFill>
                    <a:srgbClr val="0000FF"/>
                  </a:solidFill>
                </a:rPr>
                <a:t>*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>
                  <a:solidFill>
                    <a:srgbClr val="0000FF"/>
                  </a:solidFill>
                  <a:sym typeface="Symbol" panose="05050102010706020507" pitchFamily="18" charset="2"/>
                </a:rPr>
                <a:t></a:t>
              </a:r>
              <a:r>
                <a:rPr lang="en-US" altLang="en-US" sz="1800"/>
                <a:t> </a:t>
              </a:r>
              <a:r>
                <a:rPr lang="en-US" altLang="en-US" sz="1800" b="1"/>
                <a:t>F</a:t>
              </a:r>
              <a:r>
                <a:rPr lang="en-US" altLang="en-US" sz="1800" b="1">
                  <a:solidFill>
                    <a:srgbClr val="0000FF"/>
                  </a:solidFill>
                </a:rPr>
                <a:t> </a:t>
              </a:r>
            </a:p>
            <a:p>
              <a:pPr algn="l" rtl="0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F</a:t>
              </a:r>
              <a:r>
                <a:rPr lang="en-US" altLang="en-US" sz="1800" b="1">
                  <a:solidFill>
                    <a:srgbClr val="0000FF"/>
                  </a:solidFill>
                </a:rPr>
                <a:t> </a:t>
              </a:r>
              <a:r>
                <a:rPr lang="en-US" altLang="en-US" sz="1800" b="1">
                  <a:sym typeface="Symbol" panose="05050102010706020507" pitchFamily="18" charset="2"/>
                </a:rPr>
                <a:t></a:t>
              </a:r>
              <a:r>
                <a:rPr lang="en-US" altLang="en-US" sz="1800" b="1"/>
                <a:t> </a:t>
              </a:r>
              <a:r>
                <a:rPr lang="en-US" altLang="en-US" sz="1800" b="1">
                  <a:solidFill>
                    <a:srgbClr val="0000FF"/>
                  </a:solidFill>
                  <a:sym typeface="Symbol" panose="05050102010706020507" pitchFamily="18" charset="2"/>
                </a:rPr>
                <a:t></a:t>
              </a:r>
              <a:r>
                <a:rPr lang="en-US" altLang="en-US" sz="1800"/>
                <a:t> </a:t>
              </a:r>
              <a:r>
                <a:rPr lang="en-US" altLang="en-US" sz="1800" b="1">
                  <a:solidFill>
                    <a:srgbClr val="0000FF"/>
                  </a:solidFill>
                </a:rPr>
                <a:t>i</a:t>
              </a:r>
              <a:endParaRPr lang="en-US" altLang="en-US" sz="1800"/>
            </a:p>
          </p:txBody>
        </p:sp>
        <p:sp>
          <p:nvSpPr>
            <p:cNvPr id="73771" name="Line 81"/>
            <p:cNvSpPr>
              <a:spLocks noChangeShapeType="1"/>
            </p:cNvSpPr>
            <p:nvPr/>
          </p:nvSpPr>
          <p:spPr bwMode="auto">
            <a:xfrm>
              <a:off x="4601" y="1473"/>
              <a:ext cx="131" cy="2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72" name="Text Box 82"/>
            <p:cNvSpPr txBox="1">
              <a:spLocks noChangeArrowheads="1"/>
            </p:cNvSpPr>
            <p:nvPr/>
          </p:nvSpPr>
          <p:spPr bwMode="auto">
            <a:xfrm>
              <a:off x="4717" y="1560"/>
              <a:ext cx="19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0000FF"/>
                  </a:solidFill>
                </a:rPr>
                <a:t>*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23672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altLang="en-US" sz="4000" smtClean="0"/>
              <a:t>Non-Ambiguous SLR(1) Grammar</a:t>
            </a:r>
            <a:r>
              <a:rPr lang="en-US" altLang="en-US" smtClean="0"/>
              <a:t> </a:t>
            </a:r>
          </a:p>
        </p:txBody>
      </p:sp>
      <p:graphicFrame>
        <p:nvGraphicFramePr>
          <p:cNvPr id="653374" name="Group 62"/>
          <p:cNvGraphicFramePr>
            <a:graphicFrameLocks noGrp="1"/>
          </p:cNvGraphicFramePr>
          <p:nvPr>
            <p:ph type="tbl" idx="1"/>
          </p:nvPr>
        </p:nvGraphicFramePr>
        <p:xfrm>
          <a:off x="1846263" y="3876675"/>
          <a:ext cx="5548312" cy="2563822"/>
        </p:xfrm>
        <a:graphic>
          <a:graphicData uri="http://schemas.openxmlformats.org/drawingml/2006/table">
            <a:tbl>
              <a:tblPr rtl="1"/>
              <a:tblGrid>
                <a:gridCol w="2574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6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1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99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56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57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*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2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2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s2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T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15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4793" name="Slide Number Placeholder 2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FCDD77DE-9109-4ADA-99E6-D002DC9AE999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82</a:t>
            </a:fld>
            <a:endParaRPr lang="he-IL" altLang="en-US" sz="1400"/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654050" y="1320800"/>
            <a:ext cx="18288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 E</a:t>
            </a:r>
            <a:r>
              <a:rPr lang="en-US" altLang="en-US" sz="1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</a:p>
          <a:p>
            <a:pPr algn="l" rtl="0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 E</a:t>
            </a:r>
            <a:r>
              <a:rPr lang="en-US" altLang="en-US" sz="1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en-US" sz="1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T  | T    </a:t>
            </a:r>
          </a:p>
          <a:p>
            <a:pPr algn="l" rtl="0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en-US" altLang="en-US" sz="1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altLang="en-US" sz="1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en-US" sz="1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US" altLang="en-US" sz="1800" b="1">
                <a:latin typeface="Times New Roman" panose="02020603050405020304" pitchFamily="18" charset="0"/>
              </a:rPr>
              <a:t> F</a:t>
            </a:r>
            <a:r>
              <a:rPr lang="en-US" altLang="en-US" sz="1800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  <a:p>
            <a:pPr algn="l" rtl="0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F</a:t>
            </a:r>
            <a:r>
              <a:rPr lang="en-US" altLang="en-US" sz="1800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800" b="1">
                <a:sym typeface="Symbol" panose="05050102010706020507" pitchFamily="18" charset="2"/>
              </a:rPr>
              <a:t></a:t>
            </a:r>
            <a:r>
              <a:rPr lang="en-US" altLang="en-US" sz="1800" b="1"/>
              <a:t> </a:t>
            </a:r>
            <a:r>
              <a:rPr lang="en-US" altLang="en-US" sz="1800" b="1">
                <a:solidFill>
                  <a:srgbClr val="0000FF"/>
                </a:solidFill>
              </a:rPr>
              <a:t>i</a:t>
            </a:r>
            <a:r>
              <a:rPr lang="en-US" altLang="en-US" sz="1800">
                <a:solidFill>
                  <a:srgbClr val="0000FF"/>
                </a:solidFill>
              </a:rPr>
              <a:t> </a:t>
            </a:r>
          </a:p>
        </p:txBody>
      </p:sp>
      <p:grpSp>
        <p:nvGrpSpPr>
          <p:cNvPr id="74756" name="Group 4"/>
          <p:cNvGrpSpPr>
            <a:grpSpLocks/>
          </p:cNvGrpSpPr>
          <p:nvPr/>
        </p:nvGrpSpPr>
        <p:grpSpPr bwMode="auto">
          <a:xfrm>
            <a:off x="3252788" y="1343025"/>
            <a:ext cx="2371725" cy="2101850"/>
            <a:chOff x="2049" y="846"/>
            <a:chExt cx="1494" cy="1324"/>
          </a:xfrm>
        </p:grpSpPr>
        <p:sp>
          <p:nvSpPr>
            <p:cNvPr id="74804" name="Text Box 5"/>
            <p:cNvSpPr txBox="1">
              <a:spLocks noChangeArrowheads="1"/>
            </p:cNvSpPr>
            <p:nvPr/>
          </p:nvSpPr>
          <p:spPr bwMode="auto">
            <a:xfrm>
              <a:off x="2355" y="1050"/>
              <a:ext cx="1188" cy="112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/>
                <a:t>S </a:t>
              </a:r>
              <a:r>
                <a:rPr lang="en-US" altLang="en-US" sz="1800" b="1">
                  <a:sym typeface="Symbol" panose="05050102010706020507" pitchFamily="18" charset="2"/>
                </a:rPr>
                <a:t></a:t>
              </a:r>
              <a:r>
                <a:rPr lang="en-US" altLang="en-US" sz="1800" b="1"/>
                <a:t>  </a:t>
              </a:r>
              <a:r>
                <a:rPr lang="en-US" altLang="en-US" sz="1800" b="1">
                  <a:solidFill>
                    <a:srgbClr val="0000FF"/>
                  </a:solidFill>
                  <a:sym typeface="Symbol" panose="05050102010706020507" pitchFamily="18" charset="2"/>
                </a:rPr>
                <a:t></a:t>
              </a:r>
              <a:r>
                <a:rPr lang="en-US" altLang="en-US" sz="1800" b="1">
                  <a:solidFill>
                    <a:srgbClr val="0000FF"/>
                  </a:solidFill>
                </a:rPr>
                <a:t> </a:t>
              </a:r>
              <a:r>
                <a:rPr lang="en-US" altLang="en-US" sz="1800" b="1"/>
                <a:t>E</a:t>
              </a:r>
              <a:r>
                <a:rPr lang="en-US" altLang="en-US" sz="1800"/>
                <a:t> </a:t>
              </a:r>
              <a:r>
                <a:rPr lang="en-US" altLang="en-US" sz="1800">
                  <a:solidFill>
                    <a:srgbClr val="0000FF"/>
                  </a:solidFill>
                </a:rPr>
                <a:t>$</a:t>
              </a:r>
            </a:p>
            <a:p>
              <a:pPr algn="l" rtl="0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E </a:t>
              </a:r>
              <a:r>
                <a:rPr lang="en-US" altLang="en-US" sz="1800" b="1">
                  <a:sym typeface="Symbol" panose="05050102010706020507" pitchFamily="18" charset="2"/>
                </a:rPr>
                <a:t></a:t>
              </a:r>
              <a:r>
                <a:rPr lang="en-US" altLang="en-US" sz="1800" b="1"/>
                <a:t> </a:t>
              </a:r>
              <a:r>
                <a:rPr lang="en-US" altLang="en-US" sz="1800" b="1">
                  <a:solidFill>
                    <a:srgbClr val="0000FF"/>
                  </a:solidFill>
                  <a:sym typeface="Symbol" panose="05050102010706020507" pitchFamily="18" charset="2"/>
                </a:rPr>
                <a:t></a:t>
              </a:r>
              <a:r>
                <a:rPr lang="en-US" altLang="en-US" sz="1800"/>
                <a:t> </a:t>
              </a:r>
              <a:r>
                <a:rPr lang="en-US" altLang="en-US" sz="1800" b="1"/>
                <a:t>E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>
                  <a:solidFill>
                    <a:srgbClr val="0000FF"/>
                  </a:solidFill>
                </a:rPr>
                <a:t>+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/>
                <a:t>T</a:t>
              </a:r>
            </a:p>
            <a:p>
              <a:pPr algn="l" rtl="0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E </a:t>
              </a:r>
              <a:r>
                <a:rPr lang="en-US" altLang="en-US" sz="1800" b="1">
                  <a:sym typeface="Symbol" panose="05050102010706020507" pitchFamily="18" charset="2"/>
                </a:rPr>
                <a:t></a:t>
              </a:r>
              <a:r>
                <a:rPr lang="en-US" altLang="en-US" sz="1800"/>
                <a:t> </a:t>
              </a:r>
              <a:r>
                <a:rPr lang="en-US" altLang="en-US" sz="1800" b="1">
                  <a:solidFill>
                    <a:srgbClr val="0000FF"/>
                  </a:solidFill>
                  <a:sym typeface="Symbol" panose="05050102010706020507" pitchFamily="18" charset="2"/>
                </a:rPr>
                <a:t></a:t>
              </a:r>
              <a:r>
                <a:rPr lang="en-US" altLang="en-US" sz="1800"/>
                <a:t> </a:t>
              </a:r>
              <a:r>
                <a:rPr lang="en-US" altLang="en-US" sz="1800" b="1"/>
                <a:t>T    </a:t>
              </a:r>
            </a:p>
            <a:p>
              <a:pPr algn="l" rtl="0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T </a:t>
              </a:r>
              <a:r>
                <a:rPr lang="en-US" altLang="en-US" sz="1800" b="1">
                  <a:sym typeface="Symbol" panose="05050102010706020507" pitchFamily="18" charset="2"/>
                </a:rPr>
                <a:t></a:t>
              </a:r>
              <a:r>
                <a:rPr lang="en-US" altLang="en-US" sz="1800" b="1"/>
                <a:t> </a:t>
              </a:r>
              <a:r>
                <a:rPr lang="en-US" altLang="en-US" sz="1800" b="1">
                  <a:solidFill>
                    <a:srgbClr val="0000FF"/>
                  </a:solidFill>
                  <a:sym typeface="Symbol" panose="05050102010706020507" pitchFamily="18" charset="2"/>
                </a:rPr>
                <a:t></a:t>
              </a:r>
              <a:r>
                <a:rPr lang="en-US" altLang="en-US" sz="1800"/>
                <a:t> </a:t>
              </a:r>
              <a:r>
                <a:rPr lang="en-US" altLang="en-US" sz="1800" b="1"/>
                <a:t>T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>
                  <a:solidFill>
                    <a:srgbClr val="0000FF"/>
                  </a:solidFill>
                </a:rPr>
                <a:t>*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/>
                <a:t>F</a:t>
              </a:r>
              <a:r>
                <a:rPr lang="en-US" altLang="en-US" sz="1800" b="1">
                  <a:solidFill>
                    <a:srgbClr val="0000FF"/>
                  </a:solidFill>
                </a:rPr>
                <a:t> </a:t>
              </a:r>
            </a:p>
            <a:p>
              <a:pPr algn="l" rtl="0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T </a:t>
              </a:r>
              <a:r>
                <a:rPr lang="en-US" altLang="en-US" sz="1800" b="1">
                  <a:sym typeface="Symbol" panose="05050102010706020507" pitchFamily="18" charset="2"/>
                </a:rPr>
                <a:t></a:t>
              </a:r>
              <a:r>
                <a:rPr lang="en-US" altLang="en-US" sz="1800"/>
                <a:t> </a:t>
              </a:r>
              <a:r>
                <a:rPr lang="en-US" altLang="en-US" sz="1800" b="1">
                  <a:solidFill>
                    <a:srgbClr val="0000FF"/>
                  </a:solidFill>
                  <a:sym typeface="Symbol" panose="05050102010706020507" pitchFamily="18" charset="2"/>
                </a:rPr>
                <a:t></a:t>
              </a:r>
              <a:r>
                <a:rPr lang="en-US" altLang="en-US" sz="1800"/>
                <a:t> </a:t>
              </a:r>
              <a:r>
                <a:rPr lang="en-US" altLang="en-US" sz="1800" b="1"/>
                <a:t>F </a:t>
              </a:r>
            </a:p>
            <a:p>
              <a:pPr algn="l" rtl="0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F </a:t>
              </a:r>
              <a:r>
                <a:rPr lang="en-US" altLang="en-US" sz="1800" b="1">
                  <a:sym typeface="Symbol" panose="05050102010706020507" pitchFamily="18" charset="2"/>
                </a:rPr>
                <a:t></a:t>
              </a:r>
              <a:r>
                <a:rPr lang="en-US" altLang="en-US" sz="1800" b="1"/>
                <a:t> </a:t>
              </a:r>
              <a:r>
                <a:rPr lang="en-US" altLang="en-US" sz="1800" b="1">
                  <a:solidFill>
                    <a:srgbClr val="0000FF"/>
                  </a:solidFill>
                  <a:sym typeface="Symbol" panose="05050102010706020507" pitchFamily="18" charset="2"/>
                </a:rPr>
                <a:t></a:t>
              </a:r>
              <a:r>
                <a:rPr lang="en-US" altLang="en-US" sz="1800" b="1"/>
                <a:t> i</a:t>
              </a:r>
              <a:r>
                <a:rPr lang="en-US" altLang="en-US" sz="1800"/>
                <a:t> </a:t>
              </a:r>
            </a:p>
          </p:txBody>
        </p:sp>
        <p:sp>
          <p:nvSpPr>
            <p:cNvPr id="74805" name="Line 6"/>
            <p:cNvSpPr>
              <a:spLocks noChangeShapeType="1"/>
            </p:cNvSpPr>
            <p:nvPr/>
          </p:nvSpPr>
          <p:spPr bwMode="auto">
            <a:xfrm>
              <a:off x="2049" y="846"/>
              <a:ext cx="306" cy="16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4757" name="Group 7"/>
          <p:cNvGrpSpPr>
            <a:grpSpLocks/>
          </p:cNvGrpSpPr>
          <p:nvPr/>
        </p:nvGrpSpPr>
        <p:grpSpPr bwMode="auto">
          <a:xfrm>
            <a:off x="5613400" y="1674813"/>
            <a:ext cx="2786063" cy="766762"/>
            <a:chOff x="3536" y="1055"/>
            <a:chExt cx="1755" cy="483"/>
          </a:xfrm>
        </p:grpSpPr>
        <p:sp>
          <p:nvSpPr>
            <p:cNvPr id="74801" name="Text Box 8"/>
            <p:cNvSpPr txBox="1">
              <a:spLocks noChangeArrowheads="1"/>
            </p:cNvSpPr>
            <p:nvPr/>
          </p:nvSpPr>
          <p:spPr bwMode="auto">
            <a:xfrm>
              <a:off x="4103" y="1055"/>
              <a:ext cx="1188" cy="428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/>
                <a:t>E </a:t>
              </a:r>
              <a:r>
                <a:rPr lang="en-US" altLang="en-US" sz="1800" b="1">
                  <a:sym typeface="Symbol" panose="05050102010706020507" pitchFamily="18" charset="2"/>
                </a:rPr>
                <a:t></a:t>
              </a:r>
              <a:r>
                <a:rPr lang="en-US" altLang="en-US" sz="1800"/>
                <a:t> </a:t>
              </a:r>
              <a:r>
                <a:rPr lang="en-US" altLang="en-US" sz="1800" b="1"/>
                <a:t>T </a:t>
              </a:r>
              <a:r>
                <a:rPr lang="en-US" altLang="en-US" sz="1800" b="1">
                  <a:solidFill>
                    <a:srgbClr val="0000FF"/>
                  </a:solidFill>
                  <a:sym typeface="Symbol" panose="05050102010706020507" pitchFamily="18" charset="2"/>
                </a:rPr>
                <a:t></a:t>
              </a:r>
              <a:r>
                <a:rPr lang="en-US" altLang="en-US" sz="1800" b="1"/>
                <a:t> </a:t>
              </a:r>
            </a:p>
            <a:p>
              <a:pPr algn="l" rtl="0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T </a:t>
              </a:r>
              <a:r>
                <a:rPr lang="en-US" altLang="en-US" sz="1800" b="1">
                  <a:sym typeface="Symbol" panose="05050102010706020507" pitchFamily="18" charset="2"/>
                </a:rPr>
                <a:t></a:t>
              </a:r>
              <a:r>
                <a:rPr lang="en-US" altLang="en-US" sz="1800" b="1"/>
                <a:t> T </a:t>
              </a:r>
              <a:r>
                <a:rPr lang="en-US" altLang="en-US" sz="1800" b="1">
                  <a:solidFill>
                    <a:srgbClr val="0000FF"/>
                  </a:solidFill>
                  <a:sym typeface="Symbol" panose="05050102010706020507" pitchFamily="18" charset="2"/>
                </a:rPr>
                <a:t>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>
                  <a:solidFill>
                    <a:srgbClr val="0000FF"/>
                  </a:solidFill>
                </a:rPr>
                <a:t>*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/>
                <a:t>F</a:t>
              </a:r>
              <a:r>
                <a:rPr lang="en-US" altLang="en-US" sz="1800" b="1">
                  <a:solidFill>
                    <a:srgbClr val="0000FF"/>
                  </a:solidFill>
                </a:rPr>
                <a:t> </a:t>
              </a:r>
              <a:endParaRPr lang="en-US" altLang="en-US" sz="1800"/>
            </a:p>
          </p:txBody>
        </p:sp>
        <p:sp>
          <p:nvSpPr>
            <p:cNvPr id="74802" name="Line 9"/>
            <p:cNvSpPr>
              <a:spLocks noChangeShapeType="1"/>
            </p:cNvSpPr>
            <p:nvPr/>
          </p:nvSpPr>
          <p:spPr bwMode="auto">
            <a:xfrm flipV="1">
              <a:off x="3536" y="1283"/>
              <a:ext cx="598" cy="25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803" name="Text Box 10"/>
            <p:cNvSpPr txBox="1">
              <a:spLocks noChangeArrowheads="1"/>
            </p:cNvSpPr>
            <p:nvPr/>
          </p:nvSpPr>
          <p:spPr bwMode="auto">
            <a:xfrm>
              <a:off x="3642" y="1138"/>
              <a:ext cx="26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/>
                <a:t>T</a:t>
              </a:r>
              <a:endParaRPr lang="he-IL" altLang="en-US" sz="1800"/>
            </a:p>
          </p:txBody>
        </p:sp>
      </p:grpSp>
      <p:sp>
        <p:nvSpPr>
          <p:cNvPr id="74790" name="Text Box 43"/>
          <p:cNvSpPr txBox="1">
            <a:spLocks noChangeArrowheads="1"/>
          </p:cNvSpPr>
          <p:nvPr/>
        </p:nvSpPr>
        <p:spPr bwMode="auto">
          <a:xfrm>
            <a:off x="6226175" y="16430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grpSp>
        <p:nvGrpSpPr>
          <p:cNvPr id="74791" name="Group 44"/>
          <p:cNvGrpSpPr>
            <a:grpSpLocks/>
          </p:cNvGrpSpPr>
          <p:nvPr/>
        </p:nvGrpSpPr>
        <p:grpSpPr bwMode="auto">
          <a:xfrm>
            <a:off x="3067050" y="2205038"/>
            <a:ext cx="3652838" cy="1312862"/>
            <a:chOff x="1932" y="1389"/>
            <a:chExt cx="2301" cy="827"/>
          </a:xfrm>
        </p:grpSpPr>
        <p:grpSp>
          <p:nvGrpSpPr>
            <p:cNvPr id="74797" name="Group 45"/>
            <p:cNvGrpSpPr>
              <a:grpSpLocks/>
            </p:cNvGrpSpPr>
            <p:nvPr/>
          </p:nvGrpSpPr>
          <p:grpSpPr bwMode="auto">
            <a:xfrm>
              <a:off x="1932" y="1389"/>
              <a:ext cx="2265" cy="520"/>
              <a:chOff x="2036" y="1563"/>
              <a:chExt cx="2265" cy="520"/>
            </a:xfrm>
          </p:grpSpPr>
          <p:sp>
            <p:nvSpPr>
              <p:cNvPr id="74799" name="Text Box 46"/>
              <p:cNvSpPr txBox="1">
                <a:spLocks noChangeArrowheads="1"/>
              </p:cNvSpPr>
              <p:nvPr/>
            </p:nvSpPr>
            <p:spPr bwMode="auto">
              <a:xfrm>
                <a:off x="2036" y="1852"/>
                <a:ext cx="32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r" rtl="1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r" rtl="1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r" rtl="1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r" rtl="1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r" rtl="1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00">
                    <a:solidFill>
                      <a:srgbClr val="0000FF"/>
                    </a:solidFill>
                  </a:rPr>
                  <a:t>0</a:t>
                </a:r>
                <a:endParaRPr lang="he-IL" altLang="en-US" sz="1800">
                  <a:solidFill>
                    <a:srgbClr val="0000FF"/>
                  </a:solidFill>
                </a:endParaRPr>
              </a:p>
            </p:txBody>
          </p:sp>
          <p:sp>
            <p:nvSpPr>
              <p:cNvPr id="74800" name="Text Box 47"/>
              <p:cNvSpPr txBox="1">
                <a:spLocks noChangeArrowheads="1"/>
              </p:cNvSpPr>
              <p:nvPr/>
            </p:nvSpPr>
            <p:spPr bwMode="auto">
              <a:xfrm>
                <a:off x="3973" y="1563"/>
                <a:ext cx="32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r" rtl="1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r" rtl="1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r" rtl="1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r" rtl="1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r" rtl="1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00">
                    <a:solidFill>
                      <a:srgbClr val="0000FF"/>
                    </a:solidFill>
                  </a:rPr>
                  <a:t>1</a:t>
                </a:r>
                <a:endParaRPr lang="he-IL" altLang="en-US" sz="1800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74798" name="Text Box 48"/>
            <p:cNvSpPr txBox="1">
              <a:spLocks noChangeArrowheads="1"/>
            </p:cNvSpPr>
            <p:nvPr/>
          </p:nvSpPr>
          <p:spPr bwMode="auto">
            <a:xfrm>
              <a:off x="3949" y="1985"/>
              <a:ext cx="28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0000FF"/>
                  </a:solidFill>
                </a:rPr>
                <a:t>2</a:t>
              </a:r>
            </a:p>
          </p:txBody>
        </p:sp>
      </p:grpSp>
      <p:grpSp>
        <p:nvGrpSpPr>
          <p:cNvPr id="74792" name="Group 49"/>
          <p:cNvGrpSpPr>
            <a:grpSpLocks/>
          </p:cNvGrpSpPr>
          <p:nvPr/>
        </p:nvGrpSpPr>
        <p:grpSpPr bwMode="auto">
          <a:xfrm>
            <a:off x="6731000" y="2338388"/>
            <a:ext cx="1939925" cy="1095375"/>
            <a:chOff x="4240" y="1473"/>
            <a:chExt cx="1222" cy="690"/>
          </a:xfrm>
        </p:grpSpPr>
        <p:sp>
          <p:nvSpPr>
            <p:cNvPr id="74794" name="Text Box 50"/>
            <p:cNvSpPr txBox="1">
              <a:spLocks noChangeArrowheads="1"/>
            </p:cNvSpPr>
            <p:nvPr/>
          </p:nvSpPr>
          <p:spPr bwMode="auto">
            <a:xfrm>
              <a:off x="4240" y="1735"/>
              <a:ext cx="1222" cy="42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T </a:t>
              </a:r>
              <a:r>
                <a:rPr lang="en-US" altLang="en-US" sz="1800" b="1">
                  <a:sym typeface="Symbol" panose="05050102010706020507" pitchFamily="18" charset="2"/>
                </a:rPr>
                <a:t></a:t>
              </a:r>
              <a:r>
                <a:rPr lang="en-US" altLang="en-US" sz="1800" b="1"/>
                <a:t> T </a:t>
              </a:r>
              <a:r>
                <a:rPr lang="en-US" altLang="en-US" sz="1800" b="1">
                  <a:solidFill>
                    <a:srgbClr val="0000FF"/>
                  </a:solidFill>
                </a:rPr>
                <a:t>*</a:t>
              </a:r>
              <a:r>
                <a:rPr lang="en-US" altLang="en-US" sz="1800" b="1">
                  <a:solidFill>
                    <a:schemeClr val="bg1"/>
                  </a:solidFill>
                </a:rPr>
                <a:t> </a:t>
              </a:r>
              <a:r>
                <a:rPr lang="en-US" altLang="en-US" sz="1800" b="1">
                  <a:solidFill>
                    <a:srgbClr val="0000FF"/>
                  </a:solidFill>
                  <a:sym typeface="Symbol" panose="05050102010706020507" pitchFamily="18" charset="2"/>
                </a:rPr>
                <a:t></a:t>
              </a:r>
              <a:r>
                <a:rPr lang="en-US" altLang="en-US" sz="1800"/>
                <a:t> </a:t>
              </a:r>
              <a:r>
                <a:rPr lang="en-US" altLang="en-US" sz="1800" b="1"/>
                <a:t>F</a:t>
              </a:r>
              <a:r>
                <a:rPr lang="en-US" altLang="en-US" sz="1800" b="1">
                  <a:solidFill>
                    <a:srgbClr val="0000FF"/>
                  </a:solidFill>
                </a:rPr>
                <a:t> </a:t>
              </a:r>
            </a:p>
            <a:p>
              <a:pPr algn="l" rtl="0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F</a:t>
              </a:r>
              <a:r>
                <a:rPr lang="en-US" altLang="en-US" sz="1800" b="1">
                  <a:solidFill>
                    <a:srgbClr val="0000FF"/>
                  </a:solidFill>
                </a:rPr>
                <a:t> </a:t>
              </a:r>
              <a:r>
                <a:rPr lang="en-US" altLang="en-US" sz="1800" b="1">
                  <a:sym typeface="Symbol" panose="05050102010706020507" pitchFamily="18" charset="2"/>
                </a:rPr>
                <a:t></a:t>
              </a:r>
              <a:r>
                <a:rPr lang="en-US" altLang="en-US" sz="1800" b="1"/>
                <a:t> </a:t>
              </a:r>
              <a:r>
                <a:rPr lang="en-US" altLang="en-US" sz="1800" b="1">
                  <a:solidFill>
                    <a:srgbClr val="0000FF"/>
                  </a:solidFill>
                  <a:sym typeface="Symbol" panose="05050102010706020507" pitchFamily="18" charset="2"/>
                </a:rPr>
                <a:t></a:t>
              </a:r>
              <a:r>
                <a:rPr lang="en-US" altLang="en-US" sz="1800"/>
                <a:t> </a:t>
              </a:r>
              <a:r>
                <a:rPr lang="en-US" altLang="en-US" sz="1800" b="1">
                  <a:solidFill>
                    <a:srgbClr val="0000FF"/>
                  </a:solidFill>
                </a:rPr>
                <a:t>i</a:t>
              </a:r>
              <a:endParaRPr lang="en-US" altLang="en-US" sz="1800"/>
            </a:p>
          </p:txBody>
        </p:sp>
        <p:sp>
          <p:nvSpPr>
            <p:cNvPr id="74795" name="Line 51"/>
            <p:cNvSpPr>
              <a:spLocks noChangeShapeType="1"/>
            </p:cNvSpPr>
            <p:nvPr/>
          </p:nvSpPr>
          <p:spPr bwMode="auto">
            <a:xfrm>
              <a:off x="4601" y="1473"/>
              <a:ext cx="131" cy="2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96" name="Text Box 52"/>
            <p:cNvSpPr txBox="1">
              <a:spLocks noChangeArrowheads="1"/>
            </p:cNvSpPr>
            <p:nvPr/>
          </p:nvSpPr>
          <p:spPr bwMode="auto">
            <a:xfrm>
              <a:off x="4717" y="1560"/>
              <a:ext cx="19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0000FF"/>
                  </a:solidFill>
                </a:rPr>
                <a:t>*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63415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608013" y="974725"/>
            <a:ext cx="5060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rtl="0" eaLnBrk="1" hangingPunct="1"/>
            <a:r>
              <a:rPr lang="en-US" altLang="en-US" smtClean="0">
                <a:solidFill>
                  <a:schemeClr val="tx1"/>
                </a:solidFill>
              </a:rPr>
              <a:t>LR(1) Parser</a:t>
            </a:r>
          </a:p>
        </p:txBody>
      </p:sp>
      <p:sp>
        <p:nvSpPr>
          <p:cNvPr id="75780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altLang="en-US" smtClean="0"/>
              <a:t>LR(1) Items A </a:t>
            </a:r>
            <a:r>
              <a:rPr lang="en-US" altLang="en-US" smtClean="0">
                <a:sym typeface="Symbol" panose="05050102010706020507" pitchFamily="18" charset="2"/>
              </a:rPr>
              <a:t></a:t>
            </a:r>
            <a:r>
              <a:rPr lang="en-US" altLang="en-US" smtClean="0">
                <a:solidFill>
                  <a:srgbClr val="0000FF"/>
                </a:solidFill>
                <a:sym typeface="Symbol" panose="05050102010706020507" pitchFamily="18" charset="2"/>
              </a:rPr>
              <a:t></a:t>
            </a:r>
            <a:r>
              <a:rPr lang="en-US" altLang="en-US" smtClean="0">
                <a:sym typeface="Symbol" panose="05050102010706020507" pitchFamily="18" charset="2"/>
              </a:rPr>
              <a:t></a:t>
            </a:r>
            <a:r>
              <a:rPr lang="en-US" altLang="en-US" smtClean="0"/>
              <a:t>, t</a:t>
            </a:r>
          </a:p>
          <a:p>
            <a:pPr lvl="1" algn="l" rtl="0" eaLnBrk="1" hangingPunct="1"/>
            <a:r>
              <a:rPr lang="en-US" altLang="en-US" smtClean="0">
                <a:sym typeface="Symbol" panose="05050102010706020507" pitchFamily="18" charset="2"/>
              </a:rPr>
              <a:t></a:t>
            </a:r>
            <a:r>
              <a:rPr lang="en-US" altLang="en-US" smtClean="0"/>
              <a:t> is at the top of the stack and we are expecting</a:t>
            </a:r>
            <a:br>
              <a:rPr lang="en-US" altLang="en-US" smtClean="0"/>
            </a:br>
            <a:r>
              <a:rPr lang="en-US" altLang="en-US" smtClean="0"/>
              <a:t> </a:t>
            </a:r>
            <a:r>
              <a:rPr lang="en-US" altLang="en-US" smtClean="0">
                <a:sym typeface="Symbol" panose="05050102010706020507" pitchFamily="18" charset="2"/>
              </a:rPr>
              <a:t></a:t>
            </a:r>
            <a:r>
              <a:rPr lang="en-US" altLang="en-US" smtClean="0"/>
              <a:t>t</a:t>
            </a:r>
          </a:p>
          <a:p>
            <a:pPr algn="l" rtl="0" eaLnBrk="1" hangingPunct="1"/>
            <a:r>
              <a:rPr lang="en-US" altLang="en-US" smtClean="0"/>
              <a:t>LR(1) State</a:t>
            </a:r>
          </a:p>
          <a:p>
            <a:pPr lvl="1" algn="l" rtl="0" eaLnBrk="1" hangingPunct="1"/>
            <a:r>
              <a:rPr lang="en-US" altLang="en-US" smtClean="0"/>
              <a:t>Sets of items</a:t>
            </a:r>
          </a:p>
          <a:p>
            <a:pPr algn="l" rtl="0" eaLnBrk="1" hangingPunct="1"/>
            <a:r>
              <a:rPr lang="en-US" altLang="en-US" smtClean="0"/>
              <a:t>LALR(1) State</a:t>
            </a:r>
          </a:p>
          <a:p>
            <a:pPr lvl="1" algn="l" rtl="0" eaLnBrk="1" hangingPunct="1"/>
            <a:r>
              <a:rPr lang="en-US" altLang="en-US" smtClean="0"/>
              <a:t>Merge items with the same look-ahead</a:t>
            </a:r>
          </a:p>
        </p:txBody>
      </p:sp>
      <p:sp>
        <p:nvSpPr>
          <p:cNvPr id="7578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4C5CB1E1-3638-4C30-AAB7-F4334B5D7423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83</a:t>
            </a:fld>
            <a:endParaRPr lang="he-IL" altLang="en-US" sz="1400"/>
          </a:p>
        </p:txBody>
      </p:sp>
    </p:spTree>
    <p:extLst>
      <p:ext uri="{BB962C8B-B14F-4D97-AF65-F5344CB8AC3E}">
        <p14:creationId xmlns:p14="http://schemas.microsoft.com/office/powerpoint/2010/main" val="122770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608013" y="974725"/>
            <a:ext cx="5060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title"/>
          </p:nvPr>
        </p:nvSpPr>
        <p:spPr>
          <a:xfrm>
            <a:off x="593725" y="198438"/>
            <a:ext cx="7772400" cy="1341437"/>
          </a:xfrm>
        </p:spPr>
        <p:txBody>
          <a:bodyPr/>
          <a:lstStyle/>
          <a:p>
            <a:pPr algn="l" rtl="0" eaLnBrk="1" hangingPunct="1"/>
            <a:r>
              <a:rPr lang="en-US" altLang="en-US" smtClean="0">
                <a:solidFill>
                  <a:schemeClr val="tx1"/>
                </a:solidFill>
              </a:rPr>
              <a:t>Grammar Hierarchy</a:t>
            </a:r>
          </a:p>
        </p:txBody>
      </p:sp>
      <p:sp>
        <p:nvSpPr>
          <p:cNvPr id="76816" name="Slide Number Placeholder 1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4E3E08E5-40CD-477B-80C9-56FD539A9467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84</a:t>
            </a:fld>
            <a:endParaRPr lang="he-IL" altLang="en-US" sz="1400"/>
          </a:p>
        </p:txBody>
      </p:sp>
      <p:sp>
        <p:nvSpPr>
          <p:cNvPr id="76804" name="Oval 6"/>
          <p:cNvSpPr>
            <a:spLocks noChangeArrowheads="1"/>
          </p:cNvSpPr>
          <p:nvPr/>
        </p:nvSpPr>
        <p:spPr bwMode="auto">
          <a:xfrm>
            <a:off x="0" y="1570038"/>
            <a:ext cx="9144000" cy="528796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b" anchorCtr="1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6805" name="Text Box 9"/>
          <p:cNvSpPr txBox="1">
            <a:spLocks noChangeArrowheads="1"/>
          </p:cNvSpPr>
          <p:nvPr/>
        </p:nvSpPr>
        <p:spPr bwMode="auto">
          <a:xfrm>
            <a:off x="2851150" y="1909763"/>
            <a:ext cx="2908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Non-ambiguous CFG</a:t>
            </a:r>
          </a:p>
        </p:txBody>
      </p:sp>
      <p:sp>
        <p:nvSpPr>
          <p:cNvPr id="76806" name="AutoShape 10"/>
          <p:cNvSpPr>
            <a:spLocks noChangeArrowheads="1"/>
          </p:cNvSpPr>
          <p:nvPr/>
        </p:nvSpPr>
        <p:spPr bwMode="auto">
          <a:xfrm>
            <a:off x="914400" y="2484438"/>
            <a:ext cx="7224713" cy="3595687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6807" name="Text Box 12"/>
          <p:cNvSpPr txBox="1">
            <a:spLocks noChangeArrowheads="1"/>
          </p:cNvSpPr>
          <p:nvPr/>
        </p:nvSpPr>
        <p:spPr bwMode="auto">
          <a:xfrm>
            <a:off x="1357313" y="2474913"/>
            <a:ext cx="2908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CLR(1)</a:t>
            </a:r>
          </a:p>
        </p:txBody>
      </p:sp>
      <p:sp>
        <p:nvSpPr>
          <p:cNvPr id="76808" name="AutoShape 13"/>
          <p:cNvSpPr>
            <a:spLocks noChangeArrowheads="1"/>
          </p:cNvSpPr>
          <p:nvPr/>
        </p:nvSpPr>
        <p:spPr bwMode="auto">
          <a:xfrm>
            <a:off x="1206500" y="3001963"/>
            <a:ext cx="6659563" cy="2700337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6809" name="Text Box 14"/>
          <p:cNvSpPr txBox="1">
            <a:spLocks noChangeArrowheads="1"/>
          </p:cNvSpPr>
          <p:nvPr/>
        </p:nvSpPr>
        <p:spPr bwMode="auto">
          <a:xfrm>
            <a:off x="1370013" y="3001963"/>
            <a:ext cx="2908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LALR(1)</a:t>
            </a:r>
          </a:p>
        </p:txBody>
      </p:sp>
      <p:sp>
        <p:nvSpPr>
          <p:cNvPr id="76810" name="AutoShape 15"/>
          <p:cNvSpPr>
            <a:spLocks noChangeArrowheads="1"/>
          </p:cNvSpPr>
          <p:nvPr/>
        </p:nvSpPr>
        <p:spPr bwMode="auto">
          <a:xfrm>
            <a:off x="2486025" y="3870325"/>
            <a:ext cx="3948113" cy="1235075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6811" name="Text Box 19"/>
          <p:cNvSpPr txBox="1">
            <a:spLocks noChangeArrowheads="1"/>
          </p:cNvSpPr>
          <p:nvPr/>
        </p:nvSpPr>
        <p:spPr bwMode="auto">
          <a:xfrm>
            <a:off x="2474913" y="3789363"/>
            <a:ext cx="2908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SLR(1)</a:t>
            </a:r>
          </a:p>
        </p:txBody>
      </p:sp>
      <p:sp>
        <p:nvSpPr>
          <p:cNvPr id="76812" name="AutoShape 20"/>
          <p:cNvSpPr>
            <a:spLocks noChangeArrowheads="1"/>
          </p:cNvSpPr>
          <p:nvPr/>
        </p:nvSpPr>
        <p:spPr bwMode="auto">
          <a:xfrm>
            <a:off x="3687763" y="2759075"/>
            <a:ext cx="1646237" cy="3138488"/>
          </a:xfrm>
          <a:prstGeom prst="octagon">
            <a:avLst>
              <a:gd name="adj" fmla="val 29287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6813" name="Text Box 21"/>
          <p:cNvSpPr txBox="1">
            <a:spLocks noChangeArrowheads="1"/>
          </p:cNvSpPr>
          <p:nvPr/>
        </p:nvSpPr>
        <p:spPr bwMode="auto">
          <a:xfrm>
            <a:off x="3797300" y="2903538"/>
            <a:ext cx="2908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LL(1)</a:t>
            </a:r>
          </a:p>
        </p:txBody>
      </p:sp>
      <p:sp>
        <p:nvSpPr>
          <p:cNvPr id="76814" name="Oval 22"/>
          <p:cNvSpPr>
            <a:spLocks noChangeArrowheads="1"/>
          </p:cNvSpPr>
          <p:nvPr/>
        </p:nvSpPr>
        <p:spPr bwMode="auto">
          <a:xfrm>
            <a:off x="3162300" y="4167188"/>
            <a:ext cx="2863850" cy="60007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6815" name="Text Box 23"/>
          <p:cNvSpPr txBox="1">
            <a:spLocks noChangeArrowheads="1"/>
          </p:cNvSpPr>
          <p:nvPr/>
        </p:nvSpPr>
        <p:spPr bwMode="auto">
          <a:xfrm>
            <a:off x="3259138" y="4170363"/>
            <a:ext cx="2908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0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LR(0)</a:t>
            </a:r>
          </a:p>
        </p:txBody>
      </p:sp>
    </p:spTree>
    <p:extLst>
      <p:ext uri="{BB962C8B-B14F-4D97-AF65-F5344CB8AC3E}">
        <p14:creationId xmlns:p14="http://schemas.microsoft.com/office/powerpoint/2010/main" val="96859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608013" y="974725"/>
            <a:ext cx="5060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endParaRPr lang="en-US" altLang="en-US" sz="24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rtl="0" eaLnBrk="1" hangingPunct="1"/>
            <a:r>
              <a:rPr lang="en-US" altLang="en-US" sz="4000" smtClean="0">
                <a:solidFill>
                  <a:schemeClr val="tx1"/>
                </a:solidFill>
              </a:rPr>
              <a:t>Interesting Non LR(1) Grammars</a:t>
            </a:r>
          </a:p>
        </p:txBody>
      </p:sp>
      <p:sp>
        <p:nvSpPr>
          <p:cNvPr id="77828" name="Rectangle 4"/>
          <p:cNvSpPr>
            <a:spLocks noGrp="1" noChangeArrowheads="1"/>
          </p:cNvSpPr>
          <p:nvPr>
            <p:ph idx="1"/>
          </p:nvPr>
        </p:nvSpPr>
        <p:spPr>
          <a:xfrm>
            <a:off x="638175" y="1158875"/>
            <a:ext cx="7772400" cy="4953000"/>
          </a:xfrm>
        </p:spPr>
        <p:txBody>
          <a:bodyPr/>
          <a:lstStyle/>
          <a:p>
            <a:pPr algn="l" rtl="0" eaLnBrk="1" hangingPunct="1"/>
            <a:r>
              <a:rPr lang="en-US" altLang="en-US" sz="2400" dirty="0" smtClean="0"/>
              <a:t>Ambiguous </a:t>
            </a:r>
          </a:p>
          <a:p>
            <a:pPr lvl="1" algn="l" rtl="0" eaLnBrk="1" hangingPunct="1"/>
            <a:r>
              <a:rPr lang="en-US" altLang="en-US" sz="2400" dirty="0" smtClean="0"/>
              <a:t>Arithmetic expressions</a:t>
            </a:r>
          </a:p>
          <a:p>
            <a:pPr lvl="1" algn="l" rtl="0" eaLnBrk="1" hangingPunct="1"/>
            <a:r>
              <a:rPr lang="en-US" altLang="en-US" sz="2400" dirty="0" smtClean="0"/>
              <a:t>Dangling-else</a:t>
            </a:r>
          </a:p>
          <a:p>
            <a:pPr algn="l" rtl="0" eaLnBrk="1" hangingPunct="1"/>
            <a:r>
              <a:rPr lang="en-US" altLang="en-US" sz="2400" dirty="0" smtClean="0"/>
              <a:t>Common derived prefix</a:t>
            </a:r>
          </a:p>
          <a:p>
            <a:pPr lvl="1" algn="l" rtl="0" eaLnBrk="1" hangingPunct="1"/>
            <a:r>
              <a:rPr lang="en-US" altLang="en-US" sz="2400" dirty="0" smtClean="0"/>
              <a:t>A </a:t>
            </a:r>
            <a:r>
              <a:rPr lang="en-US" altLang="en-US" sz="2400" dirty="0" smtClean="0">
                <a:sym typeface="Symbol" panose="05050102010706020507" pitchFamily="18" charset="2"/>
              </a:rPr>
              <a:t></a:t>
            </a:r>
            <a:r>
              <a:rPr lang="en-US" altLang="en-US" sz="2400" dirty="0" smtClean="0"/>
              <a:t> B</a:t>
            </a:r>
            <a:r>
              <a:rPr lang="en-US" altLang="en-US" sz="2400" baseline="-25000" dirty="0" smtClean="0"/>
              <a:t>1</a:t>
            </a:r>
            <a:r>
              <a:rPr lang="en-US" altLang="en-US" sz="2400" dirty="0" smtClean="0"/>
              <a:t> a b | B</a:t>
            </a:r>
            <a:r>
              <a:rPr lang="en-US" altLang="en-US" sz="2400" baseline="-25000" dirty="0" smtClean="0"/>
              <a:t>2</a:t>
            </a:r>
            <a:r>
              <a:rPr lang="en-US" altLang="en-US" sz="2400" dirty="0" smtClean="0"/>
              <a:t> a c</a:t>
            </a:r>
          </a:p>
          <a:p>
            <a:pPr lvl="1" algn="l" rtl="0" eaLnBrk="1" hangingPunct="1"/>
            <a:r>
              <a:rPr lang="en-US" altLang="en-US" sz="2400" dirty="0" smtClean="0"/>
              <a:t>B</a:t>
            </a:r>
            <a:r>
              <a:rPr lang="en-US" altLang="en-US" sz="2400" baseline="-25000" dirty="0" smtClean="0"/>
              <a:t>1</a:t>
            </a:r>
            <a:r>
              <a:rPr lang="en-US" altLang="en-US" sz="2400" dirty="0" smtClean="0"/>
              <a:t> </a:t>
            </a:r>
            <a:r>
              <a:rPr lang="en-US" altLang="en-US" sz="2400" dirty="0" smtClean="0">
                <a:sym typeface="Symbol" panose="05050102010706020507" pitchFamily="18" charset="2"/>
              </a:rPr>
              <a:t></a:t>
            </a:r>
            <a:r>
              <a:rPr lang="en-US" altLang="en-US" sz="2400" dirty="0" smtClean="0"/>
              <a:t> </a:t>
            </a:r>
            <a:r>
              <a:rPr lang="en-US" altLang="en-US" sz="2400" dirty="0" smtClean="0">
                <a:sym typeface="Symbol" panose="05050102010706020507" pitchFamily="18" charset="2"/>
              </a:rPr>
              <a:t></a:t>
            </a:r>
            <a:endParaRPr lang="en-US" altLang="en-US" sz="2400" dirty="0" smtClean="0"/>
          </a:p>
          <a:p>
            <a:pPr lvl="1" algn="l" rtl="0" eaLnBrk="1" hangingPunct="1"/>
            <a:r>
              <a:rPr lang="en-US" altLang="en-US" sz="2400" dirty="0" smtClean="0"/>
              <a:t>B</a:t>
            </a:r>
            <a:r>
              <a:rPr lang="en-US" altLang="en-US" sz="2400" baseline="-25000" dirty="0" smtClean="0"/>
              <a:t>2</a:t>
            </a:r>
            <a:r>
              <a:rPr lang="en-US" altLang="en-US" sz="2400" dirty="0" smtClean="0"/>
              <a:t> </a:t>
            </a:r>
            <a:r>
              <a:rPr lang="en-US" altLang="en-US" sz="2400" dirty="0" smtClean="0">
                <a:sym typeface="Symbol" panose="05050102010706020507" pitchFamily="18" charset="2"/>
              </a:rPr>
              <a:t></a:t>
            </a:r>
            <a:r>
              <a:rPr lang="en-US" altLang="en-US" sz="2400" dirty="0" smtClean="0"/>
              <a:t> </a:t>
            </a:r>
            <a:r>
              <a:rPr lang="en-US" altLang="en-US" sz="2400" dirty="0" smtClean="0">
                <a:sym typeface="Symbol" panose="05050102010706020507" pitchFamily="18" charset="2"/>
              </a:rPr>
              <a:t></a:t>
            </a:r>
            <a:r>
              <a:rPr lang="en-US" altLang="en-US" sz="2400" dirty="0" smtClean="0"/>
              <a:t>  </a:t>
            </a:r>
          </a:p>
          <a:p>
            <a:pPr algn="l" rtl="0" eaLnBrk="1" hangingPunct="1"/>
            <a:r>
              <a:rPr lang="en-US" altLang="en-US" sz="2400" dirty="0" smtClean="0"/>
              <a:t>Optional non-terminals</a:t>
            </a:r>
          </a:p>
          <a:p>
            <a:pPr lvl="1" algn="l" rtl="0" eaLnBrk="1" hangingPunct="1"/>
            <a:r>
              <a:rPr lang="en-US" altLang="en-US" sz="2000" dirty="0" smtClean="0"/>
              <a:t>St </a:t>
            </a:r>
            <a:r>
              <a:rPr lang="en-US" altLang="en-US" sz="2400" dirty="0" smtClean="0">
                <a:sym typeface="Symbol" panose="05050102010706020507" pitchFamily="18" charset="2"/>
              </a:rPr>
              <a:t>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OptLab</a:t>
            </a:r>
            <a:r>
              <a:rPr lang="en-US" altLang="en-US" sz="2400" dirty="0" smtClean="0"/>
              <a:t> Ass</a:t>
            </a:r>
          </a:p>
          <a:p>
            <a:pPr lvl="1" algn="l" rtl="0" eaLnBrk="1" hangingPunct="1"/>
            <a:r>
              <a:rPr lang="en-US" altLang="en-US" sz="2400" dirty="0" err="1" smtClean="0"/>
              <a:t>OptLab</a:t>
            </a:r>
            <a:r>
              <a:rPr lang="en-US" altLang="en-US" sz="2400" dirty="0" smtClean="0"/>
              <a:t> </a:t>
            </a:r>
            <a:r>
              <a:rPr lang="en-US" altLang="en-US" sz="2400" dirty="0" smtClean="0">
                <a:sym typeface="Symbol" panose="05050102010706020507" pitchFamily="18" charset="2"/>
              </a:rPr>
              <a:t></a:t>
            </a:r>
            <a:r>
              <a:rPr lang="en-US" altLang="en-US" sz="2400" dirty="0" smtClean="0"/>
              <a:t> id : | </a:t>
            </a:r>
            <a:r>
              <a:rPr lang="en-US" altLang="en-US" sz="2400" dirty="0" smtClean="0">
                <a:sym typeface="Symbol" panose="05050102010706020507" pitchFamily="18" charset="2"/>
              </a:rPr>
              <a:t></a:t>
            </a:r>
            <a:endParaRPr lang="en-US" altLang="en-US" sz="2400" dirty="0" smtClean="0"/>
          </a:p>
          <a:p>
            <a:pPr lvl="1" algn="l" rtl="0" eaLnBrk="1" hangingPunct="1"/>
            <a:r>
              <a:rPr lang="en-US" altLang="en-US" sz="2400" dirty="0" smtClean="0"/>
              <a:t>Ass </a:t>
            </a:r>
            <a:r>
              <a:rPr lang="en-US" altLang="en-US" sz="2400" dirty="0" smtClean="0">
                <a:sym typeface="Symbol" panose="05050102010706020507" pitchFamily="18" charset="2"/>
              </a:rPr>
              <a:t></a:t>
            </a:r>
            <a:r>
              <a:rPr lang="en-US" altLang="en-US" sz="2400" dirty="0" smtClean="0"/>
              <a:t> id := </a:t>
            </a:r>
            <a:r>
              <a:rPr lang="en-US" altLang="en-US" sz="2400" dirty="0" err="1" smtClean="0"/>
              <a:t>Exp</a:t>
            </a:r>
            <a:endParaRPr lang="en-US" altLang="en-US" sz="2400" dirty="0" smtClean="0"/>
          </a:p>
        </p:txBody>
      </p:sp>
      <p:sp>
        <p:nvSpPr>
          <p:cNvPr id="7782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7046F935-AEDF-4819-9CF5-D6A85E5F71F1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85</a:t>
            </a:fld>
            <a:endParaRPr lang="he-IL" altLang="en-US" sz="1400"/>
          </a:p>
        </p:txBody>
      </p:sp>
      <p:sp>
        <p:nvSpPr>
          <p:cNvPr id="2" name="TextBox 1"/>
          <p:cNvSpPr txBox="1"/>
          <p:nvPr/>
        </p:nvSpPr>
        <p:spPr>
          <a:xfrm>
            <a:off x="5338916" y="4650658"/>
            <a:ext cx="2369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 </a:t>
            </a:r>
            <a:r>
              <a:rPr lang="en-US" altLang="en-US" dirty="0" smtClean="0">
                <a:sym typeface="Symbol" panose="05050102010706020507" pitchFamily="18" charset="2"/>
              </a:rPr>
              <a:t> id: Ass | 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504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608013" y="974725"/>
            <a:ext cx="5060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endParaRPr lang="en-US" altLang="en-US" sz="24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rtl="0" eaLnBrk="1" hangingPunct="1"/>
            <a:r>
              <a:rPr lang="en-US" altLang="en-US" sz="4000" smtClean="0">
                <a:solidFill>
                  <a:schemeClr val="tx1"/>
                </a:solidFill>
              </a:rPr>
              <a:t>Interesting Non LR(1) Grammars</a:t>
            </a:r>
          </a:p>
        </p:txBody>
      </p:sp>
      <p:sp>
        <p:nvSpPr>
          <p:cNvPr id="77828" name="Rectangle 4"/>
          <p:cNvSpPr>
            <a:spLocks noGrp="1" noChangeArrowheads="1"/>
          </p:cNvSpPr>
          <p:nvPr>
            <p:ph idx="1"/>
          </p:nvPr>
        </p:nvSpPr>
        <p:spPr>
          <a:xfrm>
            <a:off x="638175" y="1158875"/>
            <a:ext cx="7772400" cy="4953000"/>
          </a:xfrm>
        </p:spPr>
        <p:txBody>
          <a:bodyPr/>
          <a:lstStyle/>
          <a:p>
            <a:pPr algn="l" rtl="0" eaLnBrk="1" hangingPunct="1"/>
            <a:r>
              <a:rPr lang="en-US" altLang="en-US" sz="2400" smtClean="0"/>
              <a:t>Ambiguous </a:t>
            </a:r>
          </a:p>
          <a:p>
            <a:pPr lvl="1" algn="l" rtl="0" eaLnBrk="1" hangingPunct="1"/>
            <a:r>
              <a:rPr lang="en-US" altLang="en-US" sz="2400" smtClean="0"/>
              <a:t>Arithmetic expressions</a:t>
            </a:r>
          </a:p>
          <a:p>
            <a:pPr lvl="1" algn="l" rtl="0" eaLnBrk="1" hangingPunct="1"/>
            <a:r>
              <a:rPr lang="en-US" altLang="en-US" sz="2400" smtClean="0"/>
              <a:t>Dangling-else</a:t>
            </a:r>
          </a:p>
          <a:p>
            <a:pPr algn="l" rtl="0" eaLnBrk="1" hangingPunct="1"/>
            <a:r>
              <a:rPr lang="en-US" altLang="en-US" sz="2400" smtClean="0"/>
              <a:t>Common derived prefix</a:t>
            </a:r>
          </a:p>
          <a:p>
            <a:pPr lvl="1" algn="l" rtl="0" eaLnBrk="1" hangingPunct="1"/>
            <a:r>
              <a:rPr lang="en-US" altLang="en-US" sz="2400" smtClean="0"/>
              <a:t>A </a:t>
            </a:r>
            <a:r>
              <a:rPr lang="en-US" altLang="en-US" sz="2400" smtClean="0">
                <a:sym typeface="Symbol" panose="05050102010706020507" pitchFamily="18" charset="2"/>
              </a:rPr>
              <a:t></a:t>
            </a:r>
            <a:r>
              <a:rPr lang="en-US" altLang="en-US" sz="2400" smtClean="0"/>
              <a:t> B</a:t>
            </a:r>
            <a:r>
              <a:rPr lang="en-US" altLang="en-US" sz="2400" baseline="-25000" smtClean="0"/>
              <a:t>1</a:t>
            </a:r>
            <a:r>
              <a:rPr lang="en-US" altLang="en-US" sz="2400" smtClean="0"/>
              <a:t> a b | B</a:t>
            </a:r>
            <a:r>
              <a:rPr lang="en-US" altLang="en-US" sz="2400" baseline="-25000" smtClean="0"/>
              <a:t>2</a:t>
            </a:r>
            <a:r>
              <a:rPr lang="en-US" altLang="en-US" sz="2400" smtClean="0"/>
              <a:t> a c</a:t>
            </a:r>
          </a:p>
          <a:p>
            <a:pPr lvl="1" algn="l" rtl="0" eaLnBrk="1" hangingPunct="1"/>
            <a:r>
              <a:rPr lang="en-US" altLang="en-US" sz="2400" smtClean="0"/>
              <a:t>B</a:t>
            </a:r>
            <a:r>
              <a:rPr lang="en-US" altLang="en-US" sz="2400" baseline="-25000" smtClean="0"/>
              <a:t>1</a:t>
            </a:r>
            <a:r>
              <a:rPr lang="en-US" altLang="en-US" sz="2400" smtClean="0"/>
              <a:t> </a:t>
            </a:r>
            <a:r>
              <a:rPr lang="en-US" altLang="en-US" sz="2400" smtClean="0">
                <a:sym typeface="Symbol" panose="05050102010706020507" pitchFamily="18" charset="2"/>
              </a:rPr>
              <a:t></a:t>
            </a:r>
            <a:r>
              <a:rPr lang="en-US" altLang="en-US" sz="2400" smtClean="0"/>
              <a:t> </a:t>
            </a:r>
            <a:r>
              <a:rPr lang="en-US" altLang="en-US" sz="2400" smtClean="0">
                <a:sym typeface="Symbol" panose="05050102010706020507" pitchFamily="18" charset="2"/>
              </a:rPr>
              <a:t></a:t>
            </a:r>
            <a:endParaRPr lang="en-US" altLang="en-US" sz="2400" smtClean="0"/>
          </a:p>
          <a:p>
            <a:pPr lvl="1" algn="l" rtl="0" eaLnBrk="1" hangingPunct="1"/>
            <a:r>
              <a:rPr lang="en-US" altLang="en-US" sz="2400" smtClean="0"/>
              <a:t>B</a:t>
            </a:r>
            <a:r>
              <a:rPr lang="en-US" altLang="en-US" sz="2400" baseline="-25000" smtClean="0"/>
              <a:t>2</a:t>
            </a:r>
            <a:r>
              <a:rPr lang="en-US" altLang="en-US" sz="2400" smtClean="0"/>
              <a:t> </a:t>
            </a:r>
            <a:r>
              <a:rPr lang="en-US" altLang="en-US" sz="2400" smtClean="0">
                <a:sym typeface="Symbol" panose="05050102010706020507" pitchFamily="18" charset="2"/>
              </a:rPr>
              <a:t></a:t>
            </a:r>
            <a:r>
              <a:rPr lang="en-US" altLang="en-US" sz="2400" smtClean="0"/>
              <a:t> </a:t>
            </a:r>
            <a:r>
              <a:rPr lang="en-US" altLang="en-US" sz="2400" smtClean="0">
                <a:sym typeface="Symbol" panose="05050102010706020507" pitchFamily="18" charset="2"/>
              </a:rPr>
              <a:t></a:t>
            </a:r>
            <a:r>
              <a:rPr lang="en-US" altLang="en-US" sz="2400" smtClean="0"/>
              <a:t>  </a:t>
            </a:r>
          </a:p>
          <a:p>
            <a:pPr algn="l" rtl="0" eaLnBrk="1" hangingPunct="1"/>
            <a:r>
              <a:rPr lang="en-US" altLang="en-US" sz="2400" smtClean="0"/>
              <a:t>Optional non-terminals</a:t>
            </a:r>
          </a:p>
          <a:p>
            <a:pPr lvl="1" algn="l" rtl="0" eaLnBrk="1" hangingPunct="1"/>
            <a:r>
              <a:rPr lang="en-US" altLang="en-US" sz="2000" smtClean="0"/>
              <a:t>St </a:t>
            </a:r>
            <a:r>
              <a:rPr lang="en-US" altLang="en-US" sz="2400" smtClean="0">
                <a:sym typeface="Symbol" panose="05050102010706020507" pitchFamily="18" charset="2"/>
              </a:rPr>
              <a:t></a:t>
            </a:r>
            <a:r>
              <a:rPr lang="en-US" altLang="en-US" sz="2400" smtClean="0"/>
              <a:t> OptLab Ass</a:t>
            </a:r>
          </a:p>
          <a:p>
            <a:pPr lvl="1" algn="l" rtl="0" eaLnBrk="1" hangingPunct="1"/>
            <a:r>
              <a:rPr lang="en-US" altLang="en-US" sz="2400" smtClean="0"/>
              <a:t>OptLab </a:t>
            </a:r>
            <a:r>
              <a:rPr lang="en-US" altLang="en-US" sz="2400" smtClean="0">
                <a:sym typeface="Symbol" panose="05050102010706020507" pitchFamily="18" charset="2"/>
              </a:rPr>
              <a:t></a:t>
            </a:r>
            <a:r>
              <a:rPr lang="en-US" altLang="en-US" sz="2400" smtClean="0"/>
              <a:t> id : | </a:t>
            </a:r>
            <a:r>
              <a:rPr lang="en-US" altLang="en-US" sz="2400" smtClean="0">
                <a:sym typeface="Symbol" panose="05050102010706020507" pitchFamily="18" charset="2"/>
              </a:rPr>
              <a:t></a:t>
            </a:r>
            <a:endParaRPr lang="en-US" altLang="en-US" sz="2400" smtClean="0"/>
          </a:p>
          <a:p>
            <a:pPr lvl="1" algn="l" rtl="0" eaLnBrk="1" hangingPunct="1"/>
            <a:r>
              <a:rPr lang="en-US" altLang="en-US" sz="2400" smtClean="0"/>
              <a:t>Ass </a:t>
            </a:r>
            <a:r>
              <a:rPr lang="en-US" altLang="en-US" sz="2400" smtClean="0">
                <a:sym typeface="Symbol" panose="05050102010706020507" pitchFamily="18" charset="2"/>
              </a:rPr>
              <a:t></a:t>
            </a:r>
            <a:r>
              <a:rPr lang="en-US" altLang="en-US" sz="2400" smtClean="0"/>
              <a:t> id := Exp</a:t>
            </a:r>
          </a:p>
        </p:txBody>
      </p:sp>
      <p:sp>
        <p:nvSpPr>
          <p:cNvPr id="7782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7046F935-AEDF-4819-9CF5-D6A85E5F71F1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86</a:t>
            </a:fld>
            <a:endParaRPr lang="he-IL" altLang="en-US" sz="1400"/>
          </a:p>
        </p:txBody>
      </p:sp>
    </p:spTree>
    <p:extLst>
      <p:ext uri="{BB962C8B-B14F-4D97-AF65-F5344CB8AC3E}">
        <p14:creationId xmlns:p14="http://schemas.microsoft.com/office/powerpoint/2010/main" val="228870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3988"/>
            <a:ext cx="7772400" cy="833437"/>
          </a:xfrm>
          <a:noFill/>
        </p:spPr>
        <p:txBody>
          <a:bodyPr/>
          <a:lstStyle/>
          <a:p>
            <a:pPr rtl="0" eaLnBrk="1" hangingPunct="1"/>
            <a:r>
              <a:rPr lang="en-US" altLang="en-US" smtClean="0">
                <a:solidFill>
                  <a:schemeClr val="tx1"/>
                </a:solidFill>
              </a:rPr>
              <a:t>A motivating example</a:t>
            </a:r>
          </a:p>
        </p:txBody>
      </p:sp>
      <p:sp>
        <p:nvSpPr>
          <p:cNvPr id="509955" name="Rectangle 3"/>
          <p:cNvSpPr>
            <a:spLocks noGrp="1" noChangeArrowheads="1"/>
          </p:cNvSpPr>
          <p:nvPr>
            <p:ph idx="1"/>
          </p:nvPr>
        </p:nvSpPr>
        <p:spPr>
          <a:xfrm>
            <a:off x="703263" y="1068388"/>
            <a:ext cx="7897812" cy="5789612"/>
          </a:xfrm>
        </p:spPr>
        <p:txBody>
          <a:bodyPr/>
          <a:lstStyle/>
          <a:p>
            <a:pPr algn="l" rtl="0" eaLnBrk="1" hangingPunct="1"/>
            <a:r>
              <a:rPr lang="en-US" altLang="en-US" sz="2800" smtClean="0"/>
              <a:t>Create a desk calculator</a:t>
            </a:r>
          </a:p>
          <a:p>
            <a:pPr algn="l" rtl="0" eaLnBrk="1" hangingPunct="1"/>
            <a:r>
              <a:rPr lang="en-US" altLang="en-US" sz="2800" smtClean="0"/>
              <a:t>Challenges</a:t>
            </a:r>
          </a:p>
          <a:p>
            <a:pPr lvl="1" algn="l" rtl="0" eaLnBrk="1" hangingPunct="1"/>
            <a:r>
              <a:rPr lang="en-US" altLang="en-US" sz="2400" smtClean="0"/>
              <a:t>Non trivial syntax</a:t>
            </a:r>
          </a:p>
          <a:p>
            <a:pPr lvl="1" algn="l" rtl="0" eaLnBrk="1" hangingPunct="1"/>
            <a:r>
              <a:rPr lang="en-US" altLang="en-US" sz="2400" smtClean="0"/>
              <a:t>Recursive expressions (semantics)</a:t>
            </a:r>
          </a:p>
          <a:p>
            <a:pPr lvl="2" algn="l" rtl="0" eaLnBrk="1" hangingPunct="1"/>
            <a:r>
              <a:rPr lang="en-US" altLang="en-US" sz="2000" smtClean="0"/>
              <a:t>Operator precedence  </a:t>
            </a:r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62683DBD-C3BD-4C87-8C0B-329C8EB57AC7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87</a:t>
            </a:fld>
            <a:endParaRPr lang="he-IL" altLang="en-US" sz="1400"/>
          </a:p>
        </p:txBody>
      </p:sp>
    </p:spTree>
    <p:extLst>
      <p:ext uri="{BB962C8B-B14F-4D97-AF65-F5344CB8AC3E}">
        <p14:creationId xmlns:p14="http://schemas.microsoft.com/office/powerpoint/2010/main" val="4005127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9955" grpId="0" build="p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609600" y="990600"/>
            <a:ext cx="8229600" cy="473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java_cup.runtime.*;</a:t>
            </a:r>
          </a:p>
          <a:p>
            <a:pPr algn="l" rtl="0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%%</a:t>
            </a:r>
          </a:p>
          <a:p>
            <a:pPr algn="l" rtl="0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%cup</a:t>
            </a:r>
          </a:p>
          <a:p>
            <a:pPr algn="l" rtl="0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%eofval{</a:t>
            </a:r>
          </a:p>
          <a:p>
            <a:pPr algn="l" rtl="0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   return sym.EOF;</a:t>
            </a:r>
          </a:p>
          <a:p>
            <a:pPr algn="l" rtl="0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%eofval}</a:t>
            </a:r>
          </a:p>
          <a:p>
            <a:pPr algn="l" rtl="0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NUMBER=[0-9]+</a:t>
            </a:r>
          </a:p>
          <a:p>
            <a:pPr algn="l" rtl="0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%%</a:t>
            </a:r>
          </a:p>
          <a:p>
            <a:pPr algn="l" rtl="0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”+” { return new Symbol(sym.PLUS); }</a:t>
            </a:r>
          </a:p>
          <a:p>
            <a:pPr algn="l" rtl="0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”-” { return new Symbol(sym.MINUS); }</a:t>
            </a:r>
          </a:p>
          <a:p>
            <a:pPr algn="l" rtl="0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”*” { return new Symbol(sym.MULT); }</a:t>
            </a:r>
          </a:p>
          <a:p>
            <a:pPr algn="l" rtl="0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”/” { return new Symbol(sym.DIV); }</a:t>
            </a:r>
          </a:p>
          <a:p>
            <a:pPr algn="l" rtl="0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”(” { return new Symbol(sym.LPAREN); }</a:t>
            </a:r>
          </a:p>
          <a:p>
            <a:pPr algn="l" rtl="0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”)” { return new Symbol(sym.RPAREN); }</a:t>
            </a:r>
          </a:p>
          <a:p>
            <a:pPr algn="l" rtl="0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{NUMBER} { </a:t>
            </a:r>
          </a:p>
          <a:p>
            <a:pPr algn="l" rtl="0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return new Symbol(sym.NUMBER, new Integer(yytext()));</a:t>
            </a:r>
          </a:p>
          <a:p>
            <a:pPr algn="l" rtl="0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algn="l" rtl="0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\n { }</a:t>
            </a:r>
          </a:p>
          <a:p>
            <a:pPr algn="l" rtl="0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. { }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7772400" cy="609600"/>
          </a:xfrm>
        </p:spPr>
        <p:txBody>
          <a:bodyPr>
            <a:normAutofit fontScale="90000"/>
          </a:bodyPr>
          <a:lstStyle/>
          <a:p>
            <a:pPr rtl="0" eaLnBrk="1" hangingPunct="1"/>
            <a:r>
              <a:rPr lang="en-US" altLang="he-IL" sz="4000" smtClean="0">
                <a:solidFill>
                  <a:schemeClr val="tx1"/>
                </a:solidFill>
              </a:rPr>
              <a:t>Solution (lexical analysis)</a:t>
            </a:r>
            <a:endParaRPr lang="en-US" altLang="en-US" sz="4000" smtClean="0">
              <a:solidFill>
                <a:schemeClr val="tx1"/>
              </a:solidFill>
            </a:endParaRPr>
          </a:p>
        </p:txBody>
      </p:sp>
      <p:sp>
        <p:nvSpPr>
          <p:cNvPr id="79876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6229350"/>
            <a:ext cx="8178800" cy="628650"/>
          </a:xfrm>
        </p:spPr>
        <p:txBody>
          <a:bodyPr/>
          <a:lstStyle/>
          <a:p>
            <a:pPr algn="l" rtl="0" eaLnBrk="1" hangingPunct="1"/>
            <a:r>
              <a:rPr lang="en-US" altLang="en-US" sz="2800" smtClean="0"/>
              <a:t>Parser gets terminals from the Lexer </a:t>
            </a:r>
          </a:p>
          <a:p>
            <a:pPr algn="l" rtl="0" eaLnBrk="1" hangingPunct="1">
              <a:buFontTx/>
              <a:buNone/>
            </a:pPr>
            <a:endParaRPr lang="en-US" altLang="en-US" sz="2800" smtClean="0"/>
          </a:p>
          <a:p>
            <a:pPr algn="l" rtl="0" eaLnBrk="1" hangingPunct="1"/>
            <a:endParaRPr lang="en-US" altLang="en-US" sz="2800" smtClean="0"/>
          </a:p>
        </p:txBody>
      </p:sp>
      <p:sp>
        <p:nvSpPr>
          <p:cNvPr id="7987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41AA3996-AB15-440B-B400-5C010A4FF720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88</a:t>
            </a:fld>
            <a:endParaRPr lang="he-IL" altLang="en-US" sz="1400"/>
          </a:p>
        </p:txBody>
      </p:sp>
    </p:spTree>
    <p:extLst>
      <p:ext uri="{BB962C8B-B14F-4D97-AF65-F5344CB8AC3E}">
        <p14:creationId xmlns:p14="http://schemas.microsoft.com/office/powerpoint/2010/main" val="198135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F748CF19-9974-4C78-BF20-CF5840225FF8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89</a:t>
            </a:fld>
            <a:endParaRPr lang="he-IL" altLang="en-US" sz="1400"/>
          </a:p>
        </p:txBody>
      </p:sp>
      <p:sp>
        <p:nvSpPr>
          <p:cNvPr id="63795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246188" y="1068388"/>
            <a:ext cx="7897812" cy="5789612"/>
          </a:xfrm>
        </p:spPr>
        <p:txBody>
          <a:bodyPr/>
          <a:lstStyle/>
          <a:p>
            <a:pPr eaLnBrk="1" hangingPunct="1"/>
            <a:endParaRPr lang="en-US" altLang="he-IL" sz="2000" smtClean="0"/>
          </a:p>
          <a:p>
            <a:pPr eaLnBrk="1" hangingPunct="1"/>
            <a:endParaRPr lang="en-US" altLang="he-IL" sz="2000" smtClean="0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946150" y="277813"/>
            <a:ext cx="7192963" cy="640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0"/>
              </a:spcBef>
              <a:buFontTx/>
              <a:buNone/>
            </a:pPr>
            <a:r>
              <a:rPr kumimoji="1" lang="en-US" altLang="en-US" sz="1800">
                <a:latin typeface="Times New Roman" panose="02020603050405020304" pitchFamily="18" charset="0"/>
              </a:rPr>
              <a:t>terminal Integer NUMBER;</a:t>
            </a:r>
          </a:p>
          <a:p>
            <a:pPr algn="l" rtl="0">
              <a:spcBef>
                <a:spcPct val="0"/>
              </a:spcBef>
              <a:buFontTx/>
              <a:buNone/>
            </a:pPr>
            <a:r>
              <a:rPr kumimoji="1" lang="en-US" altLang="en-US" sz="1800">
                <a:latin typeface="Times New Roman" panose="02020603050405020304" pitchFamily="18" charset="0"/>
              </a:rPr>
              <a:t>terminal PLUS,MINUS,MULT,DIV;</a:t>
            </a:r>
          </a:p>
          <a:p>
            <a:pPr algn="l" rtl="0">
              <a:spcBef>
                <a:spcPct val="0"/>
              </a:spcBef>
              <a:buFontTx/>
              <a:buNone/>
            </a:pPr>
            <a:r>
              <a:rPr kumimoji="1" lang="en-US" altLang="en-US" sz="1800">
                <a:latin typeface="Times New Roman" panose="02020603050405020304" pitchFamily="18" charset="0"/>
              </a:rPr>
              <a:t>terminal LPAREN, RPAREN;</a:t>
            </a:r>
          </a:p>
          <a:p>
            <a:pPr algn="l" rtl="0">
              <a:spcBef>
                <a:spcPct val="0"/>
              </a:spcBef>
              <a:buFontTx/>
              <a:buNone/>
            </a:pPr>
            <a:r>
              <a:rPr kumimoji="1" lang="en-US" altLang="en-US" sz="1800">
                <a:solidFill>
                  <a:schemeClr val="tx2"/>
                </a:solidFill>
                <a:latin typeface="Times New Roman" panose="02020603050405020304" pitchFamily="18" charset="0"/>
              </a:rPr>
              <a:t>terminal UMINUS;</a:t>
            </a:r>
          </a:p>
          <a:p>
            <a:pPr algn="l" rtl="0">
              <a:spcBef>
                <a:spcPct val="0"/>
              </a:spcBef>
              <a:buFontTx/>
              <a:buNone/>
            </a:pPr>
            <a:r>
              <a:rPr kumimoji="1" lang="en-US" altLang="en-US" sz="1800">
                <a:latin typeface="Times New Roman" panose="02020603050405020304" pitchFamily="18" charset="0"/>
              </a:rPr>
              <a:t>nonterminal Integer expr;</a:t>
            </a:r>
          </a:p>
          <a:p>
            <a:pPr algn="l" rtl="0">
              <a:spcBef>
                <a:spcPct val="0"/>
              </a:spcBef>
              <a:buFontTx/>
              <a:buNone/>
            </a:pPr>
            <a:r>
              <a:rPr kumimoji="1" lang="en-US" altLang="en-US" sz="1800">
                <a:solidFill>
                  <a:schemeClr val="tx2"/>
                </a:solidFill>
                <a:latin typeface="Times New Roman" panose="02020603050405020304" pitchFamily="18" charset="0"/>
              </a:rPr>
              <a:t>precedence left PLUS, MINUS;</a:t>
            </a:r>
          </a:p>
          <a:p>
            <a:pPr algn="l" rtl="0">
              <a:spcBef>
                <a:spcPct val="0"/>
              </a:spcBef>
              <a:buFontTx/>
              <a:buNone/>
            </a:pPr>
            <a:r>
              <a:rPr kumimoji="1" lang="en-US" altLang="en-US" sz="1800">
                <a:solidFill>
                  <a:schemeClr val="tx2"/>
                </a:solidFill>
                <a:latin typeface="Times New Roman" panose="02020603050405020304" pitchFamily="18" charset="0"/>
              </a:rPr>
              <a:t>precedence left DIV, MULT;</a:t>
            </a:r>
          </a:p>
          <a:p>
            <a:pPr algn="l" rtl="0">
              <a:spcBef>
                <a:spcPct val="0"/>
              </a:spcBef>
              <a:buFontTx/>
              <a:buNone/>
            </a:pPr>
            <a:r>
              <a:rPr kumimoji="1" lang="en-US" altLang="en-US" sz="1800">
                <a:solidFill>
                  <a:schemeClr val="tx2"/>
                </a:solidFill>
                <a:latin typeface="Times New Roman" panose="02020603050405020304" pitchFamily="18" charset="0"/>
              </a:rPr>
              <a:t>Precedence left UMINUS;</a:t>
            </a:r>
          </a:p>
          <a:p>
            <a:pPr algn="l" rtl="0">
              <a:spcBef>
                <a:spcPct val="0"/>
              </a:spcBef>
              <a:buFontTx/>
              <a:buNone/>
            </a:pPr>
            <a:r>
              <a:rPr lang="en-US" altLang="he-IL" sz="1800">
                <a:latin typeface="Times New Roman" panose="02020603050405020304" pitchFamily="18" charset="0"/>
              </a:rPr>
              <a:t>%%</a:t>
            </a:r>
          </a:p>
          <a:p>
            <a:pPr algn="l" rtl="0">
              <a:spcBef>
                <a:spcPct val="0"/>
              </a:spcBef>
              <a:buFontTx/>
              <a:buNone/>
            </a:pPr>
            <a:r>
              <a:rPr kumimoji="1" lang="en-US" altLang="en-US" sz="1800">
                <a:latin typeface="Times New Roman" panose="02020603050405020304" pitchFamily="18" charset="0"/>
              </a:rPr>
              <a:t>expr ::= expr:e1 PLUS expr:e2</a:t>
            </a:r>
          </a:p>
          <a:p>
            <a:pPr algn="l" rtl="0">
              <a:spcBef>
                <a:spcPct val="0"/>
              </a:spcBef>
              <a:buFontTx/>
              <a:buNone/>
            </a:pPr>
            <a:r>
              <a:rPr kumimoji="1" lang="en-US" altLang="en-US" sz="1800">
                <a:latin typeface="Times New Roman" panose="02020603050405020304" pitchFamily="18" charset="0"/>
              </a:rPr>
              <a:t>	{: RESULT = new Integer(e1.intValue() + e2.intValue()); :}</a:t>
            </a:r>
          </a:p>
          <a:p>
            <a:pPr algn="l" rtl="0">
              <a:spcBef>
                <a:spcPct val="0"/>
              </a:spcBef>
              <a:buFontTx/>
              <a:buNone/>
            </a:pPr>
            <a:r>
              <a:rPr kumimoji="1" lang="en-US" altLang="en-US" sz="1800">
                <a:latin typeface="Times New Roman" panose="02020603050405020304" pitchFamily="18" charset="0"/>
              </a:rPr>
              <a:t>	| expr:e1 MINUS expr:e2</a:t>
            </a:r>
          </a:p>
          <a:p>
            <a:pPr algn="l" rtl="0">
              <a:spcBef>
                <a:spcPct val="0"/>
              </a:spcBef>
              <a:buFontTx/>
              <a:buNone/>
            </a:pPr>
            <a:r>
              <a:rPr kumimoji="1" lang="en-US" altLang="en-US" sz="1800">
                <a:latin typeface="Times New Roman" panose="02020603050405020304" pitchFamily="18" charset="0"/>
              </a:rPr>
              <a:t>	{: RESULT = new Integer(e1.intValue() - e2.intValue()); :}</a:t>
            </a:r>
          </a:p>
          <a:p>
            <a:pPr algn="l" rtl="0">
              <a:spcBef>
                <a:spcPct val="0"/>
              </a:spcBef>
              <a:buFontTx/>
              <a:buNone/>
            </a:pPr>
            <a:r>
              <a:rPr kumimoji="1" lang="en-US" altLang="en-US" sz="1800">
                <a:latin typeface="Times New Roman" panose="02020603050405020304" pitchFamily="18" charset="0"/>
              </a:rPr>
              <a:t>	| expr:e1 MULT expr:e2</a:t>
            </a:r>
          </a:p>
          <a:p>
            <a:pPr algn="l" rtl="0">
              <a:spcBef>
                <a:spcPct val="0"/>
              </a:spcBef>
              <a:buFontTx/>
              <a:buNone/>
            </a:pPr>
            <a:r>
              <a:rPr kumimoji="1" lang="en-US" altLang="en-US" sz="1800">
                <a:latin typeface="Times New Roman" panose="02020603050405020304" pitchFamily="18" charset="0"/>
              </a:rPr>
              <a:t>	{: RESULT = new Integer(e1.intValue() * e2.intValue()); :}</a:t>
            </a:r>
          </a:p>
          <a:p>
            <a:pPr algn="l" rtl="0">
              <a:spcBef>
                <a:spcPct val="0"/>
              </a:spcBef>
              <a:buFontTx/>
              <a:buNone/>
            </a:pPr>
            <a:r>
              <a:rPr kumimoji="1" lang="en-US" altLang="en-US" sz="1800">
                <a:latin typeface="Times New Roman" panose="02020603050405020304" pitchFamily="18" charset="0"/>
              </a:rPr>
              <a:t>	| expr:e1 DIV expr:e2</a:t>
            </a:r>
          </a:p>
          <a:p>
            <a:pPr algn="l" rtl="0">
              <a:spcBef>
                <a:spcPct val="0"/>
              </a:spcBef>
              <a:buFontTx/>
              <a:buNone/>
            </a:pPr>
            <a:r>
              <a:rPr kumimoji="1" lang="en-US" altLang="en-US" sz="1800">
                <a:latin typeface="Times New Roman" panose="02020603050405020304" pitchFamily="18" charset="0"/>
              </a:rPr>
              <a:t>	{: RESULT = new Integer(e1.intValue() / e2.intValue()); :}</a:t>
            </a:r>
          </a:p>
          <a:p>
            <a:pPr algn="l" rtl="0">
              <a:spcBef>
                <a:spcPct val="0"/>
              </a:spcBef>
              <a:buFontTx/>
              <a:buNone/>
            </a:pPr>
            <a:r>
              <a:rPr kumimoji="1" lang="en-US" altLang="en-US" sz="1800">
                <a:latin typeface="Times New Roman" panose="02020603050405020304" pitchFamily="18" charset="0"/>
              </a:rPr>
              <a:t>	| MINUS expr:e1 %prec UMINUS</a:t>
            </a:r>
          </a:p>
          <a:p>
            <a:pPr algn="l" rtl="0">
              <a:spcBef>
                <a:spcPct val="0"/>
              </a:spcBef>
              <a:buFontTx/>
              <a:buNone/>
            </a:pPr>
            <a:r>
              <a:rPr kumimoji="1" lang="en-US" altLang="en-US" sz="1800">
                <a:solidFill>
                  <a:schemeClr val="tx2"/>
                </a:solidFill>
                <a:latin typeface="Times New Roman" panose="02020603050405020304" pitchFamily="18" charset="0"/>
              </a:rPr>
              <a:t>	</a:t>
            </a:r>
            <a:r>
              <a:rPr kumimoji="1" lang="en-US" altLang="en-US" sz="1800">
                <a:latin typeface="Times New Roman" panose="02020603050405020304" pitchFamily="18" charset="0"/>
              </a:rPr>
              <a:t>{: RESULT = new Integer(0 - e1.intValue(); :}</a:t>
            </a:r>
            <a:endParaRPr kumimoji="1" lang="en-US" altLang="en-US" sz="180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algn="l" rtl="0">
              <a:spcBef>
                <a:spcPct val="0"/>
              </a:spcBef>
              <a:buFontTx/>
              <a:buNone/>
            </a:pPr>
            <a:r>
              <a:rPr kumimoji="1" lang="en-US" altLang="en-US" sz="1800">
                <a:latin typeface="Times New Roman" panose="02020603050405020304" pitchFamily="18" charset="0"/>
              </a:rPr>
              <a:t>	| LPAREN expr:e1 RPAREN</a:t>
            </a:r>
          </a:p>
          <a:p>
            <a:pPr algn="l" rtl="0">
              <a:spcBef>
                <a:spcPct val="0"/>
              </a:spcBef>
              <a:buFontTx/>
              <a:buNone/>
            </a:pPr>
            <a:r>
              <a:rPr kumimoji="1" lang="en-US" altLang="en-US" sz="1800">
                <a:latin typeface="Times New Roman" panose="02020603050405020304" pitchFamily="18" charset="0"/>
              </a:rPr>
              <a:t>	{: RESULT = e1; :}</a:t>
            </a:r>
          </a:p>
          <a:p>
            <a:pPr algn="l" rtl="0">
              <a:spcBef>
                <a:spcPct val="0"/>
              </a:spcBef>
              <a:buFontTx/>
              <a:buNone/>
            </a:pPr>
            <a:r>
              <a:rPr kumimoji="1" lang="en-US" altLang="en-US" sz="1800">
                <a:latin typeface="Times New Roman" panose="02020603050405020304" pitchFamily="18" charset="0"/>
              </a:rPr>
              <a:t>	| NUMBER:n </a:t>
            </a:r>
          </a:p>
          <a:p>
            <a:pPr algn="l" rtl="0">
              <a:spcBef>
                <a:spcPct val="0"/>
              </a:spcBef>
              <a:buFontTx/>
              <a:buNone/>
            </a:pPr>
            <a:r>
              <a:rPr kumimoji="1" lang="en-US" altLang="en-US" sz="1800">
                <a:latin typeface="Times New Roman" panose="02020603050405020304" pitchFamily="18" charset="0"/>
              </a:rPr>
              <a:t>	{: RESULT = n; :}</a:t>
            </a:r>
            <a:endParaRPr kumimoji="1" lang="en-US" altLang="he-IL" sz="18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921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7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7954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altLang="en-US" smtClean="0">
                <a:solidFill>
                  <a:schemeClr val="tx1"/>
                </a:solidFill>
              </a:rPr>
              <a:t>Informal Example(3)</a:t>
            </a:r>
          </a:p>
        </p:txBody>
      </p:sp>
      <p:sp>
        <p:nvSpPr>
          <p:cNvPr id="13324" name="Slide Number Placeholder 2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39F7643E-54F9-496B-8F04-27EA5C5F6799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9</a:t>
            </a:fld>
            <a:endParaRPr lang="he-IL" altLang="en-US" sz="1400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608263" y="1644650"/>
            <a:ext cx="5988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S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latin typeface="Times New Roman" panose="02020603050405020304" pitchFamily="18" charset="0"/>
              </a:rPr>
              <a:t> E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$</a:t>
            </a:r>
            <a:r>
              <a:rPr lang="en-US" altLang="en-US" sz="2400" b="1">
                <a:solidFill>
                  <a:srgbClr val="FFC763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en-US" sz="2400" b="1">
                <a:latin typeface="Times New Roman" panose="02020603050405020304" pitchFamily="18" charset="0"/>
              </a:rPr>
              <a:t>E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latin typeface="Times New Roman" panose="02020603050405020304" pitchFamily="18" charset="0"/>
              </a:rPr>
              <a:t> T | E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+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</a:rPr>
              <a:t>T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      </a:t>
            </a:r>
            <a:r>
              <a:rPr lang="en-US" altLang="en-US" sz="2400" b="1">
                <a:latin typeface="Times New Roman" panose="02020603050405020304" pitchFamily="18" charset="0"/>
              </a:rPr>
              <a:t>T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2400" b="1">
                <a:latin typeface="Times New Roman" panose="02020603050405020304" pitchFamily="18" charset="0"/>
              </a:rPr>
              <a:t> |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( </a:t>
            </a:r>
            <a:r>
              <a:rPr lang="en-US" altLang="en-US" sz="2400" b="1">
                <a:latin typeface="Times New Roman" panose="02020603050405020304" pitchFamily="18" charset="0"/>
              </a:rPr>
              <a:t>E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5219700" y="2565400"/>
            <a:ext cx="1814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input</a:t>
            </a:r>
          </a:p>
        </p:txBody>
      </p:sp>
      <p:sp>
        <p:nvSpPr>
          <p:cNvPr id="13317" name="Text Box 7"/>
          <p:cNvSpPr txBox="1">
            <a:spLocks noChangeArrowheads="1"/>
          </p:cNvSpPr>
          <p:nvPr/>
        </p:nvSpPr>
        <p:spPr bwMode="auto">
          <a:xfrm>
            <a:off x="5386388" y="3143250"/>
            <a:ext cx="1509712" cy="4953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 + i $</a:t>
            </a:r>
          </a:p>
        </p:txBody>
      </p:sp>
      <p:sp>
        <p:nvSpPr>
          <p:cNvPr id="13318" name="Text Box 8"/>
          <p:cNvSpPr txBox="1">
            <a:spLocks noChangeArrowheads="1"/>
          </p:cNvSpPr>
          <p:nvPr/>
        </p:nvSpPr>
        <p:spPr bwMode="auto">
          <a:xfrm>
            <a:off x="2646363" y="3143250"/>
            <a:ext cx="457200" cy="8604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T$</a:t>
            </a:r>
          </a:p>
        </p:txBody>
      </p:sp>
      <p:sp>
        <p:nvSpPr>
          <p:cNvPr id="13319" name="Text Box 9"/>
          <p:cNvSpPr txBox="1">
            <a:spLocks noChangeArrowheads="1"/>
          </p:cNvSpPr>
          <p:nvPr/>
        </p:nvSpPr>
        <p:spPr bwMode="auto">
          <a:xfrm>
            <a:off x="2516188" y="2565400"/>
            <a:ext cx="1020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stack</a:t>
            </a:r>
          </a:p>
        </p:txBody>
      </p:sp>
      <p:sp>
        <p:nvSpPr>
          <p:cNvPr id="13320" name="Text Box 10"/>
          <p:cNvSpPr txBox="1">
            <a:spLocks noChangeArrowheads="1"/>
          </p:cNvSpPr>
          <p:nvPr/>
        </p:nvSpPr>
        <p:spPr bwMode="auto">
          <a:xfrm>
            <a:off x="3913188" y="2565400"/>
            <a:ext cx="1020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tree</a:t>
            </a:r>
          </a:p>
        </p:txBody>
      </p:sp>
      <p:sp>
        <p:nvSpPr>
          <p:cNvPr id="524302" name="Text Box 14"/>
          <p:cNvSpPr txBox="1">
            <a:spLocks noChangeArrowheads="1"/>
          </p:cNvSpPr>
          <p:nvPr/>
        </p:nvSpPr>
        <p:spPr bwMode="auto">
          <a:xfrm>
            <a:off x="6473825" y="4121150"/>
            <a:ext cx="2376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reduce E 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latin typeface="Times New Roman" panose="02020603050405020304" pitchFamily="18" charset="0"/>
              </a:rPr>
              <a:t> T</a:t>
            </a:r>
          </a:p>
        </p:txBody>
      </p:sp>
      <p:grpSp>
        <p:nvGrpSpPr>
          <p:cNvPr id="13322" name="Group 37"/>
          <p:cNvGrpSpPr>
            <a:grpSpLocks/>
          </p:cNvGrpSpPr>
          <p:nvPr/>
        </p:nvGrpSpPr>
        <p:grpSpPr bwMode="auto">
          <a:xfrm>
            <a:off x="3825875" y="3143250"/>
            <a:ext cx="1204913" cy="1189038"/>
            <a:chOff x="2410" y="1996"/>
            <a:chExt cx="759" cy="749"/>
          </a:xfrm>
        </p:grpSpPr>
        <p:grpSp>
          <p:nvGrpSpPr>
            <p:cNvPr id="13338" name="Group 11"/>
            <p:cNvGrpSpPr>
              <a:grpSpLocks/>
            </p:cNvGrpSpPr>
            <p:nvPr/>
          </p:nvGrpSpPr>
          <p:grpSpPr bwMode="auto">
            <a:xfrm>
              <a:off x="2410" y="2169"/>
              <a:ext cx="345" cy="576"/>
              <a:chOff x="2410" y="3629"/>
              <a:chExt cx="345" cy="576"/>
            </a:xfrm>
          </p:grpSpPr>
          <p:sp>
            <p:nvSpPr>
              <p:cNvPr id="13340" name="Text Box 12"/>
              <p:cNvSpPr txBox="1">
                <a:spLocks noChangeArrowheads="1"/>
              </p:cNvSpPr>
              <p:nvPr/>
            </p:nvSpPr>
            <p:spPr bwMode="auto">
              <a:xfrm>
                <a:off x="2410" y="3917"/>
                <a:ext cx="25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r" rtl="1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r" rtl="1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r" rtl="1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r" rtl="1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r" rtl="1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rtl="0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i</a:t>
                </a:r>
              </a:p>
            </p:txBody>
          </p:sp>
          <p:sp>
            <p:nvSpPr>
              <p:cNvPr id="13341" name="Line 13"/>
              <p:cNvSpPr>
                <a:spLocks noChangeShapeType="1"/>
              </p:cNvSpPr>
              <p:nvPr/>
            </p:nvSpPr>
            <p:spPr bwMode="auto">
              <a:xfrm flipH="1">
                <a:off x="2496" y="3629"/>
                <a:ext cx="259" cy="31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339" name="Text Box 25"/>
            <p:cNvSpPr txBox="1">
              <a:spLocks noChangeArrowheads="1"/>
            </p:cNvSpPr>
            <p:nvPr/>
          </p:nvSpPr>
          <p:spPr bwMode="auto">
            <a:xfrm>
              <a:off x="2746" y="1996"/>
              <a:ext cx="4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T</a:t>
              </a:r>
            </a:p>
          </p:txBody>
        </p:sp>
      </p:grp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2509838" y="4722813"/>
            <a:ext cx="4518025" cy="2152650"/>
            <a:chOff x="1581" y="2975"/>
            <a:chExt cx="2846" cy="1356"/>
          </a:xfrm>
        </p:grpSpPr>
        <p:sp>
          <p:nvSpPr>
            <p:cNvPr id="13325" name="Text Box 16"/>
            <p:cNvSpPr txBox="1">
              <a:spLocks noChangeArrowheads="1"/>
            </p:cNvSpPr>
            <p:nvPr/>
          </p:nvSpPr>
          <p:spPr bwMode="auto">
            <a:xfrm>
              <a:off x="3284" y="2975"/>
              <a:ext cx="114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input</a:t>
              </a:r>
            </a:p>
          </p:txBody>
        </p:sp>
        <p:sp>
          <p:nvSpPr>
            <p:cNvPr id="13326" name="Text Box 17"/>
            <p:cNvSpPr txBox="1">
              <a:spLocks noChangeArrowheads="1"/>
            </p:cNvSpPr>
            <p:nvPr/>
          </p:nvSpPr>
          <p:spPr bwMode="auto">
            <a:xfrm>
              <a:off x="3389" y="3286"/>
              <a:ext cx="951" cy="312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+ i $</a:t>
              </a:r>
            </a:p>
          </p:txBody>
        </p:sp>
        <p:sp>
          <p:nvSpPr>
            <p:cNvPr id="13327" name="Text Box 18"/>
            <p:cNvSpPr txBox="1">
              <a:spLocks noChangeArrowheads="1"/>
            </p:cNvSpPr>
            <p:nvPr/>
          </p:nvSpPr>
          <p:spPr bwMode="auto">
            <a:xfrm>
              <a:off x="1663" y="3286"/>
              <a:ext cx="288" cy="54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E$</a:t>
              </a:r>
            </a:p>
          </p:txBody>
        </p:sp>
        <p:sp>
          <p:nvSpPr>
            <p:cNvPr id="13328" name="Text Box 19"/>
            <p:cNvSpPr txBox="1">
              <a:spLocks noChangeArrowheads="1"/>
            </p:cNvSpPr>
            <p:nvPr/>
          </p:nvSpPr>
          <p:spPr bwMode="auto">
            <a:xfrm>
              <a:off x="1581" y="2975"/>
              <a:ext cx="64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stack</a:t>
              </a:r>
            </a:p>
          </p:txBody>
        </p:sp>
        <p:sp>
          <p:nvSpPr>
            <p:cNvPr id="13329" name="Text Box 20"/>
            <p:cNvSpPr txBox="1">
              <a:spLocks noChangeArrowheads="1"/>
            </p:cNvSpPr>
            <p:nvPr/>
          </p:nvSpPr>
          <p:spPr bwMode="auto">
            <a:xfrm>
              <a:off x="2433" y="2975"/>
              <a:ext cx="64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tree</a:t>
              </a:r>
            </a:p>
          </p:txBody>
        </p:sp>
        <p:grpSp>
          <p:nvGrpSpPr>
            <p:cNvPr id="13330" name="Group 38"/>
            <p:cNvGrpSpPr>
              <a:grpSpLocks/>
            </p:cNvGrpSpPr>
            <p:nvPr/>
          </p:nvGrpSpPr>
          <p:grpSpPr bwMode="auto">
            <a:xfrm>
              <a:off x="2406" y="3286"/>
              <a:ext cx="839" cy="1045"/>
              <a:chOff x="2406" y="3226"/>
              <a:chExt cx="839" cy="1045"/>
            </a:xfrm>
          </p:grpSpPr>
          <p:grpSp>
            <p:nvGrpSpPr>
              <p:cNvPr id="13331" name="Group 33"/>
              <p:cNvGrpSpPr>
                <a:grpSpLocks/>
              </p:cNvGrpSpPr>
              <p:nvPr/>
            </p:nvGrpSpPr>
            <p:grpSpPr bwMode="auto">
              <a:xfrm>
                <a:off x="2406" y="3482"/>
                <a:ext cx="685" cy="789"/>
                <a:chOff x="2406" y="3322"/>
                <a:chExt cx="685" cy="789"/>
              </a:xfrm>
            </p:grpSpPr>
            <p:grpSp>
              <p:nvGrpSpPr>
                <p:cNvPr id="13334" name="Group 21"/>
                <p:cNvGrpSpPr>
                  <a:grpSpLocks/>
                </p:cNvGrpSpPr>
                <p:nvPr/>
              </p:nvGrpSpPr>
              <p:grpSpPr bwMode="auto">
                <a:xfrm>
                  <a:off x="2406" y="3535"/>
                  <a:ext cx="345" cy="576"/>
                  <a:chOff x="2410" y="3629"/>
                  <a:chExt cx="345" cy="576"/>
                </a:xfrm>
              </p:grpSpPr>
              <p:sp>
                <p:nvSpPr>
                  <p:cNvPr id="13336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410" y="3917"/>
                    <a:ext cx="259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algn="r" rtl="1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algn="l" rtl="0">
                      <a:spcBef>
                        <a:spcPct val="50000"/>
                      </a:spcBef>
                      <a:buFontTx/>
                      <a:buNone/>
                    </a:pPr>
                    <a:r>
                      <a:rPr lang="en-US" altLang="en-US" sz="2400" b="1">
                        <a:solidFill>
                          <a:srgbClr val="0000FF"/>
                        </a:solidFill>
                        <a:latin typeface="Times New Roman" panose="02020603050405020304" pitchFamily="18" charset="0"/>
                      </a:rPr>
                      <a:t>i</a:t>
                    </a:r>
                  </a:p>
                </p:txBody>
              </p:sp>
              <p:sp>
                <p:nvSpPr>
                  <p:cNvPr id="13337" name="Line 2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496" y="3629"/>
                    <a:ext cx="259" cy="317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3335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2688" y="3322"/>
                  <a:ext cx="403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algn="r" rtl="1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l" rtl="0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2400" b="1">
                      <a:latin typeface="Times New Roman" panose="02020603050405020304" pitchFamily="18" charset="0"/>
                    </a:rPr>
                    <a:t>T</a:t>
                  </a:r>
                </a:p>
              </p:txBody>
            </p:sp>
          </p:grpSp>
          <p:sp>
            <p:nvSpPr>
              <p:cNvPr id="13332" name="Text Box 34"/>
              <p:cNvSpPr txBox="1">
                <a:spLocks noChangeArrowheads="1"/>
              </p:cNvSpPr>
              <p:nvPr/>
            </p:nvSpPr>
            <p:spPr bwMode="auto">
              <a:xfrm>
                <a:off x="3053" y="3226"/>
                <a:ext cx="19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r" rtl="1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r" rtl="1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r" rtl="1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r" rtl="1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r" rtl="1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rtl="0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1">
                    <a:latin typeface="Times New Roman" panose="02020603050405020304" pitchFamily="18" charset="0"/>
                  </a:rPr>
                  <a:t>E</a:t>
                </a:r>
              </a:p>
            </p:txBody>
          </p:sp>
          <p:sp>
            <p:nvSpPr>
              <p:cNvPr id="13333" name="Line 35"/>
              <p:cNvSpPr>
                <a:spLocks noChangeShapeType="1"/>
              </p:cNvSpPr>
              <p:nvPr/>
            </p:nvSpPr>
            <p:spPr bwMode="auto">
              <a:xfrm flipH="1">
                <a:off x="2899" y="3427"/>
                <a:ext cx="211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62390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4302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608013" y="974725"/>
            <a:ext cx="5060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50000"/>
              </a:spcBef>
              <a:buFontTx/>
              <a:buNone/>
            </a:pPr>
            <a:endParaRPr lang="en-US" altLang="en-US" sz="24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</a:rPr>
              <a:t>Summary</a:t>
            </a:r>
            <a:endParaRPr lang="he-IL" altLang="en-US" smtClean="0">
              <a:solidFill>
                <a:schemeClr val="tx1"/>
              </a:solidFill>
            </a:endParaRPr>
          </a:p>
        </p:txBody>
      </p:sp>
      <p:sp>
        <p:nvSpPr>
          <p:cNvPr id="81924" name="Rectangle 4"/>
          <p:cNvSpPr>
            <a:spLocks noGrp="1" noChangeArrowheads="1"/>
          </p:cNvSpPr>
          <p:nvPr>
            <p:ph idx="1"/>
          </p:nvPr>
        </p:nvSpPr>
        <p:spPr>
          <a:xfrm>
            <a:off x="638175" y="1158875"/>
            <a:ext cx="7772400" cy="4953000"/>
          </a:xfrm>
        </p:spPr>
        <p:txBody>
          <a:bodyPr>
            <a:normAutofit lnSpcReduction="10000"/>
          </a:bodyPr>
          <a:lstStyle/>
          <a:p>
            <a:pPr algn="l" rtl="0" eaLnBrk="1" hangingPunct="1"/>
            <a:r>
              <a:rPr lang="en-US" altLang="en-US" sz="2400" smtClean="0"/>
              <a:t>LR is a powerful technique</a:t>
            </a:r>
          </a:p>
          <a:p>
            <a:pPr algn="l" rtl="0" eaLnBrk="1" hangingPunct="1"/>
            <a:r>
              <a:rPr lang="en-US" altLang="en-US" sz="2400" smtClean="0"/>
              <a:t>Generates efficient parsers</a:t>
            </a:r>
          </a:p>
          <a:p>
            <a:pPr algn="l" rtl="0" eaLnBrk="1" hangingPunct="1"/>
            <a:r>
              <a:rPr lang="en-US" altLang="en-US" sz="2400" smtClean="0"/>
              <a:t>Generation tools exit LALR(1)</a:t>
            </a:r>
          </a:p>
          <a:p>
            <a:pPr lvl="1" algn="l" rtl="0" eaLnBrk="1" hangingPunct="1"/>
            <a:r>
              <a:rPr lang="en-US" altLang="en-US" sz="2400" smtClean="0"/>
              <a:t>Bison, yacc, CUP</a:t>
            </a:r>
          </a:p>
          <a:p>
            <a:pPr algn="l" rtl="0" eaLnBrk="1" hangingPunct="1"/>
            <a:r>
              <a:rPr lang="en-US" altLang="en-US" sz="2400" smtClean="0"/>
              <a:t>But some grammars need to be tuned</a:t>
            </a:r>
          </a:p>
          <a:p>
            <a:pPr lvl="1" algn="l" rtl="0" eaLnBrk="1" hangingPunct="1"/>
            <a:r>
              <a:rPr lang="en-US" altLang="en-US" sz="2400" smtClean="0"/>
              <a:t>Shift/Reduce conflicts</a:t>
            </a:r>
          </a:p>
          <a:p>
            <a:pPr lvl="1" algn="l" rtl="0" eaLnBrk="1" hangingPunct="1"/>
            <a:r>
              <a:rPr lang="en-US" altLang="en-US" sz="2400" smtClean="0"/>
              <a:t>Reduce/Reduce conflicts</a:t>
            </a:r>
          </a:p>
          <a:p>
            <a:pPr lvl="1" algn="l" rtl="0" eaLnBrk="1" hangingPunct="1"/>
            <a:r>
              <a:rPr lang="en-US" altLang="en-US" sz="2400" smtClean="0"/>
              <a:t>Efficiency of the generated parser</a:t>
            </a:r>
          </a:p>
          <a:p>
            <a:pPr algn="l" rtl="0" eaLnBrk="1" hangingPunct="1"/>
            <a:r>
              <a:rPr lang="en-US" altLang="en-US" sz="2400" smtClean="0"/>
              <a:t>There exist more general methods </a:t>
            </a:r>
          </a:p>
          <a:p>
            <a:pPr lvl="1" algn="l" rtl="0" eaLnBrk="1" hangingPunct="1"/>
            <a:r>
              <a:rPr lang="en-US" altLang="en-US" sz="2000" smtClean="0"/>
              <a:t>GLR</a:t>
            </a:r>
          </a:p>
          <a:p>
            <a:pPr lvl="1" algn="l" rtl="0" eaLnBrk="1" hangingPunct="1"/>
            <a:r>
              <a:rPr lang="en-US" altLang="en-US" sz="2000" smtClean="0"/>
              <a:t>Arbitrary grammars in n</a:t>
            </a:r>
            <a:r>
              <a:rPr lang="en-US" altLang="en-US" sz="2000" baseline="30000" smtClean="0"/>
              <a:t>3</a:t>
            </a:r>
          </a:p>
          <a:p>
            <a:pPr lvl="2" algn="l" rtl="0" eaLnBrk="1" hangingPunct="1"/>
            <a:r>
              <a:rPr lang="en-US" altLang="en-US" sz="2000" smtClean="0"/>
              <a:t>Early parsers</a:t>
            </a:r>
          </a:p>
          <a:p>
            <a:pPr lvl="2" algn="l" rtl="0" eaLnBrk="1" hangingPunct="1"/>
            <a:r>
              <a:rPr lang="en-US" altLang="en-US" sz="2000" smtClean="0"/>
              <a:t>CYK algorithms</a:t>
            </a:r>
          </a:p>
        </p:txBody>
      </p:sp>
      <p:sp>
        <p:nvSpPr>
          <p:cNvPr id="8192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75F9CA61-E719-4AAB-8945-8D22F77D9250}" type="slidenum">
              <a:rPr lang="he-IL" altLang="en-US" sz="1400"/>
              <a:pPr algn="l">
                <a:spcBef>
                  <a:spcPct val="0"/>
                </a:spcBef>
                <a:buFontTx/>
                <a:buNone/>
              </a:pPr>
              <a:t>90</a:t>
            </a:fld>
            <a:endParaRPr lang="he-IL" altLang="en-US" sz="1400"/>
          </a:p>
        </p:txBody>
      </p:sp>
    </p:spTree>
    <p:extLst>
      <p:ext uri="{BB962C8B-B14F-4D97-AF65-F5344CB8AC3E}">
        <p14:creationId xmlns:p14="http://schemas.microsoft.com/office/powerpoint/2010/main" val="275450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17316</TotalTime>
  <Words>5969</Words>
  <Application>Microsoft Office PowerPoint</Application>
  <PresentationFormat>On-screen Show (4:3)</PresentationFormat>
  <Paragraphs>2610</Paragraphs>
  <Slides>90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90</vt:i4>
      </vt:variant>
      <vt:variant>
        <vt:lpstr>Custom Shows</vt:lpstr>
      </vt:variant>
      <vt:variant>
        <vt:i4>1</vt:i4>
      </vt:variant>
    </vt:vector>
  </HeadingPairs>
  <TitlesOfParts>
    <vt:vector size="101" baseType="lpstr">
      <vt:lpstr>Arial</vt:lpstr>
      <vt:lpstr>Calibri</vt:lpstr>
      <vt:lpstr>Calibri Light</vt:lpstr>
      <vt:lpstr>Courier New</vt:lpstr>
      <vt:lpstr>Math C</vt:lpstr>
      <vt:lpstr>Symbol</vt:lpstr>
      <vt:lpstr>Times New Roman</vt:lpstr>
      <vt:lpstr>Wingdings</vt:lpstr>
      <vt:lpstr>Wingdings 2</vt:lpstr>
      <vt:lpstr>Office Theme</vt:lpstr>
      <vt:lpstr>Bottom-Up  Syntax Analysis</vt:lpstr>
      <vt:lpstr>Efficient Parsers </vt:lpstr>
      <vt:lpstr>Kinds of Parsers </vt:lpstr>
      <vt:lpstr>Bottom-Up Syntax Analysis </vt:lpstr>
      <vt:lpstr>Plan </vt:lpstr>
      <vt:lpstr>Pushdown Automaton </vt:lpstr>
      <vt:lpstr>Informal Example(1)</vt:lpstr>
      <vt:lpstr>Informal Example(2)</vt:lpstr>
      <vt:lpstr>Informal Example(3)</vt:lpstr>
      <vt:lpstr>Informal Example(4)</vt:lpstr>
      <vt:lpstr>Informal Example(5)</vt:lpstr>
      <vt:lpstr>Informal Example(6)</vt:lpstr>
      <vt:lpstr>Informal Example(7)</vt:lpstr>
      <vt:lpstr>Informal Example(8)</vt:lpstr>
      <vt:lpstr>Informal Example(9)</vt:lpstr>
      <vt:lpstr>Informal Example</vt:lpstr>
      <vt:lpstr>The Problem</vt:lpstr>
      <vt:lpstr>Informal Example(7)</vt:lpstr>
      <vt:lpstr>Informal Example(7’)</vt:lpstr>
      <vt:lpstr>Bottom-UP LR(0) Items</vt:lpstr>
      <vt:lpstr>PowerPoint Presentation</vt:lpstr>
      <vt:lpstr>Formal Example(1)</vt:lpstr>
      <vt:lpstr>Formal Example(2)</vt:lpstr>
      <vt:lpstr>Formal Example(3)</vt:lpstr>
      <vt:lpstr>Formal Example(4)</vt:lpstr>
      <vt:lpstr>Formal Example(5)</vt:lpstr>
      <vt:lpstr>Formal Example(6)</vt:lpstr>
      <vt:lpstr>Formal Example(7)</vt:lpstr>
      <vt:lpstr>Formal Example(8)</vt:lpstr>
      <vt:lpstr>Formal Example(9)</vt:lpstr>
      <vt:lpstr>Formal Example(10)</vt:lpstr>
      <vt:lpstr>Formal Example(11)</vt:lpstr>
      <vt:lpstr>Formal Example(12)</vt:lpstr>
      <vt:lpstr>Formal Example(13)</vt:lpstr>
      <vt:lpstr>But how can this be done efficiently?</vt:lpstr>
      <vt:lpstr>Handles</vt:lpstr>
      <vt:lpstr>Identifying Handles</vt:lpstr>
      <vt:lpstr>Identifying Handles</vt:lpstr>
      <vt:lpstr>A Trivial Example</vt:lpstr>
      <vt:lpstr>Control Table Trivial Example</vt:lpstr>
      <vt:lpstr>Parsing aa</vt:lpstr>
      <vt:lpstr>Parsing aa (Cont)</vt:lpstr>
      <vt:lpstr>The Rightmost Derivation in Reverse Order</vt:lpstr>
      <vt:lpstr>Parsing ab</vt:lpstr>
      <vt:lpstr>Recursive Example</vt:lpstr>
      <vt:lpstr>Control Table Recursive Example</vt:lpstr>
      <vt:lpstr>Resolving Conflicts using one token SLR(1)</vt:lpstr>
      <vt:lpstr>Trivial Example Follow</vt:lpstr>
      <vt:lpstr>Control Table Trivial Example with Follow</vt:lpstr>
      <vt:lpstr>Recursive Example</vt:lpstr>
      <vt:lpstr>Control Table Recursive Example with Follow</vt:lpstr>
      <vt:lpstr>PowerPoint Presentation</vt:lpstr>
      <vt:lpstr>Example Control 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Rightmost Derivation in Reverse Order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Constructing LR(0) parsing table</vt:lpstr>
      <vt:lpstr>Filling Parsing Table </vt:lpstr>
      <vt:lpstr>Example Control Table</vt:lpstr>
      <vt:lpstr>Example Non LR(0) Grammar</vt:lpstr>
      <vt:lpstr>Example Non LR(0) DFA</vt:lpstr>
      <vt:lpstr>PowerPoint Presentation</vt:lpstr>
      <vt:lpstr>Dangling Else</vt:lpstr>
      <vt:lpstr>Non-Ambiguous Non LR(0) Grammar </vt:lpstr>
      <vt:lpstr>Non-Ambiguous SLR(1) Grammar </vt:lpstr>
      <vt:lpstr>LR(1) Parser</vt:lpstr>
      <vt:lpstr>Grammar Hierarchy</vt:lpstr>
      <vt:lpstr>Interesting Non LR(1) Grammars</vt:lpstr>
      <vt:lpstr>Interesting Non LR(1) Grammars</vt:lpstr>
      <vt:lpstr>A motivating example</vt:lpstr>
      <vt:lpstr>Solution (lexical analysis)</vt:lpstr>
      <vt:lpstr>PowerPoint Presentation</vt:lpstr>
      <vt:lpstr>Summary</vt:lpstr>
      <vt:lpstr>Custom Show 1</vt:lpstr>
    </vt:vector>
  </TitlesOfParts>
  <Company>Tel-Aviv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Lexical Analysis</dc:title>
  <dc:creator>Mooly Sagiv</dc:creator>
  <cp:lastModifiedBy>msagiv</cp:lastModifiedBy>
  <cp:revision>890</cp:revision>
  <cp:lastPrinted>1999-03-30T06:08:28Z</cp:lastPrinted>
  <dcterms:created xsi:type="dcterms:W3CDTF">1998-04-16T20:54:14Z</dcterms:created>
  <dcterms:modified xsi:type="dcterms:W3CDTF">2021-01-07T11:08:05Z</dcterms:modified>
</cp:coreProperties>
</file>