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27" r:id="rId2"/>
    <p:sldId id="477" r:id="rId3"/>
    <p:sldId id="605" r:id="rId4"/>
    <p:sldId id="586" r:id="rId5"/>
    <p:sldId id="587" r:id="rId6"/>
    <p:sldId id="589" r:id="rId7"/>
    <p:sldId id="588" r:id="rId8"/>
    <p:sldId id="590" r:id="rId9"/>
    <p:sldId id="591" r:id="rId10"/>
    <p:sldId id="592" r:id="rId11"/>
    <p:sldId id="593" r:id="rId12"/>
    <p:sldId id="594" r:id="rId13"/>
    <p:sldId id="595" r:id="rId14"/>
    <p:sldId id="597" r:id="rId15"/>
    <p:sldId id="596" r:id="rId16"/>
    <p:sldId id="598" r:id="rId17"/>
    <p:sldId id="599" r:id="rId18"/>
    <p:sldId id="600" r:id="rId19"/>
    <p:sldId id="601" r:id="rId20"/>
    <p:sldId id="603" r:id="rId21"/>
    <p:sldId id="604" r:id="rId22"/>
    <p:sldId id="584" r:id="rId23"/>
  </p:sldIdLst>
  <p:sldSz cx="9144000" cy="6858000" type="screen4x3"/>
  <p:notesSz cx="6997700" cy="9283700"/>
  <p:custShowLst>
    <p:custShow name="Custom Show 1" id="0">
      <p:sldLst>
        <p:sld r:id="rId2"/>
        <p:sld r:id="rId5"/>
        <p:sld r:id="rId6"/>
        <p:sld r:id="rId8"/>
        <p:sld r:id="rId7"/>
        <p:sld r:id="rId9"/>
        <p:sld r:id="rId10"/>
        <p:sld r:id="rId23"/>
      </p:sldLst>
    </p:custShow>
    <p:custShow name="Custom Show 2" id="1">
      <p:sldLst>
        <p:sld r:id="rId2"/>
        <p:sld r:id="rId5"/>
        <p:sld r:id="rId6"/>
        <p:sld r:id="rId8"/>
        <p:sld r:id="rId7"/>
        <p:sld r:id="rId9"/>
        <p:sld r:id="rId11"/>
        <p:sld r:id="rId10"/>
        <p:sld r:id="rId23"/>
      </p:sldLst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1E1"/>
    <a:srgbClr val="008000"/>
    <a:srgbClr val="009900"/>
    <a:srgbClr val="FF0000"/>
    <a:srgbClr val="F0F0F0"/>
    <a:srgbClr val="F02E00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2" autoAdjust="0"/>
    <p:restoredTop sz="84286" autoAdjust="0"/>
  </p:normalViewPr>
  <p:slideViewPr>
    <p:cSldViewPr snapToGrid="0">
      <p:cViewPr varScale="1">
        <p:scale>
          <a:sx n="97" d="100"/>
          <a:sy n="97" d="100"/>
        </p:scale>
        <p:origin x="16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200" y="-96"/>
      </p:cViewPr>
      <p:guideLst>
        <p:guide orient="horz" pos="2925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2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B1E9349F-B9BB-4300-9395-F9764153ECA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l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1413" y="663575"/>
            <a:ext cx="4718050" cy="3538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22775"/>
            <a:ext cx="5135563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en-US" noProof="0" smtClean="0"/>
              <a:t>לחץ כדי לערוך סגנונות טקסט של תבנית בסיס</a:t>
            </a:r>
            <a:endParaRPr lang="en-US" altLang="en-US" noProof="0" smtClean="0"/>
          </a:p>
          <a:p>
            <a:pPr lvl="1"/>
            <a:r>
              <a:rPr lang="he-IL" altLang="en-US" noProof="0" smtClean="0"/>
              <a:t>רמה שנייה</a:t>
            </a:r>
            <a:endParaRPr lang="en-US" altLang="en-US" noProof="0" smtClean="0"/>
          </a:p>
          <a:p>
            <a:pPr lvl="2"/>
            <a:r>
              <a:rPr lang="he-IL" altLang="en-US" noProof="0" smtClean="0"/>
              <a:t>רמה שלישית</a:t>
            </a:r>
            <a:endParaRPr lang="en-US" altLang="en-US" noProof="0" smtClean="0"/>
          </a:p>
          <a:p>
            <a:pPr lvl="3"/>
            <a:r>
              <a:rPr lang="he-IL" altLang="en-US" noProof="0" smtClean="0"/>
              <a:t>רמה רביעית</a:t>
            </a:r>
            <a:endParaRPr lang="en-US" altLang="en-US" noProof="0" smtClean="0"/>
          </a:p>
          <a:p>
            <a:pPr lvl="4"/>
            <a:r>
              <a:rPr lang="he-IL" altLang="en-US" noProof="0" smtClean="0"/>
              <a:t>רמה חמישית</a:t>
            </a:r>
            <a:endParaRPr lang="en-US" altLang="en-US" noProof="0" smtClean="0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55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l" rtl="1">
              <a:defRPr sz="1200">
                <a:solidFill>
                  <a:schemeClr val="tx1"/>
                </a:solidFill>
                <a:latin typeface="Math C" pitchFamily="2" charset="2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45550"/>
            <a:ext cx="30337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6" tIns="45743" rIns="91486" bIns="45743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solidFill>
                  <a:schemeClr val="tx1"/>
                </a:solidFill>
                <a:latin typeface="Math C" panose="05000000000000000000" pitchFamily="2" charset="2"/>
              </a:defRPr>
            </a:lvl1pPr>
          </a:lstStyle>
          <a:p>
            <a:pPr>
              <a:defRPr/>
            </a:pPr>
            <a:fld id="{EF6E3B4D-E776-446E-8C6E-22FB44B004DB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62B89-5112-4B10-A8AA-E8895B12E952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839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74C4C-1038-4AA8-80D4-D49EE6B4C2D6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66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A7785-E384-4B83-B255-D7DDF40997D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73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452A9-889C-42BA-AE5B-73CE163330B8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89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FEFF5-6993-43E3-A2BF-3C85FD6CE3A5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79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24B59-B4B3-46D1-8A06-EE391C0E327D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7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E505A-9B2C-47B0-872A-6281B409B5D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83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1A757-43C7-44B4-9777-DB7E5007BCE4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850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5DB17-C331-4963-BC74-55D6D76A7673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4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7A76E-BE7D-4619-95AB-645A8F2A4C8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71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28EC7-B4D7-4D2C-9A54-C73399E8061C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25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72A184B-180D-4DA2-9468-6585AF874036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1675" y="236538"/>
            <a:ext cx="8037513" cy="1571625"/>
          </a:xfrm>
        </p:spPr>
        <p:txBody>
          <a:bodyPr/>
          <a:lstStyle/>
          <a:p>
            <a:r>
              <a:rPr lang="en-US" altLang="he-IL" sz="4000" smtClean="0">
                <a:solidFill>
                  <a:schemeClr val="tx1"/>
                </a:solidFill>
              </a:rPr>
              <a:t>Assembler/Linker/Loader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775" y="1560513"/>
            <a:ext cx="8785225" cy="4735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he-IL" sz="2800" smtClean="0"/>
              <a:t>Mooly Sagiv</a:t>
            </a:r>
          </a:p>
          <a:p>
            <a:pPr>
              <a:lnSpc>
                <a:spcPct val="90000"/>
              </a:lnSpc>
            </a:pPr>
            <a:endParaRPr lang="en-US" altLang="he-IL" sz="2800" smtClean="0"/>
          </a:p>
          <a:p>
            <a:pPr>
              <a:lnSpc>
                <a:spcPct val="90000"/>
              </a:lnSpc>
            </a:pPr>
            <a:endParaRPr lang="en-US" altLang="he-IL" sz="2800" smtClean="0"/>
          </a:p>
          <a:p>
            <a:pPr>
              <a:lnSpc>
                <a:spcPct val="90000"/>
              </a:lnSpc>
            </a:pPr>
            <a:r>
              <a:rPr lang="en-US" altLang="he-IL" sz="2800" smtClean="0"/>
              <a:t>html://www.cs.tau.ac.il/~msagiv/courses/wcc20.html</a:t>
            </a:r>
          </a:p>
          <a:p>
            <a:pPr>
              <a:lnSpc>
                <a:spcPct val="90000"/>
              </a:lnSpc>
            </a:pPr>
            <a:endParaRPr lang="en-US" altLang="he-IL" sz="2800" smtClean="0"/>
          </a:p>
          <a:p>
            <a:pPr>
              <a:lnSpc>
                <a:spcPct val="90000"/>
              </a:lnSpc>
            </a:pPr>
            <a:endParaRPr lang="en-US" altLang="he-IL" sz="2800" smtClean="0"/>
          </a:p>
          <a:p>
            <a:pPr>
              <a:lnSpc>
                <a:spcPct val="90000"/>
              </a:lnSpc>
            </a:pPr>
            <a:endParaRPr lang="en-US" altLang="he-IL" sz="2800" smtClean="0"/>
          </a:p>
          <a:p>
            <a:pPr>
              <a:lnSpc>
                <a:spcPct val="90000"/>
              </a:lnSpc>
            </a:pPr>
            <a:r>
              <a:rPr lang="en-US" altLang="he-IL" sz="2800" smtClean="0"/>
              <a:t>Chapter 4.3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J. Levine: Linkers &amp; Loaders</a:t>
            </a:r>
          </a:p>
          <a:p>
            <a:pPr>
              <a:lnSpc>
                <a:spcPct val="90000"/>
              </a:lnSpc>
            </a:pPr>
            <a:r>
              <a:rPr lang="en-US" altLang="he-IL" sz="2800" smtClean="0"/>
              <a:t>http://linker.iecc.com/</a:t>
            </a:r>
            <a:br>
              <a:rPr lang="en-US" altLang="he-IL" sz="2800" smtClean="0"/>
            </a:br>
            <a:endParaRPr lang="en-US" altLang="he-IL" sz="280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35F0C6-28E3-4BD2-8EA4-F44F995BE5C6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Linker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Merge several executables</a:t>
            </a:r>
          </a:p>
          <a:p>
            <a:r>
              <a:rPr lang="en-US" altLang="en-US" sz="2800" smtClean="0"/>
              <a:t>Resolve external references</a:t>
            </a:r>
          </a:p>
          <a:p>
            <a:r>
              <a:rPr lang="en-US" altLang="en-US" sz="2800" smtClean="0"/>
              <a:t>Relocate addresses</a:t>
            </a:r>
          </a:p>
          <a:p>
            <a:r>
              <a:rPr lang="en-US" altLang="en-US" sz="2800" smtClean="0"/>
              <a:t>User mode</a:t>
            </a:r>
          </a:p>
          <a:p>
            <a:r>
              <a:rPr lang="en-US" altLang="en-US" sz="2800" smtClean="0"/>
              <a:t>Provided by the operating system</a:t>
            </a:r>
          </a:p>
          <a:p>
            <a:r>
              <a:rPr lang="en-US" altLang="en-US" sz="2800" smtClean="0"/>
              <a:t>But can be specific for the compiler</a:t>
            </a:r>
          </a:p>
          <a:p>
            <a:pPr lvl="1"/>
            <a:r>
              <a:rPr lang="en-US" altLang="en-US" sz="2400" smtClean="0"/>
              <a:t>More secure code</a:t>
            </a:r>
          </a:p>
          <a:p>
            <a:pPr lvl="1"/>
            <a:r>
              <a:rPr lang="en-US" altLang="en-US" sz="2400" smtClean="0"/>
              <a:t>Better error diagnosis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D970A7-4BDC-4B80-A154-07DDF1195C63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Relocation information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How to change internal addresses</a:t>
            </a:r>
          </a:p>
          <a:p>
            <a:r>
              <a:rPr lang="en-US" altLang="en-US" smtClean="0"/>
              <a:t>Positions in the code which contains addresses (data/code)</a:t>
            </a:r>
          </a:p>
          <a:p>
            <a:r>
              <a:rPr lang="en-US" altLang="en-US" smtClean="0"/>
              <a:t>Two implementations</a:t>
            </a:r>
          </a:p>
          <a:p>
            <a:pPr lvl="1"/>
            <a:r>
              <a:rPr lang="en-US" altLang="en-US" smtClean="0"/>
              <a:t>Bitmap</a:t>
            </a:r>
          </a:p>
          <a:p>
            <a:pPr lvl="1"/>
            <a:r>
              <a:rPr lang="en-US" altLang="en-US" smtClean="0"/>
              <a:t>Linked-lists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5E2E0D-2CA6-49B3-87F5-ECAE128CBA8F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External References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The code may include references to external names (identifiers)</a:t>
            </a:r>
          </a:p>
          <a:p>
            <a:pPr lvl="1"/>
            <a:r>
              <a:rPr lang="en-US" altLang="en-US" smtClean="0"/>
              <a:t>Library calls</a:t>
            </a:r>
          </a:p>
          <a:p>
            <a:pPr lvl="1"/>
            <a:r>
              <a:rPr lang="en-US" altLang="en-US" smtClean="0"/>
              <a:t>External data</a:t>
            </a:r>
          </a:p>
          <a:p>
            <a:r>
              <a:rPr lang="en-US" altLang="en-US" smtClean="0"/>
              <a:t>Stored in external symbol table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643504-0310-47CE-A07B-B00D15FBDF58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solidFill>
                  <a:schemeClr val="tx1"/>
                </a:solidFill>
              </a:rPr>
              <a:t>Example</a:t>
            </a:r>
          </a:p>
        </p:txBody>
      </p:sp>
      <p:pic>
        <p:nvPicPr>
          <p:cNvPr id="16387" name="Picture 5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0" y="1571625"/>
            <a:ext cx="7175500" cy="4524375"/>
          </a:xfrm>
          <a:noFill/>
        </p:spPr>
      </p:pic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2A1E64-4895-414D-B970-4EF8A1509AC9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Recap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Assembler generates binary code </a:t>
            </a:r>
          </a:p>
          <a:p>
            <a:pPr lvl="1"/>
            <a:r>
              <a:rPr lang="en-US" altLang="en-US" smtClean="0"/>
              <a:t>Unresolved addresses</a:t>
            </a:r>
          </a:p>
          <a:p>
            <a:pPr lvl="1"/>
            <a:r>
              <a:rPr lang="en-US" altLang="en-US" smtClean="0"/>
              <a:t>Relocatable addresses</a:t>
            </a:r>
          </a:p>
          <a:p>
            <a:r>
              <a:rPr lang="en-US" altLang="en-US" smtClean="0"/>
              <a:t>Linker generates executable code</a:t>
            </a:r>
          </a:p>
          <a:p>
            <a:r>
              <a:rPr lang="en-US" altLang="en-US" smtClean="0"/>
              <a:t>Loader generates runtime states (images)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B35A75-36BF-4944-A302-4C0C35F06F9D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Assembler Design Issues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338" y="1981200"/>
            <a:ext cx="7772400" cy="4114800"/>
          </a:xfrm>
        </p:spPr>
        <p:txBody>
          <a:bodyPr/>
          <a:lstStyle/>
          <a:p>
            <a:r>
              <a:rPr lang="en-US" altLang="en-US" smtClean="0"/>
              <a:t>Converts symbolic machine code to binary</a:t>
            </a:r>
          </a:p>
          <a:p>
            <a:r>
              <a:rPr lang="en-US" altLang="en-US" smtClean="0"/>
              <a:t>One to one conversion</a:t>
            </a:r>
            <a:br>
              <a:rPr lang="en-US" altLang="en-US" smtClean="0"/>
            </a:br>
            <a:r>
              <a:rPr lang="en-US" altLang="en-US" sz="2400" smtClean="0"/>
              <a:t>addl %edx, %ecx </a:t>
            </a:r>
            <a:r>
              <a:rPr lang="en-US" altLang="en-US" sz="2400" smtClean="0">
                <a:sym typeface="Symbol" panose="05050102010706020507" pitchFamily="18" charset="2"/>
              </a:rPr>
              <a:t> 000 0001 11 010 001 = 01 D1 (Hex)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Some assemblers support overloading</a:t>
            </a:r>
          </a:p>
          <a:p>
            <a:pPr lvl="1"/>
            <a:r>
              <a:rPr lang="en-US" altLang="en-US" smtClean="0">
                <a:sym typeface="Symbol" panose="05050102010706020507" pitchFamily="18" charset="2"/>
              </a:rPr>
              <a:t>Different opcodes based on types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Format conversions</a:t>
            </a:r>
          </a:p>
          <a:p>
            <a:r>
              <a:rPr lang="en-US" altLang="en-US" smtClean="0">
                <a:sym typeface="Symbol" panose="05050102010706020507" pitchFamily="18" charset="2"/>
              </a:rPr>
              <a:t>Handling internal addresses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C34239-5A05-4388-9918-F5E358E1173B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Handling Internal Addresses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9163" y="1781175"/>
            <a:ext cx="6889750" cy="4687888"/>
          </a:xfrm>
          <a:noFill/>
        </p:spPr>
      </p:pic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DA65DC-3324-49C2-9DA9-1F325136C3E8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Resolving Internal Addresses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smtClean="0"/>
              <a:t>Two scans of the code</a:t>
            </a:r>
          </a:p>
          <a:p>
            <a:pPr lvl="1"/>
            <a:r>
              <a:rPr lang="en-US" altLang="en-US" sz="2400" smtClean="0"/>
              <a:t>Construct a table label </a:t>
            </a:r>
            <a:r>
              <a:rPr lang="en-US" altLang="en-US" sz="2400" smtClean="0">
                <a:sym typeface="Symbol" panose="05050102010706020507" pitchFamily="18" charset="2"/>
              </a:rPr>
              <a:t> address</a:t>
            </a:r>
          </a:p>
          <a:p>
            <a:pPr lvl="1"/>
            <a:r>
              <a:rPr lang="en-US" altLang="en-US" sz="2400" smtClean="0">
                <a:sym typeface="Symbol" panose="05050102010706020507" pitchFamily="18" charset="2"/>
              </a:rPr>
              <a:t>Replace labels with values</a:t>
            </a:r>
          </a:p>
          <a:p>
            <a:r>
              <a:rPr lang="en-US" altLang="en-US" sz="2800" smtClean="0">
                <a:sym typeface="Symbol" panose="05050102010706020507" pitchFamily="18" charset="2"/>
              </a:rPr>
              <a:t>Backpatching</a:t>
            </a:r>
          </a:p>
          <a:p>
            <a:pPr lvl="1"/>
            <a:r>
              <a:rPr lang="en-US" altLang="en-US" sz="2400" smtClean="0">
                <a:sym typeface="Symbol" panose="05050102010706020507" pitchFamily="18" charset="2"/>
              </a:rPr>
              <a:t>One scan of the code</a:t>
            </a:r>
          </a:p>
          <a:p>
            <a:pPr lvl="1"/>
            <a:r>
              <a:rPr lang="en-US" altLang="en-US" sz="2400" smtClean="0">
                <a:sym typeface="Symbol" panose="05050102010706020507" pitchFamily="18" charset="2"/>
              </a:rPr>
              <a:t>Simultaneously construct the table and resolve symbolic addresses</a:t>
            </a:r>
          </a:p>
          <a:p>
            <a:pPr lvl="1"/>
            <a:r>
              <a:rPr lang="en-US" altLang="en-US" sz="2400" smtClean="0">
                <a:sym typeface="Symbol" panose="05050102010706020507" pitchFamily="18" charset="2"/>
              </a:rPr>
              <a:t>Maintains list of unresolved labels</a:t>
            </a:r>
          </a:p>
          <a:p>
            <a:pPr lvl="1"/>
            <a:r>
              <a:rPr lang="en-US" altLang="en-US" sz="2400" smtClean="0">
                <a:sym typeface="Symbol" panose="05050102010706020507" pitchFamily="18" charset="2"/>
              </a:rPr>
              <a:t>Useful beyond assemblers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29C530-B031-4EB0-86D6-598B35E6F92E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Backpatching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2913" y="1706563"/>
            <a:ext cx="7594600" cy="4405312"/>
          </a:xfrm>
          <a:noFill/>
        </p:spPr>
      </p:pic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7CC9E3-DD4E-416B-8215-F8DE0F7360CE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Handling External Addresses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Record symbol table in external table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Produce binary version together with the code and relocation bits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Output of the assembly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Code segment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Data segment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Relocation bits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External table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EC8B44-E15E-452F-845E-5E0ADFC653B5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3988"/>
            <a:ext cx="7772400" cy="833437"/>
          </a:xfrm>
          <a:noFill/>
        </p:spPr>
        <p:txBody>
          <a:bodyPr/>
          <a:lstStyle/>
          <a:p>
            <a:r>
              <a:rPr lang="en-US" altLang="he-IL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3263" y="1068388"/>
            <a:ext cx="7943850" cy="5316537"/>
          </a:xfrm>
        </p:spPr>
        <p:txBody>
          <a:bodyPr/>
          <a:lstStyle/>
          <a:p>
            <a:r>
              <a:rPr lang="en-US" altLang="he-IL" smtClean="0"/>
              <a:t>Where does it fit into the compiler</a:t>
            </a:r>
          </a:p>
          <a:p>
            <a:r>
              <a:rPr lang="en-US" altLang="he-IL" smtClean="0"/>
              <a:t>Functionality</a:t>
            </a:r>
          </a:p>
          <a:p>
            <a:r>
              <a:rPr lang="en-US" altLang="he-IL" smtClean="0"/>
              <a:t>“Backward” description</a:t>
            </a:r>
          </a:p>
          <a:p>
            <a:r>
              <a:rPr lang="en-US" altLang="he-IL" smtClean="0"/>
              <a:t>Assembler design issues</a:t>
            </a:r>
          </a:p>
          <a:p>
            <a:r>
              <a:rPr lang="en-US" altLang="he-IL" smtClean="0"/>
              <a:t>Linker design issues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72918A6-2DED-4553-AF54-33CDC1768F50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solidFill>
                  <a:schemeClr val="tx1"/>
                </a:solidFill>
              </a:rPr>
              <a:t>Example of External Symbol Table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2663" y="2127250"/>
            <a:ext cx="7470775" cy="3978275"/>
          </a:xfrm>
          <a:noFill/>
        </p:spPr>
      </p:pic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46E673-510B-4341-9E30-391246EE9F0F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>
                <a:solidFill>
                  <a:schemeClr val="tx1"/>
                </a:solidFill>
              </a:rPr>
              <a:t>Example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0" y="1571625"/>
            <a:ext cx="7175500" cy="4524375"/>
          </a:xfrm>
          <a:noFill/>
        </p:spPr>
      </p:pic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877361-E2F1-4139-B63C-0D7347B84E6E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Code generation yields code which is still far from executable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Delegate to existing assembler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Assembler translates symbolic instructions into binary and creates relocation bits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Linker creates executable from several files produced by the assembly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Loader creates an image from executable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Missing: Dynamic loading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6C5F03-1247-4634-8D47-6CB6C5F3782C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9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Compiler Phases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557213" indent="-214313"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857250" indent="-171450"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200150" indent="-171450"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1543050" indent="-171450"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fld id="{0F0495C3-DD0A-4C5E-829F-32AD5064E77A}" type="slidenum">
              <a:rPr lang="he-IL" altLang="en-US" sz="105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altLang="en-US" sz="1050">
              <a:solidFill>
                <a:schemeClr val="tx1"/>
              </a:solidFill>
            </a:endParaRPr>
          </a:p>
        </p:txBody>
      </p:sp>
      <p:grpSp>
        <p:nvGrpSpPr>
          <p:cNvPr id="6148" name="Group 7"/>
          <p:cNvGrpSpPr>
            <a:grpSpLocks/>
          </p:cNvGrpSpPr>
          <p:nvPr/>
        </p:nvGrpSpPr>
        <p:grpSpPr bwMode="auto">
          <a:xfrm>
            <a:off x="1379538" y="2435225"/>
            <a:ext cx="1165225" cy="1011238"/>
            <a:chOff x="314634" y="2743200"/>
            <a:chExt cx="1602658" cy="1347019"/>
          </a:xfrm>
        </p:grpSpPr>
        <p:sp>
          <p:nvSpPr>
            <p:cNvPr id="6173" name="Rectangle 5"/>
            <p:cNvSpPr>
              <a:spLocks noChangeArrowheads="1"/>
            </p:cNvSpPr>
            <p:nvPr/>
          </p:nvSpPr>
          <p:spPr bwMode="auto">
            <a:xfrm>
              <a:off x="314634" y="2743200"/>
              <a:ext cx="1602658" cy="1347019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Program</a:t>
              </a:r>
            </a:p>
          </p:txBody>
        </p:sp>
        <p:sp>
          <p:nvSpPr>
            <p:cNvPr id="6174" name="Rectangle 6"/>
            <p:cNvSpPr>
              <a:spLocks noChangeArrowheads="1"/>
            </p:cNvSpPr>
            <p:nvPr/>
          </p:nvSpPr>
          <p:spPr bwMode="auto">
            <a:xfrm>
              <a:off x="324465" y="2753034"/>
              <a:ext cx="609600" cy="265471"/>
            </a:xfrm>
            <a:prstGeom prst="rect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text</a:t>
              </a:r>
            </a:p>
          </p:txBody>
        </p:sp>
      </p:grp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2676525" y="2708275"/>
            <a:ext cx="1041400" cy="420688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Parser</a:t>
            </a:r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3970338" y="2554288"/>
            <a:ext cx="1028700" cy="72072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AST</a:t>
            </a:r>
          </a:p>
        </p:txBody>
      </p:sp>
      <p:sp>
        <p:nvSpPr>
          <p:cNvPr id="6151" name="TextBox 12"/>
          <p:cNvSpPr txBox="1">
            <a:spLocks noChangeArrowheads="1"/>
          </p:cNvSpPr>
          <p:nvPr/>
        </p:nvSpPr>
        <p:spPr bwMode="auto">
          <a:xfrm>
            <a:off x="2389188" y="2008188"/>
            <a:ext cx="17335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Syntax errors</a:t>
            </a:r>
          </a:p>
        </p:txBody>
      </p:sp>
      <p:sp>
        <p:nvSpPr>
          <p:cNvPr id="6152" name="Oval 13"/>
          <p:cNvSpPr>
            <a:spLocks noChangeArrowheads="1"/>
          </p:cNvSpPr>
          <p:nvPr/>
        </p:nvSpPr>
        <p:spPr bwMode="auto">
          <a:xfrm>
            <a:off x="5218113" y="2568575"/>
            <a:ext cx="1038225" cy="703263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Semantic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Analysis</a:t>
            </a:r>
          </a:p>
        </p:txBody>
      </p:sp>
      <p:sp>
        <p:nvSpPr>
          <p:cNvPr id="6153" name="Rectangle 14"/>
          <p:cNvSpPr>
            <a:spLocks noChangeArrowheads="1"/>
          </p:cNvSpPr>
          <p:nvPr/>
        </p:nvSpPr>
        <p:spPr bwMode="auto">
          <a:xfrm>
            <a:off x="6599238" y="2549525"/>
            <a:ext cx="1028700" cy="722313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Annotated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AST</a:t>
            </a:r>
          </a:p>
        </p:txBody>
      </p:sp>
      <p:sp>
        <p:nvSpPr>
          <p:cNvPr id="6154" name="TextBox 15"/>
          <p:cNvSpPr txBox="1">
            <a:spLocks noChangeArrowheads="1"/>
          </p:cNvSpPr>
          <p:nvPr/>
        </p:nvSpPr>
        <p:spPr bwMode="auto">
          <a:xfrm>
            <a:off x="4900613" y="2016125"/>
            <a:ext cx="1731962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Semantic errors</a:t>
            </a:r>
          </a:p>
        </p:txBody>
      </p:sp>
      <p:sp>
        <p:nvSpPr>
          <p:cNvPr id="6155" name="Rectangle 16"/>
          <p:cNvSpPr>
            <a:spLocks noChangeArrowheads="1"/>
          </p:cNvSpPr>
          <p:nvPr/>
        </p:nvSpPr>
        <p:spPr bwMode="auto">
          <a:xfrm>
            <a:off x="1536700" y="4352925"/>
            <a:ext cx="1028700" cy="722313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6156" name="Oval 17"/>
          <p:cNvSpPr>
            <a:spLocks noChangeArrowheads="1"/>
          </p:cNvSpPr>
          <p:nvPr/>
        </p:nvSpPr>
        <p:spPr bwMode="auto">
          <a:xfrm>
            <a:off x="2786063" y="4497388"/>
            <a:ext cx="1241425" cy="420687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Optimizer</a:t>
            </a:r>
          </a:p>
        </p:txBody>
      </p:sp>
      <p:sp>
        <p:nvSpPr>
          <p:cNvPr id="6157" name="Rectangle 18"/>
          <p:cNvSpPr>
            <a:spLocks noChangeArrowheads="1"/>
          </p:cNvSpPr>
          <p:nvPr/>
        </p:nvSpPr>
        <p:spPr bwMode="auto">
          <a:xfrm>
            <a:off x="4268788" y="4349750"/>
            <a:ext cx="1028700" cy="722313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IR</a:t>
            </a:r>
          </a:p>
        </p:txBody>
      </p:sp>
      <p:sp>
        <p:nvSpPr>
          <p:cNvPr id="6158" name="Oval 19"/>
          <p:cNvSpPr>
            <a:spLocks noChangeArrowheads="1"/>
          </p:cNvSpPr>
          <p:nvPr/>
        </p:nvSpPr>
        <p:spPr bwMode="auto">
          <a:xfrm>
            <a:off x="5399088" y="4418013"/>
            <a:ext cx="1281112" cy="576262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Code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Generation</a:t>
            </a:r>
          </a:p>
        </p:txBody>
      </p:sp>
      <p:sp>
        <p:nvSpPr>
          <p:cNvPr id="6159" name="Rectangle 20"/>
          <p:cNvSpPr>
            <a:spLocks noChangeArrowheads="1"/>
          </p:cNvSpPr>
          <p:nvPr/>
        </p:nvSpPr>
        <p:spPr bwMode="auto">
          <a:xfrm>
            <a:off x="6861175" y="4346575"/>
            <a:ext cx="1028700" cy="722313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assembly</a:t>
            </a:r>
          </a:p>
        </p:txBody>
      </p:sp>
      <p:cxnSp>
        <p:nvCxnSpPr>
          <p:cNvPr id="6160" name="Straight Arrow Connector 22"/>
          <p:cNvCxnSpPr>
            <a:cxnSpLocks noChangeShapeType="1"/>
            <a:stCxn id="6173" idx="3"/>
            <a:endCxn id="6149" idx="2"/>
          </p:cNvCxnSpPr>
          <p:nvPr/>
        </p:nvCxnSpPr>
        <p:spPr bwMode="auto">
          <a:xfrm flipV="1">
            <a:off x="2544763" y="2917825"/>
            <a:ext cx="131762" cy="238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Straight Arrow Connector 24"/>
          <p:cNvCxnSpPr>
            <a:cxnSpLocks noChangeShapeType="1"/>
          </p:cNvCxnSpPr>
          <p:nvPr/>
        </p:nvCxnSpPr>
        <p:spPr bwMode="auto">
          <a:xfrm flipV="1">
            <a:off x="3692525" y="2917825"/>
            <a:ext cx="322263" cy="7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Straight Arrow Connector 27"/>
          <p:cNvCxnSpPr>
            <a:cxnSpLocks noChangeShapeType="1"/>
            <a:stCxn id="6150" idx="3"/>
            <a:endCxn id="6152" idx="2"/>
          </p:cNvCxnSpPr>
          <p:nvPr/>
        </p:nvCxnSpPr>
        <p:spPr bwMode="auto">
          <a:xfrm>
            <a:off x="4999038" y="2914650"/>
            <a:ext cx="219075" cy="63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Straight Arrow Connector 29"/>
          <p:cNvCxnSpPr>
            <a:cxnSpLocks noChangeShapeType="1"/>
            <a:stCxn id="6152" idx="6"/>
            <a:endCxn id="6153" idx="1"/>
          </p:cNvCxnSpPr>
          <p:nvPr/>
        </p:nvCxnSpPr>
        <p:spPr bwMode="auto">
          <a:xfrm flipV="1">
            <a:off x="6256338" y="2911475"/>
            <a:ext cx="342900" cy="952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Straight Arrow Connector 31"/>
          <p:cNvCxnSpPr>
            <a:cxnSpLocks noChangeShapeType="1"/>
            <a:stCxn id="6149" idx="0"/>
            <a:endCxn id="6151" idx="2"/>
          </p:cNvCxnSpPr>
          <p:nvPr/>
        </p:nvCxnSpPr>
        <p:spPr bwMode="auto">
          <a:xfrm flipV="1">
            <a:off x="3197225" y="2354263"/>
            <a:ext cx="58738" cy="3540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Straight Arrow Connector 33"/>
          <p:cNvCxnSpPr>
            <a:cxnSpLocks noChangeShapeType="1"/>
            <a:stCxn id="6152" idx="0"/>
            <a:endCxn id="6154" idx="2"/>
          </p:cNvCxnSpPr>
          <p:nvPr/>
        </p:nvCxnSpPr>
        <p:spPr bwMode="auto">
          <a:xfrm flipV="1">
            <a:off x="5737225" y="2360613"/>
            <a:ext cx="28575" cy="20796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Straight Arrow Connector 35"/>
          <p:cNvCxnSpPr>
            <a:cxnSpLocks noChangeShapeType="1"/>
            <a:stCxn id="6153" idx="2"/>
          </p:cNvCxnSpPr>
          <p:nvPr/>
        </p:nvCxnSpPr>
        <p:spPr bwMode="auto">
          <a:xfrm flipH="1">
            <a:off x="4900613" y="3271838"/>
            <a:ext cx="2212975" cy="4095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67" name="Oval 36"/>
          <p:cNvSpPr>
            <a:spLocks noChangeArrowheads="1"/>
          </p:cNvSpPr>
          <p:nvPr/>
        </p:nvSpPr>
        <p:spPr bwMode="auto">
          <a:xfrm>
            <a:off x="3255963" y="3481388"/>
            <a:ext cx="1700212" cy="420687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Code Generation</a:t>
            </a:r>
          </a:p>
        </p:txBody>
      </p:sp>
      <p:cxnSp>
        <p:nvCxnSpPr>
          <p:cNvPr id="6168" name="Straight Arrow Connector 38"/>
          <p:cNvCxnSpPr>
            <a:cxnSpLocks noChangeShapeType="1"/>
            <a:stCxn id="6167" idx="2"/>
            <a:endCxn id="6155" idx="0"/>
          </p:cNvCxnSpPr>
          <p:nvPr/>
        </p:nvCxnSpPr>
        <p:spPr bwMode="auto">
          <a:xfrm flipH="1">
            <a:off x="2051050" y="3692525"/>
            <a:ext cx="1204913" cy="66040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Straight Arrow Connector 40"/>
          <p:cNvCxnSpPr>
            <a:cxnSpLocks noChangeShapeType="1"/>
            <a:stCxn id="6155" idx="3"/>
            <a:endCxn id="6156" idx="2"/>
          </p:cNvCxnSpPr>
          <p:nvPr/>
        </p:nvCxnSpPr>
        <p:spPr bwMode="auto">
          <a:xfrm flipV="1">
            <a:off x="2565400" y="4706938"/>
            <a:ext cx="220663" cy="63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Straight Arrow Connector 42"/>
          <p:cNvCxnSpPr>
            <a:cxnSpLocks noChangeShapeType="1"/>
            <a:stCxn id="6156" idx="6"/>
            <a:endCxn id="6157" idx="1"/>
          </p:cNvCxnSpPr>
          <p:nvPr/>
        </p:nvCxnSpPr>
        <p:spPr bwMode="auto">
          <a:xfrm>
            <a:off x="4027488" y="4706938"/>
            <a:ext cx="242887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Straight Arrow Connector 44"/>
          <p:cNvCxnSpPr>
            <a:cxnSpLocks noChangeShapeType="1"/>
            <a:stCxn id="6157" idx="3"/>
            <a:endCxn id="6158" idx="2"/>
          </p:cNvCxnSpPr>
          <p:nvPr/>
        </p:nvCxnSpPr>
        <p:spPr bwMode="auto">
          <a:xfrm flipV="1">
            <a:off x="5297488" y="4706938"/>
            <a:ext cx="101600" cy="317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Straight Arrow Connector 46"/>
          <p:cNvCxnSpPr>
            <a:cxnSpLocks noChangeShapeType="1"/>
            <a:stCxn id="6158" idx="6"/>
            <a:endCxn id="6159" idx="1"/>
          </p:cNvCxnSpPr>
          <p:nvPr/>
        </p:nvCxnSpPr>
        <p:spPr bwMode="auto">
          <a:xfrm>
            <a:off x="6678613" y="4706938"/>
            <a:ext cx="182562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Generate executable code from assembly</a:t>
            </a:r>
          </a:p>
          <a:p>
            <a:r>
              <a:rPr lang="en-US" altLang="en-US" smtClean="0"/>
              <a:t>Yet another compiler</a:t>
            </a:r>
          </a:p>
          <a:p>
            <a:r>
              <a:rPr lang="en-US" altLang="en-US" smtClean="0"/>
              <a:t>One-to one translation</a:t>
            </a:r>
          </a:p>
          <a:p>
            <a:r>
              <a:rPr lang="en-US" altLang="en-US" smtClean="0"/>
              <a:t>Resolve external references</a:t>
            </a:r>
          </a:p>
          <a:p>
            <a:r>
              <a:rPr lang="en-US" altLang="en-US" smtClean="0"/>
              <a:t>Relocate code</a:t>
            </a:r>
          </a:p>
          <a:p>
            <a:r>
              <a:rPr lang="en-US" altLang="en-US" smtClean="0"/>
              <a:t>How does it fit together?</a:t>
            </a:r>
          </a:p>
          <a:p>
            <a:r>
              <a:rPr lang="en-US" altLang="en-US" smtClean="0"/>
              <a:t>Is it really part of the compiler?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9C40C90-6AFF-4EB4-BD71-87FAC62A806E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650875" y="212725"/>
            <a:ext cx="7772400" cy="1143000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Program Runtime State</a:t>
            </a:r>
          </a:p>
        </p:txBody>
      </p:sp>
      <p:sp>
        <p:nvSpPr>
          <p:cNvPr id="614405" name="Text Box 5"/>
          <p:cNvSpPr txBox="1">
            <a:spLocks noChangeArrowheads="1"/>
          </p:cNvSpPr>
          <p:nvPr/>
        </p:nvSpPr>
        <p:spPr bwMode="auto">
          <a:xfrm>
            <a:off x="3125788" y="2173288"/>
            <a:ext cx="1985962" cy="104298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Code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614406" name="Text Box 6"/>
          <p:cNvSpPr txBox="1">
            <a:spLocks noChangeArrowheads="1"/>
          </p:cNvSpPr>
          <p:nvPr/>
        </p:nvSpPr>
        <p:spPr bwMode="auto">
          <a:xfrm>
            <a:off x="3103563" y="3286125"/>
            <a:ext cx="1985962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Stack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614407" name="Text Box 7"/>
          <p:cNvSpPr txBox="1">
            <a:spLocks noChangeArrowheads="1"/>
          </p:cNvSpPr>
          <p:nvPr/>
        </p:nvSpPr>
        <p:spPr bwMode="auto">
          <a:xfrm>
            <a:off x="3116263" y="4364038"/>
            <a:ext cx="1985962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Data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614408" name="Text Box 8"/>
          <p:cNvSpPr txBox="1">
            <a:spLocks noChangeArrowheads="1"/>
          </p:cNvSpPr>
          <p:nvPr/>
        </p:nvSpPr>
        <p:spPr bwMode="auto">
          <a:xfrm>
            <a:off x="3111500" y="5389563"/>
            <a:ext cx="1985963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Machine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Registers</a:t>
            </a:r>
          </a:p>
        </p:txBody>
      </p:sp>
      <p:sp>
        <p:nvSpPr>
          <p:cNvPr id="8199" name="Rectangle 9"/>
          <p:cNvSpPr>
            <a:spLocks noChangeArrowheads="1"/>
          </p:cNvSpPr>
          <p:nvPr/>
        </p:nvSpPr>
        <p:spPr bwMode="auto">
          <a:xfrm>
            <a:off x="2160588" y="1570038"/>
            <a:ext cx="3898900" cy="5054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466975" y="2690813"/>
            <a:ext cx="1466850" cy="2363787"/>
            <a:chOff x="1554" y="1695"/>
            <a:chExt cx="924" cy="1489"/>
          </a:xfrm>
        </p:grpSpPr>
        <p:sp>
          <p:nvSpPr>
            <p:cNvPr id="8202" name="Line 11"/>
            <p:cNvSpPr>
              <a:spLocks noChangeShapeType="1"/>
            </p:cNvSpPr>
            <p:nvPr/>
          </p:nvSpPr>
          <p:spPr bwMode="auto">
            <a:xfrm flipH="1" flipV="1">
              <a:off x="1565" y="1717"/>
              <a:ext cx="913" cy="2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12"/>
            <p:cNvSpPr>
              <a:spLocks noChangeShapeType="1"/>
            </p:cNvSpPr>
            <p:nvPr/>
          </p:nvSpPr>
          <p:spPr bwMode="auto">
            <a:xfrm>
              <a:off x="1565" y="1695"/>
              <a:ext cx="0" cy="14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13"/>
            <p:cNvSpPr>
              <a:spLocks noChangeShapeType="1"/>
            </p:cNvSpPr>
            <p:nvPr/>
          </p:nvSpPr>
          <p:spPr bwMode="auto">
            <a:xfrm>
              <a:off x="1554" y="3184"/>
              <a:ext cx="7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1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F7DB01-786C-4665-A561-9B99EF5C7F4E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5" grpId="0" animBg="1"/>
      <p:bldP spid="614406" grpId="0" animBg="1"/>
      <p:bldP spid="614407" grpId="0" animBg="1"/>
      <p:bldP spid="61440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212725"/>
            <a:ext cx="7772400" cy="1143000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Program Run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125788" y="2173288"/>
            <a:ext cx="1985962" cy="104298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Code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103563" y="3286125"/>
            <a:ext cx="1985962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Stack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116263" y="4364038"/>
            <a:ext cx="1985962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Data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111500" y="5389563"/>
            <a:ext cx="1985963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Machine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Registers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160588" y="1570038"/>
            <a:ext cx="3898900" cy="5054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63788" y="1689100"/>
            <a:ext cx="284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Operating System</a:t>
            </a:r>
          </a:p>
        </p:txBody>
      </p:sp>
      <p:sp>
        <p:nvSpPr>
          <p:cNvPr id="618505" name="Text Box 9"/>
          <p:cNvSpPr txBox="1">
            <a:spLocks noChangeArrowheads="1"/>
          </p:cNvSpPr>
          <p:nvPr/>
        </p:nvSpPr>
        <p:spPr bwMode="auto">
          <a:xfrm>
            <a:off x="3144838" y="2506663"/>
            <a:ext cx="1046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Loader</a:t>
            </a:r>
          </a:p>
        </p:txBody>
      </p:sp>
      <p:sp>
        <p:nvSpPr>
          <p:cNvPr id="618506" name="Rectangle 10"/>
          <p:cNvSpPr>
            <a:spLocks noChangeArrowheads="1"/>
          </p:cNvSpPr>
          <p:nvPr/>
        </p:nvSpPr>
        <p:spPr bwMode="auto">
          <a:xfrm>
            <a:off x="6503988" y="2087563"/>
            <a:ext cx="1966912" cy="2587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.EXE</a:t>
            </a:r>
          </a:p>
        </p:txBody>
      </p:sp>
      <p:sp>
        <p:nvSpPr>
          <p:cNvPr id="618507" name="Text Box 11"/>
          <p:cNvSpPr txBox="1">
            <a:spLocks noChangeArrowheads="1"/>
          </p:cNvSpPr>
          <p:nvPr/>
        </p:nvSpPr>
        <p:spPr bwMode="auto">
          <a:xfrm>
            <a:off x="6508750" y="2133600"/>
            <a:ext cx="1985963" cy="1042988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Code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618508" name="Text Box 12"/>
          <p:cNvSpPr txBox="1">
            <a:spLocks noChangeArrowheads="1"/>
          </p:cNvSpPr>
          <p:nvPr/>
        </p:nvSpPr>
        <p:spPr bwMode="auto">
          <a:xfrm>
            <a:off x="6499225" y="3590925"/>
            <a:ext cx="1985963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Data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175000" y="3709988"/>
            <a:ext cx="1914525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8510" name="Text Box 14"/>
          <p:cNvSpPr txBox="1">
            <a:spLocks noChangeArrowheads="1"/>
          </p:cNvSpPr>
          <p:nvPr/>
        </p:nvSpPr>
        <p:spPr bwMode="auto">
          <a:xfrm>
            <a:off x="6591300" y="4848225"/>
            <a:ext cx="1673225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Initial stack size</a:t>
            </a:r>
          </a:p>
        </p:txBody>
      </p:sp>
      <p:sp>
        <p:nvSpPr>
          <p:cNvPr id="618511" name="Text Box 15"/>
          <p:cNvSpPr txBox="1">
            <a:spLocks noChangeArrowheads="1"/>
          </p:cNvSpPr>
          <p:nvPr/>
        </p:nvSpPr>
        <p:spPr bwMode="auto">
          <a:xfrm>
            <a:off x="6359525" y="5768975"/>
            <a:ext cx="2295525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Start address</a:t>
            </a:r>
          </a:p>
        </p:txBody>
      </p:sp>
      <p:sp>
        <p:nvSpPr>
          <p:cNvPr id="618512" name="Text Box 16"/>
          <p:cNvSpPr txBox="1">
            <a:spLocks noChangeArrowheads="1"/>
          </p:cNvSpPr>
          <p:nvPr/>
        </p:nvSpPr>
        <p:spPr bwMode="auto">
          <a:xfrm>
            <a:off x="6411913" y="6356350"/>
            <a:ext cx="1739900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Debug</a:t>
            </a:r>
          </a:p>
        </p:txBody>
      </p:sp>
      <p:sp>
        <p:nvSpPr>
          <p:cNvPr id="9233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745D84-3087-412D-93D1-F231F3CB8756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505" grpId="0"/>
      <p:bldP spid="618506" grpId="0" animBg="1"/>
      <p:bldP spid="618507" grpId="0" animBg="1"/>
      <p:bldP spid="618508" grpId="0" animBg="1"/>
      <p:bldP spid="618510" grpId="0" animBg="1"/>
      <p:bldP spid="618511" grpId="0" animBg="1"/>
      <p:bldP spid="6185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50875" y="212725"/>
            <a:ext cx="7772400" cy="1143000"/>
          </a:xfrm>
        </p:spPr>
        <p:txBody>
          <a:bodyPr/>
          <a:lstStyle/>
          <a:p>
            <a:r>
              <a:rPr lang="en-US" altLang="en-US" sz="3600" smtClean="0">
                <a:solidFill>
                  <a:schemeClr val="tx1"/>
                </a:solidFill>
              </a:rPr>
              <a:t>Program Run</a:t>
            </a:r>
          </a:p>
        </p:txBody>
      </p:sp>
      <p:sp>
        <p:nvSpPr>
          <p:cNvPr id="616451" name="Text Box 3"/>
          <p:cNvSpPr txBox="1">
            <a:spLocks noChangeArrowheads="1"/>
          </p:cNvSpPr>
          <p:nvPr/>
        </p:nvSpPr>
        <p:spPr bwMode="auto">
          <a:xfrm>
            <a:off x="3125788" y="2173288"/>
            <a:ext cx="1985962" cy="104298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Code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03563" y="3286125"/>
            <a:ext cx="1985962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Stack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616453" name="Text Box 5"/>
          <p:cNvSpPr txBox="1">
            <a:spLocks noChangeArrowheads="1"/>
          </p:cNvSpPr>
          <p:nvPr/>
        </p:nvSpPr>
        <p:spPr bwMode="auto">
          <a:xfrm>
            <a:off x="3116263" y="4364038"/>
            <a:ext cx="1985962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Data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616454" name="Text Box 6"/>
          <p:cNvSpPr txBox="1">
            <a:spLocks noChangeArrowheads="1"/>
          </p:cNvSpPr>
          <p:nvPr/>
        </p:nvSpPr>
        <p:spPr bwMode="auto">
          <a:xfrm>
            <a:off x="3111500" y="5389563"/>
            <a:ext cx="1985963" cy="10429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Machine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Registers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2160588" y="1570038"/>
            <a:ext cx="3898900" cy="5054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</a:endParaRPr>
          </a:p>
        </p:txBody>
      </p:sp>
      <p:sp>
        <p:nvSpPr>
          <p:cNvPr id="10248" name="Rectangle 14"/>
          <p:cNvSpPr>
            <a:spLocks noChangeArrowheads="1"/>
          </p:cNvSpPr>
          <p:nvPr/>
        </p:nvSpPr>
        <p:spPr bwMode="auto">
          <a:xfrm>
            <a:off x="6503988" y="2087563"/>
            <a:ext cx="1966912" cy="25876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.EXE</a:t>
            </a:r>
          </a:p>
        </p:txBody>
      </p:sp>
      <p:sp>
        <p:nvSpPr>
          <p:cNvPr id="616463" name="Text Box 15"/>
          <p:cNvSpPr txBox="1">
            <a:spLocks noChangeArrowheads="1"/>
          </p:cNvSpPr>
          <p:nvPr/>
        </p:nvSpPr>
        <p:spPr bwMode="auto">
          <a:xfrm>
            <a:off x="6508750" y="2133600"/>
            <a:ext cx="1985963" cy="1042988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Code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616464" name="Text Box 16"/>
          <p:cNvSpPr txBox="1">
            <a:spLocks noChangeArrowheads="1"/>
          </p:cNvSpPr>
          <p:nvPr/>
        </p:nvSpPr>
        <p:spPr bwMode="auto">
          <a:xfrm>
            <a:off x="6499225" y="3590925"/>
            <a:ext cx="1985963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Data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616466" name="Line 18"/>
          <p:cNvSpPr>
            <a:spLocks noChangeShapeType="1"/>
          </p:cNvSpPr>
          <p:nvPr/>
        </p:nvSpPr>
        <p:spPr bwMode="auto">
          <a:xfrm>
            <a:off x="2225675" y="2708275"/>
            <a:ext cx="1225550" cy="17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67" name="Text Box 19"/>
          <p:cNvSpPr txBox="1">
            <a:spLocks noChangeArrowheads="1"/>
          </p:cNvSpPr>
          <p:nvPr/>
        </p:nvSpPr>
        <p:spPr bwMode="auto">
          <a:xfrm>
            <a:off x="6591300" y="4848225"/>
            <a:ext cx="2155825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Initial stack size</a:t>
            </a:r>
          </a:p>
        </p:txBody>
      </p:sp>
      <p:sp>
        <p:nvSpPr>
          <p:cNvPr id="616468" name="Text Box 20"/>
          <p:cNvSpPr txBox="1">
            <a:spLocks noChangeArrowheads="1"/>
          </p:cNvSpPr>
          <p:nvPr/>
        </p:nvSpPr>
        <p:spPr bwMode="auto">
          <a:xfrm>
            <a:off x="6359525" y="5768975"/>
            <a:ext cx="2295525" cy="495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Start address</a:t>
            </a:r>
          </a:p>
        </p:txBody>
      </p:sp>
      <p:sp>
        <p:nvSpPr>
          <p:cNvPr id="616469" name="Line 21"/>
          <p:cNvSpPr>
            <a:spLocks noChangeShapeType="1"/>
          </p:cNvSpPr>
          <p:nvPr/>
        </p:nvSpPr>
        <p:spPr bwMode="auto">
          <a:xfrm flipV="1">
            <a:off x="3070225" y="3848100"/>
            <a:ext cx="203676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9B6E8E-AEF1-4B34-9DC5-ECBE1F69C9D3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038 -0.00255 L -0.39635 -0.0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6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9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96 -1.74971E-6 L -0.37708 0.1207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16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06" y="6025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61645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5.48088E-6 L -0.36979 -0.21414 " pathEditMode="relative" ptsTypes="AA">
                                      <p:cBhvr>
                                        <p:cTn id="22" dur="2000" fill="hold"/>
                                        <p:tgtEl>
                                          <p:spTgt spid="6164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16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16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2607E-6 L -0.46806 -0.49363 " pathEditMode="relative" ptsTypes="AA">
                                      <p:cBhvr>
                                        <p:cTn id="34" dur="2000" fill="hold"/>
                                        <p:tgtEl>
                                          <p:spTgt spid="616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616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51" grpId="0" animBg="1"/>
      <p:bldP spid="616453" grpId="0" animBg="1"/>
      <p:bldP spid="616454" grpId="0" animBg="1"/>
      <p:bldP spid="616463" grpId="0" animBg="1"/>
      <p:bldP spid="616464" grpId="0" animBg="1"/>
      <p:bldP spid="616467" grpId="0" animBg="1"/>
      <p:bldP spid="616467" grpId="1" animBg="1"/>
      <p:bldP spid="616468" grpId="0" animBg="1"/>
      <p:bldP spid="61646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Loader (Summary)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Part of the operating system</a:t>
            </a:r>
          </a:p>
          <a:p>
            <a:r>
              <a:rPr lang="en-US" altLang="en-US" smtClean="0"/>
              <a:t>Does not depend on the programming language</a:t>
            </a:r>
          </a:p>
          <a:p>
            <a:r>
              <a:rPr lang="en-US" altLang="en-US" smtClean="0"/>
              <a:t>Privileged mode</a:t>
            </a:r>
          </a:p>
          <a:p>
            <a:r>
              <a:rPr lang="en-US" altLang="en-US" smtClean="0"/>
              <a:t>Initializes the runtime state</a:t>
            </a:r>
          </a:p>
          <a:p>
            <a:r>
              <a:rPr lang="en-US" altLang="en-US" smtClean="0"/>
              <a:t>Invisible activation record</a:t>
            </a:r>
          </a:p>
          <a:p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673C1B-4DEC-469D-9101-4EE471BB5351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Linker</a:t>
            </a:r>
          </a:p>
        </p:txBody>
      </p:sp>
      <p:sp>
        <p:nvSpPr>
          <p:cNvPr id="620550" name="Text Box 6"/>
          <p:cNvSpPr txBox="1">
            <a:spLocks noChangeArrowheads="1"/>
          </p:cNvSpPr>
          <p:nvPr/>
        </p:nvSpPr>
        <p:spPr bwMode="auto">
          <a:xfrm>
            <a:off x="811213" y="1897063"/>
            <a:ext cx="1776412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Code Segment</a:t>
            </a:r>
          </a:p>
        </p:txBody>
      </p:sp>
      <p:sp>
        <p:nvSpPr>
          <p:cNvPr id="620551" name="Text Box 7"/>
          <p:cNvSpPr txBox="1">
            <a:spLocks noChangeArrowheads="1"/>
          </p:cNvSpPr>
          <p:nvPr/>
        </p:nvSpPr>
        <p:spPr bwMode="auto">
          <a:xfrm>
            <a:off x="825500" y="2790825"/>
            <a:ext cx="1776413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Data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sp>
        <p:nvSpPr>
          <p:cNvPr id="620554" name="Text Box 10"/>
          <p:cNvSpPr txBox="1">
            <a:spLocks noChangeArrowheads="1"/>
          </p:cNvSpPr>
          <p:nvPr/>
        </p:nvSpPr>
        <p:spPr bwMode="auto">
          <a:xfrm>
            <a:off x="823913" y="4179888"/>
            <a:ext cx="1776412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Code Segment</a:t>
            </a:r>
          </a:p>
        </p:txBody>
      </p:sp>
      <p:sp>
        <p:nvSpPr>
          <p:cNvPr id="620555" name="Text Box 11"/>
          <p:cNvSpPr txBox="1">
            <a:spLocks noChangeArrowheads="1"/>
          </p:cNvSpPr>
          <p:nvPr/>
        </p:nvSpPr>
        <p:spPr bwMode="auto">
          <a:xfrm>
            <a:off x="838200" y="5073650"/>
            <a:ext cx="1776413" cy="10429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Data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Segment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608263" y="2798763"/>
            <a:ext cx="384175" cy="2373312"/>
            <a:chOff x="1643" y="1763"/>
            <a:chExt cx="242" cy="1495"/>
          </a:xfrm>
        </p:grpSpPr>
        <p:sp>
          <p:nvSpPr>
            <p:cNvPr id="12302" name="Text Box 20"/>
            <p:cNvSpPr txBox="1">
              <a:spLocks noChangeArrowheads="1"/>
            </p:cNvSpPr>
            <p:nvPr/>
          </p:nvSpPr>
          <p:spPr bwMode="auto">
            <a:xfrm>
              <a:off x="1643" y="1763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0</a:t>
              </a:r>
            </a:p>
          </p:txBody>
        </p:sp>
        <p:sp>
          <p:nvSpPr>
            <p:cNvPr id="12303" name="Text Box 21"/>
            <p:cNvSpPr txBox="1">
              <a:spLocks noChangeArrowheads="1"/>
            </p:cNvSpPr>
            <p:nvPr/>
          </p:nvSpPr>
          <p:spPr bwMode="auto">
            <a:xfrm>
              <a:off x="1673" y="2970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0</a:t>
              </a:r>
            </a:p>
          </p:txBody>
        </p:sp>
      </p:grpSp>
      <p:sp>
        <p:nvSpPr>
          <p:cNvPr id="620567" name="Text Box 23"/>
          <p:cNvSpPr txBox="1">
            <a:spLocks noChangeArrowheads="1"/>
          </p:cNvSpPr>
          <p:nvPr/>
        </p:nvSpPr>
        <p:spPr bwMode="auto">
          <a:xfrm>
            <a:off x="2554288" y="3451225"/>
            <a:ext cx="65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100</a:t>
            </a:r>
          </a:p>
        </p:txBody>
      </p:sp>
      <p:sp>
        <p:nvSpPr>
          <p:cNvPr id="620569" name="Text Box 25"/>
          <p:cNvSpPr txBox="1">
            <a:spLocks noChangeArrowheads="1"/>
          </p:cNvSpPr>
          <p:nvPr/>
        </p:nvSpPr>
        <p:spPr bwMode="auto">
          <a:xfrm>
            <a:off x="4157663" y="36671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620570" name="Text Box 26"/>
          <p:cNvSpPr txBox="1">
            <a:spLocks noChangeArrowheads="1"/>
          </p:cNvSpPr>
          <p:nvPr/>
        </p:nvSpPr>
        <p:spPr bwMode="auto">
          <a:xfrm>
            <a:off x="4052888" y="49022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/>
              <a:t>101</a:t>
            </a:r>
          </a:p>
        </p:txBody>
      </p:sp>
      <p:sp>
        <p:nvSpPr>
          <p:cNvPr id="620571" name="Text Box 27"/>
          <p:cNvSpPr txBox="1">
            <a:spLocks noChangeArrowheads="1"/>
          </p:cNvSpPr>
          <p:nvPr/>
        </p:nvSpPr>
        <p:spPr bwMode="auto">
          <a:xfrm>
            <a:off x="6080125" y="2301875"/>
            <a:ext cx="18065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Relocation Bits</a:t>
            </a:r>
          </a:p>
        </p:txBody>
      </p:sp>
      <p:sp>
        <p:nvSpPr>
          <p:cNvPr id="620572" name="Text Box 28"/>
          <p:cNvSpPr txBox="1">
            <a:spLocks noChangeArrowheads="1"/>
          </p:cNvSpPr>
          <p:nvPr/>
        </p:nvSpPr>
        <p:spPr bwMode="auto">
          <a:xfrm>
            <a:off x="5387975" y="1587500"/>
            <a:ext cx="326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External Symbol Table</a:t>
            </a:r>
          </a:p>
        </p:txBody>
      </p:sp>
      <p:sp>
        <p:nvSpPr>
          <p:cNvPr id="12301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BCC2F9-CEF3-4AE2-9E0D-FE12AAAEA8AD}" type="slidenum">
              <a:rPr lang="he-IL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42 -0.05516 L 0.39809 0.0229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205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75" y="389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712 -0.07091 L 0.39045 -0.1770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205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-5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01 -0.03036 L 0.39236 0.1610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205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67" y="957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4.02086E-6 L 0.40191 -0.017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205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78" y="-88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0550" grpId="0" animBg="1"/>
      <p:bldP spid="620551" grpId="0" animBg="1"/>
      <p:bldP spid="620554" grpId="0" animBg="1"/>
      <p:bldP spid="620555" grpId="0" animBg="1"/>
      <p:bldP spid="620567" grpId="0"/>
      <p:bldP spid="620567" grpId="1"/>
      <p:bldP spid="620569" grpId="0"/>
      <p:bldP spid="620570" grpId="0"/>
      <p:bldP spid="620571" grpId="0"/>
      <p:bldP spid="62057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15336</TotalTime>
  <Words>449</Words>
  <Application>Microsoft Office PowerPoint</Application>
  <PresentationFormat>On-screen Show (4:3)</PresentationFormat>
  <Paragraphs>191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2</vt:i4>
      </vt:variant>
    </vt:vector>
  </HeadingPairs>
  <TitlesOfParts>
    <vt:vector size="29" baseType="lpstr">
      <vt:lpstr>Times New Roman</vt:lpstr>
      <vt:lpstr>Arial</vt:lpstr>
      <vt:lpstr>Math C</vt:lpstr>
      <vt:lpstr>Symbol</vt:lpstr>
      <vt:lpstr>Default Design</vt:lpstr>
      <vt:lpstr>Assembler/Linker/Loader</vt:lpstr>
      <vt:lpstr>Outline</vt:lpstr>
      <vt:lpstr>Compiler Phases</vt:lpstr>
      <vt:lpstr>Assembler</vt:lpstr>
      <vt:lpstr>Program Runtime State</vt:lpstr>
      <vt:lpstr>Program Run</vt:lpstr>
      <vt:lpstr>Program Run</vt:lpstr>
      <vt:lpstr>Loader (Summary)</vt:lpstr>
      <vt:lpstr>Linker</vt:lpstr>
      <vt:lpstr>Linker</vt:lpstr>
      <vt:lpstr>Relocation information</vt:lpstr>
      <vt:lpstr>External References</vt:lpstr>
      <vt:lpstr>Example</vt:lpstr>
      <vt:lpstr>Recap</vt:lpstr>
      <vt:lpstr>Assembler Design Issues </vt:lpstr>
      <vt:lpstr>Handling Internal Addresses</vt:lpstr>
      <vt:lpstr>Resolving Internal Addresses</vt:lpstr>
      <vt:lpstr>Backpatching</vt:lpstr>
      <vt:lpstr>Handling External Addresses</vt:lpstr>
      <vt:lpstr>Example of External Symbol Table</vt:lpstr>
      <vt:lpstr>Example</vt:lpstr>
      <vt:lpstr>Summary</vt:lpstr>
      <vt:lpstr>Custom Show 1</vt:lpstr>
      <vt:lpstr>Custom Show 2</vt:lpstr>
    </vt:vector>
  </TitlesOfParts>
  <Company>University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msagiv</cp:lastModifiedBy>
  <cp:revision>781</cp:revision>
  <cp:lastPrinted>1999-03-30T06:08:28Z</cp:lastPrinted>
  <dcterms:created xsi:type="dcterms:W3CDTF">1998-04-16T20:54:14Z</dcterms:created>
  <dcterms:modified xsi:type="dcterms:W3CDTF">2020-10-27T09:44:27Z</dcterms:modified>
</cp:coreProperties>
</file>