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23" r:id="rId3"/>
    <p:sldId id="539" r:id="rId4"/>
    <p:sldId id="535" r:id="rId5"/>
    <p:sldId id="536" r:id="rId6"/>
    <p:sldId id="537" r:id="rId7"/>
    <p:sldId id="538" r:id="rId8"/>
    <p:sldId id="541" r:id="rId9"/>
    <p:sldId id="540" r:id="rId10"/>
    <p:sldId id="542" r:id="rId11"/>
    <p:sldId id="543" r:id="rId12"/>
    <p:sldId id="544" r:id="rId13"/>
    <p:sldId id="545" r:id="rId14"/>
    <p:sldId id="546" r:id="rId15"/>
    <p:sldId id="547" r:id="rId16"/>
    <p:sldId id="549" r:id="rId17"/>
    <p:sldId id="548" r:id="rId18"/>
    <p:sldId id="524" r:id="rId19"/>
    <p:sldId id="529" r:id="rId20"/>
    <p:sldId id="527" r:id="rId2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008000"/>
    <a:srgbClr val="009900"/>
    <a:srgbClr val="FF0000"/>
    <a:srgbClr val="F0F0F0"/>
    <a:srgbClr val="00FFCC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2924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2C75C1AD-D7DF-4C78-ADC8-B2A4C824659C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1188"/>
            <a:ext cx="51323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chemeClr val="tx1"/>
                </a:solidFill>
                <a:latin typeface="Math C" panose="05000000000000000000" pitchFamily="2" charset="2"/>
              </a:defRPr>
            </a:lvl1pPr>
          </a:lstStyle>
          <a:p>
            <a:fld id="{4B70A7EA-EB74-4DB2-BDC8-468DF2A4C73E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FCEF-A7DF-4559-B15E-2F594B665B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1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FCEF-A7DF-4559-B15E-2F594B665B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F4850-B3D6-4FF3-9A96-D2998191489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7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DFFCF-DEFE-48AA-AE85-01D72451137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37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A3E6A-2879-406D-BEFF-82CD7E35FB2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17337-5783-479A-815D-4C8F0172EFD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0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757DA-87BF-44C1-8464-6515ABEEC2D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9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9709C-7F81-4056-88F1-2BAF8D144D7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75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629F0-6F54-4425-AEBF-87A4EB23977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23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861AA-4602-4C06-91F4-3475F822AE7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35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B7D91-53AA-45BC-8386-59C030889DB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81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A84FC-E53A-48EF-B03D-9FA480A3D20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5C010-026B-47AB-BF31-1EFE91CB36A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87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5C043C40-0B19-4391-B4BB-7531CE99A777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Abstract Syntax</a:t>
            </a:r>
            <a:br>
              <a:rPr lang="en-US" altLang="he-IL" smtClean="0">
                <a:solidFill>
                  <a:schemeClr val="tx1"/>
                </a:solidFill>
              </a:rPr>
            </a:b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" y="1576388"/>
            <a:ext cx="9144000" cy="3227387"/>
          </a:xfrm>
        </p:spPr>
        <p:txBody>
          <a:bodyPr/>
          <a:lstStyle/>
          <a:p>
            <a:r>
              <a:rPr lang="en-US" altLang="he-IL" sz="4400" dirty="0" err="1" smtClean="0"/>
              <a:t>Mooly</a:t>
            </a:r>
            <a:r>
              <a:rPr lang="en-US" altLang="he-IL" sz="4400" dirty="0" smtClean="0"/>
              <a:t> </a:t>
            </a:r>
            <a:r>
              <a:rPr lang="en-US" altLang="he-IL" sz="4400" dirty="0" err="1" smtClean="0"/>
              <a:t>Sagiv</a:t>
            </a:r>
            <a:endParaRPr lang="en-US" altLang="he-IL" sz="4400" dirty="0" smtClean="0"/>
          </a:p>
          <a:p>
            <a:endParaRPr lang="en-US" altLang="he-IL" sz="4400" dirty="0" smtClean="0"/>
          </a:p>
          <a:p>
            <a:r>
              <a:rPr lang="en-US" altLang="he-IL" sz="2800" dirty="0" smtClean="0"/>
              <a:t>html://www.cs.tau.ac.il/~msagiv/courses/wcc20.html</a:t>
            </a:r>
          </a:p>
          <a:p>
            <a:endParaRPr lang="en-US" altLang="he-IL" sz="3600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195E40A-D0BA-446D-8B0D-832B8A3B4B5A}" type="slidenum">
              <a:rPr lang="he-IL" altLang="en-US" sz="1400">
                <a:solidFill>
                  <a:schemeClr val="tx1"/>
                </a:solidFill>
              </a:rPr>
              <a:pPr/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show that “x + 5 * y”</a:t>
            </a:r>
            <a:r>
              <a:rPr lang="he-IL" dirty="0" smtClean="0"/>
              <a:t>   </a:t>
            </a:r>
            <a:r>
              <a:rPr lang="en-US" dirty="0" smtClean="0"/>
              <a:t>is an expression</a:t>
            </a:r>
          </a:p>
          <a:p>
            <a:r>
              <a:rPr lang="en-US" dirty="0" smtClean="0"/>
              <a:t>How to show that “v </a:t>
            </a:r>
            <a:r>
              <a:rPr lang="en-US" dirty="0" err="1" smtClean="0"/>
              <a:t>v</a:t>
            </a:r>
            <a:r>
              <a:rPr lang="en-US" dirty="0" smtClean="0"/>
              <a:t>” is not an expression for any v?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7337-5783-479A-815D-4C8F0172EFD7}" type="slidenum">
              <a:rPr lang="he-IL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“x + 5 * y</a:t>
            </a:r>
            <a:r>
              <a:rPr lang="en-US" dirty="0" smtClean="0"/>
              <a:t>” </a:t>
            </a:r>
            <a:r>
              <a:rPr lang="en-IL" dirty="0" smtClean="0">
                <a:sym typeface="Symbol" panose="05050102010706020507" pitchFamily="18" charset="2"/>
              </a:rPr>
              <a:t></a:t>
            </a:r>
            <a:r>
              <a:rPr lang="en-US" dirty="0" smtClean="0">
                <a:sym typeface="Symbol" panose="05050102010706020507" pitchFamily="18" charset="2"/>
              </a:rPr>
              <a:t>L(</a:t>
            </a:r>
            <a:r>
              <a:rPr lang="en-US" dirty="0" err="1" smtClean="0">
                <a:sym typeface="Symbol" panose="05050102010706020507" pitchFamily="18" charset="2"/>
              </a:rPr>
              <a:t>exp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7337-5783-479A-815D-4C8F0172EFD7}" type="slidenum">
              <a:rPr lang="he-IL" altLang="en-US" smtClean="0"/>
              <a:pPr/>
              <a:t>11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3771900" y="1951894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74836" y="2816469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Binop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01007" y="2816469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54169" y="2816469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 bwMode="auto">
          <a:xfrm flipH="1">
            <a:off x="2768111" y="2220059"/>
            <a:ext cx="1003789" cy="59641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5" idx="4"/>
            <a:endCxn id="6" idx="0"/>
          </p:cNvCxnSpPr>
          <p:nvPr/>
        </p:nvCxnSpPr>
        <p:spPr bwMode="auto">
          <a:xfrm>
            <a:off x="4339004" y="2488224"/>
            <a:ext cx="2936" cy="328245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5" idx="6"/>
            <a:endCxn id="8" idx="0"/>
          </p:cNvCxnSpPr>
          <p:nvPr/>
        </p:nvCxnSpPr>
        <p:spPr bwMode="auto">
          <a:xfrm>
            <a:off x="4906108" y="2220059"/>
            <a:ext cx="1115165" cy="59641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5501059" y="4621811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Binop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27230" y="4621811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180392" y="4621811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189287" y="3638549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id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6679" y="414411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51434" y="606667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933096" y="5487855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num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180392" y="5487855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id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17778" y="592447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>
            <a:stCxn id="8" idx="2"/>
            <a:endCxn id="20" idx="0"/>
          </p:cNvCxnSpPr>
          <p:nvPr/>
        </p:nvCxnSpPr>
        <p:spPr bwMode="auto">
          <a:xfrm flipH="1">
            <a:off x="4494334" y="3084634"/>
            <a:ext cx="959835" cy="1537177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4"/>
            <a:endCxn id="19" idx="0"/>
          </p:cNvCxnSpPr>
          <p:nvPr/>
        </p:nvCxnSpPr>
        <p:spPr bwMode="auto">
          <a:xfrm>
            <a:off x="6021273" y="3352799"/>
            <a:ext cx="46890" cy="1269012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8" idx="6"/>
            <a:endCxn id="21" idx="0"/>
          </p:cNvCxnSpPr>
          <p:nvPr/>
        </p:nvCxnSpPr>
        <p:spPr bwMode="auto">
          <a:xfrm>
            <a:off x="6588377" y="3084634"/>
            <a:ext cx="1159119" cy="1537177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21" idx="4"/>
            <a:endCxn id="27" idx="0"/>
          </p:cNvCxnSpPr>
          <p:nvPr/>
        </p:nvCxnSpPr>
        <p:spPr bwMode="auto">
          <a:xfrm>
            <a:off x="7747496" y="5158141"/>
            <a:ext cx="0" cy="329714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20" idx="4"/>
            <a:endCxn id="26" idx="0"/>
          </p:cNvCxnSpPr>
          <p:nvPr/>
        </p:nvCxnSpPr>
        <p:spPr bwMode="auto">
          <a:xfrm>
            <a:off x="4494334" y="5158141"/>
            <a:ext cx="5866" cy="329714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7" idx="4"/>
            <a:endCxn id="22" idx="0"/>
          </p:cNvCxnSpPr>
          <p:nvPr/>
        </p:nvCxnSpPr>
        <p:spPr bwMode="auto">
          <a:xfrm flipH="1">
            <a:off x="2756391" y="3352799"/>
            <a:ext cx="11720" cy="28575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503995" y="5512761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*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3777772" y="3565275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+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51" name="Straight Arrow Connector 50"/>
          <p:cNvCxnSpPr>
            <a:stCxn id="6" idx="4"/>
            <a:endCxn id="49" idx="0"/>
          </p:cNvCxnSpPr>
          <p:nvPr/>
        </p:nvCxnSpPr>
        <p:spPr bwMode="auto">
          <a:xfrm>
            <a:off x="4341940" y="3352799"/>
            <a:ext cx="2936" cy="212476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19" idx="4"/>
            <a:endCxn id="48" idx="0"/>
          </p:cNvCxnSpPr>
          <p:nvPr/>
        </p:nvCxnSpPr>
        <p:spPr bwMode="auto">
          <a:xfrm>
            <a:off x="6068163" y="5158141"/>
            <a:ext cx="2936" cy="35462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723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/>
      <p:bldP spid="25" grpId="0"/>
      <p:bldP spid="26" grpId="0" animBg="1"/>
      <p:bldP spid="27" grpId="0" animBg="1"/>
      <p:bldP spid="29" grpId="0"/>
      <p:bldP spid="48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IL" dirty="0" smtClean="0">
                <a:sym typeface="Symbol" panose="05050102010706020507" pitchFamily="18" charset="2"/>
              </a:rPr>
              <a:t></a:t>
            </a:r>
            <a:r>
              <a:rPr lang="en-US" dirty="0" smtClean="0">
                <a:sym typeface="Symbol" panose="05050102010706020507" pitchFamily="18" charset="2"/>
              </a:rPr>
              <a:t> L(</a:t>
            </a:r>
            <a:r>
              <a:rPr lang="en-US" dirty="0" err="1" smtClean="0">
                <a:sym typeface="Symbol" panose="05050102010706020507" pitchFamily="18" charset="2"/>
              </a:rPr>
              <a:t>exp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61AA-4602-4C06-91F4-3475F822AE7D}" type="slidenum">
              <a:rPr lang="he-IL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9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</a:t>
            </a:r>
            <a:br>
              <a:rPr lang="en-US" dirty="0" smtClean="0"/>
            </a:br>
            <a:r>
              <a:rPr lang="en-US" dirty="0" smtClean="0"/>
              <a:t>Context Free Grammars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syntax trees</a:t>
            </a:r>
          </a:p>
          <a:p>
            <a:r>
              <a:rPr lang="en-US" dirty="0" smtClean="0"/>
              <a:t>[Two leftmost/rightmost derivations]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61AA-4602-4C06-91F4-3475F822AE7D}" type="slidenum">
              <a:rPr lang="he-IL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4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Expressions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771900" y="1696920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74836" y="2561495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Binop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01007" y="2561495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54169" y="2561495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 bwMode="auto">
          <a:xfrm flipH="1">
            <a:off x="2768111" y="1965085"/>
            <a:ext cx="1003789" cy="59641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5" idx="4"/>
            <a:endCxn id="6" idx="0"/>
          </p:cNvCxnSpPr>
          <p:nvPr/>
        </p:nvCxnSpPr>
        <p:spPr bwMode="auto">
          <a:xfrm>
            <a:off x="4339004" y="2233250"/>
            <a:ext cx="2936" cy="328245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5" idx="6"/>
            <a:endCxn id="8" idx="0"/>
          </p:cNvCxnSpPr>
          <p:nvPr/>
        </p:nvCxnSpPr>
        <p:spPr bwMode="auto">
          <a:xfrm>
            <a:off x="4906108" y="1965085"/>
            <a:ext cx="1115165" cy="59641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5483475" y="3557954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Binop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27230" y="3566746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180392" y="3566746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36" name="Straight Arrow Connector 35"/>
          <p:cNvCxnSpPr>
            <a:stCxn id="8" idx="2"/>
            <a:endCxn id="20" idx="0"/>
          </p:cNvCxnSpPr>
          <p:nvPr/>
        </p:nvCxnSpPr>
        <p:spPr bwMode="auto">
          <a:xfrm flipH="1">
            <a:off x="4494334" y="2829660"/>
            <a:ext cx="959835" cy="737086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8" idx="4"/>
            <a:endCxn id="19" idx="0"/>
          </p:cNvCxnSpPr>
          <p:nvPr/>
        </p:nvCxnSpPr>
        <p:spPr bwMode="auto">
          <a:xfrm>
            <a:off x="6021273" y="3097825"/>
            <a:ext cx="29306" cy="460129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8" idx="6"/>
            <a:endCxn id="21" idx="0"/>
          </p:cNvCxnSpPr>
          <p:nvPr/>
        </p:nvCxnSpPr>
        <p:spPr bwMode="auto">
          <a:xfrm>
            <a:off x="6588377" y="2829660"/>
            <a:ext cx="1159119" cy="737086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2552700" y="3810002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555636" y="4674577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Binop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981807" y="4674577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234969" y="4674577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41" name="Straight Arrow Connector 40"/>
          <p:cNvCxnSpPr>
            <a:stCxn id="34" idx="2"/>
            <a:endCxn id="37" idx="0"/>
          </p:cNvCxnSpPr>
          <p:nvPr/>
        </p:nvCxnSpPr>
        <p:spPr bwMode="auto">
          <a:xfrm flipH="1">
            <a:off x="1548911" y="4078167"/>
            <a:ext cx="1003789" cy="59641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34" idx="4"/>
            <a:endCxn id="35" idx="0"/>
          </p:cNvCxnSpPr>
          <p:nvPr/>
        </p:nvCxnSpPr>
        <p:spPr bwMode="auto">
          <a:xfrm>
            <a:off x="3119804" y="4346332"/>
            <a:ext cx="2936" cy="328245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34" idx="6"/>
            <a:endCxn id="39" idx="0"/>
          </p:cNvCxnSpPr>
          <p:nvPr/>
        </p:nvCxnSpPr>
        <p:spPr bwMode="auto">
          <a:xfrm>
            <a:off x="3686908" y="4078167"/>
            <a:ext cx="1115165" cy="59641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1820017" y="5671036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Binop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98940" y="5679828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297126" y="5679828"/>
            <a:ext cx="1134208" cy="536330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2"/>
                </a:solidFill>
              </a:rPr>
              <a:t>exp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cxnSp>
        <p:nvCxnSpPr>
          <p:cNvPr id="15" name="Straight Arrow Connector 14"/>
          <p:cNvCxnSpPr>
            <a:stCxn id="37" idx="6"/>
            <a:endCxn id="52" idx="0"/>
          </p:cNvCxnSpPr>
          <p:nvPr/>
        </p:nvCxnSpPr>
        <p:spPr bwMode="auto">
          <a:xfrm>
            <a:off x="2116015" y="4942742"/>
            <a:ext cx="1748215" cy="737086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37" idx="4"/>
            <a:endCxn id="46" idx="0"/>
          </p:cNvCxnSpPr>
          <p:nvPr/>
        </p:nvCxnSpPr>
        <p:spPr bwMode="auto">
          <a:xfrm>
            <a:off x="1548911" y="5210907"/>
            <a:ext cx="838210" cy="460129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37" idx="3"/>
            <a:endCxn id="50" idx="0"/>
          </p:cNvCxnSpPr>
          <p:nvPr/>
        </p:nvCxnSpPr>
        <p:spPr bwMode="auto">
          <a:xfrm flipH="1">
            <a:off x="866044" y="5132363"/>
            <a:ext cx="281864" cy="547465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560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Non-Ambiguous </a:t>
            </a:r>
            <a:br>
              <a:rPr lang="en-US" dirty="0" smtClean="0"/>
            </a:br>
            <a:r>
              <a:rPr lang="en-US" dirty="0" smtClean="0"/>
              <a:t>Expression Grammar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61AA-4602-4C06-91F4-3475F822AE7D}" type="slidenum">
              <a:rPr lang="he-IL" altLang="en-US" smtClean="0"/>
              <a:pPr/>
              <a:t>15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981199"/>
            <a:ext cx="3569677" cy="1948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err="1" smtClean="0"/>
              <a:t>exp</a:t>
            </a:r>
            <a:r>
              <a:rPr lang="en-US" sz="2800" kern="0" dirty="0" smtClean="0"/>
              <a:t>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term</a:t>
            </a:r>
          </a:p>
          <a:p>
            <a:r>
              <a:rPr lang="en-US" sz="2800" kern="0" dirty="0" err="1" smtClean="0">
                <a:sym typeface="Wingdings" panose="05000000000000000000" pitchFamily="2" charset="2"/>
              </a:rPr>
              <a:t>exp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err="1" smtClean="0">
                <a:sym typeface="Wingdings" panose="05000000000000000000" pitchFamily="2" charset="2"/>
              </a:rPr>
              <a:t>exp</a:t>
            </a:r>
            <a:r>
              <a:rPr lang="en-US" sz="2800" kern="0" dirty="0" smtClean="0">
                <a:sym typeface="Wingdings" panose="05000000000000000000" pitchFamily="2" charset="2"/>
              </a:rPr>
              <a:t> + term</a:t>
            </a:r>
          </a:p>
          <a:p>
            <a:r>
              <a:rPr lang="en-US" sz="2800" kern="0" dirty="0" err="1">
                <a:sym typeface="Wingdings" panose="05000000000000000000" pitchFamily="2" charset="2"/>
              </a:rPr>
              <a:t>exp</a:t>
            </a:r>
            <a:r>
              <a:rPr lang="en-US" sz="2800" kern="0" dirty="0">
                <a:sym typeface="Wingdings" panose="05000000000000000000" pitchFamily="2" charset="2"/>
              </a:rPr>
              <a:t> </a:t>
            </a:r>
            <a:r>
              <a:rPr lang="en-IL" sz="2800" kern="0" dirty="0">
                <a:sym typeface="Wingdings" panose="05000000000000000000" pitchFamily="2" charset="2"/>
              </a:rPr>
              <a:t></a:t>
            </a:r>
            <a:r>
              <a:rPr lang="en-US" sz="2800" kern="0" dirty="0">
                <a:sym typeface="Wingdings" panose="05000000000000000000" pitchFamily="2" charset="2"/>
              </a:rPr>
              <a:t> </a:t>
            </a:r>
            <a:r>
              <a:rPr lang="en-US" sz="2800" kern="0" dirty="0" err="1">
                <a:sym typeface="Wingdings" panose="05000000000000000000" pitchFamily="2" charset="2"/>
              </a:rPr>
              <a:t>exp</a:t>
            </a:r>
            <a:r>
              <a:rPr lang="en-US" sz="2800" kern="0" dirty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- term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4094282"/>
            <a:ext cx="3569677" cy="11723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term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factor</a:t>
            </a:r>
          </a:p>
          <a:p>
            <a:r>
              <a:rPr lang="en-US" sz="2800" kern="0" dirty="0" smtClean="0">
                <a:sym typeface="Wingdings" panose="05000000000000000000" pitchFamily="2" charset="2"/>
              </a:rPr>
              <a:t>term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term * factor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68361" y="2403229"/>
            <a:ext cx="3569677" cy="227720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factor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-factor</a:t>
            </a:r>
          </a:p>
          <a:p>
            <a:r>
              <a:rPr lang="en-US" sz="2800" kern="0" dirty="0" smtClean="0">
                <a:sym typeface="Wingdings" panose="05000000000000000000" pitchFamily="2" charset="2"/>
              </a:rPr>
              <a:t>factor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id</a:t>
            </a:r>
            <a:endParaRPr lang="en-US" sz="2800" kern="0" dirty="0" smtClean="0">
              <a:sym typeface="Wingdings" panose="05000000000000000000" pitchFamily="2" charset="2"/>
            </a:endParaRPr>
          </a:p>
          <a:p>
            <a:r>
              <a:rPr lang="en-US" sz="2800" kern="0" dirty="0" smtClean="0">
                <a:sym typeface="Wingdings" panose="05000000000000000000" pitchFamily="2" charset="2"/>
              </a:rPr>
              <a:t>factor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err="1" smtClean="0">
                <a:sym typeface="Wingdings" panose="05000000000000000000" pitchFamily="2" charset="2"/>
              </a:rPr>
              <a:t>num</a:t>
            </a:r>
            <a:endParaRPr lang="en-US" sz="2800" kern="0" dirty="0" smtClean="0">
              <a:sym typeface="Wingdings" panose="05000000000000000000" pitchFamily="2" charset="2"/>
            </a:endParaRPr>
          </a:p>
          <a:p>
            <a:r>
              <a:rPr lang="en-US" sz="2800" kern="0" dirty="0" smtClean="0">
                <a:sym typeface="Wingdings" panose="05000000000000000000" pitchFamily="2" charset="2"/>
              </a:rPr>
              <a:t>factor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b="1" kern="0" dirty="0" smtClean="0">
                <a:sym typeface="Wingdings" panose="05000000000000000000" pitchFamily="2" charset="2"/>
              </a:rPr>
              <a:t>(</a:t>
            </a:r>
            <a:r>
              <a:rPr lang="en-US" sz="2800" kern="0" dirty="0" err="1" smtClean="0">
                <a:sym typeface="Wingdings" panose="05000000000000000000" pitchFamily="2" charset="2"/>
              </a:rPr>
              <a:t>exp</a:t>
            </a:r>
            <a:r>
              <a:rPr lang="en-US" sz="2800" b="1" kern="0" dirty="0" smtClean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055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Non-Ambiguous </a:t>
            </a:r>
            <a:br>
              <a:rPr lang="en-US" dirty="0" smtClean="0"/>
            </a:br>
            <a:r>
              <a:rPr lang="en-US" dirty="0" smtClean="0"/>
              <a:t>Expression </a:t>
            </a:r>
            <a:r>
              <a:rPr lang="en-US" dirty="0" smtClean="0"/>
              <a:t>Grammar (BNF)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61AA-4602-4C06-91F4-3475F822AE7D}" type="slidenum">
              <a:rPr lang="he-IL" altLang="en-US" smtClean="0"/>
              <a:pPr/>
              <a:t>16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981199"/>
            <a:ext cx="7139354" cy="7620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err="1" smtClean="0"/>
              <a:t>exp</a:t>
            </a:r>
            <a:r>
              <a:rPr lang="en-US" sz="2800" kern="0" dirty="0" smtClean="0"/>
              <a:t>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term | </a:t>
            </a:r>
            <a:r>
              <a:rPr lang="en-US" sz="2800" kern="0" dirty="0" err="1" smtClean="0">
                <a:sym typeface="Wingdings" panose="05000000000000000000" pitchFamily="2" charset="2"/>
              </a:rPr>
              <a:t>exp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+ </a:t>
            </a:r>
            <a:r>
              <a:rPr lang="en-US" sz="2800" kern="0" dirty="0" smtClean="0">
                <a:sym typeface="Wingdings" panose="05000000000000000000" pitchFamily="2" charset="2"/>
              </a:rPr>
              <a:t>term | </a:t>
            </a:r>
            <a:r>
              <a:rPr lang="en-US" sz="2800" kern="0" dirty="0" err="1" smtClean="0">
                <a:sym typeface="Wingdings" panose="05000000000000000000" pitchFamily="2" charset="2"/>
              </a:rPr>
              <a:t>exp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- term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971799"/>
            <a:ext cx="6356839" cy="732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term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factor | term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term * factor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3723" y="4393225"/>
            <a:ext cx="5679831" cy="6535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factor </a:t>
            </a:r>
            <a:r>
              <a:rPr lang="en-IL" sz="2800" kern="0" dirty="0" smtClean="0">
                <a:sym typeface="Wingdings" panose="05000000000000000000" pitchFamily="2" charset="2"/>
              </a:rPr>
              <a:t>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-factor | </a:t>
            </a:r>
            <a:r>
              <a:rPr lang="en-US" sz="2800" kern="0" dirty="0" smtClean="0">
                <a:sym typeface="Wingdings" panose="05000000000000000000" pitchFamily="2" charset="2"/>
              </a:rPr>
              <a:t> </a:t>
            </a:r>
            <a:r>
              <a:rPr lang="en-US" sz="2800" kern="0" dirty="0" smtClean="0">
                <a:sym typeface="Wingdings" panose="05000000000000000000" pitchFamily="2" charset="2"/>
              </a:rPr>
              <a:t>id |  </a:t>
            </a:r>
            <a:r>
              <a:rPr lang="en-US" sz="2800" kern="0" dirty="0" err="1" smtClean="0">
                <a:sym typeface="Wingdings" panose="05000000000000000000" pitchFamily="2" charset="2"/>
              </a:rPr>
              <a:t>num</a:t>
            </a:r>
            <a:r>
              <a:rPr lang="en-US" sz="2800" kern="0" dirty="0" smtClean="0">
                <a:sym typeface="Wingdings" panose="05000000000000000000" pitchFamily="2" charset="2"/>
              </a:rPr>
              <a:t> | </a:t>
            </a:r>
            <a:r>
              <a:rPr lang="en-US" sz="2800" b="1" kern="0" dirty="0" smtClean="0">
                <a:sym typeface="Wingdings" panose="05000000000000000000" pitchFamily="2" charset="2"/>
              </a:rPr>
              <a:t>(</a:t>
            </a:r>
            <a:r>
              <a:rPr lang="en-US" sz="2800" kern="0" dirty="0" err="1" smtClean="0">
                <a:sym typeface="Wingdings" panose="05000000000000000000" pitchFamily="2" charset="2"/>
              </a:rPr>
              <a:t>exp</a:t>
            </a:r>
            <a:r>
              <a:rPr lang="en-US" sz="2800" b="1" kern="0" dirty="0" smtClean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614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program representation</a:t>
            </a:r>
          </a:p>
          <a:p>
            <a:r>
              <a:rPr lang="en-US" dirty="0" smtClean="0"/>
              <a:t>Not meant for parsing</a:t>
            </a:r>
          </a:p>
          <a:p>
            <a:r>
              <a:rPr lang="en-US" dirty="0" smtClean="0"/>
              <a:t>Hides irrelevant details</a:t>
            </a:r>
          </a:p>
          <a:p>
            <a:r>
              <a:rPr lang="en-US" dirty="0" smtClean="0"/>
              <a:t>Defined by an ambiguous grammar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61AA-4602-4C06-91F4-3475F822AE7D}" type="slidenum">
              <a:rPr lang="he-IL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8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603250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Abstract Syntax for Arithmetic Expressions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97113" y="1430338"/>
            <a:ext cx="4452937" cy="457200"/>
            <a:chOff x="1447" y="1261"/>
            <a:chExt cx="2805" cy="288"/>
          </a:xfrm>
        </p:grpSpPr>
        <p:sp>
          <p:nvSpPr>
            <p:cNvPr id="16410" name="Text Box 11"/>
            <p:cNvSpPr txBox="1">
              <a:spLocks noChangeArrowheads="1"/>
            </p:cNvSpPr>
            <p:nvPr/>
          </p:nvSpPr>
          <p:spPr bwMode="auto">
            <a:xfrm>
              <a:off x="1447" y="1261"/>
              <a:ext cx="10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Exp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</a:t>
              </a:r>
              <a:r>
                <a:rPr lang="en-US" altLang="he-IL" b="1">
                  <a:solidFill>
                    <a:schemeClr val="tx1"/>
                  </a:solidFill>
                </a:rPr>
                <a:t>id</a:t>
              </a:r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3433" y="1261"/>
              <a:ext cx="8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(IdExp)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174875" y="1868488"/>
            <a:ext cx="4592638" cy="457200"/>
            <a:chOff x="1370" y="1537"/>
            <a:chExt cx="2893" cy="288"/>
          </a:xfrm>
        </p:grpSpPr>
        <p:sp>
          <p:nvSpPr>
            <p:cNvPr id="16408" name="Text Box 13"/>
            <p:cNvSpPr txBox="1">
              <a:spLocks noChangeArrowheads="1"/>
            </p:cNvSpPr>
            <p:nvPr/>
          </p:nvSpPr>
          <p:spPr bwMode="auto">
            <a:xfrm>
              <a:off x="1370" y="1537"/>
              <a:ext cx="10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Exp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</a:t>
              </a:r>
              <a:r>
                <a:rPr lang="en-US" altLang="he-IL" b="1">
                  <a:solidFill>
                    <a:schemeClr val="tx1"/>
                  </a:solidFill>
                </a:rPr>
                <a:t>num</a:t>
              </a:r>
              <a:endParaRPr lang="en-US" altLang="he-IL">
                <a:solidFill>
                  <a:schemeClr val="tx1"/>
                </a:solidFill>
              </a:endParaRPr>
            </a:p>
          </p:txBody>
        </p:sp>
        <p:sp>
          <p:nvSpPr>
            <p:cNvPr id="16409" name="Text Box 14"/>
            <p:cNvSpPr txBox="1">
              <a:spLocks noChangeArrowheads="1"/>
            </p:cNvSpPr>
            <p:nvPr/>
          </p:nvSpPr>
          <p:spPr bwMode="auto">
            <a:xfrm>
              <a:off x="3326" y="1537"/>
              <a:ext cx="9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(NumExp)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481138" y="2306638"/>
            <a:ext cx="5607050" cy="457200"/>
            <a:chOff x="933" y="1813"/>
            <a:chExt cx="3532" cy="288"/>
          </a:xfrm>
        </p:grpSpPr>
        <p:sp>
          <p:nvSpPr>
            <p:cNvPr id="16406" name="Text Box 15"/>
            <p:cNvSpPr txBox="1">
              <a:spLocks noChangeArrowheads="1"/>
            </p:cNvSpPr>
            <p:nvPr/>
          </p:nvSpPr>
          <p:spPr bwMode="auto">
            <a:xfrm>
              <a:off x="933" y="1813"/>
              <a:ext cx="18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Exp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Exp Binop Exp</a:t>
              </a:r>
            </a:p>
          </p:txBody>
        </p:sp>
        <p:sp>
          <p:nvSpPr>
            <p:cNvPr id="16407" name="Text Box 16"/>
            <p:cNvSpPr txBox="1">
              <a:spLocks noChangeArrowheads="1"/>
            </p:cNvSpPr>
            <p:nvPr/>
          </p:nvSpPr>
          <p:spPr bwMode="auto">
            <a:xfrm>
              <a:off x="3400" y="1813"/>
              <a:ext cx="10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(BinOpExp)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157413" y="3605213"/>
            <a:ext cx="4557712" cy="2330450"/>
            <a:chOff x="1359" y="3090"/>
            <a:chExt cx="2871" cy="1027"/>
          </a:xfrm>
        </p:grpSpPr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1359" y="3090"/>
              <a:ext cx="11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Binop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he-IL" b="1">
                  <a:solidFill>
                    <a:schemeClr val="tx1"/>
                  </a:solidFill>
                </a:rPr>
                <a:t>+</a:t>
              </a:r>
              <a:endParaRPr lang="en-US" altLang="he-IL">
                <a:solidFill>
                  <a:schemeClr val="tx1"/>
                </a:solidFill>
              </a:endParaRPr>
            </a:p>
          </p:txBody>
        </p:sp>
        <p:sp>
          <p:nvSpPr>
            <p:cNvPr id="16399" name="Text Box 24"/>
            <p:cNvSpPr txBox="1">
              <a:spLocks noChangeArrowheads="1"/>
            </p:cNvSpPr>
            <p:nvPr/>
          </p:nvSpPr>
          <p:spPr bwMode="auto">
            <a:xfrm>
              <a:off x="3514" y="3090"/>
              <a:ext cx="6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(Plus)</a:t>
              </a:r>
            </a:p>
          </p:txBody>
        </p:sp>
        <p:sp>
          <p:nvSpPr>
            <p:cNvPr id="16400" name="Text Box 25"/>
            <p:cNvSpPr txBox="1">
              <a:spLocks noChangeArrowheads="1"/>
            </p:cNvSpPr>
            <p:nvPr/>
          </p:nvSpPr>
          <p:spPr bwMode="auto">
            <a:xfrm>
              <a:off x="1359" y="3316"/>
              <a:ext cx="117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Binop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he-IL" b="1">
                  <a:solidFill>
                    <a:schemeClr val="tx1"/>
                  </a:solidFill>
                </a:rPr>
                <a:t>-</a:t>
              </a:r>
              <a:endParaRPr lang="en-US" altLang="he-IL">
                <a:solidFill>
                  <a:schemeClr val="tx1"/>
                </a:solidFill>
              </a:endParaRPr>
            </a:p>
          </p:txBody>
        </p:sp>
        <p:sp>
          <p:nvSpPr>
            <p:cNvPr id="16401" name="Text Box 26"/>
            <p:cNvSpPr txBox="1">
              <a:spLocks noChangeArrowheads="1"/>
            </p:cNvSpPr>
            <p:nvPr/>
          </p:nvSpPr>
          <p:spPr bwMode="auto">
            <a:xfrm>
              <a:off x="3454" y="3316"/>
              <a:ext cx="77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(Minus)</a:t>
              </a:r>
            </a:p>
          </p:txBody>
        </p:sp>
        <p:sp>
          <p:nvSpPr>
            <p:cNvPr id="16402" name="Text Box 27"/>
            <p:cNvSpPr txBox="1">
              <a:spLocks noChangeArrowheads="1"/>
            </p:cNvSpPr>
            <p:nvPr/>
          </p:nvSpPr>
          <p:spPr bwMode="auto">
            <a:xfrm>
              <a:off x="1359" y="3632"/>
              <a:ext cx="11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Binop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he-IL" b="1">
                  <a:solidFill>
                    <a:schemeClr val="tx1"/>
                  </a:solidFill>
                </a:rPr>
                <a:t>*</a:t>
              </a:r>
              <a:endParaRPr lang="en-US" altLang="he-IL">
                <a:solidFill>
                  <a:schemeClr val="tx1"/>
                </a:solidFill>
              </a:endParaRPr>
            </a:p>
          </p:txBody>
        </p:sp>
        <p:sp>
          <p:nvSpPr>
            <p:cNvPr id="16403" name="Text Box 28"/>
            <p:cNvSpPr txBox="1">
              <a:spLocks noChangeArrowheads="1"/>
            </p:cNvSpPr>
            <p:nvPr/>
          </p:nvSpPr>
          <p:spPr bwMode="auto">
            <a:xfrm>
              <a:off x="1359" y="3915"/>
              <a:ext cx="11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Binop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he-IL" b="1">
                  <a:solidFill>
                    <a:schemeClr val="tx1"/>
                  </a:solidFill>
                </a:rPr>
                <a:t>/</a:t>
              </a:r>
              <a:endParaRPr lang="en-US" altLang="he-IL">
                <a:solidFill>
                  <a:schemeClr val="tx1"/>
                </a:solidFill>
              </a:endParaRPr>
            </a:p>
          </p:txBody>
        </p:sp>
        <p:sp>
          <p:nvSpPr>
            <p:cNvPr id="16404" name="Text Box 29"/>
            <p:cNvSpPr txBox="1">
              <a:spLocks noChangeArrowheads="1"/>
            </p:cNvSpPr>
            <p:nvPr/>
          </p:nvSpPr>
          <p:spPr bwMode="auto">
            <a:xfrm>
              <a:off x="3454" y="3632"/>
              <a:ext cx="77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(Times)</a:t>
              </a:r>
            </a:p>
          </p:txBody>
        </p:sp>
        <p:sp>
          <p:nvSpPr>
            <p:cNvPr id="16405" name="Text Box 30"/>
            <p:cNvSpPr txBox="1">
              <a:spLocks noChangeArrowheads="1"/>
            </p:cNvSpPr>
            <p:nvPr/>
          </p:nvSpPr>
          <p:spPr bwMode="auto">
            <a:xfrm>
              <a:off x="3454" y="3915"/>
              <a:ext cx="77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(Div)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333500" y="2930525"/>
            <a:ext cx="5540375" cy="457200"/>
            <a:chOff x="933" y="1813"/>
            <a:chExt cx="3490" cy="288"/>
          </a:xfrm>
        </p:grpSpPr>
        <p:sp>
          <p:nvSpPr>
            <p:cNvPr id="16396" name="Text Box 42"/>
            <p:cNvSpPr txBox="1">
              <a:spLocks noChangeArrowheads="1"/>
            </p:cNvSpPr>
            <p:nvPr/>
          </p:nvSpPr>
          <p:spPr bwMode="auto">
            <a:xfrm>
              <a:off x="933" y="1813"/>
              <a:ext cx="14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Exp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</a:t>
              </a:r>
              <a:r>
                <a:rPr lang="en-US" altLang="he-IL">
                  <a:solidFill>
                    <a:schemeClr val="tx1"/>
                  </a:solidFill>
                </a:rPr>
                <a:t>Unop Exp</a:t>
              </a:r>
            </a:p>
          </p:txBody>
        </p:sp>
        <p:sp>
          <p:nvSpPr>
            <p:cNvPr id="16397" name="Text Box 43"/>
            <p:cNvSpPr txBox="1">
              <a:spLocks noChangeArrowheads="1"/>
            </p:cNvSpPr>
            <p:nvPr/>
          </p:nvSpPr>
          <p:spPr bwMode="auto">
            <a:xfrm>
              <a:off x="3400" y="1813"/>
              <a:ext cx="10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(UnOpExp)</a:t>
              </a: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2179638" y="5964238"/>
            <a:ext cx="4452937" cy="457200"/>
            <a:chOff x="1447" y="1261"/>
            <a:chExt cx="2805" cy="288"/>
          </a:xfrm>
        </p:grpSpPr>
        <p:sp>
          <p:nvSpPr>
            <p:cNvPr id="16394" name="Text Box 54"/>
            <p:cNvSpPr txBox="1">
              <a:spLocks noChangeArrowheads="1"/>
            </p:cNvSpPr>
            <p:nvPr/>
          </p:nvSpPr>
          <p:spPr bwMode="auto">
            <a:xfrm>
              <a:off x="1447" y="1261"/>
              <a:ext cx="10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Unop </a:t>
              </a:r>
              <a:r>
                <a:rPr lang="en-US" altLang="he-IL">
                  <a:solidFill>
                    <a:schemeClr val="tx1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he-IL">
                  <a:solidFill>
                    <a:schemeClr val="tx1"/>
                  </a:solidFill>
                </a:rPr>
                <a:t>-</a:t>
              </a:r>
              <a:endParaRPr lang="en-US" altLang="he-IL" b="1">
                <a:solidFill>
                  <a:schemeClr val="tx1"/>
                </a:solidFill>
              </a:endParaRPr>
            </a:p>
          </p:txBody>
        </p:sp>
        <p:sp>
          <p:nvSpPr>
            <p:cNvPr id="16395" name="Text Box 55"/>
            <p:cNvSpPr txBox="1">
              <a:spLocks noChangeArrowheads="1"/>
            </p:cNvSpPr>
            <p:nvPr/>
          </p:nvSpPr>
          <p:spPr bwMode="auto">
            <a:xfrm>
              <a:off x="3433" y="1261"/>
              <a:ext cx="8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(UnMin)</a:t>
              </a:r>
            </a:p>
          </p:txBody>
        </p:sp>
      </p:grpSp>
      <p:sp>
        <p:nvSpPr>
          <p:cNvPr id="16393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0BF903D-CC61-49CD-98BB-BCD3249577A5}" type="slidenum">
              <a:rPr lang="he-IL" altLang="en-US" sz="1400">
                <a:solidFill>
                  <a:schemeClr val="tx1"/>
                </a:solidFill>
              </a:rPr>
              <a:pPr/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204788" y="204788"/>
            <a:ext cx="8340725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package Absyn;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abstract public class Absyn { public int pos ;}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Exp extends Absyn {} 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class IdExp extends Exp { String rep 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IdExp(r) { rep = r ;}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class NumExp extends Exp { int number 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NumExp(int n) { number = n ;}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class OpExp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public final static int PLUS=1;  public final static int Minus=2;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public final static int  Times=3;  public final static int  Div=4;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final static int OpExp.PLUS, OpExp.Minus, OpExp.Times, OpExp.Div;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class BinExp extends Exp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Exp left, right;    OpExp op 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BinExp(Exp l, OpExp o, Bin Exp r)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   left = l ;  op = o; right = r ;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B7D90F4-5CE5-468B-8D49-5C40E6D41813}" type="slidenum">
              <a:rPr lang="he-IL" altLang="en-US" sz="1400">
                <a:solidFill>
                  <a:schemeClr val="tx1"/>
                </a:solidFill>
              </a:rPr>
              <a:pPr/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0"/>
            <a:ext cx="7772400" cy="952500"/>
          </a:xfrm>
        </p:spPr>
        <p:txBody>
          <a:bodyPr/>
          <a:lstStyle/>
          <a:p>
            <a:r>
              <a:rPr lang="en-US" altLang="he-IL" sz="4000" smtClean="0">
                <a:solidFill>
                  <a:schemeClr val="tx1"/>
                </a:solidFill>
              </a:rPr>
              <a:t>Abstract Syntax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668338"/>
            <a:ext cx="7772400" cy="5525519"/>
          </a:xfrm>
        </p:spPr>
        <p:txBody>
          <a:bodyPr/>
          <a:lstStyle/>
          <a:p>
            <a:r>
              <a:rPr lang="en-US" altLang="he-IL" dirty="0" smtClean="0"/>
              <a:t>Intermediate program representation</a:t>
            </a:r>
          </a:p>
          <a:p>
            <a:r>
              <a:rPr lang="en-US" altLang="he-IL" dirty="0" smtClean="0"/>
              <a:t>Defines a tree - Preserves program hierarchy</a:t>
            </a:r>
          </a:p>
          <a:p>
            <a:r>
              <a:rPr lang="en-US" altLang="he-IL" dirty="0" smtClean="0"/>
              <a:t>Generated by the parser</a:t>
            </a:r>
          </a:p>
          <a:p>
            <a:r>
              <a:rPr lang="en-US" altLang="he-IL" dirty="0" smtClean="0"/>
              <a:t>Declared using an (ambiguous) context free grammar (relatively flat)</a:t>
            </a:r>
          </a:p>
          <a:p>
            <a:pPr lvl="1"/>
            <a:r>
              <a:rPr lang="en-US" altLang="he-IL" dirty="0" smtClean="0"/>
              <a:t>Not meant for parsing</a:t>
            </a:r>
          </a:p>
          <a:p>
            <a:r>
              <a:rPr lang="en-US" altLang="he-IL" dirty="0" smtClean="0"/>
              <a:t>Keywords and punctuation symbols are not stored (Not relevant once the tree exists)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E52D7D4-9AEA-40B1-BDD3-2BE9A0A50CB0}" type="slidenum">
              <a:rPr lang="he-IL" altLang="en-US" sz="1400">
                <a:solidFill>
                  <a:schemeClr val="tx1"/>
                </a:solidFill>
              </a:rPr>
              <a:pPr/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Summary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738688"/>
          </a:xfrm>
        </p:spPr>
        <p:txBody>
          <a:bodyPr/>
          <a:lstStyle/>
          <a:p>
            <a:r>
              <a:rPr lang="en-US" altLang="he-IL" dirty="0" smtClean="0"/>
              <a:t>Abstract syntax provides a clear interface with other compiler phases</a:t>
            </a:r>
          </a:p>
          <a:p>
            <a:pPr lvl="1"/>
            <a:r>
              <a:rPr lang="en-US" altLang="he-IL" dirty="0" smtClean="0"/>
              <a:t>Supports general programming languages</a:t>
            </a:r>
          </a:p>
          <a:p>
            <a:pPr lvl="1"/>
            <a:r>
              <a:rPr lang="en-US" altLang="he-IL" dirty="0" smtClean="0"/>
              <a:t>Can be stored for large programs</a:t>
            </a:r>
          </a:p>
          <a:p>
            <a:r>
              <a:rPr lang="en-US" altLang="he-IL" dirty="0" smtClean="0"/>
              <a:t>Automatically generated during parsing</a:t>
            </a:r>
          </a:p>
          <a:p>
            <a:r>
              <a:rPr lang="en-US" altLang="he-IL" dirty="0" smtClean="0"/>
              <a:t>But the design of an abstract syntax for a given PL may take some time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C5F4042-0E0B-4BB8-A929-DB051149E36B}" type="slidenum">
              <a:rPr lang="he-IL" altLang="en-US" sz="1400">
                <a:solidFill>
                  <a:schemeClr val="tx1"/>
                </a:solidFill>
              </a:rPr>
              <a:pPr/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Definitions</a:t>
            </a:r>
          </a:p>
          <a:p>
            <a:r>
              <a:rPr lang="en-US" dirty="0" smtClean="0"/>
              <a:t>Context Free Languages</a:t>
            </a:r>
          </a:p>
          <a:p>
            <a:r>
              <a:rPr lang="en-US" dirty="0" smtClean="0"/>
              <a:t>Example: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7337-5783-479A-815D-4C8F0172EFD7}" type="slidenum">
              <a:rPr lang="he-IL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46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programming langue features are defined by induction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7337-5783-479A-815D-4C8F0172EFD7}" type="slidenum">
              <a:rPr lang="he-IL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44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Induction in </a:t>
            </a:r>
            <a:br>
              <a:rPr lang="en-US" dirty="0" smtClean="0"/>
            </a:br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syntax of programing languages is inductively defined</a:t>
            </a:r>
          </a:p>
          <a:p>
            <a:pPr lvl="1"/>
            <a:r>
              <a:rPr lang="en-US" dirty="0" smtClean="0"/>
              <a:t>A number is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</a:p>
          <a:p>
            <a:pPr lvl="1"/>
            <a:r>
              <a:rPr lang="en-US" dirty="0" smtClean="0"/>
              <a:t>If e</a:t>
            </a:r>
            <a:r>
              <a:rPr lang="en-US" baseline="-25000" dirty="0" smtClean="0"/>
              <a:t>1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expressions</a:t>
            </a:r>
            <a:r>
              <a:rPr lang="en-US" dirty="0" smtClean="0"/>
              <a:t> to so is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Types are inductively defined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</a:p>
          <a:p>
            <a:pPr lvl="1"/>
            <a:r>
              <a:rPr lang="en-US" dirty="0" smtClean="0"/>
              <a:t>if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t</a:t>
            </a:r>
            <a:r>
              <a:rPr lang="en-US" baseline="-25000" dirty="0" smtClean="0"/>
              <a:t>k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 then </a:t>
            </a:r>
            <a:br>
              <a:rPr lang="en-US" dirty="0" smtClean="0"/>
            </a:br>
            <a:r>
              <a:rPr lang="en-US" dirty="0" err="1" smtClean="0"/>
              <a:t>struct</a:t>
            </a:r>
            <a:r>
              <a:rPr lang="en-US" dirty="0" smtClean="0"/>
              <a:t> { t</a:t>
            </a:r>
            <a:r>
              <a:rPr lang="en-US" baseline="-25000" dirty="0" smtClean="0"/>
              <a:t>1</a:t>
            </a:r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r>
              <a:rPr lang="en-US" dirty="0" smtClean="0"/>
              <a:t>; t</a:t>
            </a:r>
            <a:r>
              <a:rPr lang="en-US" baseline="-25000" dirty="0" smtClean="0"/>
              <a:t>2</a:t>
            </a:r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r>
              <a:rPr lang="en-US" dirty="0" smtClean="0"/>
              <a:t>; …, t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k</a:t>
            </a:r>
            <a:r>
              <a:rPr lang="en-US" dirty="0" smtClean="0"/>
              <a:t>;} is a</a:t>
            </a:r>
            <a:r>
              <a:rPr lang="en-US" dirty="0" smtClean="0">
                <a:solidFill>
                  <a:srgbClr val="FF0000"/>
                </a:solidFill>
              </a:rPr>
              <a:t> type </a:t>
            </a:r>
            <a:r>
              <a:rPr lang="en-US" dirty="0" smtClean="0"/>
              <a:t>where i</a:t>
            </a:r>
            <a:r>
              <a:rPr lang="en-US" baseline="-25000" dirty="0" smtClean="0"/>
              <a:t>1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k</a:t>
            </a:r>
            <a:r>
              <a:rPr lang="en-US" dirty="0" smtClean="0"/>
              <a:t> are identifiers</a:t>
            </a:r>
          </a:p>
          <a:p>
            <a:r>
              <a:rPr lang="en-US" dirty="0" smtClean="0"/>
              <a:t>Recursive functions</a:t>
            </a:r>
          </a:p>
          <a:p>
            <a:pPr lvl="1"/>
            <a:r>
              <a:rPr lang="en-US" dirty="0" err="1" smtClean="0"/>
              <a:t>fac</a:t>
            </a:r>
            <a:r>
              <a:rPr lang="en-US" dirty="0" smtClean="0"/>
              <a:t>(n) = if n = 1 then 1 else n * </a:t>
            </a:r>
            <a:r>
              <a:rPr lang="en-US" dirty="0" err="1" smtClean="0"/>
              <a:t>fac</a:t>
            </a:r>
            <a:r>
              <a:rPr lang="en-US" dirty="0" smtClean="0"/>
              <a:t>(n-1)</a:t>
            </a:r>
            <a:br>
              <a:rPr lang="en-US" dirty="0" smtClean="0"/>
            </a:br>
            <a:r>
              <a:rPr lang="en-US" dirty="0" smtClean="0"/>
              <a:t>fac</a:t>
            </a:r>
            <a:r>
              <a:rPr lang="en-US" baseline="-25000" dirty="0" smtClean="0"/>
              <a:t>1</a:t>
            </a:r>
            <a:r>
              <a:rPr lang="en-US" dirty="0" smtClean="0"/>
              <a:t>=1, fac</a:t>
            </a:r>
            <a:r>
              <a:rPr lang="en-US" baseline="-25000" dirty="0" smtClean="0"/>
              <a:t>n</a:t>
            </a:r>
            <a:r>
              <a:rPr lang="en-US" dirty="0" smtClean="0"/>
              <a:t>=n*fac</a:t>
            </a:r>
            <a:r>
              <a:rPr lang="en-US" baseline="-25000" dirty="0" smtClean="0"/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32036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P(n) is a property of natural number n</a:t>
            </a:r>
          </a:p>
          <a:p>
            <a:r>
              <a:rPr lang="en-US" dirty="0" smtClean="0"/>
              <a:t>To show that P(n) holds for every n, it suffices to show that:</a:t>
            </a:r>
          </a:p>
          <a:p>
            <a:pPr lvl="1"/>
            <a:r>
              <a:rPr lang="en-US" dirty="0" smtClean="0"/>
              <a:t>P(0) is true</a:t>
            </a:r>
          </a:p>
          <a:p>
            <a:pPr lvl="1"/>
            <a:r>
              <a:rPr lang="en-US" dirty="0" smtClean="0"/>
              <a:t>If P(m) is true then P(m+1) is true for every number m</a:t>
            </a:r>
          </a:p>
          <a:p>
            <a:r>
              <a:rPr lang="en-US" dirty="0" smtClean="0"/>
              <a:t>In logic</a:t>
            </a:r>
          </a:p>
          <a:p>
            <a:pPr lvl="1"/>
            <a:r>
              <a:rPr lang="en-US" dirty="0" smtClean="0"/>
              <a:t>(P(0) </a:t>
            </a:r>
            <a:r>
              <a:rPr lang="en-US" dirty="0" smtClean="0">
                <a:sym typeface="Symbol" panose="05050102010706020507" pitchFamily="18" charset="2"/>
              </a:rPr>
              <a:t>m N. P(m)</a:t>
            </a:r>
            <a:r>
              <a:rPr lang="en-US" dirty="0" smtClean="0">
                <a:sym typeface="Wingdings" panose="05000000000000000000" pitchFamily="2" charset="2"/>
              </a:rPr>
              <a:t> P(m+1))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n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. P(n)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6400800"/>
            <a:ext cx="76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63246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64008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6936" y="638913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2298" y="601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P(m+1)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of values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P(n) is a property of natural number n</a:t>
            </a:r>
          </a:p>
          <a:p>
            <a:r>
              <a:rPr lang="en-US" dirty="0" smtClean="0"/>
              <a:t>To show that P(n) holds for every n, it suffices to show that for all m if for all k &lt;m, P(k) holds then P(m)</a:t>
            </a:r>
          </a:p>
          <a:p>
            <a:r>
              <a:rPr lang="en-US" dirty="0" smtClean="0"/>
              <a:t>In logic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m N. (k &lt; m. P(k))</a:t>
            </a:r>
            <a:r>
              <a:rPr lang="en-US" dirty="0" smtClean="0">
                <a:sym typeface="Wingdings" panose="05000000000000000000" pitchFamily="2" charset="2"/>
              </a:rPr>
              <a:t> P(m))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n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. P(n)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6400800"/>
            <a:ext cx="76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63246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0477" y="64008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5677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0883" y="637442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8483" y="599342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4868" y="63246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6268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P(1)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0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Inductively define a set of words</a:t>
            </a:r>
          </a:p>
          <a:p>
            <a:r>
              <a:rPr lang="en-US" dirty="0" smtClean="0"/>
              <a:t>Terminals</a:t>
            </a:r>
          </a:p>
          <a:p>
            <a:r>
              <a:rPr lang="en-US" dirty="0" smtClean="0"/>
              <a:t>Non-Terminals</a:t>
            </a:r>
          </a:p>
          <a:p>
            <a:pPr lvl="1"/>
            <a:r>
              <a:rPr lang="en-US" dirty="0" smtClean="0"/>
              <a:t>Start Non-terminal</a:t>
            </a:r>
          </a:p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Non-Terminal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Var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Var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IL" dirty="0" smtClean="0">
                <a:sym typeface="Wingdings" panose="05000000000000000000" pitchFamily="2" charset="2"/>
              </a:rPr>
              <a:t>…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baseline="-25000" dirty="0" err="1" smtClean="0">
                <a:sym typeface="Wingdings" panose="05000000000000000000" pitchFamily="2" charset="2"/>
              </a:rPr>
              <a:t>n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7337-5783-479A-815D-4C8F0172EFD7}" type="slidenum">
              <a:rPr lang="he-IL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81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Definition (take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346" y="1752600"/>
            <a:ext cx="7772400" cy="4114800"/>
          </a:xfrm>
        </p:spPr>
        <p:txBody>
          <a:bodyPr/>
          <a:lstStyle/>
          <a:p>
            <a:r>
              <a:rPr lang="en-US" sz="2800" dirty="0" err="1" smtClean="0"/>
              <a:t>exp</a:t>
            </a:r>
            <a:r>
              <a:rPr lang="en-US" sz="2800" dirty="0" smtClean="0"/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id</a:t>
            </a:r>
          </a:p>
          <a:p>
            <a:r>
              <a:rPr lang="en-US" sz="2800" dirty="0" err="1" smtClean="0">
                <a:sym typeface="Wingdings" panose="05000000000000000000" pitchFamily="2" charset="2"/>
              </a:rPr>
              <a:t>exp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ym typeface="Wingdings" panose="05000000000000000000" pitchFamily="2" charset="2"/>
              </a:rPr>
              <a:t>num</a:t>
            </a:r>
            <a:endParaRPr lang="en-US" sz="2800" b="1" dirty="0" smtClean="0"/>
          </a:p>
          <a:p>
            <a:r>
              <a:rPr lang="en-US" sz="2800" dirty="0" err="1" smtClean="0"/>
              <a:t>exp</a:t>
            </a:r>
            <a:r>
              <a:rPr lang="en-US" sz="2800" dirty="0" smtClean="0"/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exp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Binop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exp</a:t>
            </a:r>
            <a:r>
              <a:rPr lang="en-US" sz="2800" dirty="0" smtClean="0">
                <a:sym typeface="Wingdings" panose="05000000000000000000" pitchFamily="2" charset="2"/>
              </a:rPr>
              <a:t> // binary expression</a:t>
            </a:r>
          </a:p>
          <a:p>
            <a:r>
              <a:rPr lang="en-US" sz="2800" dirty="0" err="1" smtClean="0">
                <a:sym typeface="Wingdings" panose="05000000000000000000" pitchFamily="2" charset="2"/>
              </a:rPr>
              <a:t>exp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err="1" smtClean="0">
                <a:sym typeface="Wingdings" panose="05000000000000000000" pitchFamily="2" charset="2"/>
              </a:rPr>
              <a:t>Unop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exp</a:t>
            </a:r>
            <a:r>
              <a:rPr lang="en-US" sz="2800" dirty="0" smtClean="0">
                <a:sym typeface="Wingdings" panose="05000000000000000000" pitchFamily="2" charset="2"/>
              </a:rPr>
              <a:t> // </a:t>
            </a:r>
            <a:r>
              <a:rPr lang="he-IL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unary expression</a:t>
            </a:r>
          </a:p>
          <a:p>
            <a:r>
              <a:rPr lang="en-US" sz="2800" dirty="0" err="1" smtClean="0">
                <a:sym typeface="Wingdings" panose="05000000000000000000" pitchFamily="2" charset="2"/>
              </a:rPr>
              <a:t>Binop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+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Binop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IL" sz="2800" dirty="0">
                <a:sym typeface="Wingdings" panose="05000000000000000000" pitchFamily="2" charset="2"/>
              </a:rPr>
              <a:t>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-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Binop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IL" sz="2800" dirty="0">
                <a:sym typeface="Wingdings" panose="05000000000000000000" pitchFamily="2" charset="2"/>
              </a:rPr>
              <a:t>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*</a:t>
            </a:r>
          </a:p>
          <a:p>
            <a:r>
              <a:rPr lang="en-US" sz="2800" dirty="0" err="1" smtClean="0">
                <a:sym typeface="Wingdings" panose="05000000000000000000" pitchFamily="2" charset="2"/>
              </a:rPr>
              <a:t>Unop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IL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ym typeface="Wingdings" panose="05000000000000000000" pitchFamily="2" charset="2"/>
              </a:rPr>
              <a:t> 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7337-5783-479A-815D-4C8F0172EFD7}" type="slidenum">
              <a:rPr lang="he-IL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4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38100" cap="flat" cmpd="sng" algn="ctr">
          <a:solidFill>
            <a:schemeClr val="accent6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11801</TotalTime>
  <Words>754</Words>
  <Application>Microsoft Office PowerPoint</Application>
  <PresentationFormat>On-screen Show (4:3)</PresentationFormat>
  <Paragraphs>188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Math C</vt:lpstr>
      <vt:lpstr>Symbol</vt:lpstr>
      <vt:lpstr>Times New Roman</vt:lpstr>
      <vt:lpstr>Wingdings</vt:lpstr>
      <vt:lpstr>Default Design</vt:lpstr>
      <vt:lpstr>Abstract Syntax </vt:lpstr>
      <vt:lpstr>Abstract Syntax</vt:lpstr>
      <vt:lpstr>Topics</vt:lpstr>
      <vt:lpstr>Inductive Definitions</vt:lpstr>
      <vt:lpstr>Induction in  Programming Languages</vt:lpstr>
      <vt:lpstr>Mathematical Induction </vt:lpstr>
      <vt:lpstr>Course of values Induction </vt:lpstr>
      <vt:lpstr>Context Free Languages</vt:lpstr>
      <vt:lpstr>Expression Definition (take 1)</vt:lpstr>
      <vt:lpstr>Questions</vt:lpstr>
      <vt:lpstr>“x + 5 * y” L(exp)</vt:lpstr>
      <vt:lpstr>v v  L(exp)</vt:lpstr>
      <vt:lpstr>Ambiguous  Context Free Grammars</vt:lpstr>
      <vt:lpstr>Ambiguity in Expressions</vt:lpstr>
      <vt:lpstr>Non-Ambiguous  Expression Grammar</vt:lpstr>
      <vt:lpstr>Non-Ambiguous  Expression Grammar (BNF)</vt:lpstr>
      <vt:lpstr>Abstract Syntax Tree</vt:lpstr>
      <vt:lpstr>Abstract Syntax for Arithmetic Expressions</vt:lpstr>
      <vt:lpstr>PowerPoint Presentation</vt:lpstr>
      <vt:lpstr>Summary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msagiv</cp:lastModifiedBy>
  <cp:revision>503</cp:revision>
  <cp:lastPrinted>1999-03-30T06:08:28Z</cp:lastPrinted>
  <dcterms:created xsi:type="dcterms:W3CDTF">1998-04-16T20:54:14Z</dcterms:created>
  <dcterms:modified xsi:type="dcterms:W3CDTF">2020-10-19T14:24:41Z</dcterms:modified>
</cp:coreProperties>
</file>