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94" r:id="rId18"/>
    <p:sldId id="295" r:id="rId19"/>
    <p:sldId id="297" r:id="rId20"/>
    <p:sldId id="298" r:id="rId21"/>
    <p:sldId id="293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33" r:id="rId31"/>
    <p:sldId id="307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9" r:id="rId40"/>
    <p:sldId id="316" r:id="rId41"/>
    <p:sldId id="324" r:id="rId42"/>
    <p:sldId id="326" r:id="rId43"/>
    <p:sldId id="325" r:id="rId44"/>
    <p:sldId id="327" r:id="rId45"/>
    <p:sldId id="328" r:id="rId46"/>
    <p:sldId id="329" r:id="rId47"/>
    <p:sldId id="330" r:id="rId48"/>
    <p:sldId id="33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2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E57-C408-4E1F-809B-D3F6D4694EE8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30E1-FA81-4B52-B9B9-83750FEF1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citations?user=19kNRU0AAAAJ&amp;hl=en" TargetMode="External"/><Relationship Id="rId2" Type="http://schemas.openxmlformats.org/officeDocument/2006/relationships/hyperlink" Target="https://godbol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X86 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065" y="395117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Mooly</a:t>
            </a:r>
            <a:r>
              <a:rPr lang="en-US" dirty="0" smtClean="0"/>
              <a:t> </a:t>
            </a:r>
            <a:r>
              <a:rPr lang="en-US" dirty="0" err="1" smtClean="0"/>
              <a:t>Sagiv</a:t>
            </a:r>
            <a:endParaRPr lang="en-US" dirty="0" smtClean="0"/>
          </a:p>
          <a:p>
            <a:r>
              <a:rPr lang="en-US" altLang="he-IL" dirty="0"/>
              <a:t>http://www.egr.unlv.edu/~ed/assembly64.pdf</a:t>
            </a:r>
          </a:p>
          <a:p>
            <a:r>
              <a:rPr lang="en-US" dirty="0" smtClean="0">
                <a:hlinkClick r:id="rId2"/>
              </a:rPr>
              <a:t>https://godbolt.org/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‪</a:t>
            </a:r>
            <a:r>
              <a:rPr lang="en-US" u="sng" dirty="0" smtClean="0"/>
              <a:t>https://www.cis.upenn.edu/~stevez/ CS341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33438"/>
          </a:xfrm>
          <a:noFill/>
        </p:spPr>
        <p:txBody>
          <a:bodyPr/>
          <a:lstStyle/>
          <a:p>
            <a:r>
              <a:rPr lang="en-US" altLang="he-IL" sz="3600"/>
              <a:t>Stack Frames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033" y="874713"/>
            <a:ext cx="8928042" cy="5789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he-IL" dirty="0"/>
              <a:t>Allocate a separate space for every procedure incarnation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Relative addresses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Provide a simple mean to achieve modularity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Supports separate code generation of procedures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Naturally supports recursion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Efficient memory allocation policy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Low overhead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Hardware support may be available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LIFO policy</a:t>
            </a:r>
          </a:p>
          <a:p>
            <a:pPr>
              <a:lnSpc>
                <a:spcPct val="90000"/>
              </a:lnSpc>
            </a:pPr>
            <a:r>
              <a:rPr lang="en-US" altLang="he-IL" dirty="0"/>
              <a:t>Not a pure stack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Non local references</a:t>
            </a:r>
          </a:p>
          <a:p>
            <a:pPr lvl="1">
              <a:lnSpc>
                <a:spcPct val="90000"/>
              </a:lnSpc>
            </a:pPr>
            <a:r>
              <a:rPr lang="en-US" altLang="he-IL" dirty="0"/>
              <a:t>Updated using arithmetic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80B8FB6C-D92C-4F4C-9461-5BB3A2F386A9}" type="slidenum">
              <a:rPr lang="he-IL" altLang="en-US" sz="1400">
                <a:solidFill>
                  <a:schemeClr val="tx1"/>
                </a:solidFill>
              </a:rPr>
              <a:pPr/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/>
          <a:stretch/>
        </p:blipFill>
        <p:spPr>
          <a:xfrm>
            <a:off x="0" y="0"/>
            <a:ext cx="10487841" cy="68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68275"/>
            <a:ext cx="7772400" cy="1143000"/>
          </a:xfrm>
          <a:noFill/>
        </p:spPr>
        <p:txBody>
          <a:bodyPr/>
          <a:lstStyle/>
          <a:p>
            <a:r>
              <a:rPr lang="en-US" altLang="he-IL" sz="3200"/>
              <a:t>A Typical Stack Frame</a:t>
            </a: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4451350" y="669925"/>
            <a:ext cx="14288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6981825" y="669925"/>
            <a:ext cx="14288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4478339" y="914400"/>
            <a:ext cx="2484437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V="1">
            <a:off x="3886200" y="1709739"/>
            <a:ext cx="31242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4429125" y="5594350"/>
            <a:ext cx="2484438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7864475" y="639764"/>
            <a:ext cx="2376488" cy="579437"/>
            <a:chOff x="3994" y="653"/>
            <a:chExt cx="1497" cy="365"/>
          </a:xfrm>
        </p:grpSpPr>
        <p:sp>
          <p:nvSpPr>
            <p:cNvPr id="13352" name="Line 11"/>
            <p:cNvSpPr>
              <a:spLocks noChangeShapeType="1"/>
            </p:cNvSpPr>
            <p:nvPr/>
          </p:nvSpPr>
          <p:spPr bwMode="auto">
            <a:xfrm flipH="1" flipV="1">
              <a:off x="3994" y="653"/>
              <a:ext cx="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Text Box 12"/>
            <p:cNvSpPr txBox="1">
              <a:spLocks noChangeArrowheads="1"/>
            </p:cNvSpPr>
            <p:nvPr/>
          </p:nvSpPr>
          <p:spPr bwMode="auto">
            <a:xfrm>
              <a:off x="4080" y="701"/>
              <a:ext cx="1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higher addresses</a:t>
              </a:r>
            </a:p>
          </p:txBody>
        </p:sp>
      </p:grp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1814513" y="542925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previous frame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1766888" y="4183063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current frame</a:t>
            </a: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4468813" y="1749425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lexical pointer</a:t>
            </a:r>
          </a:p>
        </p:txBody>
      </p:sp>
      <p:sp>
        <p:nvSpPr>
          <p:cNvPr id="408593" name="Text Box 17"/>
          <p:cNvSpPr txBox="1">
            <a:spLocks noChangeArrowheads="1"/>
          </p:cNvSpPr>
          <p:nvPr/>
        </p:nvSpPr>
        <p:spPr bwMode="auto">
          <a:xfrm>
            <a:off x="4500563" y="134143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1</a:t>
            </a:r>
          </a:p>
        </p:txBody>
      </p:sp>
      <p:sp>
        <p:nvSpPr>
          <p:cNvPr id="408594" name="Text Box 18"/>
          <p:cNvSpPr txBox="1">
            <a:spLocks noChangeArrowheads="1"/>
          </p:cNvSpPr>
          <p:nvPr/>
        </p:nvSpPr>
        <p:spPr bwMode="auto">
          <a:xfrm>
            <a:off x="4500563" y="946150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2</a:t>
            </a:r>
          </a:p>
        </p:txBody>
      </p:sp>
      <p:sp>
        <p:nvSpPr>
          <p:cNvPr id="408596" name="Text Box 20"/>
          <p:cNvSpPr txBox="1">
            <a:spLocks noChangeArrowheads="1"/>
          </p:cNvSpPr>
          <p:nvPr/>
        </p:nvSpPr>
        <p:spPr bwMode="auto">
          <a:xfrm>
            <a:off x="4502150" y="2711450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dynamic link</a:t>
            </a:r>
          </a:p>
        </p:txBody>
      </p:sp>
      <p:sp>
        <p:nvSpPr>
          <p:cNvPr id="408597" name="Text Box 21"/>
          <p:cNvSpPr txBox="1">
            <a:spLocks noChangeArrowheads="1"/>
          </p:cNvSpPr>
          <p:nvPr/>
        </p:nvSpPr>
        <p:spPr bwMode="auto">
          <a:xfrm>
            <a:off x="4514850" y="2212975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return address</a:t>
            </a:r>
          </a:p>
        </p:txBody>
      </p:sp>
      <p:sp>
        <p:nvSpPr>
          <p:cNvPr id="408598" name="Text Box 22"/>
          <p:cNvSpPr txBox="1">
            <a:spLocks noChangeArrowheads="1"/>
          </p:cNvSpPr>
          <p:nvPr/>
        </p:nvSpPr>
        <p:spPr bwMode="auto">
          <a:xfrm>
            <a:off x="4500563" y="406558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temporaries</a:t>
            </a:r>
          </a:p>
        </p:txBody>
      </p:sp>
      <p:sp>
        <p:nvSpPr>
          <p:cNvPr id="408599" name="Text Box 23"/>
          <p:cNvSpPr txBox="1">
            <a:spLocks noChangeArrowheads="1"/>
          </p:cNvSpPr>
          <p:nvPr/>
        </p:nvSpPr>
        <p:spPr bwMode="auto">
          <a:xfrm>
            <a:off x="4500563" y="457358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2</a:t>
            </a: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4500563" y="504666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1</a:t>
            </a:r>
          </a:p>
        </p:txBody>
      </p:sp>
      <p:sp>
        <p:nvSpPr>
          <p:cNvPr id="408602" name="Text Box 26"/>
          <p:cNvSpPr txBox="1">
            <a:spLocks noChangeArrowheads="1"/>
          </p:cNvSpPr>
          <p:nvPr/>
        </p:nvSpPr>
        <p:spPr bwMode="auto">
          <a:xfrm>
            <a:off x="1801813" y="4545014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outgoing parameters</a:t>
            </a:r>
          </a:p>
        </p:txBody>
      </p:sp>
      <p:grpSp>
        <p:nvGrpSpPr>
          <p:cNvPr id="13332" name="Group 31"/>
          <p:cNvGrpSpPr>
            <a:grpSpLocks/>
          </p:cNvGrpSpPr>
          <p:nvPr/>
        </p:nvGrpSpPr>
        <p:grpSpPr bwMode="auto">
          <a:xfrm>
            <a:off x="7897814" y="5462589"/>
            <a:ext cx="2376487" cy="579437"/>
            <a:chOff x="3725" y="3341"/>
            <a:chExt cx="1497" cy="365"/>
          </a:xfrm>
        </p:grpSpPr>
        <p:sp>
          <p:nvSpPr>
            <p:cNvPr id="13350" name="Line 29"/>
            <p:cNvSpPr>
              <a:spLocks noChangeShapeType="1"/>
            </p:cNvSpPr>
            <p:nvPr/>
          </p:nvSpPr>
          <p:spPr bwMode="auto">
            <a:xfrm flipH="1" flipV="1">
              <a:off x="3725" y="3341"/>
              <a:ext cx="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Text Box 30"/>
            <p:cNvSpPr txBox="1">
              <a:spLocks noChangeArrowheads="1"/>
            </p:cNvSpPr>
            <p:nvPr/>
          </p:nvSpPr>
          <p:spPr bwMode="auto">
            <a:xfrm>
              <a:off x="3811" y="3389"/>
              <a:ext cx="1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lower addresses</a:t>
              </a:r>
            </a:p>
          </p:txBody>
        </p:sp>
      </p:grpSp>
      <p:sp>
        <p:nvSpPr>
          <p:cNvPr id="13333" name="Text Box 33"/>
          <p:cNvSpPr txBox="1">
            <a:spLocks noChangeArrowheads="1"/>
          </p:cNvSpPr>
          <p:nvPr/>
        </p:nvSpPr>
        <p:spPr bwMode="auto">
          <a:xfrm>
            <a:off x="4659313" y="563245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next frame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6961189" y="3721101"/>
            <a:ext cx="2713037" cy="803275"/>
            <a:chOff x="3425" y="2344"/>
            <a:chExt cx="1709" cy="506"/>
          </a:xfrm>
        </p:grpSpPr>
        <p:sp>
          <p:nvSpPr>
            <p:cNvPr id="13348" name="AutoShape 34"/>
            <p:cNvSpPr>
              <a:spLocks/>
            </p:cNvSpPr>
            <p:nvPr/>
          </p:nvSpPr>
          <p:spPr bwMode="auto">
            <a:xfrm>
              <a:off x="3425" y="2344"/>
              <a:ext cx="720" cy="50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9" name="Text Box 35"/>
            <p:cNvSpPr txBox="1">
              <a:spLocks noChangeArrowheads="1"/>
            </p:cNvSpPr>
            <p:nvPr/>
          </p:nvSpPr>
          <p:spPr bwMode="auto">
            <a:xfrm>
              <a:off x="4184" y="2506"/>
              <a:ext cx="9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frame size 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82856" y="3227390"/>
            <a:ext cx="4260544" cy="830263"/>
            <a:chOff x="-76" y="1631"/>
            <a:chExt cx="1852" cy="523"/>
          </a:xfrm>
        </p:grpSpPr>
        <p:sp>
          <p:nvSpPr>
            <p:cNvPr id="13346" name="Line 37"/>
            <p:cNvSpPr>
              <a:spLocks noChangeShapeType="1"/>
            </p:cNvSpPr>
            <p:nvPr/>
          </p:nvSpPr>
          <p:spPr bwMode="auto">
            <a:xfrm>
              <a:off x="509" y="1882"/>
              <a:ext cx="1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Text Box 38"/>
            <p:cNvSpPr txBox="1">
              <a:spLocks noChangeArrowheads="1"/>
            </p:cNvSpPr>
            <p:nvPr/>
          </p:nvSpPr>
          <p:spPr bwMode="auto">
            <a:xfrm>
              <a:off x="-76" y="1631"/>
              <a:ext cx="83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smtClean="0">
                  <a:solidFill>
                    <a:schemeClr val="tx1"/>
                  </a:solidFill>
                </a:rPr>
                <a:t>frame</a:t>
              </a:r>
              <a:r>
                <a:rPr lang="he-IL" altLang="en-US" dirty="0" smtClean="0">
                  <a:solidFill>
                    <a:schemeClr val="tx1"/>
                  </a:solidFill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pointer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48962" y="5549902"/>
            <a:ext cx="4194438" cy="461963"/>
            <a:chOff x="-277" y="1812"/>
            <a:chExt cx="2053" cy="291"/>
          </a:xfrm>
        </p:grpSpPr>
        <p:sp>
          <p:nvSpPr>
            <p:cNvPr id="13344" name="Line 41"/>
            <p:cNvSpPr>
              <a:spLocks noChangeShapeType="1"/>
            </p:cNvSpPr>
            <p:nvPr/>
          </p:nvSpPr>
          <p:spPr bwMode="auto">
            <a:xfrm>
              <a:off x="509" y="1882"/>
              <a:ext cx="1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Text Box 42"/>
            <p:cNvSpPr txBox="1">
              <a:spLocks noChangeArrowheads="1"/>
            </p:cNvSpPr>
            <p:nvPr/>
          </p:nvSpPr>
          <p:spPr bwMode="auto">
            <a:xfrm>
              <a:off x="-277" y="1812"/>
              <a:ext cx="9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smtClean="0">
                  <a:solidFill>
                    <a:schemeClr val="tx1"/>
                  </a:solidFill>
                </a:rPr>
                <a:t>stack</a:t>
              </a:r>
              <a:r>
                <a:rPr lang="he-IL" altLang="en-US" dirty="0" smtClean="0">
                  <a:solidFill>
                    <a:schemeClr val="tx1"/>
                  </a:solidFill>
                </a:rPr>
                <a:t> </a:t>
              </a:r>
              <a:r>
                <a:rPr lang="en-US" altLang="en-US" dirty="0" smtClean="0">
                  <a:solidFill>
                    <a:schemeClr val="tx1"/>
                  </a:solidFill>
                </a:rPr>
                <a:t>pointer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8619" name="Text Box 43"/>
          <p:cNvSpPr txBox="1">
            <a:spLocks noChangeArrowheads="1"/>
          </p:cNvSpPr>
          <p:nvPr/>
        </p:nvSpPr>
        <p:spPr bwMode="auto">
          <a:xfrm>
            <a:off x="1792288" y="1009651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outgoing parameters</a:t>
            </a:r>
          </a:p>
        </p:txBody>
      </p:sp>
      <p:sp>
        <p:nvSpPr>
          <p:cNvPr id="408620" name="Text Box 44"/>
          <p:cNvSpPr txBox="1">
            <a:spLocks noChangeArrowheads="1"/>
          </p:cNvSpPr>
          <p:nvPr/>
        </p:nvSpPr>
        <p:spPr bwMode="auto">
          <a:xfrm>
            <a:off x="4494213" y="3190875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registers</a:t>
            </a:r>
          </a:p>
        </p:txBody>
      </p:sp>
      <p:sp>
        <p:nvSpPr>
          <p:cNvPr id="408621" name="Text Box 45"/>
          <p:cNvSpPr txBox="1">
            <a:spLocks noChangeArrowheads="1"/>
          </p:cNvSpPr>
          <p:nvPr/>
        </p:nvSpPr>
        <p:spPr bwMode="auto">
          <a:xfrm>
            <a:off x="4532313" y="370046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locals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7015164" y="1719264"/>
            <a:ext cx="3783013" cy="1995487"/>
            <a:chOff x="3459" y="1083"/>
            <a:chExt cx="2383" cy="1257"/>
          </a:xfrm>
        </p:grpSpPr>
        <p:sp>
          <p:nvSpPr>
            <p:cNvPr id="13342" name="AutoShape 47"/>
            <p:cNvSpPr>
              <a:spLocks/>
            </p:cNvSpPr>
            <p:nvPr/>
          </p:nvSpPr>
          <p:spPr bwMode="auto">
            <a:xfrm>
              <a:off x="3459" y="1083"/>
              <a:ext cx="977" cy="1257"/>
            </a:xfrm>
            <a:prstGeom prst="rightBrace">
              <a:avLst>
                <a:gd name="adj1" fmla="val 107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343" name="Text Box 48"/>
            <p:cNvSpPr txBox="1">
              <a:spLocks noChangeArrowheads="1"/>
            </p:cNvSpPr>
            <p:nvPr/>
          </p:nvSpPr>
          <p:spPr bwMode="auto">
            <a:xfrm>
              <a:off x="4553" y="1564"/>
              <a:ext cx="12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</a:rPr>
                <a:t>administrative </a:t>
              </a:r>
            </a:p>
          </p:txBody>
        </p:sp>
      </p:grpSp>
      <p:sp>
        <p:nvSpPr>
          <p:cNvPr id="13341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E7CD2AFE-8F20-4E7C-B1C4-C2E2AF446B86}" type="slidenum">
              <a:rPr lang="he-IL" altLang="en-US" sz="1400">
                <a:solidFill>
                  <a:schemeClr val="tx1"/>
                </a:solidFill>
              </a:rPr>
              <a:pPr/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2" grpId="0" animBg="1"/>
      <p:bldP spid="408593" grpId="0" animBg="1"/>
      <p:bldP spid="408593" grpId="1" animBg="1"/>
      <p:bldP spid="408594" grpId="0" animBg="1"/>
      <p:bldP spid="408596" grpId="0" animBg="1"/>
      <p:bldP spid="408597" grpId="0" animBg="1"/>
      <p:bldP spid="408598" grpId="0" animBg="1"/>
      <p:bldP spid="408599" grpId="0" animBg="1"/>
      <p:bldP spid="408600" grpId="0" animBg="1"/>
      <p:bldP spid="408602" grpId="0"/>
      <p:bldP spid="408619" grpId="0"/>
      <p:bldP spid="408620" grpId="0" animBg="1"/>
      <p:bldP spid="4086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45" name="Text Box 21"/>
          <p:cNvSpPr txBox="1">
            <a:spLocks noChangeArrowheads="1"/>
          </p:cNvSpPr>
          <p:nvPr/>
        </p:nvSpPr>
        <p:spPr bwMode="auto">
          <a:xfrm>
            <a:off x="4500563" y="582453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lexical pointer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168275"/>
            <a:ext cx="7772400" cy="1143000"/>
          </a:xfrm>
          <a:noFill/>
        </p:spPr>
        <p:txBody>
          <a:bodyPr/>
          <a:lstStyle/>
          <a:p>
            <a:r>
              <a:rPr lang="en-US" altLang="he-IL" sz="3200"/>
              <a:t>Pascal 80386 Frame</a:t>
            </a: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4451350" y="669925"/>
            <a:ext cx="14288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981825" y="669925"/>
            <a:ext cx="14288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4478339" y="914400"/>
            <a:ext cx="2484437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V="1">
            <a:off x="4222750" y="3668714"/>
            <a:ext cx="31242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4478339" y="6253164"/>
            <a:ext cx="2484437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3" name="Group 8"/>
          <p:cNvGrpSpPr>
            <a:grpSpLocks/>
          </p:cNvGrpSpPr>
          <p:nvPr/>
        </p:nvGrpSpPr>
        <p:grpSpPr bwMode="auto">
          <a:xfrm>
            <a:off x="7864475" y="639764"/>
            <a:ext cx="2376488" cy="579437"/>
            <a:chOff x="3994" y="653"/>
            <a:chExt cx="1497" cy="365"/>
          </a:xfrm>
        </p:grpSpPr>
        <p:sp>
          <p:nvSpPr>
            <p:cNvPr id="16418" name="Line 9"/>
            <p:cNvSpPr>
              <a:spLocks noChangeShapeType="1"/>
            </p:cNvSpPr>
            <p:nvPr/>
          </p:nvSpPr>
          <p:spPr bwMode="auto">
            <a:xfrm flipH="1" flipV="1">
              <a:off x="3994" y="653"/>
              <a:ext cx="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Text Box 10"/>
            <p:cNvSpPr txBox="1">
              <a:spLocks noChangeArrowheads="1"/>
            </p:cNvSpPr>
            <p:nvPr/>
          </p:nvSpPr>
          <p:spPr bwMode="auto">
            <a:xfrm>
              <a:off x="4080" y="701"/>
              <a:ext cx="1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higher addresses</a:t>
              </a:r>
            </a:p>
          </p:txBody>
        </p:sp>
      </p:grp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766888" y="1704975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previous frame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1766888" y="4341813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current frame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4502150" y="2238375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lexical pointer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4500563" y="177006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2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4500563" y="1311275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1</a:t>
            </a:r>
          </a:p>
        </p:txBody>
      </p:sp>
      <p:sp>
        <p:nvSpPr>
          <p:cNvPr id="410640" name="Text Box 16"/>
          <p:cNvSpPr txBox="1">
            <a:spLocks noChangeArrowheads="1"/>
          </p:cNvSpPr>
          <p:nvPr/>
        </p:nvSpPr>
        <p:spPr bwMode="auto">
          <a:xfrm>
            <a:off x="4491038" y="362743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locals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4486275" y="270668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return address</a:t>
            </a:r>
          </a:p>
        </p:txBody>
      </p:sp>
      <p:sp>
        <p:nvSpPr>
          <p:cNvPr id="410642" name="Text Box 18"/>
          <p:cNvSpPr txBox="1">
            <a:spLocks noChangeArrowheads="1"/>
          </p:cNvSpPr>
          <p:nvPr/>
        </p:nvSpPr>
        <p:spPr bwMode="auto">
          <a:xfrm>
            <a:off x="4500563" y="406558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temporaries</a:t>
            </a:r>
          </a:p>
        </p:txBody>
      </p:sp>
      <p:sp>
        <p:nvSpPr>
          <p:cNvPr id="410643" name="Text Box 19"/>
          <p:cNvSpPr txBox="1">
            <a:spLocks noChangeArrowheads="1"/>
          </p:cNvSpPr>
          <p:nvPr/>
        </p:nvSpPr>
        <p:spPr bwMode="auto">
          <a:xfrm>
            <a:off x="4500563" y="497046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1</a:t>
            </a:r>
          </a:p>
        </p:txBody>
      </p:sp>
      <p:sp>
        <p:nvSpPr>
          <p:cNvPr id="410644" name="Text Box 20"/>
          <p:cNvSpPr txBox="1">
            <a:spLocks noChangeArrowheads="1"/>
          </p:cNvSpPr>
          <p:nvPr/>
        </p:nvSpPr>
        <p:spPr bwMode="auto">
          <a:xfrm>
            <a:off x="4500563" y="5411788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argument 2</a:t>
            </a:r>
          </a:p>
        </p:txBody>
      </p:sp>
      <p:sp>
        <p:nvSpPr>
          <p:cNvPr id="410646" name="Text Box 22"/>
          <p:cNvSpPr txBox="1">
            <a:spLocks noChangeArrowheads="1"/>
          </p:cNvSpPr>
          <p:nvPr/>
        </p:nvSpPr>
        <p:spPr bwMode="auto">
          <a:xfrm>
            <a:off x="1736725" y="5316539"/>
            <a:ext cx="2241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outgoing parameters</a:t>
            </a:r>
          </a:p>
        </p:txBody>
      </p:sp>
      <p:sp>
        <p:nvSpPr>
          <p:cNvPr id="410647" name="Text Box 23"/>
          <p:cNvSpPr txBox="1">
            <a:spLocks noChangeArrowheads="1"/>
          </p:cNvSpPr>
          <p:nvPr/>
        </p:nvSpPr>
        <p:spPr bwMode="auto">
          <a:xfrm>
            <a:off x="4500563" y="450691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saved registers</a:t>
            </a:r>
          </a:p>
        </p:txBody>
      </p:sp>
      <p:grpSp>
        <p:nvGrpSpPr>
          <p:cNvPr id="16406" name="Group 24"/>
          <p:cNvGrpSpPr>
            <a:grpSpLocks/>
          </p:cNvGrpSpPr>
          <p:nvPr/>
        </p:nvGrpSpPr>
        <p:grpSpPr bwMode="auto">
          <a:xfrm>
            <a:off x="7897814" y="4906964"/>
            <a:ext cx="2376487" cy="579437"/>
            <a:chOff x="3725" y="3341"/>
            <a:chExt cx="1497" cy="365"/>
          </a:xfrm>
        </p:grpSpPr>
        <p:sp>
          <p:nvSpPr>
            <p:cNvPr id="16416" name="Line 25"/>
            <p:cNvSpPr>
              <a:spLocks noChangeShapeType="1"/>
            </p:cNvSpPr>
            <p:nvPr/>
          </p:nvSpPr>
          <p:spPr bwMode="auto">
            <a:xfrm flipH="1" flipV="1">
              <a:off x="3725" y="3341"/>
              <a:ext cx="9" cy="3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Text Box 26"/>
            <p:cNvSpPr txBox="1">
              <a:spLocks noChangeArrowheads="1"/>
            </p:cNvSpPr>
            <p:nvPr/>
          </p:nvSpPr>
          <p:spPr bwMode="auto">
            <a:xfrm>
              <a:off x="3811" y="3389"/>
              <a:ext cx="1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lower addresses</a:t>
              </a:r>
            </a:p>
          </p:txBody>
        </p:sp>
      </p:grpSp>
      <p:sp>
        <p:nvSpPr>
          <p:cNvPr id="410651" name="Text Box 27"/>
          <p:cNvSpPr txBox="1">
            <a:spLocks noChangeArrowheads="1"/>
          </p:cNvSpPr>
          <p:nvPr/>
        </p:nvSpPr>
        <p:spPr bwMode="auto">
          <a:xfrm>
            <a:off x="4724400" y="640080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next frame</a:t>
            </a:r>
          </a:p>
        </p:txBody>
      </p:sp>
      <p:grpSp>
        <p:nvGrpSpPr>
          <p:cNvPr id="16408" name="Group 31"/>
          <p:cNvGrpSpPr>
            <a:grpSpLocks/>
          </p:cNvGrpSpPr>
          <p:nvPr/>
        </p:nvGrpSpPr>
        <p:grpSpPr bwMode="auto">
          <a:xfrm>
            <a:off x="1720850" y="3260725"/>
            <a:ext cx="2819400" cy="457200"/>
            <a:chOff x="0" y="1632"/>
            <a:chExt cx="1776" cy="288"/>
          </a:xfrm>
        </p:grpSpPr>
        <p:sp>
          <p:nvSpPr>
            <p:cNvPr id="16414" name="Line 32"/>
            <p:cNvSpPr>
              <a:spLocks noChangeShapeType="1"/>
            </p:cNvSpPr>
            <p:nvPr/>
          </p:nvSpPr>
          <p:spPr bwMode="auto">
            <a:xfrm>
              <a:off x="509" y="1882"/>
              <a:ext cx="1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33"/>
            <p:cNvSpPr txBox="1">
              <a:spLocks noChangeArrowheads="1"/>
            </p:cNvSpPr>
            <p:nvPr/>
          </p:nvSpPr>
          <p:spPr bwMode="auto">
            <a:xfrm>
              <a:off x="0" y="1632"/>
              <a:ext cx="8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chemeClr val="tx1"/>
                  </a:solidFill>
                </a:rPr>
                <a:t>rbp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24000" y="5957888"/>
            <a:ext cx="2819400" cy="457200"/>
            <a:chOff x="0" y="1632"/>
            <a:chExt cx="1776" cy="288"/>
          </a:xfrm>
        </p:grpSpPr>
        <p:sp>
          <p:nvSpPr>
            <p:cNvPr id="16412" name="Line 35"/>
            <p:cNvSpPr>
              <a:spLocks noChangeShapeType="1"/>
            </p:cNvSpPr>
            <p:nvPr/>
          </p:nvSpPr>
          <p:spPr bwMode="auto">
            <a:xfrm>
              <a:off x="509" y="1882"/>
              <a:ext cx="1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Text Box 36"/>
            <p:cNvSpPr txBox="1">
              <a:spLocks noChangeArrowheads="1"/>
            </p:cNvSpPr>
            <p:nvPr/>
          </p:nvSpPr>
          <p:spPr bwMode="auto">
            <a:xfrm>
              <a:off x="0" y="1632"/>
              <a:ext cx="8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chemeClr val="tx1"/>
                  </a:solidFill>
                </a:rPr>
                <a:t>rsp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410" name="Text Box 37"/>
          <p:cNvSpPr txBox="1">
            <a:spLocks noChangeArrowheads="1"/>
          </p:cNvSpPr>
          <p:nvPr/>
        </p:nvSpPr>
        <p:spPr bwMode="auto">
          <a:xfrm>
            <a:off x="4540250" y="3198813"/>
            <a:ext cx="24384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previous  ebp</a:t>
            </a:r>
          </a:p>
        </p:txBody>
      </p:sp>
      <p:sp>
        <p:nvSpPr>
          <p:cNvPr id="16411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ECB3F761-78F9-4DBA-AC1F-0CD103A17422}" type="slidenum">
              <a:rPr lang="he-IL" altLang="en-US" sz="1400">
                <a:solidFill>
                  <a:schemeClr val="tx1"/>
                </a:solidFill>
              </a:rPr>
              <a:pPr/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45" grpId="0" animBg="1"/>
      <p:bldP spid="410640" grpId="0" animBg="1"/>
      <p:bldP spid="410642" grpId="0" animBg="1"/>
      <p:bldP spid="410643" grpId="0" animBg="1"/>
      <p:bldP spid="410644" grpId="0" animBg="1"/>
      <p:bldP spid="410646" grpId="0"/>
      <p:bldP spid="410647" grpId="0" animBg="1"/>
      <p:bldP spid="4106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a simple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381" y="1977473"/>
            <a:ext cx="433288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#include &lt;</a:t>
            </a:r>
            <a:r>
              <a:rPr lang="en-US" sz="2000" dirty="0" err="1"/>
              <a:t>stdio.h</a:t>
            </a:r>
            <a:r>
              <a:rPr lang="en-US" sz="2000" dirty="0"/>
              <a:t>&gt;</a:t>
            </a:r>
          </a:p>
          <a:p>
            <a:r>
              <a:rPr lang="en-US" sz="2000" dirty="0"/>
              <a:t>main() {</a:t>
            </a:r>
          </a:p>
          <a:p>
            <a:r>
              <a:rPr lang="en-US" sz="2000" dirty="0"/>
              <a:t>    </a:t>
            </a:r>
            <a:r>
              <a:rPr lang="en-US" sz="2000" dirty="0" err="1"/>
              <a:t>printf</a:t>
            </a:r>
            <a:r>
              <a:rPr lang="en-US" sz="2000" dirty="0"/>
              <a:t>("</a:t>
            </a:r>
            <a:r>
              <a:rPr lang="en-US" sz="2000" dirty="0" smtClean="0"/>
              <a:t>factorial(2)=%</a:t>
            </a:r>
            <a:r>
              <a:rPr lang="en-US" sz="2000" dirty="0"/>
              <a:t>d", </a:t>
            </a:r>
            <a:r>
              <a:rPr lang="en-US" sz="2000" dirty="0" smtClean="0"/>
              <a:t>factorial(2));</a:t>
            </a:r>
            <a:endParaRPr lang="en-US" sz="2000" dirty="0"/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70786" y="1448950"/>
            <a:ext cx="586740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r>
              <a:rPr lang="en-US" sz="2400" dirty="0"/>
              <a:t>LC0:</a:t>
            </a:r>
          </a:p>
          <a:p>
            <a:r>
              <a:rPr lang="en-US" sz="2400" dirty="0"/>
              <a:t>        .string "</a:t>
            </a:r>
            <a:r>
              <a:rPr lang="en-US" sz="2400" dirty="0" smtClean="0"/>
              <a:t>factorial(2)=%</a:t>
            </a:r>
            <a:r>
              <a:rPr lang="en-US" sz="2400" dirty="0"/>
              <a:t>d"</a:t>
            </a:r>
          </a:p>
          <a:p>
            <a:r>
              <a:rPr lang="en-US" sz="2400" dirty="0"/>
              <a:t>main:</a:t>
            </a:r>
          </a:p>
          <a:p>
            <a:r>
              <a:rPr lang="en-US" sz="2400" dirty="0"/>
              <a:t>        push    </a:t>
            </a:r>
            <a:r>
              <a:rPr lang="en-US" sz="2400" dirty="0" err="1"/>
              <a:t>rbp</a:t>
            </a:r>
            <a:endParaRPr lang="en-US" sz="2400" dirty="0"/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rbp</a:t>
            </a:r>
            <a:r>
              <a:rPr lang="en-US" sz="2400" dirty="0"/>
              <a:t>, </a:t>
            </a:r>
            <a:r>
              <a:rPr lang="en-US" sz="2400" dirty="0" err="1"/>
              <a:t>rsp</a:t>
            </a:r>
            <a:endParaRPr lang="en-US" sz="2400" dirty="0"/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edi</a:t>
            </a:r>
            <a:r>
              <a:rPr lang="en-US" sz="2400" dirty="0"/>
              <a:t>, </a:t>
            </a:r>
            <a:r>
              <a:rPr lang="en-US" sz="2400" dirty="0" smtClean="0"/>
              <a:t>2</a:t>
            </a:r>
            <a:endParaRPr lang="en-US" sz="2400" dirty="0"/>
          </a:p>
          <a:p>
            <a:r>
              <a:rPr lang="en-US" sz="2400" dirty="0"/>
              <a:t>        call    factorial(</a:t>
            </a:r>
            <a:r>
              <a:rPr lang="en-US" sz="2400" dirty="0" err="1"/>
              <a:t>int</a:t>
            </a:r>
            <a:r>
              <a:rPr lang="en-US" sz="2400" dirty="0"/>
              <a:t>)</a:t>
            </a:r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esi</a:t>
            </a:r>
            <a:r>
              <a:rPr lang="en-US" sz="2400" dirty="0"/>
              <a:t>, </a:t>
            </a:r>
            <a:r>
              <a:rPr lang="en-US" sz="2400" dirty="0" err="1"/>
              <a:t>eax</a:t>
            </a:r>
            <a:endParaRPr lang="en-US" sz="2400" dirty="0"/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edi</a:t>
            </a:r>
            <a:r>
              <a:rPr lang="en-US" sz="2400" dirty="0"/>
              <a:t>, OFFSET FLAT:.LC0</a:t>
            </a:r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eax</a:t>
            </a:r>
            <a:r>
              <a:rPr lang="en-US" sz="2400" dirty="0"/>
              <a:t>, 0</a:t>
            </a:r>
          </a:p>
          <a:p>
            <a:r>
              <a:rPr lang="en-US" sz="2400" dirty="0"/>
              <a:t>        call    </a:t>
            </a:r>
            <a:r>
              <a:rPr lang="en-US" sz="2400" dirty="0" err="1"/>
              <a:t>printf</a:t>
            </a:r>
            <a:endParaRPr lang="en-US" sz="2400" dirty="0"/>
          </a:p>
          <a:p>
            <a:r>
              <a:rPr lang="en-US" sz="2400" dirty="0"/>
              <a:t>        </a:t>
            </a:r>
            <a:r>
              <a:rPr lang="en-US" sz="2400" dirty="0" err="1"/>
              <a:t>mov</a:t>
            </a:r>
            <a:r>
              <a:rPr lang="en-US" sz="2400" dirty="0"/>
              <a:t>     </a:t>
            </a:r>
            <a:r>
              <a:rPr lang="en-US" sz="2400" dirty="0" err="1"/>
              <a:t>eax</a:t>
            </a:r>
            <a:r>
              <a:rPr lang="en-US" sz="2400" dirty="0"/>
              <a:t>, 0</a:t>
            </a:r>
          </a:p>
          <a:p>
            <a:r>
              <a:rPr lang="en-US" sz="2400" dirty="0"/>
              <a:t>        pop     </a:t>
            </a:r>
            <a:r>
              <a:rPr lang="en-US" sz="2400" dirty="0" err="1"/>
              <a:t>rbp</a:t>
            </a:r>
            <a:endParaRPr lang="en-US" sz="2400" dirty="0"/>
          </a:p>
          <a:p>
            <a:r>
              <a:rPr lang="en-US" sz="2400" dirty="0"/>
              <a:t>        </a:t>
            </a:r>
            <a:r>
              <a:rPr lang="en-US" sz="2400" dirty="0" smtClean="0"/>
              <a:t>ret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6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factorial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2381" y="1977473"/>
            <a:ext cx="44064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int factorial(int num) {</a:t>
            </a:r>
          </a:p>
          <a:p>
            <a:r>
              <a:rPr lang="pt-BR" dirty="0"/>
              <a:t>    if (num == 1) return 1 ;</a:t>
            </a:r>
          </a:p>
          <a:p>
            <a:r>
              <a:rPr lang="pt-BR" dirty="0"/>
              <a:t>    else return num * factorial(num -1 );</a:t>
            </a:r>
          </a:p>
          <a:p>
            <a:r>
              <a:rPr lang="pt-BR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225689"/>
            <a:ext cx="58674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r>
              <a:rPr lang="en-US" sz="2000" dirty="0"/>
              <a:t> factorial(</a:t>
            </a:r>
            <a:r>
              <a:rPr lang="en-US" sz="2000" dirty="0" err="1"/>
              <a:t>int</a:t>
            </a:r>
            <a:r>
              <a:rPr lang="en-US" sz="2000" dirty="0"/>
              <a:t>):</a:t>
            </a:r>
          </a:p>
          <a:p>
            <a:r>
              <a:rPr lang="en-US" sz="2000" dirty="0"/>
              <a:t>        push    </a:t>
            </a:r>
            <a:r>
              <a:rPr lang="en-US" sz="2000" dirty="0" err="1"/>
              <a:t>rbp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rbp</a:t>
            </a:r>
            <a:r>
              <a:rPr lang="en-US" sz="2000" dirty="0"/>
              <a:t>, </a:t>
            </a:r>
            <a:r>
              <a:rPr lang="en-US" sz="2000" dirty="0" err="1"/>
              <a:t>rsp</a:t>
            </a:r>
            <a:endParaRPr lang="en-US" sz="2000" dirty="0"/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rsp</a:t>
            </a:r>
            <a:r>
              <a:rPr lang="en-US" sz="2000" dirty="0"/>
              <a:t>, 16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DWORD PTR [rbp-4], </a:t>
            </a:r>
            <a:r>
              <a:rPr lang="en-US" sz="2000" dirty="0" err="1"/>
              <a:t>edi</a:t>
            </a:r>
            <a:endParaRPr lang="en-US" sz="2000" dirty="0"/>
          </a:p>
          <a:p>
            <a:r>
              <a:rPr lang="en-US" sz="2000" dirty="0"/>
              <a:t>        </a:t>
            </a:r>
            <a:r>
              <a:rPr lang="en-US" sz="2000" dirty="0" err="1"/>
              <a:t>cmp</a:t>
            </a:r>
            <a:r>
              <a:rPr lang="en-US" sz="2000" dirty="0"/>
              <a:t>     DWORD PTR [rbp-4],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jne</a:t>
            </a:r>
            <a:r>
              <a:rPr lang="en-US" sz="2000" dirty="0"/>
              <a:t>     .L2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jmp</a:t>
            </a:r>
            <a:r>
              <a:rPr lang="en-US" sz="2000" dirty="0"/>
              <a:t>     .L3</a:t>
            </a:r>
          </a:p>
          <a:p>
            <a:r>
              <a:rPr lang="en-US" sz="2000" dirty="0"/>
              <a:t>.L2: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eax</a:t>
            </a:r>
            <a:r>
              <a:rPr lang="en-US" sz="2000" dirty="0"/>
              <a:t>, DWORD PTR [rbp-4]</a:t>
            </a:r>
          </a:p>
          <a:p>
            <a:r>
              <a:rPr lang="en-US" sz="2000" dirty="0"/>
              <a:t>        sub     </a:t>
            </a:r>
            <a:r>
              <a:rPr lang="en-US" sz="2000" dirty="0" err="1"/>
              <a:t>eax</a:t>
            </a:r>
            <a:r>
              <a:rPr lang="en-US" sz="2000" dirty="0"/>
              <a:t>, 1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mov</a:t>
            </a:r>
            <a:r>
              <a:rPr lang="en-US" sz="2000" dirty="0"/>
              <a:t>     </a:t>
            </a:r>
            <a:r>
              <a:rPr lang="en-US" sz="2000" dirty="0" err="1"/>
              <a:t>edi</a:t>
            </a:r>
            <a:r>
              <a:rPr lang="en-US" sz="2000" dirty="0"/>
              <a:t>, </a:t>
            </a:r>
            <a:r>
              <a:rPr lang="en-US" sz="2000" dirty="0" err="1"/>
              <a:t>eax</a:t>
            </a:r>
            <a:endParaRPr lang="en-US" sz="2000" dirty="0"/>
          </a:p>
          <a:p>
            <a:r>
              <a:rPr lang="en-US" sz="2000" dirty="0"/>
              <a:t>        call    factorial(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</a:p>
          <a:p>
            <a:r>
              <a:rPr lang="en-US" sz="2000" dirty="0"/>
              <a:t>        </a:t>
            </a:r>
            <a:r>
              <a:rPr lang="en-US" sz="2000" dirty="0" err="1"/>
              <a:t>imul</a:t>
            </a:r>
            <a:r>
              <a:rPr lang="en-US" sz="2000" dirty="0"/>
              <a:t>    </a:t>
            </a:r>
            <a:r>
              <a:rPr lang="en-US" sz="2000" dirty="0" err="1"/>
              <a:t>eax</a:t>
            </a:r>
            <a:r>
              <a:rPr lang="en-US" sz="2000" dirty="0"/>
              <a:t>, DWORD PTR [rbp-4]</a:t>
            </a:r>
          </a:p>
          <a:p>
            <a:r>
              <a:rPr lang="en-US" sz="2000" dirty="0"/>
              <a:t>.L3:</a:t>
            </a:r>
          </a:p>
          <a:p>
            <a:r>
              <a:rPr lang="en-US" sz="2000" dirty="0"/>
              <a:t>        leave</a:t>
            </a:r>
          </a:p>
          <a:p>
            <a:r>
              <a:rPr lang="en-US" sz="2000" dirty="0"/>
              <a:t>        ret</a:t>
            </a:r>
          </a:p>
        </p:txBody>
      </p:sp>
    </p:spTree>
    <p:extLst>
      <p:ext uri="{BB962C8B-B14F-4D97-AF65-F5344CB8AC3E}">
        <p14:creationId xmlns:p14="http://schemas.microsoft.com/office/powerpoint/2010/main" val="22554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.LC0:</a:t>
            </a:r>
          </a:p>
          <a:p>
            <a:r>
              <a:rPr lang="en-US" dirty="0" smtClean="0"/>
              <a:t>        .string "factorial(2)=%d"</a:t>
            </a:r>
          </a:p>
          <a:p>
            <a:r>
              <a:rPr lang="en-US" dirty="0" smtClean="0"/>
              <a:t>main</a:t>
            </a:r>
            <a:r>
              <a:rPr lang="en-US" dirty="0"/>
              <a:t>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push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smtClean="0"/>
              <a:t>edi,2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653936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671351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74286" y="6067185"/>
            <a:ext cx="1329575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.LC0:</a:t>
            </a:r>
          </a:p>
          <a:p>
            <a:r>
              <a:rPr lang="en-US" dirty="0" smtClean="0"/>
              <a:t>        .string "factorial(2)=%d"</a:t>
            </a:r>
          </a:p>
          <a:p>
            <a:r>
              <a:rPr lang="en-US" dirty="0" smtClean="0"/>
              <a:t>main</a:t>
            </a:r>
            <a:r>
              <a:rPr lang="en-US" dirty="0"/>
              <a:t>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</a:rPr>
              <a:t>rsp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653936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6713516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024211" y="6067185"/>
            <a:ext cx="1279651" cy="43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.LC0:</a:t>
            </a:r>
          </a:p>
          <a:p>
            <a:r>
              <a:rPr lang="en-US" dirty="0" smtClean="0"/>
              <a:t>        .string "factorial(2)=%d"</a:t>
            </a:r>
          </a:p>
          <a:p>
            <a:r>
              <a:rPr lang="en-US" dirty="0" smtClean="0"/>
              <a:t>main</a:t>
            </a:r>
            <a:r>
              <a:rPr lang="en-US" dirty="0"/>
              <a:t>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edi</a:t>
            </a:r>
            <a:r>
              <a:rPr lang="en-US" dirty="0">
                <a:solidFill>
                  <a:srgbClr val="FF0000"/>
                </a:solidFill>
              </a:rPr>
              <a:t>, 2</a:t>
            </a:r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6329156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6503312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024211" y="6067185"/>
            <a:ext cx="1279651" cy="43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99742" y="6344915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.LC0:</a:t>
            </a:r>
          </a:p>
          <a:p>
            <a:r>
              <a:rPr lang="en-US" dirty="0" smtClean="0"/>
              <a:t>        .string "</a:t>
            </a:r>
            <a:r>
              <a:rPr lang="en-US" dirty="0" smtClean="0"/>
              <a:t>factorial(2)=%</a:t>
            </a:r>
            <a:r>
              <a:rPr lang="en-US" dirty="0" smtClean="0"/>
              <a:t>d"</a:t>
            </a:r>
          </a:p>
          <a:p>
            <a:r>
              <a:rPr lang="en-US" dirty="0" smtClean="0"/>
              <a:t>main</a:t>
            </a:r>
            <a:r>
              <a:rPr lang="en-US" dirty="0"/>
              <a:t>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call    factorial(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L4:</a:t>
            </a:r>
            <a:r>
              <a:rPr lang="en-US" dirty="0"/>
              <a:t>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4220" y="6297623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84796" y="6471779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024211" y="6067185"/>
            <a:ext cx="1279651" cy="43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15659" y="6344917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Compiler Phases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E88BE596-0A60-44E2-9A71-AD133A56A3F7}" type="slidenum">
              <a:rPr lang="he-IL" altLang="en-US" sz="1400">
                <a:solidFill>
                  <a:schemeClr val="tx1"/>
                </a:solidFill>
              </a:rPr>
              <a:pPr/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1838326" y="2103439"/>
            <a:ext cx="1554163" cy="1347787"/>
            <a:chOff x="314634" y="2743200"/>
            <a:chExt cx="1602658" cy="1347019"/>
          </a:xfrm>
        </p:grpSpPr>
        <p:sp>
          <p:nvSpPr>
            <p:cNvPr id="6173" name="Rectangle 5"/>
            <p:cNvSpPr>
              <a:spLocks noChangeArrowheads="1"/>
            </p:cNvSpPr>
            <p:nvPr/>
          </p:nvSpPr>
          <p:spPr bwMode="auto">
            <a:xfrm>
              <a:off x="314634" y="2743200"/>
              <a:ext cx="1602658" cy="134701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Program</a:t>
              </a:r>
            </a:p>
          </p:txBody>
        </p:sp>
        <p:sp>
          <p:nvSpPr>
            <p:cNvPr id="6174" name="Rectangle 6"/>
            <p:cNvSpPr>
              <a:spLocks noChangeArrowheads="1"/>
            </p:cNvSpPr>
            <p:nvPr/>
          </p:nvSpPr>
          <p:spPr bwMode="auto">
            <a:xfrm>
              <a:off x="324465" y="2753034"/>
              <a:ext cx="609600" cy="265471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text</a:t>
              </a:r>
            </a:p>
          </p:txBody>
        </p:sp>
      </p:grpSp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568701" y="2468564"/>
            <a:ext cx="1387475" cy="5603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5294313" y="2262189"/>
            <a:ext cx="1371600" cy="96202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AST</a:t>
            </a:r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3186113" y="1535113"/>
            <a:ext cx="23098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Syntax errors</a:t>
            </a: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6956425" y="2281238"/>
            <a:ext cx="1385888" cy="9382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Semantic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8799513" y="2255838"/>
            <a:ext cx="1371600" cy="963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Annotated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AST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6534151" y="1544639"/>
            <a:ext cx="2309813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Semantic errors</a:t>
            </a:r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2049463" y="4660901"/>
            <a:ext cx="1371600" cy="963613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6156" name="Oval 17"/>
          <p:cNvSpPr>
            <a:spLocks noChangeArrowheads="1"/>
          </p:cNvSpPr>
          <p:nvPr/>
        </p:nvSpPr>
        <p:spPr bwMode="auto">
          <a:xfrm>
            <a:off x="3714751" y="4852989"/>
            <a:ext cx="1655763" cy="5603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Optimizer</a:t>
            </a:r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5692775" y="4656138"/>
            <a:ext cx="1371600" cy="963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6158" name="Oval 19"/>
          <p:cNvSpPr>
            <a:spLocks noChangeArrowheads="1"/>
          </p:cNvSpPr>
          <p:nvPr/>
        </p:nvSpPr>
        <p:spPr bwMode="auto">
          <a:xfrm>
            <a:off x="7197725" y="4748213"/>
            <a:ext cx="1708150" cy="7683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Code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 Generation</a:t>
            </a:r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auto">
          <a:xfrm>
            <a:off x="9148763" y="4651376"/>
            <a:ext cx="1371600" cy="963613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assembly</a:t>
            </a:r>
          </a:p>
        </p:txBody>
      </p:sp>
      <p:cxnSp>
        <p:nvCxnSpPr>
          <p:cNvPr id="6160" name="Straight Arrow Connector 22"/>
          <p:cNvCxnSpPr>
            <a:cxnSpLocks noChangeShapeType="1"/>
            <a:stCxn id="6173" idx="3"/>
            <a:endCxn id="6149" idx="2"/>
          </p:cNvCxnSpPr>
          <p:nvPr/>
        </p:nvCxnSpPr>
        <p:spPr bwMode="auto">
          <a:xfrm flipV="1">
            <a:off x="3392488" y="2747963"/>
            <a:ext cx="176212" cy="301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Straight Arrow Connector 24"/>
          <p:cNvCxnSpPr>
            <a:cxnSpLocks noChangeShapeType="1"/>
          </p:cNvCxnSpPr>
          <p:nvPr/>
        </p:nvCxnSpPr>
        <p:spPr bwMode="auto">
          <a:xfrm flipV="1">
            <a:off x="4922838" y="2747964"/>
            <a:ext cx="430212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Straight Arrow Connector 27"/>
          <p:cNvCxnSpPr>
            <a:cxnSpLocks noChangeShapeType="1"/>
            <a:stCxn id="6150" idx="3"/>
            <a:endCxn id="6152" idx="2"/>
          </p:cNvCxnSpPr>
          <p:nvPr/>
        </p:nvCxnSpPr>
        <p:spPr bwMode="auto">
          <a:xfrm>
            <a:off x="6665913" y="2743200"/>
            <a:ext cx="290512" cy="79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Straight Arrow Connector 29"/>
          <p:cNvCxnSpPr>
            <a:cxnSpLocks noChangeShapeType="1"/>
            <a:stCxn id="6152" idx="6"/>
            <a:endCxn id="6153" idx="1"/>
          </p:cNvCxnSpPr>
          <p:nvPr/>
        </p:nvCxnSpPr>
        <p:spPr bwMode="auto">
          <a:xfrm flipV="1">
            <a:off x="8342313" y="2738438"/>
            <a:ext cx="457200" cy="12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Straight Arrow Connector 31"/>
          <p:cNvCxnSpPr>
            <a:cxnSpLocks noChangeShapeType="1"/>
            <a:stCxn id="6149" idx="0"/>
            <a:endCxn id="6151" idx="2"/>
          </p:cNvCxnSpPr>
          <p:nvPr/>
        </p:nvCxnSpPr>
        <p:spPr bwMode="auto">
          <a:xfrm flipV="1">
            <a:off x="4262439" y="1997075"/>
            <a:ext cx="77787" cy="4714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Arrow Connector 33"/>
          <p:cNvCxnSpPr>
            <a:cxnSpLocks noChangeShapeType="1"/>
            <a:stCxn id="6152" idx="0"/>
            <a:endCxn id="6154" idx="2"/>
          </p:cNvCxnSpPr>
          <p:nvPr/>
        </p:nvCxnSpPr>
        <p:spPr bwMode="auto">
          <a:xfrm flipV="1">
            <a:off x="7650163" y="2005014"/>
            <a:ext cx="38100" cy="276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Straight Arrow Connector 35"/>
          <p:cNvCxnSpPr>
            <a:cxnSpLocks noChangeShapeType="1"/>
            <a:stCxn id="6153" idx="2"/>
          </p:cNvCxnSpPr>
          <p:nvPr/>
        </p:nvCxnSpPr>
        <p:spPr bwMode="auto">
          <a:xfrm flipH="1">
            <a:off x="6534151" y="3219450"/>
            <a:ext cx="2951163" cy="5461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7" name="Oval 36"/>
          <p:cNvSpPr>
            <a:spLocks noChangeArrowheads="1"/>
          </p:cNvSpPr>
          <p:nvPr/>
        </p:nvSpPr>
        <p:spPr bwMode="auto">
          <a:xfrm>
            <a:off x="4340225" y="3498850"/>
            <a:ext cx="2266950" cy="56038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Code Generation</a:t>
            </a:r>
          </a:p>
        </p:txBody>
      </p:sp>
      <p:cxnSp>
        <p:nvCxnSpPr>
          <p:cNvPr id="6168" name="Straight Arrow Connector 38"/>
          <p:cNvCxnSpPr>
            <a:cxnSpLocks noChangeShapeType="1"/>
            <a:stCxn id="6167" idx="2"/>
            <a:endCxn id="6155" idx="0"/>
          </p:cNvCxnSpPr>
          <p:nvPr/>
        </p:nvCxnSpPr>
        <p:spPr bwMode="auto">
          <a:xfrm flipH="1">
            <a:off x="2735263" y="3779838"/>
            <a:ext cx="1604962" cy="881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Straight Arrow Connector 40"/>
          <p:cNvCxnSpPr>
            <a:cxnSpLocks noChangeShapeType="1"/>
            <a:stCxn id="6155" idx="3"/>
            <a:endCxn id="6156" idx="2"/>
          </p:cNvCxnSpPr>
          <p:nvPr/>
        </p:nvCxnSpPr>
        <p:spPr bwMode="auto">
          <a:xfrm flipV="1">
            <a:off x="3421064" y="5132389"/>
            <a:ext cx="293687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Straight Arrow Connector 42"/>
          <p:cNvCxnSpPr>
            <a:cxnSpLocks noChangeShapeType="1"/>
            <a:stCxn id="6156" idx="6"/>
            <a:endCxn id="6157" idx="1"/>
          </p:cNvCxnSpPr>
          <p:nvPr/>
        </p:nvCxnSpPr>
        <p:spPr bwMode="auto">
          <a:xfrm>
            <a:off x="5370513" y="5132388"/>
            <a:ext cx="322262" cy="47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Straight Arrow Connector 44"/>
          <p:cNvCxnSpPr>
            <a:cxnSpLocks noChangeShapeType="1"/>
            <a:stCxn id="6157" idx="3"/>
            <a:endCxn id="6158" idx="2"/>
          </p:cNvCxnSpPr>
          <p:nvPr/>
        </p:nvCxnSpPr>
        <p:spPr bwMode="auto">
          <a:xfrm flipV="1">
            <a:off x="7064375" y="5132388"/>
            <a:ext cx="133350" cy="47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Straight Arrow Connector 46"/>
          <p:cNvCxnSpPr>
            <a:cxnSpLocks noChangeShapeType="1"/>
            <a:stCxn id="6158" idx="6"/>
            <a:endCxn id="6159" idx="1"/>
          </p:cNvCxnSpPr>
          <p:nvPr/>
        </p:nvCxnSpPr>
        <p:spPr bwMode="auto">
          <a:xfrm>
            <a:off x="8905875" y="5132388"/>
            <a:ext cx="242888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09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.LC0:</a:t>
            </a:r>
          </a:p>
          <a:p>
            <a:r>
              <a:rPr lang="en-US" dirty="0" smtClean="0"/>
              <a:t>        .string "factorial(2)=%d"</a:t>
            </a:r>
          </a:p>
          <a:p>
            <a:r>
              <a:rPr lang="en-US" dirty="0" smtClean="0"/>
              <a:t>main</a:t>
            </a:r>
            <a:r>
              <a:rPr lang="en-US" dirty="0"/>
              <a:t>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call    factorial(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L2:</a:t>
            </a:r>
            <a:r>
              <a:rPr lang="en-US" dirty="0"/>
              <a:t>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974286" y="648229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024211" y="6067185"/>
            <a:ext cx="1279651" cy="432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110255" y="6334406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push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974286" y="648229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89302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6067185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</a:rPr>
              <a:t>rsp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974286" y="6482290"/>
            <a:ext cx="1429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67231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846470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sub     </a:t>
            </a:r>
            <a:r>
              <a:rPr lang="en-US" dirty="0" err="1">
                <a:solidFill>
                  <a:srgbClr val="FF0000"/>
                </a:solidFill>
              </a:rPr>
              <a:t>rsp</a:t>
            </a:r>
            <a:r>
              <a:rPr lang="en-US" dirty="0">
                <a:solidFill>
                  <a:srgbClr val="FF0000"/>
                </a:solidFill>
              </a:rPr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67231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846470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DWORD PTR [rbp-4], </a:t>
            </a:r>
            <a:r>
              <a:rPr lang="en-US" dirty="0" err="1">
                <a:solidFill>
                  <a:srgbClr val="FF0000"/>
                </a:solidFill>
              </a:rPr>
              <a:t>edi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92008" y="5997597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 err="1">
                <a:solidFill>
                  <a:srgbClr val="FF0000"/>
                </a:solidFill>
              </a:rPr>
              <a:t>cmp</a:t>
            </a:r>
            <a:r>
              <a:rPr lang="en-US" dirty="0">
                <a:solidFill>
                  <a:srgbClr val="FF0000"/>
                </a:solidFill>
              </a:rPr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jne</a:t>
            </a:r>
            <a:r>
              <a:rPr lang="en-US" dirty="0">
                <a:solidFill>
                  <a:srgbClr val="FF0000"/>
                </a:solidFill>
              </a:rPr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89763" y="2044263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0444" y="1697492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32728" y="2186218"/>
            <a:ext cx="48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sub    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edi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history</a:t>
            </a:r>
          </a:p>
          <a:p>
            <a:r>
              <a:rPr lang="en-US" dirty="0" smtClean="0"/>
              <a:t>Memory hierarchy</a:t>
            </a:r>
          </a:p>
          <a:p>
            <a:r>
              <a:rPr lang="en-US" dirty="0" smtClean="0"/>
              <a:t>Stack frames</a:t>
            </a:r>
          </a:p>
          <a:p>
            <a:r>
              <a:rPr lang="en-US" dirty="0" smtClean="0"/>
              <a:t>Compiling a simple example</a:t>
            </a:r>
          </a:p>
          <a:p>
            <a:r>
              <a:rPr lang="en-US" dirty="0" smtClean="0"/>
              <a:t>Running a simple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call    factorial(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    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7833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35248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push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894552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068708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rbp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</a:rPr>
              <a:t>rsp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        </a:t>
            </a:r>
            <a:r>
              <a:rPr lang="en-US" dirty="0"/>
              <a:t>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26813" y="5972996"/>
            <a:ext cx="1376897" cy="50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      sub     </a:t>
            </a:r>
            <a:r>
              <a:rPr lang="en-US" dirty="0" err="1">
                <a:solidFill>
                  <a:srgbClr val="FF0000"/>
                </a:solidFill>
              </a:rPr>
              <a:t>rsp</a:t>
            </a:r>
            <a:r>
              <a:rPr lang="en-US" dirty="0">
                <a:solidFill>
                  <a:srgbClr val="FF0000"/>
                </a:solidFill>
              </a:rPr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11405" y="4869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DWORD PTR [rbp-4], </a:t>
            </a:r>
            <a:r>
              <a:rPr lang="en-US" dirty="0" err="1">
                <a:solidFill>
                  <a:srgbClr val="FF0000"/>
                </a:solidFill>
              </a:rPr>
              <a:t>edi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cmp</a:t>
            </a:r>
            <a:r>
              <a:rPr lang="en-US" dirty="0"/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989456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8325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24857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</a:rPr>
              <a:t>cmp</a:t>
            </a:r>
            <a:r>
              <a:rPr lang="en-US" dirty="0">
                <a:solidFill>
                  <a:srgbClr val="FF0000"/>
                </a:solidFill>
              </a:rPr>
              <a:t>     DWORD PTR [rbp-4],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jne</a:t>
            </a:r>
            <a:r>
              <a:rPr lang="en-US" dirty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797828" y="316648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738509" y="281970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40793" y="3308435"/>
            <a:ext cx="48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>
                <a:solidFill>
                  <a:srgbClr val="FF0000"/>
                </a:solidFill>
              </a:rPr>
              <a:t>jne</a:t>
            </a:r>
            <a:r>
              <a:rPr lang="en-US" dirty="0" smtClean="0">
                <a:solidFill>
                  <a:srgbClr val="FF0000"/>
                </a:solidFill>
              </a:rPr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jmp</a:t>
            </a:r>
            <a:r>
              <a:rPr lang="en-US" dirty="0">
                <a:solidFill>
                  <a:srgbClr val="FF0000"/>
                </a:solidFill>
              </a:rPr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 leave</a:t>
            </a:r>
          </a:p>
          <a:p>
            <a:r>
              <a:rPr lang="en-US" dirty="0"/>
              <a:t>       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82196" y="4856427"/>
            <a:ext cx="1421515" cy="162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64517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481932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89235" y="423473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53216" y="4894773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Intel’s X86 Architecture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291" y="773586"/>
            <a:ext cx="3597342" cy="306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22" y="4164677"/>
            <a:ext cx="4600864" cy="2003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106" y="1290879"/>
            <a:ext cx="1911928" cy="20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828" y="2994084"/>
            <a:ext cx="2079210" cy="3173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31" y="1489581"/>
            <a:ext cx="2514413" cy="2876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63" y="4365784"/>
            <a:ext cx="1704300" cy="12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044" y="5342258"/>
            <a:ext cx="1300650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smtClean="0">
                <a:solidFill>
                  <a:srgbClr val="FF0000"/>
                </a:solidFill>
              </a:rPr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15574" y="5877944"/>
            <a:ext cx="1388138" cy="60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4852990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027146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46688" y="4885177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 err="1">
                <a:solidFill>
                  <a:srgbClr val="FF0000"/>
                </a:solidFill>
              </a:rPr>
              <a:t>imul</a:t>
            </a:r>
            <a:r>
              <a:rPr lang="en-US" dirty="0">
                <a:solidFill>
                  <a:srgbClr val="FF0000"/>
                </a:solidFill>
              </a:rPr>
              <a:t>   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15574" y="5877944"/>
            <a:ext cx="1388138" cy="60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284845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leave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smtClean="0"/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15574" y="5877944"/>
            <a:ext cx="1388138" cy="60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942695" y="5284845"/>
            <a:ext cx="1361168" cy="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79555" y="1014597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105003" y="5204551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/>
              <a:t>      sub     </a:t>
            </a:r>
            <a:r>
              <a:rPr lang="en-US" dirty="0" err="1"/>
              <a:t>rsp</a:t>
            </a:r>
            <a:r>
              <a:rPr lang="en-US" dirty="0"/>
              <a:t>, 16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DWORD PTR [rbp-4], </a:t>
            </a:r>
            <a:r>
              <a:rPr lang="en-US" dirty="0" err="1"/>
              <a:t>edi</a:t>
            </a:r>
            <a:endParaRPr lang="en-US" dirty="0"/>
          </a:p>
          <a:p>
            <a:r>
              <a:rPr lang="en-US" dirty="0"/>
              <a:t>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 </a:t>
            </a:r>
            <a:r>
              <a:rPr lang="en-US" dirty="0" err="1" smtClean="0"/>
              <a:t>cmp</a:t>
            </a:r>
            <a:r>
              <a:rPr lang="en-US" dirty="0" smtClean="0"/>
              <a:t>     DWORD PTR [rbp-4], 1</a:t>
            </a:r>
          </a:p>
          <a:p>
            <a:r>
              <a:rPr lang="en-US" dirty="0" smtClean="0"/>
              <a:t>        </a:t>
            </a:r>
            <a:r>
              <a:rPr lang="en-US" dirty="0" err="1" smtClean="0"/>
              <a:t>jne</a:t>
            </a:r>
            <a:r>
              <a:rPr lang="en-US" dirty="0" smtClean="0"/>
              <a:t>     .L2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      </a:t>
            </a:r>
            <a:r>
              <a:rPr lang="en-US" dirty="0" err="1"/>
              <a:t>jmp</a:t>
            </a:r>
            <a:r>
              <a:rPr lang="en-US" dirty="0"/>
              <a:t>     .L3</a:t>
            </a:r>
          </a:p>
          <a:p>
            <a:r>
              <a:rPr lang="en-US" dirty="0"/>
              <a:t>.L2: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        sub     </a:t>
            </a:r>
            <a:r>
              <a:rPr lang="en-US" dirty="0" err="1"/>
              <a:t>eax</a:t>
            </a:r>
            <a:r>
              <a:rPr lang="en-US" dirty="0"/>
              <a:t>, 1</a:t>
            </a:r>
          </a:p>
          <a:p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  <a:r>
              <a:rPr lang="en-US" dirty="0" smtClean="0"/>
              <a:t>L5:</a:t>
            </a:r>
            <a:r>
              <a:rPr lang="en-US" dirty="0"/>
              <a:t>  </a:t>
            </a:r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dirty="0" err="1"/>
              <a:t>imul</a:t>
            </a:r>
            <a:r>
              <a:rPr lang="en-US" dirty="0"/>
              <a:t>    </a:t>
            </a:r>
            <a:r>
              <a:rPr lang="en-US" dirty="0" err="1"/>
              <a:t>eax</a:t>
            </a:r>
            <a:r>
              <a:rPr lang="en-US" dirty="0"/>
              <a:t>, DWORD PTR [rbp-4]</a:t>
            </a:r>
          </a:p>
          <a:p>
            <a:r>
              <a:rPr lang="en-US" dirty="0"/>
              <a:t>.L3:</a:t>
            </a:r>
          </a:p>
          <a:p>
            <a:r>
              <a:rPr lang="en-US" dirty="0"/>
              <a:t>        leave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smtClean="0">
                <a:solidFill>
                  <a:srgbClr val="FF0000"/>
                </a:solidFill>
              </a:rPr>
              <a:t>ret</a:t>
            </a:r>
          </a:p>
          <a:p>
            <a:r>
              <a:rPr lang="en-IL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28562" y="6482292"/>
            <a:ext cx="1375150" cy="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28562" y="5284845"/>
            <a:ext cx="1275301" cy="77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81304" y="1047729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1844" y="597299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28287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2101019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754248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092008" y="598928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.LC0:</a:t>
            </a:r>
          </a:p>
          <a:p>
            <a:r>
              <a:rPr lang="en-US" dirty="0"/>
              <a:t>        .string "factorial(3)=%d"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3</a:t>
            </a:r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</a:t>
            </a:r>
            <a:r>
              <a:rPr lang="en-US" dirty="0"/>
              <a:t>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L4: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esi</a:t>
            </a:r>
            <a:r>
              <a:rPr lang="en-US" dirty="0">
                <a:solidFill>
                  <a:srgbClr val="FF0000"/>
                </a:solidFill>
              </a:rPr>
              <a:t>,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28562" y="6482292"/>
            <a:ext cx="1375150" cy="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28562" y="5284845"/>
            <a:ext cx="1275302" cy="10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81304" y="1047729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033493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18516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5048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.LC0:</a:t>
            </a:r>
          </a:p>
          <a:p>
            <a:r>
              <a:rPr lang="en-US" dirty="0"/>
              <a:t>        .string "</a:t>
            </a:r>
            <a:r>
              <a:rPr lang="en-US" dirty="0" smtClean="0"/>
              <a:t>factorial(2)=%</a:t>
            </a:r>
            <a:r>
              <a:rPr lang="en-US" dirty="0"/>
              <a:t>d"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</a:t>
            </a:r>
            <a:r>
              <a:rPr lang="en-US" dirty="0"/>
              <a:t>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L4: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edi</a:t>
            </a:r>
            <a:r>
              <a:rPr lang="en-US" dirty="0">
                <a:solidFill>
                  <a:srgbClr val="FF0000"/>
                </a:solidFill>
              </a:rPr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28562" y="6482292"/>
            <a:ext cx="1375150" cy="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28562" y="5284845"/>
            <a:ext cx="1275302" cy="10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81304" y="1047729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39421" y="98723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79100" y="830320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033493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18516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5048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78502" y="3183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818181" y="3001563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58862" y="2654792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.LC0:</a:t>
            </a:r>
          </a:p>
          <a:p>
            <a:r>
              <a:rPr lang="en-US" dirty="0"/>
              <a:t>        .string "factorial(3)=%d"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3</a:t>
            </a:r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</a:t>
            </a:r>
            <a:r>
              <a:rPr lang="en-US" dirty="0"/>
              <a:t>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L4: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>
                <a:solidFill>
                  <a:srgbClr val="FF0000"/>
                </a:solidFill>
              </a:rPr>
              <a:t>mov</a:t>
            </a:r>
            <a:r>
              <a:rPr lang="en-US" dirty="0">
                <a:solidFill>
                  <a:srgbClr val="FF0000"/>
                </a:solidFill>
              </a:rPr>
              <a:t>     </a:t>
            </a:r>
            <a:r>
              <a:rPr lang="en-US" dirty="0" err="1">
                <a:solidFill>
                  <a:srgbClr val="FF0000"/>
                </a:solidFill>
              </a:rPr>
              <a:t>eax</a:t>
            </a:r>
            <a:r>
              <a:rPr lang="en-US" dirty="0">
                <a:solidFill>
                  <a:srgbClr val="FF0000"/>
                </a:solidFill>
              </a:rPr>
              <a:t>, 0</a:t>
            </a:r>
          </a:p>
          <a:p>
            <a:r>
              <a:rPr lang="en-US" dirty="0"/>
              <a:t>        call    </a:t>
            </a:r>
            <a:r>
              <a:rPr lang="en-US" dirty="0" err="1"/>
              <a:t>printf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28562" y="6482292"/>
            <a:ext cx="1375150" cy="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28562" y="5284845"/>
            <a:ext cx="1275302" cy="10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81304" y="1047729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43268" y="994207"/>
            <a:ext cx="54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LC0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03980" y="830320"/>
            <a:ext cx="82668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033493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18516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5048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78502" y="3183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818181" y="3001563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58862" y="2654792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1" y="494023"/>
            <a:ext cx="417299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factorial(</a:t>
            </a:r>
            <a:r>
              <a:rPr lang="en-US" dirty="0" err="1"/>
              <a:t>int</a:t>
            </a:r>
            <a:r>
              <a:rPr lang="en-US" dirty="0"/>
              <a:t>):</a:t>
            </a:r>
          </a:p>
          <a:p>
            <a:r>
              <a:rPr lang="en-US" dirty="0"/>
              <a:t>        </a:t>
            </a:r>
            <a:r>
              <a:rPr lang="en-IL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.LC0:</a:t>
            </a:r>
          </a:p>
          <a:p>
            <a:r>
              <a:rPr lang="en-US" dirty="0"/>
              <a:t>        .string "factorial(3)=%d"</a:t>
            </a:r>
          </a:p>
          <a:p>
            <a:r>
              <a:rPr lang="en-US" dirty="0"/>
              <a:t>main:</a:t>
            </a:r>
          </a:p>
          <a:p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push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rbp</a:t>
            </a:r>
            <a:r>
              <a:rPr lang="en-US" dirty="0"/>
              <a:t>, 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3</a:t>
            </a:r>
          </a:p>
          <a:p>
            <a:r>
              <a:rPr lang="en-US" dirty="0"/>
              <a:t>     </a:t>
            </a:r>
            <a:r>
              <a:rPr lang="en-US" dirty="0">
                <a:solidFill>
                  <a:srgbClr val="FF0000"/>
                </a:solidFill>
              </a:rPr>
              <a:t>   </a:t>
            </a:r>
            <a:r>
              <a:rPr lang="en-US" dirty="0"/>
              <a:t>call    factorial(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r>
              <a:rPr lang="en-US" dirty="0"/>
              <a:t>L4: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esi</a:t>
            </a:r>
            <a:r>
              <a:rPr lang="en-US" dirty="0"/>
              <a:t>, </a:t>
            </a:r>
            <a:r>
              <a:rPr lang="en-US" dirty="0" err="1"/>
              <a:t>eax</a:t>
            </a:r>
            <a:endParaRPr lang="en-US" dirty="0"/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edi</a:t>
            </a:r>
            <a:r>
              <a:rPr lang="en-US" dirty="0"/>
              <a:t>, OFFSET FLAT:.LC0</a:t>
            </a: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call    </a:t>
            </a:r>
            <a:r>
              <a:rPr lang="en-US" dirty="0" err="1">
                <a:solidFill>
                  <a:srgbClr val="FF0000"/>
                </a:solidFill>
              </a:rPr>
              <a:t>printf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       </a:t>
            </a:r>
            <a:r>
              <a:rPr lang="en-US" dirty="0" err="1"/>
              <a:t>mov</a:t>
            </a:r>
            <a:r>
              <a:rPr lang="en-US" dirty="0"/>
              <a:t>     </a:t>
            </a:r>
            <a:r>
              <a:rPr lang="en-US" dirty="0" err="1"/>
              <a:t>eax</a:t>
            </a:r>
            <a:r>
              <a:rPr lang="en-US" dirty="0"/>
              <a:t>, 0</a:t>
            </a:r>
          </a:p>
          <a:p>
            <a:r>
              <a:rPr lang="en-US" dirty="0"/>
              <a:t>        pop     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        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24691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Code/Data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562" y="309357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3710" y="6308134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rbp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028562" y="6482292"/>
            <a:ext cx="1375150" cy="1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303861" y="511068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28562" y="5284845"/>
            <a:ext cx="1275302" cy="10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94448" y="830320"/>
            <a:ext cx="1" cy="585166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81304" y="1047729"/>
            <a:ext cx="47258" cy="56832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4251" y="6448552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104996" y="6665480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09444" y="63145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43268" y="994207"/>
            <a:ext cx="54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LC0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703980" y="830320"/>
            <a:ext cx="82668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9781" y="483549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edi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9235" y="6260834"/>
            <a:ext cx="2848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584" y="5697853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777777777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03" y="5693278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61962" y="5181730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1367" y="5310865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34167" y="2033493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773846" y="1851637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4527" y="1504866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eax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36642" y="4548319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777777756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48109" y="4868616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50878" y="4563815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777777732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5337" y="4126011"/>
            <a:ext cx="14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777777716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46294" y="4261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78502" y="3183419"/>
            <a:ext cx="4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818181" y="3001563"/>
            <a:ext cx="751567" cy="683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58862" y="2654792"/>
            <a:ext cx="8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Pentium X86 is a powerful CISC architecture</a:t>
            </a:r>
          </a:p>
          <a:p>
            <a:r>
              <a:rPr lang="en-US" dirty="0" smtClean="0"/>
              <a:t>Stack frames provide memory locality</a:t>
            </a:r>
          </a:p>
          <a:p>
            <a:pPr lvl="1"/>
            <a:r>
              <a:rPr lang="en-US" dirty="0" smtClean="0"/>
              <a:t>Simple allocation/deallocation</a:t>
            </a:r>
          </a:p>
          <a:p>
            <a:pPr lvl="1"/>
            <a:r>
              <a:rPr lang="en-US" dirty="0" smtClean="0"/>
              <a:t>Efficient even for recursive calls</a:t>
            </a:r>
          </a:p>
          <a:p>
            <a:pPr lvl="1"/>
            <a:r>
              <a:rPr lang="en-US" dirty="0" smtClean="0"/>
              <a:t>Architecture support may help</a:t>
            </a:r>
          </a:p>
          <a:p>
            <a:r>
              <a:rPr lang="en-US" dirty="0" smtClean="0"/>
              <a:t>Understanding compiler generated code is not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26" y="120515"/>
            <a:ext cx="10515600" cy="8069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X86 history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43493"/>
              </p:ext>
            </p:extLst>
          </p:nvPr>
        </p:nvGraphicFramePr>
        <p:xfrm>
          <a:off x="1275542" y="727979"/>
          <a:ext cx="8128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538">
                  <a:extLst>
                    <a:ext uri="{9D8B030D-6E8A-4147-A177-3AD203B41FA5}">
                      <a16:colId xmlns:a16="http://schemas.microsoft.com/office/drawing/2014/main" val="3443649230"/>
                    </a:ext>
                  </a:extLst>
                </a:gridCol>
                <a:gridCol w="6477462">
                  <a:extLst>
                    <a:ext uri="{9D8B030D-6E8A-4147-A177-3AD203B41FA5}">
                      <a16:colId xmlns:a16="http://schemas.microsoft.com/office/drawing/2014/main" val="3569362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7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introduces 8086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40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80186, 80286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80386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0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80486 (100MHz, 1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3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Pentium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2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Pentium Pro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1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Pentium II/III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9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Pentium M(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Banias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Intel Core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72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 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6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 i3/i5/i7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3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SandyBridge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IvyBridge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Haswell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Broadwell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6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Skylake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(core i3/i5/i7/i9) (2.4GHz, 14nm)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7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Xeon Phi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1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l® microprocessor transistor count evolution between 1971 and 2012.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3" y="490451"/>
            <a:ext cx="8096250" cy="55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vs. CPU Speed</a:t>
            </a:r>
            <a:endParaRPr lang="en-US" dirty="0"/>
          </a:p>
        </p:txBody>
      </p:sp>
      <p:pic>
        <p:nvPicPr>
          <p:cNvPr id="1030" name="Picture 6" descr="Memory Access vs CPU Speed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25" y="1993352"/>
            <a:ext cx="6477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&amp; Compiler</a:t>
            </a:r>
          </a:p>
          <a:p>
            <a:pPr lvl="1"/>
            <a:r>
              <a:rPr lang="en-US" dirty="0" smtClean="0"/>
              <a:t>Machine registers utilized by compiler</a:t>
            </a:r>
          </a:p>
          <a:p>
            <a:r>
              <a:rPr lang="en-US" dirty="0" smtClean="0"/>
              <a:t>Explore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87978" y="2227811"/>
            <a:ext cx="3591099" cy="355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9076" y="2227811"/>
            <a:ext cx="4214553" cy="355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7853" y="5785658"/>
            <a:ext cx="7755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72494" y="2955174"/>
            <a:ext cx="1598815" cy="2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3083" y="2623250"/>
            <a:ext cx="151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07229" y="3529705"/>
            <a:ext cx="2870661" cy="2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80312" y="3082712"/>
            <a:ext cx="151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141527" y="1655001"/>
            <a:ext cx="8313" cy="394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88479" y="1537855"/>
            <a:ext cx="240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1.Smaller</a:t>
            </a:r>
          </a:p>
          <a:p>
            <a:r>
              <a:rPr lang="en-US" dirty="0" smtClean="0"/>
              <a:t>2. Faster</a:t>
            </a:r>
          </a:p>
          <a:p>
            <a:r>
              <a:rPr lang="en-US" dirty="0" smtClean="0"/>
              <a:t>3. More expensive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30188" y="3734904"/>
            <a:ext cx="151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034145" y="4264429"/>
            <a:ext cx="4513811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40976" y="4431722"/>
            <a:ext cx="25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Storage</a:t>
            </a:r>
          </a:p>
          <a:p>
            <a:r>
              <a:rPr lang="en-US" dirty="0" smtClean="0"/>
              <a:t>(disk drive, SSID)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28058" y="5153891"/>
            <a:ext cx="6442364" cy="4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19946" y="5187962"/>
            <a:ext cx="25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Tertiary Storage</a:t>
            </a:r>
          </a:p>
          <a:p>
            <a:r>
              <a:rPr lang="en-US" dirty="0" smtClean="0"/>
              <a:t>(Remote storage, optical)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922</Words>
  <Application>Microsoft Office PowerPoint</Application>
  <PresentationFormat>Widescreen</PresentationFormat>
  <Paragraphs>1281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X86 Assembly</vt:lpstr>
      <vt:lpstr>Compiler Phases</vt:lpstr>
      <vt:lpstr>Outline</vt:lpstr>
      <vt:lpstr>Intel’s X86 Architecture</vt:lpstr>
      <vt:lpstr>X86 history</vt:lpstr>
      <vt:lpstr>PowerPoint Presentation</vt:lpstr>
      <vt:lpstr>Memory vs. CPU Speed</vt:lpstr>
      <vt:lpstr>Solutions</vt:lpstr>
      <vt:lpstr>Memory Hierarchy</vt:lpstr>
      <vt:lpstr>Stack Frames</vt:lpstr>
      <vt:lpstr>PowerPoint Presentation</vt:lpstr>
      <vt:lpstr>A Typical Stack Frame</vt:lpstr>
      <vt:lpstr>Pascal 80386 Frame</vt:lpstr>
      <vt:lpstr>Compiling a simple example</vt:lpstr>
      <vt:lpstr>Compiling factorial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Assembly</dc:title>
  <dc:creator>msagiv</dc:creator>
  <cp:lastModifiedBy>msagiv</cp:lastModifiedBy>
  <cp:revision>83</cp:revision>
  <dcterms:created xsi:type="dcterms:W3CDTF">2020-10-25T11:45:19Z</dcterms:created>
  <dcterms:modified xsi:type="dcterms:W3CDTF">2020-10-27T09:37:17Z</dcterms:modified>
</cp:coreProperties>
</file>