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336" r:id="rId3"/>
    <p:sldId id="257" r:id="rId4"/>
    <p:sldId id="258" r:id="rId5"/>
    <p:sldId id="260" r:id="rId6"/>
    <p:sldId id="261" r:id="rId7"/>
    <p:sldId id="262" r:id="rId8"/>
    <p:sldId id="263" r:id="rId9"/>
    <p:sldId id="267" r:id="rId10"/>
    <p:sldId id="268" r:id="rId11"/>
    <p:sldId id="266" r:id="rId12"/>
    <p:sldId id="269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8" r:id="rId21"/>
    <p:sldId id="291" r:id="rId22"/>
    <p:sldId id="276" r:id="rId23"/>
    <p:sldId id="279" r:id="rId24"/>
    <p:sldId id="275" r:id="rId25"/>
    <p:sldId id="287" r:id="rId26"/>
    <p:sldId id="288" r:id="rId27"/>
    <p:sldId id="298" r:id="rId28"/>
    <p:sldId id="299" r:id="rId29"/>
    <p:sldId id="335" r:id="rId30"/>
    <p:sldId id="281" r:id="rId31"/>
    <p:sldId id="282" r:id="rId32"/>
    <p:sldId id="284" r:id="rId33"/>
    <p:sldId id="283" r:id="rId34"/>
    <p:sldId id="285" r:id="rId35"/>
    <p:sldId id="289" r:id="rId36"/>
    <p:sldId id="317" r:id="rId37"/>
    <p:sldId id="290" r:id="rId38"/>
    <p:sldId id="292" r:id="rId39"/>
    <p:sldId id="302" r:id="rId40"/>
    <p:sldId id="296" r:id="rId41"/>
    <p:sldId id="305" r:id="rId42"/>
    <p:sldId id="300" r:id="rId43"/>
    <p:sldId id="301" r:id="rId44"/>
    <p:sldId id="295" r:id="rId45"/>
    <p:sldId id="294" r:id="rId46"/>
    <p:sldId id="303" r:id="rId47"/>
    <p:sldId id="304" r:id="rId48"/>
    <p:sldId id="306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16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07" autoAdjust="0"/>
  </p:normalViewPr>
  <p:slideViewPr>
    <p:cSldViewPr snapToGrid="0">
      <p:cViewPr varScale="1">
        <p:scale>
          <a:sx n="76" d="100"/>
          <a:sy n="76" d="100"/>
        </p:scale>
        <p:origin x="14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D8104-FA8E-45D0-85D8-11B4E7CE172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B6448-6E34-4236-BEB7-C0B10BF74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6448-6E34-4236-BEB7-C0B10BF74F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5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5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0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6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3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FEA0-7579-45C4-A5E4-FA0980823109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FF39-D0B6-4363-9437-13A4280C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lcc.org/demo/index.cg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is.upenn.edu/~stevez/%20CS34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Representations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35854"/>
          </a:xfrm>
        </p:spPr>
        <p:txBody>
          <a:bodyPr/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6501" y="4329967"/>
            <a:ext cx="713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ellcc.org/demo/index.cgi</a:t>
            </a:r>
            <a:endParaRPr lang="he-IL" sz="2400" dirty="0" smtClean="0"/>
          </a:p>
          <a:p>
            <a:r>
              <a:rPr lang="en-US" sz="2400" dirty="0" smtClean="0"/>
              <a:t>llvm.org</a:t>
            </a:r>
          </a:p>
          <a:p>
            <a:r>
              <a:rPr lang="en-US" sz="2400" u="sng" dirty="0" smtClean="0">
                <a:hlinkClick r:id="rId4"/>
              </a:rPr>
              <a:t>https</a:t>
            </a:r>
            <a:r>
              <a:rPr lang="en-US" sz="2400" u="sng" dirty="0">
                <a:hlinkClick r:id="rId4"/>
              </a:rPr>
              <a:t>://www.cis.upenn.edu/~stevez/ CS341</a:t>
            </a:r>
            <a:endParaRPr lang="en-US" sz="2400" u="sng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84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X86lite </a:t>
            </a:r>
            <a:r>
              <a:rPr lang="en-US" b="1" dirty="0" smtClean="0"/>
              <a:t>Registers: </a:t>
            </a:r>
            <a:r>
              <a:rPr lang="en-US" dirty="0"/>
              <a:t>16 64-bit registers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649652"/>
              </p:ext>
            </p:extLst>
          </p:nvPr>
        </p:nvGraphicFramePr>
        <p:xfrm>
          <a:off x="1285657" y="1371600"/>
          <a:ext cx="860547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524">
                  <a:extLst>
                    <a:ext uri="{9D8B030D-6E8A-4147-A177-3AD203B41FA5}">
                      <a16:colId xmlns:a16="http://schemas.microsoft.com/office/drawing/2014/main" val="29019805"/>
                    </a:ext>
                  </a:extLst>
                </a:gridCol>
                <a:gridCol w="4863160">
                  <a:extLst>
                    <a:ext uri="{9D8B030D-6E8A-4147-A177-3AD203B41FA5}">
                      <a16:colId xmlns:a16="http://schemas.microsoft.com/office/drawing/2014/main" val="3576624632"/>
                    </a:ext>
                  </a:extLst>
                </a:gridCol>
                <a:gridCol w="2196792">
                  <a:extLst>
                    <a:ext uri="{9D8B030D-6E8A-4147-A177-3AD203B41FA5}">
                      <a16:colId xmlns:a16="http://schemas.microsoft.com/office/drawing/2014/main" val="3764492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register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Callee</a:t>
                      </a:r>
                      <a:r>
                        <a:rPr lang="en-US" sz="2000" baseline="0" dirty="0" smtClean="0"/>
                        <a:t> save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695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purpose accumulator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69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rbx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register, pointer to data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242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rcx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counter register for strings &amp; loops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83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rdx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register for I/O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945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rsi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pointer register, string source register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47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rdi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pointer register, string destination register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3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rbp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pointer, points to the stack frame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9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rsp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stack pointer, points to the top of the 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7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r08-r11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General purpose</a:t>
                      </a:r>
                      <a:r>
                        <a:rPr lang="en-US" sz="2000" baseline="0" dirty="0" smtClean="0"/>
                        <a:t> registers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68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r12-15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General purpose</a:t>
                      </a:r>
                      <a:r>
                        <a:rPr lang="en-US" sz="2000" baseline="0" dirty="0" smtClean="0"/>
                        <a:t> registers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55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Maintained Invariants: </a:t>
            </a:r>
            <a:r>
              <a:rPr lang="en-US" dirty="0" err="1" smtClean="0"/>
              <a:t>Callee</a:t>
            </a:r>
            <a:r>
              <a:rPr lang="en-US" dirty="0" smtClean="0"/>
              <a:t> Saved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Save (usually in the stack) before first use</a:t>
            </a:r>
          </a:p>
          <a:p>
            <a:r>
              <a:rPr lang="en-US" sz="3600" dirty="0" smtClean="0"/>
              <a:t>Restore before the call is ended</a:t>
            </a:r>
          </a:p>
          <a:p>
            <a:r>
              <a:rPr lang="en-US" sz="3600" dirty="0" smtClean="0"/>
              <a:t>Architecture support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61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Maintained Invariants: Caller Saved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Save (usually in the stack) before call if value is needed</a:t>
            </a:r>
          </a:p>
          <a:p>
            <a:pPr lvl="1"/>
            <a:r>
              <a:rPr lang="en-US" sz="2800" dirty="0" smtClean="0"/>
              <a:t>Restore after call</a:t>
            </a:r>
          </a:p>
          <a:p>
            <a:r>
              <a:rPr lang="en-US" sz="3200" dirty="0" smtClean="0"/>
              <a:t>Architecture support requires more effort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64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global register allocation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1509" y="2386361"/>
            <a:ext cx="258092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x = 1 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x = x + 1;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bar();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x = x + 1;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(“%d”, x);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33794" y="1225689"/>
            <a:ext cx="4054642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foo():</a:t>
            </a:r>
          </a:p>
          <a:p>
            <a:r>
              <a:rPr lang="en-US" sz="2000" dirty="0"/>
              <a:t>        push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</a:t>
            </a:r>
            <a:r>
              <a:rPr lang="en-US" sz="2000" dirty="0" smtClean="0">
                <a:solidFill>
                  <a:srgbClr val="FF0000"/>
                </a:solidFill>
              </a:rPr>
              <a:t>       </a:t>
            </a:r>
            <a:r>
              <a:rPr lang="en-IL" sz="2000" dirty="0" smtClean="0">
                <a:solidFill>
                  <a:srgbClr val="FF0000"/>
                </a:solidFill>
              </a:rPr>
              <a:t>…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err="1"/>
              <a:t>eax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/>
              <a:t>printf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nop</a:t>
            </a:r>
            <a:endParaRPr lang="en-US" sz="2000" dirty="0"/>
          </a:p>
          <a:p>
            <a:r>
              <a:rPr lang="en-US" sz="2000" dirty="0"/>
              <a:t>        leave</a:t>
            </a:r>
          </a:p>
          <a:p>
            <a:r>
              <a:rPr lang="en-US" sz="2000" dirty="0"/>
              <a:t>        ret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001001" y="1197609"/>
            <a:ext cx="4054642" cy="53245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</a:t>
            </a:r>
            <a:r>
              <a:rPr lang="en-US" sz="2000" dirty="0" smtClean="0"/>
              <a:t>():</a:t>
            </a: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/>
              <a:t>  </a:t>
            </a:r>
            <a:r>
              <a:rPr lang="en-US" sz="2000" dirty="0" smtClean="0"/>
              <a:t>      push</a:t>
            </a:r>
            <a:r>
              <a:rPr lang="en-US" sz="2000" dirty="0"/>
              <a:t>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   push </a:t>
            </a:r>
            <a:r>
              <a:rPr lang="en-US" sz="2000" dirty="0" err="1" smtClean="0">
                <a:solidFill>
                  <a:srgbClr val="FF0000"/>
                </a:solidFill>
              </a:rPr>
              <a:t>eax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call bar()</a:t>
            </a:r>
            <a:endParaRPr lang="he-IL" sz="2000" dirty="0" smtClean="0">
              <a:solidFill>
                <a:srgbClr val="FF0000"/>
              </a:solidFill>
            </a:endParaRPr>
          </a:p>
          <a:p>
            <a:r>
              <a:rPr lang="he-IL" sz="2000" dirty="0">
                <a:solidFill>
                  <a:srgbClr val="FF0000"/>
                </a:solidFill>
              </a:rPr>
              <a:t> </a:t>
            </a:r>
            <a:r>
              <a:rPr lang="he-IL" sz="2000" dirty="0" smtClean="0">
                <a:solidFill>
                  <a:srgbClr val="FF0000"/>
                </a:solidFill>
              </a:rPr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pop </a:t>
            </a:r>
            <a:r>
              <a:rPr lang="en-US" sz="2000" dirty="0" err="1" smtClean="0">
                <a:solidFill>
                  <a:srgbClr val="FF0000"/>
                </a:solidFill>
              </a:rPr>
              <a:t>eax</a:t>
            </a:r>
            <a:r>
              <a:rPr lang="he-IL" sz="2000" dirty="0" smtClean="0">
                <a:solidFill>
                  <a:srgbClr val="FF0000"/>
                </a:solidFill>
              </a:rPr>
              <a:t>    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err="1"/>
              <a:t>eax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/>
              <a:t>printf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nop</a:t>
            </a:r>
            <a:endParaRPr lang="en-US" sz="2000" dirty="0"/>
          </a:p>
          <a:p>
            <a:r>
              <a:rPr lang="en-US" sz="2000" dirty="0"/>
              <a:t>        leave</a:t>
            </a:r>
          </a:p>
          <a:p>
            <a:r>
              <a:rPr lang="en-US" sz="2000" dirty="0"/>
              <a:t>        </a:t>
            </a:r>
            <a:r>
              <a:rPr lang="en-US" sz="2000" dirty="0" smtClean="0"/>
              <a:t>ret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76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 Generation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6294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Input: A high level program </a:t>
            </a:r>
          </a:p>
          <a:p>
            <a:r>
              <a:rPr lang="en-US" dirty="0" smtClean="0"/>
              <a:t>Output: Assembly Program</a:t>
            </a:r>
          </a:p>
          <a:p>
            <a:r>
              <a:rPr lang="en-US" dirty="0" smtClean="0"/>
              <a:t>Two related problems:</a:t>
            </a:r>
          </a:p>
          <a:p>
            <a:pPr lvl="1"/>
            <a:r>
              <a:rPr lang="en-US" dirty="0" smtClean="0"/>
              <a:t>Instruction selection</a:t>
            </a:r>
          </a:p>
          <a:p>
            <a:pPr lvl="1"/>
            <a:r>
              <a:rPr lang="en-US" dirty="0" smtClean="0"/>
              <a:t>Register allocation</a:t>
            </a:r>
          </a:p>
          <a:p>
            <a:r>
              <a:rPr lang="en-US" dirty="0" smtClean="0"/>
              <a:t>The problem is very hard</a:t>
            </a:r>
          </a:p>
          <a:p>
            <a:pPr lvl="1"/>
            <a:r>
              <a:rPr lang="en-US" dirty="0" smtClean="0"/>
              <a:t>Compilers break the program into subprograms and compile them separately maintaining invariants</a:t>
            </a:r>
          </a:p>
          <a:p>
            <a:pPr lvl="1"/>
            <a:r>
              <a:rPr lang="en-US" dirty="0" smtClean="0"/>
              <a:t>Good but not optimal code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27877"/>
              </p:ext>
            </p:extLst>
          </p:nvPr>
        </p:nvGraphicFramePr>
        <p:xfrm>
          <a:off x="1081506" y="4923505"/>
          <a:ext cx="82670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516">
                  <a:extLst>
                    <a:ext uri="{9D8B030D-6E8A-4147-A177-3AD203B41FA5}">
                      <a16:colId xmlns:a16="http://schemas.microsoft.com/office/drawing/2014/main" val="3302073254"/>
                    </a:ext>
                  </a:extLst>
                </a:gridCol>
                <a:gridCol w="4133516">
                  <a:extLst>
                    <a:ext uri="{9D8B030D-6E8A-4147-A177-3AD203B41FA5}">
                      <a16:colId xmlns:a16="http://schemas.microsoft.com/office/drawing/2014/main" val="1734063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r>
                        <a:rPr lang="he-IL" dirty="0" smtClean="0"/>
                        <a:t> </a:t>
                      </a:r>
                      <a:r>
                        <a:rPr lang="en-US" dirty="0" smtClean="0"/>
                        <a:t>of compilation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Complexity</a:t>
                      </a:r>
                      <a:r>
                        <a:rPr lang="en-US" baseline="0" dirty="0" smtClean="0"/>
                        <a:t> of optimal register allocation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1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r>
                        <a:rPr lang="en-US" baseline="0" dirty="0" smtClean="0"/>
                        <a:t> trees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1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 hard</a:t>
                      </a:r>
                      <a:r>
                        <a:rPr lang="en-US" baseline="0" dirty="0" smtClean="0"/>
                        <a:t> - Undecidable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64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43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intermediate representation?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4611"/>
            <a:ext cx="10515600" cy="221126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Breaks the compilation into well understood components</a:t>
            </a:r>
          </a:p>
          <a:p>
            <a:pPr lvl="1"/>
            <a:r>
              <a:rPr lang="en-US" sz="2000" dirty="0" smtClean="0"/>
              <a:t>Well tunes compilation techniques</a:t>
            </a:r>
          </a:p>
          <a:p>
            <a:pPr lvl="2"/>
            <a:r>
              <a:rPr lang="en-US" dirty="0" smtClean="0"/>
              <a:t>Instruction selection</a:t>
            </a:r>
          </a:p>
          <a:p>
            <a:pPr lvl="2"/>
            <a:r>
              <a:rPr lang="en-US" dirty="0" smtClean="0"/>
              <a:t>Register allocation</a:t>
            </a:r>
          </a:p>
          <a:p>
            <a:pPr lvl="1"/>
            <a:r>
              <a:rPr lang="en-US" sz="2000" dirty="0" smtClean="0"/>
              <a:t>More efficient generated  code</a:t>
            </a:r>
          </a:p>
          <a:p>
            <a:r>
              <a:rPr lang="en-US" sz="2000" dirty="0" smtClean="0"/>
              <a:t>Reuse across different machines</a:t>
            </a:r>
          </a:p>
          <a:p>
            <a:r>
              <a:rPr lang="en-US" sz="2000" dirty="0" smtClean="0"/>
              <a:t>Reuse across different high level languages</a:t>
            </a:r>
            <a:endParaRPr lang="en-US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3363" y="3654425"/>
            <a:ext cx="1420812" cy="2887663"/>
            <a:chOff x="147" y="2302"/>
            <a:chExt cx="895" cy="181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31" y="2684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Java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31" y="3067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47" y="3450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Pascal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31" y="2302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C++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47" y="3833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ML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303463" y="3832225"/>
            <a:ext cx="1323975" cy="2006600"/>
            <a:chOff x="1451" y="2414"/>
            <a:chExt cx="834" cy="1264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451" y="2414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Pentium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452" y="2902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MIPS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452" y="3390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Sparc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089025" y="3910013"/>
            <a:ext cx="1536700" cy="1635125"/>
            <a:chOff x="686" y="2463"/>
            <a:chExt cx="968" cy="1030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686" y="2463"/>
              <a:ext cx="858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686" y="2512"/>
              <a:ext cx="968" cy="5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86" y="2549"/>
              <a:ext cx="932" cy="9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954088" y="4065588"/>
            <a:ext cx="1671637" cy="1538287"/>
            <a:chOff x="601" y="2561"/>
            <a:chExt cx="1053" cy="969"/>
          </a:xfrm>
        </p:grpSpPr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99" y="2561"/>
              <a:ext cx="857" cy="3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723" y="2892"/>
              <a:ext cx="919" cy="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01" y="2917"/>
              <a:ext cx="1053" cy="6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1225550" y="4105275"/>
            <a:ext cx="1420813" cy="1673225"/>
            <a:chOff x="772" y="2586"/>
            <a:chExt cx="895" cy="1054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784" y="2586"/>
              <a:ext cx="883" cy="10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72" y="3101"/>
              <a:ext cx="833" cy="5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772" y="3603"/>
              <a:ext cx="797" cy="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1011238" y="3949700"/>
            <a:ext cx="1692275" cy="231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1031875" y="4902200"/>
            <a:ext cx="1555750" cy="13620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1069975" y="5681663"/>
            <a:ext cx="1555750" cy="70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1069975" y="4008438"/>
            <a:ext cx="1517650" cy="1600200"/>
            <a:chOff x="674" y="2525"/>
            <a:chExt cx="956" cy="1008"/>
          </a:xfrm>
        </p:grpSpPr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V="1">
              <a:off x="711" y="3088"/>
              <a:ext cx="821" cy="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V="1">
              <a:off x="674" y="2525"/>
              <a:ext cx="956" cy="6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82" y="3216"/>
              <a:ext cx="864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3"/>
          <p:cNvGrpSpPr>
            <a:grpSpLocks/>
          </p:cNvGrpSpPr>
          <p:nvPr/>
        </p:nvGrpSpPr>
        <p:grpSpPr bwMode="auto">
          <a:xfrm>
            <a:off x="4225925" y="3775075"/>
            <a:ext cx="1420813" cy="2887663"/>
            <a:chOff x="147" y="2302"/>
            <a:chExt cx="895" cy="1819"/>
          </a:xfrm>
        </p:grpSpPr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331" y="2684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Java</a:t>
              </a: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31" y="3067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C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147" y="3450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Pascal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331" y="2302"/>
              <a:ext cx="5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C++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147" y="3833"/>
              <a:ext cx="8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ML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7026275" y="3952875"/>
            <a:ext cx="1323975" cy="2006600"/>
            <a:chOff x="1451" y="2414"/>
            <a:chExt cx="834" cy="1264"/>
          </a:xfrm>
        </p:grpSpPr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1451" y="2414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Pentium</a:t>
              </a: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1452" y="2902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MIPS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1452" y="3390"/>
              <a:ext cx="8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Sparc</a:t>
              </a:r>
            </a:p>
          </p:txBody>
        </p:sp>
      </p:grp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837238" y="4830763"/>
            <a:ext cx="74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IR</a:t>
            </a:r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5183188" y="4100513"/>
            <a:ext cx="792162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075238" y="4694238"/>
            <a:ext cx="655637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 flipV="1">
            <a:off x="5059363" y="5165725"/>
            <a:ext cx="900112" cy="138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V="1">
            <a:off x="5211763" y="5257800"/>
            <a:ext cx="777875" cy="70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 flipV="1">
            <a:off x="5075238" y="5364163"/>
            <a:ext cx="960437" cy="1311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6294438" y="4267200"/>
            <a:ext cx="884237" cy="74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 flipV="1">
            <a:off x="6340475" y="4937125"/>
            <a:ext cx="944563" cy="18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6354763" y="5165725"/>
            <a:ext cx="914400" cy="579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0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Representations(IRs)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0030"/>
          </a:xfrm>
        </p:spPr>
        <p:txBody>
          <a:bodyPr/>
          <a:lstStyle/>
          <a:p>
            <a:r>
              <a:rPr lang="en-US" dirty="0"/>
              <a:t>Abstract machine code: hides details of the target architecture</a:t>
            </a:r>
          </a:p>
          <a:p>
            <a:r>
              <a:rPr lang="en-US" dirty="0" smtClean="0"/>
              <a:t>Allows </a:t>
            </a:r>
            <a:r>
              <a:rPr lang="en-US" dirty="0"/>
              <a:t>machine independent code generation and optimization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219200" y="4288221"/>
            <a:ext cx="1355834" cy="578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593019" y="4288221"/>
            <a:ext cx="1355834" cy="578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082452" y="3168868"/>
            <a:ext cx="1355834" cy="5780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XB6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6839" y="4319753"/>
            <a:ext cx="1755229" cy="5780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 Bytecode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061429" y="5602011"/>
            <a:ext cx="1755229" cy="5780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MIPS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6"/>
            <a:endCxn id="5" idx="2"/>
          </p:cNvCxnSpPr>
          <p:nvPr/>
        </p:nvCxnSpPr>
        <p:spPr>
          <a:xfrm>
            <a:off x="2575034" y="4577256"/>
            <a:ext cx="20179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7"/>
            <a:endCxn id="6" idx="2"/>
          </p:cNvCxnSpPr>
          <p:nvPr/>
        </p:nvCxnSpPr>
        <p:spPr>
          <a:xfrm flipV="1">
            <a:off x="5750296" y="3457903"/>
            <a:ext cx="2332156" cy="914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7" idx="2"/>
          </p:cNvCxnSpPr>
          <p:nvPr/>
        </p:nvCxnSpPr>
        <p:spPr>
          <a:xfrm>
            <a:off x="5948853" y="4577256"/>
            <a:ext cx="2017986" cy="3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8" idx="2"/>
          </p:cNvCxnSpPr>
          <p:nvPr/>
        </p:nvCxnSpPr>
        <p:spPr>
          <a:xfrm>
            <a:off x="5750296" y="4781634"/>
            <a:ext cx="2311133" cy="1109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5" idx="3"/>
            <a:endCxn id="5" idx="5"/>
          </p:cNvCxnSpPr>
          <p:nvPr/>
        </p:nvCxnSpPr>
        <p:spPr>
          <a:xfrm rot="16200000" flipH="1">
            <a:off x="5270936" y="4302274"/>
            <a:ext cx="12700" cy="958720"/>
          </a:xfrm>
          <a:prstGeom prst="curvedConnector3">
            <a:avLst>
              <a:gd name="adj1" fmla="val 24665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93019" y="5275047"/>
            <a:ext cx="15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27865"/>
          </a:xfrm>
        </p:spPr>
        <p:txBody>
          <a:bodyPr>
            <a:normAutofit/>
          </a:bodyPr>
          <a:lstStyle/>
          <a:p>
            <a:r>
              <a:rPr lang="en-US" dirty="0"/>
              <a:t>Goal: get program closer to machine code without losing </a:t>
            </a:r>
            <a:r>
              <a:rPr lang="en-US" dirty="0" smtClean="0"/>
              <a:t>the information </a:t>
            </a:r>
            <a:r>
              <a:rPr lang="en-US" dirty="0"/>
              <a:t>needed to do analysis and optimizations</a:t>
            </a:r>
          </a:p>
          <a:p>
            <a:r>
              <a:rPr lang="en-US" dirty="0" smtClean="0"/>
              <a:t>Multiple </a:t>
            </a:r>
            <a:r>
              <a:rPr lang="en-US" dirty="0"/>
              <a:t>intermediate </a:t>
            </a:r>
            <a:r>
              <a:rPr lang="en-US" dirty="0" smtClean="0"/>
              <a:t>representations used for </a:t>
            </a:r>
            <a:r>
              <a:rPr lang="en-US" dirty="0"/>
              <a:t>different </a:t>
            </a:r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4288221"/>
            <a:ext cx="1355834" cy="578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74358" y="4319751"/>
            <a:ext cx="1355834" cy="578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658999" y="3168868"/>
            <a:ext cx="1355834" cy="5780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XB6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543386" y="4319753"/>
            <a:ext cx="1755229" cy="5780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 Bytecode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637976" y="5602011"/>
            <a:ext cx="1755229" cy="57806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MIPS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6"/>
            <a:endCxn id="19" idx="2"/>
          </p:cNvCxnSpPr>
          <p:nvPr/>
        </p:nvCxnSpPr>
        <p:spPr>
          <a:xfrm>
            <a:off x="2575034" y="4577256"/>
            <a:ext cx="694877" cy="21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7"/>
            <a:endCxn id="6" idx="2"/>
          </p:cNvCxnSpPr>
          <p:nvPr/>
        </p:nvCxnSpPr>
        <p:spPr>
          <a:xfrm flipV="1">
            <a:off x="7631635" y="3457903"/>
            <a:ext cx="2027364" cy="946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6"/>
            <a:endCxn id="7" idx="2"/>
          </p:cNvCxnSpPr>
          <p:nvPr/>
        </p:nvCxnSpPr>
        <p:spPr>
          <a:xfrm>
            <a:off x="7830192" y="4608786"/>
            <a:ext cx="1713194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5"/>
            <a:endCxn id="8" idx="2"/>
          </p:cNvCxnSpPr>
          <p:nvPr/>
        </p:nvCxnSpPr>
        <p:spPr>
          <a:xfrm>
            <a:off x="7326843" y="4781634"/>
            <a:ext cx="2311133" cy="1109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5" idx="3"/>
            <a:endCxn id="5" idx="5"/>
          </p:cNvCxnSpPr>
          <p:nvPr/>
        </p:nvCxnSpPr>
        <p:spPr>
          <a:xfrm rot="16200000" flipH="1">
            <a:off x="7152275" y="4333804"/>
            <a:ext cx="12700" cy="958720"/>
          </a:xfrm>
          <a:prstGeom prst="curvedConnector3">
            <a:avLst>
              <a:gd name="adj1" fmla="val 24665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21808" y="5275047"/>
            <a:ext cx="15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269911" y="4309243"/>
            <a:ext cx="1355834" cy="578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HIR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883248" y="4314498"/>
            <a:ext cx="1355834" cy="578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37172" y="5275047"/>
            <a:ext cx="15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Optimizations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82042" y="5275047"/>
            <a:ext cx="153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Optimizations</a:t>
            </a:r>
          </a:p>
        </p:txBody>
      </p:sp>
      <p:cxnSp>
        <p:nvCxnSpPr>
          <p:cNvPr id="31" name="Curved Connector 30"/>
          <p:cNvCxnSpPr>
            <a:stCxn id="21" idx="3"/>
            <a:endCxn id="21" idx="5"/>
          </p:cNvCxnSpPr>
          <p:nvPr/>
        </p:nvCxnSpPr>
        <p:spPr>
          <a:xfrm rot="16200000" flipH="1">
            <a:off x="5561165" y="4328551"/>
            <a:ext cx="12700" cy="958720"/>
          </a:xfrm>
          <a:prstGeom prst="curvedConnector3">
            <a:avLst>
              <a:gd name="adj1" fmla="val 24665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9" idx="3"/>
            <a:endCxn id="19" idx="5"/>
          </p:cNvCxnSpPr>
          <p:nvPr/>
        </p:nvCxnSpPr>
        <p:spPr>
          <a:xfrm rot="16200000" flipH="1">
            <a:off x="3947828" y="4323296"/>
            <a:ext cx="12700" cy="958720"/>
          </a:xfrm>
          <a:prstGeom prst="curvedConnector3">
            <a:avLst>
              <a:gd name="adj1" fmla="val 24665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6"/>
            <a:endCxn id="21" idx="2"/>
          </p:cNvCxnSpPr>
          <p:nvPr/>
        </p:nvCxnSpPr>
        <p:spPr>
          <a:xfrm>
            <a:off x="4625745" y="4598278"/>
            <a:ext cx="257503" cy="5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6"/>
            <a:endCxn id="5" idx="2"/>
          </p:cNvCxnSpPr>
          <p:nvPr/>
        </p:nvCxnSpPr>
        <p:spPr>
          <a:xfrm>
            <a:off x="6239082" y="4603533"/>
            <a:ext cx="235276" cy="5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2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makes a good 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translation target </a:t>
            </a:r>
            <a:endParaRPr lang="en-US" dirty="0" smtClean="0"/>
          </a:p>
          <a:p>
            <a:pPr lvl="1"/>
            <a:r>
              <a:rPr lang="en-US" dirty="0" smtClean="0"/>
              <a:t>from </a:t>
            </a:r>
            <a:r>
              <a:rPr lang="en-US" dirty="0"/>
              <a:t>the level </a:t>
            </a:r>
            <a:r>
              <a:rPr lang="en-US" dirty="0" smtClean="0"/>
              <a:t>above</a:t>
            </a:r>
            <a:endParaRPr lang="en-US" dirty="0"/>
          </a:p>
          <a:p>
            <a:r>
              <a:rPr lang="en-US" dirty="0" smtClean="0"/>
              <a:t>Easy </a:t>
            </a:r>
            <a:r>
              <a:rPr lang="en-US" dirty="0"/>
              <a:t>to translate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the level </a:t>
            </a:r>
            <a:r>
              <a:rPr lang="en-US" dirty="0" smtClean="0"/>
              <a:t>below</a:t>
            </a:r>
            <a:endParaRPr lang="en-US" dirty="0"/>
          </a:p>
          <a:p>
            <a:r>
              <a:rPr lang="en-US" dirty="0" smtClean="0"/>
              <a:t>Narrow interface</a:t>
            </a:r>
            <a:endParaRPr lang="he-IL" dirty="0" smtClean="0"/>
          </a:p>
          <a:p>
            <a:pPr lvl="1"/>
            <a:r>
              <a:rPr lang="en-US" dirty="0" smtClean="0"/>
              <a:t>Fewer </a:t>
            </a:r>
            <a:r>
              <a:rPr lang="en-US" dirty="0"/>
              <a:t>constructs means simpler phases/optimizations</a:t>
            </a:r>
          </a:p>
          <a:p>
            <a:r>
              <a:rPr lang="en-US" dirty="0" smtClean="0"/>
              <a:t>Example</a:t>
            </a:r>
            <a:r>
              <a:rPr lang="en-US" dirty="0"/>
              <a:t>: Source language might have “while”, “for”, and “</a:t>
            </a:r>
            <a:r>
              <a:rPr lang="en-US" dirty="0" err="1"/>
              <a:t>foreach</a:t>
            </a:r>
            <a:r>
              <a:rPr lang="en-US" dirty="0" smtClean="0"/>
              <a:t>”</a:t>
            </a:r>
            <a:r>
              <a:rPr lang="he-IL" dirty="0" smtClean="0"/>
              <a:t> </a:t>
            </a:r>
            <a:r>
              <a:rPr lang="en-US" dirty="0" smtClean="0"/>
              <a:t>loops </a:t>
            </a:r>
            <a:r>
              <a:rPr lang="en-US" dirty="0"/>
              <a:t>(and maybe more variants</a:t>
            </a:r>
            <a:r>
              <a:rPr lang="en-US" dirty="0" smtClean="0"/>
              <a:t>)</a:t>
            </a:r>
            <a:endParaRPr lang="he-IL" dirty="0" smtClean="0"/>
          </a:p>
          <a:p>
            <a:pPr lvl="1"/>
            <a:r>
              <a:rPr lang="en-US" dirty="0" smtClean="0"/>
              <a:t>"for(&lt;pre&gt;;&lt;</a:t>
            </a:r>
            <a:r>
              <a:rPr lang="en-US" dirty="0" err="1" smtClean="0"/>
              <a:t>cond</a:t>
            </a:r>
            <a:r>
              <a:rPr lang="en-US" dirty="0" smtClean="0"/>
              <a:t>&gt;;&lt;post&gt;){&lt;body&gt;” </a:t>
            </a:r>
            <a:r>
              <a:rPr lang="en-IL" dirty="0" smtClean="0">
                <a:sym typeface="Symbol" panose="05050102010706020507" pitchFamily="18" charset="2"/>
              </a:rPr>
              <a:t></a:t>
            </a:r>
            <a:r>
              <a:rPr lang="en-US" dirty="0" smtClean="0"/>
              <a:t>&lt;pre&gt;; while&lt;</a:t>
            </a:r>
            <a:r>
              <a:rPr lang="en-US" dirty="0" err="1" smtClean="0"/>
              <a:t>cond</a:t>
            </a:r>
            <a:r>
              <a:rPr lang="en-US" dirty="0" smtClean="0"/>
              <a:t>&gt;{&lt;body&gt;; &lt;post&gt;}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IR’s at the extreme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089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High-level </a:t>
            </a:r>
            <a:r>
              <a:rPr lang="en-US" sz="2400" dirty="0" smtClean="0"/>
              <a:t>IR’s</a:t>
            </a:r>
          </a:p>
          <a:p>
            <a:pPr lvl="1"/>
            <a:r>
              <a:rPr lang="en-US" sz="2000" dirty="0" smtClean="0"/>
              <a:t>AST + Extra nodes with type information</a:t>
            </a:r>
          </a:p>
          <a:p>
            <a:pPr lvl="1"/>
            <a:r>
              <a:rPr lang="en-US" sz="2000" dirty="0" smtClean="0"/>
              <a:t>Normal form </a:t>
            </a:r>
          </a:p>
          <a:p>
            <a:pPr lvl="2"/>
            <a:r>
              <a:rPr lang="en-US" dirty="0" smtClean="0"/>
              <a:t>Core language</a:t>
            </a:r>
          </a:p>
          <a:p>
            <a:pPr lvl="3"/>
            <a:r>
              <a:rPr lang="en-US" sz="2000" dirty="0" smtClean="0"/>
              <a:t>“a[</a:t>
            </a:r>
            <a:r>
              <a:rPr lang="en-US" sz="2000" dirty="0" err="1" smtClean="0"/>
              <a:t>i</a:t>
            </a:r>
            <a:r>
              <a:rPr lang="en-US" sz="2000" dirty="0" smtClean="0"/>
              <a:t>]” </a:t>
            </a:r>
            <a:r>
              <a:rPr lang="en-IL" sz="2000" dirty="0" smtClean="0">
                <a:sym typeface="Symbol" panose="05050102010706020507" pitchFamily="18" charset="2"/>
              </a:rPr>
              <a:t>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*(a  +  </a:t>
            </a:r>
            <a:r>
              <a:rPr lang="en-US" sz="2000" dirty="0" err="1" smtClean="0"/>
              <a:t>i</a:t>
            </a:r>
            <a:r>
              <a:rPr lang="en-US" sz="2000" dirty="0" smtClean="0"/>
              <a:t> ) </a:t>
            </a:r>
            <a:r>
              <a:rPr lang="en-IL" sz="2000" dirty="0">
                <a:sym typeface="Symbol" panose="05050102010706020507" pitchFamily="18" charset="2"/>
              </a:rPr>
              <a:t> </a:t>
            </a:r>
            <a:r>
              <a:rPr lang="en-US" sz="2000" dirty="0" smtClean="0"/>
              <a:t>*(</a:t>
            </a:r>
            <a:r>
              <a:rPr lang="en-US" sz="2000" dirty="0" err="1" smtClean="0"/>
              <a:t>i</a:t>
            </a:r>
            <a:r>
              <a:rPr lang="en-US" sz="2000" dirty="0" smtClean="0"/>
              <a:t> + a) </a:t>
            </a:r>
            <a:r>
              <a:rPr lang="en-IL" sz="2000" dirty="0" smtClean="0">
                <a:sym typeface="Symbol" panose="05050102010706020507" pitchFamily="18" charset="2"/>
              </a:rPr>
              <a:t></a:t>
            </a:r>
            <a:r>
              <a:rPr lang="en-US" sz="2000" dirty="0" smtClean="0">
                <a:sym typeface="Symbol" panose="05050102010706020507" pitchFamily="18" charset="2"/>
              </a:rPr>
              <a:t> “</a:t>
            </a:r>
            <a:r>
              <a:rPr lang="en-US" sz="2000" dirty="0" err="1" smtClean="0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[a]”</a:t>
            </a:r>
          </a:p>
          <a:p>
            <a:r>
              <a:rPr lang="en-US" sz="2000" dirty="0" smtClean="0"/>
              <a:t>Machine dependent assembly code</a:t>
            </a:r>
          </a:p>
          <a:p>
            <a:pPr lvl="1"/>
            <a:r>
              <a:rPr lang="en-US" sz="2000" dirty="0" smtClean="0"/>
              <a:t>Extra pseudo code</a:t>
            </a:r>
          </a:p>
          <a:p>
            <a:pPr lvl="2"/>
            <a:r>
              <a:rPr lang="en-US" dirty="0" smtClean="0"/>
              <a:t>interfacing </a:t>
            </a:r>
            <a:r>
              <a:rPr lang="en-US" dirty="0"/>
              <a:t>with garbage </a:t>
            </a:r>
            <a:r>
              <a:rPr lang="en-US" dirty="0" smtClean="0"/>
              <a:t>collector or memory allocators</a:t>
            </a:r>
          </a:p>
          <a:p>
            <a:pPr lvl="1"/>
            <a:r>
              <a:rPr lang="en-US" sz="2000" dirty="0" smtClean="0"/>
              <a:t>Unbounded number of registers</a:t>
            </a:r>
          </a:p>
          <a:p>
            <a:pPr lvl="1"/>
            <a:r>
              <a:rPr lang="en-US" sz="2000" dirty="0" smtClean="0"/>
              <a:t>Unify certain instructions</a:t>
            </a:r>
          </a:p>
          <a:p>
            <a:pPr lvl="2"/>
            <a:r>
              <a:rPr lang="en-US" dirty="0" smtClean="0"/>
              <a:t>General multiplications</a:t>
            </a:r>
          </a:p>
          <a:p>
            <a:pPr lvl="2"/>
            <a:r>
              <a:rPr lang="en-US" dirty="0" smtClean="0"/>
              <a:t>Brunch/Jump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043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52663" y="0"/>
            <a:ext cx="7772400" cy="1143000"/>
          </a:xfrm>
        </p:spPr>
        <p:txBody>
          <a:bodyPr/>
          <a:lstStyle/>
          <a:p>
            <a:r>
              <a:rPr lang="en-US" altLang="he-IL" sz="3200">
                <a:solidFill>
                  <a:schemeClr val="bg1"/>
                </a:solidFill>
              </a:rPr>
              <a:t>Tentative S</a:t>
            </a:r>
            <a:r>
              <a:rPr lang="en-US" altLang="he-IL" sz="3600">
                <a:solidFill>
                  <a:schemeClr val="bg1"/>
                </a:solidFill>
              </a:rPr>
              <a:t>yllabus</a:t>
            </a:r>
            <a:br>
              <a:rPr lang="en-US" altLang="he-IL" sz="3600">
                <a:solidFill>
                  <a:schemeClr val="bg1"/>
                </a:solidFill>
              </a:rPr>
            </a:br>
            <a:endParaRPr lang="en-US" altLang="he-IL" sz="3600">
              <a:solidFill>
                <a:schemeClr val="bg1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529809"/>
              </p:ext>
            </p:extLst>
          </p:nvPr>
        </p:nvGraphicFramePr>
        <p:xfrm>
          <a:off x="1598613" y="571500"/>
          <a:ext cx="8783636" cy="621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369">
                  <a:extLst>
                    <a:ext uri="{9D8B030D-6E8A-4147-A177-3AD203B41FA5}">
                      <a16:colId xmlns:a16="http://schemas.microsoft.com/office/drawing/2014/main" val="440761533"/>
                    </a:ext>
                  </a:extLst>
                </a:gridCol>
                <a:gridCol w="2523804">
                  <a:extLst>
                    <a:ext uri="{9D8B030D-6E8A-4147-A177-3AD203B41FA5}">
                      <a16:colId xmlns:a16="http://schemas.microsoft.com/office/drawing/2014/main" val="3666759303"/>
                    </a:ext>
                  </a:extLst>
                </a:gridCol>
                <a:gridCol w="2263415">
                  <a:extLst>
                    <a:ext uri="{9D8B030D-6E8A-4147-A177-3AD203B41FA5}">
                      <a16:colId xmlns:a16="http://schemas.microsoft.com/office/drawing/2014/main" val="3724039131"/>
                    </a:ext>
                  </a:extLst>
                </a:gridCol>
                <a:gridCol w="2963048">
                  <a:extLst>
                    <a:ext uri="{9D8B030D-6E8A-4147-A177-3AD203B41FA5}">
                      <a16:colId xmlns:a16="http://schemas.microsoft.com/office/drawing/2014/main" val="3240836956"/>
                    </a:ext>
                  </a:extLst>
                </a:gridCol>
              </a:tblGrid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Recitation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Assignment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3424708915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20/10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Overview</a:t>
                      </a:r>
                      <a:r>
                        <a:rPr lang="en-US" sz="1600" baseline="0" dirty="0" smtClean="0"/>
                        <a:t> &amp; AST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MiniJava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834065065"/>
                  </a:ext>
                </a:extLst>
              </a:tr>
              <a:tr h="7677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27/10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Assembler &amp; Frames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Visitor patterns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Variable</a:t>
                      </a:r>
                      <a:r>
                        <a:rPr lang="he-IL" sz="1600" dirty="0" smtClean="0"/>
                        <a:t>&amp;</a:t>
                      </a:r>
                      <a:r>
                        <a:rPr lang="en-US" sz="1600" dirty="0" smtClean="0"/>
                        <a:t>method renaming</a:t>
                      </a:r>
                      <a:r>
                        <a:rPr lang="he-IL" sz="1600" dirty="0" smtClean="0"/>
                        <a:t> </a:t>
                      </a:r>
                      <a:r>
                        <a:rPr lang="en-US" sz="1600" dirty="0" smtClean="0"/>
                        <a:t>(19</a:t>
                      </a:r>
                      <a:r>
                        <a:rPr lang="en-US" sz="1600" baseline="0" dirty="0" smtClean="0"/>
                        <a:t>/11)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3968958327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3/11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Simplified</a:t>
                      </a:r>
                      <a:r>
                        <a:rPr lang="en-US" sz="1600" baseline="0" dirty="0" smtClean="0"/>
                        <a:t> translation&amp; DP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Symbol Tables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617782980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10/11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IR+LLVM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LLVM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878844367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17/11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LLVM Code </a:t>
                      </a:r>
                      <a:r>
                        <a:rPr lang="en-US" sz="1600" dirty="0" smtClean="0"/>
                        <a:t>Generation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LLVM Code Generation 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Code generation</a:t>
                      </a:r>
                      <a:r>
                        <a:rPr lang="en-US" sz="1600" baseline="0" dirty="0" smtClean="0"/>
                        <a:t> (10/12)</a:t>
                      </a:r>
                      <a:endParaRPr lang="en-US" sz="1600" dirty="0" smtClean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1947809635"/>
                  </a:ext>
                </a:extLst>
              </a:tr>
              <a:tr h="5791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26/11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 Oriented Code Generation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LLVM Object Oriented Code Generation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1807480356"/>
                  </a:ext>
                </a:extLst>
              </a:tr>
              <a:tr h="5791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1/12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Semantic Analysis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Semantic Analysis and Type Checking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3089759869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8/12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Static Analysis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Static Analysis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Semantic Analysis (30/12)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1475905759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15/12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Lexical</a:t>
                      </a:r>
                      <a:r>
                        <a:rPr lang="en-US" sz="1600" baseline="0" dirty="0" smtClean="0"/>
                        <a:t> Analysis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Lexical Analysis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717193203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22/12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Top-Down Parsing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Top-Down</a:t>
                      </a:r>
                      <a:r>
                        <a:rPr lang="en-US" sz="1600" baseline="0" dirty="0" smtClean="0"/>
                        <a:t> Parsing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Lexing</a:t>
                      </a:r>
                      <a:r>
                        <a:rPr lang="en-US" sz="1600" dirty="0" smtClean="0"/>
                        <a:t> &amp;</a:t>
                      </a:r>
                      <a:r>
                        <a:rPr lang="en-US" sz="1600" baseline="0" dirty="0" smtClean="0"/>
                        <a:t> Parsing (14/1)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808019543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29/12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Bottom-Up</a:t>
                      </a:r>
                      <a:r>
                        <a:rPr lang="en-US" sz="1600" baseline="0" dirty="0" smtClean="0"/>
                        <a:t> Parsing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Bottom-Up</a:t>
                      </a:r>
                      <a:r>
                        <a:rPr lang="en-US" sz="1600" baseline="0" dirty="0" smtClean="0"/>
                        <a:t> Parsing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757693770"/>
                  </a:ext>
                </a:extLst>
              </a:tr>
              <a:tr h="5791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5/1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X86 Code Generation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X86 Code Generation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smtClean="0"/>
                        <a:t>&amp; AR</a:t>
                      </a:r>
                      <a:endParaRPr lang="en-US" sz="1600" dirty="0" smtClean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671903930"/>
                  </a:ext>
                </a:extLst>
              </a:tr>
              <a:tr h="3708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12/1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Advanced</a:t>
                      </a:r>
                      <a:r>
                        <a:rPr lang="en-US" sz="1600" baseline="0" dirty="0" smtClean="0"/>
                        <a:t> Topics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Rehearsal</a:t>
                      </a:r>
                      <a:endParaRPr lang="en-US" sz="1600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1" marR="91441" marT="45719" marB="45719"/>
                </a:tc>
                <a:extLst>
                  <a:ext uri="{0D108BD9-81ED-4DB2-BD59-A6C34878D82A}">
                    <a16:rowId xmlns:a16="http://schemas.microsoft.com/office/drawing/2014/main" val="246392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1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with symbolic registers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6709" y="2386361"/>
            <a:ext cx="258092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x = 1 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x = x + 1;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x = x + 1;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(“%d”, x);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58429" y="1431728"/>
            <a:ext cx="3709071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foo():</a:t>
            </a:r>
          </a:p>
          <a:p>
            <a:r>
              <a:rPr lang="en-US" sz="2000" dirty="0"/>
              <a:t>        </a:t>
            </a:r>
            <a:r>
              <a:rPr lang="en-US" sz="2000" dirty="0" smtClean="0"/>
              <a:t>push</a:t>
            </a:r>
            <a:r>
              <a:rPr lang="en-US" sz="2000" dirty="0"/>
              <a:t>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smtClean="0">
                <a:solidFill>
                  <a:srgbClr val="FF0000"/>
                </a:solidFill>
              </a:rPr>
              <a:t>s1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mov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s1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        add     </a:t>
            </a:r>
            <a:r>
              <a:rPr lang="en-US" sz="2000" dirty="0" smtClean="0">
                <a:solidFill>
                  <a:srgbClr val="FF0000"/>
                </a:solidFill>
              </a:rPr>
              <a:t>s2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mov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s3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s2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        add    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dirty="0" smtClean="0">
                <a:solidFill>
                  <a:srgbClr val="FF0000"/>
                </a:solidFill>
              </a:rPr>
              <a:t>s3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smtClean="0">
                <a:solidFill>
                  <a:srgbClr val="FF0000"/>
                </a:solidFill>
              </a:rPr>
              <a:t>s3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 smtClean="0"/>
              <a:t>printf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      leave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184143" y="1431728"/>
            <a:ext cx="3709071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foo():</a:t>
            </a:r>
          </a:p>
          <a:p>
            <a:r>
              <a:rPr lang="en-US" sz="2000" dirty="0"/>
              <a:t>        </a:t>
            </a:r>
            <a:r>
              <a:rPr lang="en-US" sz="2000" dirty="0" smtClean="0"/>
              <a:t>push</a:t>
            </a:r>
            <a:r>
              <a:rPr lang="en-US" sz="2000" dirty="0"/>
              <a:t>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mov</a:t>
            </a:r>
            <a:r>
              <a:rPr lang="en-US" sz="2000" dirty="0" smtClean="0"/>
              <a:t> </a:t>
            </a:r>
            <a:r>
              <a:rPr lang="en-US" sz="2000" dirty="0" err="1" smtClean="0"/>
              <a:t>eax</a:t>
            </a:r>
            <a:r>
              <a:rPr lang="en-US" sz="2000" dirty="0" smtClean="0"/>
              <a:t>, </a:t>
            </a:r>
            <a:r>
              <a:rPr lang="en-US" sz="2000" dirty="0" err="1" smtClean="0"/>
              <a:t>eax</a:t>
            </a:r>
            <a:endParaRPr lang="en-US" sz="2000" dirty="0"/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mov</a:t>
            </a:r>
            <a:r>
              <a:rPr lang="en-US" sz="2000" dirty="0" smtClean="0"/>
              <a:t>   </a:t>
            </a:r>
            <a:r>
              <a:rPr lang="en-US" sz="2000" dirty="0" err="1" smtClean="0"/>
              <a:t>eax</a:t>
            </a:r>
            <a:r>
              <a:rPr lang="en-US" sz="2000" dirty="0" smtClean="0"/>
              <a:t>, </a:t>
            </a:r>
            <a:r>
              <a:rPr lang="en-US" sz="2000" dirty="0" err="1" smtClean="0"/>
              <a:t>eax</a:t>
            </a:r>
            <a:endParaRPr lang="en-US" sz="2000" dirty="0"/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err="1" smtClean="0"/>
              <a:t>eax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 smtClean="0"/>
              <a:t>printf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leave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smtClean="0"/>
              <a:t>ret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54165"/>
              </p:ext>
            </p:extLst>
          </p:nvPr>
        </p:nvGraphicFramePr>
        <p:xfrm>
          <a:off x="6718300" y="2015611"/>
          <a:ext cx="137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354827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96871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3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61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51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863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37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with symbolic registers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6709" y="2386361"/>
            <a:ext cx="258092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x = 1 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x = x + 1;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x = x + 1;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(“%d”, x);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58429" y="1431728"/>
            <a:ext cx="3709071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foo():</a:t>
            </a:r>
          </a:p>
          <a:p>
            <a:r>
              <a:rPr lang="en-US" sz="2000" dirty="0"/>
              <a:t>        </a:t>
            </a:r>
            <a:r>
              <a:rPr lang="en-US" sz="2000" dirty="0" smtClean="0"/>
              <a:t>push</a:t>
            </a:r>
            <a:r>
              <a:rPr lang="en-US" sz="2000" dirty="0"/>
              <a:t>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smtClean="0">
                <a:solidFill>
                  <a:srgbClr val="FF0000"/>
                </a:solidFill>
              </a:rPr>
              <a:t>s1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mov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s1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        add     </a:t>
            </a:r>
            <a:r>
              <a:rPr lang="en-US" sz="2000" dirty="0" smtClean="0">
                <a:solidFill>
                  <a:srgbClr val="FF0000"/>
                </a:solidFill>
              </a:rPr>
              <a:t>s2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mov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s3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s2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        add    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dirty="0" smtClean="0">
                <a:solidFill>
                  <a:srgbClr val="FF0000"/>
                </a:solidFill>
              </a:rPr>
              <a:t>s3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smtClean="0">
                <a:solidFill>
                  <a:srgbClr val="FF0000"/>
                </a:solidFill>
              </a:rPr>
              <a:t>s3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 smtClean="0"/>
              <a:t>printf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      leave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smtClean="0"/>
              <a:t>ret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184143" y="1431728"/>
            <a:ext cx="3709071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foo():</a:t>
            </a:r>
          </a:p>
          <a:p>
            <a:r>
              <a:rPr lang="en-US" sz="2000" dirty="0"/>
              <a:t>        </a:t>
            </a:r>
            <a:r>
              <a:rPr lang="en-US" sz="2000" dirty="0" smtClean="0"/>
              <a:t>push</a:t>
            </a:r>
            <a:r>
              <a:rPr lang="en-US" sz="2000" dirty="0"/>
              <a:t>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strike="sngStrike" dirty="0" err="1" smtClean="0"/>
              <a:t>mov</a:t>
            </a:r>
            <a:r>
              <a:rPr lang="en-US" sz="2000" strike="sngStrike" dirty="0" smtClean="0"/>
              <a:t> </a:t>
            </a:r>
            <a:r>
              <a:rPr lang="en-US" sz="2000" strike="sngStrike" dirty="0" err="1" smtClean="0"/>
              <a:t>eax</a:t>
            </a:r>
            <a:r>
              <a:rPr lang="en-US" sz="2000" strike="sngStrike" dirty="0" smtClean="0"/>
              <a:t>, </a:t>
            </a:r>
            <a:r>
              <a:rPr lang="en-US" sz="2000" strike="sngStrike" dirty="0" err="1" smtClean="0"/>
              <a:t>eax</a:t>
            </a:r>
            <a:endParaRPr lang="en-US" sz="2000" strike="sngStrike" dirty="0"/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</a:t>
            </a:r>
            <a:r>
              <a:rPr lang="en-US" sz="2000" dirty="0" smtClean="0"/>
              <a:t>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strike="sngStrike" dirty="0" err="1" smtClean="0"/>
              <a:t>mov</a:t>
            </a:r>
            <a:r>
              <a:rPr lang="en-US" sz="2000" strike="sngStrike" dirty="0" smtClean="0"/>
              <a:t>   </a:t>
            </a:r>
            <a:r>
              <a:rPr lang="en-US" sz="2000" strike="sngStrike" dirty="0" err="1" smtClean="0"/>
              <a:t>eax</a:t>
            </a:r>
            <a:r>
              <a:rPr lang="en-US" sz="2000" strike="sngStrike" dirty="0" smtClean="0"/>
              <a:t>, </a:t>
            </a:r>
            <a:r>
              <a:rPr lang="en-US" sz="2000" strike="sngStrike" dirty="0" err="1" smtClean="0"/>
              <a:t>eax</a:t>
            </a:r>
            <a:endParaRPr lang="en-US" sz="2000" strike="sngStrike" dirty="0"/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err="1" smtClean="0"/>
              <a:t>eax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 smtClean="0"/>
              <a:t>printf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leave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smtClean="0"/>
              <a:t>ret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718300" y="2015611"/>
          <a:ext cx="137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3548277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96871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3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61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51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863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2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Single Assignment(SSA)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096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variable has a unique assignment</a:t>
            </a:r>
          </a:p>
          <a:p>
            <a:pPr lvl="1"/>
            <a:r>
              <a:rPr lang="en-US" dirty="0" smtClean="0"/>
              <a:t>Defined before used</a:t>
            </a:r>
          </a:p>
          <a:p>
            <a:r>
              <a:rPr lang="en-US" dirty="0" smtClean="0"/>
              <a:t>Makes the program functional</a:t>
            </a:r>
          </a:p>
          <a:p>
            <a:r>
              <a:rPr lang="en-US" dirty="0" smtClean="0"/>
              <a:t>Simplifies program reasoning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635298"/>
            <a:ext cx="261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SSA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20200" y="6488668"/>
            <a:ext cx="341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Wikipedia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73100" y="1576388"/>
            <a:ext cx="3390900" cy="4114800"/>
            <a:chOff x="673100" y="1576388"/>
            <a:chExt cx="3390900" cy="4114800"/>
          </a:xfrm>
        </p:grpSpPr>
        <p:sp>
          <p:nvSpPr>
            <p:cNvPr id="4" name="Rectangle 3"/>
            <p:cNvSpPr/>
            <p:nvPr/>
          </p:nvSpPr>
          <p:spPr>
            <a:xfrm>
              <a:off x="1930400" y="1576388"/>
              <a:ext cx="1054100" cy="78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5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x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 -3</a:t>
              </a:r>
              <a:endParaRPr lang="en-US" sz="2000" dirty="0"/>
            </a:p>
          </p:txBody>
        </p:sp>
        <p:sp>
          <p:nvSpPr>
            <p:cNvPr id="3" name="Diamond 2"/>
            <p:cNvSpPr/>
            <p:nvPr/>
          </p:nvSpPr>
          <p:spPr>
            <a:xfrm>
              <a:off x="1689100" y="2806700"/>
              <a:ext cx="1511300" cy="60960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 &lt;3?</a:t>
              </a:r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73100" y="3773488"/>
              <a:ext cx="1054100" cy="78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x*2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w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y</a:t>
              </a:r>
              <a:endParaRPr lang="en-US" sz="2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09900" y="3760788"/>
              <a:ext cx="1054100" cy="669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he-IL" sz="2000" dirty="0" smtClean="0">
                  <a:sym typeface="Symbol" panose="05050102010706020507" pitchFamily="18" charset="2"/>
                </a:rPr>
                <a:t>-</a:t>
              </a:r>
              <a:r>
                <a:rPr lang="en-US" sz="2000" dirty="0" smtClean="0">
                  <a:sym typeface="Symbol" panose="05050102010706020507" pitchFamily="18" charset="2"/>
                </a:rPr>
                <a:t>3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90700" y="4903788"/>
              <a:ext cx="1054100" cy="78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x-y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z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err="1" smtClean="0">
                  <a:sym typeface="Symbol" panose="05050102010706020507" pitchFamily="18" charset="2"/>
                </a:rPr>
                <a:t>x+y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4" idx="2"/>
              <a:endCxn id="3" idx="0"/>
            </p:cNvCxnSpPr>
            <p:nvPr/>
          </p:nvCxnSpPr>
          <p:spPr>
            <a:xfrm flipH="1">
              <a:off x="2444750" y="2363788"/>
              <a:ext cx="12700" cy="4429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3" idx="1"/>
              <a:endCxn id="5" idx="0"/>
            </p:cNvCxnSpPr>
            <p:nvPr/>
          </p:nvCxnSpPr>
          <p:spPr>
            <a:xfrm flipH="1">
              <a:off x="1200150" y="3111500"/>
              <a:ext cx="488950" cy="6619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" idx="3"/>
              <a:endCxn id="7" idx="0"/>
            </p:cNvCxnSpPr>
            <p:nvPr/>
          </p:nvCxnSpPr>
          <p:spPr>
            <a:xfrm>
              <a:off x="3200400" y="3111500"/>
              <a:ext cx="336550" cy="6492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2"/>
              <a:endCxn id="8" idx="0"/>
            </p:cNvCxnSpPr>
            <p:nvPr/>
          </p:nvCxnSpPr>
          <p:spPr>
            <a:xfrm>
              <a:off x="1200150" y="4560888"/>
              <a:ext cx="1117600" cy="3429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8" idx="0"/>
            </p:cNvCxnSpPr>
            <p:nvPr/>
          </p:nvCxnSpPr>
          <p:spPr>
            <a:xfrm flipH="1">
              <a:off x="2317750" y="4430712"/>
              <a:ext cx="1219200" cy="473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4521200" y="1563688"/>
            <a:ext cx="3644900" cy="4545012"/>
            <a:chOff x="4521200" y="1563688"/>
            <a:chExt cx="3644900" cy="4545012"/>
          </a:xfrm>
        </p:grpSpPr>
        <p:sp>
          <p:nvSpPr>
            <p:cNvPr id="20" name="Rectangle 19"/>
            <p:cNvSpPr/>
            <p:nvPr/>
          </p:nvSpPr>
          <p:spPr>
            <a:xfrm>
              <a:off x="5575300" y="1563688"/>
              <a:ext cx="1651000" cy="78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r>
                <a:rPr lang="en-US" sz="2000" baseline="-25000" dirty="0" smtClean="0"/>
                <a:t>1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5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1</a:t>
              </a:r>
              <a:r>
                <a:rPr lang="en-US" sz="2000" dirty="0" smtClean="0">
                  <a:sym typeface="Symbol" panose="05050102010706020507" pitchFamily="18" charset="2"/>
                </a:rPr>
                <a:t> -3</a:t>
              </a:r>
              <a:endParaRPr lang="en-US" sz="2000" dirty="0"/>
            </a:p>
          </p:txBody>
        </p:sp>
        <p:sp>
          <p:nvSpPr>
            <p:cNvPr id="21" name="Diamond 20"/>
            <p:cNvSpPr/>
            <p:nvPr/>
          </p:nvSpPr>
          <p:spPr>
            <a:xfrm>
              <a:off x="5549900" y="2794000"/>
              <a:ext cx="1727200" cy="60960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&lt;3?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21200" y="3760788"/>
              <a:ext cx="1435100" cy="78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*2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w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1</a:t>
              </a:r>
              <a:r>
                <a:rPr lang="en-US" sz="2000" dirty="0" smtClean="0">
                  <a:sym typeface="Symbol" panose="05050102010706020507" pitchFamily="18" charset="2"/>
                </a:rPr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endParaRPr lang="en-US" sz="2000" baseline="-25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77050" y="3748088"/>
              <a:ext cx="1289050" cy="669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-3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88000" y="5168900"/>
              <a:ext cx="1435100" cy="939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w</a:t>
              </a:r>
              <a:r>
                <a:rPr lang="en-US" sz="2000" baseline="-25000" dirty="0" smtClean="0"/>
                <a:t>2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-y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?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z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+y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?</a:t>
              </a:r>
              <a:endParaRPr lang="en-US" sz="2000" baseline="-25000" dirty="0"/>
            </a:p>
          </p:txBody>
        </p:sp>
        <p:cxnSp>
          <p:nvCxnSpPr>
            <p:cNvPr id="25" name="Straight Arrow Connector 24"/>
            <p:cNvCxnSpPr>
              <a:stCxn id="20" idx="2"/>
              <a:endCxn id="21" idx="0"/>
            </p:cNvCxnSpPr>
            <p:nvPr/>
          </p:nvCxnSpPr>
          <p:spPr>
            <a:xfrm>
              <a:off x="6400800" y="2351088"/>
              <a:ext cx="12700" cy="4429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1" idx="1"/>
              <a:endCxn id="22" idx="0"/>
            </p:cNvCxnSpPr>
            <p:nvPr/>
          </p:nvCxnSpPr>
          <p:spPr>
            <a:xfrm flipH="1">
              <a:off x="5238750" y="3098800"/>
              <a:ext cx="311150" cy="6619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1" idx="3"/>
              <a:endCxn id="23" idx="0"/>
            </p:cNvCxnSpPr>
            <p:nvPr/>
          </p:nvCxnSpPr>
          <p:spPr>
            <a:xfrm>
              <a:off x="7277100" y="3098800"/>
              <a:ext cx="244475" cy="6492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2" idx="2"/>
              <a:endCxn id="24" idx="0"/>
            </p:cNvCxnSpPr>
            <p:nvPr/>
          </p:nvCxnSpPr>
          <p:spPr>
            <a:xfrm>
              <a:off x="5238750" y="4548188"/>
              <a:ext cx="1066800" cy="6207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2"/>
              <a:endCxn id="24" idx="0"/>
            </p:cNvCxnSpPr>
            <p:nvPr/>
          </p:nvCxnSpPr>
          <p:spPr>
            <a:xfrm flipH="1">
              <a:off x="6305550" y="4418012"/>
              <a:ext cx="1216025" cy="7508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293100" y="1589088"/>
            <a:ext cx="3644900" cy="4899580"/>
            <a:chOff x="8293100" y="1589088"/>
            <a:chExt cx="3644900" cy="4899580"/>
          </a:xfrm>
        </p:grpSpPr>
        <p:sp>
          <p:nvSpPr>
            <p:cNvPr id="52" name="Rectangle 51"/>
            <p:cNvSpPr/>
            <p:nvPr/>
          </p:nvSpPr>
          <p:spPr>
            <a:xfrm>
              <a:off x="9347200" y="1589088"/>
              <a:ext cx="1651000" cy="78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r>
                <a:rPr lang="en-US" sz="2000" baseline="-25000" dirty="0" smtClean="0"/>
                <a:t>1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5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1</a:t>
              </a:r>
              <a:r>
                <a:rPr lang="en-US" sz="2000" dirty="0" smtClean="0">
                  <a:sym typeface="Symbol" panose="05050102010706020507" pitchFamily="18" charset="2"/>
                </a:rPr>
                <a:t> -3</a:t>
              </a:r>
              <a:endParaRPr lang="en-US" sz="2000" dirty="0"/>
            </a:p>
          </p:txBody>
        </p:sp>
        <p:sp>
          <p:nvSpPr>
            <p:cNvPr id="53" name="Diamond 52"/>
            <p:cNvSpPr/>
            <p:nvPr/>
          </p:nvSpPr>
          <p:spPr>
            <a:xfrm>
              <a:off x="9321800" y="2819400"/>
              <a:ext cx="1727200" cy="609600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x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&lt;3?</a:t>
              </a:r>
              <a:endParaRPr lang="en-US" sz="20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293100" y="3786188"/>
              <a:ext cx="1435100" cy="78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*2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w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1</a:t>
              </a:r>
              <a:r>
                <a:rPr lang="en-US" sz="2000" dirty="0" smtClean="0">
                  <a:sym typeface="Symbol" panose="05050102010706020507" pitchFamily="18" charset="2"/>
                </a:rPr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endParaRPr lang="en-US" sz="2000" baseline="-250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48950" y="3773488"/>
              <a:ext cx="1289050" cy="6699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-3</a:t>
              </a:r>
              <a:endParaRPr lang="en-US" sz="20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131300" y="5210176"/>
              <a:ext cx="1651000" cy="1278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y</a:t>
              </a:r>
              <a:r>
                <a:rPr lang="en-US" sz="2000" baseline="-25000" dirty="0" smtClean="0"/>
                <a:t>3</a:t>
              </a:r>
              <a:r>
                <a:rPr lang="en-IL" sz="2000" dirty="0" smtClean="0">
                  <a:sym typeface="Symbol" panose="05050102010706020507" pitchFamily="18" charset="2"/>
                </a:rPr>
                <a:t></a:t>
              </a:r>
              <a:r>
                <a:rPr lang="en-US" sz="2000" dirty="0" smtClean="0">
                  <a:sym typeface="Symbol" panose="05050102010706020507" pitchFamily="18" charset="2"/>
                </a:rPr>
                <a:t>(y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1</a:t>
              </a:r>
              <a:r>
                <a:rPr lang="en-US" sz="2000" dirty="0" smtClean="0">
                  <a:sym typeface="Symbol" panose="05050102010706020507" pitchFamily="18" charset="2"/>
                </a:rPr>
                <a:t>, 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)</a:t>
              </a:r>
            </a:p>
            <a:p>
              <a:pPr algn="ctr"/>
              <a:r>
                <a:rPr lang="en-US" sz="2000" dirty="0" smtClean="0"/>
                <a:t>w</a:t>
              </a:r>
              <a:r>
                <a:rPr lang="en-US" sz="2000" baseline="-25000" dirty="0" smtClean="0"/>
                <a:t>2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-y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3</a:t>
              </a:r>
            </a:p>
            <a:p>
              <a:pPr algn="ctr"/>
              <a:r>
                <a:rPr lang="en-US" sz="2000" dirty="0" smtClean="0">
                  <a:sym typeface="Symbol" panose="05050102010706020507" pitchFamily="18" charset="2"/>
                </a:rPr>
                <a:t>z </a:t>
              </a:r>
              <a:r>
                <a:rPr lang="en-IL" sz="2000" dirty="0" smtClean="0">
                  <a:sym typeface="Symbol" panose="05050102010706020507" pitchFamily="18" charset="2"/>
                </a:rPr>
                <a:t></a:t>
              </a:r>
              <a:r>
                <a:rPr lang="en-US" sz="2000" dirty="0" smtClean="0">
                  <a:sym typeface="Symbol" panose="05050102010706020507" pitchFamily="18" charset="2"/>
                </a:rPr>
                <a:t>x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2</a:t>
              </a:r>
              <a:r>
                <a:rPr lang="en-US" sz="2000" dirty="0" smtClean="0">
                  <a:sym typeface="Symbol" panose="05050102010706020507" pitchFamily="18" charset="2"/>
                </a:rPr>
                <a:t>+y</a:t>
              </a:r>
              <a:r>
                <a:rPr lang="en-US" sz="2000" baseline="-25000" dirty="0" smtClean="0">
                  <a:sym typeface="Symbol" panose="05050102010706020507" pitchFamily="18" charset="2"/>
                </a:rPr>
                <a:t>3</a:t>
              </a:r>
              <a:endParaRPr lang="en-US" sz="2000" baseline="-25000" dirty="0"/>
            </a:p>
          </p:txBody>
        </p:sp>
        <p:cxnSp>
          <p:nvCxnSpPr>
            <p:cNvPr id="57" name="Straight Arrow Connector 56"/>
            <p:cNvCxnSpPr>
              <a:stCxn id="52" idx="2"/>
              <a:endCxn id="53" idx="0"/>
            </p:cNvCxnSpPr>
            <p:nvPr/>
          </p:nvCxnSpPr>
          <p:spPr>
            <a:xfrm>
              <a:off x="10172700" y="2376488"/>
              <a:ext cx="12700" cy="4429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1"/>
              <a:endCxn id="54" idx="0"/>
            </p:cNvCxnSpPr>
            <p:nvPr/>
          </p:nvCxnSpPr>
          <p:spPr>
            <a:xfrm flipH="1">
              <a:off x="9010650" y="3124200"/>
              <a:ext cx="311150" cy="6619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3" idx="3"/>
              <a:endCxn id="55" idx="0"/>
            </p:cNvCxnSpPr>
            <p:nvPr/>
          </p:nvCxnSpPr>
          <p:spPr>
            <a:xfrm>
              <a:off x="11049000" y="3124200"/>
              <a:ext cx="244475" cy="6492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4" idx="2"/>
              <a:endCxn id="56" idx="0"/>
            </p:cNvCxnSpPr>
            <p:nvPr/>
          </p:nvCxnSpPr>
          <p:spPr>
            <a:xfrm>
              <a:off x="9010650" y="4573588"/>
              <a:ext cx="946150" cy="6365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5" idx="2"/>
              <a:endCxn id="56" idx="0"/>
            </p:cNvCxnSpPr>
            <p:nvPr/>
          </p:nvCxnSpPr>
          <p:spPr>
            <a:xfrm flipH="1">
              <a:off x="9956800" y="4443412"/>
              <a:ext cx="1336675" cy="7667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28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Mid-level IR’s: Many Varieties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969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Intermediate between AST (abstract syntax) and </a:t>
            </a:r>
            <a:r>
              <a:rPr lang="en-US" dirty="0" smtClean="0"/>
              <a:t>assembly</a:t>
            </a:r>
            <a:endParaRPr lang="en-US" b="1" dirty="0" smtClean="0"/>
          </a:p>
          <a:p>
            <a:r>
              <a:rPr lang="en-US" dirty="0"/>
              <a:t>May have unstructured jumps, abstract registers or memory </a:t>
            </a:r>
            <a:r>
              <a:rPr lang="en-US" dirty="0" smtClean="0"/>
              <a:t>locations</a:t>
            </a:r>
          </a:p>
          <a:p>
            <a:r>
              <a:rPr lang="en-US" dirty="0"/>
              <a:t>Convenient for translation to high-quality machine code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30311"/>
              </p:ext>
            </p:extLst>
          </p:nvPr>
        </p:nvGraphicFramePr>
        <p:xfrm>
          <a:off x="1016000" y="3157537"/>
          <a:ext cx="10337800" cy="3572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142">
                  <a:extLst>
                    <a:ext uri="{9D8B030D-6E8A-4147-A177-3AD203B41FA5}">
                      <a16:colId xmlns:a16="http://schemas.microsoft.com/office/drawing/2014/main" val="1055746688"/>
                    </a:ext>
                  </a:extLst>
                </a:gridCol>
                <a:gridCol w="2151758">
                  <a:extLst>
                    <a:ext uri="{9D8B030D-6E8A-4147-A177-3AD203B41FA5}">
                      <a16:colId xmlns:a16="http://schemas.microsoft.com/office/drawing/2014/main" val="200092713"/>
                    </a:ext>
                  </a:extLst>
                </a:gridCol>
                <a:gridCol w="2584450">
                  <a:extLst>
                    <a:ext uri="{9D8B030D-6E8A-4147-A177-3AD203B41FA5}">
                      <a16:colId xmlns:a16="http://schemas.microsoft.com/office/drawing/2014/main" val="174234880"/>
                    </a:ext>
                  </a:extLst>
                </a:gridCol>
                <a:gridCol w="2584450">
                  <a:extLst>
                    <a:ext uri="{9D8B030D-6E8A-4147-A177-3AD203B41FA5}">
                      <a16:colId xmlns:a16="http://schemas.microsoft.com/office/drawing/2014/main" val="286820085"/>
                    </a:ext>
                  </a:extLst>
                </a:gridCol>
              </a:tblGrid>
              <a:tr h="3703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53357"/>
                  </a:ext>
                </a:extLst>
              </a:tr>
              <a:tr h="925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Quadruples</a:t>
                      </a:r>
                    </a:p>
                    <a:p>
                      <a:r>
                        <a:rPr lang="en-US" sz="2000" dirty="0" smtClean="0"/>
                        <a:t>a</a:t>
                      </a:r>
                      <a:r>
                        <a:rPr lang="en-US" sz="2000" baseline="0" dirty="0" smtClean="0"/>
                        <a:t> = b op c</a:t>
                      </a:r>
                    </a:p>
                    <a:p>
                      <a:r>
                        <a:rPr lang="en-US" sz="2000" baseline="0" dirty="0" smtClean="0"/>
                        <a:t>(3-address)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Flexible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Suboptimal</a:t>
                      </a:r>
                      <a:r>
                        <a:rPr lang="en-US" sz="2000" baseline="0" dirty="0" smtClean="0"/>
                        <a:t> X86 translation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237631"/>
                  </a:ext>
                </a:extLst>
              </a:tr>
              <a:tr h="7682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Variant of q</a:t>
                      </a:r>
                      <a:r>
                        <a:rPr lang="en-US" sz="2000" dirty="0" smtClean="0"/>
                        <a:t>uadruples with SSA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LLVM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Facilitates</a:t>
                      </a:r>
                      <a:r>
                        <a:rPr lang="en-US" sz="2000" baseline="0" dirty="0" smtClean="0"/>
                        <a:t> optimizations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Verbose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07974"/>
                  </a:ext>
                </a:extLst>
              </a:tr>
              <a:tr h="537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Triples(2-addres)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x = x op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Easy to generate</a:t>
                      </a:r>
                      <a:r>
                        <a:rPr lang="en-US" sz="2000" baseline="0" dirty="0" smtClean="0"/>
                        <a:t> X86 via tiling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Register allocation may</a:t>
                      </a:r>
                      <a:r>
                        <a:rPr lang="en-US" sz="2000" baseline="0" dirty="0" smtClean="0"/>
                        <a:t> be harder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016820"/>
                  </a:ext>
                </a:extLst>
              </a:tr>
              <a:tr h="64816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 based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UCODE, Java Bytecode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Easy to</a:t>
                      </a:r>
                      <a:r>
                        <a:rPr lang="en-US" sz="2000" baseline="0" dirty="0" smtClean="0"/>
                        <a:t> generate code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 to optimize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72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68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Basic Block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Parts of control graph without split</a:t>
            </a:r>
          </a:p>
          <a:p>
            <a:r>
              <a:rPr lang="en-US" altLang="en-US" dirty="0" smtClean="0"/>
              <a:t>A sequence of assignments and expressions  which are always executed together</a:t>
            </a:r>
          </a:p>
          <a:p>
            <a:r>
              <a:rPr lang="en-US" altLang="en-US" dirty="0" smtClean="0">
                <a:solidFill>
                  <a:srgbClr val="F02E00"/>
                </a:solidFill>
              </a:rPr>
              <a:t>Maximal Basic Block</a:t>
            </a:r>
            <a:r>
              <a:rPr lang="en-US" altLang="en-US" dirty="0" smtClean="0"/>
              <a:t> Cannot be extended</a:t>
            </a:r>
          </a:p>
          <a:p>
            <a:pPr lvl="1"/>
            <a:r>
              <a:rPr lang="en-US" altLang="en-US" dirty="0" smtClean="0"/>
              <a:t>Start at label or at routine entry</a:t>
            </a:r>
          </a:p>
          <a:p>
            <a:pPr lvl="1"/>
            <a:r>
              <a:rPr lang="en-US" altLang="en-US" dirty="0" smtClean="0"/>
              <a:t>Ends just before jump like node, label, procedure call, routine exit 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0F50078-7063-452B-B2DA-E362965C5901}" type="slidenum">
              <a:rPr lang="he-IL" altLang="en-US" sz="1400">
                <a:solidFill>
                  <a:schemeClr val="tx1"/>
                </a:solidFill>
              </a:rPr>
              <a:pPr/>
              <a:t>25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Example</a:t>
            </a:r>
            <a:r>
              <a:rPr lang="he-IL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B</a:t>
            </a:r>
            <a:r>
              <a:rPr lang="en-US" altLang="en-US" dirty="0" smtClean="0"/>
              <a:t>asic Blocks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17701" y="1471614"/>
            <a:ext cx="2959099" cy="45116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void foo()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if (x &gt; 8) 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z = 9;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t = z + 1;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}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z = z * z;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t = t – z 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bar();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t = t + 1;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7791450" y="1717676"/>
            <a:ext cx="99218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x&gt;8</a:t>
            </a: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7383464" y="2541589"/>
            <a:ext cx="1811337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z=9;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 = z + 1;</a:t>
            </a: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7383464" y="3913189"/>
            <a:ext cx="1811337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z=z*z;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 = t - z;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7381875" y="5284789"/>
            <a:ext cx="181133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bar()</a:t>
            </a:r>
          </a:p>
        </p:txBody>
      </p:sp>
      <p:sp>
        <p:nvSpPr>
          <p:cNvPr id="616456" name="Text Box 8"/>
          <p:cNvSpPr txBox="1">
            <a:spLocks noChangeArrowheads="1"/>
          </p:cNvSpPr>
          <p:nvPr/>
        </p:nvSpPr>
        <p:spPr bwMode="auto">
          <a:xfrm>
            <a:off x="7383464" y="6110289"/>
            <a:ext cx="181133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t=t+1;</a:t>
            </a:r>
          </a:p>
        </p:txBody>
      </p:sp>
      <p:sp>
        <p:nvSpPr>
          <p:cNvPr id="7373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8DFA640-10A9-4347-9E67-CE1BC37D8941}" type="slidenum">
              <a:rPr lang="he-IL" altLang="en-US" sz="1400">
                <a:solidFill>
                  <a:schemeClr val="tx1"/>
                </a:solidFill>
              </a:rPr>
              <a:pPr/>
              <a:t>26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7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2" grpId="0" animBg="1"/>
      <p:bldP spid="616453" grpId="0" animBg="1"/>
      <p:bldP spid="616454" grpId="0" animBg="1"/>
      <p:bldP spid="616455" grpId="0" animBg="1"/>
      <p:bldP spid="6164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Control Flow Graph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compiler does not know the actual executions</a:t>
            </a:r>
          </a:p>
          <a:p>
            <a:r>
              <a:rPr lang="en-US" altLang="en-US" dirty="0" smtClean="0"/>
              <a:t>A finite directed graph conservatively represents all behaviors</a:t>
            </a:r>
          </a:p>
          <a:p>
            <a:pPr lvl="1"/>
            <a:r>
              <a:rPr lang="en-US" altLang="en-US" dirty="0" smtClean="0"/>
              <a:t>Nodes are basic blocks</a:t>
            </a:r>
          </a:p>
          <a:p>
            <a:pPr lvl="1"/>
            <a:r>
              <a:rPr lang="en-US" altLang="en-US" dirty="0" smtClean="0"/>
              <a:t>Edges represent immediate flow of control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0F50078-7063-452B-B2DA-E362965C5901}" type="slidenum">
              <a:rPr lang="he-IL" altLang="en-US" sz="1400">
                <a:solidFill>
                  <a:schemeClr val="tx1"/>
                </a:solidFill>
              </a:rPr>
              <a:pPr/>
              <a:t>27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Example Control Flow Graph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17701" y="1471614"/>
            <a:ext cx="2959099" cy="45116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void foo()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if (x &gt; 8) 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z = 9;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t = z + 1;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}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z = z * z;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t = t – z 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bar();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t = t + 1;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7791450" y="1717676"/>
            <a:ext cx="99218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x&gt;8</a:t>
            </a: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7383464" y="2541589"/>
            <a:ext cx="1811337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z=9;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 = z + 1;</a:t>
            </a: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7383464" y="3913189"/>
            <a:ext cx="1811337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z=z*z;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 = t - z;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7381875" y="5284789"/>
            <a:ext cx="1811338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bar()</a:t>
            </a:r>
          </a:p>
        </p:txBody>
      </p:sp>
      <p:sp>
        <p:nvSpPr>
          <p:cNvPr id="616456" name="Text Box 8"/>
          <p:cNvSpPr txBox="1">
            <a:spLocks noChangeArrowheads="1"/>
          </p:cNvSpPr>
          <p:nvPr/>
        </p:nvSpPr>
        <p:spPr bwMode="auto">
          <a:xfrm>
            <a:off x="7383464" y="6110289"/>
            <a:ext cx="181133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t=t+1;</a:t>
            </a:r>
          </a:p>
        </p:txBody>
      </p:sp>
      <p:sp>
        <p:nvSpPr>
          <p:cNvPr id="7373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8DFA640-10A9-4347-9E67-CE1BC37D8941}" type="slidenum">
              <a:rPr lang="he-IL" altLang="en-US" sz="1400">
                <a:solidFill>
                  <a:schemeClr val="tx1"/>
                </a:solidFill>
              </a:rPr>
              <a:pPr/>
              <a:t>28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616452" idx="2"/>
            <a:endCxn id="616453" idx="0"/>
          </p:cNvCxnSpPr>
          <p:nvPr/>
        </p:nvCxnSpPr>
        <p:spPr>
          <a:xfrm>
            <a:off x="8287544" y="2179341"/>
            <a:ext cx="1589" cy="362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616453" idx="2"/>
            <a:endCxn id="616454" idx="0"/>
          </p:cNvCxnSpPr>
          <p:nvPr/>
        </p:nvCxnSpPr>
        <p:spPr>
          <a:xfrm>
            <a:off x="8289133" y="3584576"/>
            <a:ext cx="0" cy="328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616454" idx="2"/>
            <a:endCxn id="616455" idx="0"/>
          </p:cNvCxnSpPr>
          <p:nvPr/>
        </p:nvCxnSpPr>
        <p:spPr>
          <a:xfrm flipH="1">
            <a:off x="8287544" y="4956176"/>
            <a:ext cx="1589" cy="328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16455" idx="2"/>
            <a:endCxn id="616456" idx="0"/>
          </p:cNvCxnSpPr>
          <p:nvPr/>
        </p:nvCxnSpPr>
        <p:spPr>
          <a:xfrm>
            <a:off x="8287544" y="5746454"/>
            <a:ext cx="1589" cy="36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16452" idx="3"/>
            <a:endCxn id="616454" idx="3"/>
          </p:cNvCxnSpPr>
          <p:nvPr/>
        </p:nvCxnSpPr>
        <p:spPr>
          <a:xfrm>
            <a:off x="8783638" y="1948509"/>
            <a:ext cx="411163" cy="2486174"/>
          </a:xfrm>
          <a:prstGeom prst="curvedConnector3">
            <a:avLst>
              <a:gd name="adj1" fmla="val 1555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2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Applied </a:t>
            </a:r>
            <a:r>
              <a:rPr lang="en-US" dirty="0"/>
              <a:t>for each function body</a:t>
            </a:r>
          </a:p>
          <a:p>
            <a:r>
              <a:rPr lang="en-US" dirty="0" smtClean="0"/>
              <a:t>Scan </a:t>
            </a:r>
            <a:r>
              <a:rPr lang="en-US" dirty="0"/>
              <a:t>the statement list from left to right</a:t>
            </a:r>
          </a:p>
          <a:p>
            <a:r>
              <a:rPr lang="en-US" dirty="0" smtClean="0"/>
              <a:t>Whenever </a:t>
            </a:r>
            <a:r>
              <a:rPr lang="en-US" dirty="0"/>
              <a:t>a </a:t>
            </a:r>
            <a:r>
              <a:rPr lang="en-US" dirty="0" smtClean="0"/>
              <a:t> LABEL </a:t>
            </a:r>
            <a:r>
              <a:rPr lang="en-US" dirty="0"/>
              <a:t>is found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new block begins (and the </a:t>
            </a:r>
            <a:r>
              <a:rPr lang="en-US" dirty="0" smtClean="0"/>
              <a:t>previous block </a:t>
            </a:r>
            <a:r>
              <a:rPr lang="en-US" dirty="0"/>
              <a:t>ends)</a:t>
            </a:r>
          </a:p>
          <a:p>
            <a:r>
              <a:rPr lang="en-US" dirty="0" smtClean="0"/>
              <a:t>Whenever JUMP </a:t>
            </a:r>
            <a:r>
              <a:rPr lang="en-US" dirty="0"/>
              <a:t>or </a:t>
            </a:r>
            <a:r>
              <a:rPr lang="en-US" dirty="0" smtClean="0"/>
              <a:t>BRANCH </a:t>
            </a:r>
            <a:r>
              <a:rPr lang="en-US" dirty="0"/>
              <a:t>are found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current block ends (and the next block begins)</a:t>
            </a:r>
          </a:p>
          <a:p>
            <a:r>
              <a:rPr lang="en-US" dirty="0" smtClean="0"/>
              <a:t>When </a:t>
            </a:r>
            <a:r>
              <a:rPr lang="en-US" dirty="0"/>
              <a:t>a block ends </a:t>
            </a:r>
            <a:r>
              <a:rPr lang="en-US" dirty="0" smtClean="0"/>
              <a:t>without JUMP </a:t>
            </a:r>
            <a:r>
              <a:rPr lang="en-US" dirty="0"/>
              <a:t>or </a:t>
            </a:r>
            <a:r>
              <a:rPr lang="en-US" dirty="0" smtClean="0"/>
              <a:t>BRANCH} </a:t>
            </a:r>
          </a:p>
          <a:p>
            <a:pPr lvl="1"/>
            <a:r>
              <a:rPr lang="en-US" dirty="0" smtClean="0"/>
              <a:t>JUMP to </a:t>
            </a:r>
            <a:r>
              <a:rPr lang="en-US" dirty="0"/>
              <a:t>the following </a:t>
            </a:r>
            <a:r>
              <a:rPr lang="en-US" dirty="0" smtClean="0"/>
              <a:t>LABEL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a block does not start with a </a:t>
            </a:r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Add a LABEL</a:t>
            </a:r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the end of the function body jump to 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beginning of </a:t>
            </a:r>
            <a:r>
              <a:rPr lang="en-US" dirty="0"/>
              <a:t>the epilogue</a:t>
            </a:r>
          </a:p>
        </p:txBody>
      </p:sp>
    </p:spTree>
    <p:extLst>
      <p:ext uri="{BB962C8B-B14F-4D97-AF65-F5344CB8AC3E}">
        <p14:creationId xmlns:p14="http://schemas.microsoft.com/office/powerpoint/2010/main" val="34020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AST </a:t>
            </a:r>
            <a:r>
              <a:rPr lang="en-IL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X86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IRs</a:t>
            </a:r>
            <a:endParaRPr lang="en-US" dirty="0" smtClean="0"/>
          </a:p>
          <a:p>
            <a:r>
              <a:rPr lang="en-US" dirty="0" smtClean="0"/>
              <a:t>LLVM by example</a:t>
            </a:r>
          </a:p>
          <a:p>
            <a:r>
              <a:rPr lang="en-US" dirty="0" smtClean="0"/>
              <a:t>Compiling LLVM into X86</a:t>
            </a:r>
          </a:p>
          <a:p>
            <a:pPr lvl="1"/>
            <a:r>
              <a:rPr lang="en-US" dirty="0" smtClean="0"/>
              <a:t>Register allocation</a:t>
            </a:r>
          </a:p>
          <a:p>
            <a:pPr lvl="1"/>
            <a:r>
              <a:rPr lang="en-US" dirty="0" smtClean="0"/>
              <a:t>Instruction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LLVM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</a:t>
            </a:r>
            <a:r>
              <a:rPr lang="en-US" dirty="0"/>
              <a:t>of industrial strength compiler </a:t>
            </a:r>
            <a:r>
              <a:rPr lang="en-US" dirty="0" smtClean="0"/>
              <a:t>technology</a:t>
            </a:r>
          </a:p>
          <a:p>
            <a:r>
              <a:rPr lang="en-US" dirty="0" smtClean="0"/>
              <a:t>Optimizer </a:t>
            </a:r>
            <a:r>
              <a:rPr lang="en-US" dirty="0"/>
              <a:t>and Code </a:t>
            </a:r>
            <a:r>
              <a:rPr lang="en-US" dirty="0" smtClean="0"/>
              <a:t>Generator</a:t>
            </a:r>
          </a:p>
          <a:p>
            <a:pPr lvl="1"/>
            <a:r>
              <a:rPr lang="en-US" dirty="0" err="1" smtClean="0"/>
              <a:t>llvm-gcc</a:t>
            </a:r>
            <a:r>
              <a:rPr lang="en-US" dirty="0" smtClean="0"/>
              <a:t> </a:t>
            </a:r>
            <a:r>
              <a:rPr lang="en-US" dirty="0"/>
              <a:t>and Clang Front-ends </a:t>
            </a:r>
            <a:endParaRPr lang="en-US" dirty="0" smtClean="0"/>
          </a:p>
          <a:p>
            <a:pPr lvl="1"/>
            <a:r>
              <a:rPr lang="en-US" dirty="0" smtClean="0"/>
              <a:t>MSIL </a:t>
            </a:r>
            <a:r>
              <a:rPr lang="en-US" dirty="0"/>
              <a:t>and .NET Virtual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 smtClean="0"/>
              <a:t>Started as a PhD by Chris </a:t>
            </a:r>
            <a:r>
              <a:rPr lang="en-US" dirty="0" err="1" smtClean="0"/>
              <a:t>Lattner</a:t>
            </a:r>
            <a:r>
              <a:rPr lang="en-US" dirty="0"/>
              <a:t> </a:t>
            </a:r>
            <a:endParaRPr lang="en-US" dirty="0" smtClean="0"/>
          </a:p>
          <a:p>
            <a:pPr lvl="2"/>
            <a:r>
              <a:rPr lang="en-US" dirty="0" smtClean="0"/>
              <a:t> University </a:t>
            </a:r>
            <a:r>
              <a:rPr lang="en-US" dirty="0"/>
              <a:t>of Illinois </a:t>
            </a:r>
            <a:r>
              <a:rPr lang="en-US" dirty="0" smtClean="0"/>
              <a:t>Urbana-Champaign</a:t>
            </a:r>
            <a:endParaRPr lang="he-IL" dirty="0" smtClean="0"/>
          </a:p>
          <a:p>
            <a:pPr lvl="2"/>
            <a:r>
              <a:rPr lang="en-US" dirty="0" smtClean="0"/>
              <a:t>ACM</a:t>
            </a:r>
            <a:r>
              <a:rPr lang="he-IL" dirty="0" smtClean="0"/>
              <a:t> </a:t>
            </a:r>
            <a:r>
              <a:rPr lang="en-US" dirty="0" smtClean="0"/>
              <a:t>Software</a:t>
            </a:r>
            <a:r>
              <a:rPr lang="he-IL" dirty="0" smtClean="0"/>
              <a:t> </a:t>
            </a:r>
            <a:r>
              <a:rPr lang="en-US" dirty="0" smtClean="0"/>
              <a:t>System</a:t>
            </a:r>
            <a:r>
              <a:rPr lang="he-IL" dirty="0" smtClean="0"/>
              <a:t> </a:t>
            </a:r>
            <a:r>
              <a:rPr lang="en-US" dirty="0" smtClean="0"/>
              <a:t>Award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100" y="3149600"/>
            <a:ext cx="1511300" cy="1422400"/>
          </a:xfrm>
          <a:prstGeom prst="rect">
            <a:avLst/>
          </a:prstGeom>
        </p:spPr>
      </p:pic>
      <p:sp>
        <p:nvSpPr>
          <p:cNvPr id="6" name="AutoShape 4" descr="File:Apple logo black.sv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hris Lattner profil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75" y="3363119"/>
            <a:ext cx="11430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Vision and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5975"/>
          </a:xfrm>
        </p:spPr>
        <p:txBody>
          <a:bodyPr/>
          <a:lstStyle/>
          <a:p>
            <a:r>
              <a:rPr lang="en-US" dirty="0"/>
              <a:t>build a set of modular compiler </a:t>
            </a:r>
            <a:r>
              <a:rPr lang="en-US" dirty="0" smtClean="0"/>
              <a:t>components</a:t>
            </a:r>
          </a:p>
          <a:p>
            <a:r>
              <a:rPr lang="en-US" dirty="0" smtClean="0"/>
              <a:t>Reduces </a:t>
            </a:r>
            <a:r>
              <a:rPr lang="en-US" dirty="0"/>
              <a:t>the time &amp; cost to construct a particular </a:t>
            </a:r>
            <a:r>
              <a:rPr lang="en-US" dirty="0" smtClean="0"/>
              <a:t>compiler</a:t>
            </a:r>
          </a:p>
          <a:p>
            <a:r>
              <a:rPr lang="en-US" dirty="0" smtClean="0"/>
              <a:t>Components </a:t>
            </a:r>
            <a:r>
              <a:rPr lang="en-US" dirty="0"/>
              <a:t>are shared across different compilers </a:t>
            </a:r>
            <a:endParaRPr lang="en-US" dirty="0" smtClean="0"/>
          </a:p>
          <a:p>
            <a:r>
              <a:rPr lang="en-US" dirty="0" smtClean="0"/>
              <a:t>Allows </a:t>
            </a:r>
            <a:r>
              <a:rPr lang="en-US" dirty="0"/>
              <a:t>choice of the right component for the job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49" y="3848100"/>
            <a:ext cx="1121250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 Compiler </a:t>
            </a:r>
            <a:r>
              <a:rPr lang="en-US" dirty="0" smtClean="0"/>
              <a:t>Collection(</a:t>
            </a:r>
            <a:r>
              <a:rPr lang="en-US" dirty="0" err="1" smtClean="0"/>
              <a:t>gcc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GNU Project</a:t>
            </a:r>
          </a:p>
          <a:p>
            <a:r>
              <a:rPr lang="en-US" dirty="0" smtClean="0"/>
              <a:t>1987</a:t>
            </a:r>
            <a:r>
              <a:rPr lang="en-IL" dirty="0" smtClean="0"/>
              <a:t>—</a:t>
            </a:r>
            <a:r>
              <a:rPr lang="en-US" dirty="0" smtClean="0"/>
              <a:t>now</a:t>
            </a:r>
          </a:p>
          <a:p>
            <a:r>
              <a:rPr lang="en-US" dirty="0" smtClean="0"/>
              <a:t>Various programming languages and architectures</a:t>
            </a:r>
          </a:p>
          <a:p>
            <a:r>
              <a:rPr lang="en-US" dirty="0" smtClean="0"/>
              <a:t>Highly optimized</a:t>
            </a:r>
          </a:p>
          <a:p>
            <a:r>
              <a:rPr lang="en-US" dirty="0"/>
              <a:t>7,348,239 lines of code</a:t>
            </a:r>
            <a:endParaRPr lang="en-US" dirty="0" smtClean="0"/>
          </a:p>
          <a:p>
            <a:r>
              <a:rPr lang="en-US" dirty="0" smtClean="0"/>
              <a:t>Hard to extend</a:t>
            </a:r>
            <a:endParaRPr lang="en-US" dirty="0"/>
          </a:p>
        </p:txBody>
      </p:sp>
      <p:pic>
        <p:nvPicPr>
          <p:cNvPr id="2050" name="Picture 2" descr="Richard Stallman at LibrePlanet 2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175" y="1160462"/>
            <a:ext cx="2095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36000" y="4010025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Richard Stallman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LLVM</a:t>
            </a:r>
            <a:r>
              <a:rPr lang="he-IL" dirty="0" smtClean="0"/>
              <a:t> </a:t>
            </a:r>
            <a:r>
              <a:rPr lang="en-US" dirty="0" smtClean="0"/>
              <a:t>gcc4.2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01775"/>
          </a:xfrm>
        </p:spPr>
        <p:txBody>
          <a:bodyPr/>
          <a:lstStyle/>
          <a:p>
            <a:r>
              <a:rPr lang="en-US" dirty="0" smtClean="0"/>
              <a:t>Reuses </a:t>
            </a:r>
            <a:r>
              <a:rPr lang="en-US" dirty="0" err="1" smtClean="0"/>
              <a:t>gcc</a:t>
            </a:r>
            <a:r>
              <a:rPr lang="en-US" dirty="0" smtClean="0"/>
              <a:t> optimizer and code generation with LLVM</a:t>
            </a:r>
          </a:p>
          <a:p>
            <a:pPr lvl="1"/>
            <a:r>
              <a:rPr lang="en-US" dirty="0" smtClean="0"/>
              <a:t>Reuses parser and runtime libraries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3462337"/>
            <a:ext cx="2006600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gcc</a:t>
            </a:r>
            <a:r>
              <a:rPr lang="en-US" sz="2000" dirty="0" smtClean="0"/>
              <a:t> 4.2</a:t>
            </a:r>
          </a:p>
          <a:p>
            <a:pPr algn="ctr"/>
            <a:r>
              <a:rPr lang="en-US" sz="2000" dirty="0" smtClean="0"/>
              <a:t>Frontend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102100" y="3462337"/>
            <a:ext cx="2006600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gcc</a:t>
            </a:r>
            <a:r>
              <a:rPr lang="en-US" sz="2000" dirty="0" smtClean="0"/>
              <a:t> 4.2</a:t>
            </a:r>
          </a:p>
          <a:p>
            <a:pPr algn="ctr"/>
            <a:r>
              <a:rPr lang="en-US" sz="2000" dirty="0" smtClean="0"/>
              <a:t>Optimizer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010400" y="3449637"/>
            <a:ext cx="2006600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gcc</a:t>
            </a:r>
            <a:r>
              <a:rPr lang="en-US" sz="2000" dirty="0" smtClean="0"/>
              <a:t> 4.2</a:t>
            </a:r>
          </a:p>
          <a:p>
            <a:pPr algn="ctr"/>
            <a:r>
              <a:rPr lang="en-US" sz="2000" dirty="0" smtClean="0"/>
              <a:t>Code Generator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8800" y="3632200"/>
            <a:ext cx="723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7800" y="332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" y="4013200"/>
            <a:ext cx="723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382270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02000" y="3798887"/>
            <a:ext cx="8001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 flipV="1">
            <a:off x="6108700" y="3798887"/>
            <a:ext cx="9017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442450" y="3600966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.s file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6" idx="3"/>
            <a:endCxn id="25" idx="1"/>
          </p:cNvCxnSpPr>
          <p:nvPr/>
        </p:nvCxnSpPr>
        <p:spPr>
          <a:xfrm flipV="1">
            <a:off x="9017000" y="3785632"/>
            <a:ext cx="425450" cy="13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65100" y="4914900"/>
            <a:ext cx="10344150" cy="864632"/>
            <a:chOff x="165100" y="4914900"/>
            <a:chExt cx="10344150" cy="864632"/>
          </a:xfrm>
        </p:grpSpPr>
        <p:sp>
          <p:nvSpPr>
            <p:cNvPr id="16" name="Rectangle 15"/>
            <p:cNvSpPr/>
            <p:nvPr/>
          </p:nvSpPr>
          <p:spPr>
            <a:xfrm>
              <a:off x="1308100" y="5049837"/>
              <a:ext cx="2006600" cy="698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gcc</a:t>
              </a:r>
              <a:r>
                <a:rPr lang="en-US" sz="2000" dirty="0" smtClean="0"/>
                <a:t> 4.2</a:t>
              </a:r>
            </a:p>
            <a:p>
              <a:pPr algn="ctr"/>
              <a:r>
                <a:rPr lang="en-US" sz="2000" dirty="0" smtClean="0"/>
                <a:t>Frontend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14800" y="5049837"/>
              <a:ext cx="2006600" cy="698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LLVM</a:t>
              </a:r>
            </a:p>
            <a:p>
              <a:pPr algn="ctr"/>
              <a:r>
                <a:rPr lang="en-US" sz="2000" dirty="0" smtClean="0"/>
                <a:t>Optimizer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023100" y="5037137"/>
              <a:ext cx="2006600" cy="698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LLVM</a:t>
              </a:r>
            </a:p>
            <a:p>
              <a:pPr algn="ctr"/>
              <a:r>
                <a:rPr lang="en-US" sz="2000" dirty="0" smtClean="0"/>
                <a:t>Code Generator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71500" y="5219700"/>
              <a:ext cx="7239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0500" y="49149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84200" y="5600700"/>
              <a:ext cx="7239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65100" y="5410200"/>
              <a:ext cx="55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C++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14700" y="5386387"/>
              <a:ext cx="800100" cy="127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7" idx="3"/>
              <a:endCxn id="18" idx="1"/>
            </p:cNvCxnSpPr>
            <p:nvPr/>
          </p:nvCxnSpPr>
          <p:spPr>
            <a:xfrm flipV="1">
              <a:off x="6121400" y="5386387"/>
              <a:ext cx="901700" cy="127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556750" y="5188466"/>
              <a:ext cx="952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.s file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18" idx="3"/>
              <a:endCxn id="26" idx="1"/>
            </p:cNvCxnSpPr>
            <p:nvPr/>
          </p:nvCxnSpPr>
          <p:spPr>
            <a:xfrm flipV="1">
              <a:off x="9029700" y="5373132"/>
              <a:ext cx="527050" cy="13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275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factorial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2381" y="1977473"/>
            <a:ext cx="440646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int factorial(int num) {</a:t>
            </a:r>
          </a:p>
          <a:p>
            <a:r>
              <a:rPr lang="pt-BR" dirty="0"/>
              <a:t>    if (num == 1) return 1 ;</a:t>
            </a:r>
          </a:p>
          <a:p>
            <a:r>
              <a:rPr lang="pt-BR" dirty="0"/>
              <a:t>    else return num * factorial(num -1 );</a:t>
            </a:r>
          </a:p>
          <a:p>
            <a:r>
              <a:rPr lang="pt-BR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18200" y="571500"/>
            <a:ext cx="5067300" cy="618630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define</a:t>
            </a:r>
            <a:r>
              <a:rPr lang="en-US" dirty="0"/>
              <a:t> i32 @fact(i32) #0 {</a:t>
            </a:r>
          </a:p>
          <a:p>
            <a:r>
              <a:rPr lang="en-US" dirty="0"/>
              <a:t>  %2 = </a:t>
            </a:r>
            <a:r>
              <a:rPr lang="en-US" b="1" dirty="0" err="1" smtClean="0"/>
              <a:t>alloca</a:t>
            </a:r>
            <a:r>
              <a:rPr lang="en-US" dirty="0" smtClean="0"/>
              <a:t> i32</a:t>
            </a:r>
            <a:r>
              <a:rPr lang="en-US" dirty="0"/>
              <a:t>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%3 = </a:t>
            </a:r>
            <a:r>
              <a:rPr lang="en-US" b="1" dirty="0" err="1" smtClean="0"/>
              <a:t>alloca</a:t>
            </a:r>
            <a:r>
              <a:rPr lang="en-US" dirty="0" smtClean="0"/>
              <a:t> </a:t>
            </a:r>
            <a:r>
              <a:rPr lang="en-US" dirty="0"/>
              <a:t>i32,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</a:t>
            </a:r>
            <a:r>
              <a:rPr lang="en-US" b="1" dirty="0"/>
              <a:t>store</a:t>
            </a:r>
            <a:r>
              <a:rPr lang="en-US" dirty="0"/>
              <a:t> i32 %0, i32* %3,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%4 = </a:t>
            </a:r>
            <a:r>
              <a:rPr lang="en-US" b="1" dirty="0"/>
              <a:t>load</a:t>
            </a:r>
            <a:r>
              <a:rPr lang="en-US" dirty="0"/>
              <a:t> i32, i32* %3,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%5 = </a:t>
            </a:r>
            <a:r>
              <a:rPr lang="en-US" b="1" dirty="0" err="1"/>
              <a:t>icmp</a:t>
            </a:r>
            <a:r>
              <a:rPr lang="en-US" dirty="0"/>
              <a:t> </a:t>
            </a:r>
            <a:r>
              <a:rPr lang="en-US" b="1" dirty="0" err="1"/>
              <a:t>eq</a:t>
            </a:r>
            <a:r>
              <a:rPr lang="en-US" dirty="0"/>
              <a:t> i32 %4, 1</a:t>
            </a:r>
          </a:p>
          <a:p>
            <a:r>
              <a:rPr lang="en-US" b="1" dirty="0"/>
              <a:t>  </a:t>
            </a:r>
            <a:r>
              <a:rPr lang="en-US" b="1" dirty="0" err="1"/>
              <a:t>br</a:t>
            </a:r>
            <a:r>
              <a:rPr lang="en-US" b="1" dirty="0"/>
              <a:t> </a:t>
            </a:r>
            <a:r>
              <a:rPr lang="en-US" dirty="0"/>
              <a:t>i1 %5, label %6, label %7</a:t>
            </a:r>
          </a:p>
          <a:p>
            <a:r>
              <a:rPr lang="en-US" dirty="0" smtClean="0"/>
              <a:t>; </a:t>
            </a:r>
            <a:r>
              <a:rPr lang="en-US" dirty="0"/>
              <a:t>&lt;label&gt;:6:                                      ; </a:t>
            </a:r>
            <a:r>
              <a:rPr lang="en-US" dirty="0" err="1"/>
              <a:t>preds</a:t>
            </a:r>
            <a:r>
              <a:rPr lang="en-US" dirty="0"/>
              <a:t> = %1</a:t>
            </a:r>
          </a:p>
          <a:p>
            <a:r>
              <a:rPr lang="en-US" dirty="0"/>
              <a:t> </a:t>
            </a:r>
            <a:r>
              <a:rPr lang="en-US" b="1" dirty="0"/>
              <a:t> store </a:t>
            </a:r>
            <a:r>
              <a:rPr lang="en-US" dirty="0"/>
              <a:t>i32 1, i32* %2,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</a:t>
            </a:r>
            <a:r>
              <a:rPr lang="en-US" b="1" dirty="0" err="1"/>
              <a:t>br</a:t>
            </a:r>
            <a:r>
              <a:rPr lang="en-US" dirty="0"/>
              <a:t> label %13</a:t>
            </a:r>
          </a:p>
          <a:p>
            <a:r>
              <a:rPr lang="en-US" dirty="0" smtClean="0"/>
              <a:t>; </a:t>
            </a:r>
            <a:r>
              <a:rPr lang="en-US" dirty="0"/>
              <a:t>&lt;label&gt;:7:                                      ; </a:t>
            </a:r>
            <a:r>
              <a:rPr lang="en-US" dirty="0" err="1"/>
              <a:t>preds</a:t>
            </a:r>
            <a:r>
              <a:rPr lang="en-US" dirty="0"/>
              <a:t> = %1</a:t>
            </a:r>
          </a:p>
          <a:p>
            <a:r>
              <a:rPr lang="en-US" dirty="0"/>
              <a:t>  %8 = </a:t>
            </a:r>
            <a:r>
              <a:rPr lang="en-US" b="1" dirty="0"/>
              <a:t>load</a:t>
            </a:r>
            <a:r>
              <a:rPr lang="en-US" dirty="0"/>
              <a:t> i32, i32* %3,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%9 = </a:t>
            </a:r>
            <a:r>
              <a:rPr lang="en-US" b="1" dirty="0"/>
              <a:t>load</a:t>
            </a:r>
            <a:r>
              <a:rPr lang="en-US" dirty="0"/>
              <a:t> i32, i32* %3,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%10 = </a:t>
            </a:r>
            <a:r>
              <a:rPr lang="en-US" b="1" dirty="0"/>
              <a:t>sub</a:t>
            </a:r>
            <a:r>
              <a:rPr lang="en-US" dirty="0"/>
              <a:t> </a:t>
            </a:r>
            <a:r>
              <a:rPr lang="en-US" dirty="0" err="1"/>
              <a:t>nsw</a:t>
            </a:r>
            <a:r>
              <a:rPr lang="en-US" dirty="0"/>
              <a:t> i32 %9, 1</a:t>
            </a:r>
          </a:p>
          <a:p>
            <a:r>
              <a:rPr lang="en-US" dirty="0"/>
              <a:t>  %11 = </a:t>
            </a:r>
            <a:r>
              <a:rPr lang="en-US" b="1" dirty="0"/>
              <a:t>call</a:t>
            </a:r>
            <a:r>
              <a:rPr lang="en-US" dirty="0"/>
              <a:t> i32 @fact(i32 %10)</a:t>
            </a:r>
          </a:p>
          <a:p>
            <a:r>
              <a:rPr lang="en-US" dirty="0"/>
              <a:t>  %12 = </a:t>
            </a:r>
            <a:r>
              <a:rPr lang="en-US" b="1" dirty="0" err="1"/>
              <a:t>mul</a:t>
            </a:r>
            <a:r>
              <a:rPr lang="en-US" dirty="0"/>
              <a:t> </a:t>
            </a:r>
            <a:r>
              <a:rPr lang="en-US" dirty="0" err="1"/>
              <a:t>nsw</a:t>
            </a:r>
            <a:r>
              <a:rPr lang="en-US" dirty="0"/>
              <a:t> i32 %8, %11</a:t>
            </a:r>
          </a:p>
          <a:p>
            <a:r>
              <a:rPr lang="en-US" dirty="0"/>
              <a:t>  </a:t>
            </a:r>
            <a:r>
              <a:rPr lang="en-US" b="1" dirty="0"/>
              <a:t>store</a:t>
            </a:r>
            <a:r>
              <a:rPr lang="en-US" dirty="0"/>
              <a:t> i32 %12, i32* %2,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 </a:t>
            </a:r>
            <a:r>
              <a:rPr lang="en-US" b="1" dirty="0" err="1"/>
              <a:t>br</a:t>
            </a:r>
            <a:r>
              <a:rPr lang="en-US" dirty="0"/>
              <a:t> label %13</a:t>
            </a:r>
          </a:p>
          <a:p>
            <a:r>
              <a:rPr lang="en-US" dirty="0" smtClean="0"/>
              <a:t>; </a:t>
            </a:r>
            <a:r>
              <a:rPr lang="en-US" dirty="0"/>
              <a:t>&lt;label&gt;:13:                                     ; </a:t>
            </a:r>
            <a:r>
              <a:rPr lang="en-US" dirty="0" err="1"/>
              <a:t>preds</a:t>
            </a:r>
            <a:r>
              <a:rPr lang="en-US" dirty="0"/>
              <a:t> = %7, %6</a:t>
            </a:r>
          </a:p>
          <a:p>
            <a:r>
              <a:rPr lang="en-US" dirty="0"/>
              <a:t>  %14 = </a:t>
            </a:r>
            <a:r>
              <a:rPr lang="en-US" b="1" dirty="0"/>
              <a:t>load </a:t>
            </a:r>
            <a:r>
              <a:rPr lang="en-US" dirty="0"/>
              <a:t>i32, i32* %2, </a:t>
            </a:r>
            <a:r>
              <a:rPr lang="en-US" b="1" dirty="0"/>
              <a:t>align</a:t>
            </a:r>
            <a:r>
              <a:rPr lang="en-US" dirty="0"/>
              <a:t> 4</a:t>
            </a:r>
          </a:p>
          <a:p>
            <a:r>
              <a:rPr lang="en-US" dirty="0"/>
              <a:t> </a:t>
            </a:r>
            <a:r>
              <a:rPr lang="en-US" b="1" dirty="0"/>
              <a:t> ret </a:t>
            </a:r>
            <a:r>
              <a:rPr lang="en-US" dirty="0"/>
              <a:t>i32 %14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9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LLVM to X86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selection</a:t>
            </a:r>
          </a:p>
          <a:p>
            <a:pPr lvl="1"/>
            <a:r>
              <a:rPr lang="en-US" dirty="0" smtClean="0"/>
              <a:t>Map sequences of LLVM instructions into X86</a:t>
            </a:r>
          </a:p>
          <a:p>
            <a:pPr lvl="1"/>
            <a:r>
              <a:rPr lang="en-US" dirty="0" smtClean="0"/>
              <a:t>Compile 3-address into 2-address</a:t>
            </a:r>
          </a:p>
          <a:p>
            <a:pPr lvl="2"/>
            <a:r>
              <a:rPr lang="en-US" dirty="0" smtClean="0"/>
              <a:t>“%</a:t>
            </a:r>
            <a:r>
              <a:rPr lang="en-US" dirty="0"/>
              <a:t>10 = </a:t>
            </a:r>
            <a:r>
              <a:rPr lang="en-US" b="1" dirty="0"/>
              <a:t>sub</a:t>
            </a:r>
            <a:r>
              <a:rPr lang="en-US" dirty="0"/>
              <a:t> </a:t>
            </a:r>
            <a:r>
              <a:rPr lang="en-US" dirty="0" err="1"/>
              <a:t>nsw</a:t>
            </a:r>
            <a:r>
              <a:rPr lang="en-US" dirty="0"/>
              <a:t> i32 %9, </a:t>
            </a:r>
            <a:r>
              <a:rPr lang="en-US" dirty="0" smtClean="0"/>
              <a:t>1” </a:t>
            </a:r>
            <a:r>
              <a:rPr lang="he-IL" dirty="0" smtClean="0"/>
              <a:t> </a:t>
            </a:r>
            <a:r>
              <a:rPr lang="en-IL" dirty="0" smtClean="0">
                <a:sym typeface="Symbol" panose="05050102010706020507" pitchFamily="18" charset="2"/>
              </a:rPr>
              <a:t></a:t>
            </a:r>
            <a:r>
              <a:rPr lang="he-IL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mov</a:t>
            </a:r>
            <a:r>
              <a:rPr lang="en-US" dirty="0" smtClean="0">
                <a:sym typeface="Symbol" panose="05050102010706020507" pitchFamily="18" charset="2"/>
              </a:rPr>
              <a:t> %10, %9 ; sub32 %10, 1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Register allocation</a:t>
            </a:r>
          </a:p>
          <a:p>
            <a:pPr lvl="1"/>
            <a:r>
              <a:rPr lang="en-US" dirty="0" smtClean="0"/>
              <a:t>Allocate physical registers to symbolic</a:t>
            </a:r>
          </a:p>
          <a:p>
            <a:pPr lvl="1"/>
            <a:r>
              <a:rPr lang="en-US" dirty="0" smtClean="0"/>
              <a:t>Increase stack frame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instruction has a cost</a:t>
            </a:r>
          </a:p>
          <a:p>
            <a:r>
              <a:rPr lang="en-US" dirty="0" smtClean="0"/>
              <a:t>“Tile” every LLVM instruction with an appropriate sequence</a:t>
            </a:r>
          </a:p>
          <a:p>
            <a:r>
              <a:rPr lang="en-US" dirty="0" smtClean="0"/>
              <a:t>Can deploy dynamic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symbolic registers into physical</a:t>
            </a:r>
          </a:p>
          <a:p>
            <a:r>
              <a:rPr lang="en-US" dirty="0" smtClean="0"/>
              <a:t>Chose between caller= and </a:t>
            </a:r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</a:p>
          <a:p>
            <a:r>
              <a:rPr lang="en-US" dirty="0" smtClean="0"/>
              <a:t>Reuse machine registers</a:t>
            </a:r>
          </a:p>
          <a:p>
            <a:r>
              <a:rPr lang="en-US" dirty="0" smtClean="0"/>
              <a:t>Avoid store/loads</a:t>
            </a:r>
          </a:p>
          <a:p>
            <a:r>
              <a:rPr lang="en-US" dirty="0" smtClean="0"/>
              <a:t>Sometimes eliminate </a:t>
            </a:r>
            <a:r>
              <a:rPr lang="en-US" dirty="0" err="1" smtClean="0"/>
              <a:t>mov</a:t>
            </a:r>
            <a:endParaRPr lang="en-US" dirty="0" smtClean="0"/>
          </a:p>
          <a:p>
            <a:pPr lvl="1"/>
            <a:r>
              <a:rPr lang="en-US" dirty="0" smtClean="0"/>
              <a:t>Allocate the same register to source and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/>
              <a:t>A Simple Example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35000" y="1260475"/>
            <a:ext cx="3251200" cy="3477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a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b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 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c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 + b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a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b 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c 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</a:t>
            </a:r>
            <a:r>
              <a:rPr lang="he-IL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return c</a:t>
            </a:r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38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9300" y="5346700"/>
            <a:ext cx="537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this be implemented in a machine with two registers?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6653213" y="1260475"/>
            <a:ext cx="3251200" cy="3477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r1 </a:t>
            </a:r>
            <a:r>
              <a:rPr lang="en-US" altLang="en-US" dirty="0">
                <a:solidFill>
                  <a:schemeClr val="tx1"/>
                </a:solidFill>
              </a:rPr>
              <a:t>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</a:rPr>
              <a:t>r2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r2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r1 </a:t>
            </a:r>
            <a:r>
              <a:rPr lang="en-US" altLang="en-US" dirty="0">
                <a:solidFill>
                  <a:schemeClr val="tx1"/>
                </a:solidFill>
              </a:rPr>
              <a:t>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</a:t>
            </a:r>
            <a:r>
              <a:rPr lang="en-US" altLang="en-US" dirty="0" smtClean="0">
                <a:solidFill>
                  <a:schemeClr val="tx1"/>
                </a:solidFill>
              </a:rPr>
              <a:t>r2 </a:t>
            </a:r>
            <a:r>
              <a:rPr lang="en-US" altLang="en-US" dirty="0">
                <a:solidFill>
                  <a:schemeClr val="tx1"/>
                </a:solidFill>
              </a:rPr>
              <a:t>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</a:t>
            </a:r>
            <a:r>
              <a:rPr lang="he-IL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return </a:t>
            </a:r>
            <a:r>
              <a:rPr lang="en-US" altLang="en-US" smtClean="0">
                <a:solidFill>
                  <a:schemeClr val="tx1"/>
                </a:solidFill>
              </a:rPr>
              <a:t>r2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9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symbolic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symbolic register is </a:t>
            </a:r>
            <a:r>
              <a:rPr lang="en-US" dirty="0" smtClean="0">
                <a:solidFill>
                  <a:srgbClr val="FF0000"/>
                </a:solidFill>
              </a:rPr>
              <a:t>live </a:t>
            </a:r>
            <a:r>
              <a:rPr lang="en-US" dirty="0" smtClean="0"/>
              <a:t>at a program point if it may be used before set on some path from this point</a:t>
            </a:r>
          </a:p>
          <a:p>
            <a:r>
              <a:rPr lang="en-US" dirty="0" smtClean="0"/>
              <a:t>A symbolic register is </a:t>
            </a:r>
            <a:r>
              <a:rPr lang="en-US" dirty="0" smtClean="0">
                <a:solidFill>
                  <a:srgbClr val="FF0000"/>
                </a:solidFill>
              </a:rPr>
              <a:t>not live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dead</a:t>
            </a:r>
            <a:r>
              <a:rPr lang="en-US" dirty="0" smtClean="0"/>
              <a:t>) </a:t>
            </a:r>
            <a:r>
              <a:rPr lang="en-US" dirty="0"/>
              <a:t>at a </a:t>
            </a:r>
            <a:r>
              <a:rPr lang="en-US" dirty="0" smtClean="0"/>
              <a:t>program point </a:t>
            </a:r>
            <a:r>
              <a:rPr lang="en-US" dirty="0"/>
              <a:t>if it </a:t>
            </a:r>
            <a:r>
              <a:rPr lang="en-US" dirty="0" smtClean="0"/>
              <a:t>is not used on all paths </a:t>
            </a:r>
            <a:r>
              <a:rPr lang="en-US" dirty="0"/>
              <a:t>from this </a:t>
            </a:r>
            <a:r>
              <a:rPr lang="en-US" dirty="0" smtClean="0"/>
              <a:t>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maximal number of registers required in the code generated from a given AST?</a:t>
            </a:r>
          </a:p>
          <a:p>
            <a:pPr lvl="1"/>
            <a:r>
              <a:rPr lang="en-US" dirty="0" smtClean="0"/>
              <a:t>What kind of trees generate that?</a:t>
            </a:r>
          </a:p>
          <a:p>
            <a:r>
              <a:rPr lang="en-US" dirty="0" smtClean="0"/>
              <a:t>What is the difference between the code generated for caller/</a:t>
            </a:r>
            <a:r>
              <a:rPr lang="en-US" dirty="0" err="1" smtClean="0"/>
              <a:t>callee</a:t>
            </a:r>
            <a:r>
              <a:rPr lang="en-US" dirty="0" smtClean="0"/>
              <a:t> saved register?</a:t>
            </a:r>
          </a:p>
        </p:txBody>
      </p:sp>
    </p:spTree>
    <p:extLst>
      <p:ext uri="{BB962C8B-B14F-4D97-AF65-F5344CB8AC3E}">
        <p14:creationId xmlns:p14="http://schemas.microsoft.com/office/powerpoint/2010/main" val="7208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in the example</a:t>
            </a:r>
            <a:endParaRPr lang="en-US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40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35000" y="1958975"/>
            <a:ext cx="3251200" cy="3477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a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b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 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c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 + b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a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b 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c 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</a:t>
            </a:r>
            <a:r>
              <a:rPr lang="he-IL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return c</a:t>
            </a:r>
          </a:p>
        </p:txBody>
      </p:sp>
      <p:sp>
        <p:nvSpPr>
          <p:cNvPr id="3" name="Rectangle 2"/>
          <p:cNvSpPr/>
          <p:nvPr/>
        </p:nvSpPr>
        <p:spPr>
          <a:xfrm>
            <a:off x="88265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5090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 c 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8519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 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3" idx="2"/>
            <a:endCxn id="32" idx="0"/>
          </p:cNvCxnSpPr>
          <p:nvPr/>
        </p:nvCxnSpPr>
        <p:spPr>
          <a:xfrm>
            <a:off x="95821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2" idx="2"/>
            <a:endCxn id="33" idx="0"/>
          </p:cNvCxnSpPr>
          <p:nvPr/>
        </p:nvCxnSpPr>
        <p:spPr>
          <a:xfrm>
            <a:off x="96075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32" idx="2"/>
            <a:endCxn id="32" idx="0"/>
          </p:cNvCxnSpPr>
          <p:nvPr/>
        </p:nvCxnSpPr>
        <p:spPr>
          <a:xfrm rot="5400000" flipH="1">
            <a:off x="89503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058400" y="114935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{c}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37800" y="2064743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c,a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21800" y="281245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c,b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91675" y="338078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c,b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091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c,a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916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{c}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4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variables are live at the entry to the procedure?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17701" y="1776414"/>
            <a:ext cx="2959099" cy="45116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void foo() 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if (x &gt; 8) 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z = 9;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t = z + 1;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   }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z = z * z;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t = t – z 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bar();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      t = t + 1;</a:t>
            </a:r>
          </a:p>
        </p:txBody>
      </p:sp>
    </p:spTree>
    <p:extLst>
      <p:ext uri="{BB962C8B-B14F-4D97-AF65-F5344CB8AC3E}">
        <p14:creationId xmlns:p14="http://schemas.microsoft.com/office/powerpoint/2010/main" val="4419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symbolic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symbolic register is </a:t>
            </a:r>
            <a:r>
              <a:rPr lang="en-US" dirty="0" smtClean="0">
                <a:solidFill>
                  <a:srgbClr val="FF0000"/>
                </a:solidFill>
              </a:rPr>
              <a:t>live </a:t>
            </a:r>
            <a:r>
              <a:rPr lang="en-US" dirty="0" smtClean="0"/>
              <a:t>at a program point if it may be used before set on some path from this point</a:t>
            </a:r>
          </a:p>
          <a:p>
            <a:r>
              <a:rPr lang="en-US" dirty="0" smtClean="0"/>
              <a:t>A symbolic register is </a:t>
            </a:r>
            <a:r>
              <a:rPr lang="en-US" dirty="0" smtClean="0">
                <a:solidFill>
                  <a:srgbClr val="FF0000"/>
                </a:solidFill>
              </a:rPr>
              <a:t>not live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dead</a:t>
            </a:r>
            <a:r>
              <a:rPr lang="en-US" dirty="0" smtClean="0"/>
              <a:t>) </a:t>
            </a:r>
            <a:r>
              <a:rPr lang="en-US" dirty="0"/>
              <a:t>at a </a:t>
            </a:r>
            <a:r>
              <a:rPr lang="en-US" dirty="0" smtClean="0"/>
              <a:t>program point </a:t>
            </a:r>
            <a:r>
              <a:rPr lang="en-US" dirty="0"/>
              <a:t>if it </a:t>
            </a:r>
            <a:r>
              <a:rPr lang="en-US" dirty="0" smtClean="0"/>
              <a:t>is not used on all paths </a:t>
            </a:r>
            <a:r>
              <a:rPr lang="en-US" dirty="0"/>
              <a:t>from this </a:t>
            </a:r>
            <a:r>
              <a:rPr lang="en-US" dirty="0" smtClean="0"/>
              <a:t>point</a:t>
            </a:r>
            <a:endParaRPr lang="en-US" dirty="0"/>
          </a:p>
          <a:p>
            <a:r>
              <a:rPr lang="en-US" dirty="0" smtClean="0"/>
              <a:t>The problem of computing liveness is undecidable</a:t>
            </a:r>
          </a:p>
          <a:p>
            <a:pPr marL="0" indent="0">
              <a:buNone/>
            </a:pPr>
            <a:r>
              <a:rPr lang="en-US" dirty="0" smtClean="0"/>
              <a:t>x = 5;</a:t>
            </a:r>
          </a:p>
          <a:p>
            <a:pPr marL="0" indent="0">
              <a:buNone/>
            </a:pPr>
            <a:r>
              <a:rPr lang="en-US" dirty="0" smtClean="0"/>
              <a:t>foo();</a:t>
            </a:r>
          </a:p>
          <a:p>
            <a:pPr marL="0" indent="0">
              <a:buNone/>
            </a:pPr>
            <a:r>
              <a:rPr lang="en-US" dirty="0" smtClean="0"/>
              <a:t>y = x;</a:t>
            </a:r>
          </a:p>
          <a:p>
            <a:r>
              <a:rPr lang="en-US" dirty="0" smtClean="0"/>
              <a:t>But the compiler can over-approximate</a:t>
            </a:r>
          </a:p>
          <a:p>
            <a:pPr lvl="1"/>
            <a:r>
              <a:rPr lang="en-US" dirty="0" smtClean="0"/>
              <a:t>Every live variable is detected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Liveness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Symbolic Registers which are not live together can share the same symbolic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Using Liveness Information</a:t>
            </a:r>
            <a:endParaRPr lang="en-US" altLang="he-IL" sz="3200" dirty="0"/>
          </a:p>
        </p:txBody>
      </p:sp>
      <p:sp>
        <p:nvSpPr>
          <p:cNvPr id="25626" name="Oval 5"/>
          <p:cNvSpPr>
            <a:spLocks noChangeArrowheads="1"/>
          </p:cNvSpPr>
          <p:nvPr/>
        </p:nvSpPr>
        <p:spPr bwMode="auto">
          <a:xfrm>
            <a:off x="7067550" y="1781175"/>
            <a:ext cx="992188" cy="9921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627" name="Oval 6"/>
          <p:cNvSpPr>
            <a:spLocks noChangeArrowheads="1"/>
          </p:cNvSpPr>
          <p:nvPr/>
        </p:nvSpPr>
        <p:spPr bwMode="auto">
          <a:xfrm>
            <a:off x="9404350" y="1781175"/>
            <a:ext cx="992188" cy="9921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628" name="Oval 7"/>
          <p:cNvSpPr>
            <a:spLocks noChangeArrowheads="1"/>
          </p:cNvSpPr>
          <p:nvPr/>
        </p:nvSpPr>
        <p:spPr bwMode="auto">
          <a:xfrm>
            <a:off x="8237538" y="3557588"/>
            <a:ext cx="992188" cy="9921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5629" name="AutoShape 8"/>
          <p:cNvCxnSpPr>
            <a:cxnSpLocks noChangeShapeType="1"/>
            <a:stCxn id="25626" idx="5"/>
            <a:endCxn id="25628" idx="0"/>
          </p:cNvCxnSpPr>
          <p:nvPr/>
        </p:nvCxnSpPr>
        <p:spPr bwMode="auto">
          <a:xfrm>
            <a:off x="7913688" y="2646363"/>
            <a:ext cx="820738" cy="892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0" name="AutoShape 9"/>
          <p:cNvCxnSpPr>
            <a:cxnSpLocks noChangeShapeType="1"/>
            <a:stCxn id="25627" idx="3"/>
            <a:endCxn id="25628" idx="0"/>
          </p:cNvCxnSpPr>
          <p:nvPr/>
        </p:nvCxnSpPr>
        <p:spPr bwMode="auto">
          <a:xfrm flipH="1">
            <a:off x="8734425" y="2646363"/>
            <a:ext cx="815975" cy="892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44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2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67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 c 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 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6098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26352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9780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86100" y="114935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{c}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9500" y="281245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c,b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19375" y="338078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c,b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368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c,a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{c}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98018" y="2098922"/>
            <a:ext cx="87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{</a:t>
            </a:r>
            <a:r>
              <a:rPr lang="en-US" sz="2400" b="1" dirty="0" err="1" smtClean="0">
                <a:solidFill>
                  <a:srgbClr val="FF0000"/>
                </a:solidFill>
              </a:rPr>
              <a:t>c,a</a:t>
            </a:r>
            <a:r>
              <a:rPr lang="en-US" sz="2400" b="1" dirty="0" smtClean="0">
                <a:solidFill>
                  <a:srgbClr val="FF0000"/>
                </a:solidFill>
              </a:rPr>
              <a:t>}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6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Coloring the graph</a:t>
            </a:r>
            <a:endParaRPr lang="en-US" altLang="he-IL" sz="3200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1663" y="942975"/>
            <a:ext cx="28511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a 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b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a 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c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c + b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a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b 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c 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 </a:t>
            </a:r>
            <a:r>
              <a:rPr lang="en-US" altLang="en-US" dirty="0">
                <a:solidFill>
                  <a:schemeClr val="tx1"/>
                </a:solidFill>
              </a:rPr>
              <a:t>return 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44119" y="1397625"/>
            <a:ext cx="3328988" cy="2768600"/>
            <a:chOff x="3193" y="1122"/>
            <a:chExt cx="2097" cy="1744"/>
          </a:xfrm>
        </p:grpSpPr>
        <p:sp>
          <p:nvSpPr>
            <p:cNvPr id="25626" name="Oval 5"/>
            <p:cNvSpPr>
              <a:spLocks noChangeArrowheads="1"/>
            </p:cNvSpPr>
            <p:nvPr/>
          </p:nvSpPr>
          <p:spPr bwMode="auto">
            <a:xfrm>
              <a:off x="3193" y="1122"/>
              <a:ext cx="625" cy="6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5627" name="Oval 6"/>
            <p:cNvSpPr>
              <a:spLocks noChangeArrowheads="1"/>
            </p:cNvSpPr>
            <p:nvPr/>
          </p:nvSpPr>
          <p:spPr bwMode="auto">
            <a:xfrm>
              <a:off x="4665" y="1122"/>
              <a:ext cx="625" cy="6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5628" name="Oval 7"/>
            <p:cNvSpPr>
              <a:spLocks noChangeArrowheads="1"/>
            </p:cNvSpPr>
            <p:nvPr/>
          </p:nvSpPr>
          <p:spPr bwMode="auto">
            <a:xfrm>
              <a:off x="3930" y="2241"/>
              <a:ext cx="625" cy="6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25629" name="AutoShape 8"/>
            <p:cNvCxnSpPr>
              <a:cxnSpLocks noChangeShapeType="1"/>
              <a:stCxn id="25626" idx="5"/>
              <a:endCxn id="25628" idx="0"/>
            </p:cNvCxnSpPr>
            <p:nvPr/>
          </p:nvCxnSpPr>
          <p:spPr bwMode="auto">
            <a:xfrm>
              <a:off x="3726" y="1667"/>
              <a:ext cx="517" cy="5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AutoShape 9"/>
            <p:cNvCxnSpPr>
              <a:cxnSpLocks noChangeShapeType="1"/>
              <a:stCxn id="25627" idx="3"/>
              <a:endCxn id="25628" idx="0"/>
            </p:cNvCxnSpPr>
            <p:nvPr/>
          </p:nvCxnSpPr>
          <p:spPr bwMode="auto">
            <a:xfrm flipH="1">
              <a:off x="4243" y="1667"/>
              <a:ext cx="514" cy="5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45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278814" y="1143000"/>
            <a:ext cx="3251200" cy="3477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L0:	 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L1:	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r>
              <a:rPr lang="en-IL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r1 </a:t>
            </a:r>
            <a:r>
              <a:rPr lang="en-US" altLang="en-US" dirty="0">
                <a:solidFill>
                  <a:schemeClr val="tx1"/>
                </a:solidFill>
              </a:rPr>
              <a:t>+ 1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</a:rPr>
              <a:t>r2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r2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r1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rgbClr val="F02E00"/>
                </a:solidFill>
              </a:rPr>
              <a:t>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IL" altLang="en-US" dirty="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US" altLang="en-US" dirty="0" smtClean="0">
                <a:solidFill>
                  <a:schemeClr val="tx1"/>
                </a:solidFill>
              </a:rPr>
              <a:t> r1 </a:t>
            </a:r>
            <a:r>
              <a:rPr lang="en-US" altLang="en-US" dirty="0">
                <a:solidFill>
                  <a:schemeClr val="tx1"/>
                </a:solidFill>
              </a:rPr>
              <a:t>* 2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		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	if </a:t>
            </a:r>
            <a:r>
              <a:rPr lang="en-US" altLang="en-US" dirty="0" smtClean="0">
                <a:solidFill>
                  <a:schemeClr val="tx1"/>
                </a:solidFill>
              </a:rPr>
              <a:t>r2 </a:t>
            </a:r>
            <a:r>
              <a:rPr lang="en-US" altLang="en-US" dirty="0">
                <a:solidFill>
                  <a:schemeClr val="tx1"/>
                </a:solidFill>
              </a:rPr>
              <a:t>&lt; N </a:t>
            </a:r>
            <a:r>
              <a:rPr lang="en-US" altLang="en-US" dirty="0" err="1">
                <a:solidFill>
                  <a:schemeClr val="tx1"/>
                </a:solidFill>
              </a:rPr>
              <a:t>goto</a:t>
            </a:r>
            <a:r>
              <a:rPr lang="en-US" altLang="en-US" dirty="0">
                <a:solidFill>
                  <a:schemeClr val="tx1"/>
                </a:solidFill>
              </a:rPr>
              <a:t> L1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       </a:t>
            </a:r>
            <a:r>
              <a:rPr lang="he-IL" altLang="en-US" dirty="0" smtClean="0">
                <a:solidFill>
                  <a:schemeClr val="tx1"/>
                </a:solidFill>
              </a:rPr>
              <a:t>  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return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0333" y="1042988"/>
            <a:ext cx="3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63904" y="987942"/>
            <a:ext cx="3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15411" y="3141272"/>
            <a:ext cx="3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liveness information</a:t>
            </a:r>
          </a:p>
          <a:p>
            <a:r>
              <a:rPr lang="en-US" dirty="0" smtClean="0"/>
              <a:t>Color the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Liveness(Simple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1075"/>
          </a:xfrm>
        </p:spPr>
        <p:txBody>
          <a:bodyPr/>
          <a:lstStyle/>
          <a:p>
            <a:r>
              <a:rPr lang="en-US" dirty="0" smtClean="0"/>
              <a:t>Reverse the control flow graph</a:t>
            </a:r>
          </a:p>
          <a:p>
            <a:r>
              <a:rPr lang="en-US" dirty="0" smtClean="0"/>
              <a:t>Every variable is live from its use until the first assignment</a:t>
            </a:r>
          </a:p>
          <a:p>
            <a:r>
              <a:rPr lang="en-US" dirty="0" smtClean="0"/>
              <a:t>Can be computed via Depth First Search</a:t>
            </a:r>
          </a:p>
          <a:p>
            <a:pPr lvl="1"/>
            <a:r>
              <a:rPr lang="en-US" dirty="0" smtClean="0"/>
              <a:t>Cycles do not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Computing Liveness via DFS(1)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48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2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67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 c 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</a:t>
            </a:r>
            <a:r>
              <a:rPr lang="en-US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</a:t>
            </a:r>
            <a:endParaRPr lang="en-US" altLang="en-US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6098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26352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9780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19375" y="338078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368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5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Computing Liveness via DFS(2)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49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2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67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c </a:t>
            </a:r>
            <a:r>
              <a:rPr lang="en-US" altLang="en-US" sz="2000" dirty="0">
                <a:solidFill>
                  <a:schemeClr val="bg1"/>
                </a:solidFill>
              </a:rPr>
              <a:t>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</a:t>
            </a:r>
            <a:r>
              <a:rPr lang="en-US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6098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26352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9780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19375" y="338078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368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he-IL" dirty="0"/>
              <a:t>Two Phase Solution</a:t>
            </a:r>
            <a:br>
              <a:rPr lang="en-US" altLang="he-IL" dirty="0"/>
            </a:br>
            <a:r>
              <a:rPr lang="en-US" altLang="he-IL" dirty="0"/>
              <a:t>Dynamic Programming</a:t>
            </a:r>
            <a:br>
              <a:rPr lang="en-US" altLang="he-IL" dirty="0"/>
            </a:br>
            <a:r>
              <a:rPr lang="en-US" altLang="he-IL" dirty="0" err="1"/>
              <a:t>Sethi</a:t>
            </a:r>
            <a:r>
              <a:rPr lang="en-US" altLang="he-IL" dirty="0"/>
              <a:t> &amp; </a:t>
            </a:r>
            <a:r>
              <a:rPr lang="en-US" altLang="he-IL" dirty="0" smtClean="0"/>
              <a:t>Ullman </a:t>
            </a:r>
            <a:r>
              <a:rPr lang="en-US" altLang="he-IL" smtClean="0"/>
              <a:t>(R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he-IL" dirty="0"/>
              <a:t>Bottom-up (labeling)</a:t>
            </a:r>
          </a:p>
          <a:p>
            <a:pPr lvl="1"/>
            <a:r>
              <a:rPr lang="en-US" altLang="he-IL" dirty="0"/>
              <a:t>Compute for every subtree</a:t>
            </a:r>
          </a:p>
          <a:p>
            <a:pPr lvl="2"/>
            <a:r>
              <a:rPr lang="en-US" altLang="he-IL" dirty="0"/>
              <a:t>The minimal number of registers needed</a:t>
            </a:r>
          </a:p>
          <a:p>
            <a:pPr lvl="2"/>
            <a:r>
              <a:rPr lang="en-US" altLang="he-IL" dirty="0"/>
              <a:t>Weight</a:t>
            </a:r>
          </a:p>
          <a:p>
            <a:r>
              <a:rPr lang="en-US" altLang="he-IL" dirty="0"/>
              <a:t>Top-Down</a:t>
            </a:r>
          </a:p>
          <a:p>
            <a:pPr lvl="1"/>
            <a:r>
              <a:rPr lang="en-US" altLang="he-IL" dirty="0"/>
              <a:t>Generate the code using labeling by preferring “heavier” subtrees (larger labeling)</a:t>
            </a:r>
          </a:p>
          <a:p>
            <a:pPr lvl="1"/>
            <a:r>
              <a:rPr lang="en-US" dirty="0" smtClean="0"/>
              <a:t>Can integrate spilling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Computing Liveness via DFS(3)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50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2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67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b="1" dirty="0">
                <a:solidFill>
                  <a:srgbClr val="FFFF00"/>
                </a:solidFill>
              </a:rPr>
              <a:t>b</a:t>
            </a:r>
            <a:r>
              <a:rPr lang="en-US" altLang="en-US" sz="2000" dirty="0">
                <a:solidFill>
                  <a:schemeClr val="bg1"/>
                </a:solidFill>
              </a:rPr>
              <a:t>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c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</a:t>
            </a:r>
            <a:r>
              <a:rPr lang="en-US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6098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26352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9780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43175" y="33807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368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8487" y="33807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9275" y="2704157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0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Computing Liveness via DFS(4)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51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2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67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c</a:t>
            </a:r>
            <a:r>
              <a:rPr lang="en-US" altLang="en-US" sz="2000" dirty="0" smtClean="0">
                <a:solidFill>
                  <a:schemeClr val="bg1"/>
                </a:solidFill>
              </a:rPr>
              <a:t>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c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</a:t>
            </a:r>
            <a:r>
              <a:rPr lang="en-US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6098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26352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9780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368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8487" y="33807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9275" y="2704157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1762" y="2709565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5575" y="34061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44762" y="1983382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4762" y="1450380"/>
            <a:ext cx="37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Computing Liveness via DFS(5)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52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2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67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a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c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</a:t>
            </a:r>
            <a:r>
              <a:rPr lang="en-US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6098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26352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9780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368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8487" y="33807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9275" y="2704157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1762" y="2709565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71775" y="33807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44762" y="1983382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4762" y="1450380"/>
            <a:ext cx="37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0"/>
            <a:ext cx="7772400" cy="1143000"/>
          </a:xfrm>
          <a:noFill/>
        </p:spPr>
        <p:txBody>
          <a:bodyPr/>
          <a:lstStyle/>
          <a:p>
            <a:r>
              <a:rPr lang="en-US" altLang="he-IL" sz="3200" dirty="0" smtClean="0"/>
              <a:t>Computing Liveness via DFS(6)</a:t>
            </a:r>
            <a:endParaRPr lang="en-US" altLang="he-IL" sz="3200" dirty="0"/>
          </a:p>
        </p:txBody>
      </p:sp>
      <p:sp>
        <p:nvSpPr>
          <p:cNvPr id="2560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C6749C0-F351-4801-B3BC-BE22D0B06C69}" type="slidenum">
              <a:rPr lang="he-IL" altLang="en-US" sz="1400">
                <a:solidFill>
                  <a:schemeClr val="tx1"/>
                </a:solidFill>
              </a:rPr>
              <a:pPr/>
              <a:t>53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200" y="15430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6700" y="2527300"/>
            <a:ext cx="2197100" cy="217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>
                <a:solidFill>
                  <a:schemeClr val="bg1"/>
                </a:solidFill>
              </a:rPr>
              <a:t>b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a 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b</a:t>
            </a:r>
            <a:r>
              <a:rPr lang="en-IL" altLang="en-US" sz="2000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a</a:t>
            </a:r>
            <a:r>
              <a:rPr lang="en-US" altLang="en-US" sz="2000" dirty="0" smtClean="0">
                <a:solidFill>
                  <a:schemeClr val="bg1"/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+ </a:t>
            </a:r>
            <a:r>
              <a:rPr lang="en-US" altLang="en-US" sz="2000" dirty="0" smtClean="0">
                <a:solidFill>
                  <a:schemeClr val="bg1"/>
                </a:solidFill>
              </a:rPr>
              <a:t>1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>c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 + b</a:t>
            </a:r>
          </a:p>
          <a:p>
            <a:r>
              <a:rPr lang="en-US" altLang="en-US" sz="2000" dirty="0" smtClean="0">
                <a:solidFill>
                  <a:schemeClr val="bg1"/>
                </a:solidFill>
              </a:rPr>
              <a:t/>
            </a:r>
            <a:br>
              <a:rPr lang="en-US" altLang="en-US" sz="2000" dirty="0" smtClean="0">
                <a:solidFill>
                  <a:schemeClr val="bg1"/>
                </a:solidFill>
              </a:rPr>
            </a:br>
            <a:r>
              <a:rPr lang="en-US" altLang="en-US" sz="2000" dirty="0">
                <a:solidFill>
                  <a:schemeClr val="bg1"/>
                </a:solidFill>
              </a:rPr>
              <a:t>a </a:t>
            </a:r>
            <a:r>
              <a:rPr lang="en-IL" altLang="en-US" sz="2000" dirty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altLang="en-US" sz="2000" dirty="0">
                <a:solidFill>
                  <a:schemeClr val="bg1"/>
                </a:solidFill>
              </a:rPr>
              <a:t> b * </a:t>
            </a:r>
            <a:r>
              <a:rPr lang="en-US" altLang="en-US" sz="2000" dirty="0" smtClean="0">
                <a:solidFill>
                  <a:schemeClr val="bg1"/>
                </a:solidFill>
              </a:rPr>
              <a:t>2</a:t>
            </a:r>
          </a:p>
          <a:p>
            <a:endParaRPr lang="he-IL" altLang="en-US" sz="2000" dirty="0" smtClean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if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c</a:t>
            </a:r>
            <a:r>
              <a:rPr lang="en-US" alt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&lt; N </a:t>
            </a:r>
            <a:r>
              <a:rPr lang="en-US" altLang="en-US" sz="2000" dirty="0" err="1">
                <a:solidFill>
                  <a:schemeClr val="bg1"/>
                </a:solidFill>
              </a:rPr>
              <a:t>goto</a:t>
            </a:r>
            <a:r>
              <a:rPr lang="en-US" altLang="en-US" sz="2000" dirty="0">
                <a:solidFill>
                  <a:schemeClr val="bg1"/>
                </a:solidFill>
              </a:rPr>
              <a:t> L1</a:t>
            </a:r>
          </a:p>
          <a:p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600" y="5149850"/>
            <a:ext cx="1511300" cy="74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 smtClean="0">
                <a:solidFill>
                  <a:schemeClr val="bg1"/>
                </a:solidFill>
              </a:rPr>
              <a:t>return</a:t>
            </a:r>
            <a:r>
              <a:rPr lang="en-US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000" dirty="0" smtClean="0">
                <a:solidFill>
                  <a:schemeClr val="bg1"/>
                </a:solidFill>
              </a:rPr>
              <a:t>c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cxnSp>
        <p:nvCxnSpPr>
          <p:cNvPr id="23" name="Straight Arrow Connector 22"/>
          <p:cNvCxnSpPr>
            <a:stCxn id="20" idx="2"/>
            <a:endCxn id="21" idx="0"/>
          </p:cNvCxnSpPr>
          <p:nvPr/>
        </p:nvCxnSpPr>
        <p:spPr>
          <a:xfrm>
            <a:off x="2609850" y="2289175"/>
            <a:ext cx="25400" cy="46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  <a:endCxn id="22" idx="0"/>
          </p:cNvCxnSpPr>
          <p:nvPr/>
        </p:nvCxnSpPr>
        <p:spPr>
          <a:xfrm>
            <a:off x="2635250" y="4704060"/>
            <a:ext cx="0" cy="445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21" idx="2"/>
            <a:endCxn id="21" idx="0"/>
          </p:cNvCxnSpPr>
          <p:nvPr/>
        </p:nvCxnSpPr>
        <p:spPr>
          <a:xfrm rot="5400000" flipH="1">
            <a:off x="1978025" y="3409950"/>
            <a:ext cx="1314450" cy="12700"/>
          </a:xfrm>
          <a:prstGeom prst="curvedConnector5">
            <a:avLst>
              <a:gd name="adj1" fmla="val -17391"/>
              <a:gd name="adj2" fmla="val 17450000"/>
              <a:gd name="adj3" fmla="val 1173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36825" y="3963690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19375" y="4688185"/>
            <a:ext cx="109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8487" y="33807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9275" y="2704157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1762" y="2709565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71775" y="3380780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44762" y="1983382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4762" y="1450380"/>
            <a:ext cx="37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2587" y="1994298"/>
            <a:ext cx="45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6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676" y="247651"/>
            <a:ext cx="7788275" cy="1190625"/>
          </a:xfrm>
          <a:noFill/>
        </p:spPr>
        <p:txBody>
          <a:bodyPr>
            <a:normAutofit fontScale="90000"/>
          </a:bodyPr>
          <a:lstStyle/>
          <a:p>
            <a:r>
              <a:rPr lang="en-US" altLang="he-IL" smtClean="0">
                <a:solidFill>
                  <a:schemeClr val="tx1"/>
                </a:solidFill>
              </a:rPr>
              <a:t>Coloring by Simplification</a:t>
            </a:r>
            <a:br>
              <a:rPr lang="en-US" altLang="he-IL" smtClean="0">
                <a:solidFill>
                  <a:schemeClr val="tx1"/>
                </a:solidFill>
              </a:rPr>
            </a:br>
            <a:r>
              <a:rPr lang="en-US" altLang="he-IL" smtClean="0">
                <a:solidFill>
                  <a:schemeClr val="tx1"/>
                </a:solidFill>
              </a:rPr>
              <a:t>[Kempe 1879]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81176"/>
            <a:ext cx="9293225" cy="3890963"/>
          </a:xfrm>
        </p:spPr>
        <p:txBody>
          <a:bodyPr/>
          <a:lstStyle/>
          <a:p>
            <a:r>
              <a:rPr lang="en-US" altLang="he-IL" dirty="0"/>
              <a:t>K </a:t>
            </a:r>
          </a:p>
          <a:p>
            <a:pPr lvl="1"/>
            <a:r>
              <a:rPr lang="en-US" altLang="he-IL" dirty="0"/>
              <a:t>the number of machine registers</a:t>
            </a:r>
          </a:p>
          <a:p>
            <a:r>
              <a:rPr lang="en-US" altLang="he-IL" dirty="0"/>
              <a:t>G(V, E)</a:t>
            </a:r>
          </a:p>
          <a:p>
            <a:pPr lvl="1"/>
            <a:r>
              <a:rPr lang="en-US" altLang="he-IL" dirty="0"/>
              <a:t>the interference graph</a:t>
            </a:r>
          </a:p>
          <a:p>
            <a:r>
              <a:rPr lang="en-US" altLang="he-IL" dirty="0"/>
              <a:t>Consider a node v </a:t>
            </a:r>
            <a:r>
              <a:rPr lang="en-US" altLang="he-IL" dirty="0">
                <a:sym typeface="Symbol" panose="05050102010706020507" pitchFamily="18" charset="2"/>
              </a:rPr>
              <a:t>V with less than K neighbors:</a:t>
            </a:r>
          </a:p>
          <a:p>
            <a:pPr lvl="1"/>
            <a:r>
              <a:rPr lang="en-US" altLang="he-IL" dirty="0"/>
              <a:t>Color G – v in K colors</a:t>
            </a:r>
          </a:p>
          <a:p>
            <a:pPr lvl="1"/>
            <a:r>
              <a:rPr lang="en-US" altLang="he-IL" dirty="0"/>
              <a:t>Color v in a color different than its (colored) neighbors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D7A1AD4-B438-4D08-B638-1C051888CE38}" type="slidenum">
              <a:rPr lang="he-IL" altLang="en-US" sz="1400">
                <a:solidFill>
                  <a:schemeClr val="tx1"/>
                </a:solidFill>
              </a:rPr>
              <a:pPr/>
              <a:t>54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6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8188" y="1"/>
            <a:ext cx="7772400" cy="708025"/>
          </a:xfrm>
          <a:noFill/>
        </p:spPr>
        <p:txBody>
          <a:bodyPr/>
          <a:lstStyle/>
          <a:p>
            <a:r>
              <a:rPr lang="en-US" altLang="he-IL" sz="3200"/>
              <a:t>Graph Coloring by Simplification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825875" y="900113"/>
            <a:ext cx="54864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Build: Construct the interference graph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398839" y="1784350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Simplify: Recursively remove nodes with less than K neighbors ; Push removed nodes into stack</a:t>
            </a: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398839" y="3208338"/>
            <a:ext cx="634047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Potential-Spill: Spill some nodes and remove nodes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Push removed nodes into stack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3398839" y="4600575"/>
            <a:ext cx="6340475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Select: Assign actual registers (from simplify/spill stack)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043238" y="5607050"/>
            <a:ext cx="705326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Actual-Spill: Spill some potential spills and repeat the process</a:t>
            </a:r>
          </a:p>
        </p:txBody>
      </p:sp>
      <p:cxnSp>
        <p:nvCxnSpPr>
          <p:cNvPr id="32776" name="AutoShape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>
            <a:off x="6569075" y="1354138"/>
            <a:ext cx="0" cy="411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AutoShape 11"/>
          <p:cNvCxnSpPr>
            <a:cxnSpLocks noChangeShapeType="1"/>
            <a:stCxn id="32772" idx="2"/>
            <a:endCxn id="32773" idx="0"/>
          </p:cNvCxnSpPr>
          <p:nvPr/>
        </p:nvCxnSpPr>
        <p:spPr bwMode="auto">
          <a:xfrm>
            <a:off x="6569075" y="2543176"/>
            <a:ext cx="0" cy="6461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8" name="AutoShape 12"/>
          <p:cNvCxnSpPr>
            <a:cxnSpLocks noChangeShapeType="1"/>
            <a:stCxn id="32773" idx="2"/>
            <a:endCxn id="32774" idx="0"/>
          </p:cNvCxnSpPr>
          <p:nvPr/>
        </p:nvCxnSpPr>
        <p:spPr bwMode="auto">
          <a:xfrm>
            <a:off x="6569075" y="4119563"/>
            <a:ext cx="0" cy="4619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9" name="AutoShape 13"/>
          <p:cNvCxnSpPr>
            <a:cxnSpLocks noChangeShapeType="1"/>
            <a:stCxn id="32774" idx="2"/>
            <a:endCxn id="32775" idx="0"/>
          </p:cNvCxnSpPr>
          <p:nvPr/>
        </p:nvCxnSpPr>
        <p:spPr bwMode="auto">
          <a:xfrm>
            <a:off x="6569075" y="5054600"/>
            <a:ext cx="1588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0" name="AutoShape 14"/>
          <p:cNvCxnSpPr>
            <a:cxnSpLocks noChangeShapeType="1"/>
            <a:stCxn id="32773" idx="1"/>
            <a:endCxn id="32772" idx="1"/>
          </p:cNvCxnSpPr>
          <p:nvPr/>
        </p:nvCxnSpPr>
        <p:spPr bwMode="auto">
          <a:xfrm rot="10800000" flipH="1">
            <a:off x="3379789" y="2154239"/>
            <a:ext cx="1587" cy="1500187"/>
          </a:xfrm>
          <a:prstGeom prst="curvedConnector3">
            <a:avLst>
              <a:gd name="adj1" fmla="val -132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1" name="AutoShape 16"/>
          <p:cNvSpPr>
            <a:spLocks noChangeArrowheads="1"/>
          </p:cNvSpPr>
          <p:nvPr/>
        </p:nvSpPr>
        <p:spPr bwMode="auto">
          <a:xfrm>
            <a:off x="9737726" y="2078008"/>
            <a:ext cx="184731" cy="400110"/>
          </a:xfrm>
          <a:prstGeom prst="curvedLeftArrow">
            <a:avLst>
              <a:gd name="adj1" fmla="val 35455"/>
              <a:gd name="adj2" fmla="val 70909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AutoShape 17"/>
          <p:cNvSpPr>
            <a:spLocks noChangeArrowheads="1"/>
          </p:cNvSpPr>
          <p:nvPr/>
        </p:nvSpPr>
        <p:spPr bwMode="auto">
          <a:xfrm>
            <a:off x="9734551" y="4616420"/>
            <a:ext cx="371475" cy="400110"/>
          </a:xfrm>
          <a:prstGeom prst="curvedLeftArrow">
            <a:avLst>
              <a:gd name="adj1" fmla="val 26667"/>
              <a:gd name="adj2" fmla="val 53333"/>
              <a:gd name="adj3" fmla="val 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2783" name="AutoShape 18"/>
          <p:cNvCxnSpPr>
            <a:cxnSpLocks noChangeShapeType="1"/>
            <a:stCxn id="32775" idx="1"/>
            <a:endCxn id="32771" idx="1"/>
          </p:cNvCxnSpPr>
          <p:nvPr/>
        </p:nvCxnSpPr>
        <p:spPr bwMode="auto">
          <a:xfrm rot="10800000" flipH="1">
            <a:off x="3024189" y="1117600"/>
            <a:ext cx="782637" cy="4706938"/>
          </a:xfrm>
          <a:prstGeom prst="curvedConnector3">
            <a:avLst>
              <a:gd name="adj1" fmla="val -26773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4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8AE4779-4817-42B2-9A06-65AD5718C77B}" type="slidenum">
              <a:rPr lang="he-IL" altLang="en-US" sz="1400">
                <a:solidFill>
                  <a:schemeClr val="tx1"/>
                </a:solidFill>
              </a:rPr>
              <a:pPr/>
              <a:t>55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56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57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69113"/>
              </p:ext>
            </p:extLst>
          </p:nvPr>
        </p:nvGraphicFramePr>
        <p:xfrm>
          <a:off x="1600200" y="4511506"/>
          <a:ext cx="15986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614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4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58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47939"/>
              </p:ext>
            </p:extLst>
          </p:nvPr>
        </p:nvGraphicFramePr>
        <p:xfrm>
          <a:off x="1600200" y="4511506"/>
          <a:ext cx="11303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0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59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614310"/>
              </p:ext>
            </p:extLst>
          </p:nvPr>
        </p:nvGraphicFramePr>
        <p:xfrm>
          <a:off x="1600200" y="4511506"/>
          <a:ext cx="11303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2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“Good” tree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63546" y="1886935"/>
            <a:ext cx="82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4445417" y="2171098"/>
            <a:ext cx="1188016" cy="8495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658502" y="2171098"/>
            <a:ext cx="1645547" cy="8495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719033" y="1473475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?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79180" y="3082000"/>
            <a:ext cx="592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6754208" y="3266666"/>
            <a:ext cx="747520" cy="8330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58030" y="4099709"/>
            <a:ext cx="592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211291" y="3020644"/>
            <a:ext cx="82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9315152" y="4187799"/>
            <a:ext cx="82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913434" y="4469041"/>
            <a:ext cx="1801706" cy="9554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652187">
            <a:off x="8296573" y="3505204"/>
            <a:ext cx="1550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3600" dirty="0" smtClean="0"/>
              <a:t>…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39263" y="5400676"/>
            <a:ext cx="592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8468965" y="5553076"/>
            <a:ext cx="84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n-1</a:t>
            </a:r>
            <a:endParaRPr lang="en-US" sz="2800" baseline="-25000" dirty="0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H="1">
            <a:off x="8759240" y="4541034"/>
            <a:ext cx="747520" cy="8330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372071"/>
              </p:ext>
            </p:extLst>
          </p:nvPr>
        </p:nvGraphicFramePr>
        <p:xfrm>
          <a:off x="1600200" y="4511506"/>
          <a:ext cx="11303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802064"/>
              </p:ext>
            </p:extLst>
          </p:nvPr>
        </p:nvGraphicFramePr>
        <p:xfrm>
          <a:off x="1600200" y="4511506"/>
          <a:ext cx="1130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3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487217"/>
              </p:ext>
            </p:extLst>
          </p:nvPr>
        </p:nvGraphicFramePr>
        <p:xfrm>
          <a:off x="1600200" y="4511506"/>
          <a:ext cx="1130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19878"/>
              </p:ext>
            </p:extLst>
          </p:nvPr>
        </p:nvGraphicFramePr>
        <p:xfrm>
          <a:off x="1554023" y="4068138"/>
          <a:ext cx="11303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3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1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27419"/>
              </p:ext>
            </p:extLst>
          </p:nvPr>
        </p:nvGraphicFramePr>
        <p:xfrm>
          <a:off x="906322" y="3572192"/>
          <a:ext cx="11303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3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2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59404"/>
              </p:ext>
            </p:extLst>
          </p:nvPr>
        </p:nvGraphicFramePr>
        <p:xfrm>
          <a:off x="906322" y="3572192"/>
          <a:ext cx="11303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3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973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67097"/>
              </p:ext>
            </p:extLst>
          </p:nvPr>
        </p:nvGraphicFramePr>
        <p:xfrm>
          <a:off x="906322" y="3572192"/>
          <a:ext cx="1130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2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57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17595" y="3655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61003"/>
              </p:ext>
            </p:extLst>
          </p:nvPr>
        </p:nvGraphicFramePr>
        <p:xfrm>
          <a:off x="906322" y="3572192"/>
          <a:ext cx="1130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57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17595" y="3655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7680" y="1808604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495947"/>
              </p:ext>
            </p:extLst>
          </p:nvPr>
        </p:nvGraphicFramePr>
        <p:xfrm>
          <a:off x="906322" y="3572192"/>
          <a:ext cx="11303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7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57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17595" y="3655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7680" y="1808604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85195" y="2512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69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65715"/>
              </p:ext>
            </p:extLst>
          </p:nvPr>
        </p:nvGraphicFramePr>
        <p:xfrm>
          <a:off x="906322" y="3572192"/>
          <a:ext cx="11303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57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17595" y="3655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7680" y="1808604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85195" y="2512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72895" y="60430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“Bad” tree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63546" y="1886935"/>
            <a:ext cx="82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4445417" y="2171098"/>
            <a:ext cx="1188016" cy="8495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658502" y="2171098"/>
            <a:ext cx="1645547" cy="8495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719033" y="1473475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n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984777" y="3020643"/>
            <a:ext cx="921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H="1">
            <a:off x="3144013" y="3330907"/>
            <a:ext cx="1188016" cy="8495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4562372" y="3324749"/>
            <a:ext cx="1184930" cy="8557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969579" y="3016929"/>
            <a:ext cx="921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 flipH="1">
            <a:off x="6217614" y="3330907"/>
            <a:ext cx="1188016" cy="8495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565130" y="3324749"/>
            <a:ext cx="1184930" cy="8557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2736870" y="2763268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n-1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7405630" y="2763268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n-1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367697" y="4062292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n-2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4332029" y="4121373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n-2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6084283" y="4150741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n-2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8331536" y="4180453"/>
            <a:ext cx="203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n-2 </a:t>
            </a:r>
            <a:r>
              <a:rPr lang="en-US" altLang="en-US" dirty="0">
                <a:solidFill>
                  <a:schemeClr val="tx1"/>
                </a:solidFill>
              </a:rPr>
              <a:t>registers</a:t>
            </a:r>
          </a:p>
        </p:txBody>
      </p:sp>
    </p:spTree>
    <p:extLst>
      <p:ext uri="{BB962C8B-B14F-4D97-AF65-F5344CB8AC3E}">
        <p14:creationId xmlns:p14="http://schemas.microsoft.com/office/powerpoint/2010/main" val="285716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2" grpId="0"/>
      <p:bldP spid="25" grpId="0"/>
      <p:bldP spid="26" grpId="0" animBg="1"/>
      <p:bldP spid="27" grpId="0" animBg="1"/>
      <p:bldP spid="28" grpId="0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70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80115"/>
              </p:ext>
            </p:extLst>
          </p:nvPr>
        </p:nvGraphicFramePr>
        <p:xfrm>
          <a:off x="906322" y="3572192"/>
          <a:ext cx="11303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81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57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17595" y="3655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7680" y="1808604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85195" y="2512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72895" y="60430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85596" y="37189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71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50777"/>
              </p:ext>
            </p:extLst>
          </p:nvPr>
        </p:nvGraphicFramePr>
        <p:xfrm>
          <a:off x="906322" y="3572192"/>
          <a:ext cx="1130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209841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265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957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17595" y="3655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7680" y="1808604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85195" y="2512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72895" y="60430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85596" y="37189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75108" y="1089605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title"/>
          </p:nvPr>
        </p:nvSpPr>
        <p:spPr>
          <a:xfrm>
            <a:off x="2209800" y="1809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Artificial Example K=2</a:t>
            </a:r>
          </a:p>
        </p:txBody>
      </p:sp>
      <p:sp>
        <p:nvSpPr>
          <p:cNvPr id="33795" name="Oval 58"/>
          <p:cNvSpPr>
            <a:spLocks noChangeArrowheads="1"/>
          </p:cNvSpPr>
          <p:nvPr/>
        </p:nvSpPr>
        <p:spPr bwMode="auto">
          <a:xfrm>
            <a:off x="2313271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3796" name="Oval 59"/>
          <p:cNvSpPr>
            <a:spLocks noChangeArrowheads="1"/>
          </p:cNvSpPr>
          <p:nvPr/>
        </p:nvSpPr>
        <p:spPr bwMode="auto">
          <a:xfrm>
            <a:off x="9233183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33797" name="Oval 60"/>
          <p:cNvSpPr>
            <a:spLocks noChangeArrowheads="1"/>
          </p:cNvSpPr>
          <p:nvPr/>
        </p:nvSpPr>
        <p:spPr bwMode="auto">
          <a:xfrm>
            <a:off x="5735921" y="11458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33798" name="Oval 61"/>
          <p:cNvSpPr>
            <a:spLocks noChangeArrowheads="1"/>
          </p:cNvSpPr>
          <p:nvPr/>
        </p:nvSpPr>
        <p:spPr bwMode="auto">
          <a:xfrm>
            <a:off x="5735921" y="5900411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33799" name="Oval 62"/>
          <p:cNvSpPr>
            <a:spLocks noChangeArrowheads="1"/>
          </p:cNvSpPr>
          <p:nvPr/>
        </p:nvSpPr>
        <p:spPr bwMode="auto">
          <a:xfrm>
            <a:off x="8348946" y="29428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33800" name="Oval 63"/>
          <p:cNvSpPr>
            <a:spLocks noChangeArrowheads="1"/>
          </p:cNvSpPr>
          <p:nvPr/>
        </p:nvSpPr>
        <p:spPr bwMode="auto">
          <a:xfrm>
            <a:off x="5735921" y="480344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33801" name="Oval 64"/>
          <p:cNvSpPr>
            <a:spLocks noChangeArrowheads="1"/>
          </p:cNvSpPr>
          <p:nvPr/>
        </p:nvSpPr>
        <p:spPr bwMode="auto">
          <a:xfrm>
            <a:off x="3199096" y="2942898"/>
            <a:ext cx="539187" cy="56263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33802" name="Oval 65"/>
          <p:cNvSpPr>
            <a:spLocks noChangeArrowheads="1"/>
          </p:cNvSpPr>
          <p:nvPr/>
        </p:nvSpPr>
        <p:spPr bwMode="auto">
          <a:xfrm>
            <a:off x="5735921" y="2091998"/>
            <a:ext cx="539187" cy="56263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</a:t>
            </a:r>
          </a:p>
        </p:txBody>
      </p:sp>
      <p:cxnSp>
        <p:nvCxnSpPr>
          <p:cNvPr id="33803" name="AutoShape 67"/>
          <p:cNvCxnSpPr>
            <a:cxnSpLocks noChangeShapeType="1"/>
            <a:endCxn id="33801" idx="6"/>
          </p:cNvCxnSpPr>
          <p:nvPr/>
        </p:nvCxnSpPr>
        <p:spPr bwMode="auto">
          <a:xfrm flipH="1">
            <a:off x="3738563" y="2408239"/>
            <a:ext cx="1960562" cy="815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AutoShape 68"/>
          <p:cNvCxnSpPr>
            <a:cxnSpLocks noChangeShapeType="1"/>
            <a:stCxn id="33801" idx="2"/>
            <a:endCxn id="33795" idx="6"/>
          </p:cNvCxnSpPr>
          <p:nvPr/>
        </p:nvCxnSpPr>
        <p:spPr bwMode="auto">
          <a:xfrm flipH="1">
            <a:off x="2852739" y="3224213"/>
            <a:ext cx="3460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AutoShape 69"/>
          <p:cNvCxnSpPr>
            <a:cxnSpLocks noChangeShapeType="1"/>
            <a:stCxn id="33801" idx="5"/>
          </p:cNvCxnSpPr>
          <p:nvPr/>
        </p:nvCxnSpPr>
        <p:spPr bwMode="auto">
          <a:xfrm>
            <a:off x="3646488" y="3441700"/>
            <a:ext cx="2144712" cy="1358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AutoShape 70"/>
          <p:cNvCxnSpPr>
            <a:cxnSpLocks noChangeShapeType="1"/>
            <a:stCxn id="33800" idx="4"/>
          </p:cNvCxnSpPr>
          <p:nvPr/>
        </p:nvCxnSpPr>
        <p:spPr bwMode="auto">
          <a:xfrm>
            <a:off x="6005514" y="5384801"/>
            <a:ext cx="14287" cy="4222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AutoShape 71"/>
          <p:cNvCxnSpPr>
            <a:cxnSpLocks noChangeShapeType="1"/>
            <a:stCxn id="33800" idx="6"/>
            <a:endCxn id="33799" idx="2"/>
          </p:cNvCxnSpPr>
          <p:nvPr/>
        </p:nvCxnSpPr>
        <p:spPr bwMode="auto">
          <a:xfrm flipV="1">
            <a:off x="6275389" y="3224213"/>
            <a:ext cx="2073275" cy="1860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73"/>
          <p:cNvCxnSpPr>
            <a:cxnSpLocks noChangeShapeType="1"/>
            <a:stCxn id="33799" idx="6"/>
            <a:endCxn id="33796" idx="2"/>
          </p:cNvCxnSpPr>
          <p:nvPr/>
        </p:nvCxnSpPr>
        <p:spPr bwMode="auto">
          <a:xfrm>
            <a:off x="8888414" y="3224213"/>
            <a:ext cx="3444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75"/>
          <p:cNvCxnSpPr>
            <a:cxnSpLocks noChangeShapeType="1"/>
            <a:stCxn id="33797" idx="4"/>
          </p:cNvCxnSpPr>
          <p:nvPr/>
        </p:nvCxnSpPr>
        <p:spPr bwMode="auto">
          <a:xfrm>
            <a:off x="6005514" y="1727201"/>
            <a:ext cx="14287" cy="3460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76"/>
          <p:cNvCxnSpPr>
            <a:cxnSpLocks noChangeShapeType="1"/>
            <a:stCxn id="33802" idx="6"/>
            <a:endCxn id="33799" idx="1"/>
          </p:cNvCxnSpPr>
          <p:nvPr/>
        </p:nvCxnSpPr>
        <p:spPr bwMode="auto">
          <a:xfrm>
            <a:off x="6275388" y="2373313"/>
            <a:ext cx="2165350" cy="6334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8ACBAC8-8C89-41FE-9A52-5A449559F9C9}" type="slidenum">
              <a:rPr lang="he-IL" altLang="en-US" sz="1400">
                <a:solidFill>
                  <a:schemeClr val="tx1"/>
                </a:solidFill>
              </a:rPr>
              <a:pPr/>
              <a:t>72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5772" y="495673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17595" y="3655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7680" y="1808604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85195" y="25124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72895" y="60430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485596" y="371899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75108" y="1089605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74864" y="2487614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Spilling heuristics</a:t>
            </a:r>
          </a:p>
          <a:p>
            <a:r>
              <a:rPr lang="en-US" dirty="0" smtClean="0"/>
              <a:t>MOV nodes</a:t>
            </a:r>
          </a:p>
          <a:p>
            <a:r>
              <a:rPr lang="en-US" dirty="0" smtClean="0"/>
              <a:t>Caller-/</a:t>
            </a:r>
            <a:r>
              <a:rPr lang="en-US" dirty="0" err="1" smtClean="0"/>
              <a:t>Callee</a:t>
            </a:r>
            <a:r>
              <a:rPr lang="en-US" dirty="0" smtClean="0"/>
              <a:t> Save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Languages simplifies compilation</a:t>
            </a:r>
          </a:p>
          <a:p>
            <a:r>
              <a:rPr lang="en-US" dirty="0" smtClean="0"/>
              <a:t>Two related problems:</a:t>
            </a:r>
          </a:p>
          <a:p>
            <a:pPr lvl="1"/>
            <a:r>
              <a:rPr lang="en-US" dirty="0" smtClean="0"/>
              <a:t>Instruction selection</a:t>
            </a:r>
          </a:p>
          <a:p>
            <a:pPr lvl="1"/>
            <a:r>
              <a:rPr lang="en-US" dirty="0" smtClean="0"/>
              <a:t>Register allocation</a:t>
            </a:r>
          </a:p>
          <a:p>
            <a:r>
              <a:rPr lang="en-US" dirty="0" smtClean="0"/>
              <a:t>LLVM provides a reusable software platform to implement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global register allocation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1509" y="2386361"/>
            <a:ext cx="258092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foo()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int</a:t>
            </a:r>
            <a:r>
              <a:rPr lang="en-US" sz="2400" dirty="0" smtClean="0"/>
              <a:t> x = 1 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x = x + 1;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x = x + 1;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IL" sz="2400" dirty="0" smtClean="0"/>
              <a:t>…</a:t>
            </a:r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(“%d”, x);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16967" y="1467854"/>
            <a:ext cx="4054642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foo():</a:t>
            </a:r>
          </a:p>
          <a:p>
            <a:r>
              <a:rPr lang="en-US" sz="2000" dirty="0"/>
              <a:t>        push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DWORD PTR [rbp-4], 1</a:t>
            </a:r>
          </a:p>
          <a:p>
            <a:r>
              <a:rPr lang="en-US" sz="2000" dirty="0"/>
              <a:t>        add     DWORD PTR [rbp-4], 1</a:t>
            </a:r>
          </a:p>
          <a:p>
            <a:r>
              <a:rPr lang="en-US" sz="2000" dirty="0"/>
              <a:t>        add     DWORD PTR [rbp-4], 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DWORD PTR [rbp-4]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err="1"/>
              <a:t>eax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/>
              <a:t>printf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nop</a:t>
            </a:r>
            <a:endParaRPr lang="en-US" sz="2000" dirty="0"/>
          </a:p>
          <a:p>
            <a:r>
              <a:rPr lang="en-US" sz="2000" dirty="0"/>
              <a:t>        leave</a:t>
            </a:r>
          </a:p>
          <a:p>
            <a:r>
              <a:rPr lang="en-US" sz="2000" dirty="0"/>
              <a:t>        ret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053141" y="1467853"/>
            <a:ext cx="4054642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foo():</a:t>
            </a:r>
          </a:p>
          <a:p>
            <a:r>
              <a:rPr lang="en-US" sz="2000" dirty="0"/>
              <a:t>        push    </a:t>
            </a:r>
            <a:r>
              <a:rPr lang="en-US" sz="2000" dirty="0" err="1"/>
              <a:t>rbp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rbp</a:t>
            </a:r>
            <a:r>
              <a:rPr lang="en-US" sz="2000" dirty="0"/>
              <a:t>, </a:t>
            </a:r>
            <a:r>
              <a:rPr lang="en-US" sz="2000" dirty="0" err="1"/>
              <a:t>rsp</a:t>
            </a:r>
            <a:endParaRPr lang="en-US" sz="2000" dirty="0"/>
          </a:p>
          <a:p>
            <a:r>
              <a:rPr lang="en-US" sz="2000" dirty="0"/>
              <a:t>        sub     </a:t>
            </a:r>
            <a:r>
              <a:rPr lang="en-US" sz="2000" dirty="0" err="1"/>
              <a:t>rsp</a:t>
            </a:r>
            <a:r>
              <a:rPr lang="en-US" sz="2000" dirty="0"/>
              <a:t>, 16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add     </a:t>
            </a:r>
            <a:r>
              <a:rPr lang="en-US" sz="2000" dirty="0" err="1" smtClean="0"/>
              <a:t>eax</a:t>
            </a:r>
            <a:r>
              <a:rPr lang="en-US" sz="2000" dirty="0" smtClean="0"/>
              <a:t>,</a:t>
            </a:r>
            <a:r>
              <a:rPr lang="en-US" sz="2000" dirty="0"/>
              <a:t> 1</a:t>
            </a:r>
          </a:p>
          <a:p>
            <a:r>
              <a:rPr lang="en-US" sz="2000" dirty="0"/>
              <a:t>        </a:t>
            </a:r>
            <a:r>
              <a:rPr lang="en-US" sz="2000" dirty="0" err="1" smtClean="0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esi</a:t>
            </a:r>
            <a:r>
              <a:rPr lang="en-US" sz="2000" dirty="0"/>
              <a:t>, </a:t>
            </a:r>
            <a:r>
              <a:rPr lang="en-US" sz="2000" dirty="0" err="1"/>
              <a:t>eax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edi</a:t>
            </a:r>
            <a:r>
              <a:rPr lang="en-US" sz="2000" dirty="0"/>
              <a:t>, OFFSET FLAT:.LC1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mov</a:t>
            </a:r>
            <a:r>
              <a:rPr lang="en-US" sz="2000" dirty="0"/>
              <a:t>     </a:t>
            </a:r>
            <a:r>
              <a:rPr lang="en-US" sz="2000" dirty="0" err="1"/>
              <a:t>eax</a:t>
            </a:r>
            <a:r>
              <a:rPr lang="en-US" sz="2000" dirty="0"/>
              <a:t>, 0</a:t>
            </a:r>
          </a:p>
          <a:p>
            <a:r>
              <a:rPr lang="en-US" sz="2000" dirty="0"/>
              <a:t>        call    </a:t>
            </a:r>
            <a:r>
              <a:rPr lang="en-US" sz="2000" dirty="0" err="1"/>
              <a:t>printf</a:t>
            </a:r>
            <a:endParaRPr lang="en-US" sz="2000" dirty="0"/>
          </a:p>
          <a:p>
            <a:r>
              <a:rPr lang="en-US" sz="2000" dirty="0"/>
              <a:t>        </a:t>
            </a:r>
            <a:r>
              <a:rPr lang="en-US" sz="2000" dirty="0" err="1"/>
              <a:t>nop</a:t>
            </a:r>
            <a:endParaRPr lang="en-US" sz="2000" dirty="0"/>
          </a:p>
          <a:p>
            <a:r>
              <a:rPr lang="en-US" sz="2000" dirty="0"/>
              <a:t>        leave</a:t>
            </a:r>
          </a:p>
          <a:p>
            <a:r>
              <a:rPr lang="en-US" sz="2000" dirty="0"/>
              <a:t>        ret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841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676" y="247650"/>
            <a:ext cx="7788275" cy="865188"/>
          </a:xfrm>
          <a:noFill/>
        </p:spPr>
        <p:txBody>
          <a:bodyPr/>
          <a:lstStyle/>
          <a:p>
            <a:r>
              <a:rPr lang="en-US" altLang="he-IL" sz="3600"/>
              <a:t>Caller-Save and Callee-Save Registers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084" y="1270000"/>
            <a:ext cx="9191291" cy="51768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he-IL" dirty="0" err="1">
                <a:solidFill>
                  <a:srgbClr val="F02E00"/>
                </a:solidFill>
              </a:rPr>
              <a:t>callee</a:t>
            </a:r>
            <a:r>
              <a:rPr lang="en-US" altLang="he-IL" dirty="0">
                <a:solidFill>
                  <a:srgbClr val="F02E00"/>
                </a:solidFill>
              </a:rPr>
              <a:t>-save-registers </a:t>
            </a:r>
            <a:r>
              <a:rPr lang="en-US" altLang="he-IL" dirty="0"/>
              <a:t>(MIPS </a:t>
            </a:r>
            <a:r>
              <a:rPr lang="en-US" altLang="he-IL" dirty="0" smtClean="0"/>
              <a:t>16-23, X86 r12-15, </a:t>
            </a:r>
            <a:r>
              <a:rPr lang="en-US" altLang="he-IL" dirty="0" err="1" smtClean="0"/>
              <a:t>rbp</a:t>
            </a:r>
            <a:r>
              <a:rPr lang="en-US" altLang="he-IL" dirty="0" smtClean="0"/>
              <a:t>, </a:t>
            </a:r>
            <a:r>
              <a:rPr lang="en-US" altLang="he-IL" dirty="0" err="1" smtClean="0"/>
              <a:t>rsp</a:t>
            </a:r>
            <a:r>
              <a:rPr lang="en-US" altLang="he-IL" dirty="0" smtClean="0"/>
              <a:t>)</a:t>
            </a:r>
            <a:endParaRPr lang="en-US" altLang="he-IL" dirty="0"/>
          </a:p>
          <a:p>
            <a:pPr lvl="1">
              <a:lnSpc>
                <a:spcPct val="90000"/>
              </a:lnSpc>
            </a:pPr>
            <a:r>
              <a:rPr lang="en-US" altLang="he-IL" dirty="0"/>
              <a:t> Saved by the </a:t>
            </a:r>
            <a:r>
              <a:rPr lang="en-US" altLang="he-IL" dirty="0" err="1"/>
              <a:t>callee</a:t>
            </a:r>
            <a:r>
              <a:rPr lang="en-US" altLang="he-IL" dirty="0"/>
              <a:t> when modified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 Values are automatically </a:t>
            </a:r>
            <a:r>
              <a:rPr lang="en-US" altLang="he-IL" dirty="0">
                <a:solidFill>
                  <a:srgbClr val="FF0000"/>
                </a:solidFill>
              </a:rPr>
              <a:t>preserved</a:t>
            </a:r>
            <a:r>
              <a:rPr lang="en-US" altLang="he-IL" dirty="0"/>
              <a:t> across </a:t>
            </a:r>
            <a:r>
              <a:rPr lang="en-US" altLang="he-IL" dirty="0" smtClean="0"/>
              <a:t>calls</a:t>
            </a:r>
            <a:endParaRPr lang="en-US" altLang="he-IL" dirty="0"/>
          </a:p>
          <a:p>
            <a:pPr>
              <a:lnSpc>
                <a:spcPct val="90000"/>
              </a:lnSpc>
            </a:pPr>
            <a:r>
              <a:rPr lang="en-US" altLang="he-IL" dirty="0">
                <a:solidFill>
                  <a:srgbClr val="F02E00"/>
                </a:solidFill>
              </a:rPr>
              <a:t>caller-save-registers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Saved by the caller when needed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Values are not automatically preserved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Usually the architecture defines caller-save and </a:t>
            </a:r>
            <a:r>
              <a:rPr lang="en-US" altLang="he-IL" dirty="0" err="1"/>
              <a:t>callee</a:t>
            </a:r>
            <a:r>
              <a:rPr lang="en-US" altLang="he-IL" dirty="0"/>
              <a:t>-save registers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Separate compilation</a:t>
            </a:r>
          </a:p>
          <a:p>
            <a:pPr lvl="1">
              <a:lnSpc>
                <a:spcPct val="90000"/>
              </a:lnSpc>
            </a:pPr>
            <a:r>
              <a:rPr lang="en-US" altLang="he-IL" dirty="0"/>
              <a:t>Interoperability between code produced by different compilers/languages 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But compilers can decide when to use </a:t>
            </a:r>
            <a:r>
              <a:rPr lang="en-US" altLang="he-IL" dirty="0" err="1"/>
              <a:t>calller</a:t>
            </a:r>
            <a:r>
              <a:rPr lang="en-US" altLang="he-IL" dirty="0"/>
              <a:t>/</a:t>
            </a:r>
            <a:r>
              <a:rPr lang="en-US" altLang="he-IL" dirty="0" err="1"/>
              <a:t>callee</a:t>
            </a:r>
            <a:r>
              <a:rPr lang="en-US" altLang="he-IL" dirty="0"/>
              <a:t> registers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522914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US" altLang="he-IL" sz="3200">
              <a:solidFill>
                <a:schemeClr val="tx1"/>
              </a:solidFill>
            </a:endParaRP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B07800A-E5B4-443A-947D-103CE05272FF}" type="slidenum">
              <a:rPr lang="he-IL" altLang="en-US" sz="1400">
                <a:solidFill>
                  <a:schemeClr val="tx1"/>
                </a:solidFill>
              </a:rPr>
              <a:pPr/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5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2946</Words>
  <Application>Microsoft Office PowerPoint</Application>
  <PresentationFormat>Widescreen</PresentationFormat>
  <Paragraphs>1141</Paragraphs>
  <Slides>74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Intermediate Representations</vt:lpstr>
      <vt:lpstr>Tentative Syllabus </vt:lpstr>
      <vt:lpstr>Outline</vt:lpstr>
      <vt:lpstr>Questions</vt:lpstr>
      <vt:lpstr>Two Phase Solution Dynamic Programming Sethi &amp; Ullman (R</vt:lpstr>
      <vt:lpstr>“Good” tree</vt:lpstr>
      <vt:lpstr>“Bad” tree</vt:lpstr>
      <vt:lpstr>The need for global register allocation</vt:lpstr>
      <vt:lpstr>Caller-Save and Callee-Save Registers</vt:lpstr>
      <vt:lpstr>X86lite Registers: 16 64-bit registers</vt:lpstr>
      <vt:lpstr>Maintained Invariants: Callee Saved Registers</vt:lpstr>
      <vt:lpstr>Maintained Invariants: Caller Saved Registers</vt:lpstr>
      <vt:lpstr>The need for global register allocation</vt:lpstr>
      <vt:lpstr>The Code Generation Problem</vt:lpstr>
      <vt:lpstr>Why intermediate representation?</vt:lpstr>
      <vt:lpstr>Intermediate Representations(IRs)</vt:lpstr>
      <vt:lpstr>Multiple IRs</vt:lpstr>
      <vt:lpstr>What makes a good IR?</vt:lpstr>
      <vt:lpstr>IR’s at the extreme</vt:lpstr>
      <vt:lpstr>X86 with symbolic registers</vt:lpstr>
      <vt:lpstr>X86 with symbolic registers</vt:lpstr>
      <vt:lpstr>Static Single Assignment(SSA)</vt:lpstr>
      <vt:lpstr>Converting to SSA</vt:lpstr>
      <vt:lpstr>Mid-level IR’s: Many Varieties</vt:lpstr>
      <vt:lpstr>Basic Block</vt:lpstr>
      <vt:lpstr>Example Basic Blocks</vt:lpstr>
      <vt:lpstr>Control Flow Graph</vt:lpstr>
      <vt:lpstr>Example Control Flow Graph</vt:lpstr>
      <vt:lpstr>Constructing Basic Blocks</vt:lpstr>
      <vt:lpstr>What is the LLVM Project?</vt:lpstr>
      <vt:lpstr>LLVM Vision and Approach</vt:lpstr>
      <vt:lpstr>GNU Compiler Collection(gcc)</vt:lpstr>
      <vt:lpstr>LLVM gcc4.2 Design</vt:lpstr>
      <vt:lpstr>Compiling factorial</vt:lpstr>
      <vt:lpstr>Compiling LLVM to X86</vt:lpstr>
      <vt:lpstr>Instruction Selection</vt:lpstr>
      <vt:lpstr>Register Allocation</vt:lpstr>
      <vt:lpstr>A Simple Example</vt:lpstr>
      <vt:lpstr>Live symbolic registers</vt:lpstr>
      <vt:lpstr>Liveness in the example</vt:lpstr>
      <vt:lpstr>Which variables are live at the entry to the procedure?</vt:lpstr>
      <vt:lpstr>Live symbolic registers</vt:lpstr>
      <vt:lpstr>Using Liveness information </vt:lpstr>
      <vt:lpstr>Using Liveness Information</vt:lpstr>
      <vt:lpstr>Coloring the graph</vt:lpstr>
      <vt:lpstr>Remaining Problems</vt:lpstr>
      <vt:lpstr>Computing Liveness(Simple Algorithm)</vt:lpstr>
      <vt:lpstr>Computing Liveness via DFS(1)</vt:lpstr>
      <vt:lpstr>Computing Liveness via DFS(2)</vt:lpstr>
      <vt:lpstr>Computing Liveness via DFS(3)</vt:lpstr>
      <vt:lpstr>Computing Liveness via DFS(4)</vt:lpstr>
      <vt:lpstr>Computing Liveness via DFS(5)</vt:lpstr>
      <vt:lpstr>Computing Liveness via DFS(6)</vt:lpstr>
      <vt:lpstr>Coloring by Simplification [Kempe 1879]</vt:lpstr>
      <vt:lpstr>Graph Coloring by Simplification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Artificial Example K=2</vt:lpstr>
      <vt:lpstr>Extensions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LLVM Compiler System</dc:title>
  <dc:creator>msagiv</dc:creator>
  <cp:lastModifiedBy>msagiv</cp:lastModifiedBy>
  <cp:revision>129</cp:revision>
  <dcterms:created xsi:type="dcterms:W3CDTF">2020-10-29T12:32:54Z</dcterms:created>
  <dcterms:modified xsi:type="dcterms:W3CDTF">2020-11-10T09:04:14Z</dcterms:modified>
</cp:coreProperties>
</file>