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257" r:id="rId3"/>
    <p:sldId id="265" r:id="rId4"/>
    <p:sldId id="264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3" r:id="rId19"/>
    <p:sldId id="284" r:id="rId20"/>
    <p:sldId id="285" r:id="rId21"/>
    <p:sldId id="286" r:id="rId22"/>
    <p:sldId id="287" r:id="rId23"/>
    <p:sldId id="273" r:id="rId24"/>
    <p:sldId id="290" r:id="rId25"/>
    <p:sldId id="291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292" r:id="rId38"/>
    <p:sldId id="293" r:id="rId39"/>
    <p:sldId id="274" r:id="rId40"/>
    <p:sldId id="288" r:id="rId41"/>
    <p:sldId id="277" r:id="rId42"/>
    <p:sldId id="281" r:id="rId43"/>
    <p:sldId id="280" r:id="rId44"/>
    <p:sldId id="289" r:id="rId45"/>
    <p:sldId id="295" r:id="rId46"/>
    <p:sldId id="296" r:id="rId47"/>
    <p:sldId id="298" r:id="rId48"/>
    <p:sldId id="297" r:id="rId49"/>
    <p:sldId id="299" r:id="rId50"/>
    <p:sldId id="300" r:id="rId51"/>
    <p:sldId id="301" r:id="rId52"/>
    <p:sldId id="302" r:id="rId53"/>
    <p:sldId id="304" r:id="rId54"/>
    <p:sldId id="303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139" autoAdjust="0"/>
  </p:normalViewPr>
  <p:slideViewPr>
    <p:cSldViewPr snapToGrid="0">
      <p:cViewPr varScale="1">
        <p:scale>
          <a:sx n="76" d="100"/>
          <a:sy n="76" d="100"/>
        </p:scale>
        <p:origin x="19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0BDDA-F250-49A5-A973-4ABF6C531F7D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378D6-6806-4761-9262-B61AB9265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13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378D6-6806-4761-9262-B61AB92658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9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378D6-6806-4761-9262-B61AB926580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3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378D6-6806-4761-9262-B61AB926580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0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378D6-6806-4761-9262-B61AB926580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8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FEA0-7579-45C4-A5E4-FA0980823109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FF39-D0B6-4363-9437-13A4280CD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5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FEA0-7579-45C4-A5E4-FA0980823109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FF39-D0B6-4363-9437-13A4280CD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0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FEA0-7579-45C4-A5E4-FA0980823109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FF39-D0B6-4363-9437-13A4280CD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9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FEA0-7579-45C4-A5E4-FA0980823109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FF39-D0B6-4363-9437-13A4280CD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92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FEA0-7579-45C4-A5E4-FA0980823109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FF39-D0B6-4363-9437-13A4280CD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6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FEA0-7579-45C4-A5E4-FA0980823109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FF39-D0B6-4363-9437-13A4280CD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9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FEA0-7579-45C4-A5E4-FA0980823109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FF39-D0B6-4363-9437-13A4280CD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FEA0-7579-45C4-A5E4-FA0980823109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FF39-D0B6-4363-9437-13A4280CD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5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FEA0-7579-45C4-A5E4-FA0980823109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FF39-D0B6-4363-9437-13A4280CD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1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FEA0-7579-45C4-A5E4-FA0980823109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FF39-D0B6-4363-9437-13A4280CD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4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FEA0-7579-45C4-A5E4-FA0980823109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FF39-D0B6-4363-9437-13A4280CD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3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4FEA0-7579-45C4-A5E4-FA0980823109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EFF39-D0B6-4363-9437-13A4280CD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7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Simplistic Code Generation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35854"/>
          </a:xfrm>
        </p:spPr>
        <p:txBody>
          <a:bodyPr/>
          <a:lstStyle/>
          <a:p>
            <a:r>
              <a:rPr lang="en-US" dirty="0" err="1" smtClean="0"/>
              <a:t>Mooly</a:t>
            </a:r>
            <a:r>
              <a:rPr lang="en-US" dirty="0" smtClean="0"/>
              <a:t> </a:t>
            </a:r>
            <a:r>
              <a:rPr lang="en-US" dirty="0" err="1" smtClean="0"/>
              <a:t>Sagiv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62908" y="4396154"/>
            <a:ext cx="73327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Steven </a:t>
            </a:r>
            <a:r>
              <a:rPr lang="en-US" sz="2000" b="1" dirty="0" err="1" smtClean="0"/>
              <a:t>Muchnick</a:t>
            </a:r>
            <a:r>
              <a:rPr lang="en-US" sz="2000" b="1" dirty="0" smtClean="0"/>
              <a:t>:  </a:t>
            </a:r>
            <a:r>
              <a:rPr lang="en-US" sz="2000" b="1" dirty="0"/>
              <a:t>Advanced Compiler Design and </a:t>
            </a:r>
            <a:r>
              <a:rPr lang="en-US" sz="2000" b="1" dirty="0" smtClean="0"/>
              <a:t>Implementation</a:t>
            </a:r>
            <a:endParaRPr lang="he-IL" sz="2000" b="1" dirty="0" smtClean="0"/>
          </a:p>
          <a:p>
            <a:r>
              <a:rPr lang="en-US" sz="2000" u="sng" dirty="0"/>
              <a:t>https://www.cis.upenn.edu/~stevez/ </a:t>
            </a:r>
            <a:r>
              <a:rPr lang="en-US" sz="2000" u="sng" dirty="0" smtClean="0"/>
              <a:t>CS341</a:t>
            </a:r>
          </a:p>
          <a:p>
            <a:r>
              <a:rPr lang="en-US" sz="2000" u="sng" dirty="0" err="1" smtClean="0"/>
              <a:t>Aho</a:t>
            </a:r>
            <a:r>
              <a:rPr lang="en-US" sz="2000" u="sng" dirty="0" smtClean="0"/>
              <a:t>, </a:t>
            </a:r>
            <a:r>
              <a:rPr lang="en-US" sz="2000" u="sng" dirty="0" err="1" smtClean="0"/>
              <a:t>Sethi</a:t>
            </a:r>
            <a:r>
              <a:rPr lang="en-US" sz="2000" u="sng" dirty="0" smtClean="0"/>
              <a:t>, Ullman, Compiler Design </a:t>
            </a:r>
          </a:p>
          <a:p>
            <a:r>
              <a:rPr lang="en-US" sz="2000" dirty="0"/>
              <a:t>https://en.wikipedia.org/wiki/Sethi%E2%80%93Ullman_algorithm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Frame Size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5607" y="1872762"/>
            <a:ext cx="63832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// </a:t>
            </a:r>
            <a:r>
              <a:rPr lang="en-US" sz="2000" dirty="0" err="1"/>
              <a:t>crt_malloca_simple.c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/>
              <a:t>#</a:t>
            </a:r>
            <a:r>
              <a:rPr lang="en-US" sz="2000" dirty="0"/>
              <a:t>include &lt;</a:t>
            </a:r>
            <a:r>
              <a:rPr lang="en-US" sz="2000" dirty="0" err="1"/>
              <a:t>stdio.h</a:t>
            </a:r>
            <a:r>
              <a:rPr lang="en-US" sz="2000" dirty="0" smtClean="0"/>
              <a:t>&gt;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#include &lt;</a:t>
            </a:r>
            <a:r>
              <a:rPr lang="en-US" sz="2000" dirty="0" err="1"/>
              <a:t>malloc.h</a:t>
            </a:r>
            <a:r>
              <a:rPr lang="en-US" sz="2000" dirty="0"/>
              <a:t>&gt; </a:t>
            </a:r>
            <a:endParaRPr lang="en-US" sz="2000" dirty="0" smtClean="0"/>
          </a:p>
          <a:p>
            <a:r>
              <a:rPr lang="en-US" sz="2000" dirty="0" smtClean="0"/>
              <a:t>void </a:t>
            </a:r>
            <a:r>
              <a:rPr lang="en-US" sz="2000" dirty="0" err="1"/>
              <a:t>Fn</a:t>
            </a:r>
            <a:r>
              <a:rPr lang="en-US" sz="2000" dirty="0"/>
              <a:t>() {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char </a:t>
            </a:r>
            <a:r>
              <a:rPr lang="en-US" sz="2000" dirty="0"/>
              <a:t>* </a:t>
            </a:r>
            <a:r>
              <a:rPr lang="en-US" sz="2000" dirty="0" err="1"/>
              <a:t>buf</a:t>
            </a:r>
            <a:r>
              <a:rPr lang="en-US" sz="2000" dirty="0"/>
              <a:t> = (char *)_</a:t>
            </a:r>
            <a:r>
              <a:rPr lang="en-US" sz="2000" dirty="0" err="1"/>
              <a:t>malloca</a:t>
            </a:r>
            <a:r>
              <a:rPr lang="en-US" sz="2000" dirty="0"/>
              <a:t>( 100 );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// </a:t>
            </a:r>
            <a:r>
              <a:rPr lang="en-US" sz="2000" dirty="0"/>
              <a:t>do something with </a:t>
            </a:r>
            <a:r>
              <a:rPr lang="en-US" sz="2000" dirty="0" err="1"/>
              <a:t>buf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>} </a:t>
            </a:r>
            <a:endParaRPr lang="en-US" sz="2000" dirty="0" smtClean="0"/>
          </a:p>
          <a:p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/>
              <a:t>main() </a:t>
            </a:r>
            <a:r>
              <a:rPr lang="en-US" sz="2000" dirty="0" smtClean="0"/>
              <a:t>{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</a:t>
            </a:r>
            <a:r>
              <a:rPr lang="en-US" sz="2000" dirty="0" err="1"/>
              <a:t>Fn</a:t>
            </a:r>
            <a:r>
              <a:rPr lang="en-US" sz="2000" dirty="0"/>
              <a:t>(); </a:t>
            </a:r>
            <a:endParaRPr lang="en-US" sz="2000" dirty="0" smtClean="0"/>
          </a:p>
          <a:p>
            <a:r>
              <a:rPr lang="en-US" sz="2000" dirty="0" smtClean="0"/>
              <a:t>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113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security risks of frames?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2381" y="1977473"/>
            <a:ext cx="4406460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int</a:t>
            </a:r>
            <a:r>
              <a:rPr lang="en-US" sz="2400" dirty="0"/>
              <a:t> foo(){</a:t>
            </a:r>
          </a:p>
          <a:p>
            <a:r>
              <a:rPr lang="en-US" sz="2400" dirty="0"/>
              <a:t>    </a:t>
            </a:r>
            <a:r>
              <a:rPr lang="en-US" sz="2400" dirty="0" err="1"/>
              <a:t>int</a:t>
            </a:r>
            <a:r>
              <a:rPr lang="en-US" sz="2400" dirty="0"/>
              <a:t> a, b;</a:t>
            </a:r>
          </a:p>
          <a:p>
            <a:r>
              <a:rPr lang="en-US" sz="2400" dirty="0"/>
              <a:t>    </a:t>
            </a:r>
            <a:r>
              <a:rPr lang="en-US" sz="2400" dirty="0" err="1"/>
              <a:t>int</a:t>
            </a:r>
            <a:r>
              <a:rPr lang="en-US" sz="2400" dirty="0"/>
              <a:t> *p = &amp;a;</a:t>
            </a:r>
          </a:p>
          <a:p>
            <a:r>
              <a:rPr lang="en-US" sz="2400" dirty="0"/>
              <a:t>    </a:t>
            </a:r>
            <a:r>
              <a:rPr lang="en-US" sz="2400" dirty="0" err="1"/>
              <a:t>scanf</a:t>
            </a:r>
            <a:r>
              <a:rPr lang="en-US" sz="2400" dirty="0"/>
              <a:t>("%d", &amp;b);</a:t>
            </a:r>
          </a:p>
          <a:p>
            <a:r>
              <a:rPr lang="en-US" sz="2400" dirty="0"/>
              <a:t>    *(</a:t>
            </a:r>
            <a:r>
              <a:rPr lang="en-US" sz="2400" dirty="0" err="1"/>
              <a:t>p+b</a:t>
            </a:r>
            <a:r>
              <a:rPr lang="en-US" sz="2400" dirty="0"/>
              <a:t>) = 5;</a:t>
            </a:r>
          </a:p>
          <a:p>
            <a:r>
              <a:rPr lang="en-US" sz="2400" dirty="0"/>
              <a:t>}</a:t>
            </a:r>
          </a:p>
          <a:p>
            <a:r>
              <a:rPr lang="en-US" sz="2400" dirty="0"/>
              <a:t> 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59644"/>
            <a:ext cx="5867400" cy="68634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  <a:r>
              <a:rPr lang="en-US" sz="2000" dirty="0"/>
              <a:t>LC0:</a:t>
            </a:r>
          </a:p>
          <a:p>
            <a:r>
              <a:rPr lang="en-US" sz="2000" dirty="0"/>
              <a:t>        .string "%d"</a:t>
            </a:r>
          </a:p>
          <a:p>
            <a:r>
              <a:rPr lang="en-US" sz="2000" dirty="0"/>
              <a:t>foo:</a:t>
            </a:r>
          </a:p>
          <a:p>
            <a:r>
              <a:rPr lang="en-US" sz="2000" dirty="0"/>
              <a:t>        push    </a:t>
            </a:r>
            <a:r>
              <a:rPr lang="en-US" sz="2000" dirty="0" err="1"/>
              <a:t>rbp</a:t>
            </a:r>
            <a:endParaRPr lang="en-US" sz="2000" dirty="0"/>
          </a:p>
          <a:p>
            <a:r>
              <a:rPr lang="en-US" sz="2000" dirty="0"/>
              <a:t>        </a:t>
            </a:r>
            <a:r>
              <a:rPr lang="en-US" sz="2000" dirty="0" err="1"/>
              <a:t>mov</a:t>
            </a:r>
            <a:r>
              <a:rPr lang="en-US" sz="2000" dirty="0"/>
              <a:t>     </a:t>
            </a:r>
            <a:r>
              <a:rPr lang="en-US" sz="2000" dirty="0" err="1"/>
              <a:t>rbp</a:t>
            </a:r>
            <a:r>
              <a:rPr lang="en-US" sz="2000" dirty="0"/>
              <a:t>, </a:t>
            </a:r>
            <a:r>
              <a:rPr lang="en-US" sz="2000" dirty="0" err="1"/>
              <a:t>rsp</a:t>
            </a:r>
            <a:endParaRPr lang="en-US" sz="2000" dirty="0"/>
          </a:p>
          <a:p>
            <a:r>
              <a:rPr lang="en-US" sz="2000" dirty="0"/>
              <a:t>        sub     </a:t>
            </a:r>
            <a:r>
              <a:rPr lang="en-US" sz="2000" dirty="0" err="1"/>
              <a:t>rsp</a:t>
            </a:r>
            <a:r>
              <a:rPr lang="en-US" sz="2000" dirty="0"/>
              <a:t>, 16</a:t>
            </a:r>
          </a:p>
          <a:p>
            <a:r>
              <a:rPr lang="en-US" sz="2000" dirty="0"/>
              <a:t>        lea     </a:t>
            </a:r>
            <a:r>
              <a:rPr lang="en-US" sz="2000" dirty="0" err="1"/>
              <a:t>rax</a:t>
            </a:r>
            <a:r>
              <a:rPr lang="en-US" sz="2000" dirty="0"/>
              <a:t>, [rbp-12]</a:t>
            </a:r>
          </a:p>
          <a:p>
            <a:r>
              <a:rPr lang="en-US" sz="2000" dirty="0"/>
              <a:t>        </a:t>
            </a:r>
            <a:r>
              <a:rPr lang="en-US" sz="2000" dirty="0" err="1"/>
              <a:t>mov</a:t>
            </a:r>
            <a:r>
              <a:rPr lang="en-US" sz="2000" dirty="0"/>
              <a:t>     QWORD PTR [rbp-8], </a:t>
            </a:r>
            <a:r>
              <a:rPr lang="en-US" sz="2000" dirty="0" err="1"/>
              <a:t>rax</a:t>
            </a:r>
            <a:endParaRPr lang="en-US" sz="2000" dirty="0"/>
          </a:p>
          <a:p>
            <a:r>
              <a:rPr lang="en-US" sz="2000" dirty="0"/>
              <a:t>        lea     </a:t>
            </a:r>
            <a:r>
              <a:rPr lang="en-US" sz="2000" dirty="0" err="1"/>
              <a:t>rax</a:t>
            </a:r>
            <a:r>
              <a:rPr lang="en-US" sz="2000" dirty="0"/>
              <a:t>, [rbp-16]</a:t>
            </a:r>
          </a:p>
          <a:p>
            <a:r>
              <a:rPr lang="en-US" sz="2000" dirty="0"/>
              <a:t>        </a:t>
            </a:r>
            <a:r>
              <a:rPr lang="en-US" sz="2000" dirty="0" err="1"/>
              <a:t>mov</a:t>
            </a:r>
            <a:r>
              <a:rPr lang="en-US" sz="2000" dirty="0"/>
              <a:t>     </a:t>
            </a:r>
            <a:r>
              <a:rPr lang="en-US" sz="2000" dirty="0" err="1"/>
              <a:t>rsi</a:t>
            </a:r>
            <a:r>
              <a:rPr lang="en-US" sz="2000" dirty="0"/>
              <a:t>, </a:t>
            </a:r>
            <a:r>
              <a:rPr lang="en-US" sz="2000" dirty="0" err="1"/>
              <a:t>rax</a:t>
            </a:r>
            <a:endParaRPr lang="en-US" sz="2000" dirty="0"/>
          </a:p>
          <a:p>
            <a:r>
              <a:rPr lang="en-US" sz="2000" dirty="0"/>
              <a:t>        </a:t>
            </a:r>
            <a:r>
              <a:rPr lang="en-US" sz="2000" dirty="0" err="1"/>
              <a:t>mov</a:t>
            </a:r>
            <a:r>
              <a:rPr lang="en-US" sz="2000" dirty="0"/>
              <a:t>     </a:t>
            </a:r>
            <a:r>
              <a:rPr lang="en-US" sz="2000" dirty="0" err="1"/>
              <a:t>edi</a:t>
            </a:r>
            <a:r>
              <a:rPr lang="en-US" sz="2000" dirty="0"/>
              <a:t>, OFFSET FLAT:.LC0</a:t>
            </a:r>
          </a:p>
          <a:p>
            <a:r>
              <a:rPr lang="en-US" sz="2000" dirty="0"/>
              <a:t>        </a:t>
            </a:r>
            <a:r>
              <a:rPr lang="en-US" sz="2000" dirty="0" err="1"/>
              <a:t>mov</a:t>
            </a:r>
            <a:r>
              <a:rPr lang="en-US" sz="2000" dirty="0"/>
              <a:t>     </a:t>
            </a:r>
            <a:r>
              <a:rPr lang="en-US" sz="2000" dirty="0" err="1"/>
              <a:t>eax</a:t>
            </a:r>
            <a:r>
              <a:rPr lang="en-US" sz="2000" dirty="0"/>
              <a:t>, 0</a:t>
            </a:r>
          </a:p>
          <a:p>
            <a:r>
              <a:rPr lang="en-US" sz="2000" dirty="0"/>
              <a:t>        call    __isoc99_scanf</a:t>
            </a:r>
          </a:p>
          <a:p>
            <a:r>
              <a:rPr lang="en-US" sz="2000" dirty="0"/>
              <a:t>        </a:t>
            </a:r>
            <a:r>
              <a:rPr lang="en-US" sz="2000" dirty="0" err="1"/>
              <a:t>mov</a:t>
            </a:r>
            <a:r>
              <a:rPr lang="en-US" sz="2000" dirty="0"/>
              <a:t>     </a:t>
            </a:r>
            <a:r>
              <a:rPr lang="en-US" sz="2000" dirty="0" err="1"/>
              <a:t>eax</a:t>
            </a:r>
            <a:r>
              <a:rPr lang="en-US" sz="2000" dirty="0"/>
              <a:t>, DWORD PTR [rbp-16]</a:t>
            </a:r>
          </a:p>
          <a:p>
            <a:r>
              <a:rPr lang="en-US" sz="2000" dirty="0"/>
              <a:t>        </a:t>
            </a:r>
            <a:r>
              <a:rPr lang="en-US" sz="2000" dirty="0" err="1"/>
              <a:t>cdqe</a:t>
            </a:r>
            <a:endParaRPr lang="en-US" sz="2000" dirty="0"/>
          </a:p>
          <a:p>
            <a:r>
              <a:rPr lang="en-US" sz="2000" dirty="0"/>
              <a:t>        lea     </a:t>
            </a:r>
            <a:r>
              <a:rPr lang="en-US" sz="2000" dirty="0" err="1"/>
              <a:t>rdx</a:t>
            </a:r>
            <a:r>
              <a:rPr lang="en-US" sz="2000" dirty="0"/>
              <a:t>, [0+rax*4]</a:t>
            </a:r>
          </a:p>
          <a:p>
            <a:r>
              <a:rPr lang="en-US" sz="2000" dirty="0"/>
              <a:t>        </a:t>
            </a:r>
            <a:r>
              <a:rPr lang="en-US" sz="2000" dirty="0" err="1"/>
              <a:t>mov</a:t>
            </a:r>
            <a:r>
              <a:rPr lang="en-US" sz="2000" dirty="0"/>
              <a:t>     </a:t>
            </a:r>
            <a:r>
              <a:rPr lang="en-US" sz="2000" dirty="0" err="1"/>
              <a:t>rax</a:t>
            </a:r>
            <a:r>
              <a:rPr lang="en-US" sz="2000" dirty="0"/>
              <a:t>, QWORD PTR [rbp-8]</a:t>
            </a:r>
          </a:p>
          <a:p>
            <a:r>
              <a:rPr lang="en-US" sz="2000" dirty="0"/>
              <a:t>        add     </a:t>
            </a:r>
            <a:r>
              <a:rPr lang="en-US" sz="2000" dirty="0" err="1"/>
              <a:t>rax</a:t>
            </a:r>
            <a:r>
              <a:rPr lang="en-US" sz="2000" dirty="0"/>
              <a:t>, </a:t>
            </a:r>
            <a:r>
              <a:rPr lang="en-US" sz="2000" dirty="0" err="1"/>
              <a:t>rdx</a:t>
            </a:r>
            <a:endParaRPr lang="en-US" sz="2000" dirty="0"/>
          </a:p>
          <a:p>
            <a:r>
              <a:rPr lang="en-US" sz="2000" dirty="0"/>
              <a:t>        </a:t>
            </a:r>
            <a:r>
              <a:rPr lang="en-US" sz="2000" dirty="0" err="1"/>
              <a:t>mov</a:t>
            </a:r>
            <a:r>
              <a:rPr lang="en-US" sz="2000" dirty="0"/>
              <a:t>     DWORD PTR [</a:t>
            </a:r>
            <a:r>
              <a:rPr lang="en-US" sz="2000" dirty="0" err="1"/>
              <a:t>rax</a:t>
            </a:r>
            <a:r>
              <a:rPr lang="en-US" sz="2000" dirty="0"/>
              <a:t>], 5</a:t>
            </a:r>
          </a:p>
          <a:p>
            <a:r>
              <a:rPr lang="en-US" sz="2000" dirty="0"/>
              <a:t>        </a:t>
            </a:r>
            <a:r>
              <a:rPr lang="en-US" sz="2000" dirty="0" err="1"/>
              <a:t>nop</a:t>
            </a:r>
            <a:endParaRPr lang="en-US" sz="2000" dirty="0"/>
          </a:p>
          <a:p>
            <a:r>
              <a:rPr lang="en-US" sz="2000" dirty="0"/>
              <a:t>        leave</a:t>
            </a:r>
          </a:p>
          <a:p>
            <a:r>
              <a:rPr lang="en-US" sz="2000" dirty="0"/>
              <a:t>        ret</a:t>
            </a:r>
          </a:p>
        </p:txBody>
      </p:sp>
    </p:spTree>
    <p:extLst>
      <p:ext uri="{BB962C8B-B14F-4D97-AF65-F5344CB8AC3E}">
        <p14:creationId xmlns:p14="http://schemas.microsoft.com/office/powerpoint/2010/main" val="7412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Overflow Exploits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52578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>
                <a:latin typeface="+mj-lt"/>
                <a:cs typeface="Courier New" pitchFamily="49" charset="0"/>
              </a:rPr>
              <a:t>void </a:t>
            </a:r>
            <a:r>
              <a:rPr lang="en-US" sz="2400" dirty="0" err="1">
                <a:latin typeface="+mj-lt"/>
                <a:cs typeface="Courier New" pitchFamily="49" charset="0"/>
              </a:rPr>
              <a:t>foo</a:t>
            </a:r>
            <a:r>
              <a:rPr lang="en-US" sz="2400" dirty="0">
                <a:latin typeface="+mj-lt"/>
                <a:cs typeface="Courier New" pitchFamily="49" charset="0"/>
              </a:rPr>
              <a:t> (char *x) { </a:t>
            </a:r>
          </a:p>
          <a:p>
            <a:pPr>
              <a:buNone/>
            </a:pPr>
            <a:r>
              <a:rPr lang="en-US" sz="2400" dirty="0">
                <a:latin typeface="+mj-lt"/>
                <a:cs typeface="Courier New" pitchFamily="49" charset="0"/>
              </a:rPr>
              <a:t>  char </a:t>
            </a:r>
            <a:r>
              <a:rPr lang="en-US" sz="2400" dirty="0" err="1">
                <a:latin typeface="+mj-lt"/>
                <a:cs typeface="Courier New" pitchFamily="49" charset="0"/>
              </a:rPr>
              <a:t>buf</a:t>
            </a:r>
            <a:r>
              <a:rPr lang="en-US" sz="2400" dirty="0">
                <a:latin typeface="+mj-lt"/>
                <a:cs typeface="Courier New" pitchFamily="49" charset="0"/>
              </a:rPr>
              <a:t>[2]; </a:t>
            </a:r>
          </a:p>
          <a:p>
            <a:pPr>
              <a:buNone/>
            </a:pPr>
            <a:r>
              <a:rPr lang="en-US" sz="2400" dirty="0">
                <a:latin typeface="+mj-lt"/>
                <a:cs typeface="Courier New" pitchFamily="49" charset="0"/>
              </a:rPr>
              <a:t>  </a:t>
            </a:r>
            <a:r>
              <a:rPr lang="en-US" sz="2400" dirty="0" err="1">
                <a:latin typeface="+mj-lt"/>
                <a:cs typeface="Courier New" pitchFamily="49" charset="0"/>
              </a:rPr>
              <a:t>strcpy</a:t>
            </a:r>
            <a:r>
              <a:rPr lang="en-US" sz="2400" dirty="0">
                <a:latin typeface="+mj-lt"/>
                <a:cs typeface="Courier New" pitchFamily="49" charset="0"/>
              </a:rPr>
              <a:t>(</a:t>
            </a:r>
            <a:r>
              <a:rPr lang="en-US" sz="2400" dirty="0" err="1">
                <a:latin typeface="+mj-lt"/>
                <a:cs typeface="Courier New" pitchFamily="49" charset="0"/>
              </a:rPr>
              <a:t>buf</a:t>
            </a:r>
            <a:r>
              <a:rPr lang="en-US" sz="2400" dirty="0">
                <a:latin typeface="+mj-lt"/>
                <a:cs typeface="Courier New" pitchFamily="49" charset="0"/>
              </a:rPr>
              <a:t>, x); </a:t>
            </a:r>
          </a:p>
          <a:p>
            <a:pPr>
              <a:buNone/>
            </a:pPr>
            <a:r>
              <a:rPr lang="en-US" sz="2400" dirty="0">
                <a:latin typeface="+mj-lt"/>
                <a:cs typeface="Courier New" pitchFamily="49" charset="0"/>
              </a:rPr>
              <a:t>} </a:t>
            </a:r>
          </a:p>
          <a:p>
            <a:pPr>
              <a:buNone/>
            </a:pPr>
            <a:r>
              <a:rPr lang="en-US" sz="2400" dirty="0" err="1">
                <a:latin typeface="+mj-lt"/>
                <a:cs typeface="Courier New" pitchFamily="49" charset="0"/>
              </a:rPr>
              <a:t>int</a:t>
            </a:r>
            <a:r>
              <a:rPr lang="en-US" sz="2400" dirty="0">
                <a:latin typeface="+mj-lt"/>
                <a:cs typeface="Courier New" pitchFamily="49" charset="0"/>
              </a:rPr>
              <a:t> main (</a:t>
            </a:r>
            <a:r>
              <a:rPr lang="en-US" sz="2400" dirty="0" err="1">
                <a:latin typeface="+mj-lt"/>
                <a:cs typeface="Courier New" pitchFamily="49" charset="0"/>
              </a:rPr>
              <a:t>int</a:t>
            </a:r>
            <a:r>
              <a:rPr lang="en-US" sz="2400" dirty="0">
                <a:latin typeface="+mj-lt"/>
                <a:cs typeface="Courier New" pitchFamily="49" charset="0"/>
              </a:rPr>
              <a:t> </a:t>
            </a:r>
            <a:r>
              <a:rPr lang="en-US" sz="2400" dirty="0" err="1">
                <a:latin typeface="+mj-lt"/>
                <a:cs typeface="Courier New" pitchFamily="49" charset="0"/>
              </a:rPr>
              <a:t>argc</a:t>
            </a:r>
            <a:r>
              <a:rPr lang="en-US" sz="2400" dirty="0">
                <a:latin typeface="+mj-lt"/>
                <a:cs typeface="Courier New" pitchFamily="49" charset="0"/>
              </a:rPr>
              <a:t>, char *</a:t>
            </a:r>
            <a:r>
              <a:rPr lang="en-US" sz="2400" dirty="0" err="1">
                <a:latin typeface="+mj-lt"/>
                <a:cs typeface="Courier New" pitchFamily="49" charset="0"/>
              </a:rPr>
              <a:t>argv</a:t>
            </a:r>
            <a:r>
              <a:rPr lang="en-US" sz="2400" dirty="0">
                <a:latin typeface="+mj-lt"/>
                <a:cs typeface="Courier New" pitchFamily="49" charset="0"/>
              </a:rPr>
              <a:t>[]) { </a:t>
            </a:r>
          </a:p>
          <a:p>
            <a:pPr>
              <a:buNone/>
            </a:pPr>
            <a:r>
              <a:rPr lang="en-US" sz="2400" dirty="0">
                <a:latin typeface="+mj-lt"/>
                <a:cs typeface="Courier New" pitchFamily="49" charset="0"/>
              </a:rPr>
              <a:t>  </a:t>
            </a:r>
            <a:r>
              <a:rPr lang="en-US" sz="2400" dirty="0" err="1">
                <a:latin typeface="+mj-lt"/>
                <a:cs typeface="Courier New" pitchFamily="49" charset="0"/>
              </a:rPr>
              <a:t>foo</a:t>
            </a:r>
            <a:r>
              <a:rPr lang="en-US" sz="2400" dirty="0">
                <a:latin typeface="+mj-lt"/>
                <a:cs typeface="Courier New" pitchFamily="49" charset="0"/>
              </a:rPr>
              <a:t>(</a:t>
            </a:r>
            <a:r>
              <a:rPr lang="en-US" sz="2400" dirty="0" err="1">
                <a:latin typeface="+mj-lt"/>
                <a:cs typeface="Courier New" pitchFamily="49" charset="0"/>
              </a:rPr>
              <a:t>argv</a:t>
            </a:r>
            <a:r>
              <a:rPr lang="en-US" sz="2400" dirty="0">
                <a:latin typeface="+mj-lt"/>
                <a:cs typeface="Courier New" pitchFamily="49" charset="0"/>
              </a:rPr>
              <a:t>[1]); </a:t>
            </a:r>
          </a:p>
          <a:p>
            <a:pPr>
              <a:buNone/>
            </a:pPr>
            <a:r>
              <a:rPr lang="en-US" sz="2400" dirty="0">
                <a:latin typeface="+mj-lt"/>
                <a:cs typeface="Courier New" pitchFamily="49" charset="0"/>
              </a:rPr>
              <a:t>} </a:t>
            </a:r>
          </a:p>
          <a:p>
            <a:pPr>
              <a:buNone/>
            </a:pPr>
            <a:endParaRPr lang="en-US" sz="2400" dirty="0">
              <a:latin typeface="+mj-lt"/>
              <a:cs typeface="Courier New" pitchFamily="49" charset="0"/>
            </a:endParaRPr>
          </a:p>
          <a:p>
            <a:pPr>
              <a:buNone/>
            </a:pPr>
            <a:r>
              <a:rPr lang="en-US" sz="2400" dirty="0">
                <a:latin typeface="+mj-lt"/>
                <a:cs typeface="Courier New" pitchFamily="49" charset="0"/>
              </a:rPr>
              <a:t> ./</a:t>
            </a:r>
            <a:r>
              <a:rPr lang="en-US" sz="2400" dirty="0" err="1">
                <a:latin typeface="+mj-lt"/>
                <a:cs typeface="Courier New" pitchFamily="49" charset="0"/>
              </a:rPr>
              <a:t>a.out</a:t>
            </a:r>
            <a:r>
              <a:rPr lang="en-US" sz="2400" dirty="0">
                <a:latin typeface="+mj-lt"/>
                <a:cs typeface="Courier New" pitchFamily="49" charset="0"/>
              </a:rPr>
              <a:t> abracadabra</a:t>
            </a:r>
          </a:p>
          <a:p>
            <a:pPr>
              <a:buNone/>
            </a:pPr>
            <a:r>
              <a:rPr lang="en-US" sz="2400" dirty="0">
                <a:latin typeface="+mj-lt"/>
                <a:cs typeface="Courier New" pitchFamily="49" charset="0"/>
              </a:rPr>
              <a:t>Segmentation fault</a:t>
            </a:r>
          </a:p>
        </p:txBody>
      </p:sp>
      <p:sp>
        <p:nvSpPr>
          <p:cNvPr id="4" name="Rectangle 3"/>
          <p:cNvSpPr/>
          <p:nvPr/>
        </p:nvSpPr>
        <p:spPr>
          <a:xfrm>
            <a:off x="8153400" y="2971800"/>
            <a:ext cx="19812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7848600" y="5562600"/>
            <a:ext cx="3810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53200" y="5715001"/>
            <a:ext cx="1391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Stack grows </a:t>
            </a:r>
          </a:p>
          <a:p>
            <a:r>
              <a:rPr lang="en-US" dirty="0"/>
              <a:t>this way</a:t>
            </a:r>
          </a:p>
        </p:txBody>
      </p:sp>
      <p:sp>
        <p:nvSpPr>
          <p:cNvPr id="7" name="Down Arrow 6"/>
          <p:cNvSpPr/>
          <p:nvPr/>
        </p:nvSpPr>
        <p:spPr>
          <a:xfrm flipV="1">
            <a:off x="9971241" y="1524000"/>
            <a:ext cx="3810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39201" y="1524001"/>
            <a:ext cx="113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 </a:t>
            </a:r>
          </a:p>
          <a:p>
            <a:r>
              <a:rPr lang="en-US" dirty="0"/>
              <a:t>addresses</a:t>
            </a:r>
          </a:p>
        </p:txBody>
      </p:sp>
      <p:sp>
        <p:nvSpPr>
          <p:cNvPr id="9" name="Rectangle 8"/>
          <p:cNvSpPr/>
          <p:nvPr/>
        </p:nvSpPr>
        <p:spPr>
          <a:xfrm>
            <a:off x="8153400" y="2971800"/>
            <a:ext cx="1981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Previous frame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53400" y="3429000"/>
            <a:ext cx="1981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address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53400" y="3886200"/>
            <a:ext cx="1981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FP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53400" y="4343400"/>
            <a:ext cx="1981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char* x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53400" y="4800600"/>
            <a:ext cx="1981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buf</a:t>
            </a:r>
            <a:r>
              <a:rPr lang="en-US" dirty="0"/>
              <a:t>[2]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8867894" y="2468435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53400" y="4800600"/>
            <a:ext cx="1981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ab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153400" y="4343400"/>
            <a:ext cx="1981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153400" y="3886200"/>
            <a:ext cx="1981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53400" y="3429000"/>
            <a:ext cx="1981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153400" y="2971800"/>
            <a:ext cx="1981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br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0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7772400" cy="914400"/>
          </a:xfrm>
        </p:spPr>
        <p:txBody>
          <a:bodyPr/>
          <a:lstStyle/>
          <a:p>
            <a:r>
              <a:rPr lang="en-US" dirty="0" smtClean="0"/>
              <a:t>Buffer Overflow Exploits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28800" y="914400"/>
            <a:ext cx="8077200" cy="56645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     </a:t>
            </a:r>
            <a:r>
              <a:rPr lang="en-US" sz="2000" dirty="0" err="1">
                <a:solidFill>
                  <a:schemeClr val="tx1"/>
                </a:solidFill>
              </a:rPr>
              <a:t>int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check_authentication</a:t>
            </a:r>
            <a:r>
              <a:rPr lang="en-US" sz="2000" dirty="0">
                <a:solidFill>
                  <a:schemeClr val="tx1"/>
                </a:solidFill>
              </a:rPr>
              <a:t>(char </a:t>
            </a:r>
            <a:r>
              <a:rPr lang="en-US" sz="2000" dirty="0">
                <a:solidFill>
                  <a:srgbClr val="FF0000"/>
                </a:solidFill>
              </a:rPr>
              <a:t>*password</a:t>
            </a:r>
            <a:r>
              <a:rPr lang="en-US" sz="2000" dirty="0">
                <a:solidFill>
                  <a:schemeClr val="tx1"/>
                </a:solidFill>
              </a:rPr>
              <a:t>) {	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</a:t>
            </a:r>
            <a:r>
              <a:rPr lang="en-US" sz="2000" dirty="0" err="1">
                <a:solidFill>
                  <a:schemeClr val="tx1"/>
                </a:solidFill>
              </a:rPr>
              <a:t>int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auth_flag</a:t>
            </a:r>
            <a:r>
              <a:rPr lang="en-US" sz="2000" dirty="0">
                <a:solidFill>
                  <a:schemeClr val="tx1"/>
                </a:solidFill>
              </a:rPr>
              <a:t> = 0;	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char </a:t>
            </a:r>
            <a:r>
              <a:rPr lang="en-US" sz="2000" dirty="0" err="1">
                <a:solidFill>
                  <a:schemeClr val="tx1"/>
                </a:solidFill>
              </a:rPr>
              <a:t>password_buffer</a:t>
            </a:r>
            <a:r>
              <a:rPr lang="en-US" sz="2000" dirty="0">
                <a:solidFill>
                  <a:schemeClr val="tx1"/>
                </a:solidFill>
              </a:rPr>
              <a:t>[16];	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      </a:t>
            </a:r>
            <a:r>
              <a:rPr lang="en-US" sz="2000" dirty="0" err="1">
                <a:solidFill>
                  <a:srgbClr val="FF0000"/>
                </a:solidFill>
              </a:rPr>
              <a:t>strcpy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password_buffer</a:t>
            </a:r>
            <a:r>
              <a:rPr lang="en-US" sz="2000" dirty="0">
                <a:solidFill>
                  <a:srgbClr val="FF0000"/>
                </a:solidFill>
              </a:rPr>
              <a:t>, password);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if(</a:t>
            </a:r>
            <a:r>
              <a:rPr lang="en-US" sz="2000" dirty="0" err="1">
                <a:solidFill>
                  <a:schemeClr val="tx1"/>
                </a:solidFill>
              </a:rPr>
              <a:t>strcmp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password_buffer</a:t>
            </a:r>
            <a:r>
              <a:rPr lang="en-US" sz="2000" dirty="0">
                <a:solidFill>
                  <a:schemeClr val="tx1"/>
                </a:solidFill>
              </a:rPr>
              <a:t>, "</a:t>
            </a:r>
            <a:r>
              <a:rPr lang="en-US" sz="2000" dirty="0" err="1">
                <a:solidFill>
                  <a:schemeClr val="tx1"/>
                </a:solidFill>
              </a:rPr>
              <a:t>brillig</a:t>
            </a:r>
            <a:r>
              <a:rPr lang="en-US" sz="2000" dirty="0">
                <a:solidFill>
                  <a:schemeClr val="tx1"/>
                </a:solidFill>
              </a:rPr>
              <a:t>") == 0) </a:t>
            </a:r>
            <a:r>
              <a:rPr lang="en-US" sz="2000" dirty="0" err="1">
                <a:solidFill>
                  <a:schemeClr val="tx1"/>
                </a:solidFill>
              </a:rPr>
              <a:t>auth_flag</a:t>
            </a:r>
            <a:r>
              <a:rPr lang="en-US" sz="2000" dirty="0">
                <a:solidFill>
                  <a:schemeClr val="tx1"/>
                </a:solidFill>
              </a:rPr>
              <a:t> = 1;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if(</a:t>
            </a:r>
            <a:r>
              <a:rPr lang="en-US" sz="2000" dirty="0" err="1">
                <a:solidFill>
                  <a:schemeClr val="tx1"/>
                </a:solidFill>
              </a:rPr>
              <a:t>strcmp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password_buffer</a:t>
            </a:r>
            <a:r>
              <a:rPr lang="en-US" sz="2000" dirty="0">
                <a:solidFill>
                  <a:schemeClr val="tx1"/>
                </a:solidFill>
              </a:rPr>
              <a:t>, "</a:t>
            </a:r>
            <a:r>
              <a:rPr lang="en-US" sz="2000" dirty="0" err="1">
                <a:solidFill>
                  <a:schemeClr val="tx1"/>
                </a:solidFill>
              </a:rPr>
              <a:t>outgrabe</a:t>
            </a:r>
            <a:r>
              <a:rPr lang="en-US" sz="2000" dirty="0">
                <a:solidFill>
                  <a:schemeClr val="tx1"/>
                </a:solidFill>
              </a:rPr>
              <a:t>") == 0) </a:t>
            </a:r>
            <a:r>
              <a:rPr lang="en-US" sz="2000" dirty="0" err="1">
                <a:solidFill>
                  <a:schemeClr val="tx1"/>
                </a:solidFill>
              </a:rPr>
              <a:t>auth_flag</a:t>
            </a:r>
            <a:r>
              <a:rPr lang="en-US" sz="2000" dirty="0">
                <a:solidFill>
                  <a:schemeClr val="tx1"/>
                </a:solidFill>
              </a:rPr>
              <a:t> = 1;	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 return </a:t>
            </a:r>
            <a:r>
              <a:rPr lang="en-US" sz="2000" dirty="0" err="1">
                <a:solidFill>
                  <a:schemeClr val="tx1"/>
                </a:solidFill>
              </a:rPr>
              <a:t>auth_flag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r>
              <a:rPr lang="en-US" sz="2000" dirty="0">
                <a:solidFill>
                  <a:schemeClr val="tx1"/>
                </a:solidFill>
              </a:rPr>
              <a:t>}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int</a:t>
            </a:r>
            <a:r>
              <a:rPr lang="en-US" sz="2000" dirty="0">
                <a:solidFill>
                  <a:schemeClr val="tx1"/>
                </a:solidFill>
              </a:rPr>
              <a:t> main(</a:t>
            </a:r>
            <a:r>
              <a:rPr lang="en-US" sz="2000" dirty="0" err="1">
                <a:solidFill>
                  <a:schemeClr val="tx1"/>
                </a:solidFill>
              </a:rPr>
              <a:t>int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argc</a:t>
            </a:r>
            <a:r>
              <a:rPr lang="en-US" sz="2000" dirty="0">
                <a:solidFill>
                  <a:schemeClr val="tx1"/>
                </a:solidFill>
              </a:rPr>
              <a:t>, char *</a:t>
            </a:r>
            <a:r>
              <a:rPr lang="en-US" sz="2000" dirty="0" err="1">
                <a:solidFill>
                  <a:schemeClr val="tx1"/>
                </a:solidFill>
              </a:rPr>
              <a:t>argv</a:t>
            </a:r>
            <a:r>
              <a:rPr lang="en-US" sz="2000" dirty="0">
                <a:solidFill>
                  <a:schemeClr val="tx1"/>
                </a:solidFill>
              </a:rPr>
              <a:t>[]) {	   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if(</a:t>
            </a:r>
            <a:r>
              <a:rPr lang="en-US" sz="2000" dirty="0" err="1">
                <a:solidFill>
                  <a:schemeClr val="tx1"/>
                </a:solidFill>
              </a:rPr>
              <a:t>check_authentication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argv</a:t>
            </a:r>
            <a:r>
              <a:rPr lang="en-US" sz="2000" dirty="0">
                <a:solidFill>
                  <a:schemeClr val="tx1"/>
                </a:solidFill>
              </a:rPr>
              <a:t>[1])) {	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  </a:t>
            </a:r>
            <a:r>
              <a:rPr lang="en-US" sz="2000" dirty="0" err="1">
                <a:solidFill>
                  <a:schemeClr val="tx1"/>
                </a:solidFill>
              </a:rPr>
              <a:t>printf</a:t>
            </a:r>
            <a:r>
              <a:rPr lang="en-US" sz="2000" dirty="0">
                <a:solidFill>
                  <a:schemeClr val="tx1"/>
                </a:solidFill>
              </a:rPr>
              <a:t>("\n-=-=-=-=-=-=-=-=-=-=-=-=-=-\n");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  </a:t>
            </a:r>
            <a:r>
              <a:rPr lang="en-US" sz="2000" dirty="0" err="1">
                <a:solidFill>
                  <a:schemeClr val="tx1"/>
                </a:solidFill>
              </a:rPr>
              <a:t>printf</a:t>
            </a:r>
            <a:r>
              <a:rPr lang="en-US" sz="2000" dirty="0">
                <a:solidFill>
                  <a:schemeClr val="tx1"/>
                </a:solidFill>
              </a:rPr>
              <a:t>("      Access Granted.\n");	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  </a:t>
            </a:r>
            <a:r>
              <a:rPr lang="en-US" sz="2000" dirty="0" err="1">
                <a:solidFill>
                  <a:schemeClr val="tx1"/>
                </a:solidFill>
              </a:rPr>
              <a:t>printf</a:t>
            </a:r>
            <a:r>
              <a:rPr lang="en-US" sz="2000" dirty="0">
                <a:solidFill>
                  <a:schemeClr val="tx1"/>
                </a:solidFill>
              </a:rPr>
              <a:t>("-=-=-=-=-=-=-=-=-=-=-=-=-=-\n");	} 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else 		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  </a:t>
            </a:r>
            <a:r>
              <a:rPr lang="en-US" sz="2000" dirty="0" err="1">
                <a:solidFill>
                  <a:schemeClr val="tx1"/>
                </a:solidFill>
              </a:rPr>
              <a:t>printf</a:t>
            </a:r>
            <a:r>
              <a:rPr lang="en-US" sz="2000" dirty="0">
                <a:solidFill>
                  <a:schemeClr val="tx1"/>
                </a:solidFill>
              </a:rPr>
              <a:t>("\</a:t>
            </a:r>
            <a:r>
              <a:rPr lang="en-US" sz="2000" dirty="0" err="1">
                <a:solidFill>
                  <a:schemeClr val="tx1"/>
                </a:solidFill>
              </a:rPr>
              <a:t>nAccess</a:t>
            </a:r>
            <a:r>
              <a:rPr lang="en-US" sz="2000" dirty="0">
                <a:solidFill>
                  <a:schemeClr val="tx1"/>
                </a:solidFill>
              </a:rPr>
              <a:t> Denied.\n");   </a:t>
            </a:r>
          </a:p>
          <a:p>
            <a:r>
              <a:rPr lang="en-US" sz="2000" dirty="0">
                <a:solidFill>
                  <a:schemeClr val="tx1"/>
                </a:solidFill>
              </a:rPr>
              <a:t>}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0" y="6553201"/>
            <a:ext cx="3892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(source: “hacking – the art of exploitation, 2</a:t>
            </a:r>
            <a:r>
              <a:rPr lang="en-US" sz="1400" baseline="30000" dirty="0"/>
              <a:t>nd</a:t>
            </a:r>
            <a:r>
              <a:rPr lang="en-US" sz="1400" dirty="0"/>
              <a:t> Ed”)</a:t>
            </a:r>
          </a:p>
        </p:txBody>
      </p:sp>
    </p:spTree>
    <p:extLst>
      <p:ext uri="{BB962C8B-B14F-4D97-AF65-F5344CB8AC3E}">
        <p14:creationId xmlns:p14="http://schemas.microsoft.com/office/powerpoint/2010/main" val="30698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Validation </a:t>
            </a:r>
            <a:endParaRPr lang="en-US" dirty="0"/>
          </a:p>
        </p:txBody>
      </p:sp>
      <p:pic>
        <p:nvPicPr>
          <p:cNvPr id="6146" name="Picture 2" descr="Hacker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7400" y="2514601"/>
            <a:ext cx="1627778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334000" y="2857499"/>
            <a:ext cx="1752600" cy="1143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Application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038600" y="3314699"/>
            <a:ext cx="1143000" cy="22860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4043083" y="2945366"/>
            <a:ext cx="1153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evil input</a:t>
            </a:r>
          </a:p>
        </p:txBody>
      </p:sp>
      <p:sp>
        <p:nvSpPr>
          <p:cNvPr id="8" name="Right Arrow 7"/>
          <p:cNvSpPr/>
          <p:nvPr/>
        </p:nvSpPr>
        <p:spPr>
          <a:xfrm>
            <a:off x="7315200" y="3314699"/>
            <a:ext cx="1143000" cy="22860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148" name="Picture 4" descr="bomb(cartoon).c4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459" y="262889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75056" y="4258270"/>
            <a:ext cx="1973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AAAAAAAAAAAA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3800" y="4258270"/>
            <a:ext cx="35092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-=-=-=-=-=-=-=-=-=-=-=-=-=-</a:t>
            </a:r>
          </a:p>
          <a:p>
            <a:r>
              <a:rPr lang="en-US" sz="2400" dirty="0"/>
              <a:t>      Access Granted. 65</a:t>
            </a:r>
          </a:p>
          <a:p>
            <a:r>
              <a:rPr lang="en-US" sz="2400" dirty="0"/>
              <a:t>-=-=-=-=-=-=-=-=-=-=-=-=-=-</a:t>
            </a:r>
          </a:p>
        </p:txBody>
      </p:sp>
    </p:spTree>
    <p:extLst>
      <p:ext uri="{BB962C8B-B14F-4D97-AF65-F5344CB8AC3E}">
        <p14:creationId xmlns:p14="http://schemas.microsoft.com/office/powerpoint/2010/main" val="95088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buffer overflow exploits?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rest of 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X86 Principles</a:t>
            </a:r>
          </a:p>
          <a:p>
            <a:r>
              <a:rPr lang="en-US" dirty="0" smtClean="0"/>
              <a:t>AST </a:t>
            </a:r>
            <a:r>
              <a:rPr lang="en-IL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X86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The labeling algorithm for register allocation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Intermediate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132610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/>
          <a:stretch/>
        </p:blipFill>
        <p:spPr>
          <a:xfrm>
            <a:off x="0" y="0"/>
            <a:ext cx="10487841" cy="680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X86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CISC</a:t>
            </a:r>
            <a:endParaRPr lang="en-US" dirty="0"/>
          </a:p>
          <a:p>
            <a:r>
              <a:rPr lang="en-US" dirty="0" smtClean="0"/>
              <a:t>2- address instructions [op arg1, arg2] = arg1 </a:t>
            </a:r>
            <a:r>
              <a:rPr lang="en-IL" dirty="0" smtClean="0">
                <a:sym typeface="Symbol" panose="05050102010706020507" pitchFamily="18" charset="2"/>
              </a:rPr>
              <a:t></a:t>
            </a:r>
            <a:r>
              <a:rPr lang="en-US" dirty="0" smtClean="0">
                <a:sym typeface="Symbol" panose="05050102010706020507" pitchFamily="18" charset="2"/>
              </a:rPr>
              <a:t> op(arg1, arg2)</a:t>
            </a:r>
            <a:endParaRPr lang="fr-FR" dirty="0" smtClean="0"/>
          </a:p>
          <a:p>
            <a:r>
              <a:rPr lang="fr-FR" dirty="0" smtClean="0"/>
              <a:t>Diverse data types 8-</a:t>
            </a:r>
            <a:r>
              <a:rPr lang="fr-FR" dirty="0"/>
              <a:t>, 16-, 32-, 64-bit values + </a:t>
            </a:r>
            <a:r>
              <a:rPr lang="fr-FR" dirty="0" err="1"/>
              <a:t>floating</a:t>
            </a:r>
            <a:r>
              <a:rPr lang="fr-FR" dirty="0"/>
              <a:t> points, </a:t>
            </a:r>
            <a:r>
              <a:rPr lang="en-IL" dirty="0" smtClean="0"/>
              <a:t>…</a:t>
            </a:r>
            <a:endParaRPr lang="en-US" dirty="0" smtClean="0"/>
          </a:p>
          <a:p>
            <a:r>
              <a:rPr lang="en-US" dirty="0"/>
              <a:t>Intel 64 and IA 32 architectures have a </a:t>
            </a:r>
            <a:r>
              <a:rPr lang="en-US" i="1" dirty="0"/>
              <a:t>huge </a:t>
            </a:r>
            <a:r>
              <a:rPr lang="en-US" dirty="0"/>
              <a:t>number of </a:t>
            </a:r>
            <a:r>
              <a:rPr lang="en-US" dirty="0" smtClean="0"/>
              <a:t>functions</a:t>
            </a:r>
          </a:p>
          <a:p>
            <a:r>
              <a:rPr lang="en-US" dirty="0"/>
              <a:t>instructions range in size from 1 byte to 17 </a:t>
            </a:r>
            <a:r>
              <a:rPr lang="en-US" dirty="0" smtClean="0"/>
              <a:t>bytes</a:t>
            </a:r>
            <a:endParaRPr lang="he-IL" dirty="0" smtClean="0"/>
          </a:p>
          <a:p>
            <a:r>
              <a:rPr lang="en-US" dirty="0"/>
              <a:t>Lots of hold-over design decisions for backwards </a:t>
            </a:r>
            <a:r>
              <a:rPr lang="en-US" dirty="0" smtClean="0"/>
              <a:t>compatibility</a:t>
            </a:r>
            <a:endParaRPr lang="he-IL" dirty="0" smtClean="0"/>
          </a:p>
          <a:p>
            <a:r>
              <a:rPr lang="en-US" dirty="0"/>
              <a:t>Hard to </a:t>
            </a:r>
            <a:r>
              <a:rPr lang="en-US" dirty="0" smtClean="0"/>
              <a:t>understand</a:t>
            </a:r>
            <a:endParaRPr lang="he-IL" dirty="0" smtClean="0"/>
          </a:p>
          <a:p>
            <a:r>
              <a:rPr lang="en-US" dirty="0" smtClean="0"/>
              <a:t>The main ideas can be explained using a simple subset X86lite:</a:t>
            </a:r>
          </a:p>
          <a:p>
            <a:pPr lvl="1"/>
            <a:r>
              <a:rPr lang="en-US" dirty="0"/>
              <a:t>Only 64 bit signed integers (no floating point, no 16bit, no </a:t>
            </a:r>
            <a:r>
              <a:rPr lang="en-US" dirty="0" smtClean="0"/>
              <a:t>…)</a:t>
            </a:r>
          </a:p>
          <a:p>
            <a:pPr lvl="1"/>
            <a:r>
              <a:rPr lang="en-US" dirty="0"/>
              <a:t>20 instructions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0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 activation frames</a:t>
            </a:r>
            <a:endParaRPr lang="he-IL" dirty="0" smtClean="0"/>
          </a:p>
          <a:p>
            <a:r>
              <a:rPr lang="en-US" dirty="0" smtClean="0"/>
              <a:t>X86 principles</a:t>
            </a:r>
          </a:p>
          <a:p>
            <a:r>
              <a:rPr lang="en-US" dirty="0" smtClean="0"/>
              <a:t>Direct AST </a:t>
            </a:r>
            <a:r>
              <a:rPr lang="en-IL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X86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The labeling algorithm for register allocation</a:t>
            </a:r>
          </a:p>
        </p:txBody>
      </p:sp>
    </p:spTree>
    <p:extLst>
      <p:ext uri="{BB962C8B-B14F-4D97-AF65-F5344CB8AC3E}">
        <p14:creationId xmlns:p14="http://schemas.microsoft.com/office/powerpoint/2010/main" val="20339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X86lite </a:t>
            </a:r>
            <a:r>
              <a:rPr lang="en-US" b="1" dirty="0" smtClean="0"/>
              <a:t>Registers: </a:t>
            </a:r>
            <a:r>
              <a:rPr lang="en-US" dirty="0"/>
              <a:t>16 64-bit registers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843455"/>
              </p:ext>
            </p:extLst>
          </p:nvPr>
        </p:nvGraphicFramePr>
        <p:xfrm>
          <a:off x="1597891" y="1690688"/>
          <a:ext cx="7583054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091">
                  <a:extLst>
                    <a:ext uri="{9D8B030D-6E8A-4147-A177-3AD203B41FA5}">
                      <a16:colId xmlns:a16="http://schemas.microsoft.com/office/drawing/2014/main" val="29019805"/>
                    </a:ext>
                  </a:extLst>
                </a:gridCol>
                <a:gridCol w="5273963">
                  <a:extLst>
                    <a:ext uri="{9D8B030D-6E8A-4147-A177-3AD203B41FA5}">
                      <a16:colId xmlns:a16="http://schemas.microsoft.com/office/drawing/2014/main" val="3576624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register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usage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695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rax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general purpose accumulator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694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rbx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base register, pointer to data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242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rcx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counter register for strings &amp; loops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834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rdx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register for I/O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945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rsi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pointer register, string source register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472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rdi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pointer register, string destination register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36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rbp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base pointer, points to the stack frame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892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rsp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stack pointer, points to the top of the stack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67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r08-r15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General purpose</a:t>
                      </a:r>
                      <a:r>
                        <a:rPr lang="en-US" sz="2000" baseline="0" dirty="0" smtClean="0"/>
                        <a:t> registers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68757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533787"/>
              </p:ext>
            </p:extLst>
          </p:nvPr>
        </p:nvGraphicFramePr>
        <p:xfrm>
          <a:off x="1422401" y="5928975"/>
          <a:ext cx="8128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6618">
                  <a:extLst>
                    <a:ext uri="{9D8B030D-6E8A-4147-A177-3AD203B41FA5}">
                      <a16:colId xmlns:a16="http://schemas.microsoft.com/office/drawing/2014/main" val="950016097"/>
                    </a:ext>
                  </a:extLst>
                </a:gridCol>
                <a:gridCol w="4821382">
                  <a:extLst>
                    <a:ext uri="{9D8B030D-6E8A-4147-A177-3AD203B41FA5}">
                      <a16:colId xmlns:a16="http://schemas.microsoft.com/office/drawing/2014/main" val="5484080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rip(virtual)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Current machine instruction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069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0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Jumps, Call and Return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378717"/>
              </p:ext>
            </p:extLst>
          </p:nvPr>
        </p:nvGraphicFramePr>
        <p:xfrm>
          <a:off x="1597891" y="2179011"/>
          <a:ext cx="8127999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9294795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800793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61622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Instruction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Informal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formal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019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jmp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Control</a:t>
                      </a:r>
                      <a:r>
                        <a:rPr lang="en-US" sz="2400" baseline="0" dirty="0" smtClean="0"/>
                        <a:t> goes to </a:t>
                      </a:r>
                      <a:r>
                        <a:rPr lang="en-US" sz="2400" baseline="0" dirty="0" err="1" smtClean="0"/>
                        <a:t>dst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rip </a:t>
                      </a:r>
                      <a:r>
                        <a:rPr lang="en-IL" sz="2400" dirty="0" smtClean="0">
                          <a:sym typeface="Symbol" panose="05050102010706020507" pitchFamily="18" charset="2"/>
                        </a:rPr>
                        <a:t></a:t>
                      </a:r>
                      <a:r>
                        <a:rPr lang="en-US" sz="2400" dirty="0" err="1" smtClean="0">
                          <a:sym typeface="Symbol" panose="05050102010706020507" pitchFamily="18" charset="2"/>
                        </a:rPr>
                        <a:t>dst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462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call </a:t>
                      </a:r>
                      <a:r>
                        <a:rPr lang="en-US" sz="2400" dirty="0" err="1" smtClean="0"/>
                        <a:t>dst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Control goes</a:t>
                      </a:r>
                      <a:r>
                        <a:rPr lang="en-US" sz="2400" baseline="0" dirty="0" smtClean="0"/>
                        <a:t> to </a:t>
                      </a:r>
                      <a:r>
                        <a:rPr lang="en-US" sz="2400" baseline="0" dirty="0" err="1" smtClean="0"/>
                        <a:t>dst</a:t>
                      </a:r>
                      <a:r>
                        <a:rPr lang="en-US" sz="2400" baseline="0" dirty="0" smtClean="0"/>
                        <a:t> and returns to the following instruction upon termination of </a:t>
                      </a:r>
                      <a:r>
                        <a:rPr lang="en-US" sz="2400" baseline="0" dirty="0" err="1" smtClean="0"/>
                        <a:t>dst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push rip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rip </a:t>
                      </a:r>
                      <a:r>
                        <a:rPr lang="en-IL" sz="2400" dirty="0" smtClean="0">
                          <a:sym typeface="Symbol" panose="05050102010706020507" pitchFamily="18" charset="2"/>
                        </a:rPr>
                        <a:t></a:t>
                      </a:r>
                      <a:r>
                        <a:rPr lang="en-US" sz="2400" dirty="0" err="1" smtClean="0">
                          <a:sym typeface="Symbol" panose="05050102010706020507" pitchFamily="18" charset="2"/>
                        </a:rPr>
                        <a:t>dst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822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Control</a:t>
                      </a:r>
                      <a:r>
                        <a:rPr lang="en-US" sz="2400" baseline="0" dirty="0" smtClean="0"/>
                        <a:t> returns to the caller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pop</a:t>
                      </a:r>
                      <a:r>
                        <a:rPr lang="en-US" sz="2400" baseline="0" dirty="0" smtClean="0"/>
                        <a:t> rip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917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6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Enter and Leave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356346"/>
              </p:ext>
            </p:extLst>
          </p:nvPr>
        </p:nvGraphicFramePr>
        <p:xfrm>
          <a:off x="1597891" y="2179011"/>
          <a:ext cx="988786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955">
                  <a:extLst>
                    <a:ext uri="{9D8B030D-6E8A-4147-A177-3AD203B41FA5}">
                      <a16:colId xmlns:a16="http://schemas.microsoft.com/office/drawing/2014/main" val="92947952"/>
                    </a:ext>
                  </a:extLst>
                </a:gridCol>
                <a:gridCol w="3295955">
                  <a:extLst>
                    <a:ext uri="{9D8B030D-6E8A-4147-A177-3AD203B41FA5}">
                      <a16:colId xmlns:a16="http://schemas.microsoft.com/office/drawing/2014/main" val="4080079339"/>
                    </a:ext>
                  </a:extLst>
                </a:gridCol>
                <a:gridCol w="3295955">
                  <a:extLst>
                    <a:ext uri="{9D8B030D-6E8A-4147-A177-3AD203B41FA5}">
                      <a16:colId xmlns:a16="http://schemas.microsoft.com/office/drawing/2014/main" val="2861622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Instruction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Informal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formal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019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enter #bytes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Open a stack</a:t>
                      </a:r>
                      <a:r>
                        <a:rPr lang="en-US" sz="2400" baseline="0" dirty="0" smtClean="0"/>
                        <a:t> frame of size #bites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push </a:t>
                      </a:r>
                      <a:r>
                        <a:rPr lang="en-US" sz="2400" dirty="0" err="1" smtClean="0"/>
                        <a:t>ebp</a:t>
                      </a:r>
                      <a:endParaRPr lang="en-US" sz="2400" dirty="0" smtClean="0"/>
                    </a:p>
                    <a:p>
                      <a:r>
                        <a:rPr lang="en-US" sz="2400" dirty="0" err="1" smtClean="0"/>
                        <a:t>mov</a:t>
                      </a:r>
                      <a:r>
                        <a:rPr lang="en-US" sz="2400" dirty="0" smtClean="0"/>
                        <a:t>     </a:t>
                      </a:r>
                      <a:r>
                        <a:rPr lang="en-US" sz="2400" dirty="0" err="1" smtClean="0"/>
                        <a:t>rbp</a:t>
                      </a:r>
                      <a:r>
                        <a:rPr lang="en-US" sz="2400" dirty="0" smtClean="0"/>
                        <a:t>, </a:t>
                      </a:r>
                      <a:r>
                        <a:rPr lang="en-US" sz="2400" dirty="0" err="1" smtClean="0"/>
                        <a:t>rsp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 sub     </a:t>
                      </a:r>
                      <a:r>
                        <a:rPr lang="en-US" sz="2400" dirty="0" err="1" smtClean="0"/>
                        <a:t>rsp</a:t>
                      </a:r>
                      <a:r>
                        <a:rPr lang="en-US" sz="2400" dirty="0" smtClean="0"/>
                        <a:t>, #bytes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462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leave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Restore</a:t>
                      </a:r>
                      <a:r>
                        <a:rPr lang="en-US" sz="2400" baseline="0" dirty="0" smtClean="0"/>
                        <a:t> caller’s stack frame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move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rsp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en-US" sz="2400" baseline="0" dirty="0" err="1" smtClean="0"/>
                        <a:t>rbp</a:t>
                      </a:r>
                      <a:r>
                        <a:rPr lang="en-US" sz="2400" baseline="0" dirty="0" smtClean="0"/>
                        <a:t> </a:t>
                      </a:r>
                    </a:p>
                    <a:p>
                      <a:r>
                        <a:rPr lang="en-US" sz="2400" baseline="0" dirty="0" smtClean="0"/>
                        <a:t>pop </a:t>
                      </a:r>
                      <a:r>
                        <a:rPr lang="en-US" sz="2400" baseline="0" dirty="0" err="1" smtClean="0"/>
                        <a:t>rbp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917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37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Directly Translating AST to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simple languages, no need for intermediate </a:t>
            </a:r>
            <a:r>
              <a:rPr lang="en-US" dirty="0" smtClean="0"/>
              <a:t>representation</a:t>
            </a:r>
          </a:p>
          <a:p>
            <a:r>
              <a:rPr lang="en-US" dirty="0"/>
              <a:t>Main Idea: Maintain </a:t>
            </a:r>
            <a:r>
              <a:rPr lang="en-US" dirty="0" smtClean="0"/>
              <a:t>invariants</a:t>
            </a:r>
          </a:p>
          <a:p>
            <a:pPr lvl="1"/>
            <a:r>
              <a:rPr lang="en-US" dirty="0"/>
              <a:t>Code emitted for a given expression computes the answer into </a:t>
            </a:r>
            <a:r>
              <a:rPr lang="en-US" dirty="0" err="1" smtClean="0"/>
              <a:t>rax</a:t>
            </a:r>
            <a:endParaRPr lang="en-US" dirty="0"/>
          </a:p>
          <a:p>
            <a:r>
              <a:rPr lang="en-US" dirty="0"/>
              <a:t>Key Challenges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storing intermediate values needed to compute complex </a:t>
            </a:r>
            <a:r>
              <a:rPr lang="en-US" dirty="0" smtClean="0"/>
              <a:t>expressions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instructions use specific registers (e.g. shift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Calling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0182"/>
            <a:ext cx="10515600" cy="460678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Specify the locations (e.g. register or stack) of arguments passed to a</a:t>
            </a:r>
            <a:r>
              <a:rPr lang="he-IL" dirty="0" smtClean="0"/>
              <a:t> </a:t>
            </a:r>
            <a:r>
              <a:rPr lang="en-US" dirty="0" smtClean="0"/>
              <a:t>function and returned by the function</a:t>
            </a:r>
            <a:br>
              <a:rPr lang="en-US" dirty="0" smtClean="0"/>
            </a:br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  <a:p>
            <a:r>
              <a:rPr lang="en-US" dirty="0" smtClean="0"/>
              <a:t>Designate </a:t>
            </a:r>
            <a:r>
              <a:rPr lang="en-US" dirty="0"/>
              <a:t>registers </a:t>
            </a:r>
            <a:r>
              <a:rPr lang="en-US" dirty="0" smtClean="0"/>
              <a:t>either</a:t>
            </a:r>
            <a:endParaRPr lang="he-IL" dirty="0" smtClean="0"/>
          </a:p>
          <a:p>
            <a:pPr lvl="1"/>
            <a:r>
              <a:rPr lang="en-US" dirty="0" smtClean="0"/>
              <a:t>Caller </a:t>
            </a:r>
            <a:r>
              <a:rPr lang="en-US" dirty="0"/>
              <a:t>Save – e.g. freely usable by the called </a:t>
            </a:r>
            <a:r>
              <a:rPr lang="en-US" dirty="0" smtClean="0"/>
              <a:t>code</a:t>
            </a:r>
            <a:endParaRPr lang="he-IL" dirty="0" smtClean="0"/>
          </a:p>
          <a:p>
            <a:pPr lvl="1"/>
            <a:r>
              <a:rPr lang="en-US" dirty="0" err="1" smtClean="0"/>
              <a:t>Callee</a:t>
            </a:r>
            <a:r>
              <a:rPr lang="en-US" dirty="0" smtClean="0"/>
              <a:t> </a:t>
            </a:r>
            <a:r>
              <a:rPr lang="en-US" dirty="0"/>
              <a:t>Save – e.g. must be restored by the called </a:t>
            </a:r>
            <a:r>
              <a:rPr lang="en-US" dirty="0" smtClean="0"/>
              <a:t>code</a:t>
            </a:r>
            <a:endParaRPr lang="he-IL" dirty="0" smtClean="0"/>
          </a:p>
          <a:p>
            <a:r>
              <a:rPr lang="en-US" dirty="0"/>
              <a:t>Define the protocol for deallocating stack-allocated arguments</a:t>
            </a:r>
          </a:p>
          <a:p>
            <a:r>
              <a:rPr lang="en-US" dirty="0" smtClean="0"/>
              <a:t>Caller </a:t>
            </a:r>
            <a:r>
              <a:rPr lang="en-US" dirty="0"/>
              <a:t>cleans </a:t>
            </a:r>
            <a:r>
              <a:rPr lang="en-US" dirty="0" smtClean="0"/>
              <a:t>up</a:t>
            </a:r>
            <a:endParaRPr lang="he-IL" dirty="0" smtClean="0"/>
          </a:p>
          <a:p>
            <a:r>
              <a:rPr lang="en-US" dirty="0" err="1" smtClean="0"/>
              <a:t>Callee</a:t>
            </a:r>
            <a:r>
              <a:rPr lang="en-US" dirty="0" smtClean="0"/>
              <a:t> </a:t>
            </a:r>
            <a:r>
              <a:rPr lang="en-US" dirty="0"/>
              <a:t>cleans up (makes variable arguments harder)</a:t>
            </a:r>
            <a:endParaRPr lang="he-IL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99890" y="2003017"/>
            <a:ext cx="3657599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/>
              <a:t>int64_t g(int64_t a, int64_t b) {</a:t>
            </a:r>
          </a:p>
          <a:p>
            <a:r>
              <a:rPr lang="en-US" sz="2000" dirty="0"/>
              <a:t>return a + b;</a:t>
            </a:r>
          </a:p>
          <a:p>
            <a:r>
              <a:rPr lang="en-IL" sz="2000" dirty="0"/>
              <a:t>}</a:t>
            </a:r>
          </a:p>
          <a:p>
            <a:r>
              <a:rPr lang="en-US" sz="2000" dirty="0"/>
              <a:t>int64_t </a:t>
            </a:r>
            <a:r>
              <a:rPr lang="en-US" sz="2000" b="1" dirty="0">
                <a:solidFill>
                  <a:srgbClr val="FF0000"/>
                </a:solidFill>
              </a:rPr>
              <a:t>f</a:t>
            </a:r>
            <a:r>
              <a:rPr lang="en-US" sz="2000" dirty="0"/>
              <a:t>(int64_t x) {</a:t>
            </a:r>
          </a:p>
          <a:p>
            <a:r>
              <a:rPr lang="en-US" sz="2000" dirty="0"/>
              <a:t>int64_t </a:t>
            </a:r>
            <a:r>
              <a:rPr lang="en-US" sz="2000" dirty="0" err="1"/>
              <a:t>ans</a:t>
            </a:r>
            <a:r>
              <a:rPr lang="en-US" sz="2000" dirty="0"/>
              <a:t> = </a:t>
            </a:r>
            <a:r>
              <a:rPr lang="en-US" sz="2000" dirty="0">
                <a:solidFill>
                  <a:srgbClr val="7030A0"/>
                </a:solidFill>
              </a:rPr>
              <a:t>g</a:t>
            </a:r>
            <a:r>
              <a:rPr lang="en-US" sz="2000" dirty="0"/>
              <a:t>(3,4) + x;</a:t>
            </a:r>
          </a:p>
          <a:p>
            <a:r>
              <a:rPr lang="en-US" sz="2000" dirty="0"/>
              <a:t>return </a:t>
            </a:r>
            <a:r>
              <a:rPr lang="en-US" sz="2000" dirty="0" err="1"/>
              <a:t>ans</a:t>
            </a:r>
            <a:r>
              <a:rPr lang="en-US" sz="2000" dirty="0"/>
              <a:t>;</a:t>
            </a:r>
          </a:p>
          <a:p>
            <a:r>
              <a:rPr lang="en-IL" sz="2000" dirty="0"/>
              <a:t>}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578764" y="297457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879725" y="4377449"/>
            <a:ext cx="7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callee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924800" y="3126401"/>
            <a:ext cx="420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611007" y="2814072"/>
            <a:ext cx="1313793" cy="183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75283" y="2605240"/>
            <a:ext cx="7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caller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6" idx="0"/>
          </p:cNvCxnSpPr>
          <p:nvPr/>
        </p:nvCxnSpPr>
        <p:spPr>
          <a:xfrm flipH="1" flipV="1">
            <a:off x="8607972" y="3594538"/>
            <a:ext cx="1639615" cy="782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69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r>
              <a:rPr lang="en-US" sz="3600" b="1" dirty="0"/>
              <a:t>x64 Calling Conventions: Caller Protocol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224" y="1010653"/>
            <a:ext cx="10001551" cy="549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92" y="212443"/>
            <a:ext cx="11347051" cy="654858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80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720" y="46189"/>
            <a:ext cx="10808851" cy="67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7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92" t="-9792" r="-494" b="5365"/>
          <a:stretch/>
        </p:blipFill>
        <p:spPr>
          <a:xfrm>
            <a:off x="295564" y="-531907"/>
            <a:ext cx="11055703" cy="719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9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04" y="655782"/>
            <a:ext cx="10315501" cy="62022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8273" y="346653"/>
            <a:ext cx="10515600" cy="30913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Callee</a:t>
            </a:r>
            <a:r>
              <a:rPr lang="en-US" dirty="0" smtClean="0"/>
              <a:t> Prolog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Local/Temporary Variable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Need space to </a:t>
            </a:r>
            <a:r>
              <a:rPr lang="en-US" dirty="0" smtClean="0"/>
              <a:t>store</a:t>
            </a:r>
          </a:p>
          <a:p>
            <a:pPr lvl="1"/>
            <a:r>
              <a:rPr lang="en-US" dirty="0"/>
              <a:t>Global variables</a:t>
            </a:r>
          </a:p>
          <a:p>
            <a:pPr lvl="1"/>
            <a:r>
              <a:rPr lang="en-US" dirty="0" smtClean="0"/>
              <a:t>Values </a:t>
            </a:r>
            <a:r>
              <a:rPr lang="en-US" dirty="0"/>
              <a:t>passed as arguments to procedures</a:t>
            </a:r>
          </a:p>
          <a:p>
            <a:pPr lvl="1"/>
            <a:r>
              <a:rPr lang="en-US" dirty="0" smtClean="0"/>
              <a:t>Local </a:t>
            </a:r>
            <a:r>
              <a:rPr lang="en-US" dirty="0"/>
              <a:t>variables (either defined in the source program or introduced by the</a:t>
            </a:r>
          </a:p>
          <a:p>
            <a:r>
              <a:rPr lang="en-US" dirty="0"/>
              <a:t>compiler</a:t>
            </a:r>
            <a:r>
              <a:rPr lang="en-US" dirty="0" smtClean="0"/>
              <a:t>)</a:t>
            </a:r>
          </a:p>
          <a:p>
            <a:r>
              <a:rPr lang="en-US" dirty="0"/>
              <a:t>Processors provide two options</a:t>
            </a:r>
          </a:p>
          <a:p>
            <a:pPr lvl="1"/>
            <a:r>
              <a:rPr lang="en-US" dirty="0" smtClean="0"/>
              <a:t>Registers</a:t>
            </a:r>
            <a:r>
              <a:rPr lang="en-US" dirty="0"/>
              <a:t>: fast, small size (64 bits), very limited number</a:t>
            </a:r>
          </a:p>
          <a:p>
            <a:pPr lvl="1"/>
            <a:r>
              <a:rPr lang="en-US" dirty="0" smtClean="0"/>
              <a:t>Memory</a:t>
            </a:r>
            <a:r>
              <a:rPr lang="en-US" dirty="0"/>
              <a:t>: slow, very large amount of space (2 GB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caching important</a:t>
            </a:r>
          </a:p>
          <a:p>
            <a:r>
              <a:rPr lang="en-US" dirty="0"/>
              <a:t>In practice on </a:t>
            </a:r>
            <a:r>
              <a:rPr lang="en-US" dirty="0" smtClean="0"/>
              <a:t>X86</a:t>
            </a:r>
            <a:endParaRPr lang="en-US" dirty="0"/>
          </a:p>
          <a:p>
            <a:pPr lvl="1"/>
            <a:r>
              <a:rPr lang="en-US" dirty="0" smtClean="0"/>
              <a:t>Registers </a:t>
            </a:r>
            <a:r>
              <a:rPr lang="en-US" dirty="0"/>
              <a:t>are limited (and have restrictions)</a:t>
            </a:r>
          </a:p>
          <a:p>
            <a:pPr lvl="1"/>
            <a:r>
              <a:rPr lang="en-US" dirty="0" smtClean="0"/>
              <a:t>Divide </a:t>
            </a:r>
            <a:r>
              <a:rPr lang="en-US" dirty="0"/>
              <a:t>memory into regions including the </a:t>
            </a:r>
            <a:r>
              <a:rPr lang="en-US" i="1" dirty="0"/>
              <a:t>stack </a:t>
            </a:r>
            <a:r>
              <a:rPr lang="en-US" dirty="0"/>
              <a:t>and the </a:t>
            </a:r>
            <a:r>
              <a:rPr lang="en-US" i="1" dirty="0"/>
              <a:t>heap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8273" y="346653"/>
            <a:ext cx="10515600" cy="30913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Callee</a:t>
            </a:r>
            <a:r>
              <a:rPr lang="en-US" dirty="0" smtClean="0"/>
              <a:t> Prolog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31" y="868220"/>
            <a:ext cx="10719151" cy="587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Callee</a:t>
            </a:r>
            <a:r>
              <a:rPr lang="en-US" dirty="0" smtClean="0"/>
              <a:t> Invariant: function argument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663" t="4426" r="-1188" b="-4426"/>
          <a:stretch/>
        </p:blipFill>
        <p:spPr>
          <a:xfrm>
            <a:off x="554182" y="1431925"/>
            <a:ext cx="11372318" cy="542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Callee</a:t>
            </a:r>
            <a:r>
              <a:rPr lang="en-US" dirty="0" smtClean="0"/>
              <a:t> Invariant: </a:t>
            </a:r>
            <a:r>
              <a:rPr lang="en-US" dirty="0" err="1" smtClean="0"/>
              <a:t>calee</a:t>
            </a:r>
            <a:r>
              <a:rPr lang="en-US" dirty="0" smtClean="0"/>
              <a:t> saved registers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49" y="1401418"/>
            <a:ext cx="10674301" cy="545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Callee</a:t>
            </a:r>
            <a:r>
              <a:rPr lang="en-US" dirty="0" smtClean="0"/>
              <a:t> epilogue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82" y="1391478"/>
            <a:ext cx="10315501" cy="54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Callee</a:t>
            </a:r>
            <a:r>
              <a:rPr lang="en-US" smtClean="0"/>
              <a:t> epilogue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82" y="1366462"/>
            <a:ext cx="10539751" cy="54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2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Callee</a:t>
            </a:r>
            <a:r>
              <a:rPr lang="en-US" smtClean="0"/>
              <a:t> epilogue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49" y="1438507"/>
            <a:ext cx="10629451" cy="541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Callee</a:t>
            </a:r>
            <a:r>
              <a:rPr lang="en-US" smtClean="0"/>
              <a:t> epilogue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64" y="1297459"/>
            <a:ext cx="11167651" cy="556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25676" y="247650"/>
            <a:ext cx="7788275" cy="865188"/>
          </a:xfrm>
          <a:noFill/>
        </p:spPr>
        <p:txBody>
          <a:bodyPr/>
          <a:lstStyle/>
          <a:p>
            <a:r>
              <a:rPr lang="en-US" altLang="he-IL" sz="3600"/>
              <a:t>Caller-Save and Callee-Save Registers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4084" y="1270000"/>
            <a:ext cx="9191291" cy="51768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he-IL" dirty="0" err="1">
                <a:solidFill>
                  <a:srgbClr val="F02E00"/>
                </a:solidFill>
              </a:rPr>
              <a:t>callee</a:t>
            </a:r>
            <a:r>
              <a:rPr lang="en-US" altLang="he-IL" dirty="0">
                <a:solidFill>
                  <a:srgbClr val="F02E00"/>
                </a:solidFill>
              </a:rPr>
              <a:t>-save-registers </a:t>
            </a:r>
            <a:r>
              <a:rPr lang="en-US" altLang="he-IL" dirty="0"/>
              <a:t>(MIPS </a:t>
            </a:r>
            <a:r>
              <a:rPr lang="en-US" altLang="he-IL" dirty="0" smtClean="0"/>
              <a:t>16-23, X86 r12-15, </a:t>
            </a:r>
            <a:r>
              <a:rPr lang="en-US" altLang="he-IL" dirty="0" err="1" smtClean="0"/>
              <a:t>rbp</a:t>
            </a:r>
            <a:r>
              <a:rPr lang="en-US" altLang="he-IL" dirty="0" smtClean="0"/>
              <a:t>, </a:t>
            </a:r>
            <a:r>
              <a:rPr lang="en-US" altLang="he-IL" dirty="0" err="1" smtClean="0"/>
              <a:t>rsp</a:t>
            </a:r>
            <a:r>
              <a:rPr lang="en-US" altLang="he-IL" dirty="0" smtClean="0"/>
              <a:t>)</a:t>
            </a:r>
            <a:endParaRPr lang="en-US" altLang="he-IL" dirty="0"/>
          </a:p>
          <a:p>
            <a:pPr lvl="1">
              <a:lnSpc>
                <a:spcPct val="90000"/>
              </a:lnSpc>
            </a:pPr>
            <a:r>
              <a:rPr lang="en-US" altLang="he-IL" dirty="0"/>
              <a:t> Saved by the </a:t>
            </a:r>
            <a:r>
              <a:rPr lang="en-US" altLang="he-IL" dirty="0" err="1"/>
              <a:t>callee</a:t>
            </a:r>
            <a:r>
              <a:rPr lang="en-US" altLang="he-IL" dirty="0"/>
              <a:t> when modified</a:t>
            </a:r>
          </a:p>
          <a:p>
            <a:pPr lvl="1">
              <a:lnSpc>
                <a:spcPct val="90000"/>
              </a:lnSpc>
            </a:pPr>
            <a:r>
              <a:rPr lang="en-US" altLang="he-IL" dirty="0"/>
              <a:t> Values are automatically preserved across calls</a:t>
            </a:r>
          </a:p>
          <a:p>
            <a:pPr>
              <a:lnSpc>
                <a:spcPct val="90000"/>
              </a:lnSpc>
            </a:pPr>
            <a:r>
              <a:rPr lang="en-US" altLang="he-IL" dirty="0">
                <a:solidFill>
                  <a:srgbClr val="F02E00"/>
                </a:solidFill>
              </a:rPr>
              <a:t>caller-save-registers</a:t>
            </a:r>
          </a:p>
          <a:p>
            <a:pPr lvl="1">
              <a:lnSpc>
                <a:spcPct val="90000"/>
              </a:lnSpc>
            </a:pPr>
            <a:r>
              <a:rPr lang="en-US" altLang="he-IL" dirty="0"/>
              <a:t>Saved by the caller when needed</a:t>
            </a:r>
          </a:p>
          <a:p>
            <a:pPr lvl="1">
              <a:lnSpc>
                <a:spcPct val="90000"/>
              </a:lnSpc>
            </a:pPr>
            <a:r>
              <a:rPr lang="en-US" altLang="he-IL" dirty="0"/>
              <a:t>Values are not automatically preserved</a:t>
            </a:r>
          </a:p>
          <a:p>
            <a:pPr>
              <a:lnSpc>
                <a:spcPct val="90000"/>
              </a:lnSpc>
            </a:pPr>
            <a:r>
              <a:rPr lang="en-US" altLang="he-IL" dirty="0"/>
              <a:t>Usually the architecture defines caller-save and </a:t>
            </a:r>
            <a:r>
              <a:rPr lang="en-US" altLang="he-IL" dirty="0" err="1"/>
              <a:t>callee</a:t>
            </a:r>
            <a:r>
              <a:rPr lang="en-US" altLang="he-IL" dirty="0"/>
              <a:t>-save registers</a:t>
            </a:r>
          </a:p>
          <a:p>
            <a:pPr lvl="1">
              <a:lnSpc>
                <a:spcPct val="90000"/>
              </a:lnSpc>
            </a:pPr>
            <a:r>
              <a:rPr lang="en-US" altLang="he-IL" dirty="0"/>
              <a:t>Separate compilation</a:t>
            </a:r>
          </a:p>
          <a:p>
            <a:pPr lvl="1">
              <a:lnSpc>
                <a:spcPct val="90000"/>
              </a:lnSpc>
            </a:pPr>
            <a:r>
              <a:rPr lang="en-US" altLang="he-IL" dirty="0"/>
              <a:t>Interoperability between code produced by different compilers/languages </a:t>
            </a:r>
          </a:p>
          <a:p>
            <a:pPr>
              <a:lnSpc>
                <a:spcPct val="90000"/>
              </a:lnSpc>
            </a:pPr>
            <a:r>
              <a:rPr lang="en-US" altLang="he-IL" dirty="0"/>
              <a:t>But compilers can decide when to use </a:t>
            </a:r>
            <a:r>
              <a:rPr lang="en-US" altLang="he-IL" dirty="0" err="1"/>
              <a:t>calller</a:t>
            </a:r>
            <a:r>
              <a:rPr lang="en-US" altLang="he-IL" dirty="0"/>
              <a:t>/</a:t>
            </a:r>
            <a:r>
              <a:rPr lang="en-US" altLang="he-IL" dirty="0" err="1"/>
              <a:t>callee</a:t>
            </a:r>
            <a:r>
              <a:rPr lang="en-US" altLang="he-IL" dirty="0"/>
              <a:t> registers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522914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endParaRPr lang="en-US" altLang="he-IL" sz="3200">
              <a:solidFill>
                <a:schemeClr val="tx1"/>
              </a:solidFill>
            </a:endParaRP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DB07800A-E5B4-443A-947D-103CE05272FF}" type="slidenum">
              <a:rPr lang="he-IL" altLang="en-US" sz="1400">
                <a:solidFill>
                  <a:schemeClr val="tx1"/>
                </a:solidFill>
              </a:rPr>
              <a:pPr/>
              <a:t>37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5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he-IL" sz="4000" dirty="0"/>
              <a:t>Caller-Save vs.  </a:t>
            </a:r>
            <a:r>
              <a:rPr lang="en-US" altLang="he-IL" sz="4000" dirty="0" err="1"/>
              <a:t>Callee</a:t>
            </a:r>
            <a:r>
              <a:rPr lang="en-US" altLang="he-IL" sz="4000" dirty="0"/>
              <a:t>-Save Registers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5522914" y="6927850"/>
            <a:ext cx="327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endParaRPr lang="en-US" altLang="he-IL" sz="3200">
              <a:solidFill>
                <a:schemeClr val="tx1"/>
              </a:solidFill>
            </a:endParaRPr>
          </a:p>
        </p:txBody>
      </p:sp>
      <p:sp>
        <p:nvSpPr>
          <p:cNvPr id="679941" name="Text Box 5"/>
          <p:cNvSpPr txBox="1">
            <a:spLocks noChangeArrowheads="1"/>
          </p:cNvSpPr>
          <p:nvPr/>
        </p:nvSpPr>
        <p:spPr bwMode="auto">
          <a:xfrm>
            <a:off x="561473" y="2253804"/>
            <a:ext cx="4683125" cy="353943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he-IL" sz="3200" dirty="0" err="1">
                <a:solidFill>
                  <a:schemeClr val="tx1"/>
                </a:solidFill>
              </a:rPr>
              <a:t>int</a:t>
            </a:r>
            <a:r>
              <a:rPr lang="en-US" altLang="he-IL" sz="3200" dirty="0">
                <a:solidFill>
                  <a:schemeClr val="tx1"/>
                </a:solidFill>
              </a:rPr>
              <a:t> foo(</a:t>
            </a:r>
            <a:r>
              <a:rPr lang="en-US" altLang="he-IL" sz="3200" dirty="0" err="1">
                <a:solidFill>
                  <a:schemeClr val="tx1"/>
                </a:solidFill>
              </a:rPr>
              <a:t>int</a:t>
            </a:r>
            <a:r>
              <a:rPr lang="en-US" altLang="he-IL" sz="3200" dirty="0">
                <a:solidFill>
                  <a:schemeClr val="tx1"/>
                </a:solidFill>
              </a:rPr>
              <a:t> a)	{ </a:t>
            </a:r>
          </a:p>
          <a:p>
            <a:pPr>
              <a:spcBef>
                <a:spcPct val="20000"/>
              </a:spcBef>
            </a:pPr>
            <a:r>
              <a:rPr lang="en-US" altLang="he-IL" sz="3200" dirty="0">
                <a:solidFill>
                  <a:schemeClr val="tx1"/>
                </a:solidFill>
              </a:rPr>
              <a:t>	</a:t>
            </a:r>
            <a:r>
              <a:rPr lang="en-US" altLang="he-IL" sz="3200" dirty="0" err="1">
                <a:solidFill>
                  <a:schemeClr val="tx1"/>
                </a:solidFill>
              </a:rPr>
              <a:t>int</a:t>
            </a:r>
            <a:r>
              <a:rPr lang="en-US" altLang="he-IL" sz="3200" dirty="0">
                <a:solidFill>
                  <a:schemeClr val="tx1"/>
                </a:solidFill>
              </a:rPr>
              <a:t> b=a+1; </a:t>
            </a:r>
          </a:p>
          <a:p>
            <a:pPr>
              <a:spcBef>
                <a:spcPct val="20000"/>
              </a:spcBef>
            </a:pPr>
            <a:r>
              <a:rPr lang="en-US" altLang="he-IL" sz="3200" dirty="0">
                <a:solidFill>
                  <a:schemeClr val="tx1"/>
                </a:solidFill>
              </a:rPr>
              <a:t>	f1();</a:t>
            </a:r>
          </a:p>
          <a:p>
            <a:pPr>
              <a:spcBef>
                <a:spcPct val="20000"/>
              </a:spcBef>
            </a:pPr>
            <a:r>
              <a:rPr lang="en-US" altLang="he-IL" sz="3200" dirty="0">
                <a:solidFill>
                  <a:schemeClr val="tx1"/>
                </a:solidFill>
              </a:rPr>
              <a:t>	g1(b);</a:t>
            </a:r>
          </a:p>
          <a:p>
            <a:pPr>
              <a:spcBef>
                <a:spcPct val="20000"/>
              </a:spcBef>
            </a:pPr>
            <a:r>
              <a:rPr lang="en-US" altLang="he-IL" sz="3200" dirty="0">
                <a:solidFill>
                  <a:schemeClr val="tx1"/>
                </a:solidFill>
              </a:rPr>
              <a:t> 	return(b+2);</a:t>
            </a:r>
          </a:p>
          <a:p>
            <a:pPr>
              <a:spcBef>
                <a:spcPct val="20000"/>
              </a:spcBef>
            </a:pPr>
            <a:r>
              <a:rPr lang="en-US" altLang="he-IL" sz="3200" dirty="0">
                <a:solidFill>
                  <a:schemeClr val="tx1"/>
                </a:solidFill>
              </a:rPr>
              <a:t> }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679942" name="Text Box 6"/>
          <p:cNvSpPr txBox="1">
            <a:spLocks noChangeArrowheads="1"/>
          </p:cNvSpPr>
          <p:nvPr/>
        </p:nvSpPr>
        <p:spPr bwMode="auto">
          <a:xfrm>
            <a:off x="6100011" y="2417764"/>
            <a:ext cx="4752473" cy="294849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he-IL" sz="3200" dirty="0">
                <a:solidFill>
                  <a:schemeClr val="tx1"/>
                </a:solidFill>
              </a:rPr>
              <a:t>void bar (</a:t>
            </a:r>
            <a:r>
              <a:rPr lang="en-US" altLang="he-IL" sz="3200" dirty="0" err="1">
                <a:solidFill>
                  <a:schemeClr val="tx1"/>
                </a:solidFill>
              </a:rPr>
              <a:t>int</a:t>
            </a:r>
            <a:r>
              <a:rPr lang="en-US" altLang="he-IL" sz="3200" dirty="0">
                <a:solidFill>
                  <a:schemeClr val="tx1"/>
                </a:solidFill>
              </a:rPr>
              <a:t> y) { </a:t>
            </a:r>
          </a:p>
          <a:p>
            <a:pPr>
              <a:spcBef>
                <a:spcPct val="20000"/>
              </a:spcBef>
            </a:pPr>
            <a:r>
              <a:rPr lang="en-US" altLang="he-IL" sz="3200" dirty="0">
                <a:solidFill>
                  <a:schemeClr val="tx1"/>
                </a:solidFill>
              </a:rPr>
              <a:t>	</a:t>
            </a:r>
            <a:r>
              <a:rPr lang="en-US" altLang="he-IL" sz="3200" dirty="0" err="1">
                <a:solidFill>
                  <a:schemeClr val="tx1"/>
                </a:solidFill>
              </a:rPr>
              <a:t>int</a:t>
            </a:r>
            <a:r>
              <a:rPr lang="en-US" altLang="he-IL" sz="3200" dirty="0">
                <a:solidFill>
                  <a:schemeClr val="tx1"/>
                </a:solidFill>
              </a:rPr>
              <a:t> x=y+1;</a:t>
            </a:r>
          </a:p>
          <a:p>
            <a:pPr>
              <a:spcBef>
                <a:spcPct val="20000"/>
              </a:spcBef>
            </a:pPr>
            <a:r>
              <a:rPr lang="en-US" altLang="he-IL" sz="3200" dirty="0">
                <a:solidFill>
                  <a:schemeClr val="tx1"/>
                </a:solidFill>
              </a:rPr>
              <a:t>	f2(y); </a:t>
            </a:r>
          </a:p>
          <a:p>
            <a:pPr>
              <a:spcBef>
                <a:spcPct val="20000"/>
              </a:spcBef>
            </a:pPr>
            <a:r>
              <a:rPr lang="en-US" altLang="he-IL" sz="3200" dirty="0">
                <a:solidFill>
                  <a:schemeClr val="tx1"/>
                </a:solidFill>
              </a:rPr>
              <a:t>         g2(2); </a:t>
            </a:r>
          </a:p>
          <a:p>
            <a:pPr>
              <a:spcBef>
                <a:spcPct val="20000"/>
              </a:spcBef>
            </a:pPr>
            <a:r>
              <a:rPr lang="en-US" altLang="he-IL" sz="3200" dirty="0">
                <a:solidFill>
                  <a:schemeClr val="tx1"/>
                </a:solidFill>
              </a:rPr>
              <a:t>}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358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F95BA9CC-D65A-48BD-B79B-72D0201298A7}" type="slidenum">
              <a:rPr lang="he-IL" altLang="en-US" sz="1400">
                <a:solidFill>
                  <a:schemeClr val="tx1"/>
                </a:solidFill>
              </a:rPr>
              <a:pPr/>
              <a:t>38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41" grpId="0" animBg="1"/>
      <p:bldP spid="67994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Directed Code Generation (Expressions)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code for arguments in a designated register and store in stack</a:t>
            </a:r>
          </a:p>
          <a:p>
            <a:r>
              <a:rPr lang="en-US" dirty="0" smtClean="0"/>
              <a:t>Generate code for expressions using stack operations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/>
              <a:t>C memory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57292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The code &amp; data (or "text") </a:t>
            </a:r>
            <a:r>
              <a:rPr lang="en-US" dirty="0" smtClean="0"/>
              <a:t>segment</a:t>
            </a:r>
            <a:endParaRPr lang="he-IL" dirty="0" smtClean="0"/>
          </a:p>
          <a:p>
            <a:pPr lvl="1"/>
            <a:r>
              <a:rPr lang="fr-FR" dirty="0" err="1"/>
              <a:t>contains</a:t>
            </a:r>
            <a:r>
              <a:rPr lang="fr-FR" dirty="0"/>
              <a:t> </a:t>
            </a:r>
            <a:r>
              <a:rPr lang="fr-FR" dirty="0" err="1"/>
              <a:t>compiled</a:t>
            </a:r>
            <a:r>
              <a:rPr lang="fr-FR" dirty="0"/>
              <a:t> code, constant strings, etc</a:t>
            </a:r>
            <a:r>
              <a:rPr lang="fr-FR" dirty="0" smtClean="0"/>
              <a:t>.</a:t>
            </a:r>
            <a:endParaRPr lang="he-IL" dirty="0" smtClean="0"/>
          </a:p>
          <a:p>
            <a:r>
              <a:rPr lang="en-US" dirty="0"/>
              <a:t>The </a:t>
            </a:r>
            <a:r>
              <a:rPr lang="en-US" dirty="0" smtClean="0"/>
              <a:t>Heap</a:t>
            </a:r>
            <a:endParaRPr lang="he-IL" dirty="0"/>
          </a:p>
          <a:p>
            <a:pPr lvl="1"/>
            <a:r>
              <a:rPr lang="en-US" dirty="0"/>
              <a:t>Stores dynamically allocated </a:t>
            </a:r>
            <a:r>
              <a:rPr lang="en-US" dirty="0" smtClean="0"/>
              <a:t>objects</a:t>
            </a:r>
            <a:endParaRPr lang="he-IL" dirty="0" smtClean="0"/>
          </a:p>
          <a:p>
            <a:pPr lvl="1"/>
            <a:r>
              <a:rPr lang="en-US" dirty="0"/>
              <a:t>Allocated via "</a:t>
            </a:r>
            <a:r>
              <a:rPr lang="en-US" dirty="0" err="1"/>
              <a:t>malloc</a:t>
            </a:r>
            <a:r>
              <a:rPr lang="en-US" dirty="0" smtClean="0"/>
              <a:t>"</a:t>
            </a:r>
            <a:endParaRPr lang="he-IL" dirty="0" smtClean="0"/>
          </a:p>
          <a:p>
            <a:pPr lvl="1"/>
            <a:r>
              <a:rPr lang="en-US" dirty="0"/>
              <a:t>Deallocated via "free</a:t>
            </a:r>
            <a:r>
              <a:rPr lang="en-US" dirty="0" smtClean="0"/>
              <a:t>"</a:t>
            </a:r>
            <a:r>
              <a:rPr lang="he-IL" dirty="0" smtClean="0"/>
              <a:t> </a:t>
            </a:r>
            <a:r>
              <a:rPr lang="en-US" dirty="0" smtClean="0"/>
              <a:t> or garbage collection</a:t>
            </a:r>
          </a:p>
          <a:p>
            <a:pPr lvl="1"/>
            <a:r>
              <a:rPr lang="en-US" dirty="0" smtClean="0"/>
              <a:t>c runtime system</a:t>
            </a:r>
          </a:p>
          <a:p>
            <a:r>
              <a:rPr lang="en-US" dirty="0" smtClean="0"/>
              <a:t>The Stack</a:t>
            </a:r>
          </a:p>
          <a:p>
            <a:pPr lvl="1"/>
            <a:r>
              <a:rPr lang="en-US" dirty="0" smtClean="0"/>
              <a:t>Stores </a:t>
            </a:r>
            <a:r>
              <a:rPr lang="en-US" dirty="0"/>
              <a:t>local </a:t>
            </a:r>
            <a:r>
              <a:rPr lang="en-US" dirty="0" smtClean="0"/>
              <a:t>variables</a:t>
            </a:r>
          </a:p>
          <a:p>
            <a:pPr lvl="1"/>
            <a:r>
              <a:rPr lang="en-US" dirty="0" smtClean="0"/>
              <a:t>Stores </a:t>
            </a:r>
            <a:r>
              <a:rPr lang="en-US" dirty="0"/>
              <a:t>the return address of a </a:t>
            </a:r>
            <a:r>
              <a:rPr lang="en-US" dirty="0" smtClean="0"/>
              <a:t>function</a:t>
            </a:r>
          </a:p>
          <a:p>
            <a:pPr lvl="1"/>
            <a:r>
              <a:rPr lang="en-US" dirty="0" smtClean="0"/>
              <a:t>Compiler generated code to create/delete new frames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355015" y="1099038"/>
            <a:ext cx="1283677" cy="1063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357504" y="2162908"/>
            <a:ext cx="1283677" cy="18112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Heap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66740" y="3985847"/>
            <a:ext cx="1283677" cy="181121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Stack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613531" y="1099038"/>
            <a:ext cx="11724" cy="4607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7016261" y="3006970"/>
            <a:ext cx="241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Larger address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7" idx="0"/>
          </p:cNvCxnSpPr>
          <p:nvPr/>
        </p:nvCxnSpPr>
        <p:spPr>
          <a:xfrm flipH="1">
            <a:off x="9996612" y="2162908"/>
            <a:ext cx="2731" cy="733913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</p:cNvCxnSpPr>
          <p:nvPr/>
        </p:nvCxnSpPr>
        <p:spPr>
          <a:xfrm flipH="1" flipV="1">
            <a:off x="10005848" y="5160579"/>
            <a:ext cx="2731" cy="636483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0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056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Naïve Code Generation: Expression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38562" y="1136479"/>
            <a:ext cx="91309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generate Code(Node: expression) {</a:t>
            </a:r>
          </a:p>
          <a:p>
            <a:r>
              <a:rPr lang="en-US" sz="2000" dirty="0" smtClean="0"/>
              <a:t>switch node: {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case number(n: integer) {</a:t>
            </a:r>
          </a:p>
          <a:p>
            <a:r>
              <a:rPr lang="en-US" sz="2000" b="1" dirty="0" smtClean="0"/>
              <a:t>      emit(load </a:t>
            </a:r>
            <a:r>
              <a:rPr lang="en-US" sz="2000" b="1" dirty="0" err="1" smtClean="0"/>
              <a:t>eax</a:t>
            </a:r>
            <a:r>
              <a:rPr lang="en-US" sz="2000" b="1" dirty="0" smtClean="0"/>
              <a:t>, $n)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}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case </a:t>
            </a:r>
            <a:r>
              <a:rPr lang="en-US" sz="2000" dirty="0" err="1" smtClean="0"/>
              <a:t>localVariable</a:t>
            </a:r>
            <a:r>
              <a:rPr lang="en-US" sz="2000" dirty="0" smtClean="0"/>
              <a:t>(v: symbol) {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let o: integer = </a:t>
            </a:r>
            <a:r>
              <a:rPr lang="en-US" sz="2000" dirty="0" err="1" smtClean="0"/>
              <a:t>offestFrame</a:t>
            </a:r>
            <a:r>
              <a:rPr lang="en-US" sz="2000" dirty="0" smtClean="0"/>
              <a:t>(v)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emit(load </a:t>
            </a:r>
            <a:r>
              <a:rPr lang="en-US" sz="2000" b="1" dirty="0" err="1" smtClean="0"/>
              <a:t>eax</a:t>
            </a:r>
            <a:r>
              <a:rPr lang="en-US" sz="2000" b="1" dirty="0" smtClean="0"/>
              <a:t>, </a:t>
            </a:r>
            <a:r>
              <a:rPr lang="en-US" altLang="he-IL" sz="2000" b="1" dirty="0"/>
              <a:t>DWORD PTR [</a:t>
            </a:r>
            <a:r>
              <a:rPr lang="en-US" altLang="he-IL" sz="2000" b="1" dirty="0" err="1" smtClean="0"/>
              <a:t>rbp</a:t>
            </a:r>
            <a:r>
              <a:rPr lang="en-US" altLang="he-IL" sz="2000" b="1" dirty="0" smtClean="0"/>
              <a:t>-$o])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}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case e1: Node + e2: Node {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generate Code(e1) // Generate code for lhs into </a:t>
            </a:r>
            <a:r>
              <a:rPr lang="en-US" sz="2000" dirty="0" err="1" smtClean="0"/>
              <a:t>eax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b="1" dirty="0" smtClean="0"/>
              <a:t>emit(push </a:t>
            </a:r>
            <a:r>
              <a:rPr lang="en-US" sz="2000" b="1" dirty="0" err="1" smtClean="0"/>
              <a:t>eax</a:t>
            </a:r>
            <a:r>
              <a:rPr lang="en-US" sz="2000" b="1" dirty="0" smtClean="0"/>
              <a:t>)</a:t>
            </a:r>
            <a:r>
              <a:rPr lang="en-US" sz="2000" dirty="0" smtClean="0"/>
              <a:t> // Store lhs into the stack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generate Code(e2) // </a:t>
            </a:r>
            <a:r>
              <a:rPr lang="en-US" sz="2000" dirty="0"/>
              <a:t>Generate code for </a:t>
            </a:r>
            <a:r>
              <a:rPr lang="en-US" sz="2000" dirty="0" err="1" smtClean="0"/>
              <a:t>rhs</a:t>
            </a:r>
            <a:r>
              <a:rPr lang="en-US" sz="2000" dirty="0" smtClean="0"/>
              <a:t> </a:t>
            </a:r>
            <a:r>
              <a:rPr lang="en-US" sz="2000" dirty="0"/>
              <a:t>into </a:t>
            </a:r>
            <a:r>
              <a:rPr lang="en-US" sz="2000" dirty="0" err="1" smtClean="0"/>
              <a:t>eax</a:t>
            </a:r>
            <a:endParaRPr lang="en-US" sz="2000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 emit(move </a:t>
            </a:r>
            <a:r>
              <a:rPr lang="en-US" sz="2000" b="1" dirty="0" err="1" smtClean="0"/>
              <a:t>edx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eax</a:t>
            </a:r>
            <a:r>
              <a:rPr lang="en-US" sz="2000" dirty="0" smtClean="0"/>
              <a:t>) // </a:t>
            </a:r>
            <a:r>
              <a:rPr lang="en-US" sz="2000" dirty="0" err="1" smtClean="0"/>
              <a:t>rhs</a:t>
            </a:r>
            <a:r>
              <a:rPr lang="en-US" sz="2000" dirty="0" smtClean="0"/>
              <a:t> into </a:t>
            </a:r>
            <a:r>
              <a:rPr lang="en-US" sz="2000" dirty="0" err="1" smtClean="0"/>
              <a:t>eax</a:t>
            </a:r>
            <a:endParaRPr lang="en-US" sz="2000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 emit(pop </a:t>
            </a:r>
            <a:r>
              <a:rPr lang="en-US" sz="2000" b="1" dirty="0" err="1" smtClean="0"/>
              <a:t>eax</a:t>
            </a:r>
            <a:r>
              <a:rPr lang="en-US" sz="2000" b="1" dirty="0" smtClean="0"/>
              <a:t>)</a:t>
            </a:r>
            <a:r>
              <a:rPr lang="en-US" sz="2000" dirty="0" smtClean="0"/>
              <a:t> // lhs into </a:t>
            </a:r>
            <a:r>
              <a:rPr lang="en-US" sz="2000" dirty="0" err="1" smtClean="0"/>
              <a:t>eax</a:t>
            </a:r>
            <a:endParaRPr lang="en-US" sz="2000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 emit(add </a:t>
            </a:r>
            <a:r>
              <a:rPr lang="en-US" sz="2000" b="1" dirty="0" err="1" smtClean="0"/>
              <a:t>eax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edx</a:t>
            </a:r>
            <a:r>
              <a:rPr lang="en-US" sz="2000" b="1" dirty="0" smtClean="0"/>
              <a:t>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}</a:t>
            </a:r>
          </a:p>
          <a:p>
            <a:r>
              <a:rPr lang="en-IL" sz="2000" dirty="0" smtClean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998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25675" y="0"/>
            <a:ext cx="7772400" cy="603250"/>
          </a:xfrm>
        </p:spPr>
        <p:txBody>
          <a:bodyPr/>
          <a:lstStyle/>
          <a:p>
            <a:r>
              <a:rPr lang="en-US" altLang="he-IL" sz="3200"/>
              <a:t>Abstract Syntax for Arithmetic Expressions</a:t>
            </a:r>
            <a:endParaRPr lang="en-US" altLang="he-IL" smtClean="0">
              <a:solidFill>
                <a:schemeClr val="tx1"/>
              </a:solidFill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821114" y="1430338"/>
            <a:ext cx="4452937" cy="457200"/>
            <a:chOff x="1447" y="1261"/>
            <a:chExt cx="2805" cy="288"/>
          </a:xfrm>
        </p:grpSpPr>
        <p:sp>
          <p:nvSpPr>
            <p:cNvPr id="16410" name="Text Box 11"/>
            <p:cNvSpPr txBox="1">
              <a:spLocks noChangeArrowheads="1"/>
            </p:cNvSpPr>
            <p:nvPr/>
          </p:nvSpPr>
          <p:spPr bwMode="auto">
            <a:xfrm>
              <a:off x="1447" y="1261"/>
              <a:ext cx="10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chemeClr val="tx1"/>
                  </a:solidFill>
                </a:rPr>
                <a:t>Exp </a:t>
              </a:r>
              <a:r>
                <a:rPr lang="en-US" altLang="he-IL">
                  <a:solidFill>
                    <a:schemeClr val="tx1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he-IL" b="1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16411" name="Text Box 12"/>
            <p:cNvSpPr txBox="1">
              <a:spLocks noChangeArrowheads="1"/>
            </p:cNvSpPr>
            <p:nvPr/>
          </p:nvSpPr>
          <p:spPr bwMode="auto">
            <a:xfrm>
              <a:off x="3433" y="1261"/>
              <a:ext cx="8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chemeClr val="tx1"/>
                  </a:solidFill>
                </a:rPr>
                <a:t>(IdExp)</a:t>
              </a: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698875" y="1868488"/>
            <a:ext cx="4592638" cy="457200"/>
            <a:chOff x="1370" y="1537"/>
            <a:chExt cx="2893" cy="288"/>
          </a:xfrm>
        </p:grpSpPr>
        <p:sp>
          <p:nvSpPr>
            <p:cNvPr id="16408" name="Text Box 13"/>
            <p:cNvSpPr txBox="1">
              <a:spLocks noChangeArrowheads="1"/>
            </p:cNvSpPr>
            <p:nvPr/>
          </p:nvSpPr>
          <p:spPr bwMode="auto">
            <a:xfrm>
              <a:off x="1370" y="1537"/>
              <a:ext cx="10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chemeClr val="tx1"/>
                  </a:solidFill>
                </a:rPr>
                <a:t>Exp </a:t>
              </a:r>
              <a:r>
                <a:rPr lang="en-US" altLang="he-IL">
                  <a:solidFill>
                    <a:schemeClr val="tx1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he-IL" b="1">
                  <a:solidFill>
                    <a:schemeClr val="tx1"/>
                  </a:solidFill>
                </a:rPr>
                <a:t>num</a:t>
              </a:r>
              <a:endParaRPr lang="en-US" altLang="he-IL">
                <a:solidFill>
                  <a:schemeClr val="tx1"/>
                </a:solidFill>
              </a:endParaRPr>
            </a:p>
          </p:txBody>
        </p:sp>
        <p:sp>
          <p:nvSpPr>
            <p:cNvPr id="16409" name="Text Box 14"/>
            <p:cNvSpPr txBox="1">
              <a:spLocks noChangeArrowheads="1"/>
            </p:cNvSpPr>
            <p:nvPr/>
          </p:nvSpPr>
          <p:spPr bwMode="auto">
            <a:xfrm>
              <a:off x="3326" y="1537"/>
              <a:ext cx="9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chemeClr val="tx1"/>
                  </a:solidFill>
                </a:rPr>
                <a:t>(NumExp)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005138" y="2305054"/>
            <a:ext cx="5245100" cy="461963"/>
            <a:chOff x="933" y="1812"/>
            <a:chExt cx="3304" cy="291"/>
          </a:xfrm>
        </p:grpSpPr>
        <p:sp>
          <p:nvSpPr>
            <p:cNvPr id="16406" name="Text Box 15"/>
            <p:cNvSpPr txBox="1">
              <a:spLocks noChangeArrowheads="1"/>
            </p:cNvSpPr>
            <p:nvPr/>
          </p:nvSpPr>
          <p:spPr bwMode="auto">
            <a:xfrm>
              <a:off x="933" y="1813"/>
              <a:ext cx="18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chemeClr val="tx1"/>
                  </a:solidFill>
                </a:rPr>
                <a:t>Exp </a:t>
              </a:r>
              <a:r>
                <a:rPr lang="en-US" altLang="he-IL">
                  <a:solidFill>
                    <a:schemeClr val="tx1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he-IL">
                  <a:solidFill>
                    <a:schemeClr val="tx1"/>
                  </a:solidFill>
                </a:rPr>
                <a:t>Exp Binop Exp</a:t>
              </a:r>
            </a:p>
          </p:txBody>
        </p:sp>
        <p:sp>
          <p:nvSpPr>
            <p:cNvPr id="16407" name="Text Box 16"/>
            <p:cNvSpPr txBox="1">
              <a:spLocks noChangeArrowheads="1"/>
            </p:cNvSpPr>
            <p:nvPr/>
          </p:nvSpPr>
          <p:spPr bwMode="auto">
            <a:xfrm>
              <a:off x="3400" y="1812"/>
              <a:ext cx="83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 dirty="0">
                  <a:solidFill>
                    <a:schemeClr val="tx1"/>
                  </a:solidFill>
                </a:rPr>
                <a:t>(</a:t>
              </a:r>
              <a:r>
                <a:rPr lang="en-US" altLang="he-IL" dirty="0" err="1" smtClean="0">
                  <a:solidFill>
                    <a:schemeClr val="tx1"/>
                  </a:solidFill>
                </a:rPr>
                <a:t>BinExp</a:t>
              </a:r>
              <a:r>
                <a:rPr lang="en-US" altLang="he-IL" dirty="0">
                  <a:solidFill>
                    <a:schemeClr val="tx1"/>
                  </a:solidFill>
                </a:rPr>
                <a:t>)</a:t>
              </a: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3681413" y="3605213"/>
            <a:ext cx="4557712" cy="2330450"/>
            <a:chOff x="1359" y="3090"/>
            <a:chExt cx="2871" cy="1027"/>
          </a:xfrm>
        </p:grpSpPr>
        <p:sp>
          <p:nvSpPr>
            <p:cNvPr id="16398" name="Text Box 23"/>
            <p:cNvSpPr txBox="1">
              <a:spLocks noChangeArrowheads="1"/>
            </p:cNvSpPr>
            <p:nvPr/>
          </p:nvSpPr>
          <p:spPr bwMode="auto">
            <a:xfrm>
              <a:off x="1359" y="3090"/>
              <a:ext cx="117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chemeClr val="tx1"/>
                  </a:solidFill>
                </a:rPr>
                <a:t>Binop </a:t>
              </a:r>
              <a:r>
                <a:rPr lang="en-US" altLang="he-IL">
                  <a:solidFill>
                    <a:schemeClr val="tx1"/>
                  </a:solidFill>
                  <a:sym typeface="Symbol" panose="05050102010706020507" pitchFamily="18" charset="2"/>
                </a:rPr>
                <a:t> </a:t>
              </a:r>
              <a:r>
                <a:rPr lang="en-US" altLang="he-IL" b="1">
                  <a:solidFill>
                    <a:schemeClr val="tx1"/>
                  </a:solidFill>
                </a:rPr>
                <a:t>+</a:t>
              </a:r>
              <a:endParaRPr lang="en-US" altLang="he-IL">
                <a:solidFill>
                  <a:schemeClr val="tx1"/>
                </a:solidFill>
              </a:endParaRPr>
            </a:p>
          </p:txBody>
        </p:sp>
        <p:sp>
          <p:nvSpPr>
            <p:cNvPr id="16399" name="Text Box 24"/>
            <p:cNvSpPr txBox="1">
              <a:spLocks noChangeArrowheads="1"/>
            </p:cNvSpPr>
            <p:nvPr/>
          </p:nvSpPr>
          <p:spPr bwMode="auto">
            <a:xfrm>
              <a:off x="3514" y="3090"/>
              <a:ext cx="6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chemeClr val="tx1"/>
                  </a:solidFill>
                </a:rPr>
                <a:t>(Plus)</a:t>
              </a:r>
            </a:p>
          </p:txBody>
        </p:sp>
        <p:sp>
          <p:nvSpPr>
            <p:cNvPr id="16400" name="Text Box 25"/>
            <p:cNvSpPr txBox="1">
              <a:spLocks noChangeArrowheads="1"/>
            </p:cNvSpPr>
            <p:nvPr/>
          </p:nvSpPr>
          <p:spPr bwMode="auto">
            <a:xfrm>
              <a:off x="1359" y="3315"/>
              <a:ext cx="1178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chemeClr val="tx1"/>
                  </a:solidFill>
                </a:rPr>
                <a:t>Binop </a:t>
              </a:r>
              <a:r>
                <a:rPr lang="en-US" altLang="he-IL">
                  <a:solidFill>
                    <a:schemeClr val="tx1"/>
                  </a:solidFill>
                  <a:sym typeface="Symbol" panose="05050102010706020507" pitchFamily="18" charset="2"/>
                </a:rPr>
                <a:t> </a:t>
              </a:r>
              <a:r>
                <a:rPr lang="en-US" altLang="he-IL" b="1">
                  <a:solidFill>
                    <a:schemeClr val="tx1"/>
                  </a:solidFill>
                </a:rPr>
                <a:t>-</a:t>
              </a:r>
              <a:endParaRPr lang="en-US" altLang="he-IL">
                <a:solidFill>
                  <a:schemeClr val="tx1"/>
                </a:solidFill>
              </a:endParaRPr>
            </a:p>
          </p:txBody>
        </p:sp>
        <p:sp>
          <p:nvSpPr>
            <p:cNvPr id="16401" name="Text Box 26"/>
            <p:cNvSpPr txBox="1">
              <a:spLocks noChangeArrowheads="1"/>
            </p:cNvSpPr>
            <p:nvPr/>
          </p:nvSpPr>
          <p:spPr bwMode="auto">
            <a:xfrm>
              <a:off x="3454" y="3315"/>
              <a:ext cx="776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chemeClr val="tx1"/>
                  </a:solidFill>
                </a:rPr>
                <a:t>(Minus)</a:t>
              </a:r>
            </a:p>
          </p:txBody>
        </p:sp>
        <p:sp>
          <p:nvSpPr>
            <p:cNvPr id="16402" name="Text Box 27"/>
            <p:cNvSpPr txBox="1">
              <a:spLocks noChangeArrowheads="1"/>
            </p:cNvSpPr>
            <p:nvPr/>
          </p:nvSpPr>
          <p:spPr bwMode="auto">
            <a:xfrm>
              <a:off x="1359" y="3632"/>
              <a:ext cx="117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chemeClr val="tx1"/>
                  </a:solidFill>
                </a:rPr>
                <a:t>Binop </a:t>
              </a:r>
              <a:r>
                <a:rPr lang="en-US" altLang="he-IL">
                  <a:solidFill>
                    <a:schemeClr val="tx1"/>
                  </a:solidFill>
                  <a:sym typeface="Symbol" panose="05050102010706020507" pitchFamily="18" charset="2"/>
                </a:rPr>
                <a:t> </a:t>
              </a:r>
              <a:r>
                <a:rPr lang="en-US" altLang="he-IL" b="1">
                  <a:solidFill>
                    <a:schemeClr val="tx1"/>
                  </a:solidFill>
                </a:rPr>
                <a:t>*</a:t>
              </a:r>
              <a:endParaRPr lang="en-US" altLang="he-IL">
                <a:solidFill>
                  <a:schemeClr val="tx1"/>
                </a:solidFill>
              </a:endParaRPr>
            </a:p>
          </p:txBody>
        </p:sp>
        <p:sp>
          <p:nvSpPr>
            <p:cNvPr id="16403" name="Text Box 28"/>
            <p:cNvSpPr txBox="1">
              <a:spLocks noChangeArrowheads="1"/>
            </p:cNvSpPr>
            <p:nvPr/>
          </p:nvSpPr>
          <p:spPr bwMode="auto">
            <a:xfrm>
              <a:off x="1359" y="3915"/>
              <a:ext cx="117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chemeClr val="tx1"/>
                  </a:solidFill>
                </a:rPr>
                <a:t>Binop </a:t>
              </a:r>
              <a:r>
                <a:rPr lang="en-US" altLang="he-IL">
                  <a:solidFill>
                    <a:schemeClr val="tx1"/>
                  </a:solidFill>
                  <a:sym typeface="Symbol" panose="05050102010706020507" pitchFamily="18" charset="2"/>
                </a:rPr>
                <a:t> </a:t>
              </a:r>
              <a:r>
                <a:rPr lang="en-US" altLang="he-IL" b="1">
                  <a:solidFill>
                    <a:schemeClr val="tx1"/>
                  </a:solidFill>
                </a:rPr>
                <a:t>/</a:t>
              </a:r>
              <a:endParaRPr lang="en-US" altLang="he-IL">
                <a:solidFill>
                  <a:schemeClr val="tx1"/>
                </a:solidFill>
              </a:endParaRPr>
            </a:p>
          </p:txBody>
        </p:sp>
        <p:sp>
          <p:nvSpPr>
            <p:cNvPr id="16404" name="Text Box 29"/>
            <p:cNvSpPr txBox="1">
              <a:spLocks noChangeArrowheads="1"/>
            </p:cNvSpPr>
            <p:nvPr/>
          </p:nvSpPr>
          <p:spPr bwMode="auto">
            <a:xfrm>
              <a:off x="3454" y="3632"/>
              <a:ext cx="77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chemeClr val="tx1"/>
                  </a:solidFill>
                </a:rPr>
                <a:t>(Times)</a:t>
              </a:r>
            </a:p>
          </p:txBody>
        </p:sp>
        <p:sp>
          <p:nvSpPr>
            <p:cNvPr id="16405" name="Text Box 30"/>
            <p:cNvSpPr txBox="1">
              <a:spLocks noChangeArrowheads="1"/>
            </p:cNvSpPr>
            <p:nvPr/>
          </p:nvSpPr>
          <p:spPr bwMode="auto">
            <a:xfrm>
              <a:off x="3454" y="3915"/>
              <a:ext cx="77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chemeClr val="tx1"/>
                  </a:solidFill>
                </a:rPr>
                <a:t>(Div)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857501" y="2928941"/>
            <a:ext cx="5178425" cy="461963"/>
            <a:chOff x="933" y="1812"/>
            <a:chExt cx="3262" cy="291"/>
          </a:xfrm>
        </p:grpSpPr>
        <p:sp>
          <p:nvSpPr>
            <p:cNvPr id="16396" name="Text Box 42"/>
            <p:cNvSpPr txBox="1">
              <a:spLocks noChangeArrowheads="1"/>
            </p:cNvSpPr>
            <p:nvPr/>
          </p:nvSpPr>
          <p:spPr bwMode="auto">
            <a:xfrm>
              <a:off x="933" y="1813"/>
              <a:ext cx="14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 dirty="0" err="1">
                  <a:solidFill>
                    <a:schemeClr val="tx1"/>
                  </a:solidFill>
                </a:rPr>
                <a:t>Exp</a:t>
              </a:r>
              <a:r>
                <a:rPr lang="en-US" altLang="he-IL" dirty="0">
                  <a:solidFill>
                    <a:schemeClr val="tx1"/>
                  </a:solidFill>
                </a:rPr>
                <a:t> </a:t>
              </a:r>
              <a:r>
                <a:rPr lang="en-US" altLang="he-IL" dirty="0">
                  <a:solidFill>
                    <a:schemeClr val="tx1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he-IL" dirty="0" err="1">
                  <a:solidFill>
                    <a:schemeClr val="tx1"/>
                  </a:solidFill>
                </a:rPr>
                <a:t>Unop</a:t>
              </a:r>
              <a:r>
                <a:rPr lang="en-US" altLang="he-IL" dirty="0">
                  <a:solidFill>
                    <a:schemeClr val="tx1"/>
                  </a:solidFill>
                </a:rPr>
                <a:t> </a:t>
              </a:r>
              <a:r>
                <a:rPr lang="en-US" altLang="he-IL" dirty="0" err="1">
                  <a:solidFill>
                    <a:schemeClr val="tx1"/>
                  </a:solidFill>
                </a:rPr>
                <a:t>Exp</a:t>
              </a:r>
              <a:endParaRPr lang="en-US" altLang="he-IL" dirty="0">
                <a:solidFill>
                  <a:schemeClr val="tx1"/>
                </a:solidFill>
              </a:endParaRPr>
            </a:p>
          </p:txBody>
        </p:sp>
        <p:sp>
          <p:nvSpPr>
            <p:cNvPr id="16397" name="Text Box 43"/>
            <p:cNvSpPr txBox="1">
              <a:spLocks noChangeArrowheads="1"/>
            </p:cNvSpPr>
            <p:nvPr/>
          </p:nvSpPr>
          <p:spPr bwMode="auto">
            <a:xfrm>
              <a:off x="3400" y="1812"/>
              <a:ext cx="79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 dirty="0">
                  <a:solidFill>
                    <a:schemeClr val="tx1"/>
                  </a:solidFill>
                </a:rPr>
                <a:t>(</a:t>
              </a:r>
              <a:r>
                <a:rPr lang="en-US" altLang="he-IL" dirty="0" err="1" smtClean="0">
                  <a:solidFill>
                    <a:schemeClr val="tx1"/>
                  </a:solidFill>
                </a:rPr>
                <a:t>UnExp</a:t>
              </a:r>
              <a:r>
                <a:rPr lang="en-US" altLang="he-IL" dirty="0">
                  <a:solidFill>
                    <a:schemeClr val="tx1"/>
                  </a:solidFill>
                </a:rPr>
                <a:t>)</a:t>
              </a:r>
            </a:p>
          </p:txBody>
        </p:sp>
      </p:grp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3703639" y="5964238"/>
            <a:ext cx="4452937" cy="457200"/>
            <a:chOff x="1447" y="1261"/>
            <a:chExt cx="2805" cy="288"/>
          </a:xfrm>
        </p:grpSpPr>
        <p:sp>
          <p:nvSpPr>
            <p:cNvPr id="16394" name="Text Box 54"/>
            <p:cNvSpPr txBox="1">
              <a:spLocks noChangeArrowheads="1"/>
            </p:cNvSpPr>
            <p:nvPr/>
          </p:nvSpPr>
          <p:spPr bwMode="auto">
            <a:xfrm>
              <a:off x="1447" y="1261"/>
              <a:ext cx="10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chemeClr val="tx1"/>
                  </a:solidFill>
                </a:rPr>
                <a:t>Unop </a:t>
              </a:r>
              <a:r>
                <a:rPr lang="en-US" altLang="he-IL">
                  <a:solidFill>
                    <a:schemeClr val="tx1"/>
                  </a:solidFill>
                  <a:sym typeface="Symbol" panose="05050102010706020507" pitchFamily="18" charset="2"/>
                </a:rPr>
                <a:t> </a:t>
              </a:r>
              <a:r>
                <a:rPr lang="en-US" altLang="he-IL">
                  <a:solidFill>
                    <a:schemeClr val="tx1"/>
                  </a:solidFill>
                </a:rPr>
                <a:t>-</a:t>
              </a:r>
              <a:endParaRPr lang="en-US" altLang="he-IL" b="1">
                <a:solidFill>
                  <a:schemeClr val="tx1"/>
                </a:solidFill>
              </a:endParaRPr>
            </a:p>
          </p:txBody>
        </p:sp>
        <p:sp>
          <p:nvSpPr>
            <p:cNvPr id="16395" name="Text Box 55"/>
            <p:cNvSpPr txBox="1">
              <a:spLocks noChangeArrowheads="1"/>
            </p:cNvSpPr>
            <p:nvPr/>
          </p:nvSpPr>
          <p:spPr bwMode="auto">
            <a:xfrm>
              <a:off x="3433" y="1261"/>
              <a:ext cx="8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chemeClr val="tx1"/>
                  </a:solidFill>
                </a:rPr>
                <a:t>(UnMin)</a:t>
              </a:r>
            </a:p>
          </p:txBody>
        </p:sp>
      </p:grpSp>
      <p:sp>
        <p:nvSpPr>
          <p:cNvPr id="16393" name="Slide Number Placeholder 2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70BF903D-CC61-49CD-98BB-BCD3249577A5}" type="slidenum">
              <a:rPr lang="he-IL" altLang="en-US" sz="1400">
                <a:solidFill>
                  <a:schemeClr val="tx1"/>
                </a:solidFill>
              </a:rPr>
              <a:pPr/>
              <a:t>41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3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512956" y="204789"/>
            <a:ext cx="9556559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solidFill>
                  <a:schemeClr val="tx1"/>
                </a:solidFill>
              </a:rPr>
              <a:t>package </a:t>
            </a:r>
            <a:r>
              <a:rPr lang="en-US" altLang="en-US" sz="2000" dirty="0" err="1">
                <a:solidFill>
                  <a:schemeClr val="tx1"/>
                </a:solidFill>
              </a:rPr>
              <a:t>Absyn</a:t>
            </a:r>
            <a:r>
              <a:rPr lang="en-US" altLang="en-US" sz="2000" dirty="0">
                <a:solidFill>
                  <a:schemeClr val="tx1"/>
                </a:solidFill>
              </a:rPr>
              <a:t>;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abstract public class </a:t>
            </a:r>
            <a:r>
              <a:rPr lang="en-US" altLang="en-US" sz="2000" dirty="0" err="1">
                <a:solidFill>
                  <a:schemeClr val="tx1"/>
                </a:solidFill>
              </a:rPr>
              <a:t>Absyn</a:t>
            </a:r>
            <a:r>
              <a:rPr lang="en-US" altLang="en-US" sz="2000" dirty="0">
                <a:solidFill>
                  <a:schemeClr val="tx1"/>
                </a:solidFill>
              </a:rPr>
              <a:t> { public </a:t>
            </a:r>
            <a:r>
              <a:rPr lang="en-US" altLang="en-US" sz="2000" dirty="0" err="1">
                <a:solidFill>
                  <a:schemeClr val="tx1"/>
                </a:solidFill>
              </a:rPr>
              <a:t>int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pos</a:t>
            </a:r>
            <a:r>
              <a:rPr lang="en-US" altLang="en-US" sz="2000" dirty="0">
                <a:solidFill>
                  <a:schemeClr val="tx1"/>
                </a:solidFill>
              </a:rPr>
              <a:t> ;}</a:t>
            </a:r>
          </a:p>
          <a:p>
            <a:r>
              <a:rPr lang="en-US" altLang="en-US" sz="2000" dirty="0" err="1">
                <a:solidFill>
                  <a:schemeClr val="tx1"/>
                </a:solidFill>
              </a:rPr>
              <a:t>Exp</a:t>
            </a:r>
            <a:r>
              <a:rPr lang="en-US" altLang="en-US" sz="2000" dirty="0">
                <a:solidFill>
                  <a:schemeClr val="tx1"/>
                </a:solidFill>
              </a:rPr>
              <a:t> extends </a:t>
            </a:r>
            <a:r>
              <a:rPr lang="en-US" altLang="en-US" sz="2000" dirty="0" err="1">
                <a:solidFill>
                  <a:schemeClr val="tx1"/>
                </a:solidFill>
              </a:rPr>
              <a:t>Absyn</a:t>
            </a:r>
            <a:r>
              <a:rPr lang="en-US" altLang="en-US" sz="2000" dirty="0">
                <a:solidFill>
                  <a:schemeClr val="tx1"/>
                </a:solidFill>
              </a:rPr>
              <a:t> {} ;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class </a:t>
            </a:r>
            <a:r>
              <a:rPr lang="en-US" altLang="en-US" sz="2000" dirty="0" err="1">
                <a:solidFill>
                  <a:schemeClr val="tx1"/>
                </a:solidFill>
              </a:rPr>
              <a:t>IdExp</a:t>
            </a:r>
            <a:r>
              <a:rPr lang="en-US" altLang="en-US" sz="2000" dirty="0">
                <a:solidFill>
                  <a:schemeClr val="tx1"/>
                </a:solidFill>
              </a:rPr>
              <a:t> extends </a:t>
            </a:r>
            <a:r>
              <a:rPr lang="en-US" altLang="en-US" sz="2000" dirty="0" err="1">
                <a:solidFill>
                  <a:schemeClr val="tx1"/>
                </a:solidFill>
              </a:rPr>
              <a:t>Exp</a:t>
            </a:r>
            <a:r>
              <a:rPr lang="en-US" altLang="en-US" sz="2000" dirty="0">
                <a:solidFill>
                  <a:schemeClr val="tx1"/>
                </a:solidFill>
              </a:rPr>
              <a:t> { String rep ;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         </a:t>
            </a:r>
            <a:r>
              <a:rPr lang="en-US" altLang="en-US" sz="2000" dirty="0" err="1">
                <a:solidFill>
                  <a:schemeClr val="tx1"/>
                </a:solidFill>
              </a:rPr>
              <a:t>IdExp</a:t>
            </a:r>
            <a:r>
              <a:rPr lang="en-US" altLang="en-US" sz="2000" dirty="0">
                <a:solidFill>
                  <a:schemeClr val="tx1"/>
                </a:solidFill>
              </a:rPr>
              <a:t>(r) { rep = r ;}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}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class </a:t>
            </a:r>
            <a:r>
              <a:rPr lang="en-US" altLang="en-US" sz="2000" dirty="0" err="1">
                <a:solidFill>
                  <a:schemeClr val="tx1"/>
                </a:solidFill>
              </a:rPr>
              <a:t>NumExp</a:t>
            </a:r>
            <a:r>
              <a:rPr lang="en-US" altLang="en-US" sz="2000" dirty="0">
                <a:solidFill>
                  <a:schemeClr val="tx1"/>
                </a:solidFill>
              </a:rPr>
              <a:t> extends </a:t>
            </a:r>
            <a:r>
              <a:rPr lang="en-US" altLang="en-US" sz="2000" dirty="0" err="1">
                <a:solidFill>
                  <a:schemeClr val="tx1"/>
                </a:solidFill>
              </a:rPr>
              <a:t>Exp</a:t>
            </a:r>
            <a:r>
              <a:rPr lang="en-US" altLang="en-US" sz="2000" dirty="0">
                <a:solidFill>
                  <a:schemeClr val="tx1"/>
                </a:solidFill>
              </a:rPr>
              <a:t> { </a:t>
            </a:r>
            <a:r>
              <a:rPr lang="en-US" altLang="en-US" sz="2000" dirty="0" err="1">
                <a:solidFill>
                  <a:schemeClr val="tx1"/>
                </a:solidFill>
              </a:rPr>
              <a:t>int</a:t>
            </a:r>
            <a:r>
              <a:rPr lang="en-US" altLang="en-US" sz="2000" dirty="0">
                <a:solidFill>
                  <a:schemeClr val="tx1"/>
                </a:solidFill>
              </a:rPr>
              <a:t> number ;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         </a:t>
            </a:r>
            <a:r>
              <a:rPr lang="en-US" altLang="en-US" sz="2000" dirty="0" err="1">
                <a:solidFill>
                  <a:schemeClr val="tx1"/>
                </a:solidFill>
              </a:rPr>
              <a:t>NumExp</a:t>
            </a:r>
            <a:r>
              <a:rPr lang="en-US" altLang="en-US" sz="2000" dirty="0">
                <a:solidFill>
                  <a:schemeClr val="tx1"/>
                </a:solidFill>
              </a:rPr>
              <a:t>(</a:t>
            </a:r>
            <a:r>
              <a:rPr lang="en-US" altLang="en-US" sz="2000" dirty="0" err="1">
                <a:solidFill>
                  <a:schemeClr val="tx1"/>
                </a:solidFill>
              </a:rPr>
              <a:t>int</a:t>
            </a:r>
            <a:r>
              <a:rPr lang="en-US" altLang="en-US" sz="2000" dirty="0">
                <a:solidFill>
                  <a:schemeClr val="tx1"/>
                </a:solidFill>
              </a:rPr>
              <a:t> n) { number = n ;}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}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class </a:t>
            </a:r>
            <a:r>
              <a:rPr lang="en-US" altLang="en-US" sz="2000" dirty="0" err="1">
                <a:solidFill>
                  <a:schemeClr val="tx1"/>
                </a:solidFill>
              </a:rPr>
              <a:t>OpExp</a:t>
            </a:r>
            <a:r>
              <a:rPr lang="en-US" altLang="en-US" sz="2000" dirty="0">
                <a:solidFill>
                  <a:schemeClr val="tx1"/>
                </a:solidFill>
              </a:rPr>
              <a:t> {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     public final static </a:t>
            </a:r>
            <a:r>
              <a:rPr lang="en-US" altLang="en-US" sz="2000" dirty="0" err="1">
                <a:solidFill>
                  <a:schemeClr val="tx1"/>
                </a:solidFill>
              </a:rPr>
              <a:t>int</a:t>
            </a:r>
            <a:r>
              <a:rPr lang="en-US" altLang="en-US" sz="2000" dirty="0">
                <a:solidFill>
                  <a:schemeClr val="tx1"/>
                </a:solidFill>
              </a:rPr>
              <a:t> PLUS=1;  public final static </a:t>
            </a:r>
            <a:r>
              <a:rPr lang="en-US" altLang="en-US" sz="2000" dirty="0" err="1">
                <a:solidFill>
                  <a:schemeClr val="tx1"/>
                </a:solidFill>
              </a:rPr>
              <a:t>int</a:t>
            </a:r>
            <a:r>
              <a:rPr lang="en-US" altLang="en-US" sz="2000" dirty="0">
                <a:solidFill>
                  <a:schemeClr val="tx1"/>
                </a:solidFill>
              </a:rPr>
              <a:t> Minus=2;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     public final static </a:t>
            </a:r>
            <a:r>
              <a:rPr lang="en-US" altLang="en-US" sz="2000" dirty="0" err="1">
                <a:solidFill>
                  <a:schemeClr val="tx1"/>
                </a:solidFill>
              </a:rPr>
              <a:t>int</a:t>
            </a:r>
            <a:r>
              <a:rPr lang="en-US" altLang="en-US" sz="2000" dirty="0">
                <a:solidFill>
                  <a:schemeClr val="tx1"/>
                </a:solidFill>
              </a:rPr>
              <a:t>  Times=3;  public final static </a:t>
            </a:r>
            <a:r>
              <a:rPr lang="en-US" altLang="en-US" sz="2000" dirty="0" err="1">
                <a:solidFill>
                  <a:schemeClr val="tx1"/>
                </a:solidFill>
              </a:rPr>
              <a:t>int</a:t>
            </a:r>
            <a:r>
              <a:rPr lang="en-US" altLang="en-US" sz="2000" dirty="0">
                <a:solidFill>
                  <a:schemeClr val="tx1"/>
                </a:solidFill>
              </a:rPr>
              <a:t>  </a:t>
            </a:r>
            <a:r>
              <a:rPr lang="en-US" altLang="en-US" sz="2000" dirty="0" err="1">
                <a:solidFill>
                  <a:schemeClr val="tx1"/>
                </a:solidFill>
              </a:rPr>
              <a:t>Div</a:t>
            </a:r>
            <a:r>
              <a:rPr lang="en-US" altLang="en-US" sz="2000" dirty="0">
                <a:solidFill>
                  <a:schemeClr val="tx1"/>
                </a:solidFill>
              </a:rPr>
              <a:t>=4;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}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final static </a:t>
            </a:r>
            <a:r>
              <a:rPr lang="en-US" altLang="en-US" sz="2000" dirty="0" err="1">
                <a:solidFill>
                  <a:schemeClr val="tx1"/>
                </a:solidFill>
              </a:rPr>
              <a:t>int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OpExp.PLUS</a:t>
            </a:r>
            <a:r>
              <a:rPr lang="en-US" altLang="en-US" sz="2000" dirty="0">
                <a:solidFill>
                  <a:schemeClr val="tx1"/>
                </a:solidFill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</a:rPr>
              <a:t>OpExp.Minus</a:t>
            </a:r>
            <a:r>
              <a:rPr lang="en-US" altLang="en-US" sz="2000" dirty="0">
                <a:solidFill>
                  <a:schemeClr val="tx1"/>
                </a:solidFill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</a:rPr>
              <a:t>OpExp.Times</a:t>
            </a:r>
            <a:r>
              <a:rPr lang="en-US" altLang="en-US" sz="2000" dirty="0">
                <a:solidFill>
                  <a:schemeClr val="tx1"/>
                </a:solidFill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</a:rPr>
              <a:t>OpExp.Div</a:t>
            </a:r>
            <a:r>
              <a:rPr lang="en-US" altLang="en-US" sz="2000" dirty="0">
                <a:solidFill>
                  <a:schemeClr val="tx1"/>
                </a:solidFill>
              </a:rPr>
              <a:t>;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class </a:t>
            </a:r>
            <a:r>
              <a:rPr lang="en-US" altLang="en-US" sz="2000" dirty="0" err="1">
                <a:solidFill>
                  <a:schemeClr val="tx1"/>
                </a:solidFill>
              </a:rPr>
              <a:t>BinExp</a:t>
            </a:r>
            <a:r>
              <a:rPr lang="en-US" altLang="en-US" sz="2000" dirty="0">
                <a:solidFill>
                  <a:schemeClr val="tx1"/>
                </a:solidFill>
              </a:rPr>
              <a:t> extends </a:t>
            </a:r>
            <a:r>
              <a:rPr lang="en-US" altLang="en-US" sz="2000" dirty="0" err="1">
                <a:solidFill>
                  <a:schemeClr val="tx1"/>
                </a:solidFill>
              </a:rPr>
              <a:t>Exp</a:t>
            </a:r>
            <a:r>
              <a:rPr lang="en-US" altLang="en-US" sz="2000" dirty="0">
                <a:solidFill>
                  <a:schemeClr val="tx1"/>
                </a:solidFill>
              </a:rPr>
              <a:t> {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         </a:t>
            </a:r>
            <a:r>
              <a:rPr lang="en-US" altLang="en-US" sz="2000" dirty="0" err="1">
                <a:solidFill>
                  <a:schemeClr val="tx1"/>
                </a:solidFill>
              </a:rPr>
              <a:t>Exp</a:t>
            </a:r>
            <a:r>
              <a:rPr lang="en-US" altLang="en-US" sz="2000" dirty="0">
                <a:solidFill>
                  <a:schemeClr val="tx1"/>
                </a:solidFill>
              </a:rPr>
              <a:t> left, right;    </a:t>
            </a:r>
            <a:r>
              <a:rPr lang="en-US" altLang="en-US" sz="2000" dirty="0" err="1">
                <a:solidFill>
                  <a:schemeClr val="tx1"/>
                </a:solidFill>
              </a:rPr>
              <a:t>OpExp</a:t>
            </a:r>
            <a:r>
              <a:rPr lang="en-US" altLang="en-US" sz="2000" dirty="0">
                <a:solidFill>
                  <a:schemeClr val="tx1"/>
                </a:solidFill>
              </a:rPr>
              <a:t> op ;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         </a:t>
            </a:r>
            <a:r>
              <a:rPr lang="en-US" altLang="en-US" sz="2000" dirty="0" err="1">
                <a:solidFill>
                  <a:schemeClr val="tx1"/>
                </a:solidFill>
              </a:rPr>
              <a:t>BinExp</a:t>
            </a:r>
            <a:r>
              <a:rPr lang="en-US" altLang="en-US" sz="2000" dirty="0">
                <a:solidFill>
                  <a:schemeClr val="tx1"/>
                </a:solidFill>
              </a:rPr>
              <a:t>(</a:t>
            </a:r>
            <a:r>
              <a:rPr lang="en-US" altLang="en-US" sz="2000" dirty="0" err="1">
                <a:solidFill>
                  <a:schemeClr val="tx1"/>
                </a:solidFill>
              </a:rPr>
              <a:t>Exp</a:t>
            </a:r>
            <a:r>
              <a:rPr lang="en-US" altLang="en-US" sz="2000" dirty="0">
                <a:solidFill>
                  <a:schemeClr val="tx1"/>
                </a:solidFill>
              </a:rPr>
              <a:t> l, </a:t>
            </a:r>
            <a:r>
              <a:rPr lang="en-US" altLang="en-US" sz="2000" dirty="0" err="1">
                <a:solidFill>
                  <a:schemeClr val="tx1"/>
                </a:solidFill>
              </a:rPr>
              <a:t>OpExp</a:t>
            </a:r>
            <a:r>
              <a:rPr lang="en-US" altLang="en-US" sz="2000" dirty="0">
                <a:solidFill>
                  <a:schemeClr val="tx1"/>
                </a:solidFill>
              </a:rPr>
              <a:t> o, Bin </a:t>
            </a:r>
            <a:r>
              <a:rPr lang="en-US" altLang="en-US" sz="2000" dirty="0" err="1">
                <a:solidFill>
                  <a:schemeClr val="tx1"/>
                </a:solidFill>
              </a:rPr>
              <a:t>Exp</a:t>
            </a:r>
            <a:r>
              <a:rPr lang="en-US" altLang="en-US" sz="2000" dirty="0">
                <a:solidFill>
                  <a:schemeClr val="tx1"/>
                </a:solidFill>
              </a:rPr>
              <a:t> r) {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               left = l ;  op = o; right = r ; 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             }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9B7D90F4-5CE5-468B-8D49-5C40E6D41813}" type="slidenum">
              <a:rPr lang="he-IL" altLang="en-US" sz="1400">
                <a:solidFill>
                  <a:schemeClr val="tx1"/>
                </a:solidFill>
              </a:rPr>
              <a:pPr/>
              <a:t>42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1925"/>
            <a:ext cx="10515600" cy="86331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Java Code For Expressions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57351" y="917912"/>
            <a:ext cx="1069164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static void </a:t>
            </a:r>
            <a:r>
              <a:rPr lang="en-US" sz="2000" dirty="0" err="1" smtClean="0"/>
              <a:t>codeGen</a:t>
            </a:r>
            <a:r>
              <a:rPr lang="en-US" sz="2000" dirty="0" smtClean="0"/>
              <a:t>(</a:t>
            </a:r>
            <a:r>
              <a:rPr lang="en-US" sz="2000" dirty="0" err="1" smtClean="0"/>
              <a:t>Exp</a:t>
            </a:r>
            <a:r>
              <a:rPr lang="en-US" sz="2000" dirty="0" smtClean="0"/>
              <a:t> e) {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if </a:t>
            </a:r>
            <a:r>
              <a:rPr lang="en-US" sz="2000" dirty="0" err="1" smtClean="0"/>
              <a:t>isinstance</a:t>
            </a:r>
            <a:r>
              <a:rPr lang="en-US" sz="2000" dirty="0" smtClean="0"/>
              <a:t> of </a:t>
            </a:r>
            <a:r>
              <a:rPr lang="en-US" sz="2000" dirty="0" err="1" smtClean="0"/>
              <a:t>IdExp</a:t>
            </a:r>
            <a:r>
              <a:rPr lang="en-US" sz="2000" dirty="0" smtClean="0"/>
              <a:t> e {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</a:t>
            </a:r>
            <a:r>
              <a:rPr lang="en-US" altLang="he-IL" sz="2000" b="1" dirty="0" err="1"/>
              <a:t>printf</a:t>
            </a:r>
            <a:r>
              <a:rPr lang="en-US" altLang="he-IL" sz="2000" b="1" dirty="0"/>
              <a:t>(“</a:t>
            </a:r>
            <a:r>
              <a:rPr lang="en-US" altLang="he-IL" sz="2000" b="1" dirty="0" err="1"/>
              <a:t>mov</a:t>
            </a:r>
            <a:r>
              <a:rPr lang="en-US" altLang="he-IL" sz="2000" b="1" dirty="0"/>
              <a:t>     </a:t>
            </a:r>
            <a:r>
              <a:rPr lang="en-US" altLang="he-IL" sz="2000" b="1" dirty="0" err="1"/>
              <a:t>eax</a:t>
            </a:r>
            <a:r>
              <a:rPr lang="en-US" altLang="he-IL" sz="2000" b="1" dirty="0"/>
              <a:t>, DWORD PTR [</a:t>
            </a:r>
            <a:r>
              <a:rPr lang="en-US" altLang="he-IL" sz="2000" b="1" dirty="0" err="1"/>
              <a:t>rbp</a:t>
            </a:r>
            <a:r>
              <a:rPr lang="en-US" altLang="he-IL" sz="2000" b="1" dirty="0"/>
              <a:t>-%d]\n”, offset</a:t>
            </a:r>
            <a:r>
              <a:rPr lang="en-US" altLang="he-IL" sz="2000" b="1" dirty="0" smtClean="0"/>
              <a:t>( ((</a:t>
            </a:r>
            <a:r>
              <a:rPr lang="en-US" altLang="he-IL" sz="2000" b="1" dirty="0" err="1" smtClean="0"/>
              <a:t>IdExp</a:t>
            </a:r>
            <a:r>
              <a:rPr lang="en-US" altLang="he-IL" sz="2000" b="1" dirty="0" smtClean="0"/>
              <a:t>) e).represent)  </a:t>
            </a:r>
            <a:r>
              <a:rPr lang="en-US" altLang="he-IL" sz="2000" dirty="0" smtClean="0"/>
              <a:t>;</a:t>
            </a:r>
          </a:p>
          <a:p>
            <a:r>
              <a:rPr lang="en-US" altLang="he-IL" sz="2000" dirty="0"/>
              <a:t> </a:t>
            </a:r>
            <a:r>
              <a:rPr lang="en-US" altLang="he-IL" sz="2000" dirty="0" smtClean="0"/>
              <a:t>       }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else if </a:t>
            </a:r>
            <a:r>
              <a:rPr lang="en-US" sz="2000" dirty="0" err="1"/>
              <a:t>isinstance</a:t>
            </a:r>
            <a:r>
              <a:rPr lang="en-US" sz="2000" dirty="0"/>
              <a:t> of </a:t>
            </a:r>
            <a:r>
              <a:rPr lang="en-US" sz="2000" dirty="0" err="1" smtClean="0"/>
              <a:t>NumExp</a:t>
            </a:r>
            <a:r>
              <a:rPr lang="en-US" sz="2000" dirty="0" smtClean="0"/>
              <a:t> </a:t>
            </a:r>
            <a:r>
              <a:rPr lang="en-US" sz="2000" dirty="0"/>
              <a:t>e </a:t>
            </a:r>
            <a:r>
              <a:rPr lang="en-US" sz="2000" dirty="0" smtClean="0"/>
              <a:t> {      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</a:t>
            </a:r>
            <a:r>
              <a:rPr lang="en-US" sz="2000" b="1" dirty="0"/>
              <a:t> </a:t>
            </a:r>
            <a:r>
              <a:rPr lang="en-US" altLang="he-IL" sz="2000" b="1" dirty="0" err="1"/>
              <a:t>printf</a:t>
            </a:r>
            <a:r>
              <a:rPr lang="en-US" altLang="he-IL" sz="2000" b="1" dirty="0"/>
              <a:t>(“</a:t>
            </a:r>
            <a:r>
              <a:rPr lang="en-US" altLang="he-IL" sz="2000" b="1" dirty="0" err="1"/>
              <a:t>mov</a:t>
            </a:r>
            <a:r>
              <a:rPr lang="en-US" altLang="he-IL" sz="2000" b="1" dirty="0"/>
              <a:t>     </a:t>
            </a:r>
            <a:r>
              <a:rPr lang="en-US" altLang="he-IL" sz="2000" b="1" dirty="0" err="1"/>
              <a:t>eax</a:t>
            </a:r>
            <a:r>
              <a:rPr lang="en-US" altLang="he-IL" sz="2000" b="1" dirty="0"/>
              <a:t>, </a:t>
            </a:r>
            <a:r>
              <a:rPr lang="en-US" altLang="he-IL" sz="2000" b="1" dirty="0" smtClean="0"/>
              <a:t>%d\n”, (</a:t>
            </a:r>
            <a:r>
              <a:rPr lang="en-US" altLang="he-IL" sz="2000" b="1" dirty="0" err="1" smtClean="0"/>
              <a:t>NumExp</a:t>
            </a:r>
            <a:r>
              <a:rPr lang="en-US" altLang="he-IL" sz="2000" b="1" dirty="0"/>
              <a:t>) e</a:t>
            </a:r>
            <a:r>
              <a:rPr lang="en-US" altLang="he-IL" sz="2000" b="1" dirty="0" smtClean="0"/>
              <a:t>).number)  </a:t>
            </a:r>
            <a:r>
              <a:rPr lang="en-US" altLang="he-IL" sz="2000" dirty="0" smtClean="0"/>
              <a:t>;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}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else if </a:t>
            </a:r>
            <a:r>
              <a:rPr lang="en-US" sz="2000" dirty="0" err="1" smtClean="0"/>
              <a:t>isinstance</a:t>
            </a:r>
            <a:r>
              <a:rPr lang="en-US" sz="2000" dirty="0" smtClean="0"/>
              <a:t> of </a:t>
            </a:r>
            <a:r>
              <a:rPr lang="en-US" sz="2000" dirty="0" err="1" smtClean="0"/>
              <a:t>BinExp</a:t>
            </a:r>
            <a:r>
              <a:rPr lang="en-US" sz="2000" dirty="0" smtClean="0"/>
              <a:t> e {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</a:t>
            </a:r>
            <a:r>
              <a:rPr lang="en-US" sz="2000" dirty="0" err="1" smtClean="0"/>
              <a:t>BinopEexp</a:t>
            </a:r>
            <a:r>
              <a:rPr lang="en-US" sz="2000" dirty="0" smtClean="0"/>
              <a:t> </a:t>
            </a:r>
            <a:r>
              <a:rPr lang="en-US" sz="2000" dirty="0" err="1" smtClean="0"/>
              <a:t>eb</a:t>
            </a:r>
            <a:r>
              <a:rPr lang="en-US" sz="2000" dirty="0" smtClean="0"/>
              <a:t> = (</a:t>
            </a:r>
            <a:r>
              <a:rPr lang="en-US" sz="2000" dirty="0" err="1" smtClean="0"/>
              <a:t>BinExp</a:t>
            </a:r>
            <a:r>
              <a:rPr lang="en-US" sz="2000" dirty="0" smtClean="0"/>
              <a:t>) e;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</a:t>
            </a:r>
            <a:r>
              <a:rPr lang="en-US" sz="2000" dirty="0" err="1" smtClean="0"/>
              <a:t>codeGen</a:t>
            </a:r>
            <a:r>
              <a:rPr lang="en-US" sz="2000" dirty="0" smtClean="0"/>
              <a:t>(</a:t>
            </a:r>
            <a:r>
              <a:rPr lang="en-US" sz="2000" dirty="0" err="1" smtClean="0"/>
              <a:t>eb.left</a:t>
            </a:r>
            <a:r>
              <a:rPr lang="en-US" sz="2000" dirty="0" smtClean="0"/>
              <a:t>) ; // Generate code computing left into </a:t>
            </a:r>
            <a:r>
              <a:rPr lang="en-US" sz="2000" dirty="0" err="1" smtClean="0"/>
              <a:t>eax</a:t>
            </a:r>
            <a:endParaRPr lang="en-US" sz="2000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</a:t>
            </a:r>
            <a:r>
              <a:rPr lang="en-US" sz="2000" b="1" dirty="0" err="1" smtClean="0"/>
              <a:t>printf</a:t>
            </a:r>
            <a:r>
              <a:rPr lang="en-US" sz="2000" b="1" dirty="0" smtClean="0"/>
              <a:t>(“push </a:t>
            </a:r>
            <a:r>
              <a:rPr lang="en-US" sz="2000" b="1" dirty="0" err="1" smtClean="0"/>
              <a:t>eax</a:t>
            </a:r>
            <a:r>
              <a:rPr lang="en-US" sz="2000" b="1" dirty="0" smtClean="0"/>
              <a:t>\n”) ; // Push </a:t>
            </a:r>
            <a:r>
              <a:rPr lang="en-US" sz="2000" b="1" dirty="0" err="1" smtClean="0"/>
              <a:t>eax</a:t>
            </a:r>
            <a:r>
              <a:rPr lang="en-US" sz="2000" b="1" dirty="0" smtClean="0"/>
              <a:t> into the stack. </a:t>
            </a:r>
          </a:p>
          <a:p>
            <a:r>
              <a:rPr lang="en-US" sz="2000" dirty="0" smtClean="0"/>
              <a:t>        </a:t>
            </a:r>
            <a:r>
              <a:rPr lang="en-US" sz="2000" dirty="0" err="1" smtClean="0"/>
              <a:t>codeGen</a:t>
            </a:r>
            <a:r>
              <a:rPr lang="en-US" sz="2000" dirty="0" smtClean="0"/>
              <a:t>(</a:t>
            </a:r>
            <a:r>
              <a:rPr lang="en-US" sz="2000" dirty="0" err="1" smtClean="0"/>
              <a:t>eb.right</a:t>
            </a:r>
            <a:r>
              <a:rPr lang="en-US" sz="2000" dirty="0" smtClean="0"/>
              <a:t>) ; // Generate code computing lhs into </a:t>
            </a:r>
            <a:r>
              <a:rPr lang="en-US" sz="2000" dirty="0" err="1" smtClean="0"/>
              <a:t>eax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</a:t>
            </a:r>
            <a:r>
              <a:rPr lang="en-US" sz="2000" b="1" dirty="0" err="1" smtClean="0"/>
              <a:t>printf</a:t>
            </a:r>
            <a:r>
              <a:rPr lang="en-US" sz="2000" b="1" dirty="0" smtClean="0"/>
              <a:t>(“move </a:t>
            </a:r>
            <a:r>
              <a:rPr lang="en-US" sz="2000" b="1" dirty="0" err="1" smtClean="0"/>
              <a:t>edx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eax</a:t>
            </a:r>
            <a:r>
              <a:rPr lang="en-US" sz="2000" b="1" dirty="0" smtClean="0"/>
              <a:t>\n”) ; // </a:t>
            </a:r>
            <a:r>
              <a:rPr lang="en-US" sz="2000" b="1" dirty="0" err="1" smtClean="0"/>
              <a:t>rhs</a:t>
            </a:r>
            <a:r>
              <a:rPr lang="en-US" sz="2000" b="1" dirty="0" smtClean="0"/>
              <a:t> into </a:t>
            </a:r>
            <a:r>
              <a:rPr lang="en-US" sz="2000" b="1" dirty="0" err="1" smtClean="0"/>
              <a:t>edx</a:t>
            </a:r>
            <a:endParaRPr lang="en-US" sz="2000" b="1" dirty="0" smtClean="0"/>
          </a:p>
          <a:p>
            <a:r>
              <a:rPr lang="en-US" sz="2000" b="1" dirty="0" smtClean="0"/>
              <a:t>        </a:t>
            </a:r>
            <a:r>
              <a:rPr lang="en-US" sz="2000" b="1" dirty="0" err="1" smtClean="0"/>
              <a:t>printf</a:t>
            </a:r>
            <a:r>
              <a:rPr lang="en-US" sz="2000" b="1" dirty="0" smtClean="0"/>
              <a:t>(“pop </a:t>
            </a:r>
            <a:r>
              <a:rPr lang="en-US" sz="2000" b="1" dirty="0" err="1" smtClean="0"/>
              <a:t>eax</a:t>
            </a:r>
            <a:r>
              <a:rPr lang="en-US" sz="2000" b="1" dirty="0" smtClean="0"/>
              <a:t>\n”) ; // </a:t>
            </a:r>
            <a:r>
              <a:rPr lang="en-US" sz="2000" b="1" dirty="0" err="1" smtClean="0"/>
              <a:t>rhs</a:t>
            </a:r>
            <a:r>
              <a:rPr lang="en-US" sz="2000" b="1" dirty="0" smtClean="0"/>
              <a:t> into </a:t>
            </a:r>
            <a:r>
              <a:rPr lang="en-US" sz="2000" b="1" dirty="0" err="1" smtClean="0"/>
              <a:t>eax</a:t>
            </a:r>
            <a:endParaRPr lang="en-US" sz="2000" b="1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switch(</a:t>
            </a:r>
            <a:r>
              <a:rPr lang="en-US" sz="2000" dirty="0" err="1" smtClean="0"/>
              <a:t>eb.op</a:t>
            </a:r>
            <a:r>
              <a:rPr lang="en-US" sz="2000" dirty="0" smtClean="0"/>
              <a:t> {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case PLUS: </a:t>
            </a:r>
            <a:r>
              <a:rPr lang="en-US" sz="2000" b="1" dirty="0" err="1" smtClean="0"/>
              <a:t>printf</a:t>
            </a:r>
            <a:r>
              <a:rPr lang="en-US" sz="2000" b="1" dirty="0" smtClean="0"/>
              <a:t>(“add  </a:t>
            </a:r>
            <a:r>
              <a:rPr lang="en-US" sz="2000" b="1" dirty="0" err="1" smtClean="0"/>
              <a:t>eax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edx</a:t>
            </a:r>
            <a:r>
              <a:rPr lang="en-US" sz="2000" b="1" dirty="0" smtClean="0"/>
              <a:t>\n”) </a:t>
            </a:r>
            <a:r>
              <a:rPr lang="en-US" sz="2000" dirty="0" smtClean="0"/>
              <a:t>;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break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</a:t>
            </a:r>
            <a:r>
              <a:rPr lang="en-IL" sz="2000" dirty="0" smtClean="0"/>
              <a:t>…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}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IL" sz="2000" dirty="0" smtClean="0"/>
              <a:t>…</a:t>
            </a:r>
            <a:r>
              <a:rPr lang="en-US" sz="2000" dirty="0" smtClean="0"/>
              <a:t>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69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Compilation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356517" y="1795350"/>
            <a:ext cx="892098" cy="468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68647" y="3144147"/>
            <a:ext cx="892098" cy="468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996071" y="2963667"/>
            <a:ext cx="892098" cy="468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397084" y="4561429"/>
            <a:ext cx="892098" cy="468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300763" y="4605798"/>
            <a:ext cx="892098" cy="468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9" name="Straight Arrow Connector 8"/>
          <p:cNvCxnSpPr>
            <a:stCxn id="3" idx="3"/>
            <a:endCxn id="5" idx="0"/>
          </p:cNvCxnSpPr>
          <p:nvPr/>
        </p:nvCxnSpPr>
        <p:spPr>
          <a:xfrm flipH="1">
            <a:off x="2442120" y="2195113"/>
            <a:ext cx="1045042" cy="76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6"/>
            <a:endCxn id="4" idx="0"/>
          </p:cNvCxnSpPr>
          <p:nvPr/>
        </p:nvCxnSpPr>
        <p:spPr>
          <a:xfrm>
            <a:off x="4248615" y="2029526"/>
            <a:ext cx="866081" cy="1114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  <a:endCxn id="7" idx="0"/>
          </p:cNvCxnSpPr>
          <p:nvPr/>
        </p:nvCxnSpPr>
        <p:spPr>
          <a:xfrm flipH="1">
            <a:off x="3746812" y="3543910"/>
            <a:ext cx="1052480" cy="1061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6"/>
            <a:endCxn id="6" idx="0"/>
          </p:cNvCxnSpPr>
          <p:nvPr/>
        </p:nvCxnSpPr>
        <p:spPr>
          <a:xfrm>
            <a:off x="5560745" y="3378323"/>
            <a:ext cx="1282388" cy="1183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74008" y="3547555"/>
            <a:ext cx="15500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move </a:t>
            </a:r>
            <a:r>
              <a:rPr lang="en-US" b="1" dirty="0" err="1" smtClean="0"/>
              <a:t>eax</a:t>
            </a:r>
            <a:r>
              <a:rPr lang="en-US" b="1" dirty="0" smtClean="0"/>
              <a:t>, 5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428859" y="1377483"/>
            <a:ext cx="15500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push </a:t>
            </a:r>
            <a:r>
              <a:rPr lang="en-US" b="1" dirty="0" err="1" smtClean="0"/>
              <a:t>eax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78157" y="5213518"/>
            <a:ext cx="32488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move </a:t>
            </a:r>
            <a:r>
              <a:rPr lang="en-US" b="1" dirty="0" err="1" smtClean="0"/>
              <a:t>eax</a:t>
            </a:r>
            <a:r>
              <a:rPr lang="en-US" b="1" dirty="0" smtClean="0"/>
              <a:t>, </a:t>
            </a:r>
            <a:r>
              <a:rPr lang="en-US" altLang="he-IL" b="1" dirty="0"/>
              <a:t>DWORD PTR [</a:t>
            </a:r>
            <a:r>
              <a:rPr lang="en-US" altLang="he-IL" b="1" dirty="0" smtClean="0"/>
              <a:t>rbp-16]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145554" y="2903489"/>
            <a:ext cx="15500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push </a:t>
            </a:r>
            <a:r>
              <a:rPr lang="en-US" b="1" dirty="0" err="1" smtClean="0"/>
              <a:t>eax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230758" y="5155779"/>
            <a:ext cx="15500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move </a:t>
            </a:r>
            <a:r>
              <a:rPr lang="en-US" b="1" dirty="0" err="1" smtClean="0"/>
              <a:t>eax</a:t>
            </a:r>
            <a:r>
              <a:rPr lang="en-US" b="1" dirty="0" smtClean="0"/>
              <a:t>, 7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681551" y="3223335"/>
            <a:ext cx="15500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move </a:t>
            </a:r>
            <a:r>
              <a:rPr lang="en-US" b="1" dirty="0" err="1" smtClean="0"/>
              <a:t>edx,eax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289182" y="3247352"/>
            <a:ext cx="15500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pop </a:t>
            </a:r>
            <a:r>
              <a:rPr lang="en-US" b="1" dirty="0" err="1" smtClean="0"/>
              <a:t>eax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045870" y="3301531"/>
            <a:ext cx="15500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add </a:t>
            </a:r>
            <a:r>
              <a:rPr lang="en-US" b="1" dirty="0" err="1" smtClean="0"/>
              <a:t>eax</a:t>
            </a:r>
            <a:r>
              <a:rPr lang="en-US" b="1" dirty="0" smtClean="0"/>
              <a:t>, </a:t>
            </a:r>
            <a:r>
              <a:rPr lang="en-US" b="1" dirty="0" err="1" smtClean="0"/>
              <a:t>edx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897579" y="1304288"/>
            <a:ext cx="15500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move </a:t>
            </a:r>
            <a:r>
              <a:rPr lang="en-US" b="1" dirty="0" err="1" smtClean="0"/>
              <a:t>edx,eax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613462" y="1282365"/>
            <a:ext cx="15500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pop </a:t>
            </a:r>
            <a:r>
              <a:rPr lang="en-US" b="1" dirty="0" err="1" smtClean="0"/>
              <a:t>eax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270858" y="1304288"/>
            <a:ext cx="15500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add </a:t>
            </a:r>
            <a:r>
              <a:rPr lang="en-US" b="1" dirty="0" err="1" smtClean="0"/>
              <a:t>eax</a:t>
            </a:r>
            <a:r>
              <a:rPr lang="en-US" b="1" dirty="0" smtClean="0"/>
              <a:t>, </a:t>
            </a:r>
            <a:r>
              <a:rPr lang="en-US" b="1" dirty="0" err="1" smtClean="0"/>
              <a:t>edx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841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1828835"/>
            <a:ext cx="4172990" cy="347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move </a:t>
            </a:r>
            <a:r>
              <a:rPr lang="en-US" sz="2000" b="1" dirty="0" err="1">
                <a:solidFill>
                  <a:srgbClr val="FF0000"/>
                </a:solidFill>
              </a:rPr>
              <a:t>eax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5</a:t>
            </a:r>
          </a:p>
          <a:p>
            <a:r>
              <a:rPr lang="en-US" sz="2000" b="1" dirty="0"/>
              <a:t>push </a:t>
            </a:r>
            <a:r>
              <a:rPr lang="en-US" sz="2000" b="1" dirty="0" err="1" smtClean="0"/>
              <a:t>eax</a:t>
            </a:r>
            <a:endParaRPr lang="en-US" sz="2000" b="1" dirty="0" smtClean="0"/>
          </a:p>
          <a:p>
            <a:r>
              <a:rPr lang="en-US" sz="2000" b="1" dirty="0"/>
              <a:t>move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altLang="he-IL" sz="2000" b="1" dirty="0"/>
              <a:t>DWORD PTR [rbp-16</a:t>
            </a:r>
            <a:r>
              <a:rPr lang="en-US" altLang="he-IL" sz="2000" b="1" dirty="0" smtClean="0"/>
              <a:t>]</a:t>
            </a:r>
          </a:p>
          <a:p>
            <a:r>
              <a:rPr lang="en-US" sz="2000" b="1" dirty="0"/>
              <a:t>push </a:t>
            </a:r>
            <a:r>
              <a:rPr lang="en-US" sz="2000" b="1" dirty="0" err="1" smtClean="0"/>
              <a:t>eax</a:t>
            </a:r>
            <a:r>
              <a:rPr lang="en-US" sz="2000" b="1" dirty="0" smtClean="0"/>
              <a:t> </a:t>
            </a:r>
          </a:p>
          <a:p>
            <a:r>
              <a:rPr lang="en-US" sz="2000" b="1" dirty="0"/>
              <a:t>move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smtClean="0"/>
              <a:t>7</a:t>
            </a:r>
          </a:p>
          <a:p>
            <a:r>
              <a:rPr lang="en-US" sz="2000" b="1" dirty="0"/>
              <a:t>move </a:t>
            </a:r>
            <a:r>
              <a:rPr lang="en-US" sz="2000" b="1" dirty="0" err="1" smtClean="0"/>
              <a:t>edx,eax</a:t>
            </a:r>
            <a:endParaRPr lang="en-US" sz="2000" b="1" dirty="0" smtClean="0"/>
          </a:p>
          <a:p>
            <a:r>
              <a:rPr lang="en-US" sz="2000" b="1" dirty="0"/>
              <a:t>pop </a:t>
            </a:r>
            <a:r>
              <a:rPr lang="en-US" sz="2000" b="1" dirty="0" err="1" smtClean="0"/>
              <a:t>eax</a:t>
            </a:r>
            <a:endParaRPr lang="en-US" sz="2000" b="1" dirty="0" smtClean="0"/>
          </a:p>
          <a:p>
            <a:r>
              <a:rPr lang="en-US" sz="2000" b="1" dirty="0"/>
              <a:t>add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err="1" smtClean="0"/>
              <a:t>edx</a:t>
            </a:r>
            <a:endParaRPr lang="en-US" sz="2000" b="1" dirty="0" smtClean="0"/>
          </a:p>
          <a:p>
            <a:r>
              <a:rPr lang="en-US" sz="2000" b="1" dirty="0"/>
              <a:t>move </a:t>
            </a:r>
            <a:r>
              <a:rPr lang="en-US" sz="2000" b="1" dirty="0" err="1"/>
              <a:t>edx,eax</a:t>
            </a:r>
            <a:endParaRPr lang="en-US" sz="2000" b="1" dirty="0"/>
          </a:p>
          <a:p>
            <a:r>
              <a:rPr lang="en-US" sz="2000" b="1" dirty="0"/>
              <a:t>pop </a:t>
            </a:r>
            <a:r>
              <a:rPr lang="en-US" sz="2000" b="1" dirty="0" err="1"/>
              <a:t>eax</a:t>
            </a:r>
            <a:endParaRPr lang="en-US" sz="2000" b="1" dirty="0"/>
          </a:p>
          <a:p>
            <a:r>
              <a:rPr lang="en-US" sz="2000" b="1" dirty="0"/>
              <a:t>add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err="1" smtClean="0"/>
              <a:t>edx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459503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4452" y="50113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03710" y="3533410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974286" y="3707566"/>
            <a:ext cx="1429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924931" y="2067172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974263" y="2564521"/>
            <a:ext cx="1450467" cy="19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94449" y="1014597"/>
            <a:ext cx="34235" cy="5667389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094449" y="6624629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026813" y="3092710"/>
            <a:ext cx="1429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456237" y="2908044"/>
            <a:ext cx="88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rbp-16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17133" y="2908044"/>
            <a:ext cx="95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4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Executing the generated code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7162768" y="3718528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36493" y="2588672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45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1828835"/>
            <a:ext cx="4172990" cy="347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move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smtClean="0"/>
              <a:t>5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push </a:t>
            </a:r>
            <a:r>
              <a:rPr lang="en-US" sz="2000" b="1" dirty="0" err="1" smtClean="0">
                <a:solidFill>
                  <a:srgbClr val="FF0000"/>
                </a:solidFill>
              </a:rPr>
              <a:t>eax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/>
              <a:t>move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altLang="he-IL" sz="2000" b="1" dirty="0"/>
              <a:t>DWORD PTR [rbp-16</a:t>
            </a:r>
            <a:r>
              <a:rPr lang="en-US" altLang="he-IL" sz="2000" b="1" dirty="0" smtClean="0"/>
              <a:t>]</a:t>
            </a:r>
          </a:p>
          <a:p>
            <a:r>
              <a:rPr lang="en-US" sz="2000" b="1" dirty="0"/>
              <a:t>push </a:t>
            </a:r>
            <a:r>
              <a:rPr lang="en-US" sz="2000" b="1" dirty="0" err="1" smtClean="0"/>
              <a:t>eax</a:t>
            </a:r>
            <a:r>
              <a:rPr lang="en-US" sz="2000" b="1" dirty="0" smtClean="0"/>
              <a:t> </a:t>
            </a:r>
          </a:p>
          <a:p>
            <a:r>
              <a:rPr lang="en-US" sz="2000" b="1" dirty="0"/>
              <a:t>move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smtClean="0"/>
              <a:t>7</a:t>
            </a:r>
          </a:p>
          <a:p>
            <a:r>
              <a:rPr lang="en-US" sz="2000" b="1" dirty="0"/>
              <a:t>move </a:t>
            </a:r>
            <a:r>
              <a:rPr lang="en-US" sz="2000" b="1" dirty="0" err="1" smtClean="0"/>
              <a:t>edx,eax</a:t>
            </a:r>
            <a:endParaRPr lang="en-US" sz="2000" b="1" dirty="0" smtClean="0"/>
          </a:p>
          <a:p>
            <a:r>
              <a:rPr lang="en-US" sz="2000" b="1" dirty="0"/>
              <a:t>pop </a:t>
            </a:r>
            <a:r>
              <a:rPr lang="en-US" sz="2000" b="1" dirty="0" err="1" smtClean="0"/>
              <a:t>eax</a:t>
            </a:r>
            <a:endParaRPr lang="en-US" sz="2000" b="1" dirty="0" smtClean="0"/>
          </a:p>
          <a:p>
            <a:r>
              <a:rPr lang="en-US" sz="2000" b="1" dirty="0"/>
              <a:t>add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err="1" smtClean="0"/>
              <a:t>edx</a:t>
            </a:r>
            <a:endParaRPr lang="en-US" sz="2000" b="1" dirty="0" smtClean="0"/>
          </a:p>
          <a:p>
            <a:r>
              <a:rPr lang="en-US" sz="2000" b="1" dirty="0"/>
              <a:t>move </a:t>
            </a:r>
            <a:r>
              <a:rPr lang="en-US" sz="2000" b="1" dirty="0" err="1"/>
              <a:t>edx,eax</a:t>
            </a:r>
            <a:endParaRPr lang="en-US" sz="2000" b="1" dirty="0"/>
          </a:p>
          <a:p>
            <a:r>
              <a:rPr lang="en-US" sz="2000" b="1" dirty="0"/>
              <a:t>pop </a:t>
            </a:r>
            <a:r>
              <a:rPr lang="en-US" sz="2000" b="1" dirty="0" err="1"/>
              <a:t>eax</a:t>
            </a:r>
            <a:endParaRPr lang="en-US" sz="2000" b="1" dirty="0"/>
          </a:p>
          <a:p>
            <a:r>
              <a:rPr lang="en-US" sz="2000" b="1" dirty="0"/>
              <a:t>add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err="1" smtClean="0"/>
              <a:t>edx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459503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4452" y="50113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03710" y="3533410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974286" y="3707566"/>
            <a:ext cx="1429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924931" y="2067172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974263" y="2564521"/>
            <a:ext cx="1450467" cy="19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94449" y="1014597"/>
            <a:ext cx="34235" cy="5667389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094449" y="6624629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026813" y="3092710"/>
            <a:ext cx="1429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456237" y="2908044"/>
            <a:ext cx="88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rbp-16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17133" y="2908044"/>
            <a:ext cx="95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4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Executing the generated code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7162768" y="3718528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36493" y="2588672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39421" y="1786022"/>
            <a:ext cx="35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779101" y="1629103"/>
            <a:ext cx="626900" cy="5831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19781" y="1282332"/>
            <a:ext cx="72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5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1828835"/>
            <a:ext cx="4172990" cy="347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move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smtClean="0"/>
              <a:t>5</a:t>
            </a:r>
          </a:p>
          <a:p>
            <a:r>
              <a:rPr lang="en-US" sz="2000" b="1" dirty="0"/>
              <a:t>push </a:t>
            </a:r>
            <a:r>
              <a:rPr lang="en-US" sz="2000" b="1" dirty="0" err="1" smtClean="0"/>
              <a:t>eax</a:t>
            </a:r>
            <a:endParaRPr lang="en-US" sz="2000" b="1" dirty="0" smtClean="0"/>
          </a:p>
          <a:p>
            <a:r>
              <a:rPr lang="en-US" sz="2000" b="1" dirty="0">
                <a:solidFill>
                  <a:srgbClr val="FF0000"/>
                </a:solidFill>
              </a:rPr>
              <a:t>move </a:t>
            </a:r>
            <a:r>
              <a:rPr lang="en-US" sz="2000" b="1" dirty="0" err="1">
                <a:solidFill>
                  <a:srgbClr val="FF0000"/>
                </a:solidFill>
              </a:rPr>
              <a:t>eax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altLang="he-IL" sz="2000" b="1" dirty="0">
                <a:solidFill>
                  <a:srgbClr val="FF0000"/>
                </a:solidFill>
              </a:rPr>
              <a:t>DWORD PTR [rbp-16</a:t>
            </a:r>
            <a:r>
              <a:rPr lang="en-US" altLang="he-IL" sz="2000" b="1" dirty="0" smtClean="0">
                <a:solidFill>
                  <a:srgbClr val="FF0000"/>
                </a:solidFill>
              </a:rPr>
              <a:t>]</a:t>
            </a:r>
          </a:p>
          <a:p>
            <a:r>
              <a:rPr lang="en-US" sz="2000" b="1" dirty="0"/>
              <a:t>push </a:t>
            </a:r>
            <a:r>
              <a:rPr lang="en-US" sz="2000" b="1" dirty="0" err="1" smtClean="0"/>
              <a:t>eax</a:t>
            </a:r>
            <a:r>
              <a:rPr lang="en-US" sz="2000" b="1" dirty="0" smtClean="0"/>
              <a:t> </a:t>
            </a:r>
          </a:p>
          <a:p>
            <a:r>
              <a:rPr lang="en-US" sz="2000" b="1" dirty="0"/>
              <a:t>move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smtClean="0"/>
              <a:t>7</a:t>
            </a:r>
          </a:p>
          <a:p>
            <a:r>
              <a:rPr lang="en-US" sz="2000" b="1" dirty="0"/>
              <a:t>move </a:t>
            </a:r>
            <a:r>
              <a:rPr lang="en-US" sz="2000" b="1" dirty="0" err="1" smtClean="0"/>
              <a:t>edx,eax</a:t>
            </a:r>
            <a:endParaRPr lang="en-US" sz="2000" b="1" dirty="0" smtClean="0"/>
          </a:p>
          <a:p>
            <a:r>
              <a:rPr lang="en-US" sz="2000" b="1" dirty="0"/>
              <a:t>pop </a:t>
            </a:r>
            <a:r>
              <a:rPr lang="en-US" sz="2000" b="1" dirty="0" err="1" smtClean="0"/>
              <a:t>eax</a:t>
            </a:r>
            <a:endParaRPr lang="en-US" sz="2000" b="1" dirty="0" smtClean="0"/>
          </a:p>
          <a:p>
            <a:r>
              <a:rPr lang="en-US" sz="2000" b="1" dirty="0"/>
              <a:t>add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err="1" smtClean="0"/>
              <a:t>edx</a:t>
            </a:r>
            <a:endParaRPr lang="en-US" sz="2000" b="1" dirty="0" smtClean="0"/>
          </a:p>
          <a:p>
            <a:r>
              <a:rPr lang="en-US" sz="2000" b="1" dirty="0"/>
              <a:t>move </a:t>
            </a:r>
            <a:r>
              <a:rPr lang="en-US" sz="2000" b="1" dirty="0" err="1"/>
              <a:t>edx,eax</a:t>
            </a:r>
            <a:endParaRPr lang="en-US" sz="2000" b="1" dirty="0"/>
          </a:p>
          <a:p>
            <a:r>
              <a:rPr lang="en-US" sz="2000" b="1" dirty="0"/>
              <a:t>pop </a:t>
            </a:r>
            <a:r>
              <a:rPr lang="en-US" sz="2000" b="1" dirty="0" err="1"/>
              <a:t>eax</a:t>
            </a:r>
            <a:endParaRPr lang="en-US" sz="2000" b="1" dirty="0"/>
          </a:p>
          <a:p>
            <a:r>
              <a:rPr lang="en-US" sz="2000" b="1" dirty="0"/>
              <a:t>add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err="1" smtClean="0"/>
              <a:t>edx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459503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4452" y="50113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03710" y="3533410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974286" y="3707566"/>
            <a:ext cx="1429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924931" y="1730842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974263" y="2228191"/>
            <a:ext cx="1450467" cy="19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94449" y="1014597"/>
            <a:ext cx="34235" cy="5667389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094449" y="6624629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026813" y="3092710"/>
            <a:ext cx="1429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456237" y="2908044"/>
            <a:ext cx="88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rbp-16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17133" y="2908044"/>
            <a:ext cx="95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4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Executing the generated code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7162768" y="3718528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36493" y="2252342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39421" y="1786022"/>
            <a:ext cx="35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779101" y="1629103"/>
            <a:ext cx="626900" cy="5831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19781" y="1282332"/>
            <a:ext cx="72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eax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952145" y="2264239"/>
            <a:ext cx="35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1828835"/>
            <a:ext cx="4172990" cy="347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move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smtClean="0"/>
              <a:t>5</a:t>
            </a:r>
          </a:p>
          <a:p>
            <a:r>
              <a:rPr lang="en-US" sz="2000" b="1" dirty="0"/>
              <a:t>push </a:t>
            </a:r>
            <a:r>
              <a:rPr lang="en-US" sz="2000" b="1" dirty="0" err="1" smtClean="0"/>
              <a:t>eax</a:t>
            </a:r>
            <a:endParaRPr lang="en-US" sz="2000" b="1" dirty="0" smtClean="0"/>
          </a:p>
          <a:p>
            <a:r>
              <a:rPr lang="en-US" sz="2000" b="1" dirty="0"/>
              <a:t>move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altLang="he-IL" sz="2000" b="1" dirty="0"/>
              <a:t>DWORD PTR [rbp-16</a:t>
            </a:r>
            <a:r>
              <a:rPr lang="en-US" altLang="he-IL" sz="2000" b="1" dirty="0" smtClean="0"/>
              <a:t>]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push </a:t>
            </a:r>
            <a:r>
              <a:rPr lang="en-US" sz="2000" b="1" dirty="0" err="1" smtClean="0">
                <a:solidFill>
                  <a:srgbClr val="FF0000"/>
                </a:solidFill>
              </a:rPr>
              <a:t>eax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000" b="1" dirty="0"/>
              <a:t>move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smtClean="0"/>
              <a:t>7</a:t>
            </a:r>
          </a:p>
          <a:p>
            <a:r>
              <a:rPr lang="en-US" sz="2000" b="1" dirty="0"/>
              <a:t>move </a:t>
            </a:r>
            <a:r>
              <a:rPr lang="en-US" sz="2000" b="1" dirty="0" err="1" smtClean="0"/>
              <a:t>edx,eax</a:t>
            </a:r>
            <a:endParaRPr lang="en-US" sz="2000" b="1" dirty="0" smtClean="0"/>
          </a:p>
          <a:p>
            <a:r>
              <a:rPr lang="en-US" sz="2000" b="1" dirty="0"/>
              <a:t>pop </a:t>
            </a:r>
            <a:r>
              <a:rPr lang="en-US" sz="2000" b="1" dirty="0" err="1" smtClean="0"/>
              <a:t>eax</a:t>
            </a:r>
            <a:endParaRPr lang="en-US" sz="2000" b="1" dirty="0" smtClean="0"/>
          </a:p>
          <a:p>
            <a:r>
              <a:rPr lang="en-US" sz="2000" b="1" dirty="0"/>
              <a:t>add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err="1" smtClean="0"/>
              <a:t>edx</a:t>
            </a:r>
            <a:endParaRPr lang="en-US" sz="2000" b="1" dirty="0" smtClean="0"/>
          </a:p>
          <a:p>
            <a:r>
              <a:rPr lang="en-US" sz="2000" b="1" dirty="0"/>
              <a:t>move </a:t>
            </a:r>
            <a:r>
              <a:rPr lang="en-US" sz="2000" b="1" dirty="0" err="1"/>
              <a:t>edx,eax</a:t>
            </a:r>
            <a:endParaRPr lang="en-US" sz="2000" b="1" dirty="0"/>
          </a:p>
          <a:p>
            <a:r>
              <a:rPr lang="en-US" sz="2000" b="1" dirty="0"/>
              <a:t>pop </a:t>
            </a:r>
            <a:r>
              <a:rPr lang="en-US" sz="2000" b="1" dirty="0" err="1"/>
              <a:t>eax</a:t>
            </a:r>
            <a:endParaRPr lang="en-US" sz="2000" b="1" dirty="0"/>
          </a:p>
          <a:p>
            <a:r>
              <a:rPr lang="en-US" sz="2000" b="1" dirty="0"/>
              <a:t>add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err="1" smtClean="0"/>
              <a:t>edx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459503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4452" y="50113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03710" y="3533410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974286" y="3707566"/>
            <a:ext cx="1429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24730" y="1985508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974263" y="2186148"/>
            <a:ext cx="1450467" cy="19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94449" y="1014597"/>
            <a:ext cx="34235" cy="5667389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094449" y="6624629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026813" y="3092710"/>
            <a:ext cx="1429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456237" y="2908044"/>
            <a:ext cx="88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rbp-16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17133" y="2908044"/>
            <a:ext cx="95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4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Executing the generated code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7162768" y="3718528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94449" y="2206755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54251" y="1747274"/>
            <a:ext cx="5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779101" y="1629103"/>
            <a:ext cx="626900" cy="5831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19781" y="1282332"/>
            <a:ext cx="72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eax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952145" y="2264239"/>
            <a:ext cx="35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1828835"/>
            <a:ext cx="4172990" cy="347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move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smtClean="0"/>
              <a:t>5</a:t>
            </a:r>
          </a:p>
          <a:p>
            <a:r>
              <a:rPr lang="en-US" sz="2000" b="1" dirty="0"/>
              <a:t>push </a:t>
            </a:r>
            <a:r>
              <a:rPr lang="en-US" sz="2000" b="1" dirty="0" err="1" smtClean="0"/>
              <a:t>eax</a:t>
            </a:r>
            <a:endParaRPr lang="en-US" sz="2000" b="1" dirty="0" smtClean="0"/>
          </a:p>
          <a:p>
            <a:r>
              <a:rPr lang="en-US" sz="2000" b="1" dirty="0"/>
              <a:t>move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altLang="he-IL" sz="2000" b="1" dirty="0"/>
              <a:t>DWORD PTR [rbp-16</a:t>
            </a:r>
            <a:r>
              <a:rPr lang="en-US" altLang="he-IL" sz="2000" b="1" dirty="0" smtClean="0"/>
              <a:t>]</a:t>
            </a:r>
          </a:p>
          <a:p>
            <a:r>
              <a:rPr lang="en-US" sz="2000" b="1" dirty="0"/>
              <a:t>push </a:t>
            </a:r>
            <a:r>
              <a:rPr lang="en-US" sz="2000" b="1" dirty="0" err="1" smtClean="0"/>
              <a:t>eax</a:t>
            </a:r>
            <a:r>
              <a:rPr lang="en-US" sz="2000" b="1" dirty="0" smtClean="0"/>
              <a:t>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move </a:t>
            </a:r>
            <a:r>
              <a:rPr lang="en-US" sz="2000" b="1" dirty="0" err="1">
                <a:solidFill>
                  <a:srgbClr val="FF0000"/>
                </a:solidFill>
              </a:rPr>
              <a:t>eax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7</a:t>
            </a:r>
          </a:p>
          <a:p>
            <a:r>
              <a:rPr lang="en-US" sz="2000" b="1" dirty="0"/>
              <a:t>move </a:t>
            </a:r>
            <a:r>
              <a:rPr lang="en-US" sz="2000" b="1" dirty="0" err="1" smtClean="0"/>
              <a:t>edx,eax</a:t>
            </a:r>
            <a:endParaRPr lang="en-US" sz="2000" b="1" dirty="0" smtClean="0"/>
          </a:p>
          <a:p>
            <a:r>
              <a:rPr lang="en-US" sz="2000" b="1" dirty="0"/>
              <a:t>pop </a:t>
            </a:r>
            <a:r>
              <a:rPr lang="en-US" sz="2000" b="1" dirty="0" err="1" smtClean="0"/>
              <a:t>eax</a:t>
            </a:r>
            <a:endParaRPr lang="en-US" sz="2000" b="1" dirty="0" smtClean="0"/>
          </a:p>
          <a:p>
            <a:r>
              <a:rPr lang="en-US" sz="2000" b="1" dirty="0"/>
              <a:t>add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err="1" smtClean="0"/>
              <a:t>edx</a:t>
            </a:r>
            <a:endParaRPr lang="en-US" sz="2000" b="1" dirty="0" smtClean="0"/>
          </a:p>
          <a:p>
            <a:r>
              <a:rPr lang="en-US" sz="2000" b="1" dirty="0"/>
              <a:t>move </a:t>
            </a:r>
            <a:r>
              <a:rPr lang="en-US" sz="2000" b="1" dirty="0" err="1"/>
              <a:t>edx,eax</a:t>
            </a:r>
            <a:endParaRPr lang="en-US" sz="2000" b="1" dirty="0"/>
          </a:p>
          <a:p>
            <a:r>
              <a:rPr lang="en-US" sz="2000" b="1" dirty="0"/>
              <a:t>pop </a:t>
            </a:r>
            <a:r>
              <a:rPr lang="en-US" sz="2000" b="1" dirty="0" err="1"/>
              <a:t>eax</a:t>
            </a:r>
            <a:endParaRPr lang="en-US" sz="2000" b="1" dirty="0"/>
          </a:p>
          <a:p>
            <a:r>
              <a:rPr lang="en-US" sz="2000" b="1" dirty="0"/>
              <a:t>add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err="1" smtClean="0"/>
              <a:t>edx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459503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4452" y="50113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03710" y="3533410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974286" y="3707566"/>
            <a:ext cx="1429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24730" y="171224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974263" y="1912884"/>
            <a:ext cx="1450467" cy="19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94449" y="1014597"/>
            <a:ext cx="34235" cy="5667389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094449" y="6624629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026813" y="3092710"/>
            <a:ext cx="1429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456237" y="2908044"/>
            <a:ext cx="88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rbp-16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17133" y="2908044"/>
            <a:ext cx="95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4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Executing the generated code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7162768" y="3718528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54937" y="189691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54251" y="1747274"/>
            <a:ext cx="5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779101" y="1629103"/>
            <a:ext cx="626900" cy="5831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19781" y="1282332"/>
            <a:ext cx="72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eax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952145" y="2264239"/>
            <a:ext cx="35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957808" y="1868841"/>
            <a:ext cx="5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store local variables in stack frames?</a:t>
            </a:r>
          </a:p>
          <a:p>
            <a:r>
              <a:rPr lang="en-US" dirty="0" smtClean="0"/>
              <a:t>Can we store stack frames in the heap (e.g., via </a:t>
            </a:r>
            <a:r>
              <a:rPr lang="en-US" dirty="0" err="1" smtClean="0"/>
              <a:t>malloc</a:t>
            </a:r>
            <a:r>
              <a:rPr lang="en-US" dirty="0" smtClean="0"/>
              <a:t>/new)?</a:t>
            </a:r>
          </a:p>
          <a:p>
            <a:r>
              <a:rPr lang="en-US" dirty="0" smtClean="0"/>
              <a:t>What cannot be stored in a stack frame?</a:t>
            </a:r>
          </a:p>
          <a:p>
            <a:r>
              <a:rPr lang="en-US" dirty="0" smtClean="0"/>
              <a:t>Why do we use two machine registers to implement stack frames?</a:t>
            </a:r>
          </a:p>
          <a:p>
            <a:r>
              <a:rPr lang="en-US" dirty="0"/>
              <a:t>What security risks do stack </a:t>
            </a:r>
            <a:r>
              <a:rPr lang="en-US" dirty="0" smtClean="0"/>
              <a:t>frames raise?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8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1828835"/>
            <a:ext cx="4172990" cy="347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move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smtClean="0"/>
              <a:t>5</a:t>
            </a:r>
          </a:p>
          <a:p>
            <a:r>
              <a:rPr lang="en-US" sz="2000" b="1" dirty="0"/>
              <a:t>push </a:t>
            </a:r>
            <a:r>
              <a:rPr lang="en-US" sz="2000" b="1" dirty="0" err="1" smtClean="0"/>
              <a:t>eax</a:t>
            </a:r>
            <a:endParaRPr lang="en-US" sz="2000" b="1" dirty="0" smtClean="0"/>
          </a:p>
          <a:p>
            <a:r>
              <a:rPr lang="en-US" sz="2000" b="1" dirty="0"/>
              <a:t>move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altLang="he-IL" sz="2000" b="1" dirty="0"/>
              <a:t>DWORD PTR [rbp-16</a:t>
            </a:r>
            <a:r>
              <a:rPr lang="en-US" altLang="he-IL" sz="2000" b="1" dirty="0" smtClean="0"/>
              <a:t>]</a:t>
            </a:r>
          </a:p>
          <a:p>
            <a:r>
              <a:rPr lang="en-US" sz="2000" b="1" dirty="0"/>
              <a:t>push </a:t>
            </a:r>
            <a:r>
              <a:rPr lang="en-US" sz="2000" b="1" dirty="0" err="1" smtClean="0"/>
              <a:t>eax</a:t>
            </a:r>
            <a:r>
              <a:rPr lang="en-US" sz="2000" b="1" dirty="0" smtClean="0"/>
              <a:t> </a:t>
            </a:r>
          </a:p>
          <a:p>
            <a:r>
              <a:rPr lang="en-US" sz="2000" b="1" dirty="0"/>
              <a:t>move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smtClean="0"/>
              <a:t>7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move </a:t>
            </a:r>
            <a:r>
              <a:rPr lang="en-US" sz="2000" b="1" dirty="0" err="1" smtClean="0">
                <a:solidFill>
                  <a:srgbClr val="FF0000"/>
                </a:solidFill>
              </a:rPr>
              <a:t>edx,eax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/>
              <a:t>pop </a:t>
            </a:r>
            <a:r>
              <a:rPr lang="en-US" sz="2000" b="1" dirty="0" err="1" smtClean="0"/>
              <a:t>eax</a:t>
            </a:r>
            <a:endParaRPr lang="en-US" sz="2000" b="1" dirty="0" smtClean="0"/>
          </a:p>
          <a:p>
            <a:r>
              <a:rPr lang="en-US" sz="2000" b="1" dirty="0"/>
              <a:t>add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err="1" smtClean="0"/>
              <a:t>edx</a:t>
            </a:r>
            <a:endParaRPr lang="en-US" sz="2000" b="1" dirty="0" smtClean="0"/>
          </a:p>
          <a:p>
            <a:r>
              <a:rPr lang="en-US" sz="2000" b="1" dirty="0"/>
              <a:t>move </a:t>
            </a:r>
            <a:r>
              <a:rPr lang="en-US" sz="2000" b="1" dirty="0" err="1"/>
              <a:t>edx,eax</a:t>
            </a:r>
            <a:endParaRPr lang="en-US" sz="2000" b="1" dirty="0"/>
          </a:p>
          <a:p>
            <a:r>
              <a:rPr lang="en-US" sz="2000" b="1" dirty="0"/>
              <a:t>pop </a:t>
            </a:r>
            <a:r>
              <a:rPr lang="en-US" sz="2000" b="1" dirty="0" err="1"/>
              <a:t>eax</a:t>
            </a:r>
            <a:endParaRPr lang="en-US" sz="2000" b="1" dirty="0"/>
          </a:p>
          <a:p>
            <a:r>
              <a:rPr lang="en-US" sz="2000" b="1" dirty="0"/>
              <a:t>add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err="1" smtClean="0"/>
              <a:t>edx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459503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4452" y="50113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03710" y="3533410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974286" y="3707566"/>
            <a:ext cx="1429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24730" y="171224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974263" y="1912884"/>
            <a:ext cx="1450467" cy="19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94449" y="1014597"/>
            <a:ext cx="34235" cy="5667389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094449" y="6624629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026813" y="3092710"/>
            <a:ext cx="1429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456237" y="2908044"/>
            <a:ext cx="88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rbp-16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17133" y="2908044"/>
            <a:ext cx="95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4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Executing the generated code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7162768" y="3718528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54937" y="189691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54251" y="1747274"/>
            <a:ext cx="5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779101" y="1629103"/>
            <a:ext cx="626900" cy="5831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19781" y="1282332"/>
            <a:ext cx="72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eax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952145" y="2264239"/>
            <a:ext cx="35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957808" y="1868841"/>
            <a:ext cx="5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1828835"/>
            <a:ext cx="4172990" cy="347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move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smtClean="0"/>
              <a:t>5</a:t>
            </a:r>
          </a:p>
          <a:p>
            <a:r>
              <a:rPr lang="en-US" sz="2000" b="1" dirty="0"/>
              <a:t>push </a:t>
            </a:r>
            <a:r>
              <a:rPr lang="en-US" sz="2000" b="1" dirty="0" err="1" smtClean="0"/>
              <a:t>eax</a:t>
            </a:r>
            <a:endParaRPr lang="en-US" sz="2000" b="1" dirty="0" smtClean="0"/>
          </a:p>
          <a:p>
            <a:r>
              <a:rPr lang="en-US" sz="2000" b="1" dirty="0"/>
              <a:t>move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altLang="he-IL" sz="2000" b="1" dirty="0"/>
              <a:t>DWORD PTR [rbp-16</a:t>
            </a:r>
            <a:r>
              <a:rPr lang="en-US" altLang="he-IL" sz="2000" b="1" dirty="0" smtClean="0"/>
              <a:t>]</a:t>
            </a:r>
          </a:p>
          <a:p>
            <a:r>
              <a:rPr lang="en-US" sz="2000" b="1" dirty="0"/>
              <a:t>push </a:t>
            </a:r>
            <a:r>
              <a:rPr lang="en-US" sz="2000" b="1" dirty="0" err="1" smtClean="0"/>
              <a:t>eax</a:t>
            </a:r>
            <a:r>
              <a:rPr lang="en-US" sz="2000" b="1" dirty="0" smtClean="0"/>
              <a:t> </a:t>
            </a:r>
          </a:p>
          <a:p>
            <a:r>
              <a:rPr lang="en-US" sz="2000" b="1" dirty="0"/>
              <a:t>move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smtClean="0"/>
              <a:t>7</a:t>
            </a:r>
          </a:p>
          <a:p>
            <a:r>
              <a:rPr lang="en-US" sz="2000" b="1" dirty="0"/>
              <a:t>move </a:t>
            </a:r>
            <a:r>
              <a:rPr lang="en-US" sz="2000" b="1" dirty="0" err="1" smtClean="0"/>
              <a:t>edx,eax</a:t>
            </a:r>
            <a:endParaRPr lang="en-US" sz="2000" b="1" dirty="0" smtClean="0"/>
          </a:p>
          <a:p>
            <a:r>
              <a:rPr lang="en-US" sz="2000" b="1" dirty="0">
                <a:solidFill>
                  <a:srgbClr val="FF0000"/>
                </a:solidFill>
              </a:rPr>
              <a:t>pop </a:t>
            </a:r>
            <a:r>
              <a:rPr lang="en-US" sz="2000" b="1" dirty="0" err="1" smtClean="0">
                <a:solidFill>
                  <a:srgbClr val="FF0000"/>
                </a:solidFill>
              </a:rPr>
              <a:t>eax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/>
              <a:t>add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err="1" smtClean="0"/>
              <a:t>edx</a:t>
            </a:r>
            <a:endParaRPr lang="en-US" sz="2000" b="1" dirty="0" smtClean="0"/>
          </a:p>
          <a:p>
            <a:r>
              <a:rPr lang="en-US" sz="2000" b="1" dirty="0"/>
              <a:t>move </a:t>
            </a:r>
            <a:r>
              <a:rPr lang="en-US" sz="2000" b="1" dirty="0" err="1"/>
              <a:t>edx,eax</a:t>
            </a:r>
            <a:endParaRPr lang="en-US" sz="2000" b="1" dirty="0"/>
          </a:p>
          <a:p>
            <a:r>
              <a:rPr lang="en-US" sz="2000" b="1" dirty="0"/>
              <a:t>pop </a:t>
            </a:r>
            <a:r>
              <a:rPr lang="en-US" sz="2000" b="1" dirty="0" err="1"/>
              <a:t>eax</a:t>
            </a:r>
            <a:endParaRPr lang="en-US" sz="2000" b="1" dirty="0"/>
          </a:p>
          <a:p>
            <a:r>
              <a:rPr lang="en-US" sz="2000" b="1" dirty="0"/>
              <a:t>add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err="1" smtClean="0"/>
              <a:t>edx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459503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4452" y="50113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03710" y="3533410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974286" y="3707566"/>
            <a:ext cx="1429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24730" y="171224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974263" y="1912884"/>
            <a:ext cx="1450467" cy="19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94449" y="1014597"/>
            <a:ext cx="34235" cy="5667389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094449" y="6624629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026813" y="3092710"/>
            <a:ext cx="1429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456237" y="2908044"/>
            <a:ext cx="88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rbp-16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17133" y="2908044"/>
            <a:ext cx="95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4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Executing the generated code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7162768" y="3718528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54937" y="189691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54251" y="1747274"/>
            <a:ext cx="5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779101" y="1629103"/>
            <a:ext cx="626900" cy="5831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19781" y="1282332"/>
            <a:ext cx="72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eax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952145" y="2264239"/>
            <a:ext cx="35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957808" y="1868841"/>
            <a:ext cx="5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817464" y="2814069"/>
            <a:ext cx="5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742314" y="2695898"/>
            <a:ext cx="626900" cy="5831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682994" y="2349127"/>
            <a:ext cx="72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1828835"/>
            <a:ext cx="4172990" cy="347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move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smtClean="0"/>
              <a:t>5</a:t>
            </a:r>
          </a:p>
          <a:p>
            <a:r>
              <a:rPr lang="en-US" sz="2000" b="1" dirty="0"/>
              <a:t>push </a:t>
            </a:r>
            <a:r>
              <a:rPr lang="en-US" sz="2000" b="1" dirty="0" err="1" smtClean="0"/>
              <a:t>eax</a:t>
            </a:r>
            <a:endParaRPr lang="en-US" sz="2000" b="1" dirty="0" smtClean="0"/>
          </a:p>
          <a:p>
            <a:r>
              <a:rPr lang="en-US" sz="2000" b="1" dirty="0"/>
              <a:t>move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altLang="he-IL" sz="2000" b="1" dirty="0"/>
              <a:t>DWORD PTR [rbp-16</a:t>
            </a:r>
            <a:r>
              <a:rPr lang="en-US" altLang="he-IL" sz="2000" b="1" dirty="0" smtClean="0"/>
              <a:t>]</a:t>
            </a:r>
          </a:p>
          <a:p>
            <a:r>
              <a:rPr lang="en-US" sz="2000" b="1" dirty="0"/>
              <a:t>push </a:t>
            </a:r>
            <a:r>
              <a:rPr lang="en-US" sz="2000" b="1" dirty="0" err="1" smtClean="0"/>
              <a:t>eax</a:t>
            </a:r>
            <a:r>
              <a:rPr lang="en-US" sz="2000" b="1" dirty="0" smtClean="0"/>
              <a:t> </a:t>
            </a:r>
          </a:p>
          <a:p>
            <a:r>
              <a:rPr lang="en-US" sz="2000" b="1" dirty="0"/>
              <a:t>move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smtClean="0"/>
              <a:t>7</a:t>
            </a:r>
          </a:p>
          <a:p>
            <a:r>
              <a:rPr lang="en-US" sz="2000" b="1" dirty="0"/>
              <a:t>move </a:t>
            </a:r>
            <a:r>
              <a:rPr lang="en-US" sz="2000" b="1" dirty="0" err="1" smtClean="0"/>
              <a:t>edx,eax</a:t>
            </a:r>
            <a:endParaRPr lang="en-US" sz="2000" b="1" dirty="0" smtClean="0"/>
          </a:p>
          <a:p>
            <a:r>
              <a:rPr lang="en-US" sz="2000" b="1" dirty="0"/>
              <a:t>pop </a:t>
            </a:r>
            <a:r>
              <a:rPr lang="en-US" sz="2000" b="1" dirty="0" err="1" smtClean="0"/>
              <a:t>eax</a:t>
            </a:r>
            <a:endParaRPr lang="en-US" sz="2000" b="1" dirty="0" smtClean="0"/>
          </a:p>
          <a:p>
            <a:r>
              <a:rPr lang="en-US" sz="2000" b="1" dirty="0">
                <a:solidFill>
                  <a:srgbClr val="FF0000"/>
                </a:solidFill>
              </a:rPr>
              <a:t>add </a:t>
            </a:r>
            <a:r>
              <a:rPr lang="en-US" sz="2000" b="1" dirty="0" err="1">
                <a:solidFill>
                  <a:srgbClr val="FF0000"/>
                </a:solidFill>
              </a:rPr>
              <a:t>eax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</a:rPr>
              <a:t>edx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/>
              <a:t>move </a:t>
            </a:r>
            <a:r>
              <a:rPr lang="en-US" sz="2000" b="1" dirty="0" err="1"/>
              <a:t>edx,eax</a:t>
            </a:r>
            <a:endParaRPr lang="en-US" sz="2000" b="1" dirty="0"/>
          </a:p>
          <a:p>
            <a:r>
              <a:rPr lang="en-US" sz="2000" b="1" dirty="0"/>
              <a:t>pop </a:t>
            </a:r>
            <a:r>
              <a:rPr lang="en-US" sz="2000" b="1" dirty="0" err="1"/>
              <a:t>eax</a:t>
            </a:r>
            <a:endParaRPr lang="en-US" sz="2000" b="1" dirty="0"/>
          </a:p>
          <a:p>
            <a:r>
              <a:rPr lang="en-US" sz="2000" b="1" dirty="0"/>
              <a:t>add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err="1" smtClean="0"/>
              <a:t>edx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459503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4452" y="50113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03710" y="3533410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974286" y="3707566"/>
            <a:ext cx="1429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24730" y="1922448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974263" y="2123088"/>
            <a:ext cx="1450467" cy="19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94449" y="1014597"/>
            <a:ext cx="34235" cy="5667389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094449" y="6624629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026813" y="3092710"/>
            <a:ext cx="1429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456237" y="2908044"/>
            <a:ext cx="88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rbp-16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17133" y="2908044"/>
            <a:ext cx="95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4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Executing the generated code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7162768" y="3718528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54937" y="2170173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54251" y="1747274"/>
            <a:ext cx="5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779101" y="1629103"/>
            <a:ext cx="626900" cy="5831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19781" y="1282332"/>
            <a:ext cx="72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eax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952145" y="2264239"/>
            <a:ext cx="35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957808" y="1868841"/>
            <a:ext cx="5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817464" y="2814069"/>
            <a:ext cx="5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742314" y="2695898"/>
            <a:ext cx="626900" cy="5831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682994" y="2349127"/>
            <a:ext cx="72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9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1828835"/>
            <a:ext cx="4172990" cy="347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move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smtClean="0"/>
              <a:t>5</a:t>
            </a:r>
          </a:p>
          <a:p>
            <a:r>
              <a:rPr lang="en-US" sz="2000" b="1" dirty="0"/>
              <a:t>push </a:t>
            </a:r>
            <a:r>
              <a:rPr lang="en-US" sz="2000" b="1" dirty="0" err="1" smtClean="0"/>
              <a:t>eax</a:t>
            </a:r>
            <a:endParaRPr lang="en-US" sz="2000" b="1" dirty="0" smtClean="0"/>
          </a:p>
          <a:p>
            <a:r>
              <a:rPr lang="en-US" sz="2000" b="1" dirty="0"/>
              <a:t>move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altLang="he-IL" sz="2000" b="1" dirty="0"/>
              <a:t>DWORD PTR [rbp-16</a:t>
            </a:r>
            <a:r>
              <a:rPr lang="en-US" altLang="he-IL" sz="2000" b="1" dirty="0" smtClean="0"/>
              <a:t>]</a:t>
            </a:r>
          </a:p>
          <a:p>
            <a:r>
              <a:rPr lang="en-US" sz="2000" b="1" dirty="0"/>
              <a:t>push </a:t>
            </a:r>
            <a:r>
              <a:rPr lang="en-US" sz="2000" b="1" dirty="0" err="1" smtClean="0"/>
              <a:t>eax</a:t>
            </a:r>
            <a:r>
              <a:rPr lang="en-US" sz="2000" b="1" dirty="0" smtClean="0"/>
              <a:t> </a:t>
            </a:r>
          </a:p>
          <a:p>
            <a:r>
              <a:rPr lang="en-US" sz="2000" b="1" dirty="0"/>
              <a:t>move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smtClean="0"/>
              <a:t>7</a:t>
            </a:r>
          </a:p>
          <a:p>
            <a:r>
              <a:rPr lang="en-US" sz="2000" b="1" dirty="0"/>
              <a:t>move </a:t>
            </a:r>
            <a:r>
              <a:rPr lang="en-US" sz="2000" b="1" dirty="0" err="1" smtClean="0"/>
              <a:t>edx,eax</a:t>
            </a:r>
            <a:endParaRPr lang="en-US" sz="2000" b="1" dirty="0" smtClean="0"/>
          </a:p>
          <a:p>
            <a:r>
              <a:rPr lang="en-US" sz="2000" b="1" dirty="0"/>
              <a:t>pop </a:t>
            </a:r>
            <a:r>
              <a:rPr lang="en-US" sz="2000" b="1" dirty="0" err="1" smtClean="0"/>
              <a:t>eax</a:t>
            </a:r>
            <a:endParaRPr lang="en-US" sz="2000" b="1" dirty="0" smtClean="0"/>
          </a:p>
          <a:p>
            <a:r>
              <a:rPr lang="en-US" sz="2000" b="1" dirty="0"/>
              <a:t>add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err="1" smtClean="0"/>
              <a:t>edx</a:t>
            </a:r>
            <a:endParaRPr lang="en-US" sz="2000" b="1" dirty="0" smtClean="0"/>
          </a:p>
          <a:p>
            <a:r>
              <a:rPr lang="en-US" sz="2000" b="1" dirty="0">
                <a:solidFill>
                  <a:srgbClr val="FF0000"/>
                </a:solidFill>
              </a:rPr>
              <a:t>move </a:t>
            </a:r>
            <a:r>
              <a:rPr lang="en-US" sz="2000" b="1" dirty="0" err="1">
                <a:solidFill>
                  <a:srgbClr val="FF0000"/>
                </a:solidFill>
              </a:rPr>
              <a:t>edx,eax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/>
              <a:t>pop </a:t>
            </a:r>
            <a:r>
              <a:rPr lang="en-US" sz="2000" b="1" dirty="0" err="1"/>
              <a:t>eax</a:t>
            </a:r>
            <a:endParaRPr lang="en-US" sz="2000" b="1" dirty="0"/>
          </a:p>
          <a:p>
            <a:r>
              <a:rPr lang="en-US" sz="2000" b="1" dirty="0"/>
              <a:t>add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err="1" smtClean="0"/>
              <a:t>edx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459503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4452" y="50113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03710" y="3533410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974286" y="3707566"/>
            <a:ext cx="1429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72047" y="1979795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974263" y="2196661"/>
            <a:ext cx="1450467" cy="19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94449" y="1014597"/>
            <a:ext cx="34235" cy="5667389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094449" y="6624629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026813" y="3092710"/>
            <a:ext cx="1429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456237" y="2908044"/>
            <a:ext cx="88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rbp-16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17133" y="2908044"/>
            <a:ext cx="95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4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Executing the generated code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7162768" y="3718528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54937" y="2180687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54251" y="1747274"/>
            <a:ext cx="5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87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779101" y="1629103"/>
            <a:ext cx="626900" cy="5831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19781" y="1282332"/>
            <a:ext cx="72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eax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952145" y="2264239"/>
            <a:ext cx="35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957808" y="1868841"/>
            <a:ext cx="5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817464" y="2814069"/>
            <a:ext cx="5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742314" y="2695898"/>
            <a:ext cx="626900" cy="5831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682994" y="2349127"/>
            <a:ext cx="72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1828835"/>
            <a:ext cx="4172990" cy="347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move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smtClean="0"/>
              <a:t>5</a:t>
            </a:r>
          </a:p>
          <a:p>
            <a:r>
              <a:rPr lang="en-US" sz="2000" b="1" dirty="0"/>
              <a:t>push </a:t>
            </a:r>
            <a:r>
              <a:rPr lang="en-US" sz="2000" b="1" dirty="0" err="1" smtClean="0"/>
              <a:t>eax</a:t>
            </a:r>
            <a:endParaRPr lang="en-US" sz="2000" b="1" dirty="0" smtClean="0"/>
          </a:p>
          <a:p>
            <a:r>
              <a:rPr lang="en-US" sz="2000" b="1" dirty="0"/>
              <a:t>move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altLang="he-IL" sz="2000" b="1" dirty="0"/>
              <a:t>DWORD PTR [rbp-16</a:t>
            </a:r>
            <a:r>
              <a:rPr lang="en-US" altLang="he-IL" sz="2000" b="1" dirty="0" smtClean="0"/>
              <a:t>]</a:t>
            </a:r>
          </a:p>
          <a:p>
            <a:r>
              <a:rPr lang="en-US" sz="2000" b="1" dirty="0"/>
              <a:t>push </a:t>
            </a:r>
            <a:r>
              <a:rPr lang="en-US" sz="2000" b="1" dirty="0" err="1" smtClean="0"/>
              <a:t>eax</a:t>
            </a:r>
            <a:r>
              <a:rPr lang="en-US" sz="2000" b="1" dirty="0" smtClean="0"/>
              <a:t> </a:t>
            </a:r>
          </a:p>
          <a:p>
            <a:r>
              <a:rPr lang="en-US" sz="2000" b="1" dirty="0"/>
              <a:t>move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smtClean="0"/>
              <a:t>7</a:t>
            </a:r>
          </a:p>
          <a:p>
            <a:r>
              <a:rPr lang="en-US" sz="2000" b="1" dirty="0"/>
              <a:t>move </a:t>
            </a:r>
            <a:r>
              <a:rPr lang="en-US" sz="2000" b="1" dirty="0" err="1" smtClean="0"/>
              <a:t>edx,eax</a:t>
            </a:r>
            <a:endParaRPr lang="en-US" sz="2000" b="1" dirty="0" smtClean="0"/>
          </a:p>
          <a:p>
            <a:r>
              <a:rPr lang="en-US" sz="2000" b="1" dirty="0"/>
              <a:t>pop </a:t>
            </a:r>
            <a:r>
              <a:rPr lang="en-US" sz="2000" b="1" dirty="0" err="1" smtClean="0"/>
              <a:t>eax</a:t>
            </a:r>
            <a:endParaRPr lang="en-US" sz="2000" b="1" dirty="0" smtClean="0"/>
          </a:p>
          <a:p>
            <a:r>
              <a:rPr lang="en-US" sz="2000" b="1" dirty="0"/>
              <a:t>add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err="1" smtClean="0"/>
              <a:t>edx</a:t>
            </a:r>
            <a:endParaRPr lang="en-US" sz="2000" b="1" dirty="0" smtClean="0"/>
          </a:p>
          <a:p>
            <a:r>
              <a:rPr lang="en-US" sz="2000" b="1" dirty="0"/>
              <a:t>move </a:t>
            </a:r>
            <a:r>
              <a:rPr lang="en-US" sz="2000" b="1" dirty="0" err="1"/>
              <a:t>edx,eax</a:t>
            </a:r>
            <a:endParaRPr lang="en-US" sz="20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pop </a:t>
            </a:r>
            <a:r>
              <a:rPr lang="en-US" sz="2000" b="1" dirty="0" err="1">
                <a:solidFill>
                  <a:srgbClr val="FF0000"/>
                </a:solidFill>
              </a:rPr>
              <a:t>eax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/>
              <a:t>add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err="1" smtClean="0"/>
              <a:t>edx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459503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4452" y="50113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03710" y="3533410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974286" y="3707566"/>
            <a:ext cx="1429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24730" y="2059077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974263" y="2259717"/>
            <a:ext cx="1450467" cy="19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94449" y="1014597"/>
            <a:ext cx="34235" cy="5667389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094449" y="6624629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026813" y="3092710"/>
            <a:ext cx="1429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456237" y="2908044"/>
            <a:ext cx="88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rbp-16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17133" y="2908044"/>
            <a:ext cx="95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4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Executing the generated code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7162768" y="3718528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54937" y="2243743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54251" y="1747274"/>
            <a:ext cx="5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87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779101" y="1629103"/>
            <a:ext cx="626900" cy="5831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19781" y="1282332"/>
            <a:ext cx="72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eax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952145" y="2264239"/>
            <a:ext cx="35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957808" y="1868841"/>
            <a:ext cx="5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817464" y="2814069"/>
            <a:ext cx="5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87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742314" y="2695898"/>
            <a:ext cx="626900" cy="5831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682994" y="2349127"/>
            <a:ext cx="72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1828835"/>
            <a:ext cx="4172990" cy="347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move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smtClean="0"/>
              <a:t>5</a:t>
            </a:r>
          </a:p>
          <a:p>
            <a:r>
              <a:rPr lang="en-US" sz="2000" b="1" dirty="0"/>
              <a:t>push </a:t>
            </a:r>
            <a:r>
              <a:rPr lang="en-US" sz="2000" b="1" dirty="0" err="1" smtClean="0"/>
              <a:t>eax</a:t>
            </a:r>
            <a:endParaRPr lang="en-US" sz="2000" b="1" dirty="0" smtClean="0"/>
          </a:p>
          <a:p>
            <a:r>
              <a:rPr lang="en-US" sz="2000" b="1" dirty="0"/>
              <a:t>move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altLang="he-IL" sz="2000" b="1" dirty="0"/>
              <a:t>DWORD PTR [rbp-16</a:t>
            </a:r>
            <a:r>
              <a:rPr lang="en-US" altLang="he-IL" sz="2000" b="1" dirty="0" smtClean="0"/>
              <a:t>]</a:t>
            </a:r>
          </a:p>
          <a:p>
            <a:r>
              <a:rPr lang="en-US" sz="2000" b="1" dirty="0"/>
              <a:t>push </a:t>
            </a:r>
            <a:r>
              <a:rPr lang="en-US" sz="2000" b="1" dirty="0" err="1" smtClean="0"/>
              <a:t>eax</a:t>
            </a:r>
            <a:r>
              <a:rPr lang="en-US" sz="2000" b="1" dirty="0" smtClean="0"/>
              <a:t> </a:t>
            </a:r>
          </a:p>
          <a:p>
            <a:r>
              <a:rPr lang="en-US" sz="2000" b="1" dirty="0"/>
              <a:t>move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smtClean="0"/>
              <a:t>7</a:t>
            </a:r>
          </a:p>
          <a:p>
            <a:r>
              <a:rPr lang="en-US" sz="2000" b="1" dirty="0"/>
              <a:t>move </a:t>
            </a:r>
            <a:r>
              <a:rPr lang="en-US" sz="2000" b="1" dirty="0" err="1" smtClean="0"/>
              <a:t>edx,eax</a:t>
            </a:r>
            <a:endParaRPr lang="en-US" sz="2000" b="1" dirty="0" smtClean="0"/>
          </a:p>
          <a:p>
            <a:r>
              <a:rPr lang="en-US" sz="2000" b="1" dirty="0"/>
              <a:t>pop </a:t>
            </a:r>
            <a:r>
              <a:rPr lang="en-US" sz="2000" b="1" dirty="0" err="1" smtClean="0"/>
              <a:t>eax</a:t>
            </a:r>
            <a:endParaRPr lang="en-US" sz="2000" b="1" dirty="0" smtClean="0"/>
          </a:p>
          <a:p>
            <a:r>
              <a:rPr lang="en-US" sz="2000" b="1" dirty="0"/>
              <a:t>add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err="1" smtClean="0"/>
              <a:t>edx</a:t>
            </a:r>
            <a:endParaRPr lang="en-US" sz="2000" b="1" dirty="0" smtClean="0"/>
          </a:p>
          <a:p>
            <a:r>
              <a:rPr lang="en-US" sz="2000" b="1" dirty="0"/>
              <a:t>move </a:t>
            </a:r>
            <a:r>
              <a:rPr lang="en-US" sz="2000" b="1" dirty="0" err="1"/>
              <a:t>edx,eax</a:t>
            </a:r>
            <a:endParaRPr lang="en-US" sz="2000" b="1" dirty="0"/>
          </a:p>
          <a:p>
            <a:r>
              <a:rPr lang="en-US" sz="2000" b="1" dirty="0"/>
              <a:t>pop </a:t>
            </a:r>
            <a:r>
              <a:rPr lang="en-US" sz="2000" b="1" dirty="0" err="1"/>
              <a:t>eax</a:t>
            </a:r>
            <a:endParaRPr lang="en-US" sz="20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add </a:t>
            </a:r>
            <a:r>
              <a:rPr lang="en-US" sz="2000" b="1" dirty="0" err="1">
                <a:solidFill>
                  <a:srgbClr val="FF0000"/>
                </a:solidFill>
              </a:rPr>
              <a:t>eax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</a:rPr>
              <a:t>edx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891" y="1459503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4452" y="50113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03710" y="3533410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974286" y="3707566"/>
            <a:ext cx="1429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24730" y="2384896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974263" y="2606558"/>
            <a:ext cx="1450467" cy="19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94449" y="1014597"/>
            <a:ext cx="34235" cy="5667389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094449" y="6624629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026813" y="3092710"/>
            <a:ext cx="1429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456237" y="2908044"/>
            <a:ext cx="88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rbp-16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17133" y="2908044"/>
            <a:ext cx="95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4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Executing the generated code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7162768" y="3718528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54937" y="259058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54251" y="1747274"/>
            <a:ext cx="5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779101" y="1629103"/>
            <a:ext cx="626900" cy="5831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19781" y="1282332"/>
            <a:ext cx="72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eax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952145" y="2264239"/>
            <a:ext cx="35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957808" y="1868841"/>
            <a:ext cx="5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817464" y="2814069"/>
            <a:ext cx="5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87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742314" y="2695898"/>
            <a:ext cx="626900" cy="5831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682994" y="2349127"/>
            <a:ext cx="72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1828835"/>
            <a:ext cx="4172990" cy="347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move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smtClean="0"/>
              <a:t>5</a:t>
            </a:r>
          </a:p>
          <a:p>
            <a:r>
              <a:rPr lang="en-US" sz="2000" b="1" dirty="0"/>
              <a:t>push </a:t>
            </a:r>
            <a:r>
              <a:rPr lang="en-US" sz="2000" b="1" dirty="0" err="1" smtClean="0"/>
              <a:t>eax</a:t>
            </a:r>
            <a:endParaRPr lang="en-US" sz="2000" b="1" dirty="0" smtClean="0"/>
          </a:p>
          <a:p>
            <a:r>
              <a:rPr lang="en-US" sz="2000" b="1" dirty="0"/>
              <a:t>move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altLang="he-IL" sz="2000" b="1" dirty="0"/>
              <a:t>DWORD PTR [rbp-16</a:t>
            </a:r>
            <a:r>
              <a:rPr lang="en-US" altLang="he-IL" sz="2000" b="1" dirty="0" smtClean="0"/>
              <a:t>]</a:t>
            </a:r>
          </a:p>
          <a:p>
            <a:r>
              <a:rPr lang="en-US" sz="2000" b="1" dirty="0"/>
              <a:t>push </a:t>
            </a:r>
            <a:r>
              <a:rPr lang="en-US" sz="2000" b="1" dirty="0" err="1" smtClean="0"/>
              <a:t>eax</a:t>
            </a:r>
            <a:r>
              <a:rPr lang="en-US" sz="2000" b="1" dirty="0" smtClean="0"/>
              <a:t> </a:t>
            </a:r>
          </a:p>
          <a:p>
            <a:r>
              <a:rPr lang="en-US" sz="2000" b="1" dirty="0"/>
              <a:t>move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smtClean="0"/>
              <a:t>7</a:t>
            </a:r>
          </a:p>
          <a:p>
            <a:r>
              <a:rPr lang="en-US" sz="2000" b="1" dirty="0"/>
              <a:t>move </a:t>
            </a:r>
            <a:r>
              <a:rPr lang="en-US" sz="2000" b="1" dirty="0" err="1" smtClean="0"/>
              <a:t>edx,eax</a:t>
            </a:r>
            <a:endParaRPr lang="en-US" sz="2000" b="1" dirty="0" smtClean="0"/>
          </a:p>
          <a:p>
            <a:r>
              <a:rPr lang="en-US" sz="2000" b="1" dirty="0"/>
              <a:t>pop </a:t>
            </a:r>
            <a:r>
              <a:rPr lang="en-US" sz="2000" b="1" dirty="0" err="1" smtClean="0"/>
              <a:t>eax</a:t>
            </a:r>
            <a:endParaRPr lang="en-US" sz="2000" b="1" dirty="0" smtClean="0"/>
          </a:p>
          <a:p>
            <a:r>
              <a:rPr lang="en-US" sz="2000" b="1" dirty="0"/>
              <a:t>add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err="1" smtClean="0"/>
              <a:t>edx</a:t>
            </a:r>
            <a:endParaRPr lang="en-US" sz="2000" b="1" dirty="0" smtClean="0"/>
          </a:p>
          <a:p>
            <a:r>
              <a:rPr lang="en-US" sz="2000" b="1" dirty="0"/>
              <a:t>move </a:t>
            </a:r>
            <a:r>
              <a:rPr lang="en-US" sz="2000" b="1" dirty="0" err="1"/>
              <a:t>edx,eax</a:t>
            </a:r>
            <a:endParaRPr lang="en-US" sz="2000" b="1" dirty="0"/>
          </a:p>
          <a:p>
            <a:r>
              <a:rPr lang="en-US" sz="2000" b="1" dirty="0"/>
              <a:t>pop </a:t>
            </a:r>
            <a:r>
              <a:rPr lang="en-US" sz="2000" b="1" dirty="0" err="1"/>
              <a:t>eax</a:t>
            </a:r>
            <a:endParaRPr lang="en-US" sz="2000" b="1" dirty="0"/>
          </a:p>
          <a:p>
            <a:r>
              <a:rPr lang="en-US" sz="2000" b="1" dirty="0"/>
              <a:t>add </a:t>
            </a:r>
            <a:r>
              <a:rPr lang="en-US" sz="2000" b="1" dirty="0" err="1"/>
              <a:t>eax</a:t>
            </a:r>
            <a:r>
              <a:rPr lang="en-US" sz="2000" b="1" dirty="0"/>
              <a:t>, </a:t>
            </a:r>
            <a:r>
              <a:rPr lang="en-US" sz="2000" b="1" dirty="0" err="1" smtClean="0"/>
              <a:t>edx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459503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4452" y="50113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03710" y="3533410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974286" y="3707566"/>
            <a:ext cx="1429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24730" y="2384896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974263" y="2606558"/>
            <a:ext cx="1450467" cy="19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94449" y="1014597"/>
            <a:ext cx="34235" cy="5667389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094449" y="6624629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026813" y="3092710"/>
            <a:ext cx="1429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456237" y="2908044"/>
            <a:ext cx="88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rbp-16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17133" y="2908044"/>
            <a:ext cx="95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4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Executing the generated code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7162768" y="3718528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54937" y="259058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54251" y="1747274"/>
            <a:ext cx="5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92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779101" y="1629103"/>
            <a:ext cx="626900" cy="5831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19781" y="1282332"/>
            <a:ext cx="72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eax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952145" y="2264239"/>
            <a:ext cx="35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957808" y="1868841"/>
            <a:ext cx="5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817464" y="2814069"/>
            <a:ext cx="5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87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742314" y="2695898"/>
            <a:ext cx="626900" cy="5831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682994" y="2349127"/>
            <a:ext cx="72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generate a more efficient code?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better utilize machine registers</a:t>
            </a:r>
          </a:p>
          <a:p>
            <a:r>
              <a:rPr lang="en-US" dirty="0" smtClean="0"/>
              <a:t>Expression order does not matter</a:t>
            </a:r>
          </a:p>
          <a:p>
            <a:pPr lvl="1"/>
            <a:r>
              <a:rPr lang="en-US" dirty="0" smtClean="0"/>
              <a:t>What is the result of “x = 1  ; ++x + (x +1)”?</a:t>
            </a:r>
          </a:p>
          <a:p>
            <a:r>
              <a:rPr lang="en-US" altLang="en-US" dirty="0"/>
              <a:t>The code of the right-subtree can appear before the code of the left-subtree</a:t>
            </a:r>
          </a:p>
          <a:p>
            <a:r>
              <a:rPr lang="en-US" dirty="0" smtClean="0"/>
              <a:t>Often leads to faster code with fewer registers and load/store</a:t>
            </a:r>
          </a:p>
          <a:p>
            <a:r>
              <a:rPr lang="en-US" dirty="0" smtClean="0"/>
              <a:t>Dynamic programming can be used to compute “optimal”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he-IL" dirty="0"/>
              <a:t>Two Phase Solution</a:t>
            </a:r>
            <a:br>
              <a:rPr lang="en-US" altLang="he-IL" dirty="0"/>
            </a:br>
            <a:r>
              <a:rPr lang="en-US" altLang="he-IL" dirty="0"/>
              <a:t>Dynamic Programming</a:t>
            </a:r>
            <a:br>
              <a:rPr lang="en-US" altLang="he-IL" dirty="0"/>
            </a:br>
            <a:r>
              <a:rPr lang="en-US" altLang="he-IL" dirty="0" err="1"/>
              <a:t>Sethi</a:t>
            </a:r>
            <a:r>
              <a:rPr lang="en-US" altLang="he-IL" dirty="0"/>
              <a:t> &amp; Ullman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he-IL" dirty="0"/>
              <a:t>Bottom-up (labeling)</a:t>
            </a:r>
          </a:p>
          <a:p>
            <a:pPr lvl="1"/>
            <a:r>
              <a:rPr lang="en-US" altLang="he-IL" dirty="0"/>
              <a:t>Compute for every subtree</a:t>
            </a:r>
          </a:p>
          <a:p>
            <a:pPr lvl="2"/>
            <a:r>
              <a:rPr lang="en-US" altLang="he-IL" dirty="0"/>
              <a:t>The minimal number of registers needed</a:t>
            </a:r>
          </a:p>
          <a:p>
            <a:pPr lvl="2"/>
            <a:r>
              <a:rPr lang="en-US" altLang="he-IL" dirty="0"/>
              <a:t>Weight</a:t>
            </a:r>
          </a:p>
          <a:p>
            <a:r>
              <a:rPr lang="en-US" altLang="he-IL" dirty="0"/>
              <a:t>Top-Down</a:t>
            </a:r>
          </a:p>
          <a:p>
            <a:pPr lvl="1"/>
            <a:r>
              <a:rPr lang="en-US" altLang="he-IL" dirty="0"/>
              <a:t>Generate the code using labeling by preferring “heavier” subtrees (larger labeling)</a:t>
            </a:r>
          </a:p>
          <a:p>
            <a:pPr lvl="1"/>
            <a:r>
              <a:rPr lang="en-US" dirty="0" smtClean="0"/>
              <a:t>Can integrate spilling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0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Labeling Principle</a:t>
            </a:r>
            <a:endParaRPr lang="en-US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906108" y="3195035"/>
            <a:ext cx="1812925" cy="212883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630383" y="3188685"/>
            <a:ext cx="1812925" cy="212883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263546" y="1886935"/>
            <a:ext cx="820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3804633" y="2171098"/>
            <a:ext cx="1828800" cy="1039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665183" y="2171098"/>
            <a:ext cx="1892300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44158" y="5481035"/>
            <a:ext cx="203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m registers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654196" y="5474685"/>
            <a:ext cx="203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n registers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180621" y="1950435"/>
            <a:ext cx="1230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m &gt; n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719033" y="1473475"/>
            <a:ext cx="203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tx1"/>
                </a:solidFill>
              </a:rPr>
              <a:t>m registers</a:t>
            </a:r>
          </a:p>
        </p:txBody>
      </p:sp>
    </p:spTree>
    <p:extLst>
      <p:ext uri="{BB962C8B-B14F-4D97-AF65-F5344CB8AC3E}">
        <p14:creationId xmlns:p14="http://schemas.microsoft.com/office/powerpoint/2010/main" val="105011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Compiling factorial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2381" y="1977473"/>
            <a:ext cx="440646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int factorial(int num) {</a:t>
            </a:r>
          </a:p>
          <a:p>
            <a:r>
              <a:rPr lang="pt-BR" dirty="0"/>
              <a:t>    if (num == 1) return 1 ;</a:t>
            </a:r>
          </a:p>
          <a:p>
            <a:r>
              <a:rPr lang="pt-BR" dirty="0"/>
              <a:t>    else return num * factorial(num -1 );</a:t>
            </a:r>
          </a:p>
          <a:p>
            <a:r>
              <a:rPr lang="pt-BR" dirty="0"/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1225689"/>
            <a:ext cx="5867400" cy="56323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.</a:t>
            </a:r>
            <a:r>
              <a:rPr lang="en-US" sz="2000" dirty="0"/>
              <a:t> factorial(</a:t>
            </a:r>
            <a:r>
              <a:rPr lang="en-US" sz="2000" dirty="0" err="1"/>
              <a:t>int</a:t>
            </a:r>
            <a:r>
              <a:rPr lang="en-US" sz="2000" dirty="0"/>
              <a:t>):</a:t>
            </a:r>
          </a:p>
          <a:p>
            <a:r>
              <a:rPr lang="en-US" sz="2000" dirty="0"/>
              <a:t>        push    </a:t>
            </a:r>
            <a:r>
              <a:rPr lang="en-US" sz="2000" dirty="0" err="1"/>
              <a:t>rbp</a:t>
            </a:r>
            <a:endParaRPr lang="en-US" sz="2000" dirty="0"/>
          </a:p>
          <a:p>
            <a:r>
              <a:rPr lang="en-US" sz="2000" dirty="0"/>
              <a:t>        </a:t>
            </a:r>
            <a:r>
              <a:rPr lang="en-US" sz="2000" dirty="0" err="1"/>
              <a:t>mov</a:t>
            </a:r>
            <a:r>
              <a:rPr lang="en-US" sz="2000" dirty="0"/>
              <a:t>     </a:t>
            </a:r>
            <a:r>
              <a:rPr lang="en-US" sz="2000" dirty="0" err="1"/>
              <a:t>rbp</a:t>
            </a:r>
            <a:r>
              <a:rPr lang="en-US" sz="2000" dirty="0"/>
              <a:t>, </a:t>
            </a:r>
            <a:r>
              <a:rPr lang="en-US" sz="2000" dirty="0" err="1"/>
              <a:t>rsp</a:t>
            </a:r>
            <a:endParaRPr lang="en-US" sz="2000" dirty="0"/>
          </a:p>
          <a:p>
            <a:r>
              <a:rPr lang="en-US" sz="2000" dirty="0"/>
              <a:t>        sub     </a:t>
            </a:r>
            <a:r>
              <a:rPr lang="en-US" sz="2000" dirty="0" err="1"/>
              <a:t>rsp</a:t>
            </a:r>
            <a:r>
              <a:rPr lang="en-US" sz="2000" dirty="0"/>
              <a:t>, 16</a:t>
            </a:r>
          </a:p>
          <a:p>
            <a:r>
              <a:rPr lang="en-US" sz="2000" dirty="0"/>
              <a:t>        </a:t>
            </a:r>
            <a:r>
              <a:rPr lang="en-US" sz="2000" dirty="0" err="1"/>
              <a:t>mov</a:t>
            </a:r>
            <a:r>
              <a:rPr lang="en-US" sz="2000" dirty="0"/>
              <a:t>     DWORD PTR [rbp-4], </a:t>
            </a:r>
            <a:r>
              <a:rPr lang="en-US" sz="2000" dirty="0" err="1"/>
              <a:t>edi</a:t>
            </a:r>
            <a:endParaRPr lang="en-US" sz="2000" dirty="0"/>
          </a:p>
          <a:p>
            <a:r>
              <a:rPr lang="en-US" sz="2000" dirty="0"/>
              <a:t>        </a:t>
            </a:r>
            <a:r>
              <a:rPr lang="en-US" sz="2000" dirty="0" err="1"/>
              <a:t>cmp</a:t>
            </a:r>
            <a:r>
              <a:rPr lang="en-US" sz="2000" dirty="0"/>
              <a:t>     DWORD PTR [rbp-4], 1</a:t>
            </a:r>
          </a:p>
          <a:p>
            <a:r>
              <a:rPr lang="en-US" sz="2000" dirty="0"/>
              <a:t>        </a:t>
            </a:r>
            <a:r>
              <a:rPr lang="en-US" sz="2000" dirty="0" err="1"/>
              <a:t>jne</a:t>
            </a:r>
            <a:r>
              <a:rPr lang="en-US" sz="2000" dirty="0"/>
              <a:t>     .L2</a:t>
            </a:r>
          </a:p>
          <a:p>
            <a:r>
              <a:rPr lang="en-US" sz="2000" dirty="0"/>
              <a:t>        </a:t>
            </a:r>
            <a:r>
              <a:rPr lang="en-US" sz="2000" dirty="0" err="1"/>
              <a:t>mov</a:t>
            </a:r>
            <a:r>
              <a:rPr lang="en-US" sz="2000" dirty="0"/>
              <a:t>     </a:t>
            </a:r>
            <a:r>
              <a:rPr lang="en-US" sz="2000" dirty="0" err="1"/>
              <a:t>eax</a:t>
            </a:r>
            <a:r>
              <a:rPr lang="en-US" sz="2000" dirty="0"/>
              <a:t>, 1</a:t>
            </a:r>
          </a:p>
          <a:p>
            <a:r>
              <a:rPr lang="en-US" sz="2000" dirty="0"/>
              <a:t>        </a:t>
            </a:r>
            <a:r>
              <a:rPr lang="en-US" sz="2000" dirty="0" err="1"/>
              <a:t>jmp</a:t>
            </a:r>
            <a:r>
              <a:rPr lang="en-US" sz="2000" dirty="0"/>
              <a:t>     .L3</a:t>
            </a:r>
          </a:p>
          <a:p>
            <a:r>
              <a:rPr lang="en-US" sz="2000" dirty="0"/>
              <a:t>.L2:</a:t>
            </a:r>
          </a:p>
          <a:p>
            <a:r>
              <a:rPr lang="en-US" sz="2000" dirty="0"/>
              <a:t>        </a:t>
            </a:r>
            <a:r>
              <a:rPr lang="en-US" sz="2000" dirty="0" err="1"/>
              <a:t>mov</a:t>
            </a:r>
            <a:r>
              <a:rPr lang="en-US" sz="2000" dirty="0"/>
              <a:t>     </a:t>
            </a:r>
            <a:r>
              <a:rPr lang="en-US" sz="2000" dirty="0" err="1"/>
              <a:t>eax</a:t>
            </a:r>
            <a:r>
              <a:rPr lang="en-US" sz="2000" dirty="0"/>
              <a:t>, DWORD PTR [rbp-4]</a:t>
            </a:r>
          </a:p>
          <a:p>
            <a:r>
              <a:rPr lang="en-US" sz="2000" dirty="0"/>
              <a:t>        sub     </a:t>
            </a:r>
            <a:r>
              <a:rPr lang="en-US" sz="2000" dirty="0" err="1"/>
              <a:t>eax</a:t>
            </a:r>
            <a:r>
              <a:rPr lang="en-US" sz="2000" dirty="0"/>
              <a:t>, 1</a:t>
            </a:r>
          </a:p>
          <a:p>
            <a:r>
              <a:rPr lang="en-US" sz="2000" dirty="0"/>
              <a:t>        </a:t>
            </a:r>
            <a:r>
              <a:rPr lang="en-US" sz="2000" dirty="0" err="1"/>
              <a:t>mov</a:t>
            </a:r>
            <a:r>
              <a:rPr lang="en-US" sz="2000" dirty="0"/>
              <a:t>     </a:t>
            </a:r>
            <a:r>
              <a:rPr lang="en-US" sz="2000" dirty="0" err="1"/>
              <a:t>edi</a:t>
            </a:r>
            <a:r>
              <a:rPr lang="en-US" sz="2000" dirty="0"/>
              <a:t>, </a:t>
            </a:r>
            <a:r>
              <a:rPr lang="en-US" sz="2000" dirty="0" err="1"/>
              <a:t>eax</a:t>
            </a:r>
            <a:endParaRPr lang="en-US" sz="2000" dirty="0"/>
          </a:p>
          <a:p>
            <a:r>
              <a:rPr lang="en-US" sz="2000" dirty="0"/>
              <a:t>        call    factorial(</a:t>
            </a:r>
            <a:r>
              <a:rPr lang="en-US" sz="2000" dirty="0" err="1"/>
              <a:t>int</a:t>
            </a:r>
            <a:r>
              <a:rPr lang="en-US" sz="2000" dirty="0"/>
              <a:t>)</a:t>
            </a:r>
          </a:p>
          <a:p>
            <a:r>
              <a:rPr lang="en-US" sz="2000" dirty="0"/>
              <a:t>        </a:t>
            </a:r>
            <a:r>
              <a:rPr lang="en-US" sz="2000" dirty="0" err="1"/>
              <a:t>imul</a:t>
            </a:r>
            <a:r>
              <a:rPr lang="en-US" sz="2000" dirty="0"/>
              <a:t>    </a:t>
            </a:r>
            <a:r>
              <a:rPr lang="en-US" sz="2000" dirty="0" err="1"/>
              <a:t>eax</a:t>
            </a:r>
            <a:r>
              <a:rPr lang="en-US" sz="2000" dirty="0"/>
              <a:t>, DWORD PTR [rbp-4]</a:t>
            </a:r>
          </a:p>
          <a:p>
            <a:r>
              <a:rPr lang="en-US" sz="2000" dirty="0"/>
              <a:t>.L3:</a:t>
            </a:r>
          </a:p>
          <a:p>
            <a:r>
              <a:rPr lang="en-US" sz="2000" dirty="0"/>
              <a:t>        leave</a:t>
            </a:r>
          </a:p>
          <a:p>
            <a:r>
              <a:rPr lang="en-US" sz="2000" dirty="0"/>
              <a:t>        ret</a:t>
            </a:r>
          </a:p>
        </p:txBody>
      </p:sp>
    </p:spTree>
    <p:extLst>
      <p:ext uri="{BB962C8B-B14F-4D97-AF65-F5344CB8AC3E}">
        <p14:creationId xmlns:p14="http://schemas.microsoft.com/office/powerpoint/2010/main" val="31437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Labeling Principle</a:t>
            </a:r>
            <a:endParaRPr lang="en-US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906108" y="3195035"/>
            <a:ext cx="1812925" cy="212883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630383" y="3188685"/>
            <a:ext cx="1812925" cy="212883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263546" y="1886935"/>
            <a:ext cx="820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3804633" y="2171098"/>
            <a:ext cx="1828800" cy="1039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665183" y="2171098"/>
            <a:ext cx="1892300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44158" y="5481035"/>
            <a:ext cx="203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m registers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654196" y="5474685"/>
            <a:ext cx="203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n registers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180621" y="1950435"/>
            <a:ext cx="1230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tx1"/>
                </a:solidFill>
              </a:rPr>
              <a:t>m </a:t>
            </a:r>
            <a:r>
              <a:rPr lang="en-US" altLang="en-US" dirty="0" smtClean="0">
                <a:solidFill>
                  <a:schemeClr val="tx1"/>
                </a:solidFill>
              </a:rPr>
              <a:t>&lt; </a:t>
            </a:r>
            <a:r>
              <a:rPr lang="en-US" alt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719033" y="1473475"/>
            <a:ext cx="203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tx1"/>
                </a:solidFill>
              </a:rPr>
              <a:t>n </a:t>
            </a:r>
            <a:r>
              <a:rPr lang="en-US" altLang="en-US" dirty="0">
                <a:solidFill>
                  <a:schemeClr val="tx1"/>
                </a:solidFill>
              </a:rPr>
              <a:t>registers</a:t>
            </a:r>
          </a:p>
        </p:txBody>
      </p:sp>
    </p:spTree>
    <p:extLst>
      <p:ext uri="{BB962C8B-B14F-4D97-AF65-F5344CB8AC3E}">
        <p14:creationId xmlns:p14="http://schemas.microsoft.com/office/powerpoint/2010/main" val="30567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Labeling Principle</a:t>
            </a:r>
            <a:endParaRPr lang="en-US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906108" y="3195035"/>
            <a:ext cx="1812925" cy="212883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630383" y="3188685"/>
            <a:ext cx="1812925" cy="212883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263546" y="1886935"/>
            <a:ext cx="820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3804633" y="2171098"/>
            <a:ext cx="1828800" cy="1039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665183" y="2171098"/>
            <a:ext cx="1892300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44158" y="5481035"/>
            <a:ext cx="203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m registers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654196" y="5474685"/>
            <a:ext cx="203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n registers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180621" y="1950435"/>
            <a:ext cx="1230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tx1"/>
                </a:solidFill>
              </a:rPr>
              <a:t>m </a:t>
            </a:r>
            <a:r>
              <a:rPr lang="en-US" altLang="en-US" dirty="0" smtClean="0">
                <a:solidFill>
                  <a:schemeClr val="tx1"/>
                </a:solidFill>
              </a:rPr>
              <a:t>= </a:t>
            </a:r>
            <a:r>
              <a:rPr lang="en-US" alt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719033" y="1473475"/>
            <a:ext cx="203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tx1"/>
                </a:solidFill>
              </a:rPr>
              <a:t>m+1 </a:t>
            </a:r>
            <a:r>
              <a:rPr lang="en-US" altLang="en-US" dirty="0">
                <a:solidFill>
                  <a:schemeClr val="tx1"/>
                </a:solidFill>
              </a:rPr>
              <a:t>registers</a:t>
            </a:r>
          </a:p>
        </p:txBody>
      </p:sp>
    </p:spTree>
    <p:extLst>
      <p:ext uri="{BB962C8B-B14F-4D97-AF65-F5344CB8AC3E}">
        <p14:creationId xmlns:p14="http://schemas.microsoft.com/office/powerpoint/2010/main" val="86464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056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Labeling  Algorithm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59583" y="1472810"/>
            <a:ext cx="91309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weight</a:t>
            </a:r>
            <a:r>
              <a:rPr lang="en-US" sz="2400" dirty="0" smtClean="0"/>
              <a:t>(Node: expression): integer {</a:t>
            </a:r>
          </a:p>
          <a:p>
            <a:r>
              <a:rPr lang="en-US" sz="2400" dirty="0" smtClean="0"/>
              <a:t>switch node: {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case number(n: integer): return 1;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case </a:t>
            </a:r>
            <a:r>
              <a:rPr lang="en-US" sz="2400" dirty="0" err="1" smtClean="0"/>
              <a:t>localVariable</a:t>
            </a:r>
            <a:r>
              <a:rPr lang="en-US" sz="2400" dirty="0" smtClean="0"/>
              <a:t>(v: symbol) return 1;</a:t>
            </a:r>
          </a:p>
          <a:p>
            <a:r>
              <a:rPr lang="en-US" sz="2400" dirty="0" smtClean="0"/>
              <a:t>   case e1: Node + e2: Node {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let </a:t>
            </a:r>
            <a:r>
              <a:rPr lang="en-US" sz="2400" dirty="0" err="1" smtClean="0"/>
              <a:t>lw</a:t>
            </a:r>
            <a:r>
              <a:rPr lang="en-US" sz="2400" dirty="0" smtClean="0"/>
              <a:t>: integer = </a:t>
            </a:r>
            <a:r>
              <a:rPr lang="en-US" sz="2400" dirty="0" smtClean="0">
                <a:solidFill>
                  <a:srgbClr val="FF0000"/>
                </a:solidFill>
              </a:rPr>
              <a:t>weight</a:t>
            </a:r>
            <a:r>
              <a:rPr lang="en-US" sz="2400" dirty="0" smtClean="0"/>
              <a:t>(e1);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let </a:t>
            </a:r>
            <a:r>
              <a:rPr lang="en-US" sz="2400" dirty="0" err="1" smtClean="0"/>
              <a:t>rw</a:t>
            </a:r>
            <a:r>
              <a:rPr lang="en-US" sz="2400" dirty="0" smtClean="0"/>
              <a:t>: integer = </a:t>
            </a:r>
            <a:r>
              <a:rPr lang="en-US" sz="2400" dirty="0" smtClean="0">
                <a:solidFill>
                  <a:srgbClr val="FF0000"/>
                </a:solidFill>
              </a:rPr>
              <a:t>weight</a:t>
            </a:r>
            <a:r>
              <a:rPr lang="en-US" sz="2400" dirty="0" smtClean="0"/>
              <a:t>(e2);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if (</a:t>
            </a:r>
            <a:r>
              <a:rPr lang="en-US" sz="2400" dirty="0" err="1" smtClean="0"/>
              <a:t>lw</a:t>
            </a:r>
            <a:r>
              <a:rPr lang="en-US" sz="2400" dirty="0" smtClean="0"/>
              <a:t> &lt; </a:t>
            </a:r>
            <a:r>
              <a:rPr lang="en-US" sz="2400" dirty="0" err="1" smtClean="0"/>
              <a:t>rw</a:t>
            </a:r>
            <a:r>
              <a:rPr lang="en-US" sz="2400" dirty="0" smtClean="0"/>
              <a:t>) return </a:t>
            </a:r>
            <a:r>
              <a:rPr lang="en-US" sz="2400" dirty="0" err="1" smtClean="0"/>
              <a:t>rw</a:t>
            </a:r>
            <a:r>
              <a:rPr lang="en-US" sz="2400" dirty="0" smtClean="0"/>
              <a:t> ;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else if (</a:t>
            </a:r>
            <a:r>
              <a:rPr lang="en-US" sz="2400" dirty="0" err="1" smtClean="0"/>
              <a:t>lw</a:t>
            </a:r>
            <a:r>
              <a:rPr lang="en-US" sz="2400" dirty="0" smtClean="0"/>
              <a:t> &gt; </a:t>
            </a:r>
            <a:r>
              <a:rPr lang="en-US" sz="2400" dirty="0" err="1" smtClean="0"/>
              <a:t>rw</a:t>
            </a:r>
            <a:r>
              <a:rPr lang="en-US" sz="2400" dirty="0" smtClean="0"/>
              <a:t>) return </a:t>
            </a:r>
            <a:r>
              <a:rPr lang="en-US" sz="2400" dirty="0" err="1" smtClean="0"/>
              <a:t>lw</a:t>
            </a:r>
            <a:r>
              <a:rPr lang="en-US" sz="2400" dirty="0" smtClean="0"/>
              <a:t>;</a:t>
            </a:r>
          </a:p>
          <a:p>
            <a:r>
              <a:rPr lang="en-US" sz="2400" dirty="0"/>
              <a:t>  </a:t>
            </a:r>
            <a:r>
              <a:rPr lang="en-US" sz="2400" dirty="0" smtClean="0"/>
              <a:t>       else return </a:t>
            </a:r>
            <a:r>
              <a:rPr lang="en-US" sz="2400" dirty="0" err="1" smtClean="0"/>
              <a:t>lw</a:t>
            </a:r>
            <a:r>
              <a:rPr lang="en-US" sz="2400" dirty="0" smtClean="0"/>
              <a:t> + 1 ;</a:t>
            </a:r>
          </a:p>
          <a:p>
            <a:r>
              <a:rPr lang="en-US" sz="2400" dirty="0" smtClean="0"/>
              <a:t>}</a:t>
            </a:r>
          </a:p>
          <a:p>
            <a:r>
              <a:rPr lang="en-IL" sz="2400" dirty="0" smtClean="0"/>
              <a:t>…</a:t>
            </a:r>
            <a:endParaRPr lang="en-US" sz="2400" dirty="0" smtClean="0"/>
          </a:p>
          <a:p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7819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Labeling the example (weight)</a:t>
            </a:r>
            <a:endParaRPr lang="en-US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011613" y="2190750"/>
            <a:ext cx="44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flipV="1">
            <a:off x="2484438" y="2952750"/>
            <a:ext cx="44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40375" y="2952750"/>
            <a:ext cx="442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25638" y="4057650"/>
            <a:ext cx="44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78188" y="4057650"/>
            <a:ext cx="44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40275" y="4057650"/>
            <a:ext cx="442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342063" y="4057650"/>
            <a:ext cx="44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707063" y="5229225"/>
            <a:ext cx="44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978650" y="5229225"/>
            <a:ext cx="442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2" name="AutoShape 12"/>
          <p:cNvCxnSpPr>
            <a:cxnSpLocks noChangeShapeType="1"/>
            <a:stCxn id="3" idx="2"/>
            <a:endCxn id="4" idx="3"/>
          </p:cNvCxnSpPr>
          <p:nvPr/>
        </p:nvCxnSpPr>
        <p:spPr bwMode="auto">
          <a:xfrm flipH="1">
            <a:off x="2927350" y="2647950"/>
            <a:ext cx="1306513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3"/>
          <p:cNvCxnSpPr>
            <a:cxnSpLocks noChangeShapeType="1"/>
            <a:stCxn id="3" idx="2"/>
            <a:endCxn id="5" idx="1"/>
          </p:cNvCxnSpPr>
          <p:nvPr/>
        </p:nvCxnSpPr>
        <p:spPr bwMode="auto">
          <a:xfrm>
            <a:off x="4233863" y="2647950"/>
            <a:ext cx="1306512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4"/>
          <p:cNvCxnSpPr>
            <a:cxnSpLocks noChangeShapeType="1"/>
            <a:stCxn id="4" idx="0"/>
            <a:endCxn id="6" idx="0"/>
          </p:cNvCxnSpPr>
          <p:nvPr/>
        </p:nvCxnSpPr>
        <p:spPr bwMode="auto">
          <a:xfrm flipH="1">
            <a:off x="2147888" y="3409950"/>
            <a:ext cx="557212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5"/>
          <p:cNvCxnSpPr>
            <a:cxnSpLocks noChangeShapeType="1"/>
            <a:endCxn id="7" idx="0"/>
          </p:cNvCxnSpPr>
          <p:nvPr/>
        </p:nvCxnSpPr>
        <p:spPr bwMode="auto">
          <a:xfrm>
            <a:off x="2727325" y="3436938"/>
            <a:ext cx="773113" cy="6207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6"/>
          <p:cNvCxnSpPr>
            <a:cxnSpLocks noChangeShapeType="1"/>
            <a:stCxn id="5" idx="2"/>
            <a:endCxn id="8" idx="0"/>
          </p:cNvCxnSpPr>
          <p:nvPr/>
        </p:nvCxnSpPr>
        <p:spPr bwMode="auto">
          <a:xfrm flipH="1">
            <a:off x="4962525" y="3409950"/>
            <a:ext cx="80010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7"/>
          <p:cNvCxnSpPr>
            <a:cxnSpLocks noChangeShapeType="1"/>
            <a:stCxn id="5" idx="2"/>
          </p:cNvCxnSpPr>
          <p:nvPr/>
        </p:nvCxnSpPr>
        <p:spPr bwMode="auto">
          <a:xfrm>
            <a:off x="5762625" y="3409950"/>
            <a:ext cx="749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8"/>
          <p:cNvCxnSpPr>
            <a:cxnSpLocks noChangeShapeType="1"/>
            <a:endCxn id="10" idx="0"/>
          </p:cNvCxnSpPr>
          <p:nvPr/>
        </p:nvCxnSpPr>
        <p:spPr bwMode="auto">
          <a:xfrm flipH="1">
            <a:off x="5929313" y="4587875"/>
            <a:ext cx="644525" cy="6413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9"/>
          <p:cNvCxnSpPr>
            <a:cxnSpLocks noChangeShapeType="1"/>
            <a:endCxn id="11" idx="0"/>
          </p:cNvCxnSpPr>
          <p:nvPr/>
        </p:nvCxnSpPr>
        <p:spPr bwMode="auto">
          <a:xfrm>
            <a:off x="6573838" y="4603750"/>
            <a:ext cx="627062" cy="6254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546225" y="394176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314575" y="2974975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2938463" y="4105275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4441825" y="409416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151438" y="5260975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7548563" y="53086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6711950" y="4173538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6011863" y="314325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4492625" y="201771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4485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Top-Down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011613" y="2190750"/>
            <a:ext cx="44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-</a:t>
            </a:r>
            <a:r>
              <a:rPr lang="en-US" altLang="en-US" baseline="30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5400000" flipV="1">
            <a:off x="2759889" y="2568576"/>
            <a:ext cx="55399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tx1"/>
                </a:solidFill>
              </a:rPr>
              <a:t>*2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40375" y="2952750"/>
            <a:ext cx="442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*</a:t>
            </a:r>
            <a:r>
              <a:rPr lang="en-US" altLang="en-US" baseline="3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25638" y="4057650"/>
            <a:ext cx="44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b</a:t>
            </a:r>
            <a:r>
              <a:rPr lang="en-US" altLang="en-US" baseline="30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78188" y="4057650"/>
            <a:ext cx="44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b</a:t>
            </a:r>
            <a:r>
              <a:rPr lang="en-US" altLang="en-US" baseline="30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740275" y="4057650"/>
            <a:ext cx="442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4</a:t>
            </a:r>
            <a:r>
              <a:rPr lang="en-US" altLang="en-US" baseline="30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342063" y="4057650"/>
            <a:ext cx="44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*</a:t>
            </a:r>
            <a:r>
              <a:rPr lang="en-US" altLang="en-US" baseline="3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707063" y="5229225"/>
            <a:ext cx="44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a</a:t>
            </a:r>
            <a:r>
              <a:rPr lang="en-US" altLang="en-US" baseline="30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978650" y="5229225"/>
            <a:ext cx="442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c</a:t>
            </a:r>
            <a:r>
              <a:rPr lang="en-US" altLang="en-US" baseline="3000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AutoShape 12"/>
          <p:cNvCxnSpPr>
            <a:cxnSpLocks noChangeShapeType="1"/>
            <a:stCxn id="4" idx="2"/>
          </p:cNvCxnSpPr>
          <p:nvPr/>
        </p:nvCxnSpPr>
        <p:spPr bwMode="auto">
          <a:xfrm flipH="1">
            <a:off x="3224212" y="2647950"/>
            <a:ext cx="1008857" cy="29568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3"/>
          <p:cNvCxnSpPr>
            <a:cxnSpLocks noChangeShapeType="1"/>
            <a:stCxn id="4" idx="2"/>
            <a:endCxn id="6" idx="1"/>
          </p:cNvCxnSpPr>
          <p:nvPr/>
        </p:nvCxnSpPr>
        <p:spPr bwMode="auto">
          <a:xfrm>
            <a:off x="4233863" y="2647950"/>
            <a:ext cx="1306512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4"/>
          <p:cNvCxnSpPr>
            <a:cxnSpLocks noChangeShapeType="1"/>
            <a:stCxn id="5" idx="0"/>
            <a:endCxn id="7" idx="0"/>
          </p:cNvCxnSpPr>
          <p:nvPr/>
        </p:nvCxnSpPr>
        <p:spPr bwMode="auto">
          <a:xfrm flipH="1">
            <a:off x="2147094" y="2979739"/>
            <a:ext cx="478632" cy="107791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5"/>
          <p:cNvCxnSpPr>
            <a:cxnSpLocks noChangeShapeType="1"/>
            <a:endCxn id="8" idx="0"/>
          </p:cNvCxnSpPr>
          <p:nvPr/>
        </p:nvCxnSpPr>
        <p:spPr bwMode="auto">
          <a:xfrm>
            <a:off x="2978150" y="3088463"/>
            <a:ext cx="521494" cy="9691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6"/>
          <p:cNvCxnSpPr>
            <a:cxnSpLocks noChangeShapeType="1"/>
            <a:stCxn id="6" idx="2"/>
            <a:endCxn id="9" idx="0"/>
          </p:cNvCxnSpPr>
          <p:nvPr/>
        </p:nvCxnSpPr>
        <p:spPr bwMode="auto">
          <a:xfrm flipH="1">
            <a:off x="4962525" y="3409950"/>
            <a:ext cx="80010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7"/>
          <p:cNvCxnSpPr>
            <a:cxnSpLocks noChangeShapeType="1"/>
            <a:stCxn id="6" idx="2"/>
          </p:cNvCxnSpPr>
          <p:nvPr/>
        </p:nvCxnSpPr>
        <p:spPr bwMode="auto">
          <a:xfrm>
            <a:off x="5762625" y="3409950"/>
            <a:ext cx="749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8"/>
          <p:cNvCxnSpPr>
            <a:cxnSpLocks noChangeShapeType="1"/>
            <a:endCxn id="11" idx="0"/>
          </p:cNvCxnSpPr>
          <p:nvPr/>
        </p:nvCxnSpPr>
        <p:spPr bwMode="auto">
          <a:xfrm flipH="1">
            <a:off x="5929313" y="4587875"/>
            <a:ext cx="644525" cy="6413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9"/>
          <p:cNvCxnSpPr>
            <a:cxnSpLocks noChangeShapeType="1"/>
            <a:endCxn id="12" idx="0"/>
          </p:cNvCxnSpPr>
          <p:nvPr/>
        </p:nvCxnSpPr>
        <p:spPr bwMode="auto">
          <a:xfrm>
            <a:off x="6573838" y="4603750"/>
            <a:ext cx="627062" cy="6254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57860" y="4003675"/>
            <a:ext cx="1828800" cy="7889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b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chemeClr val="tx1"/>
                </a:solidFill>
              </a:rPr>
              <a:t>move R1,b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428875" y="3998913"/>
            <a:ext cx="1687188" cy="7889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b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chemeClr val="tx1"/>
                </a:solidFill>
              </a:rPr>
              <a:t>move R2,b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329531" y="2569962"/>
            <a:ext cx="1828800" cy="40977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dirty="0" err="1" smtClean="0">
                <a:solidFill>
                  <a:schemeClr val="tx1"/>
                </a:solidFill>
              </a:rPr>
              <a:t>mult</a:t>
            </a:r>
            <a:r>
              <a:rPr lang="en-US" altLang="en-US" sz="2000" dirty="0" smtClean="0">
                <a:solidFill>
                  <a:schemeClr val="tx1"/>
                </a:solidFill>
              </a:rPr>
              <a:t> R1, R2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059238" y="3930650"/>
            <a:ext cx="2222500" cy="7889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b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chemeClr val="tx1"/>
                </a:solidFill>
              </a:rPr>
              <a:t>move R2, 4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737100" y="5349875"/>
            <a:ext cx="1828800" cy="7889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b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chemeClr val="tx1"/>
                </a:solidFill>
              </a:rPr>
              <a:t>move R3, a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591300" y="5297488"/>
            <a:ext cx="1828800" cy="7889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b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chemeClr val="tx1"/>
                </a:solidFill>
              </a:rPr>
              <a:t>move R2, c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405563" y="3560763"/>
            <a:ext cx="1828800" cy="993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dirty="0" err="1" smtClean="0">
                <a:solidFill>
                  <a:schemeClr val="tx1"/>
                </a:solidFill>
              </a:rPr>
              <a:t>mult</a:t>
            </a:r>
            <a:r>
              <a:rPr lang="en-US" altLang="en-US" sz="2000" dirty="0" smtClean="0">
                <a:solidFill>
                  <a:schemeClr val="tx1"/>
                </a:solidFill>
              </a:rPr>
              <a:t> R3, R2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700588" y="2632075"/>
            <a:ext cx="1828800" cy="993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dirty="0" err="1" smtClean="0">
                <a:solidFill>
                  <a:schemeClr val="tx1"/>
                </a:solidFill>
              </a:rPr>
              <a:t>mult</a:t>
            </a:r>
            <a:r>
              <a:rPr lang="en-US" altLang="en-US" sz="2000" dirty="0" smtClean="0">
                <a:solidFill>
                  <a:schemeClr val="tx1"/>
                </a:solidFill>
              </a:rPr>
              <a:t> R2, R3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138488" y="1781175"/>
            <a:ext cx="1828800" cy="993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chemeClr val="tx1"/>
                </a:solidFill>
              </a:rPr>
              <a:t>sub </a:t>
            </a:r>
            <a:r>
              <a:rPr lang="en-US" altLang="en-US" sz="2000" dirty="0">
                <a:solidFill>
                  <a:schemeClr val="tx1"/>
                </a:solidFill>
              </a:rPr>
              <a:t>R2, R1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168650" y="1325563"/>
            <a:ext cx="898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T=R1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488950" y="3571875"/>
            <a:ext cx="898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T=R1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393825" y="2338388"/>
            <a:ext cx="898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T=R1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3448050" y="3597275"/>
            <a:ext cx="898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T=R2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5022850" y="2217738"/>
            <a:ext cx="898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T=R2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4324350" y="3536950"/>
            <a:ext cx="898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T=R2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6637338" y="3184525"/>
            <a:ext cx="898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T=R3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5259388" y="4849813"/>
            <a:ext cx="898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T=R3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6972300" y="4751388"/>
            <a:ext cx="898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T=R2</a:t>
            </a:r>
          </a:p>
        </p:txBody>
      </p:sp>
      <p:sp>
        <p:nvSpPr>
          <p:cNvPr id="39" name="Slide Number Placeholder 3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B341E103-1612-4087-84EE-6F2B19A73AD1}" type="slidenum">
              <a:rPr lang="he-IL" altLang="en-US" sz="1400">
                <a:solidFill>
                  <a:schemeClr val="tx1"/>
                </a:solidFill>
              </a:rPr>
              <a:pPr/>
              <a:t>64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8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More than two arguments for operators</a:t>
            </a:r>
          </a:p>
          <a:p>
            <a:pPr lvl="1"/>
            <a:r>
              <a:rPr lang="en-US" altLang="en-US" dirty="0"/>
              <a:t>Function calls</a:t>
            </a:r>
          </a:p>
          <a:p>
            <a:r>
              <a:rPr lang="en-US" altLang="en-US" dirty="0"/>
              <a:t>Register/memory operations</a:t>
            </a:r>
          </a:p>
          <a:p>
            <a:r>
              <a:rPr lang="en-US" altLang="en-US" dirty="0"/>
              <a:t>Multiple effected registers</a:t>
            </a:r>
          </a:p>
          <a:p>
            <a:r>
              <a:rPr lang="en-US" altLang="en-US" dirty="0"/>
              <a:t>Spilling </a:t>
            </a:r>
          </a:p>
          <a:p>
            <a:pPr lvl="1"/>
            <a:r>
              <a:rPr lang="en-US" altLang="en-US" dirty="0"/>
              <a:t>Need more registers than available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Register Memory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add R1, X</a:t>
            </a:r>
            <a:endParaRPr lang="en-US" altLang="en-US" dirty="0"/>
          </a:p>
          <a:p>
            <a:r>
              <a:rPr lang="en-US" altLang="en-US" dirty="0" err="1" smtClean="0"/>
              <a:t>mult</a:t>
            </a:r>
            <a:r>
              <a:rPr lang="en-US" altLang="en-US" dirty="0" smtClean="0"/>
              <a:t> R1, X</a:t>
            </a:r>
            <a:endParaRPr lang="en-US" altLang="en-US" dirty="0"/>
          </a:p>
          <a:p>
            <a:r>
              <a:rPr lang="en-US" altLang="en-US" dirty="0"/>
              <a:t>No need for registers to store right operands  </a:t>
            </a:r>
          </a:p>
        </p:txBody>
      </p:sp>
    </p:spTree>
    <p:extLst>
      <p:ext uri="{BB962C8B-B14F-4D97-AF65-F5344CB8AC3E}">
        <p14:creationId xmlns:p14="http://schemas.microsoft.com/office/powerpoint/2010/main" val="157085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Labeling the example (weight)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011613" y="2190750"/>
            <a:ext cx="44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flipV="1">
            <a:off x="2484438" y="2952750"/>
            <a:ext cx="44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40375" y="2952750"/>
            <a:ext cx="442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25638" y="4057650"/>
            <a:ext cx="44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78188" y="4057650"/>
            <a:ext cx="44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740275" y="4057650"/>
            <a:ext cx="442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342063" y="4057650"/>
            <a:ext cx="44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707063" y="5229225"/>
            <a:ext cx="44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978650" y="5229225"/>
            <a:ext cx="442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" name="AutoShape 12"/>
          <p:cNvCxnSpPr>
            <a:cxnSpLocks noChangeShapeType="1"/>
            <a:stCxn id="4" idx="2"/>
            <a:endCxn id="5" idx="3"/>
          </p:cNvCxnSpPr>
          <p:nvPr/>
        </p:nvCxnSpPr>
        <p:spPr bwMode="auto">
          <a:xfrm flipH="1">
            <a:off x="2927350" y="2647950"/>
            <a:ext cx="1306513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3"/>
          <p:cNvCxnSpPr>
            <a:cxnSpLocks noChangeShapeType="1"/>
            <a:stCxn id="4" idx="2"/>
            <a:endCxn id="6" idx="1"/>
          </p:cNvCxnSpPr>
          <p:nvPr/>
        </p:nvCxnSpPr>
        <p:spPr bwMode="auto">
          <a:xfrm>
            <a:off x="4233863" y="2647950"/>
            <a:ext cx="1306512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4"/>
          <p:cNvCxnSpPr>
            <a:cxnSpLocks noChangeShapeType="1"/>
            <a:stCxn id="5" idx="0"/>
            <a:endCxn id="7" idx="0"/>
          </p:cNvCxnSpPr>
          <p:nvPr/>
        </p:nvCxnSpPr>
        <p:spPr bwMode="auto">
          <a:xfrm flipH="1">
            <a:off x="2147888" y="3409950"/>
            <a:ext cx="557212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5"/>
          <p:cNvCxnSpPr>
            <a:cxnSpLocks noChangeShapeType="1"/>
            <a:endCxn id="8" idx="0"/>
          </p:cNvCxnSpPr>
          <p:nvPr/>
        </p:nvCxnSpPr>
        <p:spPr bwMode="auto">
          <a:xfrm>
            <a:off x="2727325" y="3436938"/>
            <a:ext cx="773113" cy="6207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6"/>
          <p:cNvCxnSpPr>
            <a:cxnSpLocks noChangeShapeType="1"/>
            <a:stCxn id="6" idx="2"/>
            <a:endCxn id="9" idx="0"/>
          </p:cNvCxnSpPr>
          <p:nvPr/>
        </p:nvCxnSpPr>
        <p:spPr bwMode="auto">
          <a:xfrm flipH="1">
            <a:off x="4962525" y="3409950"/>
            <a:ext cx="80010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7"/>
          <p:cNvCxnSpPr>
            <a:cxnSpLocks noChangeShapeType="1"/>
            <a:stCxn id="6" idx="2"/>
          </p:cNvCxnSpPr>
          <p:nvPr/>
        </p:nvCxnSpPr>
        <p:spPr bwMode="auto">
          <a:xfrm>
            <a:off x="5762625" y="3409950"/>
            <a:ext cx="749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8"/>
          <p:cNvCxnSpPr>
            <a:cxnSpLocks noChangeShapeType="1"/>
            <a:endCxn id="11" idx="0"/>
          </p:cNvCxnSpPr>
          <p:nvPr/>
        </p:nvCxnSpPr>
        <p:spPr bwMode="auto">
          <a:xfrm flipH="1">
            <a:off x="5929313" y="4587875"/>
            <a:ext cx="644525" cy="6413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9"/>
          <p:cNvCxnSpPr>
            <a:cxnSpLocks noChangeShapeType="1"/>
            <a:endCxn id="12" idx="0"/>
          </p:cNvCxnSpPr>
          <p:nvPr/>
        </p:nvCxnSpPr>
        <p:spPr bwMode="auto">
          <a:xfrm>
            <a:off x="6573838" y="4603750"/>
            <a:ext cx="627062" cy="6254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546225" y="394176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314575" y="2974975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938463" y="4105275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4441825" y="409416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5151438" y="5260975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7548563" y="53086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6711950" y="4173538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6011863" y="314325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4492625" y="201771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5655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Top-Down</a:t>
            </a:r>
            <a:endParaRPr lang="en-US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011613" y="2190750"/>
            <a:ext cx="44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-</a:t>
            </a:r>
            <a:r>
              <a:rPr lang="en-US" altLang="en-US" baseline="3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flipV="1">
            <a:off x="2484438" y="2587625"/>
            <a:ext cx="549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*1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40375" y="2952750"/>
            <a:ext cx="442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*</a:t>
            </a:r>
            <a:r>
              <a:rPr lang="en-US" altLang="en-US" baseline="3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25638" y="4057650"/>
            <a:ext cx="44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b</a:t>
            </a:r>
            <a:r>
              <a:rPr lang="en-US" altLang="en-US" baseline="30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78188" y="4057650"/>
            <a:ext cx="44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b</a:t>
            </a:r>
            <a:r>
              <a:rPr lang="en-US" altLang="en-US" baseline="30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40275" y="4057650"/>
            <a:ext cx="442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4</a:t>
            </a:r>
            <a:r>
              <a:rPr lang="en-US" altLang="en-US" baseline="30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342063" y="4057650"/>
            <a:ext cx="44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*</a:t>
            </a:r>
            <a:r>
              <a:rPr lang="en-US" altLang="en-US" baseline="30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707063" y="5229225"/>
            <a:ext cx="44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a</a:t>
            </a:r>
            <a:r>
              <a:rPr lang="en-US" altLang="en-US" baseline="30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978650" y="5229225"/>
            <a:ext cx="442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c</a:t>
            </a:r>
            <a:r>
              <a:rPr lang="en-US" altLang="en-US" baseline="3000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2" name="AutoShape 12"/>
          <p:cNvCxnSpPr>
            <a:cxnSpLocks noChangeShapeType="1"/>
            <a:stCxn id="3" idx="2"/>
            <a:endCxn id="4" idx="3"/>
          </p:cNvCxnSpPr>
          <p:nvPr/>
        </p:nvCxnSpPr>
        <p:spPr bwMode="auto">
          <a:xfrm flipH="1">
            <a:off x="3033713" y="2647950"/>
            <a:ext cx="1200150" cy="3508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3"/>
          <p:cNvCxnSpPr>
            <a:cxnSpLocks noChangeShapeType="1"/>
            <a:stCxn id="3" idx="2"/>
            <a:endCxn id="5" idx="1"/>
          </p:cNvCxnSpPr>
          <p:nvPr/>
        </p:nvCxnSpPr>
        <p:spPr bwMode="auto">
          <a:xfrm>
            <a:off x="4233863" y="2647950"/>
            <a:ext cx="1306512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4"/>
          <p:cNvCxnSpPr>
            <a:cxnSpLocks noChangeShapeType="1"/>
            <a:stCxn id="4" idx="0"/>
            <a:endCxn id="6" idx="0"/>
          </p:cNvCxnSpPr>
          <p:nvPr/>
        </p:nvCxnSpPr>
        <p:spPr bwMode="auto">
          <a:xfrm flipH="1">
            <a:off x="2147888" y="3409950"/>
            <a:ext cx="611187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5"/>
          <p:cNvCxnSpPr>
            <a:cxnSpLocks noChangeShapeType="1"/>
            <a:endCxn id="7" idx="0"/>
          </p:cNvCxnSpPr>
          <p:nvPr/>
        </p:nvCxnSpPr>
        <p:spPr bwMode="auto">
          <a:xfrm>
            <a:off x="2727325" y="3436938"/>
            <a:ext cx="773113" cy="6207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6"/>
          <p:cNvCxnSpPr>
            <a:cxnSpLocks noChangeShapeType="1"/>
            <a:stCxn id="5" idx="2"/>
            <a:endCxn id="8" idx="0"/>
          </p:cNvCxnSpPr>
          <p:nvPr/>
        </p:nvCxnSpPr>
        <p:spPr bwMode="auto">
          <a:xfrm flipH="1">
            <a:off x="4962525" y="3409950"/>
            <a:ext cx="80010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7"/>
          <p:cNvCxnSpPr>
            <a:cxnSpLocks noChangeShapeType="1"/>
            <a:stCxn id="5" idx="2"/>
          </p:cNvCxnSpPr>
          <p:nvPr/>
        </p:nvCxnSpPr>
        <p:spPr bwMode="auto">
          <a:xfrm>
            <a:off x="5762625" y="3409950"/>
            <a:ext cx="749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8"/>
          <p:cNvCxnSpPr>
            <a:cxnSpLocks noChangeShapeType="1"/>
            <a:endCxn id="10" idx="0"/>
          </p:cNvCxnSpPr>
          <p:nvPr/>
        </p:nvCxnSpPr>
        <p:spPr bwMode="auto">
          <a:xfrm flipH="1">
            <a:off x="5929313" y="4587875"/>
            <a:ext cx="644525" cy="6413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9"/>
          <p:cNvCxnSpPr>
            <a:cxnSpLocks noChangeShapeType="1"/>
            <a:endCxn id="11" idx="0"/>
          </p:cNvCxnSpPr>
          <p:nvPr/>
        </p:nvCxnSpPr>
        <p:spPr bwMode="auto">
          <a:xfrm>
            <a:off x="6573838" y="4603750"/>
            <a:ext cx="627062" cy="6254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552450" y="4003675"/>
            <a:ext cx="1828800" cy="7889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b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chemeClr val="tx1"/>
                </a:solidFill>
              </a:rPr>
              <a:t>move R1, b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1693863" y="2716213"/>
            <a:ext cx="1828800" cy="993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dirty="0" err="1" smtClean="0">
                <a:solidFill>
                  <a:schemeClr val="tx1"/>
                </a:solidFill>
              </a:rPr>
              <a:t>mult</a:t>
            </a:r>
            <a:r>
              <a:rPr lang="en-US" altLang="en-US" sz="2000" dirty="0" smtClean="0">
                <a:solidFill>
                  <a:schemeClr val="tx1"/>
                </a:solidFill>
              </a:rPr>
              <a:t> R1, b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4059238" y="3930650"/>
            <a:ext cx="2222500" cy="7889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b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chemeClr val="tx1"/>
                </a:solidFill>
              </a:rPr>
              <a:t>move R2, 4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4737100" y="5349875"/>
            <a:ext cx="1828800" cy="7889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b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chemeClr val="tx1"/>
                </a:solidFill>
              </a:rPr>
              <a:t>move R1, a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6405563" y="3560763"/>
            <a:ext cx="1828800" cy="993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dirty="0" err="1" smtClean="0">
                <a:solidFill>
                  <a:schemeClr val="tx1"/>
                </a:solidFill>
              </a:rPr>
              <a:t>mult</a:t>
            </a:r>
            <a:r>
              <a:rPr lang="en-US" altLang="en-US" sz="2000" dirty="0" smtClean="0">
                <a:solidFill>
                  <a:schemeClr val="tx1"/>
                </a:solidFill>
              </a:rPr>
              <a:t> R1, c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4700588" y="2632075"/>
            <a:ext cx="1828800" cy="993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dirty="0" err="1" smtClean="0">
                <a:solidFill>
                  <a:schemeClr val="tx1"/>
                </a:solidFill>
              </a:rPr>
              <a:t>Mult</a:t>
            </a:r>
            <a:r>
              <a:rPr lang="en-US" altLang="en-US" sz="2000" dirty="0" smtClean="0">
                <a:solidFill>
                  <a:schemeClr val="tx1"/>
                </a:solidFill>
              </a:rPr>
              <a:t> R2, R1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3138488" y="1781175"/>
            <a:ext cx="1828800" cy="993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dirty="0" err="1" smtClean="0">
                <a:solidFill>
                  <a:schemeClr val="tx1"/>
                </a:solidFill>
              </a:rPr>
              <a:t>subt</a:t>
            </a:r>
            <a:r>
              <a:rPr lang="en-US" altLang="en-US" sz="2000" dirty="0" smtClean="0">
                <a:solidFill>
                  <a:schemeClr val="tx1"/>
                </a:solidFill>
              </a:rPr>
              <a:t> R1, R2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488950" y="3571875"/>
            <a:ext cx="898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T=R1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1393825" y="2338388"/>
            <a:ext cx="898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T=R1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5022850" y="2217738"/>
            <a:ext cx="898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T=R2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4324350" y="3536950"/>
            <a:ext cx="898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T=R2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6637338" y="3184525"/>
            <a:ext cx="898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T=R2</a:t>
            </a: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5259388" y="4849813"/>
            <a:ext cx="898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T=R1</a:t>
            </a:r>
          </a:p>
        </p:txBody>
      </p:sp>
    </p:spTree>
    <p:extLst>
      <p:ext uri="{BB962C8B-B14F-4D97-AF65-F5344CB8AC3E}">
        <p14:creationId xmlns:p14="http://schemas.microsoft.com/office/powerpoint/2010/main" val="327066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Empirical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Experience shows that for handwritten programs 5 registers suffice (Yuval 1977)</a:t>
            </a:r>
          </a:p>
          <a:p>
            <a:r>
              <a:rPr lang="en-US" altLang="en-US" dirty="0"/>
              <a:t>But program generators may produce arbitrary complex expressions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store activation frames in the heap?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Even an optimal register allocator can require more registers than available</a:t>
            </a:r>
          </a:p>
          <a:p>
            <a:r>
              <a:rPr lang="en-US" altLang="en-US" dirty="0"/>
              <a:t>Need to generate code for every correct program</a:t>
            </a:r>
          </a:p>
          <a:p>
            <a:r>
              <a:rPr lang="en-US" altLang="en-US" dirty="0"/>
              <a:t>The compiler can save temporary results</a:t>
            </a:r>
          </a:p>
          <a:p>
            <a:pPr lvl="1"/>
            <a:r>
              <a:rPr lang="en-US" altLang="en-US" dirty="0"/>
              <a:t>Spill registers into temporaries</a:t>
            </a:r>
          </a:p>
          <a:p>
            <a:pPr lvl="1"/>
            <a:r>
              <a:rPr lang="en-US" altLang="en-US" dirty="0"/>
              <a:t>Load when needed</a:t>
            </a:r>
          </a:p>
          <a:p>
            <a:r>
              <a:rPr lang="en-US" altLang="en-US" dirty="0"/>
              <a:t>Many heuristics exist</a:t>
            </a:r>
          </a:p>
        </p:txBody>
      </p:sp>
    </p:spTree>
    <p:extLst>
      <p:ext uri="{BB962C8B-B14F-4D97-AF65-F5344CB8AC3E}">
        <p14:creationId xmlns:p14="http://schemas.microsoft.com/office/powerpoint/2010/main" val="41575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Simple Spilling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Heavy tree – Needs more registers than available</a:t>
            </a:r>
          </a:p>
          <a:p>
            <a:r>
              <a:rPr lang="en-US" altLang="en-US" dirty="0"/>
              <a:t>A `heavy’ tree contains a `heavy’ subtree whose dependents are ‘light’</a:t>
            </a:r>
          </a:p>
          <a:p>
            <a:r>
              <a:rPr lang="en-US" altLang="en-US" dirty="0"/>
              <a:t>Generate code for the light tree</a:t>
            </a:r>
          </a:p>
          <a:p>
            <a:r>
              <a:rPr lang="en-US" altLang="en-US" dirty="0"/>
              <a:t>Spill the content into memory and replace subtree by temporary</a:t>
            </a:r>
          </a:p>
          <a:p>
            <a:r>
              <a:rPr lang="en-US" altLang="en-US" dirty="0"/>
              <a:t>Generate code for the resultant tree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dirty="0" smtClean="0"/>
              <a:t>Summary (Register allocation)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he-IL" sz="2400" dirty="0"/>
              <a:t>Register allocation of expressions is simple</a:t>
            </a:r>
          </a:p>
          <a:p>
            <a:r>
              <a:rPr lang="en-US" altLang="he-IL" sz="2400" dirty="0"/>
              <a:t>Good in practice</a:t>
            </a:r>
          </a:p>
          <a:p>
            <a:r>
              <a:rPr lang="en-US" altLang="he-IL" sz="2400" dirty="0"/>
              <a:t>Optimal under certain conditions</a:t>
            </a:r>
          </a:p>
          <a:p>
            <a:pPr lvl="1"/>
            <a:r>
              <a:rPr lang="en-US" altLang="he-IL" sz="2000" dirty="0"/>
              <a:t>Uniform instruction cost</a:t>
            </a:r>
          </a:p>
          <a:p>
            <a:pPr lvl="1"/>
            <a:r>
              <a:rPr lang="en-US" altLang="he-IL" sz="2000" dirty="0"/>
              <a:t>`Symbolic’ trees</a:t>
            </a:r>
          </a:p>
          <a:p>
            <a:r>
              <a:rPr lang="en-US" altLang="he-IL" sz="2400" dirty="0"/>
              <a:t>Can handle non-uniform cost</a:t>
            </a:r>
          </a:p>
          <a:p>
            <a:pPr lvl="1"/>
            <a:r>
              <a:rPr lang="en-US" altLang="he-IL" sz="2000" dirty="0"/>
              <a:t>Code-Generator Generators exist (BURS) </a:t>
            </a:r>
          </a:p>
          <a:p>
            <a:r>
              <a:rPr lang="en-US" altLang="he-IL" sz="2400" dirty="0"/>
              <a:t>Even simpler for 3-address machines</a:t>
            </a:r>
          </a:p>
          <a:p>
            <a:r>
              <a:rPr lang="en-US" altLang="he-IL" sz="2400" dirty="0"/>
              <a:t>Simple ways to determine best orders</a:t>
            </a:r>
          </a:p>
          <a:p>
            <a:r>
              <a:rPr lang="en-US" altLang="he-IL" sz="2400" dirty="0"/>
              <a:t>But misses opportunities to share registers between different expressions</a:t>
            </a:r>
          </a:p>
          <a:p>
            <a:pPr lvl="1"/>
            <a:r>
              <a:rPr lang="en-US" altLang="he-IL" sz="2000" dirty="0"/>
              <a:t>Can employ certain conventions</a:t>
            </a:r>
          </a:p>
          <a:p>
            <a:r>
              <a:rPr lang="en-US" altLang="he-IL" sz="2400" dirty="0"/>
              <a:t>Better solutions exist</a:t>
            </a:r>
          </a:p>
          <a:p>
            <a:pPr lvl="1"/>
            <a:r>
              <a:rPr lang="en-US" altLang="he-IL" sz="2000" dirty="0"/>
              <a:t>Graph coloring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do something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resulting code quality is </a:t>
            </a:r>
            <a:r>
              <a:rPr lang="en-US" dirty="0" smtClean="0"/>
              <a:t>poor</a:t>
            </a:r>
          </a:p>
          <a:p>
            <a:r>
              <a:rPr lang="en-US" dirty="0"/>
              <a:t>Richer source language features are hard to </a:t>
            </a:r>
            <a:r>
              <a:rPr lang="en-US" dirty="0" smtClean="0"/>
              <a:t>encode</a:t>
            </a:r>
          </a:p>
          <a:p>
            <a:pPr lvl="1"/>
            <a:r>
              <a:rPr lang="en-US" dirty="0"/>
              <a:t>Structured data types, objects, first-class functions</a:t>
            </a:r>
            <a:r>
              <a:rPr lang="en-US" dirty="0" smtClean="0"/>
              <a:t>, </a:t>
            </a:r>
            <a:r>
              <a:rPr lang="en-IL" dirty="0" smtClean="0"/>
              <a:t>…</a:t>
            </a:r>
            <a:endParaRPr lang="en-US" dirty="0" smtClean="0"/>
          </a:p>
          <a:p>
            <a:r>
              <a:rPr lang="en-US" dirty="0"/>
              <a:t>hard to optimize the resulting assembly </a:t>
            </a:r>
            <a:r>
              <a:rPr lang="en-US" dirty="0" smtClean="0"/>
              <a:t>code</a:t>
            </a:r>
          </a:p>
          <a:p>
            <a:r>
              <a:rPr lang="en-US" dirty="0"/>
              <a:t>The representation is too concrete – e.g. it has committed to using certain </a:t>
            </a:r>
            <a:r>
              <a:rPr lang="en-US" dirty="0" smtClean="0"/>
              <a:t>registers and </a:t>
            </a:r>
            <a:r>
              <a:rPr lang="en-US" dirty="0"/>
              <a:t>the stack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Only a fixed number of </a:t>
            </a:r>
            <a:r>
              <a:rPr lang="en-US" dirty="0" smtClean="0"/>
              <a:t>registers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instructions have restrictions on where the operands are </a:t>
            </a:r>
            <a:r>
              <a:rPr lang="en-US" dirty="0" smtClean="0"/>
              <a:t>located</a:t>
            </a:r>
          </a:p>
          <a:p>
            <a:r>
              <a:rPr lang="en-US" dirty="0"/>
              <a:t>Control-flow is not structured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Arbitrary jumps from one code block to </a:t>
            </a:r>
            <a:r>
              <a:rPr lang="en-US" dirty="0" smtClean="0"/>
              <a:t>another</a:t>
            </a:r>
          </a:p>
          <a:p>
            <a:pPr lvl="1"/>
            <a:r>
              <a:rPr lang="en-US" dirty="0" smtClean="0"/>
              <a:t>Implicit </a:t>
            </a:r>
            <a:r>
              <a:rPr lang="en-US" dirty="0"/>
              <a:t>fall-through makes sequences of code </a:t>
            </a:r>
            <a:r>
              <a:rPr lang="en-US" dirty="0" smtClean="0"/>
              <a:t>non-modular(i.e</a:t>
            </a:r>
            <a:r>
              <a:rPr lang="en-US" dirty="0"/>
              <a:t>. you can’t rearrange sequences of code easily)</a:t>
            </a:r>
          </a:p>
          <a:p>
            <a:r>
              <a:rPr lang="en-US" dirty="0" smtClean="0"/>
              <a:t>Retargeting </a:t>
            </a:r>
            <a:r>
              <a:rPr lang="en-US" dirty="0"/>
              <a:t>the compiler to a new architecture is hard.</a:t>
            </a:r>
          </a:p>
          <a:p>
            <a:r>
              <a:rPr lang="en-US" dirty="0" smtClean="0"/>
              <a:t>Target </a:t>
            </a:r>
            <a:r>
              <a:rPr lang="en-US" dirty="0"/>
              <a:t>assembly code is hard-wired into the translation</a:t>
            </a:r>
          </a:p>
        </p:txBody>
      </p:sp>
    </p:spTree>
    <p:extLst>
      <p:ext uri="{BB962C8B-B14F-4D97-AF65-F5344CB8AC3E}">
        <p14:creationId xmlns:p14="http://schemas.microsoft.com/office/powerpoint/2010/main" val="30928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X86 code generation from AST is conceptually easy</a:t>
            </a:r>
          </a:p>
          <a:p>
            <a:r>
              <a:rPr lang="en-US" dirty="0" smtClean="0"/>
              <a:t>But poor generated code</a:t>
            </a:r>
          </a:p>
          <a:p>
            <a:r>
              <a:rPr lang="en-US" dirty="0" smtClean="0"/>
              <a:t>No global optimizations</a:t>
            </a:r>
          </a:p>
          <a:p>
            <a:r>
              <a:rPr lang="en-US" dirty="0" smtClean="0"/>
              <a:t>No modularity</a:t>
            </a:r>
          </a:p>
          <a:p>
            <a:pPr lvl="1"/>
            <a:r>
              <a:rPr lang="en-US" dirty="0" smtClean="0"/>
              <a:t>Hard to retarget to different machines</a:t>
            </a:r>
          </a:p>
          <a:p>
            <a:pPr lvl="1"/>
            <a:r>
              <a:rPr lang="en-US" dirty="0" smtClean="0"/>
              <a:t>Hard to reuse for different source languages</a:t>
            </a:r>
          </a:p>
          <a:p>
            <a:pPr lvl="1"/>
            <a:r>
              <a:rPr lang="en-US" dirty="0" smtClean="0"/>
              <a:t>Hard </a:t>
            </a:r>
            <a:r>
              <a:rPr lang="en-US" smtClean="0"/>
              <a:t>to maintain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07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3989"/>
            <a:ext cx="7772400" cy="833437"/>
          </a:xfrm>
          <a:noFill/>
        </p:spPr>
        <p:txBody>
          <a:bodyPr/>
          <a:lstStyle/>
          <a:p>
            <a:r>
              <a:rPr lang="en-US" altLang="he-IL" smtClean="0">
                <a:solidFill>
                  <a:schemeClr val="tx1"/>
                </a:solidFill>
              </a:rPr>
              <a:t>Limitations of Stack Frames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7263" y="1068388"/>
            <a:ext cx="7897812" cy="57896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he-IL" sz="2400"/>
              <a:t>A local variable of P cannot be stored in the activation record of P if its duration exceeds the duration of P</a:t>
            </a:r>
          </a:p>
          <a:p>
            <a:pPr>
              <a:lnSpc>
                <a:spcPct val="90000"/>
              </a:lnSpc>
            </a:pPr>
            <a:r>
              <a:rPr lang="en-US" altLang="he-IL" sz="2400"/>
              <a:t>Example 1: Static variables in C</a:t>
            </a:r>
            <a:br>
              <a:rPr lang="en-US" altLang="he-IL" sz="2400"/>
            </a:br>
            <a:r>
              <a:rPr lang="en-US" altLang="he-IL" sz="2400"/>
              <a:t> (own variables in Algol)</a:t>
            </a:r>
            <a:br>
              <a:rPr lang="en-US" altLang="he-IL" sz="2400"/>
            </a:br>
            <a:r>
              <a:rPr lang="en-US" altLang="he-IL" sz="2400"/>
              <a:t>void p(int x)</a:t>
            </a:r>
            <a:br>
              <a:rPr lang="en-US" altLang="he-IL" sz="2400"/>
            </a:br>
            <a:r>
              <a:rPr lang="en-US" altLang="he-IL" sz="2400"/>
              <a:t>{</a:t>
            </a:r>
            <a:br>
              <a:rPr lang="en-US" altLang="he-IL" sz="2400"/>
            </a:br>
            <a:r>
              <a:rPr lang="en-US" altLang="he-IL" sz="2400"/>
              <a:t>   static int y = 6 ;</a:t>
            </a:r>
            <a:br>
              <a:rPr lang="en-US" altLang="he-IL" sz="2400"/>
            </a:br>
            <a:r>
              <a:rPr lang="en-US" altLang="he-IL" sz="2400"/>
              <a:t>   y += x;</a:t>
            </a:r>
            <a:br>
              <a:rPr lang="en-US" altLang="he-IL" sz="2400"/>
            </a:br>
            <a:r>
              <a:rPr lang="en-US" altLang="he-IL" sz="2400"/>
              <a:t> }</a:t>
            </a:r>
          </a:p>
          <a:p>
            <a:pPr>
              <a:lnSpc>
                <a:spcPct val="90000"/>
              </a:lnSpc>
            </a:pPr>
            <a:r>
              <a:rPr lang="en-US" altLang="he-IL" sz="2400"/>
              <a:t>Example 2: Features of the C language</a:t>
            </a:r>
            <a:br>
              <a:rPr lang="en-US" altLang="he-IL" sz="2400"/>
            </a:br>
            <a:r>
              <a:rPr lang="en-US" altLang="he-IL" sz="2400"/>
              <a:t>int * f() </a:t>
            </a:r>
            <a:br>
              <a:rPr lang="en-US" altLang="he-IL" sz="2400"/>
            </a:br>
            <a:r>
              <a:rPr lang="en-US" altLang="he-IL" sz="2400"/>
              <a:t>{ int x ;</a:t>
            </a:r>
            <a:br>
              <a:rPr lang="en-US" altLang="he-IL" sz="2400"/>
            </a:br>
            <a:r>
              <a:rPr lang="en-US" altLang="he-IL" sz="2400"/>
              <a:t>   return &amp;x ;</a:t>
            </a:r>
            <a:br>
              <a:rPr lang="en-US" altLang="he-IL" sz="2400"/>
            </a:br>
            <a:r>
              <a:rPr lang="en-US" altLang="he-IL" sz="2400"/>
              <a:t>}</a:t>
            </a:r>
          </a:p>
          <a:p>
            <a:pPr>
              <a:lnSpc>
                <a:spcPct val="90000"/>
              </a:lnSpc>
            </a:pPr>
            <a:r>
              <a:rPr lang="en-US" altLang="he-IL" sz="2400"/>
              <a:t>Example 3: Dynamic allocation</a:t>
            </a:r>
            <a:br>
              <a:rPr lang="en-US" altLang="he-IL" sz="2400"/>
            </a:br>
            <a:r>
              <a:rPr lang="en-US" altLang="he-IL" sz="2400"/>
              <a:t>int * f()  { return (int *) malloc(sizeof(int)); }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530CF6F9-D1D8-4FAD-8D34-FF3E249BA944}" type="slidenum">
              <a:rPr lang="he-IL" altLang="en-US" sz="1400">
                <a:solidFill>
                  <a:schemeClr val="tx1"/>
                </a:solidFill>
              </a:rPr>
              <a:pPr/>
              <a:t>8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2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Compiling factorial</a:t>
            </a:r>
            <a:r>
              <a:rPr lang="he-IL" dirty="0" smtClean="0"/>
              <a:t>   </a:t>
            </a:r>
            <a:r>
              <a:rPr lang="en-US" dirty="0" smtClean="0"/>
              <a:t>no </a:t>
            </a:r>
            <a:r>
              <a:rPr lang="en-US" dirty="0" err="1" smtClean="0"/>
              <a:t>rbp</a:t>
            </a:r>
            <a:r>
              <a:rPr lang="he-IL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2381" y="1977473"/>
            <a:ext cx="440646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int factorial(int num) {</a:t>
            </a:r>
          </a:p>
          <a:p>
            <a:r>
              <a:rPr lang="pt-BR" dirty="0"/>
              <a:t>    if (num == 1) return 1 ;</a:t>
            </a:r>
          </a:p>
          <a:p>
            <a:r>
              <a:rPr lang="pt-BR" dirty="0"/>
              <a:t>    else return num * factorial(num -1 );</a:t>
            </a:r>
          </a:p>
          <a:p>
            <a:r>
              <a:rPr lang="pt-BR" dirty="0"/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1225689"/>
            <a:ext cx="5867400" cy="53245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.</a:t>
            </a:r>
            <a:r>
              <a:rPr lang="en-US" sz="2000" dirty="0"/>
              <a:t> factorial(</a:t>
            </a:r>
            <a:r>
              <a:rPr lang="en-US" sz="2000" dirty="0" err="1"/>
              <a:t>int</a:t>
            </a:r>
            <a:r>
              <a:rPr lang="en-US" sz="2000" dirty="0"/>
              <a:t>):</a:t>
            </a:r>
          </a:p>
          <a:p>
            <a:r>
              <a:rPr lang="en-US" sz="2000" dirty="0"/>
              <a:t>        push    </a:t>
            </a:r>
            <a:r>
              <a:rPr lang="en-US" sz="2000" dirty="0" err="1" smtClean="0"/>
              <a:t>rsp</a:t>
            </a:r>
            <a:endParaRPr lang="en-US" sz="2000" dirty="0"/>
          </a:p>
          <a:p>
            <a:r>
              <a:rPr lang="en-US" sz="2000" dirty="0"/>
              <a:t>        </a:t>
            </a:r>
            <a:r>
              <a:rPr lang="en-US" sz="2000" dirty="0" smtClean="0"/>
              <a:t>sub</a:t>
            </a:r>
            <a:r>
              <a:rPr lang="en-US" sz="2000" dirty="0"/>
              <a:t>     </a:t>
            </a:r>
            <a:r>
              <a:rPr lang="en-US" sz="2000" dirty="0" err="1"/>
              <a:t>rsp</a:t>
            </a:r>
            <a:r>
              <a:rPr lang="en-US" sz="2000" dirty="0"/>
              <a:t>, 16</a:t>
            </a:r>
          </a:p>
          <a:p>
            <a:r>
              <a:rPr lang="en-US" sz="2000" dirty="0"/>
              <a:t>        </a:t>
            </a:r>
            <a:r>
              <a:rPr lang="en-US" sz="2000" dirty="0" err="1"/>
              <a:t>mov</a:t>
            </a:r>
            <a:r>
              <a:rPr lang="en-US" sz="2000" dirty="0"/>
              <a:t>     DWORD PTR [</a:t>
            </a:r>
            <a:r>
              <a:rPr lang="en-US" sz="2000" dirty="0" smtClean="0"/>
              <a:t>rsp+4],</a:t>
            </a:r>
            <a:r>
              <a:rPr lang="en-US" sz="2000" dirty="0"/>
              <a:t> </a:t>
            </a:r>
            <a:r>
              <a:rPr lang="en-US" sz="2000" dirty="0" err="1"/>
              <a:t>edi</a:t>
            </a:r>
            <a:endParaRPr lang="en-US" sz="2000" dirty="0"/>
          </a:p>
          <a:p>
            <a:r>
              <a:rPr lang="en-US" sz="2000" dirty="0"/>
              <a:t>        </a:t>
            </a:r>
            <a:r>
              <a:rPr lang="en-US" sz="2000" dirty="0" err="1"/>
              <a:t>cmp</a:t>
            </a:r>
            <a:r>
              <a:rPr lang="en-US" sz="2000" dirty="0"/>
              <a:t>     DWORD PTR </a:t>
            </a:r>
            <a:r>
              <a:rPr lang="en-US" sz="2000" dirty="0" smtClean="0"/>
              <a:t>[rsp+4],</a:t>
            </a:r>
            <a:r>
              <a:rPr lang="en-US" sz="2000" dirty="0"/>
              <a:t> 1</a:t>
            </a:r>
          </a:p>
          <a:p>
            <a:r>
              <a:rPr lang="en-US" sz="2000" dirty="0"/>
              <a:t>        </a:t>
            </a:r>
            <a:r>
              <a:rPr lang="en-US" sz="2000" dirty="0" err="1"/>
              <a:t>jne</a:t>
            </a:r>
            <a:r>
              <a:rPr lang="en-US" sz="2000" dirty="0"/>
              <a:t>     .L2</a:t>
            </a:r>
          </a:p>
          <a:p>
            <a:r>
              <a:rPr lang="en-US" sz="2000" dirty="0"/>
              <a:t>        </a:t>
            </a:r>
            <a:r>
              <a:rPr lang="en-US" sz="2000" dirty="0" err="1"/>
              <a:t>mov</a:t>
            </a:r>
            <a:r>
              <a:rPr lang="en-US" sz="2000" dirty="0"/>
              <a:t>     </a:t>
            </a:r>
            <a:r>
              <a:rPr lang="en-US" sz="2000" dirty="0" err="1"/>
              <a:t>eax</a:t>
            </a:r>
            <a:r>
              <a:rPr lang="en-US" sz="2000" dirty="0"/>
              <a:t>, 1</a:t>
            </a:r>
          </a:p>
          <a:p>
            <a:r>
              <a:rPr lang="en-US" sz="2000" dirty="0"/>
              <a:t>        </a:t>
            </a:r>
            <a:r>
              <a:rPr lang="en-US" sz="2000" dirty="0" err="1"/>
              <a:t>jmp</a:t>
            </a:r>
            <a:r>
              <a:rPr lang="en-US" sz="2000" dirty="0"/>
              <a:t>     .L3</a:t>
            </a:r>
          </a:p>
          <a:p>
            <a:r>
              <a:rPr lang="en-US" sz="2000" dirty="0"/>
              <a:t>.L2:</a:t>
            </a:r>
          </a:p>
          <a:p>
            <a:r>
              <a:rPr lang="en-US" sz="2000" dirty="0"/>
              <a:t>        </a:t>
            </a:r>
            <a:r>
              <a:rPr lang="en-US" sz="2000" dirty="0" err="1"/>
              <a:t>mov</a:t>
            </a:r>
            <a:r>
              <a:rPr lang="en-US" sz="2000" dirty="0"/>
              <a:t>     </a:t>
            </a:r>
            <a:r>
              <a:rPr lang="en-US" sz="2000" dirty="0" err="1"/>
              <a:t>eax</a:t>
            </a:r>
            <a:r>
              <a:rPr lang="en-US" sz="2000" dirty="0"/>
              <a:t>, DWORD PTR [</a:t>
            </a:r>
            <a:r>
              <a:rPr lang="en-US" sz="2000" dirty="0" smtClean="0"/>
              <a:t>rsp+4</a:t>
            </a:r>
            <a:r>
              <a:rPr lang="en-US" sz="2000" dirty="0"/>
              <a:t>]</a:t>
            </a:r>
          </a:p>
          <a:p>
            <a:r>
              <a:rPr lang="en-US" sz="2000" dirty="0"/>
              <a:t>        sub     </a:t>
            </a:r>
            <a:r>
              <a:rPr lang="en-US" sz="2000" dirty="0" err="1"/>
              <a:t>eax</a:t>
            </a:r>
            <a:r>
              <a:rPr lang="en-US" sz="2000" dirty="0"/>
              <a:t>, 1</a:t>
            </a:r>
          </a:p>
          <a:p>
            <a:r>
              <a:rPr lang="en-US" sz="2000" dirty="0"/>
              <a:t>        </a:t>
            </a:r>
            <a:r>
              <a:rPr lang="en-US" sz="2000" dirty="0" err="1"/>
              <a:t>mov</a:t>
            </a:r>
            <a:r>
              <a:rPr lang="en-US" sz="2000" dirty="0"/>
              <a:t>     </a:t>
            </a:r>
            <a:r>
              <a:rPr lang="en-US" sz="2000" dirty="0" err="1"/>
              <a:t>edi</a:t>
            </a:r>
            <a:r>
              <a:rPr lang="en-US" sz="2000" dirty="0"/>
              <a:t>, </a:t>
            </a:r>
            <a:r>
              <a:rPr lang="en-US" sz="2000" dirty="0" err="1"/>
              <a:t>eax</a:t>
            </a:r>
            <a:endParaRPr lang="en-US" sz="2000" dirty="0"/>
          </a:p>
          <a:p>
            <a:r>
              <a:rPr lang="en-US" sz="2000" dirty="0"/>
              <a:t>        call    factorial(</a:t>
            </a:r>
            <a:r>
              <a:rPr lang="en-US" sz="2000" dirty="0" err="1"/>
              <a:t>int</a:t>
            </a:r>
            <a:r>
              <a:rPr lang="en-US" sz="2000" dirty="0"/>
              <a:t>)</a:t>
            </a:r>
          </a:p>
          <a:p>
            <a:r>
              <a:rPr lang="en-US" sz="2000" dirty="0"/>
              <a:t>        </a:t>
            </a:r>
            <a:r>
              <a:rPr lang="en-US" sz="2000" dirty="0" err="1"/>
              <a:t>imul</a:t>
            </a:r>
            <a:r>
              <a:rPr lang="en-US" sz="2000" dirty="0"/>
              <a:t>    </a:t>
            </a:r>
            <a:r>
              <a:rPr lang="en-US" sz="2000" dirty="0" err="1"/>
              <a:t>eax</a:t>
            </a:r>
            <a:r>
              <a:rPr lang="en-US" sz="2000" dirty="0"/>
              <a:t>, DWORD PTR [</a:t>
            </a:r>
            <a:r>
              <a:rPr lang="en-US" sz="2000" dirty="0" smtClean="0"/>
              <a:t>rsp+4</a:t>
            </a:r>
            <a:r>
              <a:rPr lang="en-US" sz="2000" dirty="0"/>
              <a:t>]</a:t>
            </a:r>
          </a:p>
          <a:p>
            <a:r>
              <a:rPr lang="en-US" sz="2000" dirty="0"/>
              <a:t>.L3:</a:t>
            </a:r>
          </a:p>
          <a:p>
            <a:r>
              <a:rPr lang="en-US" sz="2000" dirty="0"/>
              <a:t>        leave</a:t>
            </a:r>
          </a:p>
          <a:p>
            <a:r>
              <a:rPr lang="en-US" sz="2000" dirty="0"/>
              <a:t>        ret</a:t>
            </a:r>
          </a:p>
        </p:txBody>
      </p:sp>
    </p:spTree>
    <p:extLst>
      <p:ext uri="{BB962C8B-B14F-4D97-AF65-F5344CB8AC3E}">
        <p14:creationId xmlns:p14="http://schemas.microsoft.com/office/powerpoint/2010/main" val="206314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2364</Words>
  <Application>Microsoft Office PowerPoint</Application>
  <PresentationFormat>Widescreen</PresentationFormat>
  <Paragraphs>905</Paragraphs>
  <Slides>74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2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Simplistic Code Generation</vt:lpstr>
      <vt:lpstr>Outline</vt:lpstr>
      <vt:lpstr>Local/Temporary Variable Storage</vt:lpstr>
      <vt:lpstr>The C memory model</vt:lpstr>
      <vt:lpstr>Questions</vt:lpstr>
      <vt:lpstr>Compiling factorial</vt:lpstr>
      <vt:lpstr>Can we store activation frames in the heap?</vt:lpstr>
      <vt:lpstr>Limitations of Stack Frames</vt:lpstr>
      <vt:lpstr>Compiling factorial   no rbp </vt:lpstr>
      <vt:lpstr>Dynamic Frame Size</vt:lpstr>
      <vt:lpstr>What are the security risks of frames?</vt:lpstr>
      <vt:lpstr>PowerPoint Presentation</vt:lpstr>
      <vt:lpstr>Buffer Overflow Exploits</vt:lpstr>
      <vt:lpstr>Buffer Overflow Exploits</vt:lpstr>
      <vt:lpstr>Input Validation </vt:lpstr>
      <vt:lpstr>Preventing buffer overflow exploits?</vt:lpstr>
      <vt:lpstr>The rest of this lecture</vt:lpstr>
      <vt:lpstr>PowerPoint Presentation</vt:lpstr>
      <vt:lpstr>X86 Assembly</vt:lpstr>
      <vt:lpstr>X86lite Registers: 16 64-bit registers</vt:lpstr>
      <vt:lpstr>Jumps, Call and Return</vt:lpstr>
      <vt:lpstr>Enter and Leave </vt:lpstr>
      <vt:lpstr>Directly Translating AST to Assembly</vt:lpstr>
      <vt:lpstr>Calling Conventions</vt:lpstr>
      <vt:lpstr>x64 Calling Conventions: Caller Protocol</vt:lpstr>
      <vt:lpstr>PowerPoint Presentation</vt:lpstr>
      <vt:lpstr>PowerPoint Presentation</vt:lpstr>
      <vt:lpstr>PowerPoint Presentation</vt:lpstr>
      <vt:lpstr>Callee Prolog</vt:lpstr>
      <vt:lpstr>Callee Prolog</vt:lpstr>
      <vt:lpstr>Callee Invariant: function argument</vt:lpstr>
      <vt:lpstr>Callee Invariant: calee saved registers</vt:lpstr>
      <vt:lpstr>Callee epilogue</vt:lpstr>
      <vt:lpstr>Callee epilogue</vt:lpstr>
      <vt:lpstr>Callee epilogue</vt:lpstr>
      <vt:lpstr>Callee epilogue</vt:lpstr>
      <vt:lpstr>Caller-Save and Callee-Save Registers</vt:lpstr>
      <vt:lpstr>Caller-Save vs.  Callee-Save Registers</vt:lpstr>
      <vt:lpstr>Syntax Directed Code Generation (Expressions)</vt:lpstr>
      <vt:lpstr>Naïve Code Generation: Expression</vt:lpstr>
      <vt:lpstr>Abstract Syntax for Arithmetic Expressions</vt:lpstr>
      <vt:lpstr>PowerPoint Presentation</vt:lpstr>
      <vt:lpstr>Java Code For Expressions</vt:lpstr>
      <vt:lpstr>Example Compilation</vt:lpstr>
      <vt:lpstr>Executing the generated code</vt:lpstr>
      <vt:lpstr>Executing the generated code</vt:lpstr>
      <vt:lpstr>Executing the generated code</vt:lpstr>
      <vt:lpstr>Executing the generated code</vt:lpstr>
      <vt:lpstr>Executing the generated code</vt:lpstr>
      <vt:lpstr>Executing the generated code</vt:lpstr>
      <vt:lpstr>Executing the generated code</vt:lpstr>
      <vt:lpstr>Executing the generated code</vt:lpstr>
      <vt:lpstr>Executing the generated code</vt:lpstr>
      <vt:lpstr>Executing the generated code</vt:lpstr>
      <vt:lpstr>Executing the generated code</vt:lpstr>
      <vt:lpstr>Executing the generated code</vt:lpstr>
      <vt:lpstr>Can we generate a more efficient code?</vt:lpstr>
      <vt:lpstr>Two Phase Solution Dynamic Programming Sethi &amp; Ullman</vt:lpstr>
      <vt:lpstr>The Labeling Principle</vt:lpstr>
      <vt:lpstr>The Labeling Principle</vt:lpstr>
      <vt:lpstr>The Labeling Principle</vt:lpstr>
      <vt:lpstr>The Labeling  Algorithm</vt:lpstr>
      <vt:lpstr>Labeling the example (weight)</vt:lpstr>
      <vt:lpstr>Top-Down</vt:lpstr>
      <vt:lpstr>Generalizations</vt:lpstr>
      <vt:lpstr>Register Memory Operations</vt:lpstr>
      <vt:lpstr>Labeling the example (weight)</vt:lpstr>
      <vt:lpstr>Top-Down</vt:lpstr>
      <vt:lpstr>Empirical Results</vt:lpstr>
      <vt:lpstr>Spilling</vt:lpstr>
      <vt:lpstr>Simple Spilling Method</vt:lpstr>
      <vt:lpstr>Summary (Register allocation)</vt:lpstr>
      <vt:lpstr>Why do something else?</vt:lpstr>
      <vt:lpstr>Lecture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LLVM Compiler System</dc:title>
  <dc:creator>msagiv</dc:creator>
  <cp:lastModifiedBy>msagiv</cp:lastModifiedBy>
  <cp:revision>129</cp:revision>
  <dcterms:created xsi:type="dcterms:W3CDTF">2020-10-29T12:32:54Z</dcterms:created>
  <dcterms:modified xsi:type="dcterms:W3CDTF">2021-01-12T10:38:57Z</dcterms:modified>
</cp:coreProperties>
</file>