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sldIdLst>
    <p:sldId id="256" r:id="rId2"/>
    <p:sldId id="257" r:id="rId3"/>
    <p:sldId id="290" r:id="rId4"/>
    <p:sldId id="292" r:id="rId5"/>
    <p:sldId id="302" r:id="rId6"/>
    <p:sldId id="337" r:id="rId7"/>
    <p:sldId id="296" r:id="rId8"/>
    <p:sldId id="335" r:id="rId9"/>
    <p:sldId id="336" r:id="rId10"/>
    <p:sldId id="338" r:id="rId11"/>
    <p:sldId id="295" r:id="rId12"/>
    <p:sldId id="340" r:id="rId13"/>
    <p:sldId id="313" r:id="rId14"/>
    <p:sldId id="314" r:id="rId15"/>
    <p:sldId id="341" r:id="rId16"/>
    <p:sldId id="342" r:id="rId17"/>
    <p:sldId id="387" r:id="rId18"/>
    <p:sldId id="343" r:id="rId19"/>
    <p:sldId id="425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3" r:id="rId40"/>
    <p:sldId id="364" r:id="rId41"/>
    <p:sldId id="365" r:id="rId42"/>
    <p:sldId id="366" r:id="rId43"/>
    <p:sldId id="367" r:id="rId44"/>
    <p:sldId id="368" r:id="rId45"/>
    <p:sldId id="369" r:id="rId46"/>
    <p:sldId id="370" r:id="rId47"/>
    <p:sldId id="371" r:id="rId48"/>
    <p:sldId id="373" r:id="rId49"/>
    <p:sldId id="374" r:id="rId50"/>
    <p:sldId id="375" r:id="rId51"/>
    <p:sldId id="376" r:id="rId52"/>
    <p:sldId id="377" r:id="rId53"/>
    <p:sldId id="378" r:id="rId54"/>
    <p:sldId id="379" r:id="rId55"/>
    <p:sldId id="380" r:id="rId56"/>
    <p:sldId id="381" r:id="rId57"/>
    <p:sldId id="382" r:id="rId58"/>
    <p:sldId id="383" r:id="rId59"/>
    <p:sldId id="384" r:id="rId60"/>
    <p:sldId id="386" r:id="rId61"/>
    <p:sldId id="392" r:id="rId62"/>
    <p:sldId id="393" r:id="rId63"/>
    <p:sldId id="389" r:id="rId64"/>
    <p:sldId id="390" r:id="rId65"/>
    <p:sldId id="395" r:id="rId66"/>
    <p:sldId id="388" r:id="rId67"/>
    <p:sldId id="394" r:id="rId68"/>
    <p:sldId id="396" r:id="rId69"/>
    <p:sldId id="398" r:id="rId70"/>
    <p:sldId id="397" r:id="rId71"/>
    <p:sldId id="399" r:id="rId72"/>
    <p:sldId id="400" r:id="rId73"/>
    <p:sldId id="401" r:id="rId74"/>
    <p:sldId id="402" r:id="rId75"/>
    <p:sldId id="403" r:id="rId76"/>
    <p:sldId id="404" r:id="rId77"/>
    <p:sldId id="405" r:id="rId78"/>
    <p:sldId id="422" r:id="rId79"/>
    <p:sldId id="423" r:id="rId80"/>
    <p:sldId id="407" r:id="rId81"/>
    <p:sldId id="408" r:id="rId82"/>
    <p:sldId id="409" r:id="rId83"/>
    <p:sldId id="410" r:id="rId84"/>
    <p:sldId id="411" r:id="rId85"/>
    <p:sldId id="412" r:id="rId86"/>
    <p:sldId id="414" r:id="rId87"/>
    <p:sldId id="415" r:id="rId88"/>
    <p:sldId id="416" r:id="rId89"/>
    <p:sldId id="417" r:id="rId90"/>
    <p:sldId id="418" r:id="rId91"/>
    <p:sldId id="419" r:id="rId92"/>
    <p:sldId id="420" r:id="rId93"/>
    <p:sldId id="421" r:id="rId94"/>
    <p:sldId id="424" r:id="rId9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5" autoAdjust="0"/>
    <p:restoredTop sz="83407" autoAdjust="0"/>
  </p:normalViewPr>
  <p:slideViewPr>
    <p:cSldViewPr snapToGrid="0">
      <p:cViewPr varScale="1">
        <p:scale>
          <a:sx n="83" d="100"/>
          <a:sy n="83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D8104-FA8E-45D0-85D8-11B4E7CE1721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B6448-6E34-4236-BEB7-C0B10BF7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6448-6E34-4236-BEB7-C0B10BF74F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50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6448-6E34-4236-BEB7-C0B10BF74F3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6448-6E34-4236-BEB7-C0B10BF74F3B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2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6448-6E34-4236-BEB7-C0B10BF74F3B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6448-6E34-4236-BEB7-C0B10BF74F3B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44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5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0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26845-A642-4B11-961E-48B67028C2BA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630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45782-031E-42B9-89DE-AAFC850CF09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2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6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3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4FEA0-7579-45C4-A5E4-FA098082310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7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lcc.org/demo/index.cg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is.upenn.edu/~stevez/%20CS34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3.bin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8.bin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0.bin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2.bin"/><Relationship Id="rId4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35854"/>
          </a:xfrm>
        </p:spPr>
        <p:txBody>
          <a:bodyPr/>
          <a:lstStyle/>
          <a:p>
            <a:r>
              <a:rPr lang="en-US" dirty="0" err="1" smtClean="0"/>
              <a:t>Mooly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6501" y="4329967"/>
            <a:ext cx="713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ellcc.org/demo/index.cgi</a:t>
            </a:r>
            <a:endParaRPr lang="he-IL" sz="2400" dirty="0" smtClean="0"/>
          </a:p>
          <a:p>
            <a:r>
              <a:rPr lang="en-US" sz="2400" dirty="0" smtClean="0"/>
              <a:t>llvm.org</a:t>
            </a:r>
          </a:p>
          <a:p>
            <a:r>
              <a:rPr lang="en-US" sz="2400" u="sng" dirty="0" smtClean="0">
                <a:hlinkClick r:id="rId4"/>
              </a:rPr>
              <a:t>https</a:t>
            </a:r>
            <a:r>
              <a:rPr lang="en-US" sz="2400" u="sng" dirty="0">
                <a:hlinkClick r:id="rId4"/>
              </a:rPr>
              <a:t>://www.cis.upenn.edu/~stevez/ CS341</a:t>
            </a:r>
            <a:endParaRPr lang="en-US" sz="2400" u="sng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84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Liveness Recursive Equations</a:t>
            </a:r>
            <a:endParaRPr lang="en-US" altLang="he-IL" sz="3200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82800" y="1211182"/>
            <a:ext cx="1593850" cy="494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27238" y="2071177"/>
            <a:ext cx="1704975" cy="539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24075" y="56832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 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2879725" y="1705837"/>
            <a:ext cx="1" cy="365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781175" y="4784512"/>
            <a:ext cx="21971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alt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if c 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pPr algn="ctr"/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027238" y="2975622"/>
            <a:ext cx="1704975" cy="539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b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27238" y="3880067"/>
            <a:ext cx="1704975" cy="539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b * 2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879724" y="2598416"/>
            <a:ext cx="1" cy="365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2"/>
          </p:cNvCxnSpPr>
          <p:nvPr/>
        </p:nvCxnSpPr>
        <p:spPr>
          <a:xfrm>
            <a:off x="2879726" y="3514727"/>
            <a:ext cx="22223" cy="389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901949" y="4442904"/>
            <a:ext cx="0" cy="298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2"/>
            <a:endCxn id="22" idx="0"/>
          </p:cNvCxnSpPr>
          <p:nvPr/>
        </p:nvCxnSpPr>
        <p:spPr>
          <a:xfrm>
            <a:off x="2879725" y="5317912"/>
            <a:ext cx="0" cy="365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34" idx="3"/>
            <a:endCxn id="21" idx="3"/>
          </p:cNvCxnSpPr>
          <p:nvPr/>
        </p:nvCxnSpPr>
        <p:spPr>
          <a:xfrm flipH="1" flipV="1">
            <a:off x="3732213" y="2340730"/>
            <a:ext cx="246062" cy="2710482"/>
          </a:xfrm>
          <a:prstGeom prst="curvedConnector3">
            <a:avLst>
              <a:gd name="adj1" fmla="val -929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36860" y="882287"/>
            <a:ext cx="79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128293" y="856887"/>
            <a:ext cx="79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124075" y="1188957"/>
            <a:ext cx="20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019498" y="1995130"/>
            <a:ext cx="20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99469" y="2970523"/>
            <a:ext cx="20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086769" y="3808723"/>
            <a:ext cx="20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810345" y="4735283"/>
            <a:ext cx="20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124869" y="5641009"/>
            <a:ext cx="20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236860" y="1304119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{a}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236860" y="2104219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{b}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236860" y="3082119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{c}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236860" y="3971119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{a}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236860" y="4860119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{}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236860" y="5799919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{}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162226" y="1291419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{}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162226" y="1971583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{a}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162226" y="3060508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c,b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162226" y="3961304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{b}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162226" y="4723304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{c}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162226" y="5688504"/>
            <a:ext cx="69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{c}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676576" y="5683250"/>
            <a:ext cx="43658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(6) ={}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(6) = (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(6) </a:t>
            </a:r>
            <a:r>
              <a:rPr lang="en-IL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err="1" smtClean="0"/>
              <a:t>def</a:t>
            </a:r>
            <a:r>
              <a:rPr lang="en-US" sz="2000" dirty="0" smtClean="0"/>
              <a:t>(6))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use(6)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4676576" y="4768850"/>
            <a:ext cx="43658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(5)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(6)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LivIn</a:t>
            </a:r>
            <a:r>
              <a:rPr lang="en-US" sz="2000" dirty="0" smtClean="0">
                <a:sym typeface="Symbol" panose="05050102010706020507" pitchFamily="18" charset="2"/>
              </a:rPr>
              <a:t>(2)</a:t>
            </a:r>
            <a:endParaRPr lang="en-US" sz="2000" dirty="0" smtClean="0"/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(5) = (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(5) </a:t>
            </a:r>
            <a:r>
              <a:rPr lang="en-IL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err="1" smtClean="0"/>
              <a:t>def</a:t>
            </a:r>
            <a:r>
              <a:rPr lang="en-US" sz="2000" dirty="0" smtClean="0"/>
              <a:t>(5))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use(5)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4676576" y="3790950"/>
            <a:ext cx="44801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(4)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(5)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(4) = (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(4) </a:t>
            </a:r>
            <a:r>
              <a:rPr lang="en-IL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err="1" smtClean="0"/>
              <a:t>def</a:t>
            </a:r>
            <a:r>
              <a:rPr lang="en-US" sz="2000" dirty="0" smtClean="0"/>
              <a:t>(4))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use(4)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4676576" y="2876550"/>
            <a:ext cx="43658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(3)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(4)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(3) = (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(3) </a:t>
            </a:r>
            <a:r>
              <a:rPr lang="en-IL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err="1" smtClean="0"/>
              <a:t>def</a:t>
            </a:r>
            <a:r>
              <a:rPr lang="en-US" sz="2000" dirty="0" smtClean="0"/>
              <a:t>(3))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use(3)</a:t>
            </a:r>
            <a:endParaRPr lang="en-US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4676576" y="1898650"/>
            <a:ext cx="47595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(2)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(3)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(2) = (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(2) </a:t>
            </a:r>
            <a:r>
              <a:rPr lang="en-IL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err="1" smtClean="0"/>
              <a:t>def</a:t>
            </a:r>
            <a:r>
              <a:rPr lang="en-US" sz="2000" dirty="0" smtClean="0"/>
              <a:t>(2))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use(2)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4676576" y="1047750"/>
            <a:ext cx="45817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(1)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(2)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(1) = (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(1) </a:t>
            </a:r>
            <a:r>
              <a:rPr lang="en-IL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dirty="0" err="1" smtClean="0"/>
              <a:t>def</a:t>
            </a:r>
            <a:r>
              <a:rPr lang="en-US" sz="2000" dirty="0" smtClean="0"/>
              <a:t>(1))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use(1)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821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62844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Iteratively Computing Liveness</a:t>
            </a:r>
            <a:endParaRPr lang="en-US" altLang="he-IL" sz="3200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90600" y="1211182"/>
            <a:ext cx="1593850" cy="49465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31875" y="5683250"/>
            <a:ext cx="1511300" cy="7461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 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038" y="2071177"/>
            <a:ext cx="1704975" cy="53910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1787525" y="1705837"/>
            <a:ext cx="1" cy="36534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8975" y="4784512"/>
            <a:ext cx="2197100" cy="533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alt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if c 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pPr algn="ctr"/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35038" y="2975622"/>
            <a:ext cx="1704975" cy="53910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b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5038" y="3880067"/>
            <a:ext cx="1704975" cy="53910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b * 2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87524" y="2598416"/>
            <a:ext cx="1" cy="36534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2"/>
          </p:cNvCxnSpPr>
          <p:nvPr/>
        </p:nvCxnSpPr>
        <p:spPr>
          <a:xfrm>
            <a:off x="1787526" y="3514727"/>
            <a:ext cx="22223" cy="3890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809749" y="4442904"/>
            <a:ext cx="0" cy="29807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2"/>
            <a:endCxn id="22" idx="0"/>
          </p:cNvCxnSpPr>
          <p:nvPr/>
        </p:nvCxnSpPr>
        <p:spPr>
          <a:xfrm>
            <a:off x="1787525" y="5317912"/>
            <a:ext cx="0" cy="36533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007269" y="2970523"/>
            <a:ext cx="2091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994569" y="3808723"/>
            <a:ext cx="2091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070769" y="5641009"/>
            <a:ext cx="2083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974776" y="5683250"/>
            <a:ext cx="398482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(6) ={}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(6) = 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(6) 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{c}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3050976" y="4740974"/>
            <a:ext cx="390862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(5)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(6)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LivIn</a:t>
            </a:r>
            <a:r>
              <a:rPr lang="en-US" sz="2000" dirty="0" smtClean="0">
                <a:sym typeface="Symbol" panose="05050102010706020507" pitchFamily="18" charset="2"/>
              </a:rPr>
              <a:t>(2)</a:t>
            </a:r>
            <a:endParaRPr lang="en-US" sz="2000" dirty="0" smtClean="0"/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(5) = 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(5)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{c}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3050976" y="3611570"/>
            <a:ext cx="402292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(4)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(5)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(4) = (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(4) </a:t>
            </a:r>
            <a:r>
              <a:rPr lang="en-IL" sz="2000" dirty="0" smtClean="0"/>
              <a:t>–</a:t>
            </a:r>
            <a:r>
              <a:rPr lang="en-US" sz="2000" dirty="0" smtClean="0"/>
              <a:t> {a})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{b}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3101776" y="2811470"/>
            <a:ext cx="397212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(3)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(4)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(3) = (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(3) </a:t>
            </a:r>
            <a:r>
              <a:rPr lang="en-IL" sz="2000" dirty="0" smtClean="0"/>
              <a:t>–</a:t>
            </a:r>
            <a:r>
              <a:rPr lang="en-US" sz="2000" dirty="0" smtClean="0"/>
              <a:t> {c})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{b, c}</a:t>
            </a:r>
            <a:endParaRPr lang="en-US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3152577" y="1833570"/>
            <a:ext cx="39213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(2)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(3)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(2) = (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(2) </a:t>
            </a:r>
            <a:r>
              <a:rPr lang="en-IL" sz="2000" dirty="0" smtClean="0"/>
              <a:t>–</a:t>
            </a:r>
            <a:r>
              <a:rPr lang="en-US" sz="2000" dirty="0" smtClean="0"/>
              <a:t> {b})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 smtClean="0">
                <a:sym typeface="Symbol" panose="05050102010706020507" pitchFamily="18" charset="2"/>
              </a:rPr>
              <a:t> {a}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3216077" y="982670"/>
            <a:ext cx="33498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(1) 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(2)</a:t>
            </a:r>
          </a:p>
          <a:p>
            <a:r>
              <a:rPr lang="en-US" sz="2000" dirty="0" err="1" smtClean="0"/>
              <a:t>LiveIn</a:t>
            </a:r>
            <a:r>
              <a:rPr lang="en-US" sz="2000" dirty="0" smtClean="0"/>
              <a:t>(1) = </a:t>
            </a:r>
            <a:r>
              <a:rPr lang="en-US" sz="2000" dirty="0" err="1" smtClean="0"/>
              <a:t>LiveOut</a:t>
            </a:r>
            <a:r>
              <a:rPr lang="en-US" sz="2000" dirty="0" smtClean="0"/>
              <a:t>(1) </a:t>
            </a:r>
            <a:r>
              <a:rPr lang="en-IL" sz="2000" dirty="0" smtClean="0"/>
              <a:t>–</a:t>
            </a:r>
            <a:r>
              <a:rPr lang="en-US" sz="2000" dirty="0" smtClean="0"/>
              <a:t> {a}</a:t>
            </a:r>
            <a:endParaRPr lang="en-US" sz="2000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435175"/>
              </p:ext>
            </p:extLst>
          </p:nvPr>
        </p:nvGraphicFramePr>
        <p:xfrm>
          <a:off x="7505700" y="1051077"/>
          <a:ext cx="38481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419">
                  <a:extLst>
                    <a:ext uri="{9D8B030D-6E8A-4147-A177-3AD203B41FA5}">
                      <a16:colId xmlns:a16="http://schemas.microsoft.com/office/drawing/2014/main" val="3756525036"/>
                    </a:ext>
                  </a:extLst>
                </a:gridCol>
                <a:gridCol w="2671681">
                  <a:extLst>
                    <a:ext uri="{9D8B030D-6E8A-4147-A177-3AD203B41FA5}">
                      <a16:colId xmlns:a16="http://schemas.microsoft.com/office/drawing/2014/main" val="2601216301"/>
                    </a:ext>
                  </a:extLst>
                </a:gridCol>
              </a:tblGrid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LiveIn</a:t>
                      </a:r>
                      <a:r>
                        <a:rPr lang="en-US" sz="2000" dirty="0" smtClean="0"/>
                        <a:t>(Node)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70149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{c}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150491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{c}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92588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b,c</a:t>
                      </a:r>
                      <a:r>
                        <a:rPr lang="en-US" sz="2000" dirty="0" smtClean="0"/>
                        <a:t>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239044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b,c</a:t>
                      </a:r>
                      <a:r>
                        <a:rPr lang="en-US" sz="2000" dirty="0" smtClean="0"/>
                        <a:t>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072828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{c,</a:t>
                      </a:r>
                      <a:r>
                        <a:rPr lang="en-US" sz="2000" baseline="0" dirty="0" smtClean="0"/>
                        <a:t> a}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216530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{c,</a:t>
                      </a:r>
                      <a:r>
                        <a:rPr lang="en-US" sz="2000" baseline="0" dirty="0" smtClean="0"/>
                        <a:t> a}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05102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{b, c}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97445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{b, c}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599068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{c, a}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99103"/>
                  </a:ext>
                </a:extLst>
              </a:tr>
              <a:tr h="1361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{c}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438128"/>
                  </a:ext>
                </a:extLst>
              </a:tr>
            </a:tbl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715169" y="4713909"/>
            <a:ext cx="2083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54" name="Curved Connector 53"/>
          <p:cNvCxnSpPr>
            <a:stCxn id="34" idx="1"/>
            <a:endCxn id="21" idx="1"/>
          </p:cNvCxnSpPr>
          <p:nvPr/>
        </p:nvCxnSpPr>
        <p:spPr>
          <a:xfrm rot="10800000" flipH="1">
            <a:off x="688974" y="2340730"/>
            <a:ext cx="246063" cy="2710482"/>
          </a:xfrm>
          <a:prstGeom prst="curvedConnector3">
            <a:avLst>
              <a:gd name="adj1" fmla="val -929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031875" y="1188957"/>
            <a:ext cx="2091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031875" y="2052557"/>
            <a:ext cx="2091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9626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Constructing interference graphs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Compute liveness information at every instruction</a:t>
            </a:r>
          </a:p>
          <a:p>
            <a:r>
              <a:rPr lang="en-US" altLang="en-US" dirty="0" smtClean="0"/>
              <a:t>Variables ‘a’ and ‘b’ </a:t>
            </a:r>
            <a:r>
              <a:rPr lang="en-US" altLang="en-US" dirty="0" smtClean="0">
                <a:solidFill>
                  <a:srgbClr val="FF0000"/>
                </a:solidFill>
              </a:rPr>
              <a:t>interfere</a:t>
            </a:r>
            <a:r>
              <a:rPr lang="en-US" altLang="en-US" dirty="0" smtClean="0"/>
              <a:t> when there exists an instruction  </a:t>
            </a:r>
            <a:br>
              <a:rPr lang="en-US" altLang="en-US" dirty="0" smtClean="0"/>
            </a:br>
            <a:r>
              <a:rPr lang="en-US" altLang="en-US" dirty="0" smtClean="0"/>
              <a:t>n: a </a:t>
            </a:r>
            <a:r>
              <a:rPr lang="en-IL" altLang="en-US" dirty="0" smtClean="0">
                <a:sym typeface="Symbol" panose="05050102010706020507" pitchFamily="18" charset="2"/>
              </a:rPr>
              <a:t>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exp</a:t>
            </a:r>
            <a:r>
              <a:rPr lang="en-US" altLang="en-US" dirty="0" smtClean="0"/>
              <a:t> and  ‘b’ </a:t>
            </a:r>
            <a:r>
              <a:rPr lang="en-US" altLang="en-US" dirty="0" smtClean="0">
                <a:sym typeface="Symbol" panose="05050102010706020507" pitchFamily="18" charset="2"/>
              </a:rPr>
              <a:t> </a:t>
            </a:r>
            <a:r>
              <a:rPr lang="en-US" altLang="en-US" dirty="0" err="1" smtClean="0">
                <a:sym typeface="Symbol" panose="05050102010706020507" pitchFamily="18" charset="2"/>
              </a:rPr>
              <a:t>LiveOut</a:t>
            </a:r>
            <a:r>
              <a:rPr lang="en-US" altLang="en-US" dirty="0" smtClean="0">
                <a:sym typeface="Symbol" panose="05050102010706020507" pitchFamily="18" charset="2"/>
              </a:rPr>
              <a:t>[n]</a:t>
            </a: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C70D0FF-A226-4EF0-BDA3-8B01711111D6}" type="slidenum">
              <a:rPr lang="he-IL" altLang="en-US" sz="1400">
                <a:solidFill>
                  <a:schemeClr val="tx1"/>
                </a:solidFill>
              </a:rPr>
              <a:pPr/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5676" y="247651"/>
            <a:ext cx="7788275" cy="1190625"/>
          </a:xfrm>
          <a:noFill/>
        </p:spPr>
        <p:txBody>
          <a:bodyPr>
            <a:normAutofit fontScale="90000"/>
          </a:bodyPr>
          <a:lstStyle/>
          <a:p>
            <a:r>
              <a:rPr lang="en-US" altLang="he-IL" smtClean="0">
                <a:solidFill>
                  <a:schemeClr val="tx1"/>
                </a:solidFill>
              </a:rPr>
              <a:t>Coloring by Simplification</a:t>
            </a:r>
            <a:br>
              <a:rPr lang="en-US" altLang="he-IL" smtClean="0">
                <a:solidFill>
                  <a:schemeClr val="tx1"/>
                </a:solidFill>
              </a:rPr>
            </a:br>
            <a:r>
              <a:rPr lang="en-US" altLang="he-IL" smtClean="0">
                <a:solidFill>
                  <a:schemeClr val="tx1"/>
                </a:solidFill>
              </a:rPr>
              <a:t>[Kempe 1879]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781176"/>
            <a:ext cx="9293225" cy="3890963"/>
          </a:xfrm>
        </p:spPr>
        <p:txBody>
          <a:bodyPr/>
          <a:lstStyle/>
          <a:p>
            <a:r>
              <a:rPr lang="en-US" altLang="he-IL" dirty="0"/>
              <a:t>K </a:t>
            </a:r>
          </a:p>
          <a:p>
            <a:pPr lvl="1"/>
            <a:r>
              <a:rPr lang="en-US" altLang="he-IL" dirty="0"/>
              <a:t>the number of machine registers</a:t>
            </a:r>
          </a:p>
          <a:p>
            <a:r>
              <a:rPr lang="en-US" altLang="he-IL" dirty="0"/>
              <a:t>G(V, E)</a:t>
            </a:r>
          </a:p>
          <a:p>
            <a:pPr lvl="1"/>
            <a:r>
              <a:rPr lang="en-US" altLang="he-IL" dirty="0"/>
              <a:t>the interference graph</a:t>
            </a:r>
          </a:p>
          <a:p>
            <a:r>
              <a:rPr lang="en-US" altLang="he-IL" dirty="0"/>
              <a:t>Consider a node v </a:t>
            </a:r>
            <a:r>
              <a:rPr lang="en-US" altLang="he-IL" dirty="0">
                <a:sym typeface="Symbol" panose="05050102010706020507" pitchFamily="18" charset="2"/>
              </a:rPr>
              <a:t>V with less than K neighbors:</a:t>
            </a:r>
          </a:p>
          <a:p>
            <a:pPr lvl="1"/>
            <a:r>
              <a:rPr lang="en-US" altLang="he-IL" dirty="0"/>
              <a:t>Color G – v in K colors</a:t>
            </a:r>
          </a:p>
          <a:p>
            <a:pPr lvl="1"/>
            <a:r>
              <a:rPr lang="en-US" altLang="he-IL" dirty="0"/>
              <a:t>Color v in a color different than its (colored) neighbors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BD7A1AD4-B438-4D08-B638-1C051888CE38}" type="slidenum">
              <a:rPr lang="he-IL" altLang="en-US" sz="1400">
                <a:solidFill>
                  <a:schemeClr val="tx1"/>
                </a:solidFill>
              </a:rPr>
              <a:pPr/>
              <a:t>13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6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8188" y="1"/>
            <a:ext cx="7772400" cy="708025"/>
          </a:xfrm>
          <a:noFill/>
        </p:spPr>
        <p:txBody>
          <a:bodyPr/>
          <a:lstStyle/>
          <a:p>
            <a:r>
              <a:rPr lang="en-US" altLang="he-IL" sz="3200"/>
              <a:t>Graph Coloring by Simplification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825875" y="900113"/>
            <a:ext cx="54864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Build: Construct the interference graph</a:t>
            </a: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3398839" y="1784350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Simplify: Recursively remove nodes with less than K neighbors ; Push removed nodes into stack</a:t>
            </a: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398839" y="3208338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Potential-Spill: Spill some nodes and remove nodes</a:t>
            </a:r>
          </a:p>
          <a:p>
            <a:pPr algn="ctr"/>
            <a:r>
              <a:rPr lang="en-US" altLang="en-US" dirty="0">
                <a:solidFill>
                  <a:schemeClr val="tx1"/>
                </a:solidFill>
              </a:rPr>
              <a:t>Push removed nodes into stack</a:t>
            </a: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3398839" y="4600575"/>
            <a:ext cx="6340475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Select: Assign actual registers (from simplify/spill stack)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3043238" y="5607050"/>
            <a:ext cx="7053262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Actual-Spill: Spill some potential spills and repeat the process</a:t>
            </a:r>
          </a:p>
        </p:txBody>
      </p:sp>
      <p:cxnSp>
        <p:nvCxnSpPr>
          <p:cNvPr id="32776" name="AutoShape 9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>
            <a:off x="6569075" y="1354138"/>
            <a:ext cx="0" cy="411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7" name="AutoShape 11"/>
          <p:cNvCxnSpPr>
            <a:cxnSpLocks noChangeShapeType="1"/>
            <a:stCxn id="32772" idx="2"/>
            <a:endCxn id="32773" idx="0"/>
          </p:cNvCxnSpPr>
          <p:nvPr/>
        </p:nvCxnSpPr>
        <p:spPr bwMode="auto">
          <a:xfrm>
            <a:off x="6569075" y="2543176"/>
            <a:ext cx="0" cy="6461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8" name="AutoShape 12"/>
          <p:cNvCxnSpPr>
            <a:cxnSpLocks noChangeShapeType="1"/>
            <a:stCxn id="32773" idx="2"/>
            <a:endCxn id="32774" idx="0"/>
          </p:cNvCxnSpPr>
          <p:nvPr/>
        </p:nvCxnSpPr>
        <p:spPr bwMode="auto">
          <a:xfrm>
            <a:off x="6569075" y="4119563"/>
            <a:ext cx="0" cy="461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9" name="AutoShape 13"/>
          <p:cNvCxnSpPr>
            <a:cxnSpLocks noChangeShapeType="1"/>
            <a:stCxn id="32774" idx="2"/>
            <a:endCxn id="32775" idx="0"/>
          </p:cNvCxnSpPr>
          <p:nvPr/>
        </p:nvCxnSpPr>
        <p:spPr bwMode="auto">
          <a:xfrm>
            <a:off x="6569075" y="5054600"/>
            <a:ext cx="1588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0" name="AutoShape 14"/>
          <p:cNvCxnSpPr>
            <a:cxnSpLocks noChangeShapeType="1"/>
            <a:stCxn id="32773" idx="1"/>
            <a:endCxn id="32772" idx="1"/>
          </p:cNvCxnSpPr>
          <p:nvPr/>
        </p:nvCxnSpPr>
        <p:spPr bwMode="auto">
          <a:xfrm rot="10800000" flipH="1">
            <a:off x="3379789" y="2154239"/>
            <a:ext cx="1587" cy="1500187"/>
          </a:xfrm>
          <a:prstGeom prst="curvedConnector3">
            <a:avLst>
              <a:gd name="adj1" fmla="val -1320000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1" name="AutoShape 16"/>
          <p:cNvSpPr>
            <a:spLocks noChangeArrowheads="1"/>
          </p:cNvSpPr>
          <p:nvPr/>
        </p:nvSpPr>
        <p:spPr bwMode="auto">
          <a:xfrm>
            <a:off x="9737726" y="2078008"/>
            <a:ext cx="184731" cy="400110"/>
          </a:xfrm>
          <a:prstGeom prst="curvedLeftArrow">
            <a:avLst>
              <a:gd name="adj1" fmla="val 35455"/>
              <a:gd name="adj2" fmla="val 70909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2" name="AutoShape 17"/>
          <p:cNvSpPr>
            <a:spLocks noChangeArrowheads="1"/>
          </p:cNvSpPr>
          <p:nvPr/>
        </p:nvSpPr>
        <p:spPr bwMode="auto">
          <a:xfrm>
            <a:off x="9734551" y="4616420"/>
            <a:ext cx="371475" cy="400110"/>
          </a:xfrm>
          <a:prstGeom prst="curvedLeftArrow">
            <a:avLst>
              <a:gd name="adj1" fmla="val 26667"/>
              <a:gd name="adj2" fmla="val 53333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2783" name="AutoShape 18"/>
          <p:cNvCxnSpPr>
            <a:cxnSpLocks noChangeShapeType="1"/>
            <a:stCxn id="32775" idx="1"/>
            <a:endCxn id="32771" idx="1"/>
          </p:cNvCxnSpPr>
          <p:nvPr/>
        </p:nvCxnSpPr>
        <p:spPr bwMode="auto">
          <a:xfrm rot="10800000" flipH="1">
            <a:off x="3024189" y="1117600"/>
            <a:ext cx="782637" cy="4706938"/>
          </a:xfrm>
          <a:prstGeom prst="curvedConnector3">
            <a:avLst>
              <a:gd name="adj1" fmla="val -26773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4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78AE4779-4817-42B2-9A06-65AD5718C77B}" type="slidenum">
              <a:rPr lang="he-IL" altLang="en-US" sz="1400">
                <a:solidFill>
                  <a:schemeClr val="tx1"/>
                </a:solidFill>
              </a:rPr>
              <a:pPr/>
              <a:t>14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9800" y="153989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Challenges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781176"/>
            <a:ext cx="9407525" cy="3890963"/>
          </a:xfrm>
        </p:spPr>
        <p:txBody>
          <a:bodyPr/>
          <a:lstStyle/>
          <a:p>
            <a:r>
              <a:rPr lang="en-US" altLang="he-IL" dirty="0" smtClean="0"/>
              <a:t>The Coloring problem is computationally hard</a:t>
            </a:r>
          </a:p>
          <a:p>
            <a:r>
              <a:rPr lang="en-US" altLang="he-IL" dirty="0" smtClean="0"/>
              <a:t>The number of machine registers may be small</a:t>
            </a:r>
          </a:p>
          <a:p>
            <a:r>
              <a:rPr lang="en-US" altLang="he-IL" dirty="0" smtClean="0"/>
              <a:t>Avoid too many MOVEs</a:t>
            </a:r>
          </a:p>
          <a:p>
            <a:r>
              <a:rPr lang="en-US" altLang="he-IL" dirty="0" smtClean="0"/>
              <a:t>Handle “pre-colored” nodes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817B28F-CA35-461B-95D8-EC42E38E3354}" type="slidenum">
              <a:rPr lang="he-IL" altLang="en-US" sz="1400">
                <a:solidFill>
                  <a:schemeClr val="tx1"/>
                </a:solidFill>
              </a:rPr>
              <a:pPr/>
              <a:t>15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5676" y="247651"/>
            <a:ext cx="7788275" cy="1190625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Coalescing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651" y="1781176"/>
            <a:ext cx="9562012" cy="3890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dirty="0"/>
              <a:t>MOVs can be removed if the source and the target share the same register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The source and the target of the move can be merged into a single node </a:t>
            </a:r>
            <a:br>
              <a:rPr lang="en-US" altLang="he-IL" dirty="0"/>
            </a:br>
            <a:r>
              <a:rPr lang="en-US" altLang="he-IL" dirty="0"/>
              <a:t>(unifying the sets of neighbors)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May require more registers</a:t>
            </a:r>
          </a:p>
          <a:p>
            <a:pPr>
              <a:lnSpc>
                <a:spcPct val="90000"/>
              </a:lnSpc>
            </a:pPr>
            <a:r>
              <a:rPr lang="en-US" altLang="he-IL" dirty="0">
                <a:solidFill>
                  <a:srgbClr val="F02E00"/>
                </a:solidFill>
              </a:rPr>
              <a:t>Conservative Coalescing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Merge nodes only if the resulting node has fewer than K neighbors with degree </a:t>
            </a:r>
            <a:r>
              <a:rPr lang="en-US" altLang="he-IL" dirty="0">
                <a:sym typeface="Math B" panose="05000000000000000000" pitchFamily="2" charset="2"/>
              </a:rPr>
              <a:t></a:t>
            </a:r>
            <a:r>
              <a:rPr lang="en-US" altLang="he-IL" dirty="0"/>
              <a:t> K (in the resulting graph)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DD2D29B-023E-4869-8CB6-A471A92738B8}" type="slidenum">
              <a:rPr lang="he-IL" altLang="en-US" sz="1400">
                <a:solidFill>
                  <a:schemeClr val="tx1"/>
                </a:solidFill>
              </a:rPr>
              <a:pPr/>
              <a:t>16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1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Constructing interference graphs (take 2)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Compute liveness information at every instruction</a:t>
            </a:r>
          </a:p>
          <a:p>
            <a:r>
              <a:rPr lang="en-US" altLang="en-US" dirty="0" smtClean="0"/>
              <a:t>Two types of edges:</a:t>
            </a:r>
            <a:r>
              <a:rPr lang="en-US" altLang="en-US" dirty="0" smtClean="0">
                <a:solidFill>
                  <a:srgbClr val="FF0000"/>
                </a:solidFill>
              </a:rPr>
              <a:t> interfere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move</a:t>
            </a:r>
          </a:p>
          <a:p>
            <a:pPr lvl="1"/>
            <a:r>
              <a:rPr lang="en-US" altLang="en-US" dirty="0" smtClean="0"/>
              <a:t>Variable ‘a’ and ‘b’ are </a:t>
            </a:r>
            <a:r>
              <a:rPr lang="en-US" altLang="en-US" dirty="0" err="1" smtClean="0">
                <a:solidFill>
                  <a:srgbClr val="FF0000"/>
                </a:solidFill>
              </a:rPr>
              <a:t>mov</a:t>
            </a:r>
            <a:r>
              <a:rPr lang="en-US" altLang="en-US" dirty="0" smtClean="0"/>
              <a:t> if there exists an </a:t>
            </a:r>
            <a:r>
              <a:rPr lang="en-US" altLang="en-US" dirty="0"/>
              <a:t>instruction n: a </a:t>
            </a:r>
            <a:r>
              <a:rPr lang="en-IL" altLang="en-US" dirty="0">
                <a:sym typeface="Symbol" panose="05050102010706020507" pitchFamily="18" charset="2"/>
              </a:rPr>
              <a:t></a:t>
            </a:r>
            <a:r>
              <a:rPr lang="en-US" altLang="en-US" dirty="0"/>
              <a:t> </a:t>
            </a:r>
            <a:r>
              <a:rPr lang="en-US" altLang="en-US" dirty="0" smtClean="0"/>
              <a:t>b</a:t>
            </a:r>
          </a:p>
          <a:p>
            <a:pPr lvl="1"/>
            <a:r>
              <a:rPr lang="en-US" altLang="en-US" dirty="0" smtClean="0"/>
              <a:t>Variables ‘a’ and ‘b’ </a:t>
            </a:r>
            <a:r>
              <a:rPr lang="en-US" altLang="en-US" dirty="0" smtClean="0">
                <a:solidFill>
                  <a:srgbClr val="FF0000"/>
                </a:solidFill>
              </a:rPr>
              <a:t>interfere</a:t>
            </a:r>
            <a:r>
              <a:rPr lang="en-US" altLang="en-US" dirty="0" smtClean="0"/>
              <a:t> when there exists an instruction  </a:t>
            </a:r>
            <a:br>
              <a:rPr lang="en-US" altLang="en-US" dirty="0" smtClean="0"/>
            </a:br>
            <a:r>
              <a:rPr lang="en-US" altLang="en-US" dirty="0" smtClean="0"/>
              <a:t>n: a </a:t>
            </a:r>
            <a:r>
              <a:rPr lang="en-IL" altLang="en-US" dirty="0" smtClean="0">
                <a:sym typeface="Symbol" panose="05050102010706020507" pitchFamily="18" charset="2"/>
              </a:rPr>
              <a:t>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exp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exp</a:t>
            </a:r>
            <a:r>
              <a:rPr lang="en-US" altLang="en-US" dirty="0" smtClean="0"/>
              <a:t> </a:t>
            </a:r>
            <a:r>
              <a:rPr lang="en-IL" altLang="en-US" dirty="0" smtClean="0"/>
              <a:t>≠</a:t>
            </a:r>
            <a:r>
              <a:rPr lang="en-US" altLang="en-US" dirty="0" smtClean="0"/>
              <a:t>b and  ‘b’ </a:t>
            </a:r>
            <a:r>
              <a:rPr lang="en-US" altLang="en-US" dirty="0" smtClean="0">
                <a:sym typeface="Symbol" panose="05050102010706020507" pitchFamily="18" charset="2"/>
              </a:rPr>
              <a:t> </a:t>
            </a:r>
            <a:r>
              <a:rPr lang="en-US" altLang="en-US" dirty="0" err="1" smtClean="0">
                <a:sym typeface="Symbol" panose="05050102010706020507" pitchFamily="18" charset="2"/>
              </a:rPr>
              <a:t>LiveOut</a:t>
            </a:r>
            <a:r>
              <a:rPr lang="en-US" altLang="en-US" dirty="0" smtClean="0">
                <a:sym typeface="Symbol" panose="05050102010706020507" pitchFamily="18" charset="2"/>
              </a:rPr>
              <a:t>[n] </a:t>
            </a: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C70D0FF-A226-4EF0-BDA3-8B01711111D6}" type="slidenum">
              <a:rPr lang="he-IL" altLang="en-US" sz="1400">
                <a:solidFill>
                  <a:schemeClr val="tx1"/>
                </a:solidFill>
              </a:rPr>
              <a:pPr/>
              <a:t>17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47651"/>
            <a:ext cx="9302751" cy="1190625"/>
          </a:xfrm>
          <a:noFill/>
        </p:spPr>
        <p:txBody>
          <a:bodyPr/>
          <a:lstStyle/>
          <a:p>
            <a:r>
              <a:rPr lang="en-US" altLang="he-IL" dirty="0" smtClean="0">
                <a:solidFill>
                  <a:schemeClr val="tx1"/>
                </a:solidFill>
              </a:rPr>
              <a:t>Constrained Moves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35138"/>
            <a:ext cx="10439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dirty="0"/>
              <a:t>A instruction T </a:t>
            </a:r>
            <a:r>
              <a:rPr lang="en-US" altLang="en-US" dirty="0">
                <a:sym typeface="Symbol" panose="05050102010706020507" pitchFamily="18" charset="2"/>
              </a:rPr>
              <a:t></a:t>
            </a:r>
            <a:r>
              <a:rPr lang="en-US" altLang="he-IL" dirty="0"/>
              <a:t> S is </a:t>
            </a:r>
            <a:r>
              <a:rPr lang="en-US" altLang="he-IL" dirty="0">
                <a:solidFill>
                  <a:srgbClr val="F02E00"/>
                </a:solidFill>
              </a:rPr>
              <a:t>constrained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 if S and T interfere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May happen after coalescing</a:t>
            </a:r>
          </a:p>
          <a:p>
            <a:pPr>
              <a:lnSpc>
                <a:spcPct val="90000"/>
              </a:lnSpc>
            </a:pPr>
            <a:endParaRPr lang="en-US" altLang="he-IL" dirty="0"/>
          </a:p>
          <a:p>
            <a:pPr>
              <a:lnSpc>
                <a:spcPct val="90000"/>
              </a:lnSpc>
            </a:pPr>
            <a:endParaRPr lang="en-US" altLang="he-IL" dirty="0"/>
          </a:p>
          <a:p>
            <a:pPr>
              <a:lnSpc>
                <a:spcPct val="90000"/>
              </a:lnSpc>
            </a:pPr>
            <a:endParaRPr lang="en-US" altLang="he-IL" dirty="0"/>
          </a:p>
          <a:p>
            <a:pPr>
              <a:lnSpc>
                <a:spcPct val="90000"/>
              </a:lnSpc>
            </a:pPr>
            <a:endParaRPr lang="en-US" altLang="he-IL" dirty="0"/>
          </a:p>
          <a:p>
            <a:pPr>
              <a:lnSpc>
                <a:spcPct val="90000"/>
              </a:lnSpc>
            </a:pPr>
            <a:endParaRPr lang="en-US" altLang="he-IL" dirty="0"/>
          </a:p>
          <a:p>
            <a:pPr>
              <a:lnSpc>
                <a:spcPct val="90000"/>
              </a:lnSpc>
            </a:pPr>
            <a:r>
              <a:rPr lang="en-US" altLang="he-IL" dirty="0"/>
              <a:t>Constrained MOVs are not coalesced</a:t>
            </a:r>
          </a:p>
          <a:p>
            <a:pPr>
              <a:lnSpc>
                <a:spcPct val="90000"/>
              </a:lnSpc>
            </a:pPr>
            <a:endParaRPr lang="en-US" altLang="he-IL" dirty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09800" y="3140075"/>
            <a:ext cx="4922838" cy="1835150"/>
            <a:chOff x="432" y="1978"/>
            <a:chExt cx="3101" cy="1156"/>
          </a:xfrm>
        </p:grpSpPr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2466" y="2061"/>
              <a:ext cx="328" cy="35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3205" y="2090"/>
              <a:ext cx="328" cy="35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Y</a:t>
              </a:r>
            </a:p>
          </p:txBody>
        </p:sp>
        <p:cxnSp>
          <p:nvCxnSpPr>
            <p:cNvPr id="35848" name="AutoShape 8"/>
            <p:cNvCxnSpPr>
              <a:cxnSpLocks noChangeShapeType="1"/>
            </p:cNvCxnSpPr>
            <p:nvPr/>
          </p:nvCxnSpPr>
          <p:spPr bwMode="auto">
            <a:xfrm>
              <a:off x="2757" y="2238"/>
              <a:ext cx="409" cy="2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49" name="Oval 9"/>
            <p:cNvSpPr>
              <a:spLocks noChangeArrowheads="1"/>
            </p:cNvSpPr>
            <p:nvPr/>
          </p:nvSpPr>
          <p:spPr bwMode="auto">
            <a:xfrm>
              <a:off x="2681" y="2780"/>
              <a:ext cx="303" cy="35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Z</a:t>
              </a:r>
            </a:p>
          </p:txBody>
        </p:sp>
        <p:cxnSp>
          <p:nvCxnSpPr>
            <p:cNvPr id="35850" name="AutoShape 12"/>
            <p:cNvCxnSpPr>
              <a:cxnSpLocks noChangeShapeType="1"/>
              <a:stCxn id="35847" idx="3"/>
              <a:endCxn id="35849" idx="6"/>
            </p:cNvCxnSpPr>
            <p:nvPr/>
          </p:nvCxnSpPr>
          <p:spPr bwMode="auto">
            <a:xfrm flipH="1">
              <a:off x="2984" y="2404"/>
              <a:ext cx="277" cy="55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1" name="AutoShape 13"/>
            <p:cNvCxnSpPr>
              <a:cxnSpLocks noChangeShapeType="1"/>
              <a:stCxn id="35846" idx="4"/>
              <a:endCxn id="35849" idx="0"/>
            </p:cNvCxnSpPr>
            <p:nvPr/>
          </p:nvCxnSpPr>
          <p:spPr bwMode="auto">
            <a:xfrm>
              <a:off x="2630" y="2427"/>
              <a:ext cx="202" cy="34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2" name="Text Box 14"/>
            <p:cNvSpPr txBox="1">
              <a:spLocks noChangeArrowheads="1"/>
            </p:cNvSpPr>
            <p:nvPr/>
          </p:nvSpPr>
          <p:spPr bwMode="auto">
            <a:xfrm>
              <a:off x="461" y="1978"/>
              <a:ext cx="190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X </a:t>
              </a:r>
              <a:r>
                <a:rPr lang="en-US" altLang="en-US">
                  <a:solidFill>
                    <a:schemeClr val="tx1"/>
                  </a:solidFill>
                  <a:sym typeface="Symbol" panose="05050102010706020507" pitchFamily="18" charset="2"/>
                </a:rPr>
                <a:t>Y       /* X, Y, Z */</a:t>
              </a:r>
            </a:p>
          </p:txBody>
        </p:sp>
        <p:sp>
          <p:nvSpPr>
            <p:cNvPr id="35853" name="Text Box 15"/>
            <p:cNvSpPr txBox="1">
              <a:spLocks noChangeArrowheads="1"/>
            </p:cNvSpPr>
            <p:nvPr/>
          </p:nvSpPr>
          <p:spPr bwMode="auto">
            <a:xfrm>
              <a:off x="432" y="2602"/>
              <a:ext cx="14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Y</a:t>
              </a:r>
              <a:r>
                <a:rPr lang="en-US" altLang="en-US">
                  <a:solidFill>
                    <a:schemeClr val="tx1"/>
                  </a:solidFill>
                  <a:sym typeface="Symbol" panose="05050102010706020507" pitchFamily="18" charset="2"/>
                </a:rPr>
                <a:t>Z     </a:t>
              </a:r>
            </a:p>
          </p:txBody>
        </p:sp>
      </p:grpSp>
      <p:sp>
        <p:nvSpPr>
          <p:cNvPr id="35845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21FDB21-3C64-448A-8E6B-998B1ADDB790}" type="slidenum">
              <a:rPr lang="he-IL" altLang="en-US" sz="1400">
                <a:solidFill>
                  <a:schemeClr val="tx1"/>
                </a:solidFill>
              </a:rPr>
              <a:pPr/>
              <a:t>18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3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47651"/>
            <a:ext cx="9302751" cy="1190625"/>
          </a:xfrm>
          <a:noFill/>
        </p:spPr>
        <p:txBody>
          <a:bodyPr/>
          <a:lstStyle/>
          <a:p>
            <a:r>
              <a:rPr lang="en-US" altLang="he-IL" dirty="0" smtClean="0">
                <a:solidFill>
                  <a:schemeClr val="tx1"/>
                </a:solidFill>
              </a:rPr>
              <a:t>Example of Constrained Moves</a:t>
            </a:r>
            <a:r>
              <a:rPr lang="he-IL" altLang="he-IL" dirty="0" smtClean="0">
                <a:solidFill>
                  <a:schemeClr val="tx1"/>
                </a:solidFill>
              </a:rPr>
              <a:t> </a:t>
            </a:r>
            <a:endParaRPr lang="en-US" altLang="he-IL" dirty="0" smtClean="0">
              <a:solidFill>
                <a:schemeClr val="tx1"/>
              </a:solidFill>
            </a:endParaRPr>
          </a:p>
        </p:txBody>
      </p:sp>
      <p:sp>
        <p:nvSpPr>
          <p:cNvPr id="35845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21FDB21-3C64-448A-8E6B-998B1ADDB790}" type="slidenum">
              <a:rPr lang="he-IL" altLang="en-US" sz="1400">
                <a:solidFill>
                  <a:schemeClr val="tx1"/>
                </a:solidFill>
              </a:rPr>
              <a:pPr/>
              <a:t>19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5070" y="1600325"/>
            <a:ext cx="39060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(</a:t>
            </a:r>
            <a:r>
              <a:rPr lang="en-IL" sz="2400" dirty="0" smtClean="0"/>
              <a:t>…</a:t>
            </a:r>
            <a:r>
              <a:rPr lang="en-US" sz="2400" dirty="0" smtClean="0"/>
              <a:t>)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{</a:t>
            </a:r>
          </a:p>
          <a:p>
            <a:r>
              <a:rPr lang="en-US" sz="2400" dirty="0" smtClean="0"/>
              <a:t>    x = y ;</a:t>
            </a:r>
          </a:p>
          <a:p>
            <a:r>
              <a:rPr lang="en-US" sz="2400" dirty="0" smtClean="0"/>
              <a:t>    // x and y are live</a:t>
            </a:r>
          </a:p>
          <a:p>
            <a:r>
              <a:rPr lang="en-US" sz="2400" dirty="0" smtClean="0"/>
              <a:t>   // move edge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// </a:t>
            </a:r>
            <a:r>
              <a:rPr lang="en-US" sz="2400" b="1" dirty="0" smtClean="0"/>
              <a:t>no interference edge </a:t>
            </a:r>
          </a:p>
          <a:p>
            <a:r>
              <a:rPr lang="en-US" sz="2400" dirty="0" smtClean="0"/>
              <a:t>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else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x = 5;</a:t>
            </a:r>
          </a:p>
          <a:p>
            <a:r>
              <a:rPr lang="en-US" sz="2400" dirty="0" smtClean="0"/>
              <a:t>   // x and y are live</a:t>
            </a:r>
          </a:p>
          <a:p>
            <a:r>
              <a:rPr lang="en-US" sz="2400" dirty="0" smtClean="0"/>
              <a:t>   // x and y interfere</a:t>
            </a:r>
            <a:endParaRPr lang="en-US" sz="2400" dirty="0"/>
          </a:p>
          <a:p>
            <a:r>
              <a:rPr lang="en-US" sz="2400" dirty="0" smtClean="0"/>
              <a:t>   }</a:t>
            </a:r>
          </a:p>
          <a:p>
            <a:r>
              <a:rPr lang="en-US" sz="2400" dirty="0" smtClean="0"/>
              <a:t>z = x + y // z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5625548" y="2395330"/>
            <a:ext cx="1113182" cy="695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7765770" y="2428462"/>
            <a:ext cx="1113182" cy="695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18" name="Oval 17"/>
          <p:cNvSpPr/>
          <p:nvPr/>
        </p:nvSpPr>
        <p:spPr>
          <a:xfrm>
            <a:off x="6695658" y="3614531"/>
            <a:ext cx="1113182" cy="695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z</a:t>
            </a:r>
            <a:endParaRPr lang="en-US" sz="2000" dirty="0"/>
          </a:p>
        </p:txBody>
      </p:sp>
      <p:cxnSp>
        <p:nvCxnSpPr>
          <p:cNvPr id="7" name="Straight Connector 6"/>
          <p:cNvCxnSpPr>
            <a:stCxn id="5" idx="6"/>
            <a:endCxn id="17" idx="2"/>
          </p:cNvCxnSpPr>
          <p:nvPr/>
        </p:nvCxnSpPr>
        <p:spPr>
          <a:xfrm>
            <a:off x="6738730" y="2743200"/>
            <a:ext cx="1027040" cy="33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5" idx="0"/>
            <a:endCxn id="17" idx="0"/>
          </p:cNvCxnSpPr>
          <p:nvPr/>
        </p:nvCxnSpPr>
        <p:spPr>
          <a:xfrm rot="16200000" flipH="1">
            <a:off x="7235684" y="1341785"/>
            <a:ext cx="33132" cy="2140222"/>
          </a:xfrm>
          <a:prstGeom prst="curvedConnector3">
            <a:avLst>
              <a:gd name="adj1" fmla="val -689967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071868" y="2060294"/>
            <a:ext cx="4623790" cy="5555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44547" y="2974694"/>
            <a:ext cx="5139159" cy="2176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7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Register Allocation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Generating LLVM for imperative programs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Local Variables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Expressions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Assignments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Boolean Expressions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Control Flow</a:t>
            </a:r>
          </a:p>
        </p:txBody>
      </p:sp>
    </p:spTree>
    <p:extLst>
      <p:ext uri="{BB962C8B-B14F-4D97-AF65-F5344CB8AC3E}">
        <p14:creationId xmlns:p14="http://schemas.microsoft.com/office/powerpoint/2010/main" val="20339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1"/>
            <a:ext cx="8358188" cy="708025"/>
          </a:xfrm>
          <a:noFill/>
        </p:spPr>
        <p:txBody>
          <a:bodyPr/>
          <a:lstStyle/>
          <a:p>
            <a:r>
              <a:rPr lang="en-US" altLang="he-IL" sz="3200"/>
              <a:t>Graph Coloring with Coalescing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25875" y="900113"/>
            <a:ext cx="54864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Build: Construct the interference graph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414714" y="1584325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Simplify: Recursively remove non MOVE nodes</a:t>
            </a:r>
          </a:p>
          <a:p>
            <a:pPr algn="ctr"/>
            <a:r>
              <a:rPr lang="en-US" altLang="en-US" dirty="0">
                <a:solidFill>
                  <a:schemeClr val="tx1"/>
                </a:solidFill>
              </a:rPr>
              <a:t> with less than K neighbors; Push removed nodes into stack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397251" y="4403725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Potential-Spill: Spill some nodes and remove nodes</a:t>
            </a:r>
          </a:p>
          <a:p>
            <a:pPr algn="ctr"/>
            <a:r>
              <a:rPr lang="en-US" altLang="en-US" dirty="0">
                <a:solidFill>
                  <a:schemeClr val="tx1"/>
                </a:solidFill>
              </a:rPr>
              <a:t>Push removed nodes into stack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398839" y="5532438"/>
            <a:ext cx="6340475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Select: Assign actual registers (from simplify/spill stack)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059113" y="6423025"/>
            <a:ext cx="7053262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Actual-Spill: Spill some potential spills and repeat the process</a:t>
            </a:r>
          </a:p>
        </p:txBody>
      </p:sp>
      <p:cxnSp>
        <p:nvCxnSpPr>
          <p:cNvPr id="36872" name="AutoShape 8"/>
          <p:cNvCxnSpPr>
            <a:cxnSpLocks noChangeShapeType="1"/>
            <a:stCxn id="36867" idx="2"/>
            <a:endCxn id="36868" idx="0"/>
          </p:cNvCxnSpPr>
          <p:nvPr/>
        </p:nvCxnSpPr>
        <p:spPr bwMode="auto">
          <a:xfrm>
            <a:off x="6569075" y="1300223"/>
            <a:ext cx="15877" cy="28410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3" name="AutoShape 10"/>
          <p:cNvCxnSpPr>
            <a:cxnSpLocks noChangeShapeType="1"/>
            <a:stCxn id="36869" idx="2"/>
            <a:endCxn id="36870" idx="0"/>
          </p:cNvCxnSpPr>
          <p:nvPr/>
        </p:nvCxnSpPr>
        <p:spPr bwMode="auto">
          <a:xfrm>
            <a:off x="6567489" y="5111611"/>
            <a:ext cx="1588" cy="42082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4" name="AutoShape 11"/>
          <p:cNvCxnSpPr>
            <a:cxnSpLocks noChangeShapeType="1"/>
            <a:stCxn id="36870" idx="2"/>
            <a:endCxn id="36871" idx="0"/>
          </p:cNvCxnSpPr>
          <p:nvPr/>
        </p:nvCxnSpPr>
        <p:spPr bwMode="auto">
          <a:xfrm>
            <a:off x="6569077" y="5932548"/>
            <a:ext cx="16667" cy="49047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AutoShape 12"/>
          <p:cNvCxnSpPr>
            <a:cxnSpLocks noChangeShapeType="1"/>
            <a:stCxn id="36869" idx="1"/>
            <a:endCxn id="36868" idx="1"/>
          </p:cNvCxnSpPr>
          <p:nvPr/>
        </p:nvCxnSpPr>
        <p:spPr bwMode="auto">
          <a:xfrm rot="10800000" flipH="1">
            <a:off x="3378201" y="2030413"/>
            <a:ext cx="17463" cy="2819400"/>
          </a:xfrm>
          <a:prstGeom prst="curvedConnector3">
            <a:avLst>
              <a:gd name="adj1" fmla="val -5281819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6" name="AutoShape 13"/>
          <p:cNvSpPr>
            <a:spLocks noChangeArrowheads="1"/>
          </p:cNvSpPr>
          <p:nvPr/>
        </p:nvSpPr>
        <p:spPr bwMode="auto">
          <a:xfrm>
            <a:off x="9753601" y="1798608"/>
            <a:ext cx="184731" cy="400110"/>
          </a:xfrm>
          <a:prstGeom prst="curvedLeftArrow">
            <a:avLst>
              <a:gd name="adj1" fmla="val 35455"/>
              <a:gd name="adj2" fmla="val 70909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7" name="AutoShape 14"/>
          <p:cNvSpPr>
            <a:spLocks noChangeArrowheads="1"/>
          </p:cNvSpPr>
          <p:nvPr/>
        </p:nvSpPr>
        <p:spPr bwMode="auto">
          <a:xfrm>
            <a:off x="9779001" y="5591145"/>
            <a:ext cx="309563" cy="40011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6878" name="AutoShape 15"/>
          <p:cNvCxnSpPr>
            <a:cxnSpLocks noChangeShapeType="1"/>
            <a:stCxn id="36871" idx="1"/>
            <a:endCxn id="36867" idx="1"/>
          </p:cNvCxnSpPr>
          <p:nvPr/>
        </p:nvCxnSpPr>
        <p:spPr bwMode="auto">
          <a:xfrm rot="10800000" flipH="1">
            <a:off x="3040063" y="1117601"/>
            <a:ext cx="766762" cy="5522913"/>
          </a:xfrm>
          <a:prstGeom prst="curvedConnector3">
            <a:avLst>
              <a:gd name="adj1" fmla="val -116153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9" name="Text Box 16"/>
          <p:cNvSpPr txBox="1">
            <a:spLocks noChangeArrowheads="1"/>
          </p:cNvSpPr>
          <p:nvPr/>
        </p:nvSpPr>
        <p:spPr bwMode="auto">
          <a:xfrm>
            <a:off x="3395664" y="2662238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Coalesce: Conservatively merge unconstrained MOV related nodes with fewer than K “heavy” neighbors </a:t>
            </a:r>
          </a:p>
        </p:txBody>
      </p:sp>
      <p:cxnSp>
        <p:nvCxnSpPr>
          <p:cNvPr id="36880" name="AutoShape 17"/>
          <p:cNvCxnSpPr>
            <a:cxnSpLocks noChangeShapeType="1"/>
            <a:stCxn id="36879" idx="1"/>
            <a:endCxn id="36868" idx="1"/>
          </p:cNvCxnSpPr>
          <p:nvPr/>
        </p:nvCxnSpPr>
        <p:spPr bwMode="auto">
          <a:xfrm rot="10800000" flipH="1">
            <a:off x="3376613" y="2030413"/>
            <a:ext cx="19050" cy="1001712"/>
          </a:xfrm>
          <a:prstGeom prst="curvedConnector3">
            <a:avLst>
              <a:gd name="adj1" fmla="val -110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1" name="Text Box 18"/>
          <p:cNvSpPr txBox="1">
            <a:spLocks noChangeArrowheads="1"/>
          </p:cNvSpPr>
          <p:nvPr/>
        </p:nvSpPr>
        <p:spPr bwMode="auto">
          <a:xfrm>
            <a:off x="2898775" y="3702050"/>
            <a:ext cx="73485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Freeze: Give-Up Coalescing on some low-degree MOV related nodes</a:t>
            </a:r>
          </a:p>
        </p:txBody>
      </p:sp>
      <p:cxnSp>
        <p:nvCxnSpPr>
          <p:cNvPr id="36882" name="AutoShape 20"/>
          <p:cNvCxnSpPr>
            <a:cxnSpLocks noChangeShapeType="1"/>
            <a:stCxn id="36881" idx="1"/>
            <a:endCxn id="36868" idx="1"/>
          </p:cNvCxnSpPr>
          <p:nvPr/>
        </p:nvCxnSpPr>
        <p:spPr bwMode="auto">
          <a:xfrm rot="10800000" flipH="1">
            <a:off x="2879725" y="2030414"/>
            <a:ext cx="515938" cy="1889125"/>
          </a:xfrm>
          <a:prstGeom prst="curvedConnector3">
            <a:avLst>
              <a:gd name="adj1" fmla="val -4061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3" name="AutoShape 21"/>
          <p:cNvCxnSpPr>
            <a:cxnSpLocks noChangeShapeType="1"/>
            <a:stCxn id="36868" idx="2"/>
            <a:endCxn id="36879" idx="0"/>
          </p:cNvCxnSpPr>
          <p:nvPr/>
        </p:nvCxnSpPr>
        <p:spPr bwMode="auto">
          <a:xfrm flipH="1">
            <a:off x="6565902" y="2292211"/>
            <a:ext cx="19050" cy="37002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4" name="AutoShape 22"/>
          <p:cNvCxnSpPr>
            <a:cxnSpLocks noChangeShapeType="1"/>
            <a:stCxn id="36879" idx="2"/>
            <a:endCxn id="36881" idx="0"/>
          </p:cNvCxnSpPr>
          <p:nvPr/>
        </p:nvCxnSpPr>
        <p:spPr bwMode="auto">
          <a:xfrm>
            <a:off x="6565902" y="3370124"/>
            <a:ext cx="7142" cy="33192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5" name="AutoShape 23"/>
          <p:cNvCxnSpPr>
            <a:cxnSpLocks noChangeShapeType="1"/>
            <a:stCxn id="36881" idx="2"/>
            <a:endCxn id="36869" idx="0"/>
          </p:cNvCxnSpPr>
          <p:nvPr/>
        </p:nvCxnSpPr>
        <p:spPr bwMode="auto">
          <a:xfrm flipH="1">
            <a:off x="6567489" y="4102160"/>
            <a:ext cx="5555" cy="30156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6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8F9F4E3F-E065-489F-877D-47849FB644A3}" type="slidenum">
              <a:rPr lang="he-IL" altLang="en-US" sz="1400">
                <a:solidFill>
                  <a:schemeClr val="tx1"/>
                </a:solidFill>
              </a:rPr>
              <a:pPr/>
              <a:t>20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5676" y="247651"/>
            <a:ext cx="7788275" cy="1190625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Spilling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0343" y="1735138"/>
            <a:ext cx="9940834" cy="4495800"/>
          </a:xfrm>
        </p:spPr>
        <p:txBody>
          <a:bodyPr/>
          <a:lstStyle/>
          <a:p>
            <a:r>
              <a:rPr lang="en-US" altLang="he-IL" smtClean="0"/>
              <a:t>Many heuristics exist</a:t>
            </a:r>
          </a:p>
          <a:p>
            <a:pPr lvl="1"/>
            <a:r>
              <a:rPr lang="en-US" altLang="he-IL" dirty="0" smtClean="0"/>
              <a:t>Maximal degree</a:t>
            </a:r>
          </a:p>
          <a:p>
            <a:pPr lvl="1"/>
            <a:r>
              <a:rPr lang="en-US" altLang="he-IL" dirty="0" smtClean="0"/>
              <a:t>Live-ranges</a:t>
            </a:r>
          </a:p>
          <a:p>
            <a:pPr lvl="1"/>
            <a:r>
              <a:rPr lang="en-US" altLang="he-IL" dirty="0" smtClean="0"/>
              <a:t>Number of uses in loops</a:t>
            </a:r>
          </a:p>
          <a:p>
            <a:r>
              <a:rPr lang="en-US" altLang="he-IL" dirty="0" smtClean="0"/>
              <a:t>The whole process need to be repeated after an actual spill</a:t>
            </a:r>
          </a:p>
          <a:p>
            <a:endParaRPr lang="en-US" altLang="he-IL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8B15A1C-A833-4D4A-BA11-3F26DBECA3E0}" type="slidenum">
              <a:rPr lang="he-IL" altLang="en-US" sz="1400">
                <a:solidFill>
                  <a:schemeClr val="tx1"/>
                </a:solidFill>
              </a:rPr>
              <a:pPr/>
              <a:t>21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98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25676" y="247651"/>
            <a:ext cx="7788275" cy="1190625"/>
          </a:xfrm>
          <a:noFill/>
        </p:spPr>
        <p:txBody>
          <a:bodyPr/>
          <a:lstStyle/>
          <a:p>
            <a:r>
              <a:rPr lang="en-US" altLang="he-IL" dirty="0" smtClean="0">
                <a:solidFill>
                  <a:schemeClr val="tx1"/>
                </a:solidFill>
              </a:rPr>
              <a:t>Pre-Colored Nodes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1735138"/>
            <a:ext cx="8988425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he-IL" dirty="0"/>
              <a:t>Some registers in the intermediate language are </a:t>
            </a:r>
            <a:r>
              <a:rPr lang="en-US" altLang="he-IL" dirty="0">
                <a:solidFill>
                  <a:srgbClr val="F02E00"/>
                </a:solidFill>
              </a:rPr>
              <a:t>pre-colored: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correspond to real registers</a:t>
            </a:r>
            <a:br>
              <a:rPr lang="en-US" altLang="he-IL" dirty="0"/>
            </a:br>
            <a:r>
              <a:rPr lang="en-US" altLang="he-IL" dirty="0"/>
              <a:t> (stack-pointer, frame-pointer, parameters, )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Cannot be Simplified, Coalesced, or Spilled (infinite degree)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Interfered with each other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But normal temporaries can be coalesced into pre-colored registers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Register allocation is completed when all the nodes are pre-colored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7495B586-EE19-46C0-A36A-75591BD877CA}" type="slidenum">
              <a:rPr lang="he-IL" altLang="en-US" sz="1400">
                <a:solidFill>
                  <a:schemeClr val="tx1"/>
                </a:solidFill>
              </a:rPr>
              <a:pPr/>
              <a:t>22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144464"/>
            <a:ext cx="10325100" cy="523875"/>
          </a:xfrm>
          <a:noFill/>
        </p:spPr>
        <p:txBody>
          <a:bodyPr>
            <a:normAutofit fontScale="90000"/>
          </a:bodyPr>
          <a:lstStyle/>
          <a:p>
            <a:r>
              <a:rPr lang="en-US" altLang="he-IL" sz="2800" dirty="0"/>
              <a:t>A Complete </a:t>
            </a:r>
            <a:r>
              <a:rPr lang="en-US" altLang="he-IL" sz="2800" dirty="0" smtClean="0"/>
              <a:t>Example (</a:t>
            </a:r>
            <a:r>
              <a:rPr lang="en-US" altLang="he-IL" sz="2800" dirty="0"/>
              <a:t>Andrew Appel) https://www.cs.princeton.edu/~appel/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725614" y="777875"/>
            <a:ext cx="3749675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 := r3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3786189" y="1100139"/>
            <a:ext cx="2651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rgbClr val="F02E00"/>
                </a:solidFill>
              </a:rPr>
              <a:t>r1, r2	caller save</a:t>
            </a:r>
          </a:p>
          <a:p>
            <a:r>
              <a:rPr lang="en-US" altLang="en-US" sz="2400">
                <a:solidFill>
                  <a:srgbClr val="F02E00"/>
                </a:solidFill>
              </a:rPr>
              <a:t>r3  	 callee-save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DFD5E81-227F-46DB-814A-B3BBEBEC0969}" type="slidenum">
              <a:rPr lang="he-IL" altLang="en-US" sz="1400">
                <a:solidFill>
                  <a:schemeClr val="tx1"/>
                </a:solidFill>
              </a:rPr>
              <a:pPr/>
              <a:t>23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8188" y="1"/>
            <a:ext cx="7772400" cy="708025"/>
          </a:xfrm>
          <a:noFill/>
        </p:spPr>
        <p:txBody>
          <a:bodyPr/>
          <a:lstStyle/>
          <a:p>
            <a:r>
              <a:rPr lang="en-US" altLang="he-IL" sz="3200"/>
              <a:t>Graph Coloring with Coalescing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825875" y="900113"/>
            <a:ext cx="54864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Build: Construct the interference graph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414714" y="1584325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Simplify: Recursively remove non MOVE nodes</a:t>
            </a:r>
          </a:p>
          <a:p>
            <a:pPr algn="ctr"/>
            <a:r>
              <a:rPr lang="en-US" altLang="en-US" dirty="0">
                <a:solidFill>
                  <a:schemeClr val="tx1"/>
                </a:solidFill>
              </a:rPr>
              <a:t> with less than K neighbors; Push removed nodes into stack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397251" y="4403725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Potential-Spill: Spill some nodes and remove nodes</a:t>
            </a:r>
          </a:p>
          <a:p>
            <a:pPr algn="ctr"/>
            <a:r>
              <a:rPr lang="en-US" altLang="en-US" dirty="0">
                <a:solidFill>
                  <a:schemeClr val="tx1"/>
                </a:solidFill>
              </a:rPr>
              <a:t>Push removed nodes into stack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398839" y="5532438"/>
            <a:ext cx="6340475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Select: Assign actual registers (from simplify/spill stack)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059113" y="6423025"/>
            <a:ext cx="7053262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Actual-Spill: Spill some potential spills and repeat the process</a:t>
            </a:r>
          </a:p>
        </p:txBody>
      </p:sp>
      <p:cxnSp>
        <p:nvCxnSpPr>
          <p:cNvPr id="44040" name="AutoShape 8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>
            <a:off x="6569075" y="1282760"/>
            <a:ext cx="15877" cy="30156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1" name="AutoShape 9"/>
          <p:cNvCxnSpPr>
            <a:cxnSpLocks noChangeShapeType="1"/>
            <a:stCxn id="44037" idx="2"/>
            <a:endCxn id="44038" idx="0"/>
          </p:cNvCxnSpPr>
          <p:nvPr/>
        </p:nvCxnSpPr>
        <p:spPr bwMode="auto">
          <a:xfrm>
            <a:off x="6567489" y="5111611"/>
            <a:ext cx="1588" cy="42082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2" name="AutoShape 10"/>
          <p:cNvCxnSpPr>
            <a:cxnSpLocks noChangeShapeType="1"/>
            <a:stCxn id="44038" idx="2"/>
            <a:endCxn id="44039" idx="0"/>
          </p:cNvCxnSpPr>
          <p:nvPr/>
        </p:nvCxnSpPr>
        <p:spPr bwMode="auto">
          <a:xfrm>
            <a:off x="6569077" y="5956240"/>
            <a:ext cx="16667" cy="46678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3" name="AutoShape 11"/>
          <p:cNvCxnSpPr>
            <a:cxnSpLocks noChangeShapeType="1"/>
            <a:stCxn id="44037" idx="1"/>
            <a:endCxn id="44036" idx="1"/>
          </p:cNvCxnSpPr>
          <p:nvPr/>
        </p:nvCxnSpPr>
        <p:spPr bwMode="auto">
          <a:xfrm rot="10800000" flipH="1">
            <a:off x="3378201" y="2030413"/>
            <a:ext cx="17463" cy="2819400"/>
          </a:xfrm>
          <a:prstGeom prst="curvedConnector3">
            <a:avLst>
              <a:gd name="adj1" fmla="val -5727273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9753601" y="1798608"/>
            <a:ext cx="184731" cy="400110"/>
          </a:xfrm>
          <a:prstGeom prst="curvedLeftArrow">
            <a:avLst>
              <a:gd name="adj1" fmla="val 35455"/>
              <a:gd name="adj2" fmla="val 70909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9779001" y="5591145"/>
            <a:ext cx="309563" cy="40011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44046" name="AutoShape 14"/>
          <p:cNvCxnSpPr>
            <a:cxnSpLocks noChangeShapeType="1"/>
            <a:stCxn id="44039" idx="1"/>
            <a:endCxn id="44035" idx="1"/>
          </p:cNvCxnSpPr>
          <p:nvPr/>
        </p:nvCxnSpPr>
        <p:spPr bwMode="auto">
          <a:xfrm rot="10800000" flipH="1">
            <a:off x="3059113" y="1091438"/>
            <a:ext cx="766762" cy="5531643"/>
          </a:xfrm>
          <a:prstGeom prst="curvedConnector3">
            <a:avLst>
              <a:gd name="adj1" fmla="val -29814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395664" y="2662238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Coalesce: Conservatively merge unconstrained MOV related nodes with fewer that K “heavy” neighbors </a:t>
            </a:r>
          </a:p>
        </p:txBody>
      </p:sp>
      <p:cxnSp>
        <p:nvCxnSpPr>
          <p:cNvPr id="44048" name="AutoShape 16"/>
          <p:cNvCxnSpPr>
            <a:cxnSpLocks noChangeShapeType="1"/>
            <a:stCxn id="44047" idx="1"/>
            <a:endCxn id="44036" idx="1"/>
          </p:cNvCxnSpPr>
          <p:nvPr/>
        </p:nvCxnSpPr>
        <p:spPr bwMode="auto">
          <a:xfrm rot="10800000" flipH="1">
            <a:off x="3376613" y="2030413"/>
            <a:ext cx="19050" cy="1001712"/>
          </a:xfrm>
          <a:prstGeom prst="curvedConnector3">
            <a:avLst>
              <a:gd name="adj1" fmla="val -110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2898775" y="3702050"/>
            <a:ext cx="73485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Freeze: Give-Up Coalescing on some low-degree MOV related nodes</a:t>
            </a:r>
          </a:p>
        </p:txBody>
      </p:sp>
      <p:cxnSp>
        <p:nvCxnSpPr>
          <p:cNvPr id="44050" name="AutoShape 18"/>
          <p:cNvCxnSpPr>
            <a:cxnSpLocks noChangeShapeType="1"/>
            <a:stCxn id="44049" idx="1"/>
            <a:endCxn id="44036" idx="1"/>
          </p:cNvCxnSpPr>
          <p:nvPr/>
        </p:nvCxnSpPr>
        <p:spPr bwMode="auto">
          <a:xfrm rot="10800000" flipH="1">
            <a:off x="2879725" y="2030414"/>
            <a:ext cx="515938" cy="1889125"/>
          </a:xfrm>
          <a:prstGeom prst="curvedConnector3">
            <a:avLst>
              <a:gd name="adj1" fmla="val -4061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AutoShape 19"/>
          <p:cNvCxnSpPr>
            <a:cxnSpLocks noChangeShapeType="1"/>
            <a:stCxn id="44036" idx="2"/>
            <a:endCxn id="44047" idx="0"/>
          </p:cNvCxnSpPr>
          <p:nvPr/>
        </p:nvCxnSpPr>
        <p:spPr bwMode="auto">
          <a:xfrm flipH="1">
            <a:off x="6565902" y="2292211"/>
            <a:ext cx="19050" cy="37002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2" name="AutoShape 20"/>
          <p:cNvCxnSpPr>
            <a:cxnSpLocks noChangeShapeType="1"/>
            <a:stCxn id="44047" idx="2"/>
            <a:endCxn id="44049" idx="0"/>
          </p:cNvCxnSpPr>
          <p:nvPr/>
        </p:nvCxnSpPr>
        <p:spPr bwMode="auto">
          <a:xfrm>
            <a:off x="6565902" y="3370124"/>
            <a:ext cx="7142" cy="33192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3" name="AutoShape 21"/>
          <p:cNvCxnSpPr>
            <a:cxnSpLocks noChangeShapeType="1"/>
            <a:stCxn id="44049" idx="2"/>
            <a:endCxn id="44037" idx="0"/>
          </p:cNvCxnSpPr>
          <p:nvPr/>
        </p:nvCxnSpPr>
        <p:spPr bwMode="auto">
          <a:xfrm flipH="1">
            <a:off x="6567489" y="4102160"/>
            <a:ext cx="5555" cy="30156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4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8DFD837F-B742-4E8E-AFF3-FDD3626C71CC}" type="slidenum">
              <a:rPr lang="he-IL" altLang="en-US" sz="1400">
                <a:solidFill>
                  <a:schemeClr val="tx1"/>
                </a:solidFill>
              </a:rPr>
              <a:pPr/>
              <a:t>24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1444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A Complete Example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725614" y="777875"/>
            <a:ext cx="3749675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 := r3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786189" y="1100139"/>
            <a:ext cx="2651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rgbClr val="F02E00"/>
                </a:solidFill>
              </a:rPr>
              <a:t>r1, r2	caller save</a:t>
            </a:r>
          </a:p>
          <a:p>
            <a:r>
              <a:rPr lang="en-US" altLang="en-US" sz="2400">
                <a:solidFill>
                  <a:srgbClr val="F02E00"/>
                </a:solidFill>
              </a:rPr>
              <a:t>r3  	 callee-save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7546029" y="627340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use{r3}  def{c}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7546029" y="1271865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use{r1}  def{a}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539617" y="1916390"/>
            <a:ext cx="1653017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use{r2}  def{b}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635797" y="2560915"/>
            <a:ext cx="1460656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use{}  def{d}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7589326" y="3205440"/>
            <a:ext cx="1550424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use{a}  def{e}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7461086" y="3851553"/>
            <a:ext cx="1806905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use{d, b}  def{d}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7589326" y="4496078"/>
            <a:ext cx="1550424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use{e}  def{e}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7640622" y="5140603"/>
            <a:ext cx="1447832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use{e}  def{}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7538030" y="5785128"/>
            <a:ext cx="1653017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use{d}  def{r1}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7546029" y="6431240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use{c}  def{r3}</a:t>
            </a:r>
          </a:p>
        </p:txBody>
      </p:sp>
      <p:cxnSp>
        <p:nvCxnSpPr>
          <p:cNvPr id="45072" name="AutoShape 16"/>
          <p:cNvCxnSpPr>
            <a:cxnSpLocks noChangeShapeType="1"/>
            <a:stCxn id="45062" idx="2"/>
            <a:endCxn id="45063" idx="0"/>
          </p:cNvCxnSpPr>
          <p:nvPr/>
        </p:nvCxnSpPr>
        <p:spPr bwMode="auto">
          <a:xfrm>
            <a:off x="8366125" y="1033463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3" name="AutoShape 17"/>
          <p:cNvCxnSpPr>
            <a:cxnSpLocks noChangeShapeType="1"/>
            <a:stCxn id="45063" idx="2"/>
            <a:endCxn id="45064" idx="0"/>
          </p:cNvCxnSpPr>
          <p:nvPr/>
        </p:nvCxnSpPr>
        <p:spPr bwMode="auto">
          <a:xfrm>
            <a:off x="8366125" y="1677988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4" name="AutoShape 18"/>
          <p:cNvCxnSpPr>
            <a:cxnSpLocks noChangeShapeType="1"/>
            <a:stCxn id="45064" idx="2"/>
            <a:endCxn id="45065" idx="0"/>
          </p:cNvCxnSpPr>
          <p:nvPr/>
        </p:nvCxnSpPr>
        <p:spPr bwMode="auto">
          <a:xfrm>
            <a:off x="8366125" y="2322513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5" name="AutoShape 19"/>
          <p:cNvCxnSpPr>
            <a:cxnSpLocks noChangeShapeType="1"/>
            <a:stCxn id="45065" idx="2"/>
            <a:endCxn id="45066" idx="0"/>
          </p:cNvCxnSpPr>
          <p:nvPr/>
        </p:nvCxnSpPr>
        <p:spPr bwMode="auto">
          <a:xfrm flipH="1">
            <a:off x="8364539" y="2967038"/>
            <a:ext cx="1587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6" name="AutoShape 20"/>
          <p:cNvCxnSpPr>
            <a:cxnSpLocks noChangeShapeType="1"/>
            <a:endCxn id="45067" idx="0"/>
          </p:cNvCxnSpPr>
          <p:nvPr/>
        </p:nvCxnSpPr>
        <p:spPr bwMode="auto">
          <a:xfrm flipH="1">
            <a:off x="8364538" y="3657601"/>
            <a:ext cx="17462" cy="1571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7" name="AutoShape 21"/>
          <p:cNvCxnSpPr>
            <a:cxnSpLocks noChangeShapeType="1"/>
            <a:stCxn id="45067" idx="2"/>
            <a:endCxn id="45068" idx="0"/>
          </p:cNvCxnSpPr>
          <p:nvPr/>
        </p:nvCxnSpPr>
        <p:spPr bwMode="auto">
          <a:xfrm>
            <a:off x="8364538" y="4257676"/>
            <a:ext cx="0" cy="201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8" name="AutoShape 22"/>
          <p:cNvCxnSpPr>
            <a:cxnSpLocks noChangeShapeType="1"/>
            <a:stCxn id="45068" idx="2"/>
            <a:endCxn id="45069" idx="0"/>
          </p:cNvCxnSpPr>
          <p:nvPr/>
        </p:nvCxnSpPr>
        <p:spPr bwMode="auto">
          <a:xfrm>
            <a:off x="8364538" y="4902201"/>
            <a:ext cx="0" cy="201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9" name="AutoShape 23"/>
          <p:cNvCxnSpPr>
            <a:cxnSpLocks noChangeShapeType="1"/>
            <a:stCxn id="45069" idx="2"/>
            <a:endCxn id="45070" idx="0"/>
          </p:cNvCxnSpPr>
          <p:nvPr/>
        </p:nvCxnSpPr>
        <p:spPr bwMode="auto">
          <a:xfrm>
            <a:off x="8364538" y="5546726"/>
            <a:ext cx="0" cy="201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0" name="AutoShape 24"/>
          <p:cNvCxnSpPr>
            <a:cxnSpLocks noChangeShapeType="1"/>
            <a:stCxn id="45070" idx="2"/>
            <a:endCxn id="45071" idx="0"/>
          </p:cNvCxnSpPr>
          <p:nvPr/>
        </p:nvCxnSpPr>
        <p:spPr bwMode="auto">
          <a:xfrm>
            <a:off x="8364539" y="6191250"/>
            <a:ext cx="1587" cy="203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1" name="AutoShape 25"/>
          <p:cNvCxnSpPr>
            <a:cxnSpLocks noChangeShapeType="1"/>
            <a:stCxn id="45069" idx="1"/>
            <a:endCxn id="45067" idx="1"/>
          </p:cNvCxnSpPr>
          <p:nvPr/>
        </p:nvCxnSpPr>
        <p:spPr bwMode="auto">
          <a:xfrm rot="10800000">
            <a:off x="7431088" y="4037013"/>
            <a:ext cx="177800" cy="1289050"/>
          </a:xfrm>
          <a:prstGeom prst="curvedConnector3">
            <a:avLst>
              <a:gd name="adj1" fmla="val 217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0442" name="Text Box 26"/>
          <p:cNvSpPr txBox="1">
            <a:spLocks noChangeArrowheads="1"/>
          </p:cNvSpPr>
          <p:nvPr/>
        </p:nvSpPr>
        <p:spPr bwMode="auto">
          <a:xfrm>
            <a:off x="6276975" y="63420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{r1, r3}</a:t>
            </a:r>
          </a:p>
        </p:txBody>
      </p:sp>
      <p:sp>
        <p:nvSpPr>
          <p:cNvPr id="700443" name="Text Box 27"/>
          <p:cNvSpPr txBox="1">
            <a:spLocks noChangeArrowheads="1"/>
          </p:cNvSpPr>
          <p:nvPr/>
        </p:nvSpPr>
        <p:spPr bwMode="auto">
          <a:xfrm>
            <a:off x="8667750" y="6070601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{r1, c}</a:t>
            </a:r>
          </a:p>
        </p:txBody>
      </p:sp>
      <p:sp>
        <p:nvSpPr>
          <p:cNvPr id="700444" name="Text Box 28"/>
          <p:cNvSpPr txBox="1">
            <a:spLocks noChangeArrowheads="1"/>
          </p:cNvSpPr>
          <p:nvPr/>
        </p:nvSpPr>
        <p:spPr bwMode="auto">
          <a:xfrm>
            <a:off x="8667750" y="5464176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d}</a:t>
            </a:r>
          </a:p>
        </p:txBody>
      </p:sp>
      <p:sp>
        <p:nvSpPr>
          <p:cNvPr id="700445" name="Text Box 29"/>
          <p:cNvSpPr txBox="1">
            <a:spLocks noChangeArrowheads="1"/>
          </p:cNvSpPr>
          <p:nvPr/>
        </p:nvSpPr>
        <p:spPr bwMode="auto">
          <a:xfrm>
            <a:off x="8667750" y="4813301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e}</a:t>
            </a:r>
          </a:p>
        </p:txBody>
      </p:sp>
      <p:sp>
        <p:nvSpPr>
          <p:cNvPr id="700446" name="Text Box 30"/>
          <p:cNvSpPr txBox="1">
            <a:spLocks noChangeArrowheads="1"/>
          </p:cNvSpPr>
          <p:nvPr/>
        </p:nvSpPr>
        <p:spPr bwMode="auto">
          <a:xfrm>
            <a:off x="8667750" y="41163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e}</a:t>
            </a:r>
          </a:p>
        </p:txBody>
      </p:sp>
      <p:sp>
        <p:nvSpPr>
          <p:cNvPr id="45087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6D2EC45-6B8C-40DA-9FE9-BD2A0056F58C}" type="slidenum">
              <a:rPr lang="he-IL" altLang="en-US" sz="1400">
                <a:solidFill>
                  <a:schemeClr val="tx1"/>
                </a:solidFill>
              </a:rPr>
              <a:pPr/>
              <a:t>25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1444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A Complete Example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25614" y="777875"/>
            <a:ext cx="3749675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 := r3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7546029" y="627340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use{r3}  def{c}</a:t>
            </a: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7546029" y="1271865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use{r1}  def{a}</a:t>
            </a: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7539617" y="1916390"/>
            <a:ext cx="1653017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use{r2}  def{b}</a:t>
            </a: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7635797" y="2560915"/>
            <a:ext cx="1460656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use{}  def{d}</a:t>
            </a: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7589326" y="3205440"/>
            <a:ext cx="1550424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use{a}  def{e}</a:t>
            </a: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7461086" y="3851553"/>
            <a:ext cx="1806905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use{d, b}  def{d}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7589326" y="4496078"/>
            <a:ext cx="1550424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use{e}  def{e}</a:t>
            </a:r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7640622" y="5140603"/>
            <a:ext cx="1447832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use{e}  def{}</a:t>
            </a:r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7538030" y="5785128"/>
            <a:ext cx="1653017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use{d}  def{r1}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7546029" y="6431240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use{c}  def{r3}</a:t>
            </a:r>
          </a:p>
        </p:txBody>
      </p:sp>
      <p:cxnSp>
        <p:nvCxnSpPr>
          <p:cNvPr id="46095" name="AutoShape 16"/>
          <p:cNvCxnSpPr>
            <a:cxnSpLocks noChangeShapeType="1"/>
            <a:stCxn id="46085" idx="2"/>
            <a:endCxn id="46086" idx="0"/>
          </p:cNvCxnSpPr>
          <p:nvPr/>
        </p:nvCxnSpPr>
        <p:spPr bwMode="auto">
          <a:xfrm>
            <a:off x="8366125" y="1033463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6" name="AutoShape 17"/>
          <p:cNvCxnSpPr>
            <a:cxnSpLocks noChangeShapeType="1"/>
            <a:stCxn id="46086" idx="2"/>
            <a:endCxn id="46087" idx="0"/>
          </p:cNvCxnSpPr>
          <p:nvPr/>
        </p:nvCxnSpPr>
        <p:spPr bwMode="auto">
          <a:xfrm>
            <a:off x="8366125" y="1677988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7" name="AutoShape 18"/>
          <p:cNvCxnSpPr>
            <a:cxnSpLocks noChangeShapeType="1"/>
            <a:stCxn id="46087" idx="2"/>
            <a:endCxn id="46088" idx="0"/>
          </p:cNvCxnSpPr>
          <p:nvPr/>
        </p:nvCxnSpPr>
        <p:spPr bwMode="auto">
          <a:xfrm>
            <a:off x="8366125" y="2322513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AutoShape 19"/>
          <p:cNvCxnSpPr>
            <a:cxnSpLocks noChangeShapeType="1"/>
            <a:stCxn id="46088" idx="2"/>
            <a:endCxn id="46089" idx="0"/>
          </p:cNvCxnSpPr>
          <p:nvPr/>
        </p:nvCxnSpPr>
        <p:spPr bwMode="auto">
          <a:xfrm flipH="1">
            <a:off x="8364539" y="2967038"/>
            <a:ext cx="1587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9" name="AutoShape 20"/>
          <p:cNvCxnSpPr>
            <a:cxnSpLocks noChangeShapeType="1"/>
            <a:endCxn id="46090" idx="0"/>
          </p:cNvCxnSpPr>
          <p:nvPr/>
        </p:nvCxnSpPr>
        <p:spPr bwMode="auto">
          <a:xfrm flipH="1">
            <a:off x="8364538" y="3657601"/>
            <a:ext cx="17462" cy="1571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AutoShape 21"/>
          <p:cNvCxnSpPr>
            <a:cxnSpLocks noChangeShapeType="1"/>
            <a:stCxn id="46090" idx="2"/>
            <a:endCxn id="46091" idx="0"/>
          </p:cNvCxnSpPr>
          <p:nvPr/>
        </p:nvCxnSpPr>
        <p:spPr bwMode="auto">
          <a:xfrm>
            <a:off x="8364538" y="4257676"/>
            <a:ext cx="0" cy="201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1" name="AutoShape 22"/>
          <p:cNvCxnSpPr>
            <a:cxnSpLocks noChangeShapeType="1"/>
            <a:stCxn id="46091" idx="2"/>
            <a:endCxn id="46092" idx="0"/>
          </p:cNvCxnSpPr>
          <p:nvPr/>
        </p:nvCxnSpPr>
        <p:spPr bwMode="auto">
          <a:xfrm>
            <a:off x="8364538" y="4902201"/>
            <a:ext cx="0" cy="201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2" name="AutoShape 23"/>
          <p:cNvCxnSpPr>
            <a:cxnSpLocks noChangeShapeType="1"/>
            <a:stCxn id="46092" idx="2"/>
            <a:endCxn id="46093" idx="0"/>
          </p:cNvCxnSpPr>
          <p:nvPr/>
        </p:nvCxnSpPr>
        <p:spPr bwMode="auto">
          <a:xfrm>
            <a:off x="8364538" y="5546726"/>
            <a:ext cx="0" cy="201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3" name="AutoShape 24"/>
          <p:cNvCxnSpPr>
            <a:cxnSpLocks noChangeShapeType="1"/>
            <a:stCxn id="46093" idx="2"/>
            <a:endCxn id="46094" idx="0"/>
          </p:cNvCxnSpPr>
          <p:nvPr/>
        </p:nvCxnSpPr>
        <p:spPr bwMode="auto">
          <a:xfrm>
            <a:off x="8364539" y="6191250"/>
            <a:ext cx="1587" cy="203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4" name="AutoShape 25"/>
          <p:cNvCxnSpPr>
            <a:cxnSpLocks noChangeShapeType="1"/>
            <a:stCxn id="46092" idx="1"/>
            <a:endCxn id="46090" idx="1"/>
          </p:cNvCxnSpPr>
          <p:nvPr/>
        </p:nvCxnSpPr>
        <p:spPr bwMode="auto">
          <a:xfrm rot="10800000">
            <a:off x="7431088" y="4037013"/>
            <a:ext cx="177800" cy="1289050"/>
          </a:xfrm>
          <a:prstGeom prst="curvedConnector3">
            <a:avLst>
              <a:gd name="adj1" fmla="val 217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6264275" y="63293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{r1, r3}</a:t>
            </a: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8763000" y="6070601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{r1, c}</a:t>
            </a:r>
          </a:p>
        </p:txBody>
      </p:sp>
      <p:sp>
        <p:nvSpPr>
          <p:cNvPr id="46107" name="Text Box 28"/>
          <p:cNvSpPr txBox="1">
            <a:spLocks noChangeArrowheads="1"/>
          </p:cNvSpPr>
          <p:nvPr/>
        </p:nvSpPr>
        <p:spPr bwMode="auto">
          <a:xfrm>
            <a:off x="8763001" y="5403851"/>
            <a:ext cx="1450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e, b}</a:t>
            </a:r>
          </a:p>
        </p:txBody>
      </p:sp>
      <p:sp>
        <p:nvSpPr>
          <p:cNvPr id="46108" name="Text Box 29"/>
          <p:cNvSpPr txBox="1">
            <a:spLocks noChangeArrowheads="1"/>
          </p:cNvSpPr>
          <p:nvPr/>
        </p:nvSpPr>
        <p:spPr bwMode="auto">
          <a:xfrm>
            <a:off x="8763000" y="4813301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e}</a:t>
            </a:r>
          </a:p>
        </p:txBody>
      </p:sp>
      <p:sp>
        <p:nvSpPr>
          <p:cNvPr id="46109" name="Text Box 30"/>
          <p:cNvSpPr txBox="1">
            <a:spLocks noChangeArrowheads="1"/>
          </p:cNvSpPr>
          <p:nvPr/>
        </p:nvSpPr>
        <p:spPr bwMode="auto">
          <a:xfrm>
            <a:off x="8763000" y="4102101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e}</a:t>
            </a:r>
          </a:p>
        </p:txBody>
      </p:sp>
      <p:sp>
        <p:nvSpPr>
          <p:cNvPr id="46110" name="Text Box 31"/>
          <p:cNvSpPr txBox="1">
            <a:spLocks noChangeArrowheads="1"/>
          </p:cNvSpPr>
          <p:nvPr/>
        </p:nvSpPr>
        <p:spPr bwMode="auto">
          <a:xfrm>
            <a:off x="8763000" y="3505201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e, b}</a:t>
            </a:r>
          </a:p>
        </p:txBody>
      </p:sp>
      <p:sp>
        <p:nvSpPr>
          <p:cNvPr id="46111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C9265BA-0C41-439E-89C5-690685FAA6F0}" type="slidenum">
              <a:rPr lang="he-IL" altLang="en-US" sz="1400">
                <a:solidFill>
                  <a:schemeClr val="tx1"/>
                </a:solidFill>
              </a:rPr>
              <a:pPr/>
              <a:t>26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1444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A Complete Example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725614" y="777875"/>
            <a:ext cx="3749675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 := r3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7546029" y="627340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use{r3}  def{c}</a:t>
            </a: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7546029" y="1271865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use{r1}  def{a}</a:t>
            </a: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7539617" y="1916390"/>
            <a:ext cx="1653017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use{r2}  def{b}</a:t>
            </a: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7635797" y="2560915"/>
            <a:ext cx="1460656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use{}  def{d}</a:t>
            </a:r>
          </a:p>
        </p:txBody>
      </p:sp>
      <p:sp>
        <p:nvSpPr>
          <p:cNvPr id="47113" name="Rectangle 10"/>
          <p:cNvSpPr>
            <a:spLocks noChangeArrowheads="1"/>
          </p:cNvSpPr>
          <p:nvPr/>
        </p:nvSpPr>
        <p:spPr bwMode="auto">
          <a:xfrm>
            <a:off x="7589326" y="3205440"/>
            <a:ext cx="1550424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use{a}  def{e}</a:t>
            </a:r>
          </a:p>
        </p:txBody>
      </p:sp>
      <p:sp>
        <p:nvSpPr>
          <p:cNvPr id="47114" name="Rectangle 11"/>
          <p:cNvSpPr>
            <a:spLocks noChangeArrowheads="1"/>
          </p:cNvSpPr>
          <p:nvPr/>
        </p:nvSpPr>
        <p:spPr bwMode="auto">
          <a:xfrm>
            <a:off x="7461086" y="3851553"/>
            <a:ext cx="1806905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use{d, b}  def{d}</a:t>
            </a:r>
          </a:p>
        </p:txBody>
      </p:sp>
      <p:sp>
        <p:nvSpPr>
          <p:cNvPr id="47115" name="Rectangle 12"/>
          <p:cNvSpPr>
            <a:spLocks noChangeArrowheads="1"/>
          </p:cNvSpPr>
          <p:nvPr/>
        </p:nvSpPr>
        <p:spPr bwMode="auto">
          <a:xfrm>
            <a:off x="7589326" y="4496078"/>
            <a:ext cx="1550424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use{e}  def{e}</a:t>
            </a:r>
          </a:p>
        </p:txBody>
      </p:sp>
      <p:sp>
        <p:nvSpPr>
          <p:cNvPr id="47116" name="Rectangle 13"/>
          <p:cNvSpPr>
            <a:spLocks noChangeArrowheads="1"/>
          </p:cNvSpPr>
          <p:nvPr/>
        </p:nvSpPr>
        <p:spPr bwMode="auto">
          <a:xfrm>
            <a:off x="7640622" y="5140603"/>
            <a:ext cx="1447832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use{e}  def{}</a:t>
            </a:r>
          </a:p>
        </p:txBody>
      </p:sp>
      <p:sp>
        <p:nvSpPr>
          <p:cNvPr id="47117" name="Rectangle 14"/>
          <p:cNvSpPr>
            <a:spLocks noChangeArrowheads="1"/>
          </p:cNvSpPr>
          <p:nvPr/>
        </p:nvSpPr>
        <p:spPr bwMode="auto">
          <a:xfrm>
            <a:off x="7538030" y="5785128"/>
            <a:ext cx="1653017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use{d}  def{r1}</a:t>
            </a:r>
          </a:p>
        </p:txBody>
      </p:sp>
      <p:sp>
        <p:nvSpPr>
          <p:cNvPr id="47118" name="Rectangle 15"/>
          <p:cNvSpPr>
            <a:spLocks noChangeArrowheads="1"/>
          </p:cNvSpPr>
          <p:nvPr/>
        </p:nvSpPr>
        <p:spPr bwMode="auto">
          <a:xfrm>
            <a:off x="7546029" y="6431240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use{c}  def{r3}</a:t>
            </a:r>
          </a:p>
        </p:txBody>
      </p:sp>
      <p:cxnSp>
        <p:nvCxnSpPr>
          <p:cNvPr id="47119" name="AutoShape 16"/>
          <p:cNvCxnSpPr>
            <a:cxnSpLocks noChangeShapeType="1"/>
            <a:stCxn id="47109" idx="2"/>
            <a:endCxn id="47110" idx="0"/>
          </p:cNvCxnSpPr>
          <p:nvPr/>
        </p:nvCxnSpPr>
        <p:spPr bwMode="auto">
          <a:xfrm>
            <a:off x="8366125" y="1033463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0" name="AutoShape 17"/>
          <p:cNvCxnSpPr>
            <a:cxnSpLocks noChangeShapeType="1"/>
            <a:stCxn id="47110" idx="2"/>
            <a:endCxn id="47111" idx="0"/>
          </p:cNvCxnSpPr>
          <p:nvPr/>
        </p:nvCxnSpPr>
        <p:spPr bwMode="auto">
          <a:xfrm>
            <a:off x="8366125" y="1677988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1" name="AutoShape 18"/>
          <p:cNvCxnSpPr>
            <a:cxnSpLocks noChangeShapeType="1"/>
            <a:stCxn id="47111" idx="2"/>
            <a:endCxn id="47112" idx="0"/>
          </p:cNvCxnSpPr>
          <p:nvPr/>
        </p:nvCxnSpPr>
        <p:spPr bwMode="auto">
          <a:xfrm>
            <a:off x="8366125" y="2322513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2" name="AutoShape 19"/>
          <p:cNvCxnSpPr>
            <a:cxnSpLocks noChangeShapeType="1"/>
            <a:stCxn id="47112" idx="2"/>
            <a:endCxn id="47113" idx="0"/>
          </p:cNvCxnSpPr>
          <p:nvPr/>
        </p:nvCxnSpPr>
        <p:spPr bwMode="auto">
          <a:xfrm flipH="1">
            <a:off x="8364539" y="2967038"/>
            <a:ext cx="1587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3" name="AutoShape 20"/>
          <p:cNvCxnSpPr>
            <a:cxnSpLocks noChangeShapeType="1"/>
            <a:endCxn id="47114" idx="0"/>
          </p:cNvCxnSpPr>
          <p:nvPr/>
        </p:nvCxnSpPr>
        <p:spPr bwMode="auto">
          <a:xfrm flipH="1">
            <a:off x="8364538" y="3657601"/>
            <a:ext cx="17462" cy="1571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4" name="AutoShape 21"/>
          <p:cNvCxnSpPr>
            <a:cxnSpLocks noChangeShapeType="1"/>
            <a:stCxn id="47114" idx="2"/>
            <a:endCxn id="47115" idx="0"/>
          </p:cNvCxnSpPr>
          <p:nvPr/>
        </p:nvCxnSpPr>
        <p:spPr bwMode="auto">
          <a:xfrm>
            <a:off x="8364538" y="4257676"/>
            <a:ext cx="0" cy="201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5" name="AutoShape 22"/>
          <p:cNvCxnSpPr>
            <a:cxnSpLocks noChangeShapeType="1"/>
            <a:stCxn id="47115" idx="2"/>
            <a:endCxn id="47116" idx="0"/>
          </p:cNvCxnSpPr>
          <p:nvPr/>
        </p:nvCxnSpPr>
        <p:spPr bwMode="auto">
          <a:xfrm>
            <a:off x="8364538" y="4902201"/>
            <a:ext cx="0" cy="201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6" name="AutoShape 23"/>
          <p:cNvCxnSpPr>
            <a:cxnSpLocks noChangeShapeType="1"/>
            <a:stCxn id="47116" idx="2"/>
            <a:endCxn id="47117" idx="0"/>
          </p:cNvCxnSpPr>
          <p:nvPr/>
        </p:nvCxnSpPr>
        <p:spPr bwMode="auto">
          <a:xfrm>
            <a:off x="8364538" y="5546726"/>
            <a:ext cx="0" cy="201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7" name="AutoShape 24"/>
          <p:cNvCxnSpPr>
            <a:cxnSpLocks noChangeShapeType="1"/>
            <a:stCxn id="47117" idx="2"/>
            <a:endCxn id="47118" idx="0"/>
          </p:cNvCxnSpPr>
          <p:nvPr/>
        </p:nvCxnSpPr>
        <p:spPr bwMode="auto">
          <a:xfrm>
            <a:off x="8364539" y="6191250"/>
            <a:ext cx="1587" cy="203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AutoShape 25"/>
          <p:cNvCxnSpPr>
            <a:cxnSpLocks noChangeShapeType="1"/>
            <a:stCxn id="47116" idx="1"/>
            <a:endCxn id="47114" idx="1"/>
          </p:cNvCxnSpPr>
          <p:nvPr/>
        </p:nvCxnSpPr>
        <p:spPr bwMode="auto">
          <a:xfrm rot="10800000">
            <a:off x="7431088" y="4037013"/>
            <a:ext cx="177800" cy="1289050"/>
          </a:xfrm>
          <a:prstGeom prst="curvedConnector3">
            <a:avLst>
              <a:gd name="adj1" fmla="val 217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9" name="Text Box 26"/>
          <p:cNvSpPr txBox="1">
            <a:spLocks noChangeArrowheads="1"/>
          </p:cNvSpPr>
          <p:nvPr/>
        </p:nvSpPr>
        <p:spPr bwMode="auto">
          <a:xfrm>
            <a:off x="6264275" y="63293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{r1, r3}</a:t>
            </a:r>
          </a:p>
        </p:txBody>
      </p:sp>
      <p:sp>
        <p:nvSpPr>
          <p:cNvPr id="47130" name="Text Box 27"/>
          <p:cNvSpPr txBox="1">
            <a:spLocks noChangeArrowheads="1"/>
          </p:cNvSpPr>
          <p:nvPr/>
        </p:nvSpPr>
        <p:spPr bwMode="auto">
          <a:xfrm>
            <a:off x="8689975" y="6070601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{r1, c}</a:t>
            </a:r>
          </a:p>
        </p:txBody>
      </p:sp>
      <p:sp>
        <p:nvSpPr>
          <p:cNvPr id="47131" name="Text Box 28"/>
          <p:cNvSpPr txBox="1">
            <a:spLocks noChangeArrowheads="1"/>
          </p:cNvSpPr>
          <p:nvPr/>
        </p:nvSpPr>
        <p:spPr bwMode="auto">
          <a:xfrm>
            <a:off x="8689976" y="5403851"/>
            <a:ext cx="1450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e, b}</a:t>
            </a:r>
          </a:p>
        </p:txBody>
      </p:sp>
      <p:sp>
        <p:nvSpPr>
          <p:cNvPr id="47132" name="Text Box 29"/>
          <p:cNvSpPr txBox="1">
            <a:spLocks noChangeArrowheads="1"/>
          </p:cNvSpPr>
          <p:nvPr/>
        </p:nvSpPr>
        <p:spPr bwMode="auto">
          <a:xfrm>
            <a:off x="8689975" y="4751388"/>
            <a:ext cx="1277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e, b}</a:t>
            </a:r>
          </a:p>
        </p:txBody>
      </p:sp>
      <p:sp>
        <p:nvSpPr>
          <p:cNvPr id="47133" name="Text Box 30"/>
          <p:cNvSpPr txBox="1">
            <a:spLocks noChangeArrowheads="1"/>
          </p:cNvSpPr>
          <p:nvPr/>
        </p:nvSpPr>
        <p:spPr bwMode="auto">
          <a:xfrm>
            <a:off x="8689976" y="4078288"/>
            <a:ext cx="1376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e}</a:t>
            </a:r>
          </a:p>
        </p:txBody>
      </p:sp>
      <p:sp>
        <p:nvSpPr>
          <p:cNvPr id="47134" name="Text Box 31"/>
          <p:cNvSpPr txBox="1">
            <a:spLocks noChangeArrowheads="1"/>
          </p:cNvSpPr>
          <p:nvPr/>
        </p:nvSpPr>
        <p:spPr bwMode="auto">
          <a:xfrm>
            <a:off x="8689975" y="3462338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e, b}</a:t>
            </a:r>
          </a:p>
        </p:txBody>
      </p:sp>
      <p:sp>
        <p:nvSpPr>
          <p:cNvPr id="47135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8092CABB-B556-4240-93F7-6464C04273F7}" type="slidenum">
              <a:rPr lang="he-IL" altLang="en-US" sz="1400">
                <a:solidFill>
                  <a:schemeClr val="tx1"/>
                </a:solidFill>
              </a:rPr>
              <a:pPr/>
              <a:t>27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1444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A Complete Example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25614" y="777875"/>
            <a:ext cx="3749675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 := r3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7546029" y="627340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use{r3}  def{c}</a:t>
            </a:r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7546029" y="1271865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use{r1}  def{a}</a:t>
            </a:r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7539617" y="1916390"/>
            <a:ext cx="1653017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use{r2}  def{b}</a:t>
            </a:r>
          </a:p>
        </p:txBody>
      </p:sp>
      <p:sp>
        <p:nvSpPr>
          <p:cNvPr id="48136" name="Rectangle 9"/>
          <p:cNvSpPr>
            <a:spLocks noChangeArrowheads="1"/>
          </p:cNvSpPr>
          <p:nvPr/>
        </p:nvSpPr>
        <p:spPr bwMode="auto">
          <a:xfrm>
            <a:off x="7635797" y="2560915"/>
            <a:ext cx="1460656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use{}  def{d}</a:t>
            </a:r>
          </a:p>
        </p:txBody>
      </p:sp>
      <p:sp>
        <p:nvSpPr>
          <p:cNvPr id="48137" name="Rectangle 10"/>
          <p:cNvSpPr>
            <a:spLocks noChangeArrowheads="1"/>
          </p:cNvSpPr>
          <p:nvPr/>
        </p:nvSpPr>
        <p:spPr bwMode="auto">
          <a:xfrm>
            <a:off x="7589326" y="3205440"/>
            <a:ext cx="1550424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use{a}  def{e}</a:t>
            </a:r>
          </a:p>
        </p:txBody>
      </p:sp>
      <p:sp>
        <p:nvSpPr>
          <p:cNvPr id="48138" name="Rectangle 11"/>
          <p:cNvSpPr>
            <a:spLocks noChangeArrowheads="1"/>
          </p:cNvSpPr>
          <p:nvPr/>
        </p:nvSpPr>
        <p:spPr bwMode="auto">
          <a:xfrm>
            <a:off x="7461086" y="3851553"/>
            <a:ext cx="1806905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use{d, b}  def{d}</a:t>
            </a:r>
          </a:p>
        </p:txBody>
      </p:sp>
      <p:sp>
        <p:nvSpPr>
          <p:cNvPr id="48139" name="Rectangle 12"/>
          <p:cNvSpPr>
            <a:spLocks noChangeArrowheads="1"/>
          </p:cNvSpPr>
          <p:nvPr/>
        </p:nvSpPr>
        <p:spPr bwMode="auto">
          <a:xfrm>
            <a:off x="7589326" y="4496078"/>
            <a:ext cx="1550424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use{e}  def{e}</a:t>
            </a:r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7640622" y="5140603"/>
            <a:ext cx="1447832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use{e}  def{}</a:t>
            </a: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7538030" y="5785128"/>
            <a:ext cx="1653017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use{d}  def{r1}</a:t>
            </a: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7546029" y="6431240"/>
            <a:ext cx="164019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use{c}  def{r3}</a:t>
            </a:r>
          </a:p>
        </p:txBody>
      </p:sp>
      <p:cxnSp>
        <p:nvCxnSpPr>
          <p:cNvPr id="48143" name="AutoShape 16"/>
          <p:cNvCxnSpPr>
            <a:cxnSpLocks noChangeShapeType="1"/>
            <a:stCxn id="48133" idx="2"/>
            <a:endCxn id="48134" idx="0"/>
          </p:cNvCxnSpPr>
          <p:nvPr/>
        </p:nvCxnSpPr>
        <p:spPr bwMode="auto">
          <a:xfrm>
            <a:off x="8366125" y="1033463"/>
            <a:ext cx="0" cy="2016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7"/>
          <p:cNvCxnSpPr>
            <a:cxnSpLocks noChangeShapeType="1"/>
            <a:stCxn id="48134" idx="2"/>
            <a:endCxn id="48135" idx="0"/>
          </p:cNvCxnSpPr>
          <p:nvPr/>
        </p:nvCxnSpPr>
        <p:spPr bwMode="auto">
          <a:xfrm>
            <a:off x="8366126" y="1641197"/>
            <a:ext cx="0" cy="27519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8"/>
          <p:cNvCxnSpPr>
            <a:cxnSpLocks noChangeShapeType="1"/>
            <a:stCxn id="48135" idx="2"/>
            <a:endCxn id="48136" idx="0"/>
          </p:cNvCxnSpPr>
          <p:nvPr/>
        </p:nvCxnSpPr>
        <p:spPr bwMode="auto">
          <a:xfrm flipH="1">
            <a:off x="8366125" y="2285722"/>
            <a:ext cx="1" cy="27519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9"/>
          <p:cNvCxnSpPr>
            <a:cxnSpLocks noChangeShapeType="1"/>
            <a:stCxn id="48136" idx="2"/>
            <a:endCxn id="48137" idx="0"/>
          </p:cNvCxnSpPr>
          <p:nvPr/>
        </p:nvCxnSpPr>
        <p:spPr bwMode="auto">
          <a:xfrm flipH="1">
            <a:off x="8364538" y="2930247"/>
            <a:ext cx="1587" cy="27519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20"/>
          <p:cNvCxnSpPr>
            <a:cxnSpLocks noChangeShapeType="1"/>
            <a:stCxn id="48137" idx="2"/>
            <a:endCxn id="48138" idx="0"/>
          </p:cNvCxnSpPr>
          <p:nvPr/>
        </p:nvCxnSpPr>
        <p:spPr bwMode="auto">
          <a:xfrm>
            <a:off x="8364538" y="3574772"/>
            <a:ext cx="1" cy="27678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8" name="AutoShape 21"/>
          <p:cNvCxnSpPr>
            <a:cxnSpLocks noChangeShapeType="1"/>
            <a:stCxn id="48138" idx="2"/>
            <a:endCxn id="48139" idx="0"/>
          </p:cNvCxnSpPr>
          <p:nvPr/>
        </p:nvCxnSpPr>
        <p:spPr bwMode="auto">
          <a:xfrm flipH="1">
            <a:off x="8364538" y="4220885"/>
            <a:ext cx="1" cy="27519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9" name="AutoShape 22"/>
          <p:cNvCxnSpPr>
            <a:cxnSpLocks noChangeShapeType="1"/>
            <a:stCxn id="48139" idx="2"/>
            <a:endCxn id="48140" idx="0"/>
          </p:cNvCxnSpPr>
          <p:nvPr/>
        </p:nvCxnSpPr>
        <p:spPr bwMode="auto">
          <a:xfrm>
            <a:off x="8364538" y="4879974"/>
            <a:ext cx="0" cy="26062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0" name="AutoShape 23"/>
          <p:cNvCxnSpPr>
            <a:cxnSpLocks noChangeShapeType="1"/>
            <a:endCxn id="48141" idx="0"/>
          </p:cNvCxnSpPr>
          <p:nvPr/>
        </p:nvCxnSpPr>
        <p:spPr bwMode="auto">
          <a:xfrm>
            <a:off x="8364538" y="5494061"/>
            <a:ext cx="1" cy="29106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1" name="AutoShape 24"/>
          <p:cNvCxnSpPr>
            <a:cxnSpLocks noChangeShapeType="1"/>
            <a:stCxn id="48141" idx="2"/>
            <a:endCxn id="48142" idx="0"/>
          </p:cNvCxnSpPr>
          <p:nvPr/>
        </p:nvCxnSpPr>
        <p:spPr bwMode="auto">
          <a:xfrm>
            <a:off x="8364539" y="6154460"/>
            <a:ext cx="1587" cy="27678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2" name="AutoShape 25"/>
          <p:cNvCxnSpPr>
            <a:cxnSpLocks noChangeShapeType="1"/>
            <a:stCxn id="48140" idx="1"/>
            <a:endCxn id="48138" idx="1"/>
          </p:cNvCxnSpPr>
          <p:nvPr/>
        </p:nvCxnSpPr>
        <p:spPr bwMode="auto">
          <a:xfrm rot="10800000">
            <a:off x="7431088" y="4037013"/>
            <a:ext cx="177800" cy="1289050"/>
          </a:xfrm>
          <a:prstGeom prst="curvedConnector3">
            <a:avLst>
              <a:gd name="adj1" fmla="val 217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3" name="Text Box 26"/>
          <p:cNvSpPr txBox="1">
            <a:spLocks noChangeArrowheads="1"/>
          </p:cNvSpPr>
          <p:nvPr/>
        </p:nvSpPr>
        <p:spPr bwMode="auto">
          <a:xfrm>
            <a:off x="6264275" y="63293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{r1, r3}</a:t>
            </a:r>
          </a:p>
        </p:txBody>
      </p:sp>
      <p:sp>
        <p:nvSpPr>
          <p:cNvPr id="48154" name="Text Box 27"/>
          <p:cNvSpPr txBox="1">
            <a:spLocks noChangeArrowheads="1"/>
          </p:cNvSpPr>
          <p:nvPr/>
        </p:nvSpPr>
        <p:spPr bwMode="auto">
          <a:xfrm>
            <a:off x="8689975" y="6096001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dirty="0">
                <a:solidFill>
                  <a:schemeClr val="tx1"/>
                </a:solidFill>
              </a:rPr>
              <a:t>{r1, c}</a:t>
            </a:r>
          </a:p>
        </p:txBody>
      </p:sp>
      <p:sp>
        <p:nvSpPr>
          <p:cNvPr id="48155" name="Text Box 28"/>
          <p:cNvSpPr txBox="1">
            <a:spLocks noChangeArrowheads="1"/>
          </p:cNvSpPr>
          <p:nvPr/>
        </p:nvSpPr>
        <p:spPr bwMode="auto">
          <a:xfrm>
            <a:off x="8689976" y="5403851"/>
            <a:ext cx="1450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e, b}</a:t>
            </a:r>
          </a:p>
        </p:txBody>
      </p:sp>
      <p:sp>
        <p:nvSpPr>
          <p:cNvPr id="48156" name="Text Box 29"/>
          <p:cNvSpPr txBox="1">
            <a:spLocks noChangeArrowheads="1"/>
          </p:cNvSpPr>
          <p:nvPr/>
        </p:nvSpPr>
        <p:spPr bwMode="auto">
          <a:xfrm>
            <a:off x="8689975" y="4751388"/>
            <a:ext cx="1277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e, b}</a:t>
            </a:r>
          </a:p>
        </p:txBody>
      </p:sp>
      <p:sp>
        <p:nvSpPr>
          <p:cNvPr id="48157" name="Text Box 30"/>
          <p:cNvSpPr txBox="1">
            <a:spLocks noChangeArrowheads="1"/>
          </p:cNvSpPr>
          <p:nvPr/>
        </p:nvSpPr>
        <p:spPr bwMode="auto">
          <a:xfrm>
            <a:off x="8689976" y="4078288"/>
            <a:ext cx="1376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e, b}</a:t>
            </a:r>
          </a:p>
        </p:txBody>
      </p:sp>
      <p:sp>
        <p:nvSpPr>
          <p:cNvPr id="48158" name="Text Box 31"/>
          <p:cNvSpPr txBox="1">
            <a:spLocks noChangeArrowheads="1"/>
          </p:cNvSpPr>
          <p:nvPr/>
        </p:nvSpPr>
        <p:spPr bwMode="auto">
          <a:xfrm>
            <a:off x="8689975" y="3462338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e, b}</a:t>
            </a:r>
          </a:p>
        </p:txBody>
      </p:sp>
      <p:sp>
        <p:nvSpPr>
          <p:cNvPr id="699424" name="Text Box 32"/>
          <p:cNvSpPr txBox="1">
            <a:spLocks noChangeArrowheads="1"/>
          </p:cNvSpPr>
          <p:nvPr/>
        </p:nvSpPr>
        <p:spPr bwMode="auto">
          <a:xfrm>
            <a:off x="8713788" y="2828926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d, b, a}</a:t>
            </a:r>
          </a:p>
        </p:txBody>
      </p:sp>
      <p:sp>
        <p:nvSpPr>
          <p:cNvPr id="699425" name="Text Box 33"/>
          <p:cNvSpPr txBox="1">
            <a:spLocks noChangeArrowheads="1"/>
          </p:cNvSpPr>
          <p:nvPr/>
        </p:nvSpPr>
        <p:spPr bwMode="auto">
          <a:xfrm>
            <a:off x="8723313" y="2209801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b, a}</a:t>
            </a:r>
          </a:p>
        </p:txBody>
      </p:sp>
      <p:sp>
        <p:nvSpPr>
          <p:cNvPr id="699426" name="Text Box 34"/>
          <p:cNvSpPr txBox="1">
            <a:spLocks noChangeArrowheads="1"/>
          </p:cNvSpPr>
          <p:nvPr/>
        </p:nvSpPr>
        <p:spPr bwMode="auto">
          <a:xfrm>
            <a:off x="8775700" y="1562101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a, r2}</a:t>
            </a:r>
          </a:p>
        </p:txBody>
      </p:sp>
      <p:sp>
        <p:nvSpPr>
          <p:cNvPr id="699427" name="Text Box 35"/>
          <p:cNvSpPr txBox="1">
            <a:spLocks noChangeArrowheads="1"/>
          </p:cNvSpPr>
          <p:nvPr/>
        </p:nvSpPr>
        <p:spPr bwMode="auto">
          <a:xfrm>
            <a:off x="8785225" y="900113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{c, r2, r1}</a:t>
            </a:r>
          </a:p>
        </p:txBody>
      </p:sp>
      <p:sp>
        <p:nvSpPr>
          <p:cNvPr id="699428" name="Text Box 36"/>
          <p:cNvSpPr txBox="1">
            <a:spLocks noChangeArrowheads="1"/>
          </p:cNvSpPr>
          <p:nvPr/>
        </p:nvSpPr>
        <p:spPr bwMode="auto">
          <a:xfrm>
            <a:off x="8937625" y="238126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{ r2, r1, r3}</a:t>
            </a:r>
          </a:p>
        </p:txBody>
      </p:sp>
      <p:sp>
        <p:nvSpPr>
          <p:cNvPr id="48164" name="Slide Number Placeholder 3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D6B4DFB-AF6D-45A5-9D34-CD2494C7A563}" type="slidenum">
              <a:rPr lang="he-IL" altLang="en-US" sz="1400">
                <a:solidFill>
                  <a:schemeClr val="tx1"/>
                </a:solidFill>
              </a:rPr>
              <a:pPr/>
              <a:t>28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424" grpId="0"/>
      <p:bldP spid="699425" grpId="0"/>
      <p:bldP spid="699426" grpId="0"/>
      <p:bldP spid="699427" grpId="0"/>
      <p:bldP spid="6994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2333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Live Variables Results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725614" y="777875"/>
            <a:ext cx="3749675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 := r3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6154739" y="808038"/>
            <a:ext cx="4281487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  		</a:t>
            </a:r>
            <a:r>
              <a:rPr lang="en-US" altLang="en-US" sz="2400">
                <a:solidFill>
                  <a:srgbClr val="F02E00"/>
                </a:solidFill>
              </a:rPr>
              <a:t>/* r2,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 := r3  </a:t>
            </a:r>
            <a:r>
              <a:rPr lang="en-US" altLang="en-US" sz="2400">
                <a:solidFill>
                  <a:srgbClr val="F02E00"/>
                </a:solidFill>
              </a:rPr>
              <a:t>/* c, r2, r1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  </a:t>
            </a:r>
            <a:r>
              <a:rPr lang="en-US" altLang="en-US" sz="2400">
                <a:solidFill>
                  <a:srgbClr val="F02E00"/>
                </a:solidFill>
              </a:rPr>
              <a:t>/* a, c, r2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  </a:t>
            </a:r>
            <a:r>
              <a:rPr lang="en-US" altLang="en-US" sz="2400">
                <a:solidFill>
                  <a:srgbClr val="F02E00"/>
                </a:solidFill>
              </a:rPr>
              <a:t>/* a, c, b */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   </a:t>
            </a:r>
            <a:r>
              <a:rPr lang="en-US" altLang="en-US" sz="2400">
                <a:solidFill>
                  <a:srgbClr val="F02E00"/>
                </a:solidFill>
              </a:rPr>
              <a:t>/* a, c,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   </a:t>
            </a:r>
            <a:r>
              <a:rPr lang="en-US" altLang="en-US" sz="2400">
                <a:solidFill>
                  <a:srgbClr val="F02E00"/>
                </a:solidFill>
              </a:rPr>
              <a:t>/* e, c, b, d */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  </a:t>
            </a:r>
            <a:r>
              <a:rPr lang="en-US" altLang="en-US" sz="2400">
                <a:solidFill>
                  <a:srgbClr val="F02E00"/>
                </a:solidFill>
              </a:rPr>
              <a:t>/* e, c, b, d */</a:t>
            </a:r>
            <a:r>
              <a:rPr lang="en-US" altLang="en-US" sz="2400">
                <a:solidFill>
                  <a:schemeClr val="tx1"/>
                </a:solidFill>
              </a:rPr>
              <a:t>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 </a:t>
            </a:r>
            <a:r>
              <a:rPr lang="en-US" altLang="en-US" sz="2400">
                <a:solidFill>
                  <a:srgbClr val="F02E00"/>
                </a:solidFill>
              </a:rPr>
              <a:t>/* e, c,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 </a:t>
            </a:r>
            <a:r>
              <a:rPr lang="en-US" altLang="en-US" sz="2400">
                <a:solidFill>
                  <a:srgbClr val="F02E00"/>
                </a:solidFill>
              </a:rPr>
              <a:t>/* c,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  </a:t>
            </a:r>
            <a:r>
              <a:rPr lang="en-US" altLang="en-US" sz="2400">
                <a:solidFill>
                  <a:srgbClr val="F02E00"/>
                </a:solidFill>
              </a:rPr>
              <a:t>/* r1, c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 </a:t>
            </a:r>
            <a:r>
              <a:rPr lang="en-US" altLang="en-US" sz="2400">
                <a:solidFill>
                  <a:srgbClr val="F02E00"/>
                </a:solidFill>
              </a:rPr>
              <a:t>/*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 r3 */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63967CA-F106-4953-A465-EC693F3B6B17}" type="slidenum">
              <a:rPr lang="he-IL" altLang="en-US" sz="1400">
                <a:solidFill>
                  <a:schemeClr val="tx1"/>
                </a:solidFill>
              </a:rPr>
              <a:pPr/>
              <a:t>29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symbolic registers into physical</a:t>
            </a:r>
          </a:p>
          <a:p>
            <a:r>
              <a:rPr lang="en-US" dirty="0" smtClean="0"/>
              <a:t>Chose between caller= and </a:t>
            </a:r>
            <a:r>
              <a:rPr lang="en-US" dirty="0" err="1" smtClean="0"/>
              <a:t>callee</a:t>
            </a:r>
            <a:r>
              <a:rPr lang="en-US" dirty="0" smtClean="0"/>
              <a:t>-save registers</a:t>
            </a:r>
          </a:p>
          <a:p>
            <a:r>
              <a:rPr lang="en-US" dirty="0" smtClean="0"/>
              <a:t>Reuse machine registers</a:t>
            </a:r>
          </a:p>
          <a:p>
            <a:r>
              <a:rPr lang="en-US" dirty="0" smtClean="0"/>
              <a:t>Avoid store/loads</a:t>
            </a:r>
          </a:p>
          <a:p>
            <a:r>
              <a:rPr lang="en-US" dirty="0" smtClean="0"/>
              <a:t>Sometimes eliminate </a:t>
            </a:r>
            <a:r>
              <a:rPr lang="en-US" dirty="0" err="1" smtClean="0"/>
              <a:t>mov</a:t>
            </a:r>
            <a:endParaRPr lang="en-US" dirty="0" smtClean="0"/>
          </a:p>
          <a:p>
            <a:pPr lvl="1"/>
            <a:r>
              <a:rPr lang="en-US" dirty="0" smtClean="0"/>
              <a:t>Allocate the same register to source and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/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1524000" y="900113"/>
            <a:ext cx="4281488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</a:t>
            </a:r>
            <a:r>
              <a:rPr lang="en-US" altLang="en-US" sz="2400"/>
              <a:t>:  	</a:t>
            </a:r>
            <a:r>
              <a:rPr lang="en-US" altLang="en-US" sz="2400">
                <a:solidFill>
                  <a:schemeClr val="tx1"/>
                </a:solidFill>
              </a:rPr>
              <a:t>	</a:t>
            </a:r>
            <a:r>
              <a:rPr lang="en-US" altLang="en-US" sz="2400">
                <a:solidFill>
                  <a:srgbClr val="F02E00"/>
                </a:solidFill>
              </a:rPr>
              <a:t>/* r2,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 := r3  </a:t>
            </a:r>
            <a:r>
              <a:rPr lang="en-US" altLang="en-US" sz="2400">
                <a:solidFill>
                  <a:srgbClr val="F02E00"/>
                </a:solidFill>
              </a:rPr>
              <a:t>/* c, r2, r1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  </a:t>
            </a:r>
            <a:r>
              <a:rPr lang="en-US" altLang="en-US" sz="2400">
                <a:solidFill>
                  <a:srgbClr val="F02E00"/>
                </a:solidFill>
              </a:rPr>
              <a:t>/* a, c, r2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  </a:t>
            </a:r>
            <a:r>
              <a:rPr lang="en-US" altLang="en-US" sz="2400">
                <a:solidFill>
                  <a:srgbClr val="F02E00"/>
                </a:solidFill>
              </a:rPr>
              <a:t>/* a, c, b */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   </a:t>
            </a:r>
            <a:r>
              <a:rPr lang="en-US" altLang="en-US" sz="2400">
                <a:solidFill>
                  <a:srgbClr val="F02E00"/>
                </a:solidFill>
              </a:rPr>
              <a:t>/* a, c,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   </a:t>
            </a:r>
            <a:r>
              <a:rPr lang="en-US" altLang="en-US" sz="2400">
                <a:solidFill>
                  <a:srgbClr val="F02E00"/>
                </a:solidFill>
              </a:rPr>
              <a:t>/* e, c, b, d */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  </a:t>
            </a:r>
            <a:r>
              <a:rPr lang="en-US" altLang="en-US" sz="2400">
                <a:solidFill>
                  <a:srgbClr val="F02E00"/>
                </a:solidFill>
              </a:rPr>
              <a:t>/* e, c, b, d */</a:t>
            </a:r>
            <a:r>
              <a:rPr lang="en-US" altLang="en-US" sz="2400">
                <a:solidFill>
                  <a:schemeClr val="tx1"/>
                </a:solidFill>
              </a:rPr>
              <a:t>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 </a:t>
            </a:r>
            <a:r>
              <a:rPr lang="en-US" altLang="en-US" sz="2400">
                <a:solidFill>
                  <a:srgbClr val="F02E00"/>
                </a:solidFill>
              </a:rPr>
              <a:t>/* e, c,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 </a:t>
            </a:r>
            <a:r>
              <a:rPr lang="en-US" altLang="en-US" sz="2400">
                <a:solidFill>
                  <a:srgbClr val="F02E00"/>
                </a:solidFill>
              </a:rPr>
              <a:t>/* c,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  </a:t>
            </a:r>
            <a:r>
              <a:rPr lang="en-US" altLang="en-US" sz="2400">
                <a:solidFill>
                  <a:srgbClr val="F02E00"/>
                </a:solidFill>
              </a:rPr>
              <a:t>/* r1, c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 </a:t>
            </a:r>
            <a:r>
              <a:rPr lang="en-US" altLang="en-US" sz="2400">
                <a:solidFill>
                  <a:srgbClr val="F02E00"/>
                </a:solidFill>
              </a:rPr>
              <a:t>/*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graphicFrame>
        <p:nvGraphicFramePr>
          <p:cNvPr id="633863" name="Object 7"/>
          <p:cNvGraphicFramePr>
            <a:graphicFrameLocks noChangeAspect="1"/>
          </p:cNvGraphicFramePr>
          <p:nvPr/>
        </p:nvGraphicFramePr>
        <p:xfrm>
          <a:off x="5670550" y="1227138"/>
          <a:ext cx="4694238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Photo Editor Photo" r:id="rId3" imgW="2647619" imgH="1800476" progId="MSPhotoEd.3">
                  <p:embed/>
                </p:oleObj>
              </mc:Choice>
              <mc:Fallback>
                <p:oleObj name="Photo Editor Photo" r:id="rId3" imgW="2647619" imgH="1800476" progId="MSPhotoEd.3">
                  <p:embed/>
                  <p:pic>
                    <p:nvPicPr>
                      <p:cNvPr id="6338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0" y="1227138"/>
                        <a:ext cx="4694238" cy="438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270B86C-670F-44D7-AF5E-CB68EEB5327F}" type="slidenum">
              <a:rPr lang="he-IL" altLang="en-US" sz="1400">
                <a:solidFill>
                  <a:schemeClr val="tx1"/>
                </a:solidFill>
              </a:rPr>
              <a:pPr/>
              <a:t>30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1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rgbClr val="000000"/>
              </a:solidFill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1524001" y="900113"/>
            <a:ext cx="40036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enter:  		</a:t>
            </a:r>
            <a:r>
              <a:rPr lang="en-US" altLang="en-US">
                <a:solidFill>
                  <a:srgbClr val="F02E00"/>
                </a:solidFill>
              </a:rPr>
              <a:t>/* r2, r1, r3 */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 	c := r3  </a:t>
            </a:r>
            <a:r>
              <a:rPr lang="en-US" altLang="en-US">
                <a:solidFill>
                  <a:srgbClr val="F02E00"/>
                </a:solidFill>
              </a:rPr>
              <a:t>/* c, r2, r1 */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	a := r1  </a:t>
            </a:r>
            <a:r>
              <a:rPr lang="en-US" altLang="en-US">
                <a:solidFill>
                  <a:srgbClr val="F02E00"/>
                </a:solidFill>
              </a:rPr>
              <a:t>/* a, c, r2 */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 	b := r2  </a:t>
            </a:r>
            <a:r>
              <a:rPr lang="en-US" altLang="en-US">
                <a:solidFill>
                  <a:srgbClr val="F02E00"/>
                </a:solidFill>
              </a:rPr>
              <a:t>/* a, c, b */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	d := 0   </a:t>
            </a:r>
            <a:r>
              <a:rPr lang="en-US" altLang="en-US">
                <a:solidFill>
                  <a:srgbClr val="F02E00"/>
                </a:solidFill>
              </a:rPr>
              <a:t>/* a, c, b, d */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 	e := a   </a:t>
            </a:r>
            <a:r>
              <a:rPr lang="en-US" altLang="en-US">
                <a:solidFill>
                  <a:srgbClr val="F02E00"/>
                </a:solidFill>
              </a:rPr>
              <a:t>/ * e, c, b, d */</a:t>
            </a:r>
            <a:r>
              <a:rPr lang="en-US" altLang="en-US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	d := d+b  </a:t>
            </a:r>
            <a:r>
              <a:rPr lang="en-US" altLang="en-US">
                <a:solidFill>
                  <a:srgbClr val="F02E00"/>
                </a:solidFill>
              </a:rPr>
              <a:t>/* e, c, b, d */</a:t>
            </a:r>
            <a:r>
              <a:rPr lang="en-US" altLang="en-US">
                <a:solidFill>
                  <a:srgbClr val="000000"/>
                </a:solidFill>
              </a:rPr>
              <a:t> 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 	e := e-1 </a:t>
            </a:r>
            <a:r>
              <a:rPr lang="en-US" altLang="en-US">
                <a:solidFill>
                  <a:srgbClr val="F02E00"/>
                </a:solidFill>
              </a:rPr>
              <a:t>/* e, c, b, d */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 	if e&gt;0 goto loop </a:t>
            </a:r>
            <a:r>
              <a:rPr lang="en-US" altLang="en-US">
                <a:solidFill>
                  <a:srgbClr val="F02E00"/>
                </a:solidFill>
              </a:rPr>
              <a:t>/* c, d */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 	r1 := d  </a:t>
            </a:r>
            <a:r>
              <a:rPr lang="en-US" altLang="en-US">
                <a:solidFill>
                  <a:srgbClr val="F02E00"/>
                </a:solidFill>
              </a:rPr>
              <a:t>/* r1, c */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 	r3 := c </a:t>
            </a:r>
            <a:r>
              <a:rPr lang="en-US" altLang="en-US">
                <a:solidFill>
                  <a:srgbClr val="F02E00"/>
                </a:solidFill>
              </a:rPr>
              <a:t>/* r1, r3 */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  return  </a:t>
            </a:r>
            <a:r>
              <a:rPr lang="en-US" altLang="en-US">
                <a:solidFill>
                  <a:srgbClr val="F02E00"/>
                </a:solidFill>
              </a:rPr>
              <a:t>/* r1,r3 */</a:t>
            </a:r>
          </a:p>
        </p:txBody>
      </p:sp>
      <p:graphicFrame>
        <p:nvGraphicFramePr>
          <p:cNvPr id="636234" name="Group 330"/>
          <p:cNvGraphicFramePr>
            <a:graphicFrameLocks noGrp="1"/>
          </p:cNvGraphicFramePr>
          <p:nvPr/>
        </p:nvGraphicFramePr>
        <p:xfrm>
          <a:off x="5989638" y="996951"/>
          <a:ext cx="4430712" cy="4842067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005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use+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def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outside loop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use+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def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within loop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deg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spill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priority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9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2.75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5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0.33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9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5.5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5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15" marB="45715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10.3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213" name="Text Box 85"/>
          <p:cNvSpPr txBox="1">
            <a:spLocks noChangeArrowheads="1"/>
          </p:cNvSpPr>
          <p:nvPr/>
        </p:nvSpPr>
        <p:spPr bwMode="auto">
          <a:xfrm>
            <a:off x="5413376" y="295275"/>
            <a:ext cx="436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</a:rPr>
              <a:t>spill priority = (uo + 10 ui)/deg</a:t>
            </a:r>
          </a:p>
        </p:txBody>
      </p:sp>
      <p:sp>
        <p:nvSpPr>
          <p:cNvPr id="502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ABA1C87-896D-4F68-9EE8-4B2ABBE43A58}" type="slidenum">
              <a:rPr lang="he-IL" altLang="en-US" sz="1400">
                <a:solidFill>
                  <a:schemeClr val="tx1"/>
                </a:solidFill>
              </a:rPr>
              <a:pPr/>
              <a:t>31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781176" y="1273175"/>
          <a:ext cx="3795713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Photo Editor Photo" r:id="rId3" imgW="2647619" imgH="1800476" progId="MSPhotoEd.3">
                  <p:embed/>
                </p:oleObj>
              </mc:Choice>
              <mc:Fallback>
                <p:oleObj name="Photo Editor Photo" r:id="rId3" imgW="2647619" imgH="1800476" progId="MSPhotoEd.3">
                  <p:embed/>
                  <p:pic>
                    <p:nvPicPr>
                      <p:cNvPr id="20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6" y="1273175"/>
                        <a:ext cx="3795713" cy="438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958" name="Object 6"/>
          <p:cNvGraphicFramePr>
            <a:graphicFrameLocks noChangeAspect="1"/>
          </p:cNvGraphicFramePr>
          <p:nvPr/>
        </p:nvGraphicFramePr>
        <p:xfrm>
          <a:off x="7127875" y="1254126"/>
          <a:ext cx="2216150" cy="444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Photo Editor Photo" r:id="rId5" imgW="1876190" imgH="1219370" progId="MSPhotoEd.3">
                  <p:embed/>
                </p:oleObj>
              </mc:Choice>
              <mc:Fallback>
                <p:oleObj name="Photo Editor Photo" r:id="rId5" imgW="1876190" imgH="1219370" progId="MSPhotoEd.3">
                  <p:embed/>
                  <p:pic>
                    <p:nvPicPr>
                      <p:cNvPr id="6379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75" y="1254126"/>
                        <a:ext cx="2216150" cy="444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629775" y="1270000"/>
            <a:ext cx="744538" cy="1066800"/>
            <a:chOff x="5106" y="800"/>
            <a:chExt cx="469" cy="672"/>
          </a:xfrm>
        </p:grpSpPr>
        <p:sp>
          <p:nvSpPr>
            <p:cNvPr id="2059" name="Text Box 7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60" name="Text Box 8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pSp>
        <p:nvGrpSpPr>
          <p:cNvPr id="2054" name="Group 10"/>
          <p:cNvGrpSpPr>
            <a:grpSpLocks/>
          </p:cNvGrpSpPr>
          <p:nvPr/>
        </p:nvGrpSpPr>
        <p:grpSpPr bwMode="auto">
          <a:xfrm>
            <a:off x="5861050" y="1344613"/>
            <a:ext cx="744538" cy="1066800"/>
            <a:chOff x="5106" y="800"/>
            <a:chExt cx="469" cy="672"/>
          </a:xfrm>
        </p:grpSpPr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sp>
        <p:nvSpPr>
          <p:cNvPr id="637966" name="Text Box 14"/>
          <p:cNvSpPr txBox="1">
            <a:spLocks noChangeArrowheads="1"/>
          </p:cNvSpPr>
          <p:nvPr/>
        </p:nvSpPr>
        <p:spPr bwMode="auto">
          <a:xfrm>
            <a:off x="3978276" y="411163"/>
            <a:ext cx="3763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>
                <a:solidFill>
                  <a:schemeClr val="tx1"/>
                </a:solidFill>
              </a:rPr>
              <a:t>Spill C</a:t>
            </a:r>
          </a:p>
        </p:txBody>
      </p:sp>
      <p:sp>
        <p:nvSpPr>
          <p:cNvPr id="2056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FE97E39-8EF6-4962-ADED-8BBD6B09335D}" type="slidenum">
              <a:rPr lang="he-IL" altLang="en-US" sz="1400">
                <a:solidFill>
                  <a:schemeClr val="tx1"/>
                </a:solidFill>
              </a:rPr>
              <a:pPr/>
              <a:t>32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2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920875" y="1300163"/>
          <a:ext cx="2928938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Photo Editor Photo" r:id="rId3" imgW="1876190" imgH="1219370" progId="MSPhotoEd.3">
                  <p:embed/>
                </p:oleObj>
              </mc:Choice>
              <mc:Fallback>
                <p:oleObj name="Photo Editor Photo" r:id="rId3" imgW="1876190" imgH="1219370" progId="MSPhotoEd.3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300163"/>
                        <a:ext cx="2928938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629775" y="1270000"/>
            <a:ext cx="744538" cy="1066800"/>
            <a:chOff x="5106" y="800"/>
            <a:chExt cx="469" cy="672"/>
          </a:xfrm>
        </p:grpSpPr>
        <p:sp>
          <p:nvSpPr>
            <p:cNvPr id="3083" name="Text Box 7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084" name="Text Box 8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5024438" y="2135188"/>
            <a:ext cx="6985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008563" y="1374776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graphicFrame>
        <p:nvGraphicFramePr>
          <p:cNvPr id="638988" name="Object 12"/>
          <p:cNvGraphicFramePr>
            <a:graphicFrameLocks noChangeAspect="1"/>
          </p:cNvGraphicFramePr>
          <p:nvPr/>
        </p:nvGraphicFramePr>
        <p:xfrm>
          <a:off x="6640514" y="1243014"/>
          <a:ext cx="2668587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Photo Editor Photo" r:id="rId5" imgW="1638529" imgH="1219370" progId="MSPhotoEd.3">
                  <p:embed/>
                </p:oleObj>
              </mc:Choice>
              <mc:Fallback>
                <p:oleObj name="Photo Editor Photo" r:id="rId5" imgW="1638529" imgH="1219370" progId="MSPhotoEd.3">
                  <p:embed/>
                  <p:pic>
                    <p:nvPicPr>
                      <p:cNvPr id="6389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4" y="1243014"/>
                        <a:ext cx="2668587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3459164" y="427039"/>
            <a:ext cx="5227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38991" name="Rectangle 15"/>
          <p:cNvSpPr>
            <a:spLocks noChangeArrowheads="1"/>
          </p:cNvSpPr>
          <p:nvPr/>
        </p:nvSpPr>
        <p:spPr bwMode="auto">
          <a:xfrm>
            <a:off x="2054226" y="233364"/>
            <a:ext cx="7788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he-IL" sz="2800">
                <a:solidFill>
                  <a:schemeClr val="tx1"/>
                </a:solidFill>
              </a:rPr>
              <a:t>Coalescing </a:t>
            </a:r>
            <a:r>
              <a:rPr lang="en-US" altLang="he-IL" sz="2800" i="1">
                <a:solidFill>
                  <a:schemeClr val="tx1"/>
                </a:solidFill>
              </a:rPr>
              <a:t>a</a:t>
            </a:r>
            <a:r>
              <a:rPr lang="en-US" altLang="he-IL" sz="2800">
                <a:solidFill>
                  <a:schemeClr val="tx1"/>
                </a:solidFill>
              </a:rPr>
              <a:t>+</a:t>
            </a:r>
            <a:r>
              <a:rPr lang="en-US" altLang="he-IL" sz="2800" i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08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8BA47FF-F92E-4F1A-A88C-2324C0830C8C}" type="slidenum">
              <a:rPr lang="he-IL" altLang="en-US" sz="1400">
                <a:solidFill>
                  <a:schemeClr val="tx1"/>
                </a:solidFill>
              </a:rPr>
              <a:pPr/>
              <a:t>33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5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9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2333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Coalescing </a:t>
            </a:r>
            <a:r>
              <a:rPr lang="en-US" altLang="he-IL" sz="2800" i="1"/>
              <a:t>b</a:t>
            </a:r>
            <a:r>
              <a:rPr lang="en-US" altLang="he-IL" sz="2800"/>
              <a:t>+</a:t>
            </a:r>
            <a:r>
              <a:rPr lang="en-US" altLang="he-IL" sz="2800" i="1"/>
              <a:t>r2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629775" y="1270000"/>
            <a:ext cx="744538" cy="1066800"/>
            <a:chOff x="5106" y="800"/>
            <a:chExt cx="469" cy="672"/>
          </a:xfrm>
        </p:grpSpPr>
        <p:sp>
          <p:nvSpPr>
            <p:cNvPr id="4106" name="Text Box 6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107" name="Text Box 7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5024438" y="2135188"/>
            <a:ext cx="6985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5008563" y="1374776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1804989" y="1227139"/>
          <a:ext cx="2668587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Photo Editor Photo" r:id="rId3" imgW="1638529" imgH="1219370" progId="MSPhotoEd.3">
                  <p:embed/>
                </p:oleObj>
              </mc:Choice>
              <mc:Fallback>
                <p:oleObj name="Photo Editor Photo" r:id="rId3" imgW="1638529" imgH="1219370" progId="MSPhotoEd.3">
                  <p:embed/>
                  <p:pic>
                    <p:nvPicPr>
                      <p:cNvPr id="40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9" y="1227139"/>
                        <a:ext cx="2668587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1035" name="Object 11"/>
          <p:cNvGraphicFramePr>
            <a:graphicFrameLocks noChangeAspect="1"/>
          </p:cNvGraphicFramePr>
          <p:nvPr/>
        </p:nvGraphicFramePr>
        <p:xfrm>
          <a:off x="6207125" y="1222375"/>
          <a:ext cx="3157538" cy="428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Photo Editor Photo" r:id="rId5" imgW="1638529" imgH="1219370" progId="MSPhotoEd.3">
                  <p:embed/>
                </p:oleObj>
              </mc:Choice>
              <mc:Fallback>
                <p:oleObj name="Photo Editor Photo" r:id="rId5" imgW="1638529" imgH="1219370" progId="MSPhotoEd.3">
                  <p:embed/>
                  <p:pic>
                    <p:nvPicPr>
                      <p:cNvPr id="64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1222375"/>
                        <a:ext cx="3157538" cy="428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80DB6744-C32A-4450-87BE-4F7D701D7BC2}" type="slidenum">
              <a:rPr lang="he-IL" altLang="en-US" sz="1400">
                <a:solidFill>
                  <a:schemeClr val="tx1"/>
                </a:solidFill>
              </a:rPr>
              <a:pPr/>
              <a:t>34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5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2333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Coalescing </a:t>
            </a:r>
            <a:r>
              <a:rPr lang="en-US" altLang="he-IL" sz="2800" i="1"/>
              <a:t>ae</a:t>
            </a:r>
            <a:r>
              <a:rPr lang="en-US" altLang="he-IL" sz="2800"/>
              <a:t>+</a:t>
            </a:r>
            <a:r>
              <a:rPr lang="en-US" altLang="he-IL" sz="2800" i="1"/>
              <a:t>r1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629775" y="1270000"/>
            <a:ext cx="744538" cy="1066800"/>
            <a:chOff x="5106" y="800"/>
            <a:chExt cx="469" cy="672"/>
          </a:xfrm>
        </p:grpSpPr>
        <p:sp>
          <p:nvSpPr>
            <p:cNvPr id="5131" name="Text Box 5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132" name="Text Box 6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024438" y="2135188"/>
            <a:ext cx="6985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008563" y="1374776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1728789" y="1268414"/>
          <a:ext cx="3157537" cy="428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Photo Editor Photo" r:id="rId3" imgW="1638529" imgH="1219370" progId="MSPhotoEd.3">
                  <p:embed/>
                </p:oleObj>
              </mc:Choice>
              <mc:Fallback>
                <p:oleObj name="Photo Editor Photo" r:id="rId3" imgW="1638529" imgH="1219370" progId="MSPhotoEd.3">
                  <p:embed/>
                  <p:pic>
                    <p:nvPicPr>
                      <p:cNvPr id="51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9" y="1268414"/>
                        <a:ext cx="3157537" cy="428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059" name="Object 11"/>
          <p:cNvGraphicFramePr>
            <a:graphicFrameLocks noChangeAspect="1"/>
          </p:cNvGraphicFramePr>
          <p:nvPr/>
        </p:nvGraphicFramePr>
        <p:xfrm>
          <a:off x="6253164" y="1360489"/>
          <a:ext cx="3246437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Photo Editor Photo" r:id="rId5" imgW="1514686" imgH="1190476" progId="MSPhotoEd.3">
                  <p:embed/>
                </p:oleObj>
              </mc:Choice>
              <mc:Fallback>
                <p:oleObj name="Photo Editor Photo" r:id="rId5" imgW="1514686" imgH="1190476" progId="MSPhotoEd.3">
                  <p:embed/>
                  <p:pic>
                    <p:nvPicPr>
                      <p:cNvPr id="64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4" y="1360489"/>
                        <a:ext cx="3246437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2060" name="Text Box 12"/>
          <p:cNvSpPr txBox="1">
            <a:spLocks noChangeArrowheads="1"/>
          </p:cNvSpPr>
          <p:nvPr/>
        </p:nvSpPr>
        <p:spPr bwMode="auto">
          <a:xfrm>
            <a:off x="5197475" y="5919788"/>
            <a:ext cx="4649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rgbClr val="F02E00"/>
                </a:solidFill>
              </a:rPr>
              <a:t>r1ae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tx1"/>
                </a:solidFill>
              </a:rPr>
              <a:t>and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F02E00"/>
                </a:solidFill>
              </a:rPr>
              <a:t>d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tx1"/>
                </a:solidFill>
              </a:rPr>
              <a:t>are constrained</a:t>
            </a:r>
          </a:p>
        </p:txBody>
      </p:sp>
      <p:sp>
        <p:nvSpPr>
          <p:cNvPr id="5130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0B811B7-96FB-48DB-A5B7-C6F4E1B48B95}" type="slidenum">
              <a:rPr lang="he-IL" altLang="en-US" sz="1400">
                <a:solidFill>
                  <a:schemeClr val="tx1"/>
                </a:solidFill>
              </a:rPr>
              <a:pPr/>
              <a:t>35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6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2333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Simplifying </a:t>
            </a:r>
            <a:r>
              <a:rPr lang="en-US" altLang="he-IL" sz="2800" i="1"/>
              <a:t>d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629775" y="1270001"/>
            <a:ext cx="744538" cy="1374775"/>
            <a:chOff x="5106" y="800"/>
            <a:chExt cx="469" cy="866"/>
          </a:xfrm>
        </p:grpSpPr>
        <p:sp>
          <p:nvSpPr>
            <p:cNvPr id="6154" name="Text Box 5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44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d</a:t>
              </a:r>
            </a:p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6155" name="Text Box 6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024438" y="2135188"/>
            <a:ext cx="6985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008563" y="1374776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1712914" y="1282701"/>
          <a:ext cx="3246437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Photo Editor Photo" r:id="rId3" imgW="1514686" imgH="1190476" progId="MSPhotoEd.3">
                  <p:embed/>
                </p:oleObj>
              </mc:Choice>
              <mc:Fallback>
                <p:oleObj name="Photo Editor Photo" r:id="rId3" imgW="1514686" imgH="1190476" progId="MSPhotoEd.3">
                  <p:embed/>
                  <p:pic>
                    <p:nvPicPr>
                      <p:cNvPr id="61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4" y="1282701"/>
                        <a:ext cx="3246437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3085" name="Object 13"/>
          <p:cNvGraphicFramePr>
            <a:graphicFrameLocks noChangeAspect="1"/>
          </p:cNvGraphicFramePr>
          <p:nvPr/>
        </p:nvGraphicFramePr>
        <p:xfrm>
          <a:off x="6938964" y="1425576"/>
          <a:ext cx="2312987" cy="363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Photo Editor Photo" r:id="rId5" imgW="762106" imgH="1095528" progId="MSPhotoEd.3">
                  <p:embed/>
                </p:oleObj>
              </mc:Choice>
              <mc:Fallback>
                <p:oleObj name="Photo Editor Photo" r:id="rId5" imgW="762106" imgH="1095528" progId="MSPhotoEd.3">
                  <p:embed/>
                  <p:pic>
                    <p:nvPicPr>
                      <p:cNvPr id="64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964" y="1425576"/>
                        <a:ext cx="2312987" cy="363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BEF61CC-37DB-4091-B061-427A81C3F588}" type="slidenum">
              <a:rPr lang="he-IL" altLang="en-US" sz="1400">
                <a:solidFill>
                  <a:schemeClr val="tx1"/>
                </a:solidFill>
              </a:rPr>
              <a:pPr/>
              <a:t>36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2333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Pop </a:t>
            </a:r>
            <a:r>
              <a:rPr lang="en-US" altLang="he-IL" sz="2800" i="1"/>
              <a:t>d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5197475" y="1533526"/>
            <a:ext cx="744538" cy="1374775"/>
            <a:chOff x="5106" y="800"/>
            <a:chExt cx="469" cy="866"/>
          </a:xfrm>
        </p:grpSpPr>
        <p:sp>
          <p:nvSpPr>
            <p:cNvPr id="7180" name="Text Box 5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44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d</a:t>
              </a:r>
            </a:p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181" name="Text Box 6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9426576" y="1281113"/>
            <a:ext cx="746125" cy="1192212"/>
            <a:chOff x="4978" y="807"/>
            <a:chExt cx="470" cy="751"/>
          </a:xfrm>
        </p:grpSpPr>
        <p:sp>
          <p:nvSpPr>
            <p:cNvPr id="7178" name="Text Box 7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179" name="Text Box 8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2103439" y="1595438"/>
          <a:ext cx="2312987" cy="363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Photo Editor Photo" r:id="rId3" imgW="762106" imgH="1095528" progId="MSPhotoEd.3">
                  <p:embed/>
                </p:oleObj>
              </mc:Choice>
              <mc:Fallback>
                <p:oleObj name="Photo Editor Photo" r:id="rId3" imgW="762106" imgH="1095528" progId="MSPhotoEd.3">
                  <p:embed/>
                  <p:pic>
                    <p:nvPicPr>
                      <p:cNvPr id="71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9" y="1595438"/>
                        <a:ext cx="2312987" cy="363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4107" name="Object 11"/>
          <p:cNvGraphicFramePr>
            <a:graphicFrameLocks noChangeAspect="1"/>
          </p:cNvGraphicFramePr>
          <p:nvPr/>
        </p:nvGraphicFramePr>
        <p:xfrm>
          <a:off x="6005514" y="1360489"/>
          <a:ext cx="3246437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Photo Editor Photo" r:id="rId5" imgW="1514686" imgH="1190476" progId="MSPhotoEd.3">
                  <p:embed/>
                </p:oleObj>
              </mc:Choice>
              <mc:Fallback>
                <p:oleObj name="Photo Editor Photo" r:id="rId5" imgW="1514686" imgH="1190476" progId="MSPhotoEd.3">
                  <p:embed/>
                  <p:pic>
                    <p:nvPicPr>
                      <p:cNvPr id="64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4" y="1360489"/>
                        <a:ext cx="3246437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4109" name="Text Box 13"/>
          <p:cNvSpPr txBox="1">
            <a:spLocks noChangeArrowheads="1"/>
          </p:cNvSpPr>
          <p:nvPr/>
        </p:nvSpPr>
        <p:spPr bwMode="auto">
          <a:xfrm>
            <a:off x="6157914" y="6029325"/>
            <a:ext cx="350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d is assigned to r3</a:t>
            </a:r>
          </a:p>
        </p:txBody>
      </p:sp>
      <p:sp>
        <p:nvSpPr>
          <p:cNvPr id="717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8B5F42D-6DAA-4249-B5D3-6EFAF43C69D5}" type="slidenum">
              <a:rPr lang="he-IL" altLang="en-US" sz="1400">
                <a:solidFill>
                  <a:schemeClr val="tx1"/>
                </a:solidFill>
              </a:rPr>
              <a:pPr/>
              <a:t>37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4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226" y="233364"/>
            <a:ext cx="7788275" cy="523875"/>
          </a:xfrm>
          <a:noFill/>
        </p:spPr>
        <p:txBody>
          <a:bodyPr/>
          <a:lstStyle/>
          <a:p>
            <a:r>
              <a:rPr lang="en-US" altLang="he-IL" sz="2800"/>
              <a:t>Pop </a:t>
            </a:r>
            <a:r>
              <a:rPr lang="en-US" altLang="he-IL" sz="2800" i="1"/>
              <a:t>c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grpSp>
        <p:nvGrpSpPr>
          <p:cNvPr id="8198" name="Group 4"/>
          <p:cNvGrpSpPr>
            <a:grpSpLocks/>
          </p:cNvGrpSpPr>
          <p:nvPr/>
        </p:nvGrpSpPr>
        <p:grpSpPr bwMode="auto">
          <a:xfrm>
            <a:off x="5197475" y="1533525"/>
            <a:ext cx="744538" cy="1066800"/>
            <a:chOff x="5106" y="800"/>
            <a:chExt cx="469" cy="672"/>
          </a:xfrm>
        </p:grpSpPr>
        <p:sp>
          <p:nvSpPr>
            <p:cNvPr id="8208" name="Text Box 5"/>
            <p:cNvSpPr txBox="1">
              <a:spLocks noChangeArrowheads="1"/>
            </p:cNvSpPr>
            <p:nvPr/>
          </p:nvSpPr>
          <p:spPr bwMode="auto">
            <a:xfrm>
              <a:off x="5135" y="1220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8209" name="Text Box 6"/>
            <p:cNvSpPr txBox="1">
              <a:spLocks noChangeArrowheads="1"/>
            </p:cNvSpPr>
            <p:nvPr/>
          </p:nvSpPr>
          <p:spPr bwMode="auto">
            <a:xfrm>
              <a:off x="5106" y="800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426576" y="1281113"/>
            <a:ext cx="746125" cy="1192212"/>
            <a:chOff x="4978" y="807"/>
            <a:chExt cx="470" cy="751"/>
          </a:xfrm>
        </p:grpSpPr>
        <p:sp>
          <p:nvSpPr>
            <p:cNvPr id="8206" name="Text Box 8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207" name="Text Box 9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aphicFrame>
        <p:nvGraphicFramePr>
          <p:cNvPr id="8194" name="Object 11"/>
          <p:cNvGraphicFramePr>
            <a:graphicFrameLocks noChangeAspect="1"/>
          </p:cNvGraphicFramePr>
          <p:nvPr/>
        </p:nvGraphicFramePr>
        <p:xfrm>
          <a:off x="1712914" y="1422401"/>
          <a:ext cx="3246437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Photo Editor Photo" r:id="rId3" imgW="1514686" imgH="1190476" progId="MSPhotoEd.3">
                  <p:embed/>
                </p:oleObj>
              </mc:Choice>
              <mc:Fallback>
                <p:oleObj name="Photo Editor Photo" r:id="rId3" imgW="1514686" imgH="1190476" progId="MSPhotoEd.3">
                  <p:embed/>
                  <p:pic>
                    <p:nvPicPr>
                      <p:cNvPr id="819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4" y="1422401"/>
                        <a:ext cx="3246437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32" name="Text Box 12"/>
          <p:cNvSpPr txBox="1">
            <a:spLocks noChangeArrowheads="1"/>
          </p:cNvSpPr>
          <p:nvPr/>
        </p:nvSpPr>
        <p:spPr bwMode="auto">
          <a:xfrm>
            <a:off x="6157914" y="6029325"/>
            <a:ext cx="350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actual spill!</a:t>
            </a:r>
          </a:p>
        </p:txBody>
      </p:sp>
      <p:graphicFrame>
        <p:nvGraphicFramePr>
          <p:cNvPr id="8195" name="Object 13"/>
          <p:cNvGraphicFramePr>
            <a:graphicFrameLocks noChangeAspect="1"/>
          </p:cNvGraphicFramePr>
          <p:nvPr/>
        </p:nvGraphicFramePr>
        <p:xfrm>
          <a:off x="6081714" y="1450976"/>
          <a:ext cx="3246437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Photo Editor Photo" r:id="rId5" imgW="1514686" imgH="1190476" progId="MSPhotoEd.3">
                  <p:embed/>
                </p:oleObj>
              </mc:Choice>
              <mc:Fallback>
                <p:oleObj name="Photo Editor Photo" r:id="rId5" imgW="1514686" imgH="1190476" progId="MSPhotoEd.3">
                  <p:embed/>
                  <p:pic>
                    <p:nvPicPr>
                      <p:cNvPr id="819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4" y="1450976"/>
                        <a:ext cx="3246437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8064500" y="1766888"/>
            <a:ext cx="806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202" name="Line 15"/>
          <p:cNvSpPr>
            <a:spLocks noChangeShapeType="1"/>
          </p:cNvSpPr>
          <p:nvPr/>
        </p:nvSpPr>
        <p:spPr bwMode="auto">
          <a:xfrm flipH="1">
            <a:off x="7289801" y="2138364"/>
            <a:ext cx="1146175" cy="96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3" name="Line 16"/>
          <p:cNvSpPr>
            <a:spLocks noChangeShapeType="1"/>
          </p:cNvSpPr>
          <p:nvPr/>
        </p:nvSpPr>
        <p:spPr bwMode="auto">
          <a:xfrm flipH="1">
            <a:off x="6688138" y="2155825"/>
            <a:ext cx="1751012" cy="246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4" name="Line 17"/>
          <p:cNvSpPr>
            <a:spLocks noChangeShapeType="1"/>
          </p:cNvSpPr>
          <p:nvPr/>
        </p:nvSpPr>
        <p:spPr bwMode="auto">
          <a:xfrm>
            <a:off x="8467725" y="2232026"/>
            <a:ext cx="527050" cy="255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5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F8D2EE3-8D76-4B5B-A978-4F982BB3006A}" type="slidenum">
              <a:rPr lang="he-IL" altLang="en-US" sz="1400">
                <a:solidFill>
                  <a:schemeClr val="tx1"/>
                </a:solidFill>
              </a:rPr>
              <a:pPr/>
              <a:t>38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8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646150" name="Text Box 6"/>
          <p:cNvSpPr txBox="1">
            <a:spLocks noChangeArrowheads="1"/>
          </p:cNvSpPr>
          <p:nvPr/>
        </p:nvSpPr>
        <p:spPr bwMode="auto">
          <a:xfrm>
            <a:off x="5735638" y="266700"/>
            <a:ext cx="4932362" cy="666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  		</a:t>
            </a:r>
            <a:r>
              <a:rPr lang="en-US" altLang="en-US" sz="2400">
                <a:solidFill>
                  <a:srgbClr val="F02E00"/>
                </a:solidFill>
              </a:rPr>
              <a:t>/* r2,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c1 := r3  </a:t>
            </a:r>
            <a:r>
              <a:rPr lang="en-US" altLang="en-US" sz="2400">
                <a:solidFill>
                  <a:srgbClr val="F02E00"/>
                </a:solidFill>
              </a:rPr>
              <a:t>/* c1, r2, r1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M[c_loc] := c1 </a:t>
            </a:r>
            <a:r>
              <a:rPr lang="en-US" altLang="en-US" sz="2400">
                <a:solidFill>
                  <a:srgbClr val="F02E00"/>
                </a:solidFill>
              </a:rPr>
              <a:t>/* r2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  </a:t>
            </a:r>
            <a:r>
              <a:rPr lang="en-US" altLang="en-US" sz="2400">
                <a:solidFill>
                  <a:srgbClr val="F02E00"/>
                </a:solidFill>
              </a:rPr>
              <a:t>/* a, r2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  </a:t>
            </a:r>
            <a:r>
              <a:rPr lang="en-US" altLang="en-US" sz="2400">
                <a:solidFill>
                  <a:srgbClr val="F02E00"/>
                </a:solidFill>
              </a:rPr>
              <a:t>/* a, b */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   </a:t>
            </a:r>
            <a:r>
              <a:rPr lang="en-US" altLang="en-US" sz="2400">
                <a:solidFill>
                  <a:srgbClr val="F02E00"/>
                </a:solidFill>
              </a:rPr>
              <a:t>/* a,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   </a:t>
            </a:r>
            <a:r>
              <a:rPr lang="en-US" altLang="en-US" sz="2400">
                <a:solidFill>
                  <a:srgbClr val="F02E00"/>
                </a:solidFill>
              </a:rPr>
              <a:t>/ * e, b, d */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  </a:t>
            </a:r>
            <a:r>
              <a:rPr lang="en-US" altLang="en-US" sz="2400">
                <a:solidFill>
                  <a:srgbClr val="F02E00"/>
                </a:solidFill>
              </a:rPr>
              <a:t>/* e, b, d */</a:t>
            </a:r>
            <a:r>
              <a:rPr lang="en-US" altLang="en-US" sz="2400">
                <a:solidFill>
                  <a:schemeClr val="tx1"/>
                </a:solidFill>
              </a:rPr>
              <a:t>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 </a:t>
            </a:r>
            <a:r>
              <a:rPr lang="en-US" altLang="en-US" sz="2400">
                <a:solidFill>
                  <a:srgbClr val="F02E00"/>
                </a:solidFill>
              </a:rPr>
              <a:t>/* e,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 </a:t>
            </a:r>
            <a:r>
              <a:rPr lang="en-US" altLang="en-US" sz="2400">
                <a:solidFill>
                  <a:srgbClr val="F02E00"/>
                </a:solidFill>
              </a:rPr>
              <a:t>/*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  </a:t>
            </a:r>
            <a:r>
              <a:rPr lang="en-US" altLang="en-US" sz="2400">
                <a:solidFill>
                  <a:srgbClr val="F02E00"/>
                </a:solidFill>
              </a:rPr>
              <a:t>/* r1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c2 := M[c_loc] </a:t>
            </a:r>
            <a:r>
              <a:rPr lang="en-US" altLang="en-US" sz="2400">
                <a:solidFill>
                  <a:srgbClr val="F02E00"/>
                </a:solidFill>
              </a:rPr>
              <a:t>/* r1, c2 */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c2 </a:t>
            </a:r>
            <a:r>
              <a:rPr lang="en-US" altLang="en-US" sz="2400">
                <a:solidFill>
                  <a:srgbClr val="F02E00"/>
                </a:solidFill>
              </a:rPr>
              <a:t>/*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sp>
        <p:nvSpPr>
          <p:cNvPr id="51204" name="Text Box 8"/>
          <p:cNvSpPr txBox="1">
            <a:spLocks noChangeArrowheads="1"/>
          </p:cNvSpPr>
          <p:nvPr/>
        </p:nvSpPr>
        <p:spPr bwMode="auto">
          <a:xfrm>
            <a:off x="1711325" y="266700"/>
            <a:ext cx="4281488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  		</a:t>
            </a:r>
            <a:r>
              <a:rPr lang="en-US" altLang="en-US" sz="2400">
                <a:solidFill>
                  <a:srgbClr val="F02E00"/>
                </a:solidFill>
              </a:rPr>
              <a:t>/* r2,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 := r3  </a:t>
            </a:r>
            <a:r>
              <a:rPr lang="en-US" altLang="en-US" sz="2400">
                <a:solidFill>
                  <a:srgbClr val="F02E00"/>
                </a:solidFill>
              </a:rPr>
              <a:t>/* c, r2, r1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  </a:t>
            </a:r>
            <a:r>
              <a:rPr lang="en-US" altLang="en-US" sz="2400">
                <a:solidFill>
                  <a:srgbClr val="F02E00"/>
                </a:solidFill>
              </a:rPr>
              <a:t>/* a, c, r2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  </a:t>
            </a:r>
            <a:r>
              <a:rPr lang="en-US" altLang="en-US" sz="2400">
                <a:solidFill>
                  <a:srgbClr val="F02E00"/>
                </a:solidFill>
              </a:rPr>
              <a:t>/* a, c, b */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   </a:t>
            </a:r>
            <a:r>
              <a:rPr lang="en-US" altLang="en-US" sz="2400">
                <a:solidFill>
                  <a:srgbClr val="F02E00"/>
                </a:solidFill>
              </a:rPr>
              <a:t>/* a, c,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   </a:t>
            </a:r>
            <a:r>
              <a:rPr lang="en-US" altLang="en-US" sz="2400">
                <a:solidFill>
                  <a:srgbClr val="F02E00"/>
                </a:solidFill>
              </a:rPr>
              <a:t>/ * e, c, b, d */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  </a:t>
            </a:r>
            <a:r>
              <a:rPr lang="en-US" altLang="en-US" sz="2400">
                <a:solidFill>
                  <a:srgbClr val="F02E00"/>
                </a:solidFill>
              </a:rPr>
              <a:t>/* e, c, b, d */</a:t>
            </a:r>
            <a:r>
              <a:rPr lang="en-US" altLang="en-US" sz="2400">
                <a:solidFill>
                  <a:schemeClr val="tx1"/>
                </a:solidFill>
              </a:rPr>
              <a:t>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 </a:t>
            </a:r>
            <a:r>
              <a:rPr lang="en-US" altLang="en-US" sz="2400">
                <a:solidFill>
                  <a:srgbClr val="F02E00"/>
                </a:solidFill>
              </a:rPr>
              <a:t>/* e, c,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 </a:t>
            </a:r>
            <a:r>
              <a:rPr lang="en-US" altLang="en-US" sz="2400">
                <a:solidFill>
                  <a:srgbClr val="F02E00"/>
                </a:solidFill>
              </a:rPr>
              <a:t>/* c,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  </a:t>
            </a:r>
            <a:r>
              <a:rPr lang="en-US" altLang="en-US" sz="2400">
                <a:solidFill>
                  <a:srgbClr val="F02E00"/>
                </a:solidFill>
              </a:rPr>
              <a:t>/* r1, c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 </a:t>
            </a:r>
            <a:r>
              <a:rPr lang="en-US" altLang="en-US" sz="2400">
                <a:solidFill>
                  <a:srgbClr val="F02E00"/>
                </a:solidFill>
              </a:rPr>
              <a:t>/*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DA49174-6074-4DC3-9DC5-25B68BE60141}" type="slidenum">
              <a:rPr lang="he-IL" altLang="en-US" sz="1400">
                <a:solidFill>
                  <a:schemeClr val="tx1"/>
                </a:solidFill>
              </a:rPr>
              <a:pPr/>
              <a:t>39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0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/>
              <a:t>A Simple Example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35000" y="1260475"/>
            <a:ext cx="3251200" cy="3477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L0:	 a 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L1:	b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a + 1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	c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 + b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a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b * 2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	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if c &lt; 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L1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       </a:t>
            </a:r>
            <a:r>
              <a:rPr lang="he-IL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return c</a:t>
            </a:r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9300" y="5346700"/>
            <a:ext cx="537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 this be implemented in a machine with two registers?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6653213" y="1260475"/>
            <a:ext cx="3251200" cy="3477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L0:	 </a:t>
            </a:r>
            <a:r>
              <a:rPr lang="en-US" altLang="en-US" dirty="0" smtClean="0">
                <a:solidFill>
                  <a:schemeClr val="tx1"/>
                </a:solidFill>
              </a:rPr>
              <a:t>r1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L1:	</a:t>
            </a:r>
            <a:r>
              <a:rPr lang="en-US" altLang="en-US" dirty="0" smtClean="0">
                <a:solidFill>
                  <a:schemeClr val="tx1"/>
                </a:solidFill>
              </a:rPr>
              <a:t>r1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r1 </a:t>
            </a:r>
            <a:r>
              <a:rPr lang="en-US" altLang="en-US" dirty="0">
                <a:solidFill>
                  <a:schemeClr val="tx1"/>
                </a:solidFill>
              </a:rPr>
              <a:t>+ 1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</a:rPr>
              <a:t>r2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r2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r1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r1 </a:t>
            </a:r>
            <a:r>
              <a:rPr lang="en-US" altLang="en-US" dirty="0">
                <a:solidFill>
                  <a:schemeClr val="tx1"/>
                </a:solidFill>
              </a:rPr>
              <a:t>* 2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	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if </a:t>
            </a:r>
            <a:r>
              <a:rPr lang="en-US" altLang="en-US" dirty="0" smtClean="0">
                <a:solidFill>
                  <a:schemeClr val="tx1"/>
                </a:solidFill>
              </a:rPr>
              <a:t>r2 </a:t>
            </a:r>
            <a:r>
              <a:rPr lang="en-US" altLang="en-US" dirty="0">
                <a:solidFill>
                  <a:schemeClr val="tx1"/>
                </a:solidFill>
              </a:rPr>
              <a:t>&lt; 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L1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       </a:t>
            </a:r>
            <a:r>
              <a:rPr lang="he-IL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return </a:t>
            </a:r>
            <a:r>
              <a:rPr lang="en-US" altLang="en-US" dirty="0" smtClean="0">
                <a:solidFill>
                  <a:schemeClr val="tx1"/>
                </a:solidFill>
              </a:rPr>
              <a:t>r2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9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524001" y="266700"/>
            <a:ext cx="4932363" cy="666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  		</a:t>
            </a:r>
            <a:r>
              <a:rPr lang="en-US" altLang="en-US" sz="2400">
                <a:solidFill>
                  <a:srgbClr val="F02E00"/>
                </a:solidFill>
              </a:rPr>
              <a:t>/* r2,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c1 := r3  </a:t>
            </a:r>
            <a:r>
              <a:rPr lang="en-US" altLang="en-US" sz="2400">
                <a:solidFill>
                  <a:srgbClr val="F02E00"/>
                </a:solidFill>
              </a:rPr>
              <a:t>/* c1, r2, r1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M[c_loc] := c1 </a:t>
            </a:r>
            <a:r>
              <a:rPr lang="en-US" altLang="en-US" sz="2400">
                <a:solidFill>
                  <a:srgbClr val="F02E00"/>
                </a:solidFill>
              </a:rPr>
              <a:t>/* r2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  </a:t>
            </a:r>
            <a:r>
              <a:rPr lang="en-US" altLang="en-US" sz="2400">
                <a:solidFill>
                  <a:srgbClr val="F02E00"/>
                </a:solidFill>
              </a:rPr>
              <a:t>/* a, r2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  </a:t>
            </a:r>
            <a:r>
              <a:rPr lang="en-US" altLang="en-US" sz="2400">
                <a:solidFill>
                  <a:srgbClr val="F02E00"/>
                </a:solidFill>
              </a:rPr>
              <a:t>/* a, b */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   </a:t>
            </a:r>
            <a:r>
              <a:rPr lang="en-US" altLang="en-US" sz="2400">
                <a:solidFill>
                  <a:srgbClr val="F02E00"/>
                </a:solidFill>
              </a:rPr>
              <a:t>/* a,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a   </a:t>
            </a:r>
            <a:r>
              <a:rPr lang="en-US" altLang="en-US" sz="2400">
                <a:solidFill>
                  <a:srgbClr val="F02E00"/>
                </a:solidFill>
              </a:rPr>
              <a:t>/ * e, b, d */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  </a:t>
            </a:r>
            <a:r>
              <a:rPr lang="en-US" altLang="en-US" sz="2400">
                <a:solidFill>
                  <a:srgbClr val="F02E00"/>
                </a:solidFill>
              </a:rPr>
              <a:t>/* e, b, d */</a:t>
            </a:r>
            <a:r>
              <a:rPr lang="en-US" altLang="en-US" sz="2400">
                <a:solidFill>
                  <a:schemeClr val="tx1"/>
                </a:solidFill>
              </a:rPr>
              <a:t>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 </a:t>
            </a:r>
            <a:r>
              <a:rPr lang="en-US" altLang="en-US" sz="2400">
                <a:solidFill>
                  <a:srgbClr val="F02E00"/>
                </a:solidFill>
              </a:rPr>
              <a:t>/* e, b,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if e&gt;0 goto loop </a:t>
            </a:r>
            <a:r>
              <a:rPr lang="en-US" altLang="en-US" sz="2400">
                <a:solidFill>
                  <a:srgbClr val="F02E00"/>
                </a:solidFill>
              </a:rPr>
              <a:t>/* d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  </a:t>
            </a:r>
            <a:r>
              <a:rPr lang="en-US" altLang="en-US" sz="2400">
                <a:solidFill>
                  <a:srgbClr val="F02E00"/>
                </a:solidFill>
              </a:rPr>
              <a:t>/* r1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c2 := M[c_loc] </a:t>
            </a:r>
            <a:r>
              <a:rPr lang="en-US" altLang="en-US" sz="2400">
                <a:solidFill>
                  <a:srgbClr val="F02E00"/>
                </a:solidFill>
              </a:rPr>
              <a:t>/* r1, c2 */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c2 </a:t>
            </a:r>
            <a:r>
              <a:rPr lang="en-US" altLang="en-US" sz="2400">
                <a:solidFill>
                  <a:srgbClr val="F02E00"/>
                </a:solidFill>
              </a:rPr>
              <a:t>/* r1, r3 */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</a:t>
            </a:r>
            <a:r>
              <a:rPr lang="en-US" altLang="en-US" sz="2400">
                <a:solidFill>
                  <a:srgbClr val="F02E00"/>
                </a:solidFill>
              </a:rPr>
              <a:t>/* r1,r3 */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6384925" y="814388"/>
          <a:ext cx="3035300" cy="451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Photo Editor Photo" r:id="rId3" imgW="2152951" imgH="1228571" progId="MSPhotoEd.3">
                  <p:embed/>
                </p:oleObj>
              </mc:Choice>
              <mc:Fallback>
                <p:oleObj name="Photo Editor Photo" r:id="rId3" imgW="2152951" imgH="1228571" progId="MSPhotoEd.3">
                  <p:embed/>
                  <p:pic>
                    <p:nvPicPr>
                      <p:cNvPr id="92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814388"/>
                        <a:ext cx="3035300" cy="451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F7B44A6-6753-4AAF-B0C1-62EF6B6FB8E7}" type="slidenum">
              <a:rPr lang="he-IL" altLang="en-US" sz="1400">
                <a:solidFill>
                  <a:schemeClr val="tx1"/>
                </a:solidFill>
              </a:rPr>
              <a:pPr/>
              <a:t>40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8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735138" y="1108076"/>
          <a:ext cx="3035300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" name="Photo Editor Photo" r:id="rId3" imgW="2152951" imgH="1228571" progId="MSPhotoEd.3">
                  <p:embed/>
                </p:oleObj>
              </mc:Choice>
              <mc:Fallback>
                <p:oleObj name="Photo Editor Photo" r:id="rId3" imgW="2152951" imgH="1228571" progId="MSPhotoEd.3">
                  <p:embed/>
                  <p:pic>
                    <p:nvPicPr>
                      <p:cNvPr id="1024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1108076"/>
                        <a:ext cx="3035300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2179638" y="141289"/>
            <a:ext cx="7772400" cy="631825"/>
          </a:xfrm>
        </p:spPr>
        <p:txBody>
          <a:bodyPr/>
          <a:lstStyle/>
          <a:p>
            <a:r>
              <a:rPr lang="en-US" altLang="en-US" sz="2800"/>
              <a:t>Coalescing c1+r3; c2+c1r3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617076" y="1281113"/>
            <a:ext cx="746125" cy="1192212"/>
            <a:chOff x="4978" y="807"/>
            <a:chExt cx="470" cy="751"/>
          </a:xfrm>
        </p:grpSpPr>
        <p:sp>
          <p:nvSpPr>
            <p:cNvPr id="10251" name="Text Box 7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52" name="Text Box 8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pSp>
        <p:nvGrpSpPr>
          <p:cNvPr id="10247" name="Group 9"/>
          <p:cNvGrpSpPr>
            <a:grpSpLocks/>
          </p:cNvGrpSpPr>
          <p:nvPr/>
        </p:nvGrpSpPr>
        <p:grpSpPr bwMode="auto">
          <a:xfrm>
            <a:off x="4910139" y="1233489"/>
            <a:ext cx="746125" cy="1302355"/>
            <a:chOff x="4978" y="807"/>
            <a:chExt cx="470" cy="721"/>
          </a:xfrm>
        </p:grpSpPr>
        <p:sp>
          <p:nvSpPr>
            <p:cNvPr id="10249" name="Text Box 10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2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50" name="Text Box 11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aphicFrame>
        <p:nvGraphicFramePr>
          <p:cNvPr id="650253" name="Object 13"/>
          <p:cNvGraphicFramePr>
            <a:graphicFrameLocks noChangeAspect="1"/>
          </p:cNvGraphicFramePr>
          <p:nvPr/>
        </p:nvGraphicFramePr>
        <p:xfrm>
          <a:off x="6783389" y="1001713"/>
          <a:ext cx="263842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Photo Editor Photo" r:id="rId5" imgW="1848108" imgH="1162212" progId="MSPhotoEd.3">
                  <p:embed/>
                </p:oleObj>
              </mc:Choice>
              <mc:Fallback>
                <p:oleObj name="Photo Editor Photo" r:id="rId5" imgW="1848108" imgH="1162212" progId="MSPhotoEd.3">
                  <p:embed/>
                  <p:pic>
                    <p:nvPicPr>
                      <p:cNvPr id="6502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389" y="1001713"/>
                        <a:ext cx="2638425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84D47618-D0CD-4B03-BBEA-DF08E95027A3}" type="slidenum">
              <a:rPr lang="he-IL" altLang="en-US" sz="1400">
                <a:solidFill>
                  <a:schemeClr val="tx1"/>
                </a:solidFill>
              </a:rPr>
              <a:pPr/>
              <a:t>41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1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>
          <a:xfrm>
            <a:off x="2179638" y="141289"/>
            <a:ext cx="7772400" cy="631825"/>
          </a:xfrm>
        </p:spPr>
        <p:txBody>
          <a:bodyPr/>
          <a:lstStyle/>
          <a:p>
            <a:r>
              <a:rPr lang="en-US" altLang="en-US" sz="2800"/>
              <a:t>Coalescing a+e; b+r2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617076" y="1281113"/>
            <a:ext cx="746125" cy="1192212"/>
            <a:chOff x="4978" y="807"/>
            <a:chExt cx="470" cy="751"/>
          </a:xfrm>
        </p:grpSpPr>
        <p:sp>
          <p:nvSpPr>
            <p:cNvPr id="11275" name="Text Box 6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1276" name="Text Box 7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pSp>
        <p:nvGrpSpPr>
          <p:cNvPr id="11271" name="Group 8"/>
          <p:cNvGrpSpPr>
            <a:grpSpLocks/>
          </p:cNvGrpSpPr>
          <p:nvPr/>
        </p:nvGrpSpPr>
        <p:grpSpPr bwMode="auto">
          <a:xfrm>
            <a:off x="4910139" y="1233489"/>
            <a:ext cx="746125" cy="1302355"/>
            <a:chOff x="4978" y="807"/>
            <a:chExt cx="470" cy="721"/>
          </a:xfrm>
        </p:grpSpPr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2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aphicFrame>
        <p:nvGraphicFramePr>
          <p:cNvPr id="11266" name="Object 11"/>
          <p:cNvGraphicFramePr>
            <a:graphicFrameLocks noChangeAspect="1"/>
          </p:cNvGraphicFramePr>
          <p:nvPr/>
        </p:nvGraphicFramePr>
        <p:xfrm>
          <a:off x="1901826" y="1033463"/>
          <a:ext cx="263842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Photo Editor Photo" r:id="rId3" imgW="1848108" imgH="1162212" progId="MSPhotoEd.3">
                  <p:embed/>
                </p:oleObj>
              </mc:Choice>
              <mc:Fallback>
                <p:oleObj name="Photo Editor Photo" r:id="rId3" imgW="1848108" imgH="1162212" progId="MSPhotoEd.3">
                  <p:embed/>
                  <p:pic>
                    <p:nvPicPr>
                      <p:cNvPr id="1126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6" y="1033463"/>
                        <a:ext cx="2638425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2300" name="Object 12"/>
          <p:cNvGraphicFramePr>
            <a:graphicFrameLocks noChangeAspect="1"/>
          </p:cNvGraphicFramePr>
          <p:nvPr/>
        </p:nvGraphicFramePr>
        <p:xfrm>
          <a:off x="6159500" y="866776"/>
          <a:ext cx="3113088" cy="470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Photo Editor Photo" r:id="rId5" imgW="1609524" imgH="1152381" progId="MSPhotoEd.3">
                  <p:embed/>
                </p:oleObj>
              </mc:Choice>
              <mc:Fallback>
                <p:oleObj name="Photo Editor Photo" r:id="rId5" imgW="1609524" imgH="1152381" progId="MSPhotoEd.3">
                  <p:embed/>
                  <p:pic>
                    <p:nvPicPr>
                      <p:cNvPr id="6523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866776"/>
                        <a:ext cx="3113088" cy="470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D507469-A150-4653-B2A8-5179DC499E75}" type="slidenum">
              <a:rPr lang="he-IL" altLang="en-US" sz="1400">
                <a:solidFill>
                  <a:schemeClr val="tx1"/>
                </a:solidFill>
              </a:rPr>
              <a:pPr/>
              <a:t>42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title"/>
          </p:nvPr>
        </p:nvSpPr>
        <p:spPr>
          <a:xfrm>
            <a:off x="2179638" y="141289"/>
            <a:ext cx="7772400" cy="631825"/>
          </a:xfrm>
        </p:spPr>
        <p:txBody>
          <a:bodyPr/>
          <a:lstStyle/>
          <a:p>
            <a:r>
              <a:rPr lang="en-US" altLang="en-US" sz="2800"/>
              <a:t>Coalescing ae+r1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617076" y="1281113"/>
            <a:ext cx="746125" cy="1192212"/>
            <a:chOff x="5098" y="807"/>
            <a:chExt cx="470" cy="751"/>
          </a:xfrm>
        </p:grpSpPr>
        <p:sp>
          <p:nvSpPr>
            <p:cNvPr id="12303" name="Text Box 5"/>
            <p:cNvSpPr txBox="1">
              <a:spLocks noChangeArrowheads="1"/>
            </p:cNvSpPr>
            <p:nvPr/>
          </p:nvSpPr>
          <p:spPr bwMode="auto">
            <a:xfrm>
              <a:off x="5128" y="1306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2304" name="Text Box 6"/>
            <p:cNvSpPr txBox="1">
              <a:spLocks noChangeArrowheads="1"/>
            </p:cNvSpPr>
            <p:nvPr/>
          </p:nvSpPr>
          <p:spPr bwMode="auto">
            <a:xfrm>
              <a:off x="5098" y="807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4910139" y="1233489"/>
            <a:ext cx="746125" cy="1302355"/>
            <a:chOff x="4978" y="807"/>
            <a:chExt cx="470" cy="721"/>
          </a:xfrm>
        </p:grpSpPr>
        <p:sp>
          <p:nvSpPr>
            <p:cNvPr id="12301" name="Text Box 8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2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2302" name="Text Box 9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1711325" y="944564"/>
          <a:ext cx="3113088" cy="470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0" name="Photo Editor Photo" r:id="rId3" imgW="1609524" imgH="1152381" progId="MSPhotoEd.3">
                  <p:embed/>
                </p:oleObj>
              </mc:Choice>
              <mc:Fallback>
                <p:oleObj name="Photo Editor Photo" r:id="rId3" imgW="1609524" imgH="1152381" progId="MSPhotoEd.3">
                  <p:embed/>
                  <p:pic>
                    <p:nvPicPr>
                      <p:cNvPr id="1229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944564"/>
                        <a:ext cx="3113088" cy="470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6442076" y="1019176"/>
          <a:ext cx="2887663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Photo Editor Photo" r:id="rId5" imgW="733333" imgH="1038370" progId="MSPhotoEd.3">
                  <p:embed/>
                </p:oleObj>
              </mc:Choice>
              <mc:Fallback>
                <p:oleObj name="Photo Editor Photo" r:id="rId5" imgW="733333" imgH="1038370" progId="MSPhotoEd.3">
                  <p:embed/>
                  <p:pic>
                    <p:nvPicPr>
                      <p:cNvPr id="1229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076" y="1019176"/>
                        <a:ext cx="2887663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8362950" y="4367213"/>
            <a:ext cx="852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297" name="Line 16"/>
          <p:cNvSpPr>
            <a:spLocks noChangeShapeType="1"/>
          </p:cNvSpPr>
          <p:nvPr/>
        </p:nvSpPr>
        <p:spPr bwMode="auto">
          <a:xfrm>
            <a:off x="8440739" y="3622676"/>
            <a:ext cx="263525" cy="822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8" name="Line 17"/>
          <p:cNvSpPr>
            <a:spLocks noChangeShapeType="1"/>
          </p:cNvSpPr>
          <p:nvPr/>
        </p:nvSpPr>
        <p:spPr bwMode="auto">
          <a:xfrm flipH="1">
            <a:off x="7650163" y="4475164"/>
            <a:ext cx="1054100" cy="496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3330" name="Text Box 18"/>
          <p:cNvSpPr txBox="1">
            <a:spLocks noChangeArrowheads="1"/>
          </p:cNvSpPr>
          <p:nvPr/>
        </p:nvSpPr>
        <p:spPr bwMode="auto">
          <a:xfrm>
            <a:off x="5197475" y="5919788"/>
            <a:ext cx="4649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rgbClr val="F02E00"/>
                </a:solidFill>
              </a:rPr>
              <a:t>r1ae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tx1"/>
                </a:solidFill>
              </a:rPr>
              <a:t>and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F02E00"/>
                </a:solidFill>
              </a:rPr>
              <a:t>d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tx1"/>
                </a:solidFill>
              </a:rPr>
              <a:t>are constrained</a:t>
            </a:r>
          </a:p>
        </p:txBody>
      </p:sp>
      <p:sp>
        <p:nvSpPr>
          <p:cNvPr id="12300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86ECF818-54BB-48F0-A364-C138754F15A0}" type="slidenum">
              <a:rPr lang="he-IL" altLang="en-US" sz="1400">
                <a:solidFill>
                  <a:schemeClr val="tx1"/>
                </a:solidFill>
              </a:rPr>
              <a:pPr/>
              <a:t>43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53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3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>
          <a:xfrm>
            <a:off x="2179638" y="141289"/>
            <a:ext cx="7772400" cy="631825"/>
          </a:xfrm>
        </p:spPr>
        <p:txBody>
          <a:bodyPr/>
          <a:lstStyle/>
          <a:p>
            <a:r>
              <a:rPr lang="en-US" altLang="en-US" sz="2800"/>
              <a:t>Simplify 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617076" y="1281113"/>
            <a:ext cx="746125" cy="1192212"/>
            <a:chOff x="5098" y="807"/>
            <a:chExt cx="470" cy="751"/>
          </a:xfrm>
        </p:grpSpPr>
        <p:sp>
          <p:nvSpPr>
            <p:cNvPr id="13326" name="Text Box 5"/>
            <p:cNvSpPr txBox="1">
              <a:spLocks noChangeArrowheads="1"/>
            </p:cNvSpPr>
            <p:nvPr/>
          </p:nvSpPr>
          <p:spPr bwMode="auto">
            <a:xfrm>
              <a:off x="5128" y="1306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327" name="Text Box 6"/>
            <p:cNvSpPr txBox="1">
              <a:spLocks noChangeArrowheads="1"/>
            </p:cNvSpPr>
            <p:nvPr/>
          </p:nvSpPr>
          <p:spPr bwMode="auto">
            <a:xfrm>
              <a:off x="5098" y="807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910139" y="1233489"/>
            <a:ext cx="746125" cy="1302355"/>
            <a:chOff x="4978" y="807"/>
            <a:chExt cx="470" cy="721"/>
          </a:xfrm>
        </p:grpSpPr>
        <p:sp>
          <p:nvSpPr>
            <p:cNvPr id="13324" name="Text Box 8"/>
            <p:cNvSpPr txBox="1">
              <a:spLocks noChangeArrowheads="1"/>
            </p:cNvSpPr>
            <p:nvPr/>
          </p:nvSpPr>
          <p:spPr bwMode="auto">
            <a:xfrm>
              <a:off x="5008" y="1306"/>
              <a:ext cx="440" cy="22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3325" name="Text Box 9"/>
            <p:cNvSpPr txBox="1">
              <a:spLocks noChangeArrowheads="1"/>
            </p:cNvSpPr>
            <p:nvPr/>
          </p:nvSpPr>
          <p:spPr bwMode="auto">
            <a:xfrm>
              <a:off x="4978" y="807"/>
              <a:ext cx="46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6442076" y="1019176"/>
          <a:ext cx="2887663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name="Photo Editor Photo" r:id="rId3" imgW="733333" imgH="1038370" progId="MSPhotoEd.3">
                  <p:embed/>
                </p:oleObj>
              </mc:Choice>
              <mc:Fallback>
                <p:oleObj name="Photo Editor Photo" r:id="rId3" imgW="733333" imgH="1038370" progId="MSPhotoEd.3">
                  <p:embed/>
                  <p:pic>
                    <p:nvPicPr>
                      <p:cNvPr id="1331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076" y="1019176"/>
                        <a:ext cx="2887663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2"/>
          <p:cNvGraphicFramePr>
            <a:graphicFrameLocks noChangeAspect="1"/>
          </p:cNvGraphicFramePr>
          <p:nvPr/>
        </p:nvGraphicFramePr>
        <p:xfrm>
          <a:off x="1900238" y="962026"/>
          <a:ext cx="2887662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5" name="Photo Editor Photo" r:id="rId5" imgW="733333" imgH="1038370" progId="MSPhotoEd.3">
                  <p:embed/>
                </p:oleObj>
              </mc:Choice>
              <mc:Fallback>
                <p:oleObj name="Photo Editor Photo" r:id="rId5" imgW="733333" imgH="1038370" progId="MSPhotoEd.3">
                  <p:embed/>
                  <p:pic>
                    <p:nvPicPr>
                      <p:cNvPr id="1331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962026"/>
                        <a:ext cx="2887662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3821114" y="4310063"/>
            <a:ext cx="852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3898901" y="3565526"/>
            <a:ext cx="263525" cy="822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/>
        </p:nvSpPr>
        <p:spPr bwMode="auto">
          <a:xfrm flipH="1">
            <a:off x="3108325" y="4418014"/>
            <a:ext cx="1054100" cy="496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3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7F21EF3-DD59-4EE4-869A-B8BC67B1B3F6}" type="slidenum">
              <a:rPr lang="he-IL" altLang="en-US" sz="1400">
                <a:solidFill>
                  <a:schemeClr val="tx1"/>
                </a:solidFill>
              </a:rPr>
              <a:pPr/>
              <a:t>44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1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/>
          </p:nvPr>
        </p:nvSpPr>
        <p:spPr>
          <a:xfrm>
            <a:off x="2179638" y="141289"/>
            <a:ext cx="7772400" cy="631825"/>
          </a:xfrm>
        </p:spPr>
        <p:txBody>
          <a:bodyPr/>
          <a:lstStyle/>
          <a:p>
            <a:r>
              <a:rPr lang="en-US" altLang="en-US" sz="2800"/>
              <a:t>Pop 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617076" y="1281113"/>
            <a:ext cx="746125" cy="1192212"/>
            <a:chOff x="5098" y="807"/>
            <a:chExt cx="470" cy="751"/>
          </a:xfrm>
        </p:grpSpPr>
        <p:sp>
          <p:nvSpPr>
            <p:cNvPr id="14350" name="Text Box 5"/>
            <p:cNvSpPr txBox="1">
              <a:spLocks noChangeArrowheads="1"/>
            </p:cNvSpPr>
            <p:nvPr/>
          </p:nvSpPr>
          <p:spPr bwMode="auto">
            <a:xfrm>
              <a:off x="5128" y="1306"/>
              <a:ext cx="440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4351" name="Text Box 6"/>
            <p:cNvSpPr txBox="1">
              <a:spLocks noChangeArrowheads="1"/>
            </p:cNvSpPr>
            <p:nvPr/>
          </p:nvSpPr>
          <p:spPr bwMode="auto">
            <a:xfrm>
              <a:off x="5098" y="807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stack</a:t>
              </a:r>
            </a:p>
          </p:txBody>
        </p:sp>
      </p:grp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4957763" y="2135188"/>
            <a:ext cx="6985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910138" y="1233489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graphicFrame>
        <p:nvGraphicFramePr>
          <p:cNvPr id="14338" name="Object 11"/>
          <p:cNvGraphicFramePr>
            <a:graphicFrameLocks noChangeAspect="1"/>
          </p:cNvGraphicFramePr>
          <p:nvPr/>
        </p:nvGraphicFramePr>
        <p:xfrm>
          <a:off x="1808163" y="1035051"/>
          <a:ext cx="2887662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8" name="Photo Editor Photo" r:id="rId3" imgW="733333" imgH="1038370" progId="MSPhotoEd.3">
                  <p:embed/>
                </p:oleObj>
              </mc:Choice>
              <mc:Fallback>
                <p:oleObj name="Photo Editor Photo" r:id="rId3" imgW="733333" imgH="1038370" progId="MSPhotoEd.3">
                  <p:embed/>
                  <p:pic>
                    <p:nvPicPr>
                      <p:cNvPr id="1433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1035051"/>
                        <a:ext cx="2887662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2"/>
          <p:cNvGraphicFramePr>
            <a:graphicFrameLocks noChangeAspect="1"/>
          </p:cNvGraphicFramePr>
          <p:nvPr/>
        </p:nvGraphicFramePr>
        <p:xfrm>
          <a:off x="6053138" y="1017588"/>
          <a:ext cx="2887662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9" name="Photo Editor Photo" r:id="rId5" imgW="733333" imgH="1038370" progId="MSPhotoEd.3">
                  <p:embed/>
                </p:oleObj>
              </mc:Choice>
              <mc:Fallback>
                <p:oleObj name="Photo Editor Photo" r:id="rId5" imgW="733333" imgH="1038370" progId="MSPhotoEd.3">
                  <p:embed/>
                  <p:pic>
                    <p:nvPicPr>
                      <p:cNvPr id="1433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1017588"/>
                        <a:ext cx="2887662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14"/>
          <p:cNvSpPr txBox="1">
            <a:spLocks noChangeArrowheads="1"/>
          </p:cNvSpPr>
          <p:nvPr/>
        </p:nvSpPr>
        <p:spPr bwMode="auto">
          <a:xfrm>
            <a:off x="8032750" y="4308476"/>
            <a:ext cx="852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346" name="Line 15"/>
          <p:cNvSpPr>
            <a:spLocks noChangeShapeType="1"/>
          </p:cNvSpPr>
          <p:nvPr/>
        </p:nvSpPr>
        <p:spPr bwMode="auto">
          <a:xfrm>
            <a:off x="8110539" y="3563939"/>
            <a:ext cx="263525" cy="822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7" name="Line 16"/>
          <p:cNvSpPr>
            <a:spLocks noChangeShapeType="1"/>
          </p:cNvSpPr>
          <p:nvPr/>
        </p:nvSpPr>
        <p:spPr bwMode="auto">
          <a:xfrm flipH="1">
            <a:off x="7319963" y="4416425"/>
            <a:ext cx="1054100" cy="496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4353" name="Text Box 17"/>
          <p:cNvSpPr txBox="1">
            <a:spLocks noChangeArrowheads="1"/>
          </p:cNvSpPr>
          <p:nvPr/>
        </p:nvSpPr>
        <p:spPr bwMode="auto">
          <a:xfrm>
            <a:off x="9024938" y="2649538"/>
            <a:ext cx="13954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02E00"/>
                </a:solidFill>
              </a:rPr>
              <a:t>a 	r1</a:t>
            </a:r>
          </a:p>
          <a:p>
            <a:r>
              <a:rPr lang="en-US" altLang="en-US">
                <a:solidFill>
                  <a:srgbClr val="F02E00"/>
                </a:solidFill>
              </a:rPr>
              <a:t>b 	r2</a:t>
            </a:r>
          </a:p>
          <a:p>
            <a:r>
              <a:rPr lang="en-US" altLang="en-US">
                <a:solidFill>
                  <a:srgbClr val="F02E00"/>
                </a:solidFill>
              </a:rPr>
              <a:t>c1 	r3</a:t>
            </a:r>
          </a:p>
          <a:p>
            <a:r>
              <a:rPr lang="en-US" altLang="en-US">
                <a:solidFill>
                  <a:srgbClr val="F02E00"/>
                </a:solidFill>
              </a:rPr>
              <a:t>c2 	r3</a:t>
            </a:r>
          </a:p>
          <a:p>
            <a:r>
              <a:rPr lang="en-US" altLang="en-US">
                <a:solidFill>
                  <a:srgbClr val="F02E00"/>
                </a:solidFill>
              </a:rPr>
              <a:t>d	r3</a:t>
            </a:r>
          </a:p>
          <a:p>
            <a:r>
              <a:rPr lang="en-US" altLang="en-US">
                <a:solidFill>
                  <a:srgbClr val="F02E00"/>
                </a:solidFill>
              </a:rPr>
              <a:t>e	r1</a:t>
            </a:r>
          </a:p>
        </p:txBody>
      </p:sp>
      <p:sp>
        <p:nvSpPr>
          <p:cNvPr id="14349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4C3DD53-DF48-4B9A-ADA3-EF8EFFE1AA59}" type="slidenum">
              <a:rPr lang="he-IL" altLang="en-US" sz="1400">
                <a:solidFill>
                  <a:schemeClr val="tx1"/>
                </a:solidFill>
              </a:rPr>
              <a:pPr/>
              <a:t>45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53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662113" y="187325"/>
            <a:ext cx="3181350" cy="666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  		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c1 := r3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M[c_loc] := c1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a := r1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b := 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0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e := a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d := d+b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e := e-1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if e&gt;0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d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c2 := M[c_loc]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r3 := c2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/* r1,r3 */</a:t>
            </a:r>
          </a:p>
        </p:txBody>
      </p:sp>
      <p:sp>
        <p:nvSpPr>
          <p:cNvPr id="655365" name="Text Box 5"/>
          <p:cNvSpPr txBox="1">
            <a:spLocks noChangeArrowheads="1"/>
          </p:cNvSpPr>
          <p:nvPr/>
        </p:nvSpPr>
        <p:spPr bwMode="auto">
          <a:xfrm>
            <a:off x="5011738" y="1455738"/>
            <a:ext cx="13954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02E00"/>
                </a:solidFill>
              </a:rPr>
              <a:t>a 	r1</a:t>
            </a:r>
          </a:p>
          <a:p>
            <a:r>
              <a:rPr lang="en-US" altLang="en-US">
                <a:solidFill>
                  <a:srgbClr val="F02E00"/>
                </a:solidFill>
              </a:rPr>
              <a:t>b 	r2</a:t>
            </a:r>
          </a:p>
          <a:p>
            <a:r>
              <a:rPr lang="en-US" altLang="en-US">
                <a:solidFill>
                  <a:srgbClr val="F02E00"/>
                </a:solidFill>
              </a:rPr>
              <a:t>c1 	r3</a:t>
            </a:r>
          </a:p>
          <a:p>
            <a:r>
              <a:rPr lang="en-US" altLang="en-US">
                <a:solidFill>
                  <a:srgbClr val="F02E00"/>
                </a:solidFill>
              </a:rPr>
              <a:t>c2 	r3</a:t>
            </a:r>
          </a:p>
          <a:p>
            <a:r>
              <a:rPr lang="en-US" altLang="en-US">
                <a:solidFill>
                  <a:srgbClr val="F02E00"/>
                </a:solidFill>
              </a:rPr>
              <a:t>d	r3</a:t>
            </a:r>
          </a:p>
          <a:p>
            <a:r>
              <a:rPr lang="en-US" altLang="en-US">
                <a:solidFill>
                  <a:srgbClr val="F02E00"/>
                </a:solidFill>
              </a:rPr>
              <a:t>e	r1</a:t>
            </a:r>
          </a:p>
        </p:txBody>
      </p:sp>
      <p:sp>
        <p:nvSpPr>
          <p:cNvPr id="655366" name="Text Box 6"/>
          <p:cNvSpPr txBox="1">
            <a:spLocks noChangeArrowheads="1"/>
          </p:cNvSpPr>
          <p:nvPr/>
        </p:nvSpPr>
        <p:spPr bwMode="auto">
          <a:xfrm>
            <a:off x="6650038" y="266700"/>
            <a:ext cx="3181350" cy="666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  		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r3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M[c_loc] := r3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r1 := r1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r2 := 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r3 := 0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r1 := r1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r3 := r3+r2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r1-1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if r1&gt;0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r3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r3 := M[c_loc]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r3 := r3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/* r1,r3 */</a:t>
            </a:r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4C3B06F-863A-46B1-BDE2-3D9FAC6965D4}" type="slidenum">
              <a:rPr lang="he-IL" altLang="en-US" sz="1400">
                <a:solidFill>
                  <a:schemeClr val="tx1"/>
                </a:solidFill>
              </a:rPr>
              <a:pPr/>
              <a:t>46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5" grpId="0" autoUpdateAnimBg="0"/>
      <p:bldP spid="655366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752600" y="201613"/>
            <a:ext cx="3181350" cy="666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  		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r3 := r3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M[c_loc] := r3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r1 := r1 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r2 := 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r3 := 0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r1 := r1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r3 := r3+r2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r1-1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if r1&gt;0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r3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r3 := M[c_loc]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r3 := r3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/* r1,r3 */</a:t>
            </a:r>
          </a:p>
        </p:txBody>
      </p:sp>
      <p:sp>
        <p:nvSpPr>
          <p:cNvPr id="656390" name="Text Box 6"/>
          <p:cNvSpPr txBox="1">
            <a:spLocks noChangeArrowheads="1"/>
          </p:cNvSpPr>
          <p:nvPr/>
        </p:nvSpPr>
        <p:spPr bwMode="auto">
          <a:xfrm>
            <a:off x="6927850" y="201614"/>
            <a:ext cx="3181350" cy="445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enter:  		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M[c_loc] := r3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r3 := 0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loop: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	r3 := r3+r2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r1-1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if r1&gt;0 goto loop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	r1 := r3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	r3 := M[c_loc] 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  return  /* r1,r3 */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6851A0C-510E-47F3-A905-DEE91FC3852E}" type="slidenum">
              <a:rPr lang="he-IL" altLang="en-US" sz="1400">
                <a:solidFill>
                  <a:schemeClr val="tx1"/>
                </a:solidFill>
              </a:rPr>
              <a:pPr/>
              <a:t>47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4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90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11113"/>
            <a:ext cx="7772400" cy="833438"/>
          </a:xfrm>
          <a:noFill/>
        </p:spPr>
        <p:txBody>
          <a:bodyPr/>
          <a:lstStyle/>
          <a:p>
            <a:r>
              <a:rPr lang="en-US" altLang="he-IL" sz="4000"/>
              <a:t>Interprocedural Allocation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960437"/>
            <a:ext cx="8474075" cy="5395913"/>
          </a:xfrm>
        </p:spPr>
        <p:txBody>
          <a:bodyPr/>
          <a:lstStyle/>
          <a:p>
            <a:r>
              <a:rPr lang="en-US" altLang="he-IL" dirty="0" smtClean="0"/>
              <a:t>Allocate registers to multiple procedures</a:t>
            </a:r>
          </a:p>
          <a:p>
            <a:r>
              <a:rPr lang="en-US" altLang="he-IL" dirty="0" smtClean="0"/>
              <a:t>Potential saving</a:t>
            </a:r>
          </a:p>
          <a:p>
            <a:pPr lvl="1"/>
            <a:r>
              <a:rPr lang="en-US" altLang="he-IL" dirty="0" smtClean="0"/>
              <a:t>caller/</a:t>
            </a:r>
            <a:r>
              <a:rPr lang="en-US" altLang="he-IL" dirty="0" err="1" smtClean="0"/>
              <a:t>callee</a:t>
            </a:r>
            <a:r>
              <a:rPr lang="en-US" altLang="he-IL" dirty="0" smtClean="0"/>
              <a:t> save registers</a:t>
            </a:r>
          </a:p>
          <a:p>
            <a:pPr lvl="1"/>
            <a:r>
              <a:rPr lang="en-US" altLang="he-IL" dirty="0" smtClean="0"/>
              <a:t>Parameter passing</a:t>
            </a:r>
          </a:p>
          <a:p>
            <a:pPr lvl="1"/>
            <a:r>
              <a:rPr lang="en-US" altLang="he-IL" dirty="0" smtClean="0"/>
              <a:t>Return values</a:t>
            </a:r>
          </a:p>
          <a:p>
            <a:r>
              <a:rPr lang="en-US" altLang="he-IL" dirty="0" smtClean="0"/>
              <a:t>But may increase compilation cost</a:t>
            </a:r>
          </a:p>
          <a:p>
            <a:r>
              <a:rPr lang="en-US" altLang="he-IL" dirty="0" smtClean="0"/>
              <a:t>Function inline can help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D159E32-BADC-4B67-B311-14D4BF330F37}" type="slidenum">
              <a:rPr lang="he-IL" altLang="en-US" sz="1400">
                <a:solidFill>
                  <a:schemeClr val="tx1"/>
                </a:solidFill>
              </a:rPr>
              <a:pPr/>
              <a:t>48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dirty="0" smtClean="0"/>
              <a:t>Summary (Register Allocation)</a:t>
            </a:r>
            <a:endParaRPr lang="en-US" altLang="he-IL" dirty="0" smtClean="0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300" y="1098551"/>
            <a:ext cx="8994775" cy="5395913"/>
          </a:xfrm>
        </p:spPr>
        <p:txBody>
          <a:bodyPr/>
          <a:lstStyle/>
          <a:p>
            <a:r>
              <a:rPr lang="en-US" altLang="he-IL" dirty="0" smtClean="0"/>
              <a:t>Two Register Allocation Methods</a:t>
            </a:r>
          </a:p>
          <a:p>
            <a:pPr lvl="1"/>
            <a:r>
              <a:rPr lang="en-US" altLang="he-IL" dirty="0" smtClean="0"/>
              <a:t>Local of every expression tree</a:t>
            </a:r>
          </a:p>
          <a:p>
            <a:pPr lvl="2"/>
            <a:r>
              <a:rPr lang="en-US" altLang="he-IL" dirty="0" smtClean="0"/>
              <a:t>Simultaneous instruction selection and register allocation</a:t>
            </a:r>
          </a:p>
          <a:p>
            <a:pPr lvl="2"/>
            <a:r>
              <a:rPr lang="en-US" altLang="he-IL" dirty="0" smtClean="0"/>
              <a:t>Reorder computations</a:t>
            </a:r>
          </a:p>
          <a:p>
            <a:pPr lvl="2"/>
            <a:r>
              <a:rPr lang="en-US" altLang="he-IL" dirty="0" smtClean="0"/>
              <a:t>Optimal (under certain conditions)</a:t>
            </a:r>
          </a:p>
          <a:p>
            <a:pPr lvl="1"/>
            <a:r>
              <a:rPr lang="en-US" altLang="he-IL" dirty="0" smtClean="0"/>
              <a:t>Global of every function</a:t>
            </a:r>
          </a:p>
          <a:p>
            <a:pPr lvl="2"/>
            <a:r>
              <a:rPr lang="en-US" altLang="he-IL" dirty="0" smtClean="0"/>
              <a:t>Applied after instruction selection</a:t>
            </a:r>
          </a:p>
          <a:p>
            <a:pPr lvl="2"/>
            <a:r>
              <a:rPr lang="en-US" altLang="he-IL" dirty="0" smtClean="0"/>
              <a:t>Performs well for machines with many registers</a:t>
            </a:r>
          </a:p>
          <a:p>
            <a:pPr lvl="2"/>
            <a:r>
              <a:rPr lang="en-US" altLang="he-IL" dirty="0" smtClean="0"/>
              <a:t>Can handle instruction level parallelism</a:t>
            </a:r>
          </a:p>
          <a:p>
            <a:pPr lvl="2"/>
            <a:r>
              <a:rPr lang="en-US" altLang="he-IL" dirty="0" smtClean="0"/>
              <a:t>More symbolic names help</a:t>
            </a:r>
          </a:p>
          <a:p>
            <a:pPr lvl="3"/>
            <a:r>
              <a:rPr lang="en-US" altLang="he-IL" dirty="0" smtClean="0"/>
              <a:t>Simplifies the coloring problem</a:t>
            </a:r>
          </a:p>
          <a:p>
            <a:r>
              <a:rPr lang="en-US" altLang="he-IL" dirty="0" smtClean="0"/>
              <a:t>Missing</a:t>
            </a:r>
          </a:p>
          <a:p>
            <a:pPr lvl="1"/>
            <a:r>
              <a:rPr lang="en-US" altLang="he-IL" dirty="0" err="1" smtClean="0"/>
              <a:t>Interprocedural</a:t>
            </a:r>
            <a:r>
              <a:rPr lang="en-US" altLang="he-IL" dirty="0" smtClean="0"/>
              <a:t> allocation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08D4BF1-80E7-4A74-94F0-068AE2B40B29}" type="slidenum">
              <a:rPr lang="he-IL" altLang="en-US" sz="1400">
                <a:solidFill>
                  <a:schemeClr val="tx1"/>
                </a:solidFill>
              </a:rPr>
              <a:pPr/>
              <a:t>49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symbolic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symbolic register is </a:t>
            </a:r>
            <a:r>
              <a:rPr lang="en-US" dirty="0" smtClean="0">
                <a:solidFill>
                  <a:srgbClr val="FF0000"/>
                </a:solidFill>
              </a:rPr>
              <a:t>live </a:t>
            </a:r>
            <a:r>
              <a:rPr lang="en-US" dirty="0" smtClean="0"/>
              <a:t>at a program point if it may be used before set on some path from this point</a:t>
            </a:r>
          </a:p>
          <a:p>
            <a:r>
              <a:rPr lang="en-US" dirty="0" smtClean="0"/>
              <a:t>A symbolic register is </a:t>
            </a:r>
            <a:r>
              <a:rPr lang="en-US" dirty="0" smtClean="0">
                <a:solidFill>
                  <a:srgbClr val="FF0000"/>
                </a:solidFill>
              </a:rPr>
              <a:t>not live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dead</a:t>
            </a:r>
            <a:r>
              <a:rPr lang="en-US" dirty="0" smtClean="0"/>
              <a:t>) </a:t>
            </a:r>
            <a:r>
              <a:rPr lang="en-US" dirty="0"/>
              <a:t>at a </a:t>
            </a:r>
            <a:r>
              <a:rPr lang="en-US" dirty="0" smtClean="0"/>
              <a:t>program point </a:t>
            </a:r>
            <a:r>
              <a:rPr lang="en-US" dirty="0"/>
              <a:t>if it </a:t>
            </a:r>
            <a:r>
              <a:rPr lang="en-US" dirty="0" smtClean="0"/>
              <a:t>is not used on all paths </a:t>
            </a:r>
            <a:r>
              <a:rPr lang="en-US" dirty="0"/>
              <a:t>from this </a:t>
            </a:r>
            <a:r>
              <a:rPr lang="en-US" dirty="0" smtClean="0"/>
              <a:t>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LLVM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47775"/>
          </a:xfrm>
        </p:spPr>
        <p:txBody>
          <a:bodyPr/>
          <a:lstStyle/>
          <a:p>
            <a:r>
              <a:rPr lang="en-US" dirty="0" smtClean="0"/>
              <a:t>Allocate space in the stack or data</a:t>
            </a:r>
          </a:p>
          <a:p>
            <a:r>
              <a:rPr lang="en-US" dirty="0" smtClean="0"/>
              <a:t>Use symbolic registers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124200"/>
            <a:ext cx="2070100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foo() 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x;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y=7;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z =5;</a:t>
            </a:r>
          </a:p>
          <a:p>
            <a:r>
              <a:rPr lang="en-US" sz="2400" dirty="0" smtClean="0"/>
              <a:t>x = y + z;</a:t>
            </a:r>
          </a:p>
          <a:p>
            <a:r>
              <a:rPr lang="en-US" sz="2400" dirty="0" smtClean="0"/>
              <a:t>return x;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2661483"/>
            <a:ext cx="41275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</a:t>
            </a:r>
            <a:r>
              <a:rPr lang="en-US" sz="2000" dirty="0" err="1"/>
              <a:t>foo.y</a:t>
            </a:r>
            <a:r>
              <a:rPr lang="en-US" sz="2000" dirty="0"/>
              <a:t> = </a:t>
            </a:r>
            <a:r>
              <a:rPr lang="en-US" sz="2000" dirty="0" err="1" smtClean="0"/>
              <a:t>interal</a:t>
            </a:r>
            <a:r>
              <a:rPr lang="en-US" sz="2000" dirty="0" smtClean="0"/>
              <a:t> </a:t>
            </a:r>
            <a:r>
              <a:rPr lang="en-US" sz="2000" dirty="0"/>
              <a:t>global i32 7, align 4</a:t>
            </a:r>
          </a:p>
          <a:p>
            <a:r>
              <a:rPr lang="en-US" sz="2000" dirty="0" smtClean="0"/>
              <a:t>define </a:t>
            </a:r>
            <a:r>
              <a:rPr lang="en-US" sz="2000" dirty="0"/>
              <a:t>i32 @foo() #0 {</a:t>
            </a:r>
          </a:p>
          <a:p>
            <a:r>
              <a:rPr lang="en-US" sz="2000" dirty="0"/>
              <a:t>  %1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%2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store i32 5, i32* %2, align 4</a:t>
            </a:r>
          </a:p>
          <a:p>
            <a:r>
              <a:rPr lang="en-US" sz="2000" dirty="0"/>
              <a:t>  %3 = load i32, i32* @</a:t>
            </a:r>
            <a:r>
              <a:rPr lang="en-US" sz="2000" dirty="0" err="1"/>
              <a:t>foo.y</a:t>
            </a:r>
            <a:r>
              <a:rPr lang="en-US" sz="2000" dirty="0"/>
              <a:t>, align 4</a:t>
            </a:r>
          </a:p>
          <a:p>
            <a:r>
              <a:rPr lang="en-US" sz="2000" dirty="0"/>
              <a:t>  %4 = load i32, i32* %2, align 4</a:t>
            </a:r>
          </a:p>
          <a:p>
            <a:r>
              <a:rPr lang="en-US" sz="2000" dirty="0"/>
              <a:t>  %5 = add </a:t>
            </a:r>
            <a:r>
              <a:rPr lang="en-US" sz="2000" dirty="0" err="1"/>
              <a:t>nsw</a:t>
            </a:r>
            <a:r>
              <a:rPr lang="en-US" sz="2000" dirty="0"/>
              <a:t> i32 %3, %4</a:t>
            </a:r>
          </a:p>
          <a:p>
            <a:r>
              <a:rPr lang="en-US" sz="2000" dirty="0"/>
              <a:t>  store i32 %5, i32* %1, align 4</a:t>
            </a:r>
          </a:p>
          <a:p>
            <a:r>
              <a:rPr lang="en-US" sz="2000" dirty="0"/>
              <a:t>  %6 = load i32, i32* %1, align 4</a:t>
            </a:r>
          </a:p>
          <a:p>
            <a:r>
              <a:rPr lang="en-US" sz="2000" dirty="0"/>
              <a:t>  ret i32 %6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283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Code Blocks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70612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Programming  languages provide code blocks </a:t>
            </a:r>
            <a:br>
              <a:rPr lang="en-US" altLang="en-US" dirty="0" smtClean="0"/>
            </a:br>
            <a:r>
              <a:rPr lang="en-US" altLang="en-US" dirty="0" smtClean="0"/>
              <a:t>void foo() </a:t>
            </a:r>
            <a:br>
              <a:rPr lang="en-US" altLang="en-US" dirty="0" smtClean="0"/>
            </a:br>
            <a:r>
              <a:rPr lang="en-US" altLang="en-US" dirty="0" smtClean="0"/>
              <a:t>{</a:t>
            </a:r>
            <a:br>
              <a:rPr lang="en-US" altLang="en-US" dirty="0" smtClean="0"/>
            </a:br>
            <a:r>
              <a:rPr lang="en-US" altLang="en-US" dirty="0" smtClean="0"/>
              <a:t> 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x = 8 ; y=9;//1</a:t>
            </a:r>
            <a:br>
              <a:rPr lang="en-US" altLang="en-US" dirty="0" smtClean="0"/>
            </a:br>
            <a:r>
              <a:rPr lang="en-US" altLang="en-US" dirty="0" smtClean="0"/>
              <a:t>    {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x = y * y ;//2 }</a:t>
            </a:r>
            <a:br>
              <a:rPr lang="en-US" altLang="en-US" dirty="0" smtClean="0"/>
            </a:br>
            <a:r>
              <a:rPr lang="en-US" altLang="en-US" dirty="0" smtClean="0"/>
              <a:t>    {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x = y * 7 ;//3}     </a:t>
            </a:r>
            <a:br>
              <a:rPr lang="en-US" altLang="en-US" dirty="0" smtClean="0"/>
            </a:br>
            <a:r>
              <a:rPr lang="en-US" altLang="en-US" dirty="0" smtClean="0"/>
              <a:t>        x = y + 1;</a:t>
            </a:r>
            <a:br>
              <a:rPr lang="en-US" altLang="en-US" dirty="0" smtClean="0"/>
            </a:br>
            <a:r>
              <a:rPr lang="en-US" altLang="en-US" dirty="0" smtClean="0"/>
              <a:t> }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5358E0E-0F9C-4BE4-8BD0-A5B52AC2E2FE}" type="slidenum">
              <a:rPr lang="he-IL" altLang="en-US" sz="1400">
                <a:solidFill>
                  <a:schemeClr val="tx1"/>
                </a:solidFill>
              </a:rPr>
              <a:pPr/>
              <a:t>52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89562" y="309357"/>
            <a:ext cx="216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729448" y="830320"/>
            <a:ext cx="1" cy="5851666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614555" y="1014597"/>
            <a:ext cx="47258" cy="5683232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739996" y="6665480"/>
            <a:ext cx="2848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724235" y="6260834"/>
            <a:ext cx="2848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40003" y="5204551"/>
            <a:ext cx="2848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648152" y="4611947"/>
            <a:ext cx="43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81688" y="4885177"/>
            <a:ext cx="182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13661" y="4524309"/>
            <a:ext cx="145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583109" y="4868616"/>
            <a:ext cx="145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777777736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85878" y="4563815"/>
            <a:ext cx="145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777777732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7724235" y="3256833"/>
            <a:ext cx="2848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80337" y="4126011"/>
            <a:ext cx="145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777777716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81294" y="4172519"/>
            <a:ext cx="43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7727008" y="5989284"/>
            <a:ext cx="2848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88216" y="4894773"/>
            <a:ext cx="2848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677570" y="4308701"/>
            <a:ext cx="43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529537" y="3795811"/>
            <a:ext cx="145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777777700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80337" y="3377096"/>
            <a:ext cx="145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777777684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306694" y="3829619"/>
            <a:ext cx="43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626770" y="3940401"/>
            <a:ext cx="43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0664870" y="3534001"/>
            <a:ext cx="43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70194" y="3461319"/>
            <a:ext cx="43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9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4" grpId="0"/>
      <p:bldP spid="25" grpId="0"/>
      <p:bldP spid="26" grpId="0"/>
      <p:bldP spid="27" grpId="0"/>
      <p:bldP spid="29" grpId="0"/>
      <p:bldP spid="30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  <a:noFill/>
        </p:spPr>
        <p:txBody>
          <a:bodyPr/>
          <a:lstStyle/>
          <a:p>
            <a:r>
              <a:rPr lang="en-US" altLang="he-IL" dirty="0" smtClean="0">
                <a:solidFill>
                  <a:schemeClr val="tx1"/>
                </a:solidFill>
              </a:rPr>
              <a:t>L-values vs. R-values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843088"/>
            <a:ext cx="9228138" cy="4252912"/>
          </a:xfrm>
          <a:noFill/>
        </p:spPr>
        <p:txBody>
          <a:bodyPr/>
          <a:lstStyle/>
          <a:p>
            <a:r>
              <a:rPr lang="en-US" altLang="he-IL" sz="2400" dirty="0"/>
              <a:t>Assignment x := exp is compiled into:</a:t>
            </a:r>
          </a:p>
          <a:p>
            <a:pPr lvl="1"/>
            <a:r>
              <a:rPr lang="en-US" altLang="he-IL" sz="2000" dirty="0"/>
              <a:t>Compute the </a:t>
            </a:r>
            <a:r>
              <a:rPr lang="en-US" altLang="he-IL" sz="2000" b="1" dirty="0"/>
              <a:t>address </a:t>
            </a:r>
            <a:r>
              <a:rPr lang="en-US" altLang="he-IL" sz="2000" dirty="0"/>
              <a:t>of x</a:t>
            </a:r>
          </a:p>
          <a:p>
            <a:pPr lvl="1"/>
            <a:r>
              <a:rPr lang="en-US" altLang="he-IL" sz="2000" dirty="0"/>
              <a:t>Compute the </a:t>
            </a:r>
            <a:r>
              <a:rPr lang="en-US" altLang="he-IL" sz="2000" b="1" dirty="0"/>
              <a:t>value</a:t>
            </a:r>
            <a:r>
              <a:rPr lang="en-US" altLang="he-IL" sz="2000" dirty="0"/>
              <a:t> of exp</a:t>
            </a:r>
          </a:p>
          <a:p>
            <a:pPr lvl="1"/>
            <a:r>
              <a:rPr lang="en-US" altLang="he-IL" sz="2000" dirty="0"/>
              <a:t>Store the value of  exp into the address of x</a:t>
            </a:r>
          </a:p>
          <a:p>
            <a:r>
              <a:rPr lang="en-US" altLang="he-IL" sz="2400" dirty="0"/>
              <a:t>Generalization</a:t>
            </a:r>
          </a:p>
          <a:p>
            <a:pPr lvl="1"/>
            <a:r>
              <a:rPr lang="en-US" altLang="he-IL" sz="2000" dirty="0"/>
              <a:t>R-value</a:t>
            </a:r>
          </a:p>
          <a:p>
            <a:pPr lvl="2"/>
            <a:r>
              <a:rPr lang="en-US" altLang="he-IL" sz="1800" dirty="0"/>
              <a:t>Maps program expressions into </a:t>
            </a:r>
            <a:r>
              <a:rPr lang="en-US" altLang="he-IL" sz="1800" dirty="0" smtClean="0"/>
              <a:t>values</a:t>
            </a:r>
            <a:endParaRPr lang="en-US" altLang="he-IL" sz="1800" dirty="0"/>
          </a:p>
          <a:p>
            <a:pPr lvl="1"/>
            <a:r>
              <a:rPr lang="en-US" altLang="he-IL" sz="2000" dirty="0"/>
              <a:t>L-value</a:t>
            </a:r>
          </a:p>
          <a:p>
            <a:pPr lvl="2"/>
            <a:r>
              <a:rPr lang="en-US" altLang="he-IL" sz="1800" dirty="0"/>
              <a:t>Maps program expressions into locations</a:t>
            </a:r>
          </a:p>
          <a:p>
            <a:pPr lvl="2"/>
            <a:r>
              <a:rPr lang="en-US" altLang="he-IL" sz="1800" dirty="0"/>
              <a:t>Not always defined</a:t>
            </a:r>
          </a:p>
          <a:p>
            <a:pPr lvl="1"/>
            <a:r>
              <a:rPr lang="en-US" altLang="he-IL" sz="2000" dirty="0"/>
              <a:t>Java has no small L-values</a:t>
            </a:r>
          </a:p>
          <a:p>
            <a:pPr lvl="3"/>
            <a:endParaRPr lang="en-US" altLang="he-IL" sz="1600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742344-8072-49D2-908D-D1135832BA2F}" type="slidenum">
              <a:rPr lang="he-IL" altLang="en-US" smtClean="0"/>
              <a:pPr/>
              <a:t>53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884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1736726" y="2009776"/>
            <a:ext cx="2803525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 x = 5;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      x = x + 1;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5522913" y="2179638"/>
            <a:ext cx="196691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6645276" y="2119313"/>
            <a:ext cx="310991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Runtime memory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800851" y="2651125"/>
            <a:ext cx="1965325" cy="3200400"/>
            <a:chOff x="2676" y="1670"/>
            <a:chExt cx="1238" cy="2016"/>
          </a:xfrm>
        </p:grpSpPr>
        <p:sp>
          <p:nvSpPr>
            <p:cNvPr id="47115" name="Rectangle 6"/>
            <p:cNvSpPr>
              <a:spLocks noChangeArrowheads="1"/>
            </p:cNvSpPr>
            <p:nvPr/>
          </p:nvSpPr>
          <p:spPr bwMode="auto">
            <a:xfrm>
              <a:off x="2734" y="1670"/>
              <a:ext cx="1161" cy="2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Line 8"/>
            <p:cNvSpPr>
              <a:spLocks noChangeShapeType="1"/>
            </p:cNvSpPr>
            <p:nvPr/>
          </p:nvSpPr>
          <p:spPr bwMode="auto">
            <a:xfrm>
              <a:off x="2676" y="2208"/>
              <a:ext cx="1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Line 9"/>
            <p:cNvSpPr>
              <a:spLocks noChangeShapeType="1"/>
            </p:cNvSpPr>
            <p:nvPr/>
          </p:nvSpPr>
          <p:spPr bwMode="auto">
            <a:xfrm>
              <a:off x="2676" y="2535"/>
              <a:ext cx="12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1" name="Text Box 10"/>
          <p:cNvSpPr txBox="1">
            <a:spLocks noChangeArrowheads="1"/>
          </p:cNvSpPr>
          <p:nvPr/>
        </p:nvSpPr>
        <p:spPr bwMode="auto">
          <a:xfrm>
            <a:off x="3917950" y="3565525"/>
            <a:ext cx="53340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7112" name="Text Box 11"/>
          <p:cNvSpPr txBox="1">
            <a:spLocks noChangeArrowheads="1"/>
          </p:cNvSpPr>
          <p:nvPr/>
        </p:nvSpPr>
        <p:spPr bwMode="auto">
          <a:xfrm>
            <a:off x="6011863" y="3611563"/>
            <a:ext cx="83820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</a:t>
            </a:r>
          </a:p>
        </p:txBody>
      </p:sp>
      <p:sp>
        <p:nvSpPr>
          <p:cNvPr id="499724" name="Text Box 12"/>
          <p:cNvSpPr txBox="1">
            <a:spLocks noChangeArrowheads="1"/>
          </p:cNvSpPr>
          <p:nvPr/>
        </p:nvSpPr>
        <p:spPr bwMode="auto">
          <a:xfrm>
            <a:off x="7413626" y="3611563"/>
            <a:ext cx="74771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850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2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736726" y="2009776"/>
            <a:ext cx="2803525" cy="16158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 x = 5;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      x = x + 1;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494213" y="2179638"/>
            <a:ext cx="196691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59576" y="2119313"/>
            <a:ext cx="310991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Runtime memory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915151" y="2651125"/>
            <a:ext cx="1965325" cy="3200400"/>
            <a:chOff x="2676" y="1670"/>
            <a:chExt cx="1238" cy="2016"/>
          </a:xfrm>
        </p:grpSpPr>
        <p:sp>
          <p:nvSpPr>
            <p:cNvPr id="48141" name="Rectangle 7"/>
            <p:cNvSpPr>
              <a:spLocks noChangeArrowheads="1"/>
            </p:cNvSpPr>
            <p:nvPr/>
          </p:nvSpPr>
          <p:spPr bwMode="auto">
            <a:xfrm>
              <a:off x="2734" y="1670"/>
              <a:ext cx="1161" cy="2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8"/>
            <p:cNvSpPr>
              <a:spLocks noChangeShapeType="1"/>
            </p:cNvSpPr>
            <p:nvPr/>
          </p:nvSpPr>
          <p:spPr bwMode="auto">
            <a:xfrm>
              <a:off x="2676" y="2208"/>
              <a:ext cx="1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9"/>
            <p:cNvSpPr>
              <a:spLocks noChangeShapeType="1"/>
            </p:cNvSpPr>
            <p:nvPr/>
          </p:nvSpPr>
          <p:spPr bwMode="auto">
            <a:xfrm>
              <a:off x="2676" y="2535"/>
              <a:ext cx="12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5" name="Text Box 10"/>
          <p:cNvSpPr txBox="1">
            <a:spLocks noChangeArrowheads="1"/>
          </p:cNvSpPr>
          <p:nvPr/>
        </p:nvSpPr>
        <p:spPr bwMode="auto">
          <a:xfrm>
            <a:off x="3917950" y="3565525"/>
            <a:ext cx="53340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8136" name="Text Box 11"/>
          <p:cNvSpPr txBox="1">
            <a:spLocks noChangeArrowheads="1"/>
          </p:cNvSpPr>
          <p:nvPr/>
        </p:nvSpPr>
        <p:spPr bwMode="auto">
          <a:xfrm>
            <a:off x="6126163" y="3611563"/>
            <a:ext cx="83820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</a:t>
            </a:r>
          </a:p>
        </p:txBody>
      </p:sp>
      <p:sp>
        <p:nvSpPr>
          <p:cNvPr id="48137" name="Text Box 12"/>
          <p:cNvSpPr txBox="1">
            <a:spLocks noChangeArrowheads="1"/>
          </p:cNvSpPr>
          <p:nvPr/>
        </p:nvSpPr>
        <p:spPr bwMode="auto">
          <a:xfrm>
            <a:off x="7527926" y="3611563"/>
            <a:ext cx="74771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501773" name="Text Box 13"/>
          <p:cNvSpPr txBox="1">
            <a:spLocks noChangeArrowheads="1"/>
          </p:cNvSpPr>
          <p:nvPr/>
        </p:nvSpPr>
        <p:spPr bwMode="auto">
          <a:xfrm>
            <a:off x="1836739" y="2495550"/>
            <a:ext cx="3959225" cy="7848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lvalue</a:t>
            </a:r>
            <a:r>
              <a:rPr lang="en-US" dirty="0"/>
              <a:t>(x)=17, </a:t>
            </a:r>
            <a:r>
              <a:rPr lang="en-US" dirty="0" err="1"/>
              <a:t>rvalue</a:t>
            </a:r>
            <a:r>
              <a:rPr lang="en-US" dirty="0"/>
              <a:t>(x) =5</a:t>
            </a:r>
            <a:endParaRPr lang="he-IL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cs typeface="Times New Roman" pitchFamily="18" charset="0"/>
              </a:rPr>
              <a:t>lvalue</a:t>
            </a:r>
            <a:r>
              <a:rPr lang="en-US" dirty="0">
                <a:cs typeface="Times New Roman" pitchFamily="18" charset="0"/>
              </a:rPr>
              <a:t>(5)=</a:t>
            </a:r>
            <a:r>
              <a:rPr lang="en-US" dirty="0">
                <a:cs typeface="Times New Roman" pitchFamily="18" charset="0"/>
                <a:sym typeface="Math B" pitchFamily="2" charset="2"/>
              </a:rPr>
              <a:t>,  </a:t>
            </a:r>
            <a:r>
              <a:rPr lang="en-US" dirty="0" err="1">
                <a:cs typeface="Times New Roman" pitchFamily="18" charset="0"/>
                <a:sym typeface="Math B" pitchFamily="2" charset="2"/>
              </a:rPr>
              <a:t>rvalue</a:t>
            </a:r>
            <a:r>
              <a:rPr lang="en-US" dirty="0">
                <a:cs typeface="Times New Roman" pitchFamily="18" charset="0"/>
                <a:sym typeface="Math B" pitchFamily="2" charset="2"/>
              </a:rPr>
              <a:t>(5)=5</a:t>
            </a:r>
          </a:p>
        </p:txBody>
      </p:sp>
      <p:sp>
        <p:nvSpPr>
          <p:cNvPr id="501774" name="Text Box 14"/>
          <p:cNvSpPr txBox="1">
            <a:spLocks noChangeArrowheads="1"/>
          </p:cNvSpPr>
          <p:nvPr/>
        </p:nvSpPr>
        <p:spPr bwMode="auto">
          <a:xfrm>
            <a:off x="1836739" y="4386264"/>
            <a:ext cx="3959225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lvalue</a:t>
            </a:r>
            <a:r>
              <a:rPr lang="en-US" dirty="0"/>
              <a:t>(x)=17, </a:t>
            </a:r>
            <a:r>
              <a:rPr lang="en-US" dirty="0" err="1"/>
              <a:t>rvalue</a:t>
            </a:r>
            <a:r>
              <a:rPr lang="en-US" dirty="0"/>
              <a:t>(x) =6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lvalue</a:t>
            </a:r>
            <a:r>
              <a:rPr lang="en-US" dirty="0"/>
              <a:t>(5)=</a:t>
            </a:r>
            <a:r>
              <a:rPr lang="en-US" dirty="0">
                <a:sym typeface="Math B" pitchFamily="2" charset="2"/>
              </a:rPr>
              <a:t>,  </a:t>
            </a:r>
            <a:r>
              <a:rPr lang="en-US" dirty="0" err="1">
                <a:sym typeface="Math B" pitchFamily="2" charset="2"/>
              </a:rPr>
              <a:t>rvalue</a:t>
            </a:r>
            <a:r>
              <a:rPr lang="en-US" dirty="0">
                <a:sym typeface="Math B" pitchFamily="2" charset="2"/>
              </a:rPr>
              <a:t>(5)=5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4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3" grpId="0"/>
      <p:bldP spid="50177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2155825" y="57150"/>
            <a:ext cx="7772400" cy="1143000"/>
          </a:xfrm>
        </p:spPr>
        <p:txBody>
          <a:bodyPr/>
          <a:lstStyle/>
          <a:p>
            <a:r>
              <a:rPr lang="en-US" sz="4000" dirty="0"/>
              <a:t>Partial rules for </a:t>
            </a:r>
            <a:r>
              <a:rPr lang="en-US" sz="4000" dirty="0" err="1"/>
              <a:t>Lvalue</a:t>
            </a:r>
            <a:r>
              <a:rPr lang="en-US" sz="4000" dirty="0"/>
              <a:t> in C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44600" y="1387476"/>
            <a:ext cx="8029575" cy="1050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Type of e is pointer to 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Type of e1 is integer</a:t>
            </a:r>
          </a:p>
          <a:p>
            <a:pPr>
              <a:lnSpc>
                <a:spcPct val="90000"/>
              </a:lnSpc>
            </a:pPr>
            <a:r>
              <a:rPr lang="en-US" sz="2000" dirty="0" err="1"/>
              <a:t>lvalue</a:t>
            </a:r>
            <a:r>
              <a:rPr lang="en-US" sz="2000" dirty="0"/>
              <a:t>(e2) </a:t>
            </a:r>
            <a:r>
              <a:rPr lang="en-US" sz="2000" dirty="0">
                <a:sym typeface="Symbol" pitchFamily="18" charset="2"/>
              </a:rPr>
              <a:t></a:t>
            </a:r>
            <a:r>
              <a:rPr lang="en-US" sz="2000" dirty="0">
                <a:sym typeface="Math B" pitchFamily="2" charset="2"/>
              </a:rPr>
              <a:t>undefined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graphicFrame>
        <p:nvGraphicFramePr>
          <p:cNvPr id="502848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4567764"/>
              </p:ext>
            </p:extLst>
          </p:nvPr>
        </p:nvGraphicFramePr>
        <p:xfrm>
          <a:off x="1384301" y="2625727"/>
          <a:ext cx="8148638" cy="3930651"/>
        </p:xfrm>
        <a:graphic>
          <a:graphicData uri="http://schemas.openxmlformats.org/drawingml/2006/table">
            <a:tbl>
              <a:tblPr/>
              <a:tblGrid>
                <a:gridCol w="1491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location(id)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content(location(id))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sym typeface="Math B" pitchFamily="2" charset="2"/>
                        </a:rPr>
                        <a:t>undefined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Math B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value(const)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rvalue(e)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content(rvalue(e))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&amp;e2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sym typeface="Math B" pitchFamily="2" charset="2"/>
                        </a:rPr>
                        <a:t>undefined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lvalue(e2)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 + e1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sym typeface="Math B" pitchFamily="2" charset="2"/>
                        </a:rPr>
                        <a:t>undefined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Math B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rvalue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(e)+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sizeof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(T)*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rvalue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0" y="1371600"/>
            <a:ext cx="245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 </a:t>
            </a:r>
            <a:r>
              <a:rPr lang="en-US" dirty="0" err="1"/>
              <a:t>int</a:t>
            </a:r>
            <a:r>
              <a:rPr lang="en-US" dirty="0"/>
              <a:t> a[100];</a:t>
            </a:r>
          </a:p>
          <a:p>
            <a:r>
              <a:rPr lang="en-US" dirty="0"/>
              <a:t>*(a + 5) = 8;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746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Parameter passing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178800" cy="4800600"/>
          </a:xfrm>
        </p:spPr>
        <p:txBody>
          <a:bodyPr/>
          <a:lstStyle/>
          <a:p>
            <a:r>
              <a:rPr lang="en-US" dirty="0" smtClean="0"/>
              <a:t>Pass-by-reference</a:t>
            </a:r>
          </a:p>
          <a:p>
            <a:pPr lvl="1"/>
            <a:r>
              <a:rPr lang="en-US" dirty="0" smtClean="0"/>
              <a:t>Place L-value (address) in activation record</a:t>
            </a:r>
          </a:p>
          <a:p>
            <a:pPr lvl="1"/>
            <a:r>
              <a:rPr lang="en-US" dirty="0" smtClean="0"/>
              <a:t>Function can assign to variable that is passed</a:t>
            </a:r>
          </a:p>
          <a:p>
            <a:r>
              <a:rPr lang="en-US" dirty="0" smtClean="0"/>
              <a:t>Pass-by-value</a:t>
            </a:r>
          </a:p>
          <a:p>
            <a:pPr lvl="1"/>
            <a:r>
              <a:rPr lang="en-US" dirty="0" smtClean="0"/>
              <a:t>Place R-value (contents) in activation record</a:t>
            </a:r>
          </a:p>
          <a:p>
            <a:pPr lvl="1"/>
            <a:r>
              <a:rPr lang="en-US" dirty="0" smtClean="0"/>
              <a:t>Function cannot change value of caller’s variable</a:t>
            </a:r>
          </a:p>
          <a:p>
            <a:pPr lvl="1"/>
            <a:r>
              <a:rPr lang="en-US" dirty="0" smtClean="0"/>
              <a:t>Reduces aliasing (alias: two names refer to same loc)</a:t>
            </a:r>
          </a:p>
        </p:txBody>
      </p:sp>
    </p:spTree>
    <p:extLst>
      <p:ext uri="{BB962C8B-B14F-4D97-AF65-F5344CB8AC3E}">
        <p14:creationId xmlns:p14="http://schemas.microsoft.com/office/powerpoint/2010/main" val="4130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293812"/>
          </a:xfrm>
        </p:spPr>
        <p:txBody>
          <a:bodyPr/>
          <a:lstStyle/>
          <a:p>
            <a:r>
              <a:rPr lang="en-US" dirty="0" smtClean="0"/>
              <a:t>Store L-values of automatic variables in symbolic registers</a:t>
            </a:r>
          </a:p>
          <a:p>
            <a:r>
              <a:rPr lang="en-US" dirty="0" smtClean="0"/>
              <a:t>Initialize automatic variables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5500" y="3149600"/>
            <a:ext cx="2070100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foo() 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x;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y=7;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z =5;</a:t>
            </a:r>
          </a:p>
          <a:p>
            <a:r>
              <a:rPr lang="en-US" sz="2400" dirty="0" smtClean="0"/>
              <a:t>x = y + z;</a:t>
            </a:r>
          </a:p>
          <a:p>
            <a:r>
              <a:rPr lang="en-US" sz="2400" dirty="0" smtClean="0"/>
              <a:t>return x;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2661483"/>
            <a:ext cx="41275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</a:t>
            </a:r>
            <a:r>
              <a:rPr lang="en-US" sz="2000" dirty="0" err="1"/>
              <a:t>foo.y</a:t>
            </a:r>
            <a:r>
              <a:rPr lang="en-US" sz="2000" dirty="0"/>
              <a:t> = </a:t>
            </a:r>
            <a:r>
              <a:rPr lang="en-US" sz="2000" dirty="0" err="1" smtClean="0"/>
              <a:t>interal</a:t>
            </a:r>
            <a:r>
              <a:rPr lang="en-US" sz="2000" dirty="0" smtClean="0"/>
              <a:t> </a:t>
            </a:r>
            <a:r>
              <a:rPr lang="en-US" sz="2000" dirty="0"/>
              <a:t>global i32 7, align 4</a:t>
            </a:r>
          </a:p>
          <a:p>
            <a:r>
              <a:rPr lang="en-US" sz="2000" dirty="0" smtClean="0"/>
              <a:t>define </a:t>
            </a:r>
            <a:r>
              <a:rPr lang="en-US" sz="2000" dirty="0"/>
              <a:t>i32 @foo() #0 {</a:t>
            </a:r>
          </a:p>
          <a:p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%1 = </a:t>
            </a:r>
            <a:r>
              <a:rPr lang="en-US" sz="2000" dirty="0" err="1">
                <a:solidFill>
                  <a:srgbClr val="FF0000"/>
                </a:solidFill>
              </a:rPr>
              <a:t>alloca</a:t>
            </a:r>
            <a:r>
              <a:rPr lang="en-US" sz="2000" dirty="0">
                <a:solidFill>
                  <a:srgbClr val="FF0000"/>
                </a:solidFill>
              </a:rPr>
              <a:t> i32, align 4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%2 = </a:t>
            </a:r>
            <a:r>
              <a:rPr lang="en-US" sz="2000" dirty="0" err="1">
                <a:solidFill>
                  <a:srgbClr val="FF0000"/>
                </a:solidFill>
              </a:rPr>
              <a:t>alloca</a:t>
            </a:r>
            <a:r>
              <a:rPr lang="en-US" sz="2000" dirty="0">
                <a:solidFill>
                  <a:srgbClr val="FF0000"/>
                </a:solidFill>
              </a:rPr>
              <a:t> i32, align 4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store i32 5, i32* %2, align 4</a:t>
            </a:r>
          </a:p>
          <a:p>
            <a:r>
              <a:rPr lang="en-US" sz="2000" dirty="0"/>
              <a:t>  %3 = load i32, i32* @</a:t>
            </a:r>
            <a:r>
              <a:rPr lang="en-US" sz="2000" dirty="0" err="1"/>
              <a:t>foo.y</a:t>
            </a:r>
            <a:r>
              <a:rPr lang="en-US" sz="2000" dirty="0"/>
              <a:t>, align 4</a:t>
            </a:r>
          </a:p>
          <a:p>
            <a:r>
              <a:rPr lang="en-US" sz="2000" dirty="0"/>
              <a:t>  %4 = </a:t>
            </a:r>
            <a:r>
              <a:rPr lang="en-US" sz="2000" dirty="0" smtClean="0"/>
              <a:t>load i32, i32* %2, align 4</a:t>
            </a:r>
          </a:p>
          <a:p>
            <a:r>
              <a:rPr lang="en-US" sz="2000" dirty="0" smtClean="0"/>
              <a:t>  %5 = add </a:t>
            </a:r>
            <a:r>
              <a:rPr lang="en-US" sz="2000" dirty="0" err="1" smtClean="0"/>
              <a:t>nsw</a:t>
            </a:r>
            <a:r>
              <a:rPr lang="en-US" sz="2000" dirty="0" smtClean="0"/>
              <a:t> i32 %3, %4</a:t>
            </a:r>
          </a:p>
          <a:p>
            <a:r>
              <a:rPr lang="en-US" sz="2000" dirty="0" smtClean="0"/>
              <a:t>  </a:t>
            </a:r>
            <a:r>
              <a:rPr lang="en-US" sz="2000" dirty="0"/>
              <a:t>store i32 %5, i32* %1, align 4</a:t>
            </a:r>
          </a:p>
          <a:p>
            <a:r>
              <a:rPr lang="en-US" sz="2000" dirty="0"/>
              <a:t>  %6 = load i32, i32* %1, align 4</a:t>
            </a:r>
          </a:p>
          <a:p>
            <a:r>
              <a:rPr lang="en-US" sz="2000" dirty="0"/>
              <a:t>  ret i32 %6</a:t>
            </a:r>
          </a:p>
          <a:p>
            <a:r>
              <a:rPr lang="en-US" dirty="0"/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562100" y="3467100"/>
            <a:ext cx="468630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641600" y="2984500"/>
            <a:ext cx="3606800" cy="1458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33600" y="3670300"/>
            <a:ext cx="4114800" cy="120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7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Code to Compute R-values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Reclusively traverse the tree</a:t>
            </a:r>
          </a:p>
          <a:p>
            <a:r>
              <a:rPr lang="en-US" dirty="0" smtClean="0"/>
              <a:t>Load R-values of variables and constants into new symbolic register</a:t>
            </a:r>
          </a:p>
          <a:p>
            <a:r>
              <a:rPr lang="en-US" dirty="0" smtClean="0"/>
              <a:t>Store each subtree into a new symbolic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Liveness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Symbolic Registers which are not live together can share the same symbolic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508"/>
          </a:xfrm>
        </p:spPr>
        <p:txBody>
          <a:bodyPr/>
          <a:lstStyle/>
          <a:p>
            <a:r>
              <a:rPr lang="en-US" dirty="0" smtClean="0"/>
              <a:t>Pseudocode R -Value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800" y="2120900"/>
            <a:ext cx="8064500" cy="408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8562" y="1479379"/>
            <a:ext cx="91309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register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(e: expression) {</a:t>
            </a:r>
            <a:br>
              <a:rPr lang="en-US" sz="2000" dirty="0" smtClean="0"/>
            </a:br>
            <a:r>
              <a:rPr lang="en-US" sz="2000" dirty="0" smtClean="0"/>
              <a:t>new: register = </a:t>
            </a:r>
            <a:r>
              <a:rPr lang="en-US" sz="2000" dirty="0" err="1" smtClean="0"/>
              <a:t>newRegister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switch e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case number(n: integer):</a:t>
            </a:r>
            <a:br>
              <a:rPr lang="en-US" sz="2000" dirty="0" smtClean="0"/>
            </a:br>
            <a:r>
              <a:rPr lang="en-US" sz="2000" dirty="0" smtClean="0"/>
              <a:t>          {</a:t>
            </a:r>
            <a:r>
              <a:rPr lang="en-US" sz="2000" b="1" dirty="0" smtClean="0"/>
              <a:t>  emit(%new = load i32 n, align 4)</a:t>
            </a:r>
            <a:r>
              <a:rPr lang="en-US" sz="2000" dirty="0" smtClean="0"/>
              <a:t>       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case </a:t>
            </a:r>
            <a:r>
              <a:rPr lang="en-US" sz="2000" dirty="0" err="1" smtClean="0"/>
              <a:t>localVariable</a:t>
            </a:r>
            <a:r>
              <a:rPr lang="en-US" sz="2000" dirty="0" smtClean="0"/>
              <a:t>(v: symbol):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r: register = </a:t>
            </a:r>
            <a:r>
              <a:rPr lang="en-US" sz="2000" dirty="0" err="1" smtClean="0"/>
              <a:t>registerOf</a:t>
            </a:r>
            <a:r>
              <a:rPr lang="en-US" sz="2000" dirty="0" smtClean="0"/>
              <a:t>(v)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emit(%new= load i32* r, align 4</a:t>
            </a:r>
            <a:r>
              <a:rPr lang="en-US" altLang="he-IL" sz="2000" b="1" dirty="0" smtClean="0"/>
              <a:t>) </a:t>
            </a:r>
            <a:r>
              <a:rPr lang="en-US" sz="2000" dirty="0" smtClean="0"/>
              <a:t>       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case e1: expression PLUS e2: expression: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l: register =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(e1)   // Generate code for lhs into l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r: register  =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(e2)  // </a:t>
            </a:r>
            <a:r>
              <a:rPr lang="en-US" sz="2000" dirty="0"/>
              <a:t>Generate code for </a:t>
            </a:r>
            <a:r>
              <a:rPr lang="en-US" sz="2000" dirty="0" err="1" smtClean="0"/>
              <a:t>rhs</a:t>
            </a:r>
            <a:r>
              <a:rPr lang="en-US" sz="2000" dirty="0" smtClean="0"/>
              <a:t> </a:t>
            </a:r>
            <a:r>
              <a:rPr lang="en-US" sz="2000" dirty="0"/>
              <a:t>into </a:t>
            </a:r>
            <a:r>
              <a:rPr lang="en-US" sz="2000" dirty="0" smtClean="0"/>
              <a:t>r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emit(%new = add </a:t>
            </a:r>
            <a:r>
              <a:rPr lang="en-US" sz="2000" b="1" dirty="0" err="1" smtClean="0"/>
              <a:t>nsw</a:t>
            </a:r>
            <a:r>
              <a:rPr lang="en-US" sz="2000" b="1" dirty="0" smtClean="0"/>
              <a:t> i32 l, r)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}</a:t>
            </a:r>
            <a:endParaRPr lang="en-US" sz="2000" dirty="0"/>
          </a:p>
          <a:p>
            <a:r>
              <a:rPr lang="en-US" sz="2000" dirty="0" smtClean="0"/>
              <a:t>return new;</a:t>
            </a:r>
          </a:p>
          <a:p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360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5500" y="3149600"/>
            <a:ext cx="2070100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foo() 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x;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y=7;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z =5;</a:t>
            </a:r>
          </a:p>
          <a:p>
            <a:r>
              <a:rPr lang="en-US" sz="2400" dirty="0" smtClean="0"/>
              <a:t>x = </a:t>
            </a:r>
            <a:r>
              <a:rPr lang="en-US" sz="2400" dirty="0" smtClean="0">
                <a:solidFill>
                  <a:srgbClr val="FF0000"/>
                </a:solidFill>
              </a:rPr>
              <a:t>y + z;</a:t>
            </a:r>
          </a:p>
          <a:p>
            <a:r>
              <a:rPr lang="en-US" sz="2400" dirty="0" smtClean="0"/>
              <a:t>return x;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2661483"/>
            <a:ext cx="41275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</a:t>
            </a:r>
            <a:r>
              <a:rPr lang="en-US" sz="2000" dirty="0" err="1"/>
              <a:t>foo.y</a:t>
            </a:r>
            <a:r>
              <a:rPr lang="en-US" sz="2000" dirty="0"/>
              <a:t> = </a:t>
            </a:r>
            <a:r>
              <a:rPr lang="en-US" sz="2000" dirty="0" err="1" smtClean="0"/>
              <a:t>interal</a:t>
            </a:r>
            <a:r>
              <a:rPr lang="en-US" sz="2000" dirty="0" smtClean="0"/>
              <a:t> </a:t>
            </a:r>
            <a:r>
              <a:rPr lang="en-US" sz="2000" dirty="0"/>
              <a:t>global i32 7, align 4</a:t>
            </a:r>
          </a:p>
          <a:p>
            <a:r>
              <a:rPr lang="en-US" sz="2000" dirty="0" smtClean="0"/>
              <a:t>define </a:t>
            </a:r>
            <a:r>
              <a:rPr lang="en-US" sz="2000" dirty="0"/>
              <a:t>i32 @foo() #0 {</a:t>
            </a:r>
          </a:p>
          <a:p>
            <a:r>
              <a:rPr lang="en-US" sz="2000" dirty="0"/>
              <a:t>  %1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%2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store i32 5, i32* %2, align 4</a:t>
            </a:r>
          </a:p>
          <a:p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%3 = load i32, i32* @</a:t>
            </a:r>
            <a:r>
              <a:rPr lang="en-US" sz="2000" dirty="0" err="1">
                <a:solidFill>
                  <a:srgbClr val="FF0000"/>
                </a:solidFill>
              </a:rPr>
              <a:t>foo.y</a:t>
            </a:r>
            <a:r>
              <a:rPr lang="en-US" sz="2000" dirty="0">
                <a:solidFill>
                  <a:srgbClr val="FF0000"/>
                </a:solidFill>
              </a:rPr>
              <a:t>, align 4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%4 = </a:t>
            </a:r>
            <a:r>
              <a:rPr lang="en-US" sz="2000" dirty="0" smtClean="0">
                <a:solidFill>
                  <a:srgbClr val="FF0000"/>
                </a:solidFill>
              </a:rPr>
              <a:t>load i32, i32* %2, align 4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%5 = add </a:t>
            </a:r>
            <a:r>
              <a:rPr lang="en-US" sz="2000" dirty="0" err="1" smtClean="0">
                <a:solidFill>
                  <a:srgbClr val="FF0000"/>
                </a:solidFill>
              </a:rPr>
              <a:t>nsw</a:t>
            </a:r>
            <a:r>
              <a:rPr lang="en-US" sz="2000" dirty="0" smtClean="0">
                <a:solidFill>
                  <a:srgbClr val="FF0000"/>
                </a:solidFill>
              </a:rPr>
              <a:t> i32 %3, %4</a:t>
            </a:r>
          </a:p>
          <a:p>
            <a:r>
              <a:rPr lang="en-US" sz="2000" dirty="0" smtClean="0"/>
              <a:t>  </a:t>
            </a:r>
            <a:r>
              <a:rPr lang="en-US" sz="2000" dirty="0"/>
              <a:t>store i32 %5, i32* %1, align 4</a:t>
            </a:r>
          </a:p>
          <a:p>
            <a:r>
              <a:rPr lang="en-US" sz="2000" dirty="0"/>
              <a:t>  %6 = load i32, i32* %1, align 4</a:t>
            </a:r>
          </a:p>
          <a:p>
            <a:r>
              <a:rPr lang="en-US" sz="2000" dirty="0"/>
              <a:t>  ret i32 %6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0246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Compilation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356517" y="1795350"/>
            <a:ext cx="892098" cy="468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68647" y="3144147"/>
            <a:ext cx="892098" cy="468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96071" y="2963667"/>
            <a:ext cx="892098" cy="468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397084" y="4561429"/>
            <a:ext cx="892098" cy="468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00763" y="4605798"/>
            <a:ext cx="892098" cy="468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3"/>
            <a:endCxn id="5" idx="0"/>
          </p:cNvCxnSpPr>
          <p:nvPr/>
        </p:nvCxnSpPr>
        <p:spPr>
          <a:xfrm flipH="1">
            <a:off x="2442120" y="2195113"/>
            <a:ext cx="1045042" cy="768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6"/>
            <a:endCxn id="4" idx="0"/>
          </p:cNvCxnSpPr>
          <p:nvPr/>
        </p:nvCxnSpPr>
        <p:spPr>
          <a:xfrm>
            <a:off x="4248615" y="2029526"/>
            <a:ext cx="866081" cy="1114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7" idx="0"/>
          </p:cNvCxnSpPr>
          <p:nvPr/>
        </p:nvCxnSpPr>
        <p:spPr>
          <a:xfrm flipH="1">
            <a:off x="3746812" y="3543910"/>
            <a:ext cx="1052480" cy="1061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6"/>
            <a:endCxn id="6" idx="0"/>
          </p:cNvCxnSpPr>
          <p:nvPr/>
        </p:nvCxnSpPr>
        <p:spPr>
          <a:xfrm>
            <a:off x="5560745" y="3378323"/>
            <a:ext cx="1282388" cy="1183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54100" y="3547555"/>
            <a:ext cx="22466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%1=load i32 5, align 4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78157" y="5213518"/>
            <a:ext cx="32488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%2=load i32*, </a:t>
            </a:r>
            <a:r>
              <a:rPr lang="en-US" b="1" dirty="0" err="1" smtClean="0"/>
              <a:t>r_x</a:t>
            </a:r>
            <a:r>
              <a:rPr lang="en-US" b="1" dirty="0" smtClean="0"/>
              <a:t>, align 4 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622229" y="2970000"/>
            <a:ext cx="2441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%4=add </a:t>
            </a:r>
            <a:r>
              <a:rPr lang="en-US" b="1" dirty="0" err="1" smtClean="0"/>
              <a:t>nsw</a:t>
            </a:r>
            <a:r>
              <a:rPr lang="en-US" b="1" dirty="0" smtClean="0"/>
              <a:t> i32 %2, %3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97084" y="5213518"/>
            <a:ext cx="22466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%3=load i32 7, align 4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530029" y="1727772"/>
            <a:ext cx="2441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%5=add </a:t>
            </a:r>
            <a:r>
              <a:rPr lang="en-US" b="1" dirty="0" err="1" smtClean="0"/>
              <a:t>nsw</a:t>
            </a:r>
            <a:r>
              <a:rPr lang="en-US" b="1" dirty="0" smtClean="0"/>
              <a:t> i32 %1, %3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964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4" grpId="0" animBg="1"/>
      <p:bldP spid="28" grpId="0" animBg="1"/>
      <p:bldP spid="2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Code to Compute L-values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Reclusively traverse the tree</a:t>
            </a:r>
          </a:p>
          <a:p>
            <a:r>
              <a:rPr lang="en-US" dirty="0" smtClean="0"/>
              <a:t>Load L-values into new symbolic register</a:t>
            </a:r>
          </a:p>
          <a:p>
            <a:r>
              <a:rPr lang="en-US" dirty="0" smtClean="0"/>
              <a:t>Store each subtree into a new symbolic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508"/>
          </a:xfrm>
        </p:spPr>
        <p:txBody>
          <a:bodyPr/>
          <a:lstStyle/>
          <a:p>
            <a:r>
              <a:rPr lang="en-US" dirty="0" smtClean="0"/>
              <a:t>Pseudocode L-Value (partial)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800" y="2120900"/>
            <a:ext cx="8064500" cy="408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4762" y="1555579"/>
            <a:ext cx="91309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register </a:t>
            </a:r>
            <a:r>
              <a:rPr lang="en-US" sz="2400" dirty="0" err="1" smtClean="0"/>
              <a:t>lvalue</a:t>
            </a:r>
            <a:r>
              <a:rPr lang="en-US" sz="2400" dirty="0" smtClean="0"/>
              <a:t>(e: expression) {</a:t>
            </a:r>
            <a:br>
              <a:rPr lang="en-US" sz="2400" dirty="0" smtClean="0"/>
            </a:br>
            <a:r>
              <a:rPr lang="en-US" sz="2400" dirty="0" smtClean="0"/>
              <a:t>switch e: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case number(n: integer):</a:t>
            </a:r>
            <a:br>
              <a:rPr lang="en-US" sz="2400" dirty="0" smtClean="0"/>
            </a:br>
            <a:r>
              <a:rPr lang="en-US" sz="2400" dirty="0" smtClean="0"/>
              <a:t>          {</a:t>
            </a:r>
            <a:r>
              <a:rPr lang="en-US" sz="2400" b="1" dirty="0" smtClean="0"/>
              <a:t>  exit(“internal error no L-value”); }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case </a:t>
            </a:r>
            <a:r>
              <a:rPr lang="en-US" sz="2400" dirty="0" err="1" smtClean="0"/>
              <a:t>localVariable</a:t>
            </a:r>
            <a:r>
              <a:rPr lang="en-US" sz="2400" dirty="0" smtClean="0"/>
              <a:t>(v: symbol):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r: register = </a:t>
            </a:r>
            <a:r>
              <a:rPr lang="en-US" sz="2400" dirty="0" err="1" smtClean="0"/>
              <a:t>registerOf</a:t>
            </a:r>
            <a:r>
              <a:rPr lang="en-US" sz="2400" dirty="0" smtClean="0"/>
              <a:t>(v)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return r ;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case </a:t>
            </a:r>
            <a:r>
              <a:rPr lang="en-US" sz="2400" dirty="0" err="1" smtClean="0"/>
              <a:t>deref</a:t>
            </a:r>
            <a:r>
              <a:rPr lang="en-US" sz="2400" dirty="0" smtClean="0"/>
              <a:t>(de: expression):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return ?</a:t>
            </a:r>
          </a:p>
          <a:p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16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508"/>
          </a:xfrm>
        </p:spPr>
        <p:txBody>
          <a:bodyPr/>
          <a:lstStyle/>
          <a:p>
            <a:r>
              <a:rPr lang="en-US" dirty="0" smtClean="0"/>
              <a:t>Pseudocode L-Value (partial)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800" y="2120900"/>
            <a:ext cx="8064500" cy="408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4762" y="1555579"/>
            <a:ext cx="913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register </a:t>
            </a:r>
            <a:r>
              <a:rPr lang="en-US" sz="2400" dirty="0" err="1" smtClean="0"/>
              <a:t>lvalue</a:t>
            </a:r>
            <a:r>
              <a:rPr lang="en-US" sz="2400" dirty="0" smtClean="0"/>
              <a:t>(e: expression) {</a:t>
            </a:r>
            <a:br>
              <a:rPr lang="en-US" sz="2400" dirty="0" smtClean="0"/>
            </a:br>
            <a:r>
              <a:rPr lang="en-US" sz="2400" dirty="0" smtClean="0"/>
              <a:t>switch e: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case number(n: integer):</a:t>
            </a:r>
            <a:br>
              <a:rPr lang="en-US" sz="2400" dirty="0" smtClean="0"/>
            </a:br>
            <a:r>
              <a:rPr lang="en-US" sz="2400" dirty="0" smtClean="0"/>
              <a:t>          {</a:t>
            </a:r>
            <a:r>
              <a:rPr lang="en-US" sz="2400" b="1" dirty="0" smtClean="0"/>
              <a:t>  exit(“internal error no L-value”); }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case </a:t>
            </a:r>
            <a:r>
              <a:rPr lang="en-US" sz="2400" dirty="0" err="1" smtClean="0"/>
              <a:t>localVariable</a:t>
            </a:r>
            <a:r>
              <a:rPr lang="en-US" sz="2400" dirty="0" smtClean="0"/>
              <a:t>(v: symbol):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r: register = </a:t>
            </a:r>
            <a:r>
              <a:rPr lang="en-US" sz="2400" dirty="0" err="1" smtClean="0"/>
              <a:t>registerOf</a:t>
            </a:r>
            <a:r>
              <a:rPr lang="en-US" sz="2400" dirty="0" smtClean="0"/>
              <a:t>(v)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return r ;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case </a:t>
            </a:r>
            <a:r>
              <a:rPr lang="en-US" sz="2400" dirty="0" err="1" smtClean="0"/>
              <a:t>deref</a:t>
            </a:r>
            <a:r>
              <a:rPr lang="en-US" sz="2400" dirty="0" smtClean="0"/>
              <a:t>(de: expression):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return </a:t>
            </a:r>
            <a:r>
              <a:rPr lang="en-US" sz="2400" dirty="0" err="1" smtClean="0"/>
              <a:t>rvalue</a:t>
            </a:r>
            <a:r>
              <a:rPr lang="en-US" sz="2400" dirty="0" smtClean="0"/>
              <a:t>(de)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IL" sz="2400" dirty="0" smtClean="0"/>
              <a:t>…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607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17675"/>
          </a:xfrm>
        </p:spPr>
        <p:txBody>
          <a:bodyPr/>
          <a:lstStyle/>
          <a:p>
            <a:r>
              <a:rPr lang="en-US" dirty="0" smtClean="0"/>
              <a:t>Computer L value of LHS into a register </a:t>
            </a:r>
          </a:p>
          <a:p>
            <a:r>
              <a:rPr lang="en-US" dirty="0" smtClean="0"/>
              <a:t>Compute R value of RHS into a register</a:t>
            </a:r>
          </a:p>
          <a:p>
            <a:r>
              <a:rPr lang="en-US" dirty="0" smtClean="0"/>
              <a:t>Store result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8562" y="3524079"/>
            <a:ext cx="913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assign(le: expression, re: expression) {</a:t>
            </a:r>
            <a:br>
              <a:rPr lang="en-US" sz="2400" dirty="0" smtClean="0"/>
            </a:br>
            <a:r>
              <a:rPr lang="en-US" sz="2400" dirty="0" smtClean="0"/>
              <a:t>l: register = </a:t>
            </a:r>
            <a:r>
              <a:rPr lang="en-US" sz="2400" dirty="0" err="1" smtClean="0"/>
              <a:t>lvalue</a:t>
            </a:r>
            <a:r>
              <a:rPr lang="en-US" sz="2400" dirty="0" smtClean="0"/>
              <a:t>(le);</a:t>
            </a:r>
          </a:p>
          <a:p>
            <a:r>
              <a:rPr lang="en-US" sz="2400" dirty="0" smtClean="0"/>
              <a:t>r: register = </a:t>
            </a:r>
            <a:r>
              <a:rPr lang="en-US" sz="2400" dirty="0" err="1" smtClean="0"/>
              <a:t>rvalue</a:t>
            </a:r>
            <a:r>
              <a:rPr lang="en-US" sz="2400" dirty="0" smtClean="0"/>
              <a:t>(re);</a:t>
            </a:r>
          </a:p>
          <a:p>
            <a:r>
              <a:rPr lang="en-US" sz="2400" b="1" dirty="0" smtClean="0"/>
              <a:t>emit(store i32 r</a:t>
            </a:r>
            <a:r>
              <a:rPr lang="en-US" sz="2400" b="1" dirty="0"/>
              <a:t>, i32* </a:t>
            </a:r>
            <a:r>
              <a:rPr lang="en-US" sz="2400" b="1" dirty="0" smtClean="0"/>
              <a:t>l, align 4)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6750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5500" y="3149600"/>
            <a:ext cx="2070100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foo() 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x;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y=7;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z =5;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x = y + z;</a:t>
            </a:r>
          </a:p>
          <a:p>
            <a:r>
              <a:rPr lang="en-US" sz="2400" dirty="0" smtClean="0"/>
              <a:t>return x;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2661483"/>
            <a:ext cx="41275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</a:t>
            </a:r>
            <a:r>
              <a:rPr lang="en-US" sz="2000" dirty="0" err="1"/>
              <a:t>foo.y</a:t>
            </a:r>
            <a:r>
              <a:rPr lang="en-US" sz="2000" dirty="0"/>
              <a:t> = </a:t>
            </a:r>
            <a:r>
              <a:rPr lang="en-US" sz="2000" dirty="0" err="1" smtClean="0"/>
              <a:t>interal</a:t>
            </a:r>
            <a:r>
              <a:rPr lang="en-US" sz="2000" dirty="0" smtClean="0"/>
              <a:t> </a:t>
            </a:r>
            <a:r>
              <a:rPr lang="en-US" sz="2000" dirty="0"/>
              <a:t>global i32 7, align 4</a:t>
            </a:r>
          </a:p>
          <a:p>
            <a:r>
              <a:rPr lang="en-US" sz="2000" dirty="0" smtClean="0"/>
              <a:t>define </a:t>
            </a:r>
            <a:r>
              <a:rPr lang="en-US" sz="2000" dirty="0"/>
              <a:t>i32 @foo() #0 {</a:t>
            </a:r>
          </a:p>
          <a:p>
            <a:r>
              <a:rPr lang="en-US" sz="2000" dirty="0"/>
              <a:t>  %1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%2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store i32 5, i32* %2, align 4</a:t>
            </a:r>
          </a:p>
          <a:p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%3 = load i32, i32* @</a:t>
            </a:r>
            <a:r>
              <a:rPr lang="en-US" sz="2000" dirty="0" err="1">
                <a:solidFill>
                  <a:srgbClr val="FF0000"/>
                </a:solidFill>
              </a:rPr>
              <a:t>foo.y</a:t>
            </a:r>
            <a:r>
              <a:rPr lang="en-US" sz="2000" dirty="0">
                <a:solidFill>
                  <a:srgbClr val="FF0000"/>
                </a:solidFill>
              </a:rPr>
              <a:t>, align 4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%4 = </a:t>
            </a:r>
            <a:r>
              <a:rPr lang="en-US" sz="2000" dirty="0" smtClean="0">
                <a:solidFill>
                  <a:srgbClr val="FF0000"/>
                </a:solidFill>
              </a:rPr>
              <a:t>load i32, i32* %2, align 4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%5 = add </a:t>
            </a:r>
            <a:r>
              <a:rPr lang="en-US" sz="2000" dirty="0" err="1" smtClean="0">
                <a:solidFill>
                  <a:srgbClr val="FF0000"/>
                </a:solidFill>
              </a:rPr>
              <a:t>nsw</a:t>
            </a:r>
            <a:r>
              <a:rPr lang="en-US" sz="2000" dirty="0" smtClean="0">
                <a:solidFill>
                  <a:srgbClr val="FF0000"/>
                </a:solidFill>
              </a:rPr>
              <a:t> i32 %3, %4</a:t>
            </a:r>
          </a:p>
          <a:p>
            <a:r>
              <a:rPr lang="en-US" sz="2000" dirty="0" smtClean="0"/>
              <a:t>  </a:t>
            </a:r>
            <a:r>
              <a:rPr lang="en-US" sz="2000" dirty="0">
                <a:solidFill>
                  <a:srgbClr val="FF0000"/>
                </a:solidFill>
              </a:rPr>
              <a:t>store i32 %5, i32* %1, align 4</a:t>
            </a:r>
          </a:p>
          <a:p>
            <a:r>
              <a:rPr lang="en-US" sz="2000" dirty="0"/>
              <a:t>  %6 = load i32, i32* %1, align 4</a:t>
            </a:r>
          </a:p>
          <a:p>
            <a:r>
              <a:rPr lang="en-US" sz="2000" dirty="0"/>
              <a:t>  ret i32 %6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953000" y="4229100"/>
            <a:ext cx="5422900" cy="901700"/>
            <a:chOff x="4953000" y="4229100"/>
            <a:chExt cx="5422900" cy="901700"/>
          </a:xfrm>
        </p:grpSpPr>
        <p:sp>
          <p:nvSpPr>
            <p:cNvPr id="5" name="Rectangle 4"/>
            <p:cNvSpPr/>
            <p:nvPr/>
          </p:nvSpPr>
          <p:spPr>
            <a:xfrm>
              <a:off x="6248400" y="4229100"/>
              <a:ext cx="4127500" cy="901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53000" y="4488428"/>
              <a:ext cx="1384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rvalue</a:t>
              </a:r>
              <a:r>
                <a:rPr lang="en-US" dirty="0" smtClean="0"/>
                <a:t>(</a:t>
              </a:r>
              <a:r>
                <a:rPr lang="en-US" dirty="0" err="1" smtClean="0"/>
                <a:t>x+y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740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dirty="0"/>
              <a:t>Chapter 6.4</a:t>
            </a:r>
          </a:p>
          <a:p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4000" dirty="0" smtClean="0">
                <a:solidFill>
                  <a:schemeClr val="tx1"/>
                </a:solidFill>
              </a:rPr>
              <a:t>Code Generation for</a:t>
            </a:r>
            <a:br>
              <a:rPr lang="en-US" altLang="he-IL" sz="4000" dirty="0" smtClean="0">
                <a:solidFill>
                  <a:schemeClr val="tx1"/>
                </a:solidFill>
              </a:rPr>
            </a:br>
            <a:r>
              <a:rPr lang="en-US" altLang="he-IL" sz="4000" dirty="0" smtClean="0">
                <a:solidFill>
                  <a:schemeClr val="tx1"/>
                </a:solidFill>
              </a:rPr>
              <a:t>Control Flow</a:t>
            </a:r>
            <a:br>
              <a:rPr lang="en-US" altLang="he-IL" sz="4000" dirty="0" smtClean="0">
                <a:solidFill>
                  <a:schemeClr val="tx1"/>
                </a:solidFill>
              </a:rPr>
            </a:br>
            <a:endParaRPr lang="en-US" altLang="he-IL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7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000" y="2209800"/>
            <a:ext cx="3340100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void foo(</a:t>
            </a:r>
            <a:r>
              <a:rPr lang="en-US" sz="2000" dirty="0" err="1"/>
              <a:t>int</a:t>
            </a:r>
            <a:r>
              <a:rPr lang="en-US" sz="2000" dirty="0"/>
              <a:t> x) {</a:t>
            </a:r>
          </a:p>
          <a:p>
            <a:r>
              <a:rPr lang="en-US" sz="2000" dirty="0"/>
              <a:t>   if (!(!(x &gt;7) || (x &lt;=9))) {</a:t>
            </a:r>
          </a:p>
          <a:p>
            <a:r>
              <a:rPr lang="en-US" sz="2000" dirty="0"/>
              <a:t>           x = 5;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9300" y="1533465"/>
            <a:ext cx="5410200" cy="53245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define void @foo(i32) #0 {</a:t>
            </a:r>
          </a:p>
          <a:p>
            <a:r>
              <a:rPr lang="en-US" sz="2000" dirty="0"/>
              <a:t>  %2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store i32 %0, i32* %2, align 4</a:t>
            </a:r>
          </a:p>
          <a:p>
            <a:r>
              <a:rPr lang="en-US" sz="2000" dirty="0"/>
              <a:t>  %3 = load i32, i32* %2, align 4</a:t>
            </a:r>
          </a:p>
          <a:p>
            <a:r>
              <a:rPr lang="en-US" sz="2000" dirty="0"/>
              <a:t>  %4 = </a:t>
            </a:r>
            <a:r>
              <a:rPr lang="en-US" sz="2000" dirty="0" err="1"/>
              <a:t>icmp</a:t>
            </a:r>
            <a:r>
              <a:rPr lang="en-US" sz="2000" dirty="0"/>
              <a:t> </a:t>
            </a:r>
            <a:r>
              <a:rPr lang="en-US" sz="2000" dirty="0" err="1"/>
              <a:t>sgt</a:t>
            </a:r>
            <a:r>
              <a:rPr lang="en-US" sz="2000" dirty="0"/>
              <a:t> i32 %3, 7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br</a:t>
            </a:r>
            <a:r>
              <a:rPr lang="en-US" sz="2000" dirty="0"/>
              <a:t> i1 %4, label %5, label %9</a:t>
            </a:r>
          </a:p>
          <a:p>
            <a:r>
              <a:rPr lang="en-US" sz="2000" dirty="0" smtClean="0"/>
              <a:t>; </a:t>
            </a:r>
            <a:r>
              <a:rPr lang="en-US" sz="2000" dirty="0"/>
              <a:t>&lt;label&gt;:5:                                      ; </a:t>
            </a:r>
            <a:r>
              <a:rPr lang="en-US" sz="2000" dirty="0" err="1"/>
              <a:t>preds</a:t>
            </a:r>
            <a:r>
              <a:rPr lang="en-US" sz="2000" dirty="0"/>
              <a:t> = %1</a:t>
            </a:r>
          </a:p>
          <a:p>
            <a:r>
              <a:rPr lang="en-US" sz="2000" dirty="0"/>
              <a:t>  %6 = load i32, i32* %2, align 4</a:t>
            </a:r>
          </a:p>
          <a:p>
            <a:r>
              <a:rPr lang="en-US" sz="2000" dirty="0"/>
              <a:t>  %7 = </a:t>
            </a:r>
            <a:r>
              <a:rPr lang="en-US" sz="2000" dirty="0" err="1"/>
              <a:t>icmp</a:t>
            </a:r>
            <a:r>
              <a:rPr lang="en-US" sz="2000" dirty="0"/>
              <a:t> </a:t>
            </a:r>
            <a:r>
              <a:rPr lang="en-US" sz="2000" dirty="0" err="1"/>
              <a:t>sle</a:t>
            </a:r>
            <a:r>
              <a:rPr lang="en-US" sz="2000" dirty="0"/>
              <a:t> i32 %6, 9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br</a:t>
            </a:r>
            <a:r>
              <a:rPr lang="en-US" sz="2000" dirty="0"/>
              <a:t> i1 %7, label %9, label %8</a:t>
            </a:r>
          </a:p>
          <a:p>
            <a:r>
              <a:rPr lang="en-US" sz="2000" dirty="0" smtClean="0"/>
              <a:t>; </a:t>
            </a:r>
            <a:r>
              <a:rPr lang="en-US" sz="2000" dirty="0"/>
              <a:t>&lt;label&gt;:8:                                      ; </a:t>
            </a:r>
            <a:r>
              <a:rPr lang="en-US" sz="2000" dirty="0" err="1"/>
              <a:t>preds</a:t>
            </a:r>
            <a:r>
              <a:rPr lang="en-US" sz="2000" dirty="0"/>
              <a:t> = %5</a:t>
            </a:r>
          </a:p>
          <a:p>
            <a:r>
              <a:rPr lang="en-US" sz="2000" dirty="0"/>
              <a:t>  store i32 5, i32* %2, align 4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br</a:t>
            </a:r>
            <a:r>
              <a:rPr lang="en-US" sz="2000" dirty="0"/>
              <a:t> label %9</a:t>
            </a:r>
          </a:p>
          <a:p>
            <a:r>
              <a:rPr lang="en-US" sz="2000" dirty="0" smtClean="0"/>
              <a:t>; </a:t>
            </a:r>
            <a:r>
              <a:rPr lang="en-US" sz="2000" dirty="0"/>
              <a:t>&lt;label&gt;:9:                                      ; </a:t>
            </a:r>
            <a:r>
              <a:rPr lang="en-US" sz="2000" dirty="0" err="1"/>
              <a:t>preds</a:t>
            </a:r>
            <a:r>
              <a:rPr lang="en-US" sz="2000" dirty="0"/>
              <a:t> = %8, %5, %1</a:t>
            </a:r>
          </a:p>
          <a:p>
            <a:r>
              <a:rPr lang="en-US" sz="2000" dirty="0"/>
              <a:t>  ret void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40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in the example</a:t>
            </a:r>
            <a:endParaRPr lang="en-US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35000" y="1958975"/>
            <a:ext cx="3251200" cy="3477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L0:	 a 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L1:	b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a + 1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	c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 + b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a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b * 2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	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if c &lt; 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L1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       </a:t>
            </a:r>
            <a:r>
              <a:rPr lang="he-IL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return c</a:t>
            </a:r>
          </a:p>
        </p:txBody>
      </p:sp>
      <p:sp>
        <p:nvSpPr>
          <p:cNvPr id="3" name="Rectangle 2"/>
          <p:cNvSpPr/>
          <p:nvPr/>
        </p:nvSpPr>
        <p:spPr>
          <a:xfrm>
            <a:off x="8826500" y="15430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509000" y="2527300"/>
            <a:ext cx="2197100" cy="217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b</a:t>
            </a:r>
            <a:r>
              <a:rPr lang="en-IL" alt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 smtClean="0">
                <a:solidFill>
                  <a:schemeClr val="bg1"/>
                </a:solidFill>
              </a:rPr>
              <a:t> a </a:t>
            </a:r>
            <a:r>
              <a:rPr lang="en-US" altLang="en-US" sz="2000" dirty="0">
                <a:solidFill>
                  <a:schemeClr val="bg1"/>
                </a:solidFill>
              </a:rPr>
              <a:t>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b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/>
            </a:r>
            <a:br>
              <a:rPr lang="en-US" altLang="en-US" sz="2000" dirty="0" smtClean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b * </a:t>
            </a:r>
            <a:r>
              <a:rPr lang="en-US" altLang="en-US" sz="2000" dirty="0" smtClean="0">
                <a:solidFill>
                  <a:schemeClr val="bg1"/>
                </a:solidFill>
              </a:rPr>
              <a:t>2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if c 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851900" y="51498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 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stCxn id="3" idx="2"/>
            <a:endCxn id="32" idx="0"/>
          </p:cNvCxnSpPr>
          <p:nvPr/>
        </p:nvCxnSpPr>
        <p:spPr>
          <a:xfrm>
            <a:off x="9582150" y="2289175"/>
            <a:ext cx="2540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2" idx="2"/>
            <a:endCxn id="33" idx="0"/>
          </p:cNvCxnSpPr>
          <p:nvPr/>
        </p:nvCxnSpPr>
        <p:spPr>
          <a:xfrm>
            <a:off x="9607550" y="4704060"/>
            <a:ext cx="0" cy="445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32" idx="2"/>
            <a:endCxn id="32" idx="0"/>
          </p:cNvCxnSpPr>
          <p:nvPr/>
        </p:nvCxnSpPr>
        <p:spPr>
          <a:xfrm rot="5400000" flipH="1">
            <a:off x="8950325" y="3409950"/>
            <a:ext cx="1314450" cy="12700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058400" y="1149350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{c}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37800" y="2064743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c,a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21800" y="281245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c,b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91675" y="338078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c,b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09125" y="396369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c,a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91675" y="468818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{c}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4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Boolean Expressions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2857500"/>
          </a:xfrm>
        </p:spPr>
        <p:txBody>
          <a:bodyPr/>
          <a:lstStyle/>
          <a:p>
            <a:r>
              <a:rPr lang="en-US" altLang="en-US" dirty="0"/>
              <a:t>In principle behave like arithmetic expressions</a:t>
            </a:r>
          </a:p>
          <a:p>
            <a:r>
              <a:rPr lang="en-US" altLang="en-US" dirty="0"/>
              <a:t>But are treated specially</a:t>
            </a:r>
          </a:p>
          <a:p>
            <a:pPr lvl="1"/>
            <a:r>
              <a:rPr lang="en-US" altLang="en-US" dirty="0"/>
              <a:t>Different machine instructions</a:t>
            </a:r>
          </a:p>
          <a:p>
            <a:pPr lvl="1"/>
            <a:r>
              <a:rPr lang="en-US" altLang="en-US" dirty="0"/>
              <a:t>Used in control flow instructions</a:t>
            </a:r>
          </a:p>
          <a:p>
            <a:pPr lvl="1"/>
            <a:r>
              <a:rPr lang="en-US" altLang="en-US" dirty="0"/>
              <a:t>Shortcut computations</a:t>
            </a:r>
          </a:p>
          <a:p>
            <a:pPr lvl="1"/>
            <a:r>
              <a:rPr lang="en-US" altLang="en-US" dirty="0"/>
              <a:t>Negations can be performed at compile-time</a:t>
            </a:r>
          </a:p>
        </p:txBody>
      </p:sp>
      <p:sp>
        <p:nvSpPr>
          <p:cNvPr id="545796" name="Text Box 4"/>
          <p:cNvSpPr txBox="1">
            <a:spLocks noChangeArrowheads="1"/>
          </p:cNvSpPr>
          <p:nvPr/>
        </p:nvSpPr>
        <p:spPr bwMode="auto">
          <a:xfrm>
            <a:off x="4413250" y="4940301"/>
            <a:ext cx="5551488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Code for a &lt; b yielding a condition value </a:t>
            </a:r>
          </a:p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Conversion condition value into Boolean</a:t>
            </a:r>
          </a:p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Conversion from Boolean in condition value</a:t>
            </a:r>
          </a:p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Jump to l on condition value</a:t>
            </a:r>
          </a:p>
        </p:txBody>
      </p:sp>
      <p:sp>
        <p:nvSpPr>
          <p:cNvPr id="545797" name="Text Box 5"/>
          <p:cNvSpPr txBox="1">
            <a:spLocks noChangeArrowheads="1"/>
          </p:cNvSpPr>
          <p:nvPr/>
        </p:nvSpPr>
        <p:spPr bwMode="auto">
          <a:xfrm>
            <a:off x="2160588" y="5159375"/>
            <a:ext cx="2220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if (a &lt; b) goto l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E34F2E0-45B7-4A1C-817B-3AE9767976D0}" type="slidenum">
              <a:rPr lang="he-IL" altLang="en-US" sz="1400">
                <a:solidFill>
                  <a:schemeClr val="tx1"/>
                </a:solidFill>
              </a:rPr>
              <a:pPr/>
              <a:t>70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63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 build="p"/>
      <p:bldP spid="545796" grpId="0"/>
      <p:bldP spid="545797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vs. Value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1: The value of expression is stored in a designated location or register</a:t>
            </a:r>
          </a:p>
          <a:p>
            <a:r>
              <a:rPr lang="en-US" dirty="0" smtClean="0"/>
              <a:t>Option 2: If e=N to v then the code will reach a location l</a:t>
            </a:r>
          </a:p>
          <a:p>
            <a:pPr lvl="1"/>
            <a:r>
              <a:rPr lang="en-US" dirty="0" smtClean="0"/>
              <a:t>If the value of e is true then the program will reach </a:t>
            </a:r>
            <a:r>
              <a:rPr lang="en-US" dirty="0" err="1" smtClean="0"/>
              <a:t>lt</a:t>
            </a:r>
            <a:endParaRPr lang="en-US" dirty="0" smtClean="0"/>
          </a:p>
          <a:p>
            <a:pPr lvl="1"/>
            <a:r>
              <a:rPr lang="en-US" dirty="0"/>
              <a:t>If the value of e is true then the program will reach </a:t>
            </a:r>
            <a:r>
              <a:rPr lang="en-US" dirty="0" smtClean="0"/>
              <a:t>lf</a:t>
            </a:r>
          </a:p>
          <a:p>
            <a:pPr lvl="1"/>
            <a:r>
              <a:rPr lang="en-US" dirty="0" smtClean="0"/>
              <a:t>used for Booleans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Shortcut computations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Languages such as C define shortcut computation rules for Boolean</a:t>
            </a:r>
          </a:p>
          <a:p>
            <a:r>
              <a:rPr lang="en-US" altLang="en-US" smtClean="0"/>
              <a:t>Incorrect translation of e1 &amp;&amp; e2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   </a:t>
            </a:r>
            <a:r>
              <a:rPr lang="en-US" altLang="en-US" smtClean="0">
                <a:solidFill>
                  <a:schemeClr val="accent2"/>
                </a:solidFill>
              </a:rPr>
              <a:t>Code to compute e1 in loc1</a:t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Code to compute e2 in loc2</a:t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Code for &amp;&amp; operator on loc1 and loc2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4E3DA6E-2BCD-45D7-A178-1B6D8674C9F1}" type="slidenum">
              <a:rPr lang="he-IL" altLang="en-US" sz="1400">
                <a:solidFill>
                  <a:schemeClr val="tx1"/>
                </a:solidFill>
              </a:rPr>
              <a:pPr/>
              <a:t>72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Location Computation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result of a Boolean expression is pair of locations in the generated code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smtClean="0">
                <a:solidFill>
                  <a:srgbClr val="FF0000"/>
                </a:solidFill>
              </a:rPr>
              <a:t>true</a:t>
            </a:r>
            <a:r>
              <a:rPr lang="en-US" altLang="en-US" smtClean="0"/>
              <a:t> location corresponds to the target instruction when the condition holds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smtClean="0">
                <a:solidFill>
                  <a:srgbClr val="FF0000"/>
                </a:solidFill>
              </a:rPr>
              <a:t>false</a:t>
            </a:r>
            <a:r>
              <a:rPr lang="en-US" altLang="en-US" smtClean="0"/>
              <a:t> location corresponds to the target instruction when the condition does not hold</a:t>
            </a:r>
          </a:p>
          <a:p>
            <a:pPr lvl="1"/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68B578D-4C66-4194-8A34-51FD2D75B593}" type="slidenum">
              <a:rPr lang="he-IL" altLang="en-US" sz="1400">
                <a:solidFill>
                  <a:schemeClr val="tx1"/>
                </a:solidFill>
              </a:rPr>
              <a:pPr/>
              <a:t>73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5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09800" y="439738"/>
            <a:ext cx="7772400" cy="1143000"/>
          </a:xfrm>
        </p:spPr>
        <p:txBody>
          <a:bodyPr/>
          <a:lstStyle/>
          <a:p>
            <a:r>
              <a:rPr lang="en-US" altLang="en-US" smtClean="0"/>
              <a:t>Code for e1 &amp;&amp; e2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3DB3F34-F806-4BC4-8708-D777075E23FA}" type="slidenum">
              <a:rPr lang="he-IL" altLang="en-US" sz="1400">
                <a:solidFill>
                  <a:schemeClr val="tx1"/>
                </a:solidFill>
              </a:rPr>
              <a:pPr/>
              <a:t>74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09750" y="2058991"/>
            <a:ext cx="2800350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</a:rPr>
              <a:t>if </a:t>
            </a: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then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L11</a:t>
            </a:r>
          </a:p>
          <a:p>
            <a:pPr algn="l"/>
            <a:r>
              <a:rPr lang="en-US" altLang="en-US" dirty="0" err="1" smtClean="0">
                <a:solidFill>
                  <a:schemeClr val="tx1"/>
                </a:solidFill>
              </a:rPr>
              <a:t>br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L12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55788" y="1458916"/>
            <a:ext cx="2970212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Code for </a:t>
            </a:r>
            <a:r>
              <a:rPr lang="en-US" altLang="en-US" dirty="0" smtClean="0">
                <a:solidFill>
                  <a:schemeClr val="tx1"/>
                </a:solidFill>
              </a:rPr>
              <a:t>e1 into r1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09750" y="3928183"/>
            <a:ext cx="280035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</a:rPr>
              <a:t>if </a:t>
            </a:r>
            <a:r>
              <a:rPr lang="en-US" altLang="en-US" dirty="0" smtClean="0">
                <a:solidFill>
                  <a:schemeClr val="tx1"/>
                </a:solidFill>
              </a:rPr>
              <a:t>r2 </a:t>
            </a:r>
            <a:r>
              <a:rPr lang="en-US" altLang="en-US" dirty="0">
                <a:solidFill>
                  <a:schemeClr val="tx1"/>
                </a:solidFill>
              </a:rPr>
              <a:t>then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L21</a:t>
            </a:r>
          </a:p>
          <a:p>
            <a:pPr algn="l"/>
            <a:r>
              <a:rPr lang="en-US" altLang="en-US" dirty="0" err="1" smtClean="0">
                <a:solidFill>
                  <a:schemeClr val="tx1"/>
                </a:solidFill>
              </a:rPr>
              <a:t>br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L22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09750" y="3385848"/>
            <a:ext cx="2635250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Code for </a:t>
            </a:r>
            <a:r>
              <a:rPr lang="en-US" altLang="en-US" dirty="0" smtClean="0">
                <a:solidFill>
                  <a:schemeClr val="tx1"/>
                </a:solidFill>
              </a:rPr>
              <a:t>e2 into r2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76313" y="2923886"/>
            <a:ext cx="2098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</a:rPr>
              <a:t>L11: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10100" y="3846444"/>
            <a:ext cx="12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rue-e2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35829" y="2529925"/>
            <a:ext cx="12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false-e1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17139" y="2058176"/>
            <a:ext cx="12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true-e1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0781" y="4344108"/>
            <a:ext cx="12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false-e2</a:t>
            </a: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76312" y="4840703"/>
            <a:ext cx="2098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L21: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28700" y="5591709"/>
            <a:ext cx="2098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L12: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28699" y="6042267"/>
            <a:ext cx="2098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L22: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62500" y="4860297"/>
            <a:ext cx="182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true-e1&amp;&amp;e2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62648" y="5992412"/>
            <a:ext cx="182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false-e1&amp;&amp;e2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1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/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Code for Booleans</a:t>
            </a:r>
            <a:br>
              <a:rPr lang="en-US" altLang="en-US" sz="4000"/>
            </a:br>
            <a:r>
              <a:rPr lang="en-US" altLang="en-US" sz="4000"/>
              <a:t>(Location Computation)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Top-Down tree traversal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Generate code sequences instructions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Jump to a designated ‘true’ label when the Boolean expression evaluates to 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Jump to a designated ‘false’ label when the Boolean expression evaluates to 0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 true and the false labels are passed as parameters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1879E9C-E3AD-4CEF-9FF6-9DC29ACFFCFF}" type="slidenum">
              <a:rPr lang="he-IL" altLang="en-US" sz="1400">
                <a:solidFill>
                  <a:schemeClr val="tx1"/>
                </a:solidFill>
              </a:rPr>
              <a:pPr/>
              <a:t>75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766889" y="1312863"/>
            <a:ext cx="3745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</a:rPr>
              <a:t>if ((a==0) &amp;&amp; (b &gt; 5)) 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</a:rPr>
              <a:t>    x = ((7 * a) + b)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549526" y="1976439"/>
            <a:ext cx="6894513" cy="3629025"/>
            <a:chOff x="646" y="1245"/>
            <a:chExt cx="4343" cy="2286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2998" y="1245"/>
              <a:ext cx="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if</a:t>
              </a:r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1641" y="1831"/>
              <a:ext cx="6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&amp;&amp;</a:t>
              </a:r>
            </a:p>
          </p:txBody>
        </p:sp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3895" y="1831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:=</a:t>
              </a:r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3497" y="2256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4175" y="2256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0251" name="Text Box 10"/>
            <p:cNvSpPr txBox="1">
              <a:spLocks noChangeArrowheads="1"/>
            </p:cNvSpPr>
            <p:nvPr/>
          </p:nvSpPr>
          <p:spPr bwMode="auto">
            <a:xfrm>
              <a:off x="3736" y="2811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*</a:t>
              </a:r>
            </a:p>
          </p:txBody>
        </p:sp>
        <p:sp>
          <p:nvSpPr>
            <p:cNvPr id="10252" name="Text Box 11"/>
            <p:cNvSpPr txBox="1">
              <a:spLocks noChangeArrowheads="1"/>
            </p:cNvSpPr>
            <p:nvPr/>
          </p:nvSpPr>
          <p:spPr bwMode="auto">
            <a:xfrm>
              <a:off x="4506" y="2811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253" name="Text Box 12"/>
            <p:cNvSpPr txBox="1">
              <a:spLocks noChangeArrowheads="1"/>
            </p:cNvSpPr>
            <p:nvPr/>
          </p:nvSpPr>
          <p:spPr bwMode="auto">
            <a:xfrm>
              <a:off x="3302" y="3243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254" name="Text Box 13"/>
            <p:cNvSpPr txBox="1">
              <a:spLocks noChangeArrowheads="1"/>
            </p:cNvSpPr>
            <p:nvPr/>
          </p:nvSpPr>
          <p:spPr bwMode="auto">
            <a:xfrm>
              <a:off x="4170" y="3243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0255" name="Text Box 14"/>
            <p:cNvSpPr txBox="1">
              <a:spLocks noChangeArrowheads="1"/>
            </p:cNvSpPr>
            <p:nvPr/>
          </p:nvSpPr>
          <p:spPr bwMode="auto">
            <a:xfrm>
              <a:off x="1100" y="2269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==</a:t>
              </a:r>
            </a:p>
          </p:txBody>
        </p:sp>
        <p:sp>
          <p:nvSpPr>
            <p:cNvPr id="10256" name="Text Box 15"/>
            <p:cNvSpPr txBox="1">
              <a:spLocks noChangeArrowheads="1"/>
            </p:cNvSpPr>
            <p:nvPr/>
          </p:nvSpPr>
          <p:spPr bwMode="auto">
            <a:xfrm>
              <a:off x="646" y="2673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0257" name="Text Box 16"/>
            <p:cNvSpPr txBox="1">
              <a:spLocks noChangeArrowheads="1"/>
            </p:cNvSpPr>
            <p:nvPr/>
          </p:nvSpPr>
          <p:spPr bwMode="auto">
            <a:xfrm>
              <a:off x="1554" y="2673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258" name="Text Box 17"/>
            <p:cNvSpPr txBox="1">
              <a:spLocks noChangeArrowheads="1"/>
            </p:cNvSpPr>
            <p:nvPr/>
          </p:nvSpPr>
          <p:spPr bwMode="auto">
            <a:xfrm>
              <a:off x="2406" y="2269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10259" name="Text Box 18"/>
            <p:cNvSpPr txBox="1">
              <a:spLocks noChangeArrowheads="1"/>
            </p:cNvSpPr>
            <p:nvPr/>
          </p:nvSpPr>
          <p:spPr bwMode="auto">
            <a:xfrm>
              <a:off x="1872" y="2673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260" name="Text Box 19"/>
            <p:cNvSpPr txBox="1">
              <a:spLocks noChangeArrowheads="1"/>
            </p:cNvSpPr>
            <p:nvPr/>
          </p:nvSpPr>
          <p:spPr bwMode="auto">
            <a:xfrm>
              <a:off x="2940" y="2673"/>
              <a:ext cx="4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10261" name="AutoShape 20"/>
            <p:cNvCxnSpPr>
              <a:cxnSpLocks noChangeShapeType="1"/>
              <a:endCxn id="10247" idx="3"/>
            </p:cNvCxnSpPr>
            <p:nvPr/>
          </p:nvCxnSpPr>
          <p:spPr bwMode="auto">
            <a:xfrm flipH="1">
              <a:off x="2320" y="1563"/>
              <a:ext cx="725" cy="4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2" name="AutoShape 22"/>
            <p:cNvCxnSpPr>
              <a:cxnSpLocks noChangeShapeType="1"/>
              <a:endCxn id="10248" idx="1"/>
            </p:cNvCxnSpPr>
            <p:nvPr/>
          </p:nvCxnSpPr>
          <p:spPr bwMode="auto">
            <a:xfrm>
              <a:off x="3291" y="1563"/>
              <a:ext cx="604" cy="4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3" name="AutoShape 25"/>
            <p:cNvCxnSpPr>
              <a:cxnSpLocks noChangeShapeType="1"/>
              <a:endCxn id="10255" idx="0"/>
            </p:cNvCxnSpPr>
            <p:nvPr/>
          </p:nvCxnSpPr>
          <p:spPr bwMode="auto">
            <a:xfrm flipH="1">
              <a:off x="1342" y="2139"/>
              <a:ext cx="633" cy="13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4" name="AutoShape 26"/>
            <p:cNvCxnSpPr>
              <a:cxnSpLocks noChangeShapeType="1"/>
              <a:stCxn id="10247" idx="2"/>
              <a:endCxn id="10258" idx="0"/>
            </p:cNvCxnSpPr>
            <p:nvPr/>
          </p:nvCxnSpPr>
          <p:spPr bwMode="auto">
            <a:xfrm>
              <a:off x="1981" y="2119"/>
              <a:ext cx="667" cy="1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5" name="AutoShape 28"/>
            <p:cNvCxnSpPr>
              <a:cxnSpLocks noChangeShapeType="1"/>
              <a:endCxn id="10256" idx="0"/>
            </p:cNvCxnSpPr>
            <p:nvPr/>
          </p:nvCxnSpPr>
          <p:spPr bwMode="auto">
            <a:xfrm flipH="1">
              <a:off x="888" y="2571"/>
              <a:ext cx="418" cy="10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6" name="AutoShape 29"/>
            <p:cNvCxnSpPr>
              <a:cxnSpLocks noChangeShapeType="1"/>
              <a:endCxn id="10257" idx="0"/>
            </p:cNvCxnSpPr>
            <p:nvPr/>
          </p:nvCxnSpPr>
          <p:spPr bwMode="auto">
            <a:xfrm>
              <a:off x="1389" y="2582"/>
              <a:ext cx="407" cy="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7" name="AutoShape 30"/>
            <p:cNvCxnSpPr>
              <a:cxnSpLocks noChangeShapeType="1"/>
              <a:stCxn id="10258" idx="2"/>
              <a:endCxn id="10259" idx="0"/>
            </p:cNvCxnSpPr>
            <p:nvPr/>
          </p:nvCxnSpPr>
          <p:spPr bwMode="auto">
            <a:xfrm flipH="1">
              <a:off x="2114" y="2557"/>
              <a:ext cx="534" cy="11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8" name="AutoShape 31"/>
            <p:cNvCxnSpPr>
              <a:cxnSpLocks noChangeShapeType="1"/>
              <a:stCxn id="10258" idx="2"/>
              <a:endCxn id="10260" idx="0"/>
            </p:cNvCxnSpPr>
            <p:nvPr/>
          </p:nvCxnSpPr>
          <p:spPr bwMode="auto">
            <a:xfrm>
              <a:off x="2648" y="2557"/>
              <a:ext cx="534" cy="11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9" name="AutoShape 32"/>
            <p:cNvCxnSpPr>
              <a:cxnSpLocks noChangeShapeType="1"/>
              <a:stCxn id="10248" idx="2"/>
              <a:endCxn id="10249" idx="0"/>
            </p:cNvCxnSpPr>
            <p:nvPr/>
          </p:nvCxnSpPr>
          <p:spPr bwMode="auto">
            <a:xfrm flipH="1">
              <a:off x="3739" y="2119"/>
              <a:ext cx="398" cy="1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0" name="AutoShape 33"/>
            <p:cNvCxnSpPr>
              <a:cxnSpLocks noChangeShapeType="1"/>
              <a:stCxn id="10248" idx="2"/>
              <a:endCxn id="10250" idx="0"/>
            </p:cNvCxnSpPr>
            <p:nvPr/>
          </p:nvCxnSpPr>
          <p:spPr bwMode="auto">
            <a:xfrm>
              <a:off x="4137" y="2119"/>
              <a:ext cx="280" cy="1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1" name="AutoShape 34"/>
            <p:cNvCxnSpPr>
              <a:cxnSpLocks noChangeShapeType="1"/>
              <a:endCxn id="10251" idx="0"/>
            </p:cNvCxnSpPr>
            <p:nvPr/>
          </p:nvCxnSpPr>
          <p:spPr bwMode="auto">
            <a:xfrm flipH="1">
              <a:off x="3978" y="2592"/>
              <a:ext cx="445" cy="2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2" name="AutoShape 35"/>
            <p:cNvCxnSpPr>
              <a:cxnSpLocks noChangeShapeType="1"/>
              <a:endCxn id="10252" idx="0"/>
            </p:cNvCxnSpPr>
            <p:nvPr/>
          </p:nvCxnSpPr>
          <p:spPr bwMode="auto">
            <a:xfrm>
              <a:off x="4474" y="2613"/>
              <a:ext cx="274" cy="19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3" name="AutoShape 36"/>
            <p:cNvCxnSpPr>
              <a:cxnSpLocks noChangeShapeType="1"/>
              <a:stCxn id="10251" idx="2"/>
              <a:endCxn id="10253" idx="0"/>
            </p:cNvCxnSpPr>
            <p:nvPr/>
          </p:nvCxnSpPr>
          <p:spPr bwMode="auto">
            <a:xfrm flipH="1">
              <a:off x="3544" y="3099"/>
              <a:ext cx="43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4" name="AutoShape 37"/>
            <p:cNvCxnSpPr>
              <a:cxnSpLocks noChangeShapeType="1"/>
              <a:stCxn id="10251" idx="2"/>
              <a:endCxn id="10254" idx="0"/>
            </p:cNvCxnSpPr>
            <p:nvPr/>
          </p:nvCxnSpPr>
          <p:spPr bwMode="auto">
            <a:xfrm>
              <a:off x="3978" y="3099"/>
              <a:ext cx="43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245" name="Slide Number Placeholder 3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9543735-AF4E-49A0-9780-8DB56447962A}" type="slidenum">
              <a:rPr lang="he-IL" altLang="en-US" sz="1400">
                <a:solidFill>
                  <a:schemeClr val="tx1"/>
                </a:solidFill>
              </a:rPr>
              <a:pPr/>
              <a:t>76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2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6156326" y="500063"/>
            <a:ext cx="47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if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4002088" y="1430338"/>
            <a:ext cx="1077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&amp;&amp;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8056563" y="1430338"/>
            <a:ext cx="766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:=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7424738" y="2105025"/>
            <a:ext cx="766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8501063" y="2105025"/>
            <a:ext cx="766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7804151" y="2986088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9026526" y="2986088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7115176" y="3671888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8493126" y="3671888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3143251" y="2697163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==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2422526" y="5211763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3863976" y="5211763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5216526" y="2808288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4368801" y="5132388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6064251" y="5132388"/>
            <a:ext cx="76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1281" name="AutoShape 20"/>
          <p:cNvCxnSpPr>
            <a:cxnSpLocks noChangeShapeType="1"/>
            <a:endCxn id="11267" idx="0"/>
          </p:cNvCxnSpPr>
          <p:nvPr/>
        </p:nvCxnSpPr>
        <p:spPr bwMode="auto">
          <a:xfrm flipH="1">
            <a:off x="4541838" y="857250"/>
            <a:ext cx="1655762" cy="5730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2" name="AutoShape 21"/>
          <p:cNvCxnSpPr>
            <a:cxnSpLocks noChangeShapeType="1"/>
            <a:stCxn id="11266" idx="3"/>
            <a:endCxn id="11268" idx="1"/>
          </p:cNvCxnSpPr>
          <p:nvPr/>
        </p:nvCxnSpPr>
        <p:spPr bwMode="auto">
          <a:xfrm>
            <a:off x="6630989" y="728664"/>
            <a:ext cx="1425575" cy="930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3" name="AutoShape 22"/>
          <p:cNvCxnSpPr>
            <a:cxnSpLocks noChangeShapeType="1"/>
            <a:endCxn id="11275" idx="0"/>
          </p:cNvCxnSpPr>
          <p:nvPr/>
        </p:nvCxnSpPr>
        <p:spPr bwMode="auto">
          <a:xfrm flipH="1">
            <a:off x="3527425" y="1903413"/>
            <a:ext cx="939800" cy="7937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4" name="AutoShape 23"/>
          <p:cNvCxnSpPr>
            <a:cxnSpLocks noChangeShapeType="1"/>
            <a:stCxn id="11267" idx="2"/>
            <a:endCxn id="11278" idx="0"/>
          </p:cNvCxnSpPr>
          <p:nvPr/>
        </p:nvCxnSpPr>
        <p:spPr bwMode="auto">
          <a:xfrm>
            <a:off x="4541838" y="1887538"/>
            <a:ext cx="1058862" cy="9207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5" name="AutoShape 24"/>
          <p:cNvCxnSpPr>
            <a:cxnSpLocks noChangeShapeType="1"/>
            <a:stCxn id="11275" idx="2"/>
            <a:endCxn id="11276" idx="0"/>
          </p:cNvCxnSpPr>
          <p:nvPr/>
        </p:nvCxnSpPr>
        <p:spPr bwMode="auto">
          <a:xfrm flipH="1">
            <a:off x="2806701" y="3154363"/>
            <a:ext cx="720725" cy="2057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6" name="AutoShape 25"/>
          <p:cNvCxnSpPr>
            <a:cxnSpLocks noChangeShapeType="1"/>
            <a:stCxn id="11275" idx="2"/>
            <a:endCxn id="11277" idx="0"/>
          </p:cNvCxnSpPr>
          <p:nvPr/>
        </p:nvCxnSpPr>
        <p:spPr bwMode="auto">
          <a:xfrm>
            <a:off x="3527426" y="3154363"/>
            <a:ext cx="720725" cy="2057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7" name="AutoShape 26"/>
          <p:cNvCxnSpPr>
            <a:cxnSpLocks noChangeShapeType="1"/>
            <a:stCxn id="11278" idx="2"/>
            <a:endCxn id="11279" idx="0"/>
          </p:cNvCxnSpPr>
          <p:nvPr/>
        </p:nvCxnSpPr>
        <p:spPr bwMode="auto">
          <a:xfrm flipH="1">
            <a:off x="4752976" y="3265488"/>
            <a:ext cx="847725" cy="1866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AutoShape 27"/>
          <p:cNvCxnSpPr>
            <a:cxnSpLocks noChangeShapeType="1"/>
            <a:stCxn id="11278" idx="2"/>
            <a:endCxn id="11280" idx="0"/>
          </p:cNvCxnSpPr>
          <p:nvPr/>
        </p:nvCxnSpPr>
        <p:spPr bwMode="auto">
          <a:xfrm>
            <a:off x="5600701" y="3265488"/>
            <a:ext cx="847725" cy="1866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AutoShape 28"/>
          <p:cNvCxnSpPr>
            <a:cxnSpLocks noChangeShapeType="1"/>
            <a:stCxn id="11268" idx="2"/>
            <a:endCxn id="11269" idx="0"/>
          </p:cNvCxnSpPr>
          <p:nvPr/>
        </p:nvCxnSpPr>
        <p:spPr bwMode="auto">
          <a:xfrm flipH="1">
            <a:off x="7808914" y="1887539"/>
            <a:ext cx="631825" cy="2174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AutoShape 29"/>
          <p:cNvCxnSpPr>
            <a:cxnSpLocks noChangeShapeType="1"/>
            <a:stCxn id="11268" idx="2"/>
            <a:endCxn id="11270" idx="0"/>
          </p:cNvCxnSpPr>
          <p:nvPr/>
        </p:nvCxnSpPr>
        <p:spPr bwMode="auto">
          <a:xfrm>
            <a:off x="8440738" y="1887539"/>
            <a:ext cx="444500" cy="2174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AutoShape 30"/>
          <p:cNvCxnSpPr>
            <a:cxnSpLocks noChangeShapeType="1"/>
            <a:endCxn id="11271" idx="0"/>
          </p:cNvCxnSpPr>
          <p:nvPr/>
        </p:nvCxnSpPr>
        <p:spPr bwMode="auto">
          <a:xfrm flipH="1">
            <a:off x="8188325" y="2638426"/>
            <a:ext cx="706438" cy="3476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AutoShape 31"/>
          <p:cNvCxnSpPr>
            <a:cxnSpLocks noChangeShapeType="1"/>
            <a:endCxn id="11272" idx="0"/>
          </p:cNvCxnSpPr>
          <p:nvPr/>
        </p:nvCxnSpPr>
        <p:spPr bwMode="auto">
          <a:xfrm>
            <a:off x="8975726" y="2671764"/>
            <a:ext cx="434975" cy="314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3" name="AutoShape 32"/>
          <p:cNvCxnSpPr>
            <a:cxnSpLocks noChangeShapeType="1"/>
            <a:stCxn id="11271" idx="2"/>
            <a:endCxn id="11273" idx="0"/>
          </p:cNvCxnSpPr>
          <p:nvPr/>
        </p:nvCxnSpPr>
        <p:spPr bwMode="auto">
          <a:xfrm flipH="1">
            <a:off x="7499351" y="3443288"/>
            <a:ext cx="688975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AutoShape 33"/>
          <p:cNvCxnSpPr>
            <a:cxnSpLocks noChangeShapeType="1"/>
            <a:stCxn id="11271" idx="2"/>
            <a:endCxn id="11274" idx="0"/>
          </p:cNvCxnSpPr>
          <p:nvPr/>
        </p:nvCxnSpPr>
        <p:spPr bwMode="auto">
          <a:xfrm>
            <a:off x="8188326" y="3443288"/>
            <a:ext cx="688975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251076" y="1992313"/>
            <a:ext cx="2379663" cy="461962"/>
            <a:chOff x="278" y="865"/>
            <a:chExt cx="1443" cy="291"/>
          </a:xfrm>
        </p:grpSpPr>
        <p:sp>
          <p:nvSpPr>
            <p:cNvPr id="11310" name="Text Box 35"/>
            <p:cNvSpPr txBox="1">
              <a:spLocks noChangeArrowheads="1"/>
            </p:cNvSpPr>
            <p:nvPr/>
          </p:nvSpPr>
          <p:spPr bwMode="auto">
            <a:xfrm>
              <a:off x="278" y="865"/>
              <a:ext cx="9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No label</a:t>
              </a:r>
            </a:p>
          </p:txBody>
        </p:sp>
        <p:sp>
          <p:nvSpPr>
            <p:cNvPr id="11311" name="Text Box 36"/>
            <p:cNvSpPr txBox="1">
              <a:spLocks noChangeArrowheads="1"/>
            </p:cNvSpPr>
            <p:nvPr/>
          </p:nvSpPr>
          <p:spPr bwMode="auto">
            <a:xfrm>
              <a:off x="1423" y="868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Lf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862389" y="871538"/>
            <a:ext cx="1196975" cy="461962"/>
            <a:chOff x="1687" y="453"/>
            <a:chExt cx="754" cy="291"/>
          </a:xfrm>
        </p:grpSpPr>
        <p:sp>
          <p:nvSpPr>
            <p:cNvPr id="11308" name="Text Box 39"/>
            <p:cNvSpPr txBox="1">
              <a:spLocks noChangeArrowheads="1"/>
            </p:cNvSpPr>
            <p:nvPr/>
          </p:nvSpPr>
          <p:spPr bwMode="auto">
            <a:xfrm>
              <a:off x="1687" y="453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Lt</a:t>
              </a:r>
            </a:p>
          </p:txBody>
        </p:sp>
        <p:sp>
          <p:nvSpPr>
            <p:cNvPr id="11309" name="Text Box 40"/>
            <p:cNvSpPr txBox="1">
              <a:spLocks noChangeArrowheads="1"/>
            </p:cNvSpPr>
            <p:nvPr/>
          </p:nvSpPr>
          <p:spPr bwMode="auto">
            <a:xfrm>
              <a:off x="2143" y="456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Lf</a:t>
              </a:r>
            </a:p>
          </p:txBody>
        </p:sp>
      </p:grpSp>
      <p:sp>
        <p:nvSpPr>
          <p:cNvPr id="551978" name="Text Box 42"/>
          <p:cNvSpPr txBox="1">
            <a:spLocks noChangeArrowheads="1"/>
          </p:cNvSpPr>
          <p:nvPr/>
        </p:nvSpPr>
        <p:spPr bwMode="auto">
          <a:xfrm>
            <a:off x="1110344" y="5710238"/>
            <a:ext cx="2000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 smtClean="0">
                <a:solidFill>
                  <a:schemeClr val="accent2"/>
                </a:solidFill>
              </a:rPr>
              <a:t>%1= load  </a:t>
            </a:r>
            <a:r>
              <a:rPr lang="en-US" altLang="en-US" sz="1800" dirty="0">
                <a:solidFill>
                  <a:schemeClr val="accent2"/>
                </a:solidFill>
              </a:rPr>
              <a:t>‘</a:t>
            </a:r>
            <a:r>
              <a:rPr lang="en-US" altLang="en-US" sz="1800" dirty="0" smtClean="0">
                <a:solidFill>
                  <a:schemeClr val="accent2"/>
                </a:solidFill>
              </a:rPr>
              <a:t>a’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sp>
        <p:nvSpPr>
          <p:cNvPr id="551979" name="Text Box 43"/>
          <p:cNvSpPr txBox="1">
            <a:spLocks noChangeArrowheads="1"/>
          </p:cNvSpPr>
          <p:nvPr/>
        </p:nvSpPr>
        <p:spPr bwMode="auto">
          <a:xfrm>
            <a:off x="730250" y="3232182"/>
            <a:ext cx="3770313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800" dirty="0" smtClean="0">
                <a:solidFill>
                  <a:schemeClr val="accent2"/>
                </a:solidFill>
              </a:rPr>
              <a:t>%3=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icmp</a:t>
            </a:r>
            <a:r>
              <a:rPr lang="en-US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eq</a:t>
            </a:r>
            <a:r>
              <a:rPr lang="en-US" altLang="en-US" sz="1800" dirty="0" smtClean="0">
                <a:solidFill>
                  <a:schemeClr val="accent2"/>
                </a:solidFill>
              </a:rPr>
              <a:t> %1, %2 </a:t>
            </a:r>
          </a:p>
          <a:p>
            <a:pPr algn="l">
              <a:spcBef>
                <a:spcPct val="50000"/>
              </a:spcBef>
            </a:pPr>
            <a:r>
              <a:rPr lang="en-US" altLang="en-US" sz="1800" dirty="0" err="1" smtClean="0">
                <a:solidFill>
                  <a:schemeClr val="accent2"/>
                </a:solidFill>
              </a:rPr>
              <a:t>br</a:t>
            </a:r>
            <a:r>
              <a:rPr lang="en-US" altLang="en-US" sz="1800" dirty="0" smtClean="0">
                <a:solidFill>
                  <a:schemeClr val="accent2"/>
                </a:solidFill>
              </a:rPr>
              <a:t> i1 %3  Lf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655818" y="2074863"/>
            <a:ext cx="1566863" cy="461962"/>
            <a:chOff x="688" y="809"/>
            <a:chExt cx="987" cy="291"/>
          </a:xfrm>
        </p:grpSpPr>
        <p:sp>
          <p:nvSpPr>
            <p:cNvPr id="11306" name="Text Box 45"/>
            <p:cNvSpPr txBox="1">
              <a:spLocks noChangeArrowheads="1"/>
            </p:cNvSpPr>
            <p:nvPr/>
          </p:nvSpPr>
          <p:spPr bwMode="auto">
            <a:xfrm>
              <a:off x="688" y="809"/>
              <a:ext cx="9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Lt</a:t>
              </a:r>
            </a:p>
          </p:txBody>
        </p:sp>
        <p:sp>
          <p:nvSpPr>
            <p:cNvPr id="11307" name="Text Box 46"/>
            <p:cNvSpPr txBox="1">
              <a:spLocks noChangeArrowheads="1"/>
            </p:cNvSpPr>
            <p:nvPr/>
          </p:nvSpPr>
          <p:spPr bwMode="auto">
            <a:xfrm>
              <a:off x="1265" y="812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Lf</a:t>
              </a:r>
            </a:p>
          </p:txBody>
        </p:sp>
      </p:grpSp>
      <p:sp>
        <p:nvSpPr>
          <p:cNvPr id="551983" name="Text Box 47"/>
          <p:cNvSpPr txBox="1">
            <a:spLocks noChangeArrowheads="1"/>
          </p:cNvSpPr>
          <p:nvPr/>
        </p:nvSpPr>
        <p:spPr bwMode="auto">
          <a:xfrm>
            <a:off x="6055520" y="5675493"/>
            <a:ext cx="1550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800" dirty="0" smtClean="0">
                <a:solidFill>
                  <a:schemeClr val="accent2"/>
                </a:solidFill>
              </a:rPr>
              <a:t>%5=load  5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sp>
        <p:nvSpPr>
          <p:cNvPr id="551984" name="Text Box 48"/>
          <p:cNvSpPr txBox="1">
            <a:spLocks noChangeArrowheads="1"/>
          </p:cNvSpPr>
          <p:nvPr/>
        </p:nvSpPr>
        <p:spPr bwMode="auto">
          <a:xfrm>
            <a:off x="4144963" y="2989943"/>
            <a:ext cx="3509963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800" dirty="0" smtClean="0">
                <a:solidFill>
                  <a:schemeClr val="accent2"/>
                </a:solidFill>
              </a:rPr>
              <a:t>%6=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icmp</a:t>
            </a:r>
            <a:r>
              <a:rPr lang="en-US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sgt</a:t>
            </a:r>
            <a:r>
              <a:rPr lang="en-US" altLang="en-US" sz="1800" dirty="0" smtClean="0">
                <a:solidFill>
                  <a:schemeClr val="accent2"/>
                </a:solidFill>
              </a:rPr>
              <a:t> %3, %4 </a:t>
            </a:r>
            <a:endParaRPr lang="en-US" altLang="en-US" sz="1800" dirty="0">
              <a:solidFill>
                <a:schemeClr val="accent2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altLang="en-US" sz="1800" dirty="0" err="1" smtClean="0">
                <a:solidFill>
                  <a:schemeClr val="accent2"/>
                </a:solidFill>
              </a:rPr>
              <a:t>br</a:t>
            </a:r>
            <a:r>
              <a:rPr lang="en-US" altLang="en-US" sz="1800" dirty="0" smtClean="0">
                <a:solidFill>
                  <a:schemeClr val="accent2"/>
                </a:solidFill>
              </a:rPr>
              <a:t> i1 %6 </a:t>
            </a:r>
            <a:r>
              <a:rPr lang="en-US" altLang="en-US" sz="1800" dirty="0">
                <a:solidFill>
                  <a:schemeClr val="accent2"/>
                </a:solidFill>
              </a:rPr>
              <a:t>Lf</a:t>
            </a:r>
          </a:p>
        </p:txBody>
      </p:sp>
      <p:sp>
        <p:nvSpPr>
          <p:cNvPr id="551985" name="Text Box 49"/>
          <p:cNvSpPr txBox="1">
            <a:spLocks noChangeArrowheads="1"/>
          </p:cNvSpPr>
          <p:nvPr/>
        </p:nvSpPr>
        <p:spPr bwMode="auto">
          <a:xfrm>
            <a:off x="6340476" y="1519238"/>
            <a:ext cx="1192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Lt:</a:t>
            </a:r>
          </a:p>
        </p:txBody>
      </p:sp>
      <p:sp>
        <p:nvSpPr>
          <p:cNvPr id="551986" name="Text Box 50"/>
          <p:cNvSpPr txBox="1">
            <a:spLocks noChangeArrowheads="1"/>
          </p:cNvSpPr>
          <p:nvPr/>
        </p:nvSpPr>
        <p:spPr bwMode="auto">
          <a:xfrm>
            <a:off x="7891464" y="4441825"/>
            <a:ext cx="2173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Code for :=</a:t>
            </a:r>
          </a:p>
        </p:txBody>
      </p:sp>
      <p:sp>
        <p:nvSpPr>
          <p:cNvPr id="551987" name="Text Box 51"/>
          <p:cNvSpPr txBox="1">
            <a:spLocks noChangeArrowheads="1"/>
          </p:cNvSpPr>
          <p:nvPr/>
        </p:nvSpPr>
        <p:spPr bwMode="auto">
          <a:xfrm>
            <a:off x="8924926" y="1411288"/>
            <a:ext cx="1192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Lf:</a:t>
            </a:r>
          </a:p>
        </p:txBody>
      </p:sp>
      <p:sp>
        <p:nvSpPr>
          <p:cNvPr id="11305" name="Slide Number Placeholder 4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4BEFD52-4279-43B0-9759-198F838ABEF5}" type="slidenum">
              <a:rPr lang="he-IL" altLang="en-US" sz="1400">
                <a:solidFill>
                  <a:schemeClr val="tx1"/>
                </a:solidFill>
              </a:rPr>
              <a:pPr/>
              <a:t>77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3153137" y="5705882"/>
            <a:ext cx="15732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 smtClean="0">
                <a:solidFill>
                  <a:schemeClr val="accent2"/>
                </a:solidFill>
              </a:rPr>
              <a:t>%2= load  0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4586289" y="5708502"/>
            <a:ext cx="1550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800" dirty="0" smtClean="0">
                <a:solidFill>
                  <a:schemeClr val="accent2"/>
                </a:solidFill>
              </a:rPr>
              <a:t>%4=load  </a:t>
            </a:r>
            <a:r>
              <a:rPr lang="en-US" altLang="en-US" sz="1800" dirty="0">
                <a:solidFill>
                  <a:schemeClr val="accent2"/>
                </a:solidFill>
              </a:rPr>
              <a:t>‘</a:t>
            </a:r>
            <a:r>
              <a:rPr lang="en-US" altLang="en-US" sz="1800" dirty="0" smtClean="0">
                <a:solidFill>
                  <a:schemeClr val="accent2"/>
                </a:solidFill>
              </a:rPr>
              <a:t>b’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78" grpId="0"/>
      <p:bldP spid="551979" grpId="0"/>
      <p:bldP spid="551983" grpId="0"/>
      <p:bldP spid="551984" grpId="0"/>
      <p:bldP spid="551985" grpId="0"/>
      <p:bldP spid="551986" grpId="0"/>
      <p:bldP spid="551987" grpId="0"/>
      <p:bldP spid="48" grpId="0"/>
      <p:bldP spid="49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476000"/>
          </a:xfrm>
        </p:spPr>
        <p:txBody>
          <a:bodyPr/>
          <a:lstStyle/>
          <a:p>
            <a:r>
              <a:rPr lang="en-US" altLang="en-US" sz="2400" dirty="0" smtClean="0"/>
              <a:t>Location Computation for Booleans</a:t>
            </a:r>
            <a:endParaRPr lang="en-US" altLang="en-US" sz="24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288F13C-FF11-4722-9332-407BCCB932E8}" type="slidenum">
              <a:rPr lang="he-IL" altLang="en-US" sz="1400">
                <a:solidFill>
                  <a:schemeClr val="tx1"/>
                </a:solidFill>
              </a:rPr>
              <a:pPr/>
              <a:t>78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210" y="841126"/>
            <a:ext cx="913099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void </a:t>
            </a:r>
            <a:r>
              <a:rPr lang="en-US" sz="2000" dirty="0" err="1" smtClean="0"/>
              <a:t>location_value</a:t>
            </a:r>
            <a:r>
              <a:rPr lang="en-US" sz="2000" dirty="0" smtClean="0"/>
              <a:t>(e: expression, t: label, f: label) {</a:t>
            </a:r>
          </a:p>
          <a:p>
            <a:r>
              <a:rPr lang="en-US" sz="2000" dirty="0" smtClean="0"/>
              <a:t>switch e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case e1: expression GT e2: expression: {</a:t>
            </a:r>
          </a:p>
          <a:p>
            <a:r>
              <a:rPr lang="en-US" sz="2000" dirty="0" smtClean="0"/>
              <a:t>       l: register =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(e1)   // Generate code for lhs into l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r: register  =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(e2)  // </a:t>
            </a:r>
            <a:r>
              <a:rPr lang="en-US" sz="2000" dirty="0"/>
              <a:t>Generate code for </a:t>
            </a:r>
            <a:r>
              <a:rPr lang="en-US" sz="2000" dirty="0" err="1" smtClean="0"/>
              <a:t>rhs</a:t>
            </a:r>
            <a:r>
              <a:rPr lang="en-US" sz="2000" dirty="0" smtClean="0"/>
              <a:t> </a:t>
            </a:r>
            <a:r>
              <a:rPr lang="en-US" sz="2000" dirty="0"/>
              <a:t>into </a:t>
            </a:r>
            <a:r>
              <a:rPr lang="en-US" sz="2000" dirty="0" smtClean="0"/>
              <a:t>r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if (t != no-label)  { </a:t>
            </a:r>
            <a:r>
              <a:rPr lang="en-US" sz="2000" b="1" dirty="0" smtClean="0"/>
              <a:t>     	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n: register = </a:t>
            </a:r>
            <a:r>
              <a:rPr lang="en-US" sz="2000" dirty="0" err="1" smtClean="0"/>
              <a:t>newRegister</a:t>
            </a:r>
            <a:r>
              <a:rPr lang="en-US" sz="2000" dirty="0" smtClean="0"/>
              <a:t>()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emit(n= </a:t>
            </a:r>
            <a:r>
              <a:rPr lang="en-US" sz="2000" b="1" dirty="0" err="1" smtClean="0"/>
              <a:t>icmp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gt</a:t>
            </a:r>
            <a:r>
              <a:rPr lang="en-US" sz="2000" b="1" dirty="0" smtClean="0"/>
              <a:t> i32 l, r); emit(</a:t>
            </a:r>
            <a:r>
              <a:rPr lang="en-US" sz="2000" b="1" dirty="0" err="1" smtClean="0"/>
              <a:t>br</a:t>
            </a:r>
            <a:r>
              <a:rPr lang="en-US" sz="2000" b="1" dirty="0" smtClean="0"/>
              <a:t>   i1, n, t)    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</a:t>
            </a:r>
            <a:r>
              <a:rPr lang="en-US" sz="2000" dirty="0" smtClean="0"/>
              <a:t> if (f != no-label)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</a:t>
            </a:r>
            <a:r>
              <a:rPr lang="en-US" sz="2000" b="1" dirty="0" smtClean="0"/>
              <a:t> emit(</a:t>
            </a:r>
            <a:r>
              <a:rPr lang="en-US" sz="2000" b="1" dirty="0" err="1" smtClean="0"/>
              <a:t>br</a:t>
            </a:r>
            <a:r>
              <a:rPr lang="en-US" sz="2000" b="1" dirty="0" smtClean="0"/>
              <a:t> f) </a:t>
            </a:r>
          </a:p>
          <a:p>
            <a:r>
              <a:rPr lang="en-US" sz="2000" b="1" dirty="0" smtClean="0"/>
              <a:t>                 </a:t>
            </a:r>
            <a:r>
              <a:rPr lang="en-US" sz="2000" dirty="0" smtClean="0"/>
              <a:t>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else if (f != no-label)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</a:t>
            </a:r>
            <a:r>
              <a:rPr lang="en-US" sz="2000" b="1" dirty="0"/>
              <a:t> emit(</a:t>
            </a:r>
            <a:r>
              <a:rPr lang="en-US" sz="2000" b="1" dirty="0" err="1"/>
              <a:t>icmp</a:t>
            </a:r>
            <a:r>
              <a:rPr lang="en-US" sz="2000" b="1" dirty="0"/>
              <a:t> </a:t>
            </a:r>
            <a:r>
              <a:rPr lang="en-US" sz="2000" b="1" dirty="0" smtClean="0"/>
              <a:t>le i32 </a:t>
            </a:r>
            <a:r>
              <a:rPr lang="en-US" sz="2000" b="1" dirty="0"/>
              <a:t>l, r, t)      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}</a:t>
            </a:r>
          </a:p>
          <a:p>
            <a:r>
              <a:rPr lang="en-US" sz="2000" dirty="0" smtClean="0"/>
              <a:t>      }  // similar for other relational operators</a:t>
            </a:r>
          </a:p>
          <a:p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FF0000"/>
                </a:solidFill>
              </a:rPr>
              <a:t>case e1:expression </a:t>
            </a:r>
            <a:r>
              <a:rPr lang="en-US" sz="2000" dirty="0" err="1" smtClean="0">
                <a:solidFill>
                  <a:srgbClr val="FF0000"/>
                </a:solidFill>
              </a:rPr>
              <a:t>LazyAnd</a:t>
            </a:r>
            <a:r>
              <a:rPr lang="en-US" sz="2000" dirty="0" smtClean="0">
                <a:solidFill>
                  <a:srgbClr val="FF0000"/>
                </a:solidFill>
              </a:rPr>
              <a:t> e2:expression: { }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case  e1:expression </a:t>
            </a:r>
            <a:r>
              <a:rPr lang="en-US" sz="2000" dirty="0" err="1" smtClean="0">
                <a:solidFill>
                  <a:srgbClr val="FF0000"/>
                </a:solidFill>
              </a:rPr>
              <a:t>LazyOr</a:t>
            </a:r>
            <a:r>
              <a:rPr lang="en-US" sz="2000" dirty="0" smtClean="0">
                <a:solidFill>
                  <a:srgbClr val="FF0000"/>
                </a:solidFill>
              </a:rPr>
              <a:t> e2: expression: {}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 case not e1: expression: {}</a:t>
            </a:r>
          </a:p>
        </p:txBody>
      </p:sp>
    </p:spTree>
    <p:extLst>
      <p:ext uri="{BB962C8B-B14F-4D97-AF65-F5344CB8AC3E}">
        <p14:creationId xmlns:p14="http://schemas.microsoft.com/office/powerpoint/2010/main" val="38045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476000"/>
          </a:xfrm>
        </p:spPr>
        <p:txBody>
          <a:bodyPr/>
          <a:lstStyle/>
          <a:p>
            <a:r>
              <a:rPr lang="en-US" altLang="en-US" sz="2400" dirty="0" smtClean="0"/>
              <a:t>Location Computation for Booleans(2)</a:t>
            </a:r>
            <a:endParaRPr lang="en-US" altLang="en-US" sz="24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288F13C-FF11-4722-9332-407BCCB932E8}" type="slidenum">
              <a:rPr lang="he-IL" altLang="en-US" sz="1400">
                <a:solidFill>
                  <a:schemeClr val="tx1"/>
                </a:solidFill>
              </a:rPr>
              <a:pPr/>
              <a:t>79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210" y="841126"/>
            <a:ext cx="91309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void </a:t>
            </a:r>
            <a:r>
              <a:rPr lang="en-US" sz="2400" dirty="0" err="1" smtClean="0"/>
              <a:t>location_value</a:t>
            </a:r>
            <a:r>
              <a:rPr lang="en-US" sz="2400" dirty="0" smtClean="0"/>
              <a:t>(e: expression, t: label, f: label) {</a:t>
            </a:r>
          </a:p>
          <a:p>
            <a:r>
              <a:rPr lang="en-US" sz="2400" dirty="0" smtClean="0"/>
              <a:t>switch e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IL" sz="2400" dirty="0" smtClean="0"/>
              <a:t>…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     case e1:expression </a:t>
            </a:r>
            <a:r>
              <a:rPr lang="en-US" sz="2400" dirty="0" err="1" smtClean="0"/>
              <a:t>LazyAnd</a:t>
            </a:r>
            <a:r>
              <a:rPr lang="en-US" sz="2400" dirty="0" smtClean="0"/>
              <a:t> e2:expression: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locationValue</a:t>
            </a:r>
            <a:r>
              <a:rPr lang="en-US" sz="2400" dirty="0" smtClean="0"/>
              <a:t>(e1, no-label, f)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locationValue</a:t>
            </a:r>
            <a:r>
              <a:rPr lang="en-US" sz="2400" dirty="0" smtClean="0"/>
              <a:t>(e2, t, f)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case  e1:expression </a:t>
            </a:r>
            <a:r>
              <a:rPr lang="en-US" sz="2400" dirty="0" err="1" smtClean="0"/>
              <a:t>LazyOr</a:t>
            </a:r>
            <a:r>
              <a:rPr lang="en-US" sz="2400" dirty="0" smtClean="0"/>
              <a:t> e2: expression: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</a:t>
            </a:r>
            <a:r>
              <a:rPr lang="en-US" sz="2400" dirty="0" err="1" smtClean="0"/>
              <a:t>locationValue</a:t>
            </a:r>
            <a:r>
              <a:rPr lang="en-US" sz="2400" dirty="0" smtClean="0"/>
              <a:t>(e1, t, no-label)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</a:t>
            </a:r>
            <a:r>
              <a:rPr lang="en-US" sz="2400" dirty="0" err="1" smtClean="0"/>
              <a:t>locationValue</a:t>
            </a:r>
            <a:r>
              <a:rPr lang="en-US" sz="2400" dirty="0" smtClean="0"/>
              <a:t>(e2, t, f)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}</a:t>
            </a:r>
          </a:p>
          <a:p>
            <a:r>
              <a:rPr lang="en-US" sz="2400" dirty="0" smtClean="0"/>
              <a:t>     case not e1: expression: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locationValue</a:t>
            </a:r>
            <a:r>
              <a:rPr lang="en-US" sz="2400" dirty="0" smtClean="0"/>
              <a:t>(e1, f, t)</a:t>
            </a:r>
          </a:p>
        </p:txBody>
      </p:sp>
    </p:spTree>
    <p:extLst>
      <p:ext uri="{BB962C8B-B14F-4D97-AF65-F5344CB8AC3E}">
        <p14:creationId xmlns:p14="http://schemas.microsoft.com/office/powerpoint/2010/main" val="15059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Iteratively Computing 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dead variables at all program points</a:t>
            </a:r>
          </a:p>
          <a:p>
            <a:pPr lvl="1"/>
            <a:r>
              <a:rPr lang="en-US" dirty="0" smtClean="0"/>
              <a:t>The return value is live</a:t>
            </a:r>
          </a:p>
          <a:p>
            <a:r>
              <a:rPr lang="en-US" dirty="0" smtClean="0"/>
              <a:t>Iteratively add live variables by backward propagation</a:t>
            </a:r>
          </a:p>
          <a:p>
            <a:r>
              <a:rPr lang="en-US" dirty="0" smtClean="0"/>
              <a:t>Terminate when no live variables are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Code generation for IF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178050" y="3355975"/>
            <a:ext cx="277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Boolean expression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5348288" y="2122488"/>
            <a:ext cx="156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if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5105401" y="3355975"/>
            <a:ext cx="2055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true sequence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7658101" y="3355975"/>
            <a:ext cx="2055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false sequence</a:t>
            </a:r>
          </a:p>
        </p:txBody>
      </p:sp>
      <p:cxnSp>
        <p:nvCxnSpPr>
          <p:cNvPr id="11271" name="AutoShape 8"/>
          <p:cNvCxnSpPr>
            <a:cxnSpLocks noChangeShapeType="1"/>
            <a:stCxn id="13315" idx="2"/>
            <a:endCxn id="13316" idx="0"/>
          </p:cNvCxnSpPr>
          <p:nvPr/>
        </p:nvCxnSpPr>
        <p:spPr bwMode="auto">
          <a:xfrm flipH="1">
            <a:off x="3565525" y="2662238"/>
            <a:ext cx="2566988" cy="693737"/>
          </a:xfrm>
          <a:prstGeom prst="straightConnector1">
            <a:avLst/>
          </a:prstGeom>
          <a:noFill/>
          <a:ln w="38100">
            <a:solidFill>
              <a:schemeClr val="tx2">
                <a:lumMod val="95000"/>
                <a:lumOff val="5000"/>
              </a:schemeClr>
            </a:solidFill>
            <a:round/>
            <a:headEnd/>
            <a:tailEnd/>
          </a:ln>
        </p:spPr>
      </p:cxnSp>
      <p:cxnSp>
        <p:nvCxnSpPr>
          <p:cNvPr id="11272" name="AutoShape 9"/>
          <p:cNvCxnSpPr>
            <a:cxnSpLocks noChangeShapeType="1"/>
            <a:stCxn id="13315" idx="2"/>
            <a:endCxn id="13318" idx="0"/>
          </p:cNvCxnSpPr>
          <p:nvPr/>
        </p:nvCxnSpPr>
        <p:spPr bwMode="auto">
          <a:xfrm>
            <a:off x="6132513" y="2662238"/>
            <a:ext cx="2553495" cy="693737"/>
          </a:xfrm>
          <a:prstGeom prst="straightConnector1">
            <a:avLst/>
          </a:prstGeom>
          <a:noFill/>
          <a:ln w="38100">
            <a:solidFill>
              <a:schemeClr val="tx2">
                <a:lumMod val="95000"/>
                <a:lumOff val="5000"/>
              </a:schemeClr>
            </a:solidFill>
            <a:round/>
            <a:headEnd/>
            <a:tailEnd/>
          </a:ln>
        </p:spPr>
      </p:cxnSp>
      <p:cxnSp>
        <p:nvCxnSpPr>
          <p:cNvPr id="11273" name="AutoShape 10"/>
          <p:cNvCxnSpPr>
            <a:cxnSpLocks noChangeShapeType="1"/>
            <a:stCxn id="13315" idx="2"/>
            <a:endCxn id="13317" idx="0"/>
          </p:cNvCxnSpPr>
          <p:nvPr/>
        </p:nvCxnSpPr>
        <p:spPr bwMode="auto">
          <a:xfrm>
            <a:off x="6132513" y="2662238"/>
            <a:ext cx="795" cy="693737"/>
          </a:xfrm>
          <a:prstGeom prst="straightConnector1">
            <a:avLst/>
          </a:prstGeom>
          <a:noFill/>
          <a:ln w="38100">
            <a:solidFill>
              <a:schemeClr val="tx2">
                <a:lumMod val="95000"/>
                <a:lumOff val="5000"/>
              </a:schemeClr>
            </a:solidFill>
            <a:round/>
            <a:headEnd/>
            <a:tailEnd/>
          </a:ln>
        </p:spPr>
      </p:cxnSp>
      <p:sp>
        <p:nvSpPr>
          <p:cNvPr id="555019" name="Text Box 11"/>
          <p:cNvSpPr txBox="1">
            <a:spLocks noChangeArrowheads="1"/>
          </p:cNvSpPr>
          <p:nvPr/>
        </p:nvSpPr>
        <p:spPr bwMode="auto">
          <a:xfrm>
            <a:off x="2373313" y="1698626"/>
            <a:ext cx="4229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Allocate two new labels Lf, Lend</a:t>
            </a:r>
          </a:p>
        </p:txBody>
      </p:sp>
      <p:sp>
        <p:nvSpPr>
          <p:cNvPr id="555020" name="Text Box 12"/>
          <p:cNvSpPr txBox="1">
            <a:spLocks noChangeArrowheads="1"/>
          </p:cNvSpPr>
          <p:nvPr/>
        </p:nvSpPr>
        <p:spPr bwMode="auto">
          <a:xfrm>
            <a:off x="444137" y="2237996"/>
            <a:ext cx="4777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Generate code for Boolean(left, </a:t>
            </a:r>
            <a:r>
              <a:rPr lang="en-US" altLang="en-US" sz="2000" dirty="0" smtClean="0">
                <a:solidFill>
                  <a:srgbClr val="FF0000"/>
                </a:solidFill>
              </a:rPr>
              <a:t>No label </a:t>
            </a:r>
            <a:r>
              <a:rPr lang="en-US" altLang="en-US" sz="2000" dirty="0">
                <a:solidFill>
                  <a:srgbClr val="FF0000"/>
                </a:solidFill>
              </a:rPr>
              <a:t>Lf)</a:t>
            </a:r>
          </a:p>
        </p:txBody>
      </p:sp>
      <p:sp>
        <p:nvSpPr>
          <p:cNvPr id="555021" name="Text Box 13"/>
          <p:cNvSpPr txBox="1">
            <a:spLocks noChangeArrowheads="1"/>
          </p:cNvSpPr>
          <p:nvPr/>
        </p:nvSpPr>
        <p:spPr bwMode="auto">
          <a:xfrm>
            <a:off x="838200" y="3779807"/>
            <a:ext cx="3925888" cy="40011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Code for Boolean with jumps to Lf</a:t>
            </a:r>
          </a:p>
        </p:txBody>
      </p:sp>
      <p:sp>
        <p:nvSpPr>
          <p:cNvPr id="555023" name="Text Box 15"/>
          <p:cNvSpPr txBox="1">
            <a:spLocks noChangeArrowheads="1"/>
          </p:cNvSpPr>
          <p:nvPr/>
        </p:nvSpPr>
        <p:spPr bwMode="auto">
          <a:xfrm>
            <a:off x="4879975" y="4125914"/>
            <a:ext cx="2036763" cy="8540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Code for </a:t>
            </a:r>
          </a:p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true sequence</a:t>
            </a:r>
          </a:p>
        </p:txBody>
      </p:sp>
      <p:sp>
        <p:nvSpPr>
          <p:cNvPr id="555024" name="Text Box 16"/>
          <p:cNvSpPr txBox="1">
            <a:spLocks noChangeArrowheads="1"/>
          </p:cNvSpPr>
          <p:nvPr/>
        </p:nvSpPr>
        <p:spPr bwMode="auto">
          <a:xfrm>
            <a:off x="7385050" y="4125914"/>
            <a:ext cx="3282950" cy="8540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Code for </a:t>
            </a:r>
          </a:p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false sequence</a:t>
            </a:r>
          </a:p>
        </p:txBody>
      </p:sp>
      <p:sp>
        <p:nvSpPr>
          <p:cNvPr id="555025" name="Text Box 17"/>
          <p:cNvSpPr txBox="1">
            <a:spLocks noChangeArrowheads="1"/>
          </p:cNvSpPr>
          <p:nvPr/>
        </p:nvSpPr>
        <p:spPr bwMode="auto">
          <a:xfrm>
            <a:off x="6242050" y="5145089"/>
            <a:ext cx="2286000" cy="8540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FF00"/>
                </a:solidFill>
              </a:rPr>
              <a:t>     </a:t>
            </a:r>
            <a:r>
              <a:rPr lang="en-US" altLang="en-US" sz="2000" dirty="0">
                <a:solidFill>
                  <a:srgbClr val="FF0000"/>
                </a:solidFill>
              </a:rPr>
              <a:t>GOTO Lend</a:t>
            </a:r>
          </a:p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Lf</a:t>
            </a:r>
            <a:r>
              <a:rPr lang="en-US" altLang="en-US" sz="2000" dirty="0" smtClean="0">
                <a:solidFill>
                  <a:srgbClr val="FF0000"/>
                </a:solidFill>
              </a:rPr>
              <a:t>: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555026" name="Text Box 18"/>
          <p:cNvSpPr txBox="1">
            <a:spLocks noChangeArrowheads="1"/>
          </p:cNvSpPr>
          <p:nvPr/>
        </p:nvSpPr>
        <p:spPr bwMode="auto">
          <a:xfrm>
            <a:off x="9713914" y="2180431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Lend</a:t>
            </a:r>
            <a:r>
              <a:rPr lang="en-US" altLang="en-US" sz="2000" dirty="0">
                <a:solidFill>
                  <a:srgbClr val="FFC000"/>
                </a:solidFill>
              </a:rPr>
              <a:t>:</a:t>
            </a:r>
          </a:p>
        </p:txBody>
      </p:sp>
      <p:sp>
        <p:nvSpPr>
          <p:cNvPr id="13329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0B1FAF1-8625-4C2C-862E-8D8C0DF13E52}" type="slidenum">
              <a:rPr lang="he-IL" altLang="en-US" sz="1400">
                <a:solidFill>
                  <a:schemeClr val="tx1"/>
                </a:solidFill>
              </a:rPr>
              <a:pPr/>
              <a:t>80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8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9" grpId="0"/>
      <p:bldP spid="555020" grpId="0"/>
      <p:bldP spid="555021" grpId="0" animBg="1"/>
      <p:bldP spid="555023" grpId="0" animBg="1"/>
      <p:bldP spid="555024" grpId="0" animBg="1"/>
      <p:bldP spid="55502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Code generation for IF (no-else)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48288" y="2122488"/>
            <a:ext cx="156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if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178050" y="3355975"/>
            <a:ext cx="277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Boolean expression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105401" y="3355975"/>
            <a:ext cx="2055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true sequence</a:t>
            </a:r>
          </a:p>
        </p:txBody>
      </p:sp>
      <p:cxnSp>
        <p:nvCxnSpPr>
          <p:cNvPr id="12294" name="AutoShape 7"/>
          <p:cNvCxnSpPr>
            <a:cxnSpLocks noChangeShapeType="1"/>
            <a:stCxn id="14339" idx="2"/>
            <a:endCxn id="14340" idx="0"/>
          </p:cNvCxnSpPr>
          <p:nvPr/>
        </p:nvCxnSpPr>
        <p:spPr bwMode="auto">
          <a:xfrm flipH="1">
            <a:off x="3565525" y="2579689"/>
            <a:ext cx="2566988" cy="776287"/>
          </a:xfrm>
          <a:prstGeom prst="straightConnector1">
            <a:avLst/>
          </a:prstGeom>
          <a:noFill/>
          <a:ln w="38100">
            <a:solidFill>
              <a:schemeClr val="tx2">
                <a:lumMod val="95000"/>
                <a:lumOff val="5000"/>
              </a:schemeClr>
            </a:solidFill>
            <a:round/>
            <a:headEnd/>
            <a:tailEnd/>
          </a:ln>
        </p:spPr>
      </p:cxnSp>
      <p:cxnSp>
        <p:nvCxnSpPr>
          <p:cNvPr id="12295" name="AutoShape 9"/>
          <p:cNvCxnSpPr>
            <a:cxnSpLocks noChangeShapeType="1"/>
            <a:stCxn id="14339" idx="2"/>
            <a:endCxn id="14341" idx="0"/>
          </p:cNvCxnSpPr>
          <p:nvPr/>
        </p:nvCxnSpPr>
        <p:spPr bwMode="auto">
          <a:xfrm>
            <a:off x="6132514" y="2579689"/>
            <a:ext cx="1587" cy="776287"/>
          </a:xfrm>
          <a:prstGeom prst="straightConnector1">
            <a:avLst/>
          </a:prstGeom>
          <a:noFill/>
          <a:ln w="38100">
            <a:solidFill>
              <a:schemeClr val="tx2">
                <a:lumMod val="95000"/>
                <a:lumOff val="5000"/>
              </a:schemeClr>
            </a:solidFill>
            <a:round/>
            <a:headEnd/>
            <a:tailEnd/>
          </a:ln>
        </p:spPr>
      </p:cxnSp>
      <p:sp>
        <p:nvSpPr>
          <p:cNvPr id="558090" name="Text Box 10"/>
          <p:cNvSpPr txBox="1">
            <a:spLocks noChangeArrowheads="1"/>
          </p:cNvSpPr>
          <p:nvPr/>
        </p:nvSpPr>
        <p:spPr bwMode="auto">
          <a:xfrm>
            <a:off x="2373313" y="1698626"/>
            <a:ext cx="4229100" cy="396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Allocate new label Lend</a:t>
            </a:r>
          </a:p>
        </p:txBody>
      </p:sp>
      <p:sp>
        <p:nvSpPr>
          <p:cNvPr id="558091" name="Text Box 11"/>
          <p:cNvSpPr txBox="1">
            <a:spLocks noChangeArrowheads="1"/>
          </p:cNvSpPr>
          <p:nvPr/>
        </p:nvSpPr>
        <p:spPr bwMode="auto">
          <a:xfrm>
            <a:off x="103455" y="2308226"/>
            <a:ext cx="5202237" cy="40011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Generate code for Boolean(left, </a:t>
            </a:r>
            <a:r>
              <a:rPr lang="en-US" altLang="en-US" sz="2000" dirty="0" smtClean="0">
                <a:solidFill>
                  <a:srgbClr val="FF0000"/>
                </a:solidFill>
              </a:rPr>
              <a:t>no-label, </a:t>
            </a:r>
            <a:r>
              <a:rPr lang="en-US" altLang="en-US" sz="2000" dirty="0">
                <a:solidFill>
                  <a:srgbClr val="FF0000"/>
                </a:solidFill>
              </a:rPr>
              <a:t>Lend)</a:t>
            </a:r>
          </a:p>
        </p:txBody>
      </p:sp>
      <p:sp>
        <p:nvSpPr>
          <p:cNvPr id="558092" name="Text Box 12"/>
          <p:cNvSpPr txBox="1">
            <a:spLocks noChangeArrowheads="1"/>
          </p:cNvSpPr>
          <p:nvPr/>
        </p:nvSpPr>
        <p:spPr bwMode="auto">
          <a:xfrm>
            <a:off x="326568" y="4202113"/>
            <a:ext cx="4312920" cy="40011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Code for Boolean with jumps to Lend</a:t>
            </a:r>
          </a:p>
        </p:txBody>
      </p:sp>
      <p:sp>
        <p:nvSpPr>
          <p:cNvPr id="558093" name="Text Box 13"/>
          <p:cNvSpPr txBox="1">
            <a:spLocks noChangeArrowheads="1"/>
          </p:cNvSpPr>
          <p:nvPr/>
        </p:nvSpPr>
        <p:spPr bwMode="auto">
          <a:xfrm>
            <a:off x="4879974" y="4125914"/>
            <a:ext cx="3730625" cy="8540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Code for </a:t>
            </a:r>
          </a:p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true sequence</a:t>
            </a:r>
          </a:p>
        </p:txBody>
      </p:sp>
      <p:sp>
        <p:nvSpPr>
          <p:cNvPr id="558096" name="Text Box 16"/>
          <p:cNvSpPr txBox="1">
            <a:spLocks noChangeArrowheads="1"/>
          </p:cNvSpPr>
          <p:nvPr/>
        </p:nvSpPr>
        <p:spPr bwMode="auto">
          <a:xfrm>
            <a:off x="8382000" y="2028826"/>
            <a:ext cx="1676400" cy="396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Lend</a:t>
            </a:r>
            <a:r>
              <a:rPr lang="en-US" altLang="en-US" sz="2000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14349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B8B1AA1-1CEF-43E0-81AD-1E10C7F6A051}" type="slidenum">
              <a:rPr lang="he-IL" altLang="en-US" sz="1400">
                <a:solidFill>
                  <a:schemeClr val="tx1"/>
                </a:solidFill>
              </a:rPr>
              <a:pPr/>
              <a:t>81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5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90" grpId="0" animBg="1"/>
      <p:bldP spid="558091" grpId="0" animBg="1"/>
      <p:bldP spid="558092" grpId="0" animBg="1"/>
      <p:bldP spid="558093" grpId="0" animBg="1"/>
      <p:bldP spid="55809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Coercions into value computations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630613" y="1828800"/>
            <a:ext cx="88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:=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624138" y="3097213"/>
            <a:ext cx="88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4637089" y="3097213"/>
            <a:ext cx="127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a &gt; b</a:t>
            </a:r>
          </a:p>
        </p:txBody>
      </p:sp>
      <p:cxnSp>
        <p:nvCxnSpPr>
          <p:cNvPr id="15366" name="AutoShape 7"/>
          <p:cNvCxnSpPr>
            <a:cxnSpLocks noChangeShapeType="1"/>
            <a:stCxn id="15363" idx="2"/>
            <a:endCxn id="15364" idx="0"/>
          </p:cNvCxnSpPr>
          <p:nvPr/>
        </p:nvCxnSpPr>
        <p:spPr bwMode="auto">
          <a:xfrm flipH="1">
            <a:off x="3065464" y="2286001"/>
            <a:ext cx="1006475" cy="8112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7" name="AutoShape 8"/>
          <p:cNvCxnSpPr>
            <a:cxnSpLocks noChangeShapeType="1"/>
            <a:endCxn id="15365" idx="0"/>
          </p:cNvCxnSpPr>
          <p:nvPr/>
        </p:nvCxnSpPr>
        <p:spPr bwMode="auto">
          <a:xfrm>
            <a:off x="4103689" y="2319339"/>
            <a:ext cx="1169987" cy="777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9353" name="Text Box 9"/>
          <p:cNvSpPr txBox="1">
            <a:spLocks noChangeArrowheads="1"/>
          </p:cNvSpPr>
          <p:nvPr/>
        </p:nvSpPr>
        <p:spPr bwMode="auto">
          <a:xfrm>
            <a:off x="4543426" y="1730375"/>
            <a:ext cx="346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Generate new label Lf</a:t>
            </a:r>
          </a:p>
        </p:txBody>
      </p:sp>
      <p:sp>
        <p:nvSpPr>
          <p:cNvPr id="569354" name="Text Box 10"/>
          <p:cNvSpPr txBox="1">
            <a:spLocks noChangeArrowheads="1"/>
          </p:cNvSpPr>
          <p:nvPr/>
        </p:nvSpPr>
        <p:spPr bwMode="auto">
          <a:xfrm>
            <a:off x="5006976" y="2259013"/>
            <a:ext cx="3463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accent2"/>
                </a:solidFill>
              </a:rPr>
              <a:t>%1= load </a:t>
            </a:r>
            <a:r>
              <a:rPr lang="en-US" altLang="en-US" dirty="0">
                <a:solidFill>
                  <a:schemeClr val="accent2"/>
                </a:solidFill>
              </a:rPr>
              <a:t>0</a:t>
            </a:r>
            <a:r>
              <a:rPr lang="en-US" altLang="en-US" dirty="0">
                <a:solidFill>
                  <a:srgbClr val="FFFF00"/>
                </a:solidFill>
              </a:rPr>
              <a:t>;</a:t>
            </a:r>
          </a:p>
        </p:txBody>
      </p:sp>
      <p:sp>
        <p:nvSpPr>
          <p:cNvPr id="569355" name="Text Box 11"/>
          <p:cNvSpPr txBox="1">
            <a:spLocks noChangeArrowheads="1"/>
          </p:cNvSpPr>
          <p:nvPr/>
        </p:nvSpPr>
        <p:spPr bwMode="auto">
          <a:xfrm>
            <a:off x="5002213" y="2608263"/>
            <a:ext cx="5866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Generate code for Boolean(right, </a:t>
            </a:r>
            <a:r>
              <a:rPr lang="en-US" altLang="en-US" dirty="0" smtClean="0">
                <a:solidFill>
                  <a:srgbClr val="FF0000"/>
                </a:solidFill>
              </a:rPr>
              <a:t>no-label, </a:t>
            </a:r>
            <a:r>
              <a:rPr lang="en-US" altLang="en-US" dirty="0">
                <a:solidFill>
                  <a:srgbClr val="FF0000"/>
                </a:solidFill>
              </a:rPr>
              <a:t>Lf) </a:t>
            </a:r>
          </a:p>
        </p:txBody>
      </p:sp>
      <p:sp>
        <p:nvSpPr>
          <p:cNvPr id="569356" name="Text Box 12"/>
          <p:cNvSpPr txBox="1">
            <a:spLocks noChangeArrowheads="1"/>
          </p:cNvSpPr>
          <p:nvPr/>
        </p:nvSpPr>
        <p:spPr bwMode="auto">
          <a:xfrm>
            <a:off x="5176839" y="3471863"/>
            <a:ext cx="34639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 smtClean="0">
                <a:solidFill>
                  <a:schemeClr val="accent2"/>
                </a:solidFill>
              </a:rPr>
              <a:t>%2= load </a:t>
            </a:r>
            <a:r>
              <a:rPr lang="en-US" altLang="en-US" dirty="0">
                <a:solidFill>
                  <a:schemeClr val="accent2"/>
                </a:solidFill>
              </a:rPr>
              <a:t>‘</a:t>
            </a:r>
            <a:r>
              <a:rPr lang="en-US" altLang="en-US" dirty="0" smtClean="0">
                <a:solidFill>
                  <a:schemeClr val="accent2"/>
                </a:solidFill>
              </a:rPr>
              <a:t>a’</a:t>
            </a:r>
            <a:r>
              <a:rPr lang="en-US" altLang="en-US" dirty="0">
                <a:solidFill>
                  <a:schemeClr val="accent2"/>
                </a:solidFill>
              </a:rPr>
              <a:t/>
            </a:r>
            <a:br>
              <a:rPr lang="en-US" altLang="en-US" dirty="0">
                <a:solidFill>
                  <a:schemeClr val="accent2"/>
                </a:solidFill>
              </a:rPr>
            </a:br>
            <a:r>
              <a:rPr lang="en-US" altLang="en-US" dirty="0" smtClean="0">
                <a:solidFill>
                  <a:schemeClr val="accent2"/>
                </a:solidFill>
              </a:rPr>
              <a:t>%3 =</a:t>
            </a:r>
            <a:r>
              <a:rPr lang="en-US" altLang="en-US" dirty="0" err="1" smtClean="0">
                <a:solidFill>
                  <a:schemeClr val="accent2"/>
                </a:solidFill>
              </a:rPr>
              <a:t>icmp</a:t>
            </a:r>
            <a:r>
              <a:rPr lang="en-US" altLang="en-US" dirty="0" smtClean="0">
                <a:solidFill>
                  <a:schemeClr val="accent2"/>
                </a:solidFill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</a:rPr>
              <a:t>leq</a:t>
            </a:r>
            <a:r>
              <a:rPr lang="en-US" altLang="en-US" dirty="0" smtClean="0">
                <a:solidFill>
                  <a:schemeClr val="accent2"/>
                </a:solidFill>
              </a:rPr>
              <a:t> %2,  </a:t>
            </a:r>
            <a:r>
              <a:rPr lang="en-US" altLang="en-US" dirty="0">
                <a:solidFill>
                  <a:schemeClr val="accent2"/>
                </a:solidFill>
              </a:rPr>
              <a:t>‘b’ </a:t>
            </a:r>
            <a:endParaRPr lang="en-US" altLang="en-US" dirty="0" smtClean="0">
              <a:solidFill>
                <a:schemeClr val="accent2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</a:rPr>
              <a:t>       </a:t>
            </a:r>
            <a:r>
              <a:rPr lang="en-US" altLang="en-US" dirty="0" err="1" smtClean="0">
                <a:solidFill>
                  <a:schemeClr val="accent2"/>
                </a:solidFill>
              </a:rPr>
              <a:t>br</a:t>
            </a:r>
            <a:r>
              <a:rPr lang="en-US" altLang="en-US" dirty="0" smtClean="0">
                <a:solidFill>
                  <a:schemeClr val="accent2"/>
                </a:solidFill>
              </a:rPr>
              <a:t> i1 %3, Lf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569358" name="Text Box 14"/>
          <p:cNvSpPr txBox="1">
            <a:spLocks noChangeArrowheads="1"/>
          </p:cNvSpPr>
          <p:nvPr/>
        </p:nvSpPr>
        <p:spPr bwMode="auto">
          <a:xfrm>
            <a:off x="5126039" y="5137151"/>
            <a:ext cx="38877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     </a:t>
            </a:r>
            <a:r>
              <a:rPr lang="en-US" altLang="en-US" dirty="0" smtClean="0">
                <a:solidFill>
                  <a:schemeClr val="accent2"/>
                </a:solidFill>
              </a:rPr>
              <a:t>%1=load </a:t>
            </a:r>
            <a:r>
              <a:rPr lang="en-US" altLang="en-US" dirty="0">
                <a:solidFill>
                  <a:schemeClr val="accent2"/>
                </a:solidFill>
              </a:rPr>
              <a:t>1</a:t>
            </a:r>
            <a:br>
              <a:rPr lang="en-US" altLang="en-US" dirty="0">
                <a:solidFill>
                  <a:schemeClr val="accent2"/>
                </a:solidFill>
              </a:rPr>
            </a:br>
            <a:r>
              <a:rPr lang="en-US" altLang="en-US" dirty="0">
                <a:solidFill>
                  <a:schemeClr val="accent2"/>
                </a:solidFill>
              </a:rPr>
              <a:t>Lf: </a:t>
            </a:r>
            <a:r>
              <a:rPr lang="en-US" altLang="en-US" dirty="0" smtClean="0">
                <a:solidFill>
                  <a:schemeClr val="accent2"/>
                </a:solidFill>
              </a:rPr>
              <a:t>store  i32 %1 32* ‘x’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15373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9B1B962-4BCD-4529-B7BE-FCD3D5D0B1AA}" type="slidenum">
              <a:rPr lang="he-IL" altLang="en-US" sz="1400">
                <a:solidFill>
                  <a:schemeClr val="tx1"/>
                </a:solidFill>
              </a:rPr>
              <a:pPr/>
              <a:t>82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0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53" grpId="0"/>
      <p:bldP spid="569354" grpId="0"/>
      <p:bldP spid="569355" grpId="0"/>
      <p:bldP spid="569356" grpId="0"/>
      <p:bldP spid="569358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Effects on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Number of executed instructions</a:t>
            </a:r>
          </a:p>
          <a:p>
            <a:r>
              <a:rPr lang="en-US" altLang="en-US" smtClean="0"/>
              <a:t>Unconditional vs. conditional branches</a:t>
            </a:r>
          </a:p>
          <a:p>
            <a:r>
              <a:rPr lang="en-US" altLang="en-US" smtClean="0"/>
              <a:t>Instruction cache</a:t>
            </a:r>
          </a:p>
          <a:p>
            <a:r>
              <a:rPr lang="en-US" altLang="en-US" smtClean="0"/>
              <a:t>Branch prediction</a:t>
            </a:r>
          </a:p>
          <a:p>
            <a:r>
              <a:rPr lang="en-US" altLang="en-US" smtClean="0"/>
              <a:t>Target look-ahead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78426799-7365-4A18-9B4B-90ADF6DADA81}" type="slidenum">
              <a:rPr lang="he-IL" altLang="en-US" sz="1400">
                <a:solidFill>
                  <a:schemeClr val="tx1"/>
                </a:solidFill>
              </a:rPr>
              <a:pPr/>
              <a:t>83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Code for case statements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Three possibilities</a:t>
            </a:r>
          </a:p>
          <a:p>
            <a:pPr lvl="1"/>
            <a:r>
              <a:rPr lang="en-US" altLang="en-US"/>
              <a:t>Sequence of IFs </a:t>
            </a:r>
          </a:p>
          <a:p>
            <a:pPr lvl="2"/>
            <a:r>
              <a:rPr lang="en-US" altLang="en-US"/>
              <a:t>O(n) comparisons</a:t>
            </a:r>
          </a:p>
          <a:p>
            <a:pPr lvl="1"/>
            <a:r>
              <a:rPr lang="en-US" altLang="en-US"/>
              <a:t>Jump table </a:t>
            </a:r>
          </a:p>
          <a:p>
            <a:pPr lvl="2"/>
            <a:r>
              <a:rPr lang="en-US" altLang="en-US"/>
              <a:t>O(1) comparisons</a:t>
            </a:r>
          </a:p>
          <a:p>
            <a:pPr lvl="1"/>
            <a:r>
              <a:rPr lang="en-US" altLang="en-US"/>
              <a:t>Balanced binary tree </a:t>
            </a:r>
          </a:p>
          <a:p>
            <a:pPr lvl="2"/>
            <a:r>
              <a:rPr lang="en-US" altLang="en-US"/>
              <a:t>O(log n) comparisons</a:t>
            </a:r>
          </a:p>
          <a:p>
            <a:r>
              <a:rPr lang="en-US" altLang="en-US"/>
              <a:t>Performance depends on n</a:t>
            </a:r>
          </a:p>
          <a:p>
            <a:r>
              <a:rPr lang="en-US" altLang="en-US"/>
              <a:t>Need to handle runtime errors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6AD7390-D2D8-4B3A-8DD7-7FD5A9D78306}" type="slidenum">
              <a:rPr lang="he-IL" altLang="en-US" sz="1400">
                <a:solidFill>
                  <a:schemeClr val="tx1"/>
                </a:solidFill>
              </a:rPr>
              <a:pPr/>
              <a:t>84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Simple Translation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2584451" y="1546226"/>
            <a:ext cx="792797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>
                <a:solidFill>
                  <a:schemeClr val="tx1"/>
                </a:solidFill>
              </a:rPr>
              <a:t>      tmp_case_value := case expression;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  IF tmp_case_value = l</a:t>
            </a:r>
            <a:r>
              <a:rPr lang="en-US" altLang="en-US" sz="1800" baseline="-25000">
                <a:solidFill>
                  <a:schemeClr val="tx1"/>
                </a:solidFill>
              </a:rPr>
              <a:t>1</a:t>
            </a:r>
            <a:r>
              <a:rPr lang="en-US" altLang="en-US" sz="1800">
                <a:solidFill>
                  <a:schemeClr val="tx1"/>
                </a:solidFill>
              </a:rPr>
              <a:t> THEN GOTO label_1;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  IF tmp_case_value = l</a:t>
            </a:r>
            <a:r>
              <a:rPr lang="en-US" altLang="en-US" sz="1800" baseline="-25000">
                <a:solidFill>
                  <a:schemeClr val="tx1"/>
                </a:solidFill>
              </a:rPr>
              <a:t>2</a:t>
            </a:r>
            <a:r>
              <a:rPr lang="en-US" altLang="en-US" sz="1800">
                <a:solidFill>
                  <a:schemeClr val="tx1"/>
                </a:solidFill>
              </a:rPr>
              <a:t> THEN GOTO label_2;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  …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  IF tmp_case_value = l</a:t>
            </a:r>
            <a:r>
              <a:rPr lang="en-US" altLang="en-US" sz="1800" baseline="-25000">
                <a:solidFill>
                  <a:schemeClr val="tx1"/>
                </a:solidFill>
              </a:rPr>
              <a:t>n</a:t>
            </a:r>
            <a:r>
              <a:rPr lang="en-US" altLang="en-US" sz="1800">
                <a:solidFill>
                  <a:schemeClr val="tx1"/>
                </a:solidFill>
              </a:rPr>
              <a:t> THEN GOTO label_n;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  GOTO label_else;  // or insert the code at label else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label 1: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Code for statement sequence</a:t>
            </a:r>
            <a:r>
              <a:rPr lang="en-US" altLang="en-US" sz="1800" baseline="-25000">
                <a:solidFill>
                  <a:schemeClr val="tx1"/>
                </a:solidFill>
              </a:rPr>
              <a:t>1</a:t>
            </a:r>
          </a:p>
          <a:p>
            <a:pPr algn="l"/>
            <a:r>
              <a:rPr lang="en-US" altLang="en-US" sz="1800" baseline="-25000">
                <a:solidFill>
                  <a:schemeClr val="tx1"/>
                </a:solidFill>
              </a:rPr>
              <a:t>      </a:t>
            </a:r>
            <a:r>
              <a:rPr lang="en-US" altLang="en-US" sz="1800">
                <a:solidFill>
                  <a:schemeClr val="tx1"/>
                </a:solidFill>
              </a:rPr>
              <a:t>GOTO label_next; 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label 2: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Code for statement sequence</a:t>
            </a:r>
            <a:r>
              <a:rPr lang="en-US" altLang="en-US" sz="1800" baseline="-25000">
                <a:solidFill>
                  <a:schemeClr val="tx1"/>
                </a:solidFill>
              </a:rPr>
              <a:t>2</a:t>
            </a:r>
          </a:p>
          <a:p>
            <a:pPr algn="l"/>
            <a:r>
              <a:rPr lang="en-US" altLang="en-US" sz="1800" baseline="-25000">
                <a:solidFill>
                  <a:schemeClr val="tx1"/>
                </a:solidFill>
              </a:rPr>
              <a:t>      </a:t>
            </a:r>
            <a:r>
              <a:rPr lang="en-US" altLang="en-US" sz="1800">
                <a:solidFill>
                  <a:schemeClr val="tx1"/>
                </a:solidFill>
              </a:rPr>
              <a:t>GOTO label_next; 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…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label n: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Code for statement sequence</a:t>
            </a:r>
            <a:r>
              <a:rPr lang="en-US" altLang="en-US" sz="1800" baseline="-25000">
                <a:solidFill>
                  <a:schemeClr val="tx1"/>
                </a:solidFill>
              </a:rPr>
              <a:t>n</a:t>
            </a:r>
          </a:p>
          <a:p>
            <a:pPr algn="l"/>
            <a:r>
              <a:rPr lang="en-US" altLang="en-US" sz="1800" baseline="-25000">
                <a:solidFill>
                  <a:schemeClr val="tx1"/>
                </a:solidFill>
              </a:rPr>
              <a:t>      </a:t>
            </a:r>
            <a:r>
              <a:rPr lang="en-US" altLang="en-US" sz="1800">
                <a:solidFill>
                  <a:schemeClr val="tx1"/>
                </a:solidFill>
              </a:rPr>
              <a:t>GOTO label_next;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label else:</a:t>
            </a:r>
          </a:p>
          <a:p>
            <a:pPr algn="l"/>
            <a:r>
              <a:rPr lang="en-US" altLang="en-US" sz="1800">
                <a:solidFill>
                  <a:schemeClr val="tx1"/>
                </a:solidFill>
              </a:rPr>
              <a:t>    Code for else-statement sequence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33A0D20-319F-4916-BEEB-92741F2893A5}" type="slidenum">
              <a:rPr lang="he-IL" altLang="en-US" sz="1400">
                <a:solidFill>
                  <a:schemeClr val="tx1"/>
                </a:solidFill>
              </a:rPr>
              <a:pPr/>
              <a:t>85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Balanced trees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The jump table may be inefficient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Space consumption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Cache performance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Organize the case labels in a balanced tree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Left subtrees smaller labels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Right subtrees larger labels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Code generated for </a:t>
            </a:r>
            <a:r>
              <a:rPr lang="en-US" altLang="en-US" sz="2000" dirty="0" err="1"/>
              <a:t>node_k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     </a:t>
            </a:r>
            <a:r>
              <a:rPr lang="en-US" altLang="en-US" sz="2000" dirty="0" err="1"/>
              <a:t>label_k</a:t>
            </a:r>
            <a:r>
              <a:rPr lang="en-US" altLang="en-US" sz="2000" dirty="0"/>
              <a:t>: IF </a:t>
            </a:r>
            <a:r>
              <a:rPr lang="en-US" altLang="en-US" sz="2000" dirty="0" err="1"/>
              <a:t>tmp_case_value</a:t>
            </a:r>
            <a:r>
              <a:rPr lang="en-US" altLang="en-US" sz="2000" dirty="0"/>
              <a:t> &lt; </a:t>
            </a:r>
            <a:r>
              <a:rPr lang="en-US" altLang="en-US" sz="2000" dirty="0" err="1"/>
              <a:t>l</a:t>
            </a:r>
            <a:r>
              <a:rPr lang="en-US" altLang="en-US" sz="2000" baseline="-25000" dirty="0" err="1"/>
              <a:t>k</a:t>
            </a:r>
            <a:r>
              <a:rPr lang="en-US" altLang="en-US" sz="2000" dirty="0"/>
              <a:t> THEN </a:t>
            </a:r>
            <a:br>
              <a:rPr lang="en-US" altLang="en-US" sz="2000" dirty="0"/>
            </a:br>
            <a:r>
              <a:rPr lang="en-US" altLang="en-US" sz="2000" dirty="0"/>
              <a:t>                       GOTO label of left branch ;</a:t>
            </a:r>
            <a:br>
              <a:rPr lang="en-US" altLang="en-US" sz="2000" dirty="0"/>
            </a:br>
            <a:r>
              <a:rPr lang="en-US" altLang="en-US" sz="2000" dirty="0"/>
              <a:t>                    IF </a:t>
            </a:r>
            <a:r>
              <a:rPr lang="en-US" altLang="en-US" sz="2000" dirty="0" err="1"/>
              <a:t>tmp_case_value</a:t>
            </a:r>
            <a:r>
              <a:rPr lang="en-US" altLang="en-US" sz="2000" dirty="0"/>
              <a:t> &gt;</a:t>
            </a:r>
            <a:r>
              <a:rPr lang="en-US" altLang="en-US" sz="2000" dirty="0" err="1"/>
              <a:t>l</a:t>
            </a:r>
            <a:r>
              <a:rPr lang="en-US" altLang="en-US" sz="2000" baseline="-25000" dirty="0" err="1"/>
              <a:t>k</a:t>
            </a:r>
            <a:r>
              <a:rPr lang="en-US" altLang="en-US" sz="2000" dirty="0"/>
              <a:t> THEN</a:t>
            </a:r>
            <a:br>
              <a:rPr lang="en-US" altLang="en-US" sz="2000" dirty="0"/>
            </a:br>
            <a:r>
              <a:rPr lang="en-US" altLang="en-US" sz="2000" dirty="0"/>
              <a:t>                        GOTO label of right branch;</a:t>
            </a:r>
            <a:br>
              <a:rPr lang="en-US" altLang="en-US" sz="2000" dirty="0"/>
            </a:br>
            <a:r>
              <a:rPr lang="en-US" altLang="en-US" sz="2000" dirty="0"/>
              <a:t>                   code for statement sequence;</a:t>
            </a:r>
            <a:br>
              <a:rPr lang="en-US" altLang="en-US" sz="2000" dirty="0"/>
            </a:br>
            <a:r>
              <a:rPr lang="en-US" altLang="en-US" sz="2000" dirty="0"/>
              <a:t>                   GOTO </a:t>
            </a:r>
            <a:r>
              <a:rPr lang="en-US" altLang="en-US" sz="2000" dirty="0" err="1"/>
              <a:t>label_next</a:t>
            </a:r>
            <a:r>
              <a:rPr lang="en-US" altLang="en-US" sz="2000" dirty="0"/>
              <a:t>;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7C18CC5F-70AB-4F9E-B693-132D091BE7DF}" type="slidenum">
              <a:rPr lang="he-IL" altLang="en-US" sz="1400">
                <a:solidFill>
                  <a:schemeClr val="tx1"/>
                </a:solidFill>
              </a:rPr>
              <a:pPr/>
              <a:t>86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Repetition Statements (loops)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Similar to IFs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Preserve language semantics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Performance can be affected by different instruction orderings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Some work can be shifted to compile-time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Loop invariant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Strength reduction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Loop unrolling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5A26815-AAF7-44A5-A12D-5150758580C3}" type="slidenum">
              <a:rPr lang="he-IL" altLang="en-US" sz="1400">
                <a:solidFill>
                  <a:schemeClr val="tx1"/>
                </a:solidFill>
              </a:rPr>
              <a:pPr/>
              <a:t>87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while statements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044700" y="4067176"/>
            <a:ext cx="1779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Boolean expression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624263" y="2243138"/>
            <a:ext cx="1338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while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656389" y="3675063"/>
            <a:ext cx="1779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statement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Sequence</a:t>
            </a:r>
          </a:p>
        </p:txBody>
      </p:sp>
      <p:cxnSp>
        <p:nvCxnSpPr>
          <p:cNvPr id="23558" name="AutoShape 7"/>
          <p:cNvCxnSpPr>
            <a:cxnSpLocks noChangeShapeType="1"/>
            <a:stCxn id="23556" idx="2"/>
            <a:endCxn id="23555" idx="0"/>
          </p:cNvCxnSpPr>
          <p:nvPr/>
        </p:nvCxnSpPr>
        <p:spPr bwMode="auto">
          <a:xfrm rot="5400000">
            <a:off x="2931320" y="2704307"/>
            <a:ext cx="1366837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AutoShape 8"/>
          <p:cNvCxnSpPr>
            <a:cxnSpLocks noChangeShapeType="1"/>
            <a:stCxn id="23556" idx="2"/>
            <a:endCxn id="23557" idx="0"/>
          </p:cNvCxnSpPr>
          <p:nvPr/>
        </p:nvCxnSpPr>
        <p:spPr bwMode="auto">
          <a:xfrm rot="16200000" flipH="1">
            <a:off x="5433220" y="1561308"/>
            <a:ext cx="974725" cy="32527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7306" name="Text Box 10"/>
          <p:cNvSpPr txBox="1">
            <a:spLocks noChangeArrowheads="1"/>
          </p:cNvSpPr>
          <p:nvPr/>
        </p:nvSpPr>
        <p:spPr bwMode="auto">
          <a:xfrm>
            <a:off x="1965326" y="2301876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test_label:</a:t>
            </a:r>
          </a:p>
        </p:txBody>
      </p:sp>
      <p:sp>
        <p:nvSpPr>
          <p:cNvPr id="567307" name="Text Box 11"/>
          <p:cNvSpPr txBox="1">
            <a:spLocks noChangeArrowheads="1"/>
          </p:cNvSpPr>
          <p:nvPr/>
        </p:nvSpPr>
        <p:spPr bwMode="auto">
          <a:xfrm>
            <a:off x="2146301" y="1730375"/>
            <a:ext cx="5129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Generate new labels test_label, L</a:t>
            </a:r>
            <a:r>
              <a:rPr lang="en-US" altLang="en-US" baseline="-2500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567308" name="Text Box 12"/>
          <p:cNvSpPr txBox="1">
            <a:spLocks noChangeArrowheads="1"/>
          </p:cNvSpPr>
          <p:nvPr/>
        </p:nvSpPr>
        <p:spPr bwMode="auto">
          <a:xfrm>
            <a:off x="4791076" y="2379663"/>
            <a:ext cx="5985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Generate code for Boolean(left, </a:t>
            </a:r>
            <a:r>
              <a:rPr lang="en-US" altLang="en-US" dirty="0" smtClean="0">
                <a:solidFill>
                  <a:srgbClr val="FF0000"/>
                </a:solidFill>
              </a:rPr>
              <a:t>no-label, </a:t>
            </a:r>
            <a:r>
              <a:rPr lang="en-US" altLang="en-US" dirty="0">
                <a:solidFill>
                  <a:srgbClr val="FF0000"/>
                </a:solidFill>
              </a:rPr>
              <a:t>L</a:t>
            </a:r>
            <a:r>
              <a:rPr lang="en-US" altLang="en-US" baseline="-25000" dirty="0">
                <a:solidFill>
                  <a:srgbClr val="FF0000"/>
                </a:solidFill>
              </a:rPr>
              <a:t>end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567309" name="Text Box 13"/>
          <p:cNvSpPr txBox="1">
            <a:spLocks noChangeArrowheads="1"/>
          </p:cNvSpPr>
          <p:nvPr/>
        </p:nvSpPr>
        <p:spPr bwMode="auto">
          <a:xfrm>
            <a:off x="1981201" y="5567363"/>
            <a:ext cx="3038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Code for Boolean with jumps to L</a:t>
            </a:r>
            <a:r>
              <a:rPr lang="en-US" altLang="en-US" baseline="-2500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567310" name="Text Box 14"/>
          <p:cNvSpPr txBox="1">
            <a:spLocks noChangeArrowheads="1"/>
          </p:cNvSpPr>
          <p:nvPr/>
        </p:nvSpPr>
        <p:spPr bwMode="auto">
          <a:xfrm>
            <a:off x="6035676" y="4984750"/>
            <a:ext cx="3038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Code for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statement sequence</a:t>
            </a:r>
            <a:endParaRPr lang="en-US" altLang="en-US" baseline="-25000">
              <a:solidFill>
                <a:schemeClr val="accent2"/>
              </a:solidFill>
            </a:endParaRPr>
          </a:p>
        </p:txBody>
      </p:sp>
      <p:sp>
        <p:nvSpPr>
          <p:cNvPr id="567311" name="Text Box 15"/>
          <p:cNvSpPr txBox="1">
            <a:spLocks noChangeArrowheads="1"/>
          </p:cNvSpPr>
          <p:nvPr/>
        </p:nvSpPr>
        <p:spPr bwMode="auto">
          <a:xfrm>
            <a:off x="7261226" y="2814639"/>
            <a:ext cx="25638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rgbClr val="FFFF00"/>
                </a:solidFill>
              </a:rPr>
              <a:t>      </a:t>
            </a:r>
            <a:r>
              <a:rPr lang="en-US" altLang="en-US" sz="2000">
                <a:solidFill>
                  <a:schemeClr val="accent2"/>
                </a:solidFill>
              </a:rPr>
              <a:t>GOTO test_label;</a:t>
            </a:r>
          </a:p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L</a:t>
            </a:r>
            <a:r>
              <a:rPr lang="en-US" altLang="en-US" sz="2000" baseline="-25000">
                <a:solidFill>
                  <a:schemeClr val="accent2"/>
                </a:solidFill>
              </a:rPr>
              <a:t>end</a:t>
            </a:r>
            <a:r>
              <a:rPr lang="en-US" altLang="en-US" sz="200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23566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CA9E31D-7282-4BD2-8D5E-5327B4580A00}" type="slidenum">
              <a:rPr lang="he-IL" altLang="en-US" sz="1400">
                <a:solidFill>
                  <a:schemeClr val="tx1"/>
                </a:solidFill>
              </a:rPr>
              <a:pPr/>
              <a:t>88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2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6" grpId="0"/>
      <p:bldP spid="567307" grpId="0"/>
      <p:bldP spid="567308" grpId="0"/>
      <p:bldP spid="567311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while statements(2)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044700" y="4067176"/>
            <a:ext cx="1779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Boolean expression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624263" y="2243138"/>
            <a:ext cx="1338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while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656389" y="3675063"/>
            <a:ext cx="1779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statement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Sequence</a:t>
            </a:r>
          </a:p>
        </p:txBody>
      </p:sp>
      <p:cxnSp>
        <p:nvCxnSpPr>
          <p:cNvPr id="24582" name="AutoShape 6"/>
          <p:cNvCxnSpPr>
            <a:cxnSpLocks noChangeShapeType="1"/>
            <a:stCxn id="24580" idx="2"/>
            <a:endCxn id="24579" idx="0"/>
          </p:cNvCxnSpPr>
          <p:nvPr/>
        </p:nvCxnSpPr>
        <p:spPr bwMode="auto">
          <a:xfrm rot="5400000">
            <a:off x="2931320" y="2704307"/>
            <a:ext cx="1366837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3" name="AutoShape 7"/>
          <p:cNvCxnSpPr>
            <a:cxnSpLocks noChangeShapeType="1"/>
            <a:stCxn id="24580" idx="2"/>
            <a:endCxn id="24581" idx="0"/>
          </p:cNvCxnSpPr>
          <p:nvPr/>
        </p:nvCxnSpPr>
        <p:spPr bwMode="auto">
          <a:xfrm rot="16200000" flipH="1">
            <a:off x="5433220" y="1561308"/>
            <a:ext cx="974725" cy="32527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1400" name="Text Box 8"/>
          <p:cNvSpPr txBox="1">
            <a:spLocks noChangeArrowheads="1"/>
          </p:cNvSpPr>
          <p:nvPr/>
        </p:nvSpPr>
        <p:spPr bwMode="auto">
          <a:xfrm>
            <a:off x="879475" y="2301876"/>
            <a:ext cx="2401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rgbClr val="FFFF00"/>
                </a:solidFill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</a:rPr>
              <a:t>GOTO </a:t>
            </a:r>
            <a:r>
              <a:rPr lang="en-US" altLang="en-US" sz="2000" dirty="0" err="1">
                <a:solidFill>
                  <a:schemeClr val="accent2"/>
                </a:solidFill>
              </a:rPr>
              <a:t>test_label</a:t>
            </a:r>
            <a:r>
              <a:rPr lang="en-US" altLang="en-US" sz="2000" dirty="0">
                <a:solidFill>
                  <a:schemeClr val="accent2"/>
                </a:solidFill>
              </a:rPr>
              <a:t>:</a:t>
            </a:r>
            <a:br>
              <a:rPr lang="en-US" altLang="en-US" sz="20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Ls:</a:t>
            </a:r>
          </a:p>
        </p:txBody>
      </p:sp>
      <p:sp>
        <p:nvSpPr>
          <p:cNvPr id="571401" name="Text Box 9"/>
          <p:cNvSpPr txBox="1">
            <a:spLocks noChangeArrowheads="1"/>
          </p:cNvSpPr>
          <p:nvPr/>
        </p:nvSpPr>
        <p:spPr bwMode="auto">
          <a:xfrm>
            <a:off x="2114550" y="1730375"/>
            <a:ext cx="4084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Generate labels test_label, Ls</a:t>
            </a:r>
            <a:endParaRPr lang="en-US" altLang="en-US" baseline="-25000">
              <a:solidFill>
                <a:srgbClr val="FF0000"/>
              </a:solidFill>
            </a:endParaRPr>
          </a:p>
        </p:txBody>
      </p:sp>
      <p:sp>
        <p:nvSpPr>
          <p:cNvPr id="571402" name="Text Box 10"/>
          <p:cNvSpPr txBox="1">
            <a:spLocks noChangeArrowheads="1"/>
          </p:cNvSpPr>
          <p:nvPr/>
        </p:nvSpPr>
        <p:spPr bwMode="auto">
          <a:xfrm>
            <a:off x="4791076" y="2379663"/>
            <a:ext cx="59727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Generate code for Boolean(left, Ls, </a:t>
            </a:r>
            <a:r>
              <a:rPr lang="en-US" altLang="en-US" dirty="0" smtClean="0">
                <a:solidFill>
                  <a:srgbClr val="FF0000"/>
                </a:solidFill>
              </a:rPr>
              <a:t>no-label)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71403" name="Text Box 11"/>
          <p:cNvSpPr txBox="1">
            <a:spLocks noChangeArrowheads="1"/>
          </p:cNvSpPr>
          <p:nvPr/>
        </p:nvSpPr>
        <p:spPr bwMode="auto">
          <a:xfrm>
            <a:off x="1981201" y="5567363"/>
            <a:ext cx="3038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Code for Boolean with jumps to L</a:t>
            </a:r>
            <a:r>
              <a:rPr lang="en-US" altLang="en-US" baseline="-2500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571404" name="Text Box 12"/>
          <p:cNvSpPr txBox="1">
            <a:spLocks noChangeArrowheads="1"/>
          </p:cNvSpPr>
          <p:nvPr/>
        </p:nvSpPr>
        <p:spPr bwMode="auto">
          <a:xfrm>
            <a:off x="3767139" y="3074988"/>
            <a:ext cx="3038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Code for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statement sequence</a:t>
            </a:r>
            <a:endParaRPr lang="en-US" altLang="en-US" baseline="-25000">
              <a:solidFill>
                <a:schemeClr val="accent2"/>
              </a:solidFill>
            </a:endParaRPr>
          </a:p>
        </p:txBody>
      </p:sp>
      <p:sp>
        <p:nvSpPr>
          <p:cNvPr id="571405" name="Text Box 13"/>
          <p:cNvSpPr txBox="1">
            <a:spLocks noChangeArrowheads="1"/>
          </p:cNvSpPr>
          <p:nvPr/>
        </p:nvSpPr>
        <p:spPr bwMode="auto">
          <a:xfrm>
            <a:off x="1774826" y="3400426"/>
            <a:ext cx="2563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</a:rPr>
              <a:t>test_label:</a:t>
            </a:r>
          </a:p>
        </p:txBody>
      </p:sp>
      <p:sp>
        <p:nvSpPr>
          <p:cNvPr id="24590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70FCBA5B-C096-4584-B350-39E166BDAD8C}" type="slidenum">
              <a:rPr lang="he-IL" altLang="en-US" sz="1400">
                <a:solidFill>
                  <a:schemeClr val="tx1"/>
                </a:solidFill>
              </a:rPr>
              <a:pPr/>
              <a:t>89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00" grpId="0"/>
      <p:bldP spid="571401" grpId="0"/>
      <p:bldP spid="571402" grpId="0"/>
      <p:bldP spid="5714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Iteratively Computing 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937978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Construct a control flow graph of instructions</a:t>
            </a:r>
          </a:p>
          <a:p>
            <a:pPr lvl="1"/>
            <a:r>
              <a:rPr lang="en-US" dirty="0" smtClean="0"/>
              <a:t>Every instruction </a:t>
            </a:r>
            <a:r>
              <a:rPr lang="en-US" dirty="0" smtClean="0">
                <a:solidFill>
                  <a:srgbClr val="FF0000"/>
                </a:solidFill>
              </a:rPr>
              <a:t>uses</a:t>
            </a:r>
            <a:r>
              <a:rPr lang="en-US" dirty="0" smtClean="0"/>
              <a:t> a set of variables and </a:t>
            </a:r>
            <a:r>
              <a:rPr lang="en-US" dirty="0" smtClean="0">
                <a:solidFill>
                  <a:srgbClr val="FF0000"/>
                </a:solidFill>
              </a:rPr>
              <a:t>defines </a:t>
            </a:r>
            <a:r>
              <a:rPr lang="en-US" dirty="0" smtClean="0"/>
              <a:t>a set of variables</a:t>
            </a:r>
          </a:p>
          <a:p>
            <a:pPr lvl="2"/>
            <a:r>
              <a:rPr lang="en-US" dirty="0" smtClean="0"/>
              <a:t>example  x = </a:t>
            </a:r>
            <a:r>
              <a:rPr lang="en-US" dirty="0" err="1" smtClean="0"/>
              <a:t>y+z</a:t>
            </a:r>
            <a:endParaRPr lang="en-US" dirty="0" smtClean="0"/>
          </a:p>
          <a:p>
            <a:pPr lvl="3"/>
            <a:r>
              <a:rPr lang="en-US" dirty="0" smtClean="0"/>
              <a:t>use({y, z})</a:t>
            </a:r>
          </a:p>
          <a:p>
            <a:pPr lvl="3"/>
            <a:r>
              <a:rPr lang="en-US" dirty="0" err="1" smtClean="0"/>
              <a:t>def</a:t>
            </a:r>
            <a:r>
              <a:rPr lang="en-US" dirty="0" smtClean="0"/>
              <a:t>({x})</a:t>
            </a:r>
          </a:p>
          <a:p>
            <a:r>
              <a:rPr lang="en-US" dirty="0" smtClean="0"/>
              <a:t>Liveness Equations</a:t>
            </a:r>
          </a:p>
          <a:p>
            <a:pPr lvl="1"/>
            <a:r>
              <a:rPr lang="en-US" dirty="0" err="1" smtClean="0"/>
              <a:t>liveOut</a:t>
            </a:r>
            <a:r>
              <a:rPr lang="en-US" dirty="0" smtClean="0"/>
              <a:t>(exit) = {}</a:t>
            </a:r>
          </a:p>
          <a:p>
            <a:pPr lvl="1"/>
            <a:r>
              <a:rPr lang="en-US" dirty="0" err="1" smtClean="0"/>
              <a:t>liveIn</a:t>
            </a:r>
            <a:r>
              <a:rPr lang="en-US" dirty="0" smtClean="0"/>
              <a:t>(n) = (</a:t>
            </a:r>
            <a:r>
              <a:rPr lang="en-US" dirty="0" err="1" smtClean="0"/>
              <a:t>liveOut</a:t>
            </a:r>
            <a:r>
              <a:rPr lang="en-US" dirty="0" smtClean="0"/>
              <a:t>(n) </a:t>
            </a:r>
            <a:r>
              <a:rPr lang="en-IL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def</a:t>
            </a:r>
            <a:r>
              <a:rPr lang="en-US" dirty="0" smtClean="0"/>
              <a:t>(n)) </a:t>
            </a:r>
            <a:r>
              <a:rPr lang="en-IL" dirty="0" smtClean="0">
                <a:sym typeface="Symbol" panose="05050102010706020507" pitchFamily="18" charset="2"/>
              </a:rPr>
              <a:t></a:t>
            </a:r>
            <a:r>
              <a:rPr lang="en-US" dirty="0" smtClean="0">
                <a:sym typeface="Symbol" panose="05050102010706020507" pitchFamily="18" charset="2"/>
              </a:rPr>
              <a:t> use(n)</a:t>
            </a:r>
          </a:p>
          <a:p>
            <a:pPr lvl="1"/>
            <a:r>
              <a:rPr lang="en-US" dirty="0" err="1" smtClean="0">
                <a:sym typeface="Symbol" panose="05050102010706020507" pitchFamily="18" charset="2"/>
              </a:rPr>
              <a:t>liveOut</a:t>
            </a:r>
            <a:r>
              <a:rPr lang="en-US" dirty="0" smtClean="0">
                <a:sym typeface="Symbol" panose="05050102010706020507" pitchFamily="18" charset="2"/>
              </a:rPr>
              <a:t>(n) =</a:t>
            </a:r>
            <a:r>
              <a:rPr lang="en-IL" dirty="0">
                <a:sym typeface="Symbol" panose="05050102010706020507" pitchFamily="18" charset="2"/>
              </a:rPr>
              <a:t> </a:t>
            </a:r>
            <a:r>
              <a:rPr lang="en-IL" dirty="0" smtClean="0">
                <a:sym typeface="Symbol" panose="05050102010706020507" pitchFamily="18" charset="2"/>
              </a:rPr>
              <a:t></a:t>
            </a:r>
            <a:r>
              <a:rPr lang="en-US" baseline="-25000" dirty="0" smtClean="0">
                <a:sym typeface="Symbol" panose="05050102010706020507" pitchFamily="18" charset="2"/>
              </a:rPr>
              <a:t>m: </a:t>
            </a:r>
            <a:r>
              <a:rPr lang="en-US" baseline="-25000" dirty="0" err="1" smtClean="0">
                <a:sym typeface="Symbol" panose="05050102010706020507" pitchFamily="18" charset="2"/>
              </a:rPr>
              <a:t>succ</a:t>
            </a:r>
            <a:r>
              <a:rPr lang="en-US" baseline="-25000" dirty="0" smtClean="0">
                <a:sym typeface="Symbol" panose="05050102010706020507" pitchFamily="18" charset="2"/>
              </a:rPr>
              <a:t>(n, m)  </a:t>
            </a:r>
            <a:r>
              <a:rPr lang="en-US" dirty="0" err="1" smtClean="0">
                <a:sym typeface="Symbol" panose="05050102010706020507" pitchFamily="18" charset="2"/>
              </a:rPr>
              <a:t>liveIn</a:t>
            </a:r>
            <a:r>
              <a:rPr lang="en-US" dirty="0" smtClean="0">
                <a:sym typeface="Symbol" panose="05050102010706020507" pitchFamily="18" charset="2"/>
              </a:rPr>
              <a:t>(m)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Computed iteratively from the exit  node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9370612" y="3443111"/>
            <a:ext cx="2654364" cy="1907883"/>
            <a:chOff x="9370612" y="3443111"/>
            <a:chExt cx="2654364" cy="1907883"/>
          </a:xfrm>
        </p:grpSpPr>
        <p:sp>
          <p:nvSpPr>
            <p:cNvPr id="4" name="Oval 3"/>
            <p:cNvSpPr/>
            <p:nvPr/>
          </p:nvSpPr>
          <p:spPr>
            <a:xfrm>
              <a:off x="10216444" y="3443111"/>
              <a:ext cx="801512" cy="6999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3"/>
            </p:cNvCxnSpPr>
            <p:nvPr/>
          </p:nvCxnSpPr>
          <p:spPr>
            <a:xfrm flipH="1">
              <a:off x="9893300" y="4040522"/>
              <a:ext cx="440523" cy="5949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4" idx="4"/>
            </p:cNvCxnSpPr>
            <p:nvPr/>
          </p:nvCxnSpPr>
          <p:spPr>
            <a:xfrm>
              <a:off x="10617200" y="4143022"/>
              <a:ext cx="39767" cy="6067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5"/>
              <a:endCxn id="17" idx="0"/>
            </p:cNvCxnSpPr>
            <p:nvPr/>
          </p:nvCxnSpPr>
          <p:spPr>
            <a:xfrm>
              <a:off x="10900577" y="4040522"/>
              <a:ext cx="723643" cy="5949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9370612" y="4583800"/>
              <a:ext cx="801512" cy="6999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0314646" y="4651083"/>
              <a:ext cx="801512" cy="6999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1223464" y="4635500"/>
              <a:ext cx="801512" cy="6999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796808" y="2775074"/>
            <a:ext cx="4829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liveOut</a:t>
            </a:r>
            <a:r>
              <a:rPr lang="en-US" sz="2000" dirty="0" smtClean="0"/>
              <a:t>(q)=</a:t>
            </a:r>
            <a:r>
              <a:rPr lang="en-US" sz="2000" dirty="0" err="1" smtClean="0"/>
              <a:t>liveIn</a:t>
            </a:r>
            <a:r>
              <a:rPr lang="en-US" sz="2000" dirty="0" smtClean="0"/>
              <a:t>(n)</a:t>
            </a:r>
            <a:r>
              <a:rPr lang="en-IL" sz="2000" dirty="0">
                <a:sym typeface="Symbol" panose="05050102010706020507" pitchFamily="18" charset="2"/>
              </a:rPr>
              <a:t>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sz="2000" dirty="0"/>
              <a:t> </a:t>
            </a:r>
            <a:r>
              <a:rPr lang="en-US" sz="2000" dirty="0" err="1" smtClean="0"/>
              <a:t>liveIn</a:t>
            </a:r>
            <a:r>
              <a:rPr lang="en-US" sz="2000" dirty="0" smtClean="0"/>
              <a:t>(m) </a:t>
            </a:r>
            <a:r>
              <a:rPr lang="en-US" sz="2000" dirty="0"/>
              <a:t>)</a:t>
            </a:r>
            <a:r>
              <a:rPr lang="en-IL" sz="2000" dirty="0">
                <a:sym typeface="Symbol" panose="05050102010706020507" pitchFamily="18" charset="2"/>
              </a:rPr>
              <a:t> </a:t>
            </a:r>
            <a:r>
              <a:rPr lang="en-IL" sz="2000" dirty="0" smtClean="0">
                <a:sym typeface="Symbol" panose="05050102010706020507" pitchFamily="18" charset="2"/>
              </a:rPr>
              <a:t></a:t>
            </a:r>
            <a:r>
              <a:rPr lang="en-US" dirty="0"/>
              <a:t> </a:t>
            </a:r>
            <a:r>
              <a:rPr lang="en-US" dirty="0" err="1" smtClean="0"/>
              <a:t>liveIn</a:t>
            </a:r>
            <a:r>
              <a:rPr lang="en-US" dirty="0" smtClean="0"/>
              <a:t>(p)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Simple-minded translation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597275" y="2155826"/>
            <a:ext cx="546893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FOR </a:t>
            </a:r>
            <a:r>
              <a:rPr lang="en-US" altLang="en-US" sz="2000" dirty="0" err="1">
                <a:solidFill>
                  <a:schemeClr val="tx1"/>
                </a:solidFill>
              </a:rPr>
              <a:t>i</a:t>
            </a:r>
            <a:r>
              <a:rPr lang="en-US" altLang="en-US" sz="2000" dirty="0">
                <a:solidFill>
                  <a:schemeClr val="tx1"/>
                </a:solidFill>
              </a:rPr>
              <a:t> in lower bound .. upper bound DO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    statement sequence</a:t>
            </a:r>
          </a:p>
          <a:p>
            <a:pPr algn="l">
              <a:spcBef>
                <a:spcPct val="5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END for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36950" y="3679825"/>
            <a:ext cx="5468938" cy="2922588"/>
            <a:chOff x="1268" y="2438"/>
            <a:chExt cx="3445" cy="1841"/>
          </a:xfrm>
        </p:grpSpPr>
        <p:sp>
          <p:nvSpPr>
            <p:cNvPr id="26630" name="Text Box 5"/>
            <p:cNvSpPr txBox="1">
              <a:spLocks noChangeArrowheads="1"/>
            </p:cNvSpPr>
            <p:nvPr/>
          </p:nvSpPr>
          <p:spPr bwMode="auto">
            <a:xfrm>
              <a:off x="2787" y="2438"/>
              <a:ext cx="6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  <a:sym typeface="Symbol" panose="05050102010706020507" pitchFamily="18" charset="2"/>
                </a:rPr>
                <a:t></a:t>
              </a:r>
            </a:p>
          </p:txBody>
        </p:sp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1268" y="2781"/>
              <a:ext cx="3445" cy="1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2000">
                  <a:solidFill>
                    <a:schemeClr val="tx1"/>
                  </a:solidFill>
                </a:rPr>
                <a:t>i := lower_bound;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2000">
                  <a:solidFill>
                    <a:schemeClr val="tx1"/>
                  </a:solidFill>
                </a:rPr>
                <a:t>tmp_ub := upper_bound;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2000">
                  <a:solidFill>
                    <a:schemeClr val="tx1"/>
                  </a:solidFill>
                </a:rPr>
                <a:t>WHILE i &lt;= tmp_ub DO</a:t>
              </a:r>
              <a:br>
                <a:rPr lang="en-US" altLang="en-US" sz="2000">
                  <a:solidFill>
                    <a:schemeClr val="tx1"/>
                  </a:solidFill>
                </a:rPr>
              </a:br>
              <a:r>
                <a:rPr lang="en-US" altLang="en-US" sz="2000">
                  <a:solidFill>
                    <a:schemeClr val="tx1"/>
                  </a:solidFill>
                </a:rPr>
                <a:t>    code for statement sequence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2000">
                  <a:solidFill>
                    <a:schemeClr val="tx1"/>
                  </a:solidFill>
                </a:rPr>
                <a:t>    i := i + 1;</a:t>
              </a:r>
              <a:br>
                <a:rPr lang="en-US" altLang="en-US" sz="2000">
                  <a:solidFill>
                    <a:schemeClr val="tx1"/>
                  </a:solidFill>
                </a:rPr>
              </a:br>
              <a:r>
                <a:rPr lang="en-US" altLang="en-US" sz="2000">
                  <a:solidFill>
                    <a:schemeClr val="tx1"/>
                  </a:solidFill>
                </a:rPr>
                <a:t>END WHILE</a:t>
              </a:r>
            </a:p>
          </p:txBody>
        </p:sp>
      </p:grp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7A73F73-75D3-48D0-85C7-837743E23D22}" type="slidenum">
              <a:rPr lang="he-IL" altLang="en-US" sz="1400">
                <a:solidFill>
                  <a:schemeClr val="tx1"/>
                </a:solidFill>
              </a:rPr>
              <a:pPr/>
              <a:t>90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6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23850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Correct Translation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597275" y="1393826"/>
            <a:ext cx="546893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FOR i in lower bound .. upper bound DO</a:t>
            </a:r>
            <a:br>
              <a:rPr lang="en-US" altLang="en-US" sz="2000">
                <a:solidFill>
                  <a:schemeClr val="tx1"/>
                </a:solidFill>
              </a:rPr>
            </a:br>
            <a:r>
              <a:rPr lang="en-US" altLang="en-US" sz="2000">
                <a:solidFill>
                  <a:schemeClr val="tx1"/>
                </a:solidFill>
              </a:rPr>
              <a:t>    statement sequence</a:t>
            </a:r>
          </a:p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END for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36950" y="2441575"/>
            <a:ext cx="5468938" cy="4294188"/>
            <a:chOff x="1268" y="2438"/>
            <a:chExt cx="3445" cy="2705"/>
          </a:xfrm>
        </p:grpSpPr>
        <p:sp>
          <p:nvSpPr>
            <p:cNvPr id="27654" name="Text Box 5"/>
            <p:cNvSpPr txBox="1">
              <a:spLocks noChangeArrowheads="1"/>
            </p:cNvSpPr>
            <p:nvPr/>
          </p:nvSpPr>
          <p:spPr bwMode="auto">
            <a:xfrm>
              <a:off x="2787" y="2438"/>
              <a:ext cx="6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tx1"/>
                  </a:solidFill>
                  <a:sym typeface="Symbol" panose="05050102010706020507" pitchFamily="18" charset="2"/>
                </a:rPr>
                <a:t></a:t>
              </a:r>
            </a:p>
          </p:txBody>
        </p:sp>
        <p:sp>
          <p:nvSpPr>
            <p:cNvPr id="27655" name="Text Box 6"/>
            <p:cNvSpPr txBox="1">
              <a:spLocks noChangeArrowheads="1"/>
            </p:cNvSpPr>
            <p:nvPr/>
          </p:nvSpPr>
          <p:spPr bwMode="auto">
            <a:xfrm>
              <a:off x="1268" y="2781"/>
              <a:ext cx="3445" cy="2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2000">
                  <a:solidFill>
                    <a:schemeClr val="tx1"/>
                  </a:solidFill>
                </a:rPr>
                <a:t>         i := lower_bound;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2000">
                  <a:solidFill>
                    <a:schemeClr val="tx1"/>
                  </a:solidFill>
                </a:rPr>
                <a:t>         tmp_ub := upper_bound;</a:t>
              </a:r>
              <a:br>
                <a:rPr lang="en-US" altLang="en-US" sz="2000">
                  <a:solidFill>
                    <a:schemeClr val="tx1"/>
                  </a:solidFill>
                </a:rPr>
              </a:br>
              <a:r>
                <a:rPr lang="en-US" altLang="en-US" sz="2000">
                  <a:solidFill>
                    <a:schemeClr val="tx1"/>
                  </a:solidFill>
                </a:rPr>
                <a:t>         IF i &gt;tmp_ub THEN GOTO end_label;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2000">
                  <a:solidFill>
                    <a:schemeClr val="tx1"/>
                  </a:solidFill>
                </a:rPr>
                <a:t>loop_label:</a:t>
              </a:r>
              <a:br>
                <a:rPr lang="en-US" altLang="en-US" sz="2000">
                  <a:solidFill>
                    <a:schemeClr val="tx1"/>
                  </a:solidFill>
                </a:rPr>
              </a:br>
              <a:r>
                <a:rPr lang="en-US" altLang="en-US" sz="2000">
                  <a:solidFill>
                    <a:schemeClr val="tx1"/>
                  </a:solidFill>
                </a:rPr>
                <a:t>    code for statement sequence</a:t>
              </a:r>
              <a:br>
                <a:rPr lang="en-US" altLang="en-US" sz="2000">
                  <a:solidFill>
                    <a:schemeClr val="tx1"/>
                  </a:solidFill>
                </a:rPr>
              </a:br>
              <a:r>
                <a:rPr lang="en-US" altLang="en-US" sz="2000">
                  <a:solidFill>
                    <a:schemeClr val="tx1"/>
                  </a:solidFill>
                </a:rPr>
                <a:t>    if (i==tmp_ub) GOTO end_label;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2000">
                  <a:solidFill>
                    <a:schemeClr val="tx1"/>
                  </a:solidFill>
                </a:rPr>
                <a:t>    i := i + 1;</a:t>
              </a:r>
              <a:br>
                <a:rPr lang="en-US" altLang="en-US" sz="2000">
                  <a:solidFill>
                    <a:schemeClr val="tx1"/>
                  </a:solidFill>
                </a:rPr>
              </a:br>
              <a:r>
                <a:rPr lang="en-US" altLang="en-US" sz="2000">
                  <a:solidFill>
                    <a:schemeClr val="tx1"/>
                  </a:solidFill>
                </a:rPr>
                <a:t/>
              </a:r>
              <a:br>
                <a:rPr lang="en-US" altLang="en-US" sz="2000">
                  <a:solidFill>
                    <a:schemeClr val="tx1"/>
                  </a:solidFill>
                </a:rPr>
              </a:br>
              <a:r>
                <a:rPr lang="en-US" altLang="en-US" sz="2000">
                  <a:solidFill>
                    <a:schemeClr val="tx1"/>
                  </a:solidFill>
                </a:rPr>
                <a:t>   GOTO loop_label;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en-US" sz="2000">
                  <a:solidFill>
                    <a:schemeClr val="tx1"/>
                  </a:solidFill>
                </a:rPr>
                <a:t>end_label:</a:t>
              </a:r>
            </a:p>
          </p:txBody>
        </p:sp>
      </p:grpSp>
      <p:sp>
        <p:nvSpPr>
          <p:cNvPr id="276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A2BD055-7AFA-4533-AB7D-3449F75E36A7}" type="slidenum">
              <a:rPr lang="he-IL" altLang="en-US" sz="1400">
                <a:solidFill>
                  <a:schemeClr val="tx1"/>
                </a:solidFill>
              </a:rPr>
              <a:pPr/>
              <a:t>91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4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Tricky question</a:t>
            </a: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1857376" y="2333625"/>
            <a:ext cx="4314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for (exp1; exp2; exp3) {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     body;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    }</a:t>
            </a:r>
            <a:endParaRPr lang="en-US" altLang="en-US"/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6143625" y="2352675"/>
            <a:ext cx="36004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exp1; 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while (exp2) {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     body;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     exp3;</a:t>
            </a:r>
          </a:p>
          <a:p>
            <a:pPr algn="l"/>
            <a:r>
              <a:rPr lang="en-US" altLang="en-US">
                <a:solidFill>
                  <a:schemeClr val="tx1"/>
                </a:solidFill>
              </a:rPr>
              <a:t>    }</a:t>
            </a:r>
            <a:endParaRPr lang="en-US" altLang="en-US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DE2D5B9-6F6D-4039-8C33-F0E7264D344E}" type="slidenum">
              <a:rPr lang="he-IL" altLang="en-US" sz="1400">
                <a:solidFill>
                  <a:schemeClr val="tx1"/>
                </a:solidFill>
              </a:rPr>
              <a:pPr/>
              <a:t>92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3989"/>
            <a:ext cx="7772400" cy="833437"/>
          </a:xfrm>
          <a:noFill/>
        </p:spPr>
        <p:txBody>
          <a:bodyPr/>
          <a:lstStyle/>
          <a:p>
            <a:r>
              <a:rPr lang="en-US" altLang="he-IL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5211" y="1068388"/>
            <a:ext cx="9249864" cy="4953589"/>
          </a:xfrm>
        </p:spPr>
        <p:txBody>
          <a:bodyPr/>
          <a:lstStyle/>
          <a:p>
            <a:r>
              <a:rPr lang="en-US" altLang="he-IL" dirty="0" smtClean="0"/>
              <a:t>Handling control flow statements is usually simple</a:t>
            </a:r>
          </a:p>
          <a:p>
            <a:r>
              <a:rPr lang="en-US" altLang="he-IL" dirty="0" smtClean="0"/>
              <a:t>Complicated aspects</a:t>
            </a:r>
          </a:p>
          <a:p>
            <a:pPr lvl="1"/>
            <a:r>
              <a:rPr lang="en-US" altLang="he-IL" dirty="0" smtClean="0"/>
              <a:t>Routine invocation</a:t>
            </a:r>
          </a:p>
          <a:p>
            <a:pPr lvl="1"/>
            <a:r>
              <a:rPr lang="en-US" altLang="he-IL" dirty="0" smtClean="0"/>
              <a:t>Non local </a:t>
            </a:r>
            <a:r>
              <a:rPr lang="en-US" altLang="he-IL" dirty="0" err="1" smtClean="0"/>
              <a:t>gotos</a:t>
            </a:r>
            <a:endParaRPr lang="en-US" altLang="he-IL" dirty="0" smtClean="0"/>
          </a:p>
          <a:p>
            <a:r>
              <a:rPr lang="en-US" altLang="he-IL" dirty="0" smtClean="0"/>
              <a:t>Runtime profiling can help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13FCF54-4F20-46DF-A6BE-65829686311E}" type="slidenum">
              <a:rPr lang="he-IL" altLang="en-US" sz="1400">
                <a:solidFill>
                  <a:schemeClr val="tx1"/>
                </a:solidFill>
              </a:rPr>
              <a:pPr/>
              <a:t>93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Preserve the semantics with local transformations into intermediate language</a:t>
            </a:r>
          </a:p>
          <a:p>
            <a:pPr lvl="1"/>
            <a:r>
              <a:rPr lang="en-US" dirty="0" smtClean="0"/>
              <a:t>Perform computations at compile-time</a:t>
            </a:r>
          </a:p>
          <a:p>
            <a:pPr lvl="1"/>
            <a:r>
              <a:rPr lang="en-US" dirty="0" smtClean="0"/>
              <a:t>Much more can </a:t>
            </a:r>
            <a:r>
              <a:rPr lang="en-US" smtClean="0"/>
              <a:t>be done</a:t>
            </a:r>
            <a:endParaRPr lang="en-US" dirty="0" smtClean="0"/>
          </a:p>
          <a:p>
            <a:r>
              <a:rPr lang="en-US" dirty="0" smtClean="0"/>
              <a:t>Every subtree is converted into an equivalent instruction sequences</a:t>
            </a:r>
          </a:p>
          <a:p>
            <a:r>
              <a:rPr lang="en-US" dirty="0" smtClean="0"/>
              <a:t>Uses unbounded registers and labels to simplify 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4304</Words>
  <Application>Microsoft Office PowerPoint</Application>
  <PresentationFormat>Widescreen</PresentationFormat>
  <Paragraphs>1316</Paragraphs>
  <Slides>94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3" baseType="lpstr">
      <vt:lpstr>Arial</vt:lpstr>
      <vt:lpstr>Calibri</vt:lpstr>
      <vt:lpstr>Calibri Light</vt:lpstr>
      <vt:lpstr>Math B</vt:lpstr>
      <vt:lpstr>Symbol</vt:lpstr>
      <vt:lpstr>Times New Roman</vt:lpstr>
      <vt:lpstr>Wingdings</vt:lpstr>
      <vt:lpstr>Office Theme</vt:lpstr>
      <vt:lpstr>Photo Editor Photo</vt:lpstr>
      <vt:lpstr>Code Generation</vt:lpstr>
      <vt:lpstr>Outline</vt:lpstr>
      <vt:lpstr>Register Allocation</vt:lpstr>
      <vt:lpstr>A Simple Example</vt:lpstr>
      <vt:lpstr>Live symbolic registers</vt:lpstr>
      <vt:lpstr>Using Liveness information </vt:lpstr>
      <vt:lpstr>Liveness in the example</vt:lpstr>
      <vt:lpstr>Iteratively Computing Liveness</vt:lpstr>
      <vt:lpstr>Iteratively Computing Liveness</vt:lpstr>
      <vt:lpstr>Liveness Recursive Equations</vt:lpstr>
      <vt:lpstr>Iteratively Computing Liveness</vt:lpstr>
      <vt:lpstr>Constructing interference graphs </vt:lpstr>
      <vt:lpstr>Coloring by Simplification [Kempe 1879]</vt:lpstr>
      <vt:lpstr>Graph Coloring by Simplification</vt:lpstr>
      <vt:lpstr>Challenges</vt:lpstr>
      <vt:lpstr>Coalescing</vt:lpstr>
      <vt:lpstr>Constructing interference graphs (take 2) </vt:lpstr>
      <vt:lpstr>Constrained Moves</vt:lpstr>
      <vt:lpstr>Example of Constrained Moves </vt:lpstr>
      <vt:lpstr>Graph Coloring with Coalescing</vt:lpstr>
      <vt:lpstr>Spilling</vt:lpstr>
      <vt:lpstr>Pre-Colored Nodes</vt:lpstr>
      <vt:lpstr>A Complete Example (Andrew Appel) https://www.cs.princeton.edu/~appel/</vt:lpstr>
      <vt:lpstr>Graph Coloring with Coalescing</vt:lpstr>
      <vt:lpstr>A Complete Example</vt:lpstr>
      <vt:lpstr>A Complete Example</vt:lpstr>
      <vt:lpstr>A Complete Example</vt:lpstr>
      <vt:lpstr>A Complete Example</vt:lpstr>
      <vt:lpstr>Live Variables Results</vt:lpstr>
      <vt:lpstr>PowerPoint Presentation</vt:lpstr>
      <vt:lpstr>PowerPoint Presentation</vt:lpstr>
      <vt:lpstr>PowerPoint Presentation</vt:lpstr>
      <vt:lpstr>PowerPoint Presentation</vt:lpstr>
      <vt:lpstr>Coalescing b+r2</vt:lpstr>
      <vt:lpstr>Coalescing ae+r1</vt:lpstr>
      <vt:lpstr>Simplifying d</vt:lpstr>
      <vt:lpstr>Pop d</vt:lpstr>
      <vt:lpstr>Pop c</vt:lpstr>
      <vt:lpstr>PowerPoint Presentation</vt:lpstr>
      <vt:lpstr>PowerPoint Presentation</vt:lpstr>
      <vt:lpstr>Coalescing c1+r3; c2+c1r3</vt:lpstr>
      <vt:lpstr>Coalescing a+e; b+r2</vt:lpstr>
      <vt:lpstr>Coalescing ae+r1</vt:lpstr>
      <vt:lpstr>Simplify d</vt:lpstr>
      <vt:lpstr>Pop d</vt:lpstr>
      <vt:lpstr>PowerPoint Presentation</vt:lpstr>
      <vt:lpstr>PowerPoint Presentation</vt:lpstr>
      <vt:lpstr>Interprocedural Allocation</vt:lpstr>
      <vt:lpstr>Summary (Register Allocation)</vt:lpstr>
      <vt:lpstr>Generating LLVM Code</vt:lpstr>
      <vt:lpstr>Variable Declarations</vt:lpstr>
      <vt:lpstr>Code Blocks</vt:lpstr>
      <vt:lpstr>L-values vs. R-values</vt:lpstr>
      <vt:lpstr>A Simple Example</vt:lpstr>
      <vt:lpstr>A Simple Example</vt:lpstr>
      <vt:lpstr>Partial rules for Lvalue in C</vt:lpstr>
      <vt:lpstr>Parameter passing</vt:lpstr>
      <vt:lpstr>Prolog Code Generation</vt:lpstr>
      <vt:lpstr>Generating Code to Compute R-values</vt:lpstr>
      <vt:lpstr>Pseudocode R -Value</vt:lpstr>
      <vt:lpstr>Simple Example</vt:lpstr>
      <vt:lpstr>Example Compilation</vt:lpstr>
      <vt:lpstr>Generating Code to Compute L-values</vt:lpstr>
      <vt:lpstr>Pseudocode L-Value (partial)</vt:lpstr>
      <vt:lpstr>Pseudocode L-Value (partial)</vt:lpstr>
      <vt:lpstr>Assignments</vt:lpstr>
      <vt:lpstr>Simple Example</vt:lpstr>
      <vt:lpstr>Code Generation for Control Flow </vt:lpstr>
      <vt:lpstr>Motivating Example</vt:lpstr>
      <vt:lpstr>Boolean Expressions</vt:lpstr>
      <vt:lpstr>Location vs. Value Computation</vt:lpstr>
      <vt:lpstr>Shortcut computations</vt:lpstr>
      <vt:lpstr>Location Computation</vt:lpstr>
      <vt:lpstr>Code for e1 &amp;&amp; e2</vt:lpstr>
      <vt:lpstr>Code for Booleans (Location Computation)</vt:lpstr>
      <vt:lpstr>Example</vt:lpstr>
      <vt:lpstr>PowerPoint Presentation</vt:lpstr>
      <vt:lpstr>Location Computation for Booleans</vt:lpstr>
      <vt:lpstr>Location Computation for Booleans(2)</vt:lpstr>
      <vt:lpstr>Code generation for IF</vt:lpstr>
      <vt:lpstr>Code generation for IF (no-else)</vt:lpstr>
      <vt:lpstr>Coercions into value computations</vt:lpstr>
      <vt:lpstr>Effects on performance</vt:lpstr>
      <vt:lpstr>Code for case statements</vt:lpstr>
      <vt:lpstr>Simple Translation</vt:lpstr>
      <vt:lpstr>Balanced trees</vt:lpstr>
      <vt:lpstr>Repetition Statements (loops)</vt:lpstr>
      <vt:lpstr>while statements</vt:lpstr>
      <vt:lpstr>while statements(2)</vt:lpstr>
      <vt:lpstr>Simple-minded translation</vt:lpstr>
      <vt:lpstr>Correct Translation</vt:lpstr>
      <vt:lpstr>Tricky question</vt:lpstr>
      <vt:lpstr>Summary</vt:lpstr>
      <vt:lpstr>Summary Code Generation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LLVM Compiler System</dc:title>
  <dc:creator>msagiv</dc:creator>
  <cp:lastModifiedBy>msagiv</cp:lastModifiedBy>
  <cp:revision>215</cp:revision>
  <dcterms:created xsi:type="dcterms:W3CDTF">2020-10-29T12:32:54Z</dcterms:created>
  <dcterms:modified xsi:type="dcterms:W3CDTF">2021-01-25T09:25:12Z</dcterms:modified>
</cp:coreProperties>
</file>