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613" r:id="rId3"/>
    <p:sldId id="462" r:id="rId4"/>
    <p:sldId id="512" r:id="rId5"/>
    <p:sldId id="560" r:id="rId6"/>
    <p:sldId id="527" r:id="rId7"/>
    <p:sldId id="529" r:id="rId8"/>
    <p:sldId id="530" r:id="rId9"/>
    <p:sldId id="531" r:id="rId10"/>
    <p:sldId id="614" r:id="rId11"/>
    <p:sldId id="532" r:id="rId12"/>
    <p:sldId id="533" r:id="rId13"/>
    <p:sldId id="534" r:id="rId14"/>
    <p:sldId id="535" r:id="rId15"/>
    <p:sldId id="536" r:id="rId16"/>
    <p:sldId id="537" r:id="rId17"/>
    <p:sldId id="581" r:id="rId18"/>
    <p:sldId id="582" r:id="rId19"/>
    <p:sldId id="583" r:id="rId20"/>
    <p:sldId id="584" r:id="rId21"/>
    <p:sldId id="585" r:id="rId22"/>
    <p:sldId id="573" r:id="rId23"/>
    <p:sldId id="563" r:id="rId24"/>
    <p:sldId id="564" r:id="rId25"/>
    <p:sldId id="565" r:id="rId26"/>
    <p:sldId id="566" r:id="rId27"/>
    <p:sldId id="567" r:id="rId28"/>
    <p:sldId id="568" r:id="rId29"/>
    <p:sldId id="586" r:id="rId30"/>
    <p:sldId id="587" r:id="rId31"/>
    <p:sldId id="588" r:id="rId32"/>
    <p:sldId id="589" r:id="rId33"/>
    <p:sldId id="590" r:id="rId34"/>
    <p:sldId id="591" r:id="rId35"/>
    <p:sldId id="592" r:id="rId36"/>
    <p:sldId id="593" r:id="rId37"/>
    <p:sldId id="606" r:id="rId38"/>
    <p:sldId id="594" r:id="rId39"/>
    <p:sldId id="595" r:id="rId40"/>
    <p:sldId id="596" r:id="rId41"/>
    <p:sldId id="604" r:id="rId42"/>
    <p:sldId id="605" r:id="rId43"/>
    <p:sldId id="597" r:id="rId44"/>
    <p:sldId id="609" r:id="rId45"/>
    <p:sldId id="610" r:id="rId46"/>
    <p:sldId id="611" r:id="rId47"/>
    <p:sldId id="612" r:id="rId48"/>
    <p:sldId id="598" r:id="rId49"/>
    <p:sldId id="599" r:id="rId50"/>
    <p:sldId id="602" r:id="rId51"/>
    <p:sldId id="608" r:id="rId52"/>
    <p:sldId id="603" r:id="rId53"/>
    <p:sldId id="548" r:id="rId54"/>
    <p:sldId id="550" r:id="rId55"/>
    <p:sldId id="551" r:id="rId56"/>
    <p:sldId id="552" r:id="rId57"/>
    <p:sldId id="553" r:id="rId58"/>
    <p:sldId id="554" r:id="rId59"/>
    <p:sldId id="555" r:id="rId60"/>
    <p:sldId id="556" r:id="rId61"/>
    <p:sldId id="558" r:id="rId62"/>
    <p:sldId id="547" r:id="rId63"/>
  </p:sldIdLst>
  <p:sldSz cx="9144000" cy="6858000" type="screen4x3"/>
  <p:notesSz cx="6997700" cy="9283700"/>
  <p:custShowLst>
    <p:custShow name="Custom Show 1" id="0">
      <p:sldLst>
        <p:sld r:id="rId2"/>
        <p:sld r:id="rId5"/>
        <p:sld r:id="rId6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</p:sldLst>
    </p:custShow>
    <p:custShow name="Custom Show 2" id="1">
      <p:sldLst>
        <p:sld r:id="rId2"/>
        <p:sld r:id="rId6"/>
        <p:sld r:id="rId45"/>
        <p:sld r:id="rId46"/>
        <p:sld r:id="rId47"/>
        <p:sld r:id="rId48"/>
        <p:sld r:id="rId49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3"/>
      </p:sldLst>
    </p:custShow>
    <p:custShow name="Custom Show 3" id="2">
      <p:sldLst>
        <p:sld r:id="rId2"/>
        <p:sld r:id="rId6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E1E1"/>
    <a:srgbClr val="008000"/>
    <a:srgbClr val="009900"/>
    <a:srgbClr val="FF0000"/>
    <a:srgbClr val="F0F0F0"/>
    <a:srgbClr val="F02E00"/>
    <a:srgbClr val="E3F8FD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64" autoAdjust="0"/>
  </p:normalViewPr>
  <p:slideViewPr>
    <p:cSldViewPr snapToGrid="0">
      <p:cViewPr varScale="1">
        <p:scale>
          <a:sx n="76" d="100"/>
          <a:sy n="76" d="100"/>
        </p:scale>
        <p:origin x="-156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24"/>
    </p:cViewPr>
  </p:sorterViewPr>
  <p:notesViewPr>
    <p:cSldViewPr snapToGrid="0">
      <p:cViewPr varScale="1">
        <p:scale>
          <a:sx n="54" d="100"/>
          <a:sy n="54" d="100"/>
        </p:scale>
        <p:origin x="-1848" y="-96"/>
      </p:cViewPr>
      <p:guideLst>
        <p:guide orient="horz" pos="2925"/>
        <p:guide pos="220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0" tIns="46740" rIns="93480" bIns="46740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0" tIns="46740" rIns="93480" bIns="4674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0" tIns="46740" rIns="93480" bIns="46740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0" tIns="46740" rIns="93480" bIns="4674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solidFill>
                  <a:schemeClr val="tx1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fld id="{9EC9F294-4D5E-4CFB-AEE9-CEBA3A7EBA2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0" tIns="46740" rIns="93480" bIns="46740" numCol="1" anchor="t" anchorCtr="0" compatLnSpc="1">
            <a:prstTxWarp prst="textNoShape">
              <a:avLst/>
            </a:prstTxWarp>
          </a:bodyPr>
          <a:lstStyle>
            <a:lvl1pPr defTabSz="935038"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37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0" tIns="46740" rIns="93480" bIns="46740" numCol="1" anchor="t" anchorCtr="0" compatLnSpc="1">
            <a:prstTxWarp prst="textNoShape">
              <a:avLst/>
            </a:prstTxWarp>
          </a:bodyPr>
          <a:lstStyle>
            <a:lvl1pPr algn="r" defTabSz="935038"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4588" y="663575"/>
            <a:ext cx="4718050" cy="3538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22775"/>
            <a:ext cx="5133975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0" tIns="46740" rIns="93480" bIns="46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 noProof="0" smtClean="0"/>
              <a:t>לחץ כדי לערוך סגנונות טקסט של תבנית בסיס</a:t>
            </a:r>
            <a:endParaRPr lang="en-US" altLang="en-US" noProof="0" smtClean="0"/>
          </a:p>
          <a:p>
            <a:pPr lvl="1"/>
            <a:r>
              <a:rPr lang="he-IL" altLang="en-US" noProof="0" smtClean="0"/>
              <a:t>רמה שנייה</a:t>
            </a:r>
            <a:endParaRPr lang="en-US" altLang="en-US" noProof="0" smtClean="0"/>
          </a:p>
          <a:p>
            <a:pPr lvl="2"/>
            <a:r>
              <a:rPr lang="he-IL" altLang="en-US" noProof="0" smtClean="0"/>
              <a:t>רמה שלישית</a:t>
            </a:r>
            <a:endParaRPr lang="en-US" altLang="en-US" noProof="0" smtClean="0"/>
          </a:p>
          <a:p>
            <a:pPr lvl="3"/>
            <a:r>
              <a:rPr lang="he-IL" altLang="en-US" noProof="0" smtClean="0"/>
              <a:t>רמה רביעית</a:t>
            </a:r>
            <a:endParaRPr lang="en-US" altLang="en-US" noProof="0" smtClean="0"/>
          </a:p>
          <a:p>
            <a:pPr lvl="4"/>
            <a:r>
              <a:rPr lang="he-IL" altLang="en-US" noProof="0" smtClean="0"/>
              <a:t>רמה חמישית</a:t>
            </a:r>
            <a:endParaRPr lang="en-US" altLang="en-US" noProof="0" smtClean="0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337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0" tIns="46740" rIns="93480" bIns="46740" numCol="1" anchor="b" anchorCtr="0" compatLnSpc="1">
            <a:prstTxWarp prst="textNoShape">
              <a:avLst/>
            </a:prstTxWarp>
          </a:bodyPr>
          <a:lstStyle>
            <a:lvl1pPr defTabSz="935038"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45550"/>
            <a:ext cx="30337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0" tIns="46740" rIns="93480" bIns="46740" numCol="1" anchor="b" anchorCtr="0" compatLnSpc="1">
            <a:prstTxWarp prst="textNoShape">
              <a:avLst/>
            </a:prstTxWarp>
          </a:bodyPr>
          <a:lstStyle>
            <a:lvl1pPr algn="r" defTabSz="935038"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fld id="{A92DE70B-860D-4297-8F6A-720FE11EE140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CE8DE-DDBC-40F1-850F-3709DCE8CCE7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899AD-95D2-4848-B6C8-9BC64504FC7A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B96D7-FE52-4E19-85F5-E3700D85698F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26845-A642-4B11-961E-48B67028C2BA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45782-031E-42B9-89DE-AAFC850CF09B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EE251-571C-4F4A-B3AD-C7D4ED397317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9BA52-5355-4D27-98B1-88C197C92458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CEF27-3905-4EEA-B862-2D2046CE39AD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3CA31-05F1-4254-B8CE-2957F85E1182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9983-8150-4790-84A4-123C2D1DE35F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EB6DD-AD07-486A-906A-BE68C921D148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80339-D908-4CF5-B435-2E42B97F2784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90379-3B8D-43C6-8CEF-AAB2A55991B4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F8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fld id="{0B191FA8-0830-4C9E-9806-FDFA8ABE42FE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236538"/>
            <a:ext cx="8037513" cy="1571625"/>
          </a:xfrm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Context Analysis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8100" y="1576388"/>
            <a:ext cx="9144000" cy="3227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z="4000" dirty="0" err="1" smtClean="0"/>
              <a:t>Mooly</a:t>
            </a:r>
            <a:r>
              <a:rPr lang="en-US" altLang="he-IL" sz="4000" dirty="0" smtClean="0"/>
              <a:t> </a:t>
            </a:r>
            <a:r>
              <a:rPr lang="en-US" altLang="he-IL" sz="4000" dirty="0" err="1" smtClean="0"/>
              <a:t>Sagiv</a:t>
            </a:r>
            <a:endParaRPr lang="en-US" altLang="he-IL" sz="4000" dirty="0" smtClean="0"/>
          </a:p>
          <a:p>
            <a:pPr>
              <a:lnSpc>
                <a:spcPct val="90000"/>
              </a:lnSpc>
            </a:pPr>
            <a:r>
              <a:rPr lang="en-US" altLang="he-IL" sz="2800" dirty="0" smtClean="0"/>
              <a:t>html://www.cs.tau.ac.il</a:t>
            </a:r>
            <a:r>
              <a:rPr lang="en-US" altLang="he-IL" sz="2800" smtClean="0"/>
              <a:t>/~</a:t>
            </a:r>
            <a:r>
              <a:rPr lang="en-US" altLang="he-IL" sz="2800" smtClean="0"/>
              <a:t>msagiv/courses/wcc13.html</a:t>
            </a:r>
            <a:endParaRPr lang="en-US" altLang="he-IL" sz="2800" dirty="0" smtClean="0"/>
          </a:p>
          <a:p>
            <a:pPr>
              <a:lnSpc>
                <a:spcPct val="90000"/>
              </a:lnSpc>
            </a:pPr>
            <a:endParaRPr lang="en-US" altLang="he-IL" dirty="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8FB319-AA4D-4260-8FD5-ECF54A65F196}" type="slidenum">
              <a:rPr lang="he-IL" altLang="en-US" smtClean="0"/>
              <a:pPr/>
              <a:t>1</a:t>
            </a:fld>
            <a:endParaRPr lang="en-US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301625"/>
            <a:ext cx="7772400" cy="603250"/>
          </a:xfrm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A Possible Abstract Syntax for C</a:t>
            </a:r>
          </a:p>
        </p:txBody>
      </p:sp>
      <p:sp>
        <p:nvSpPr>
          <p:cNvPr id="11267" name="Text Box 20"/>
          <p:cNvSpPr txBox="1">
            <a:spLocks noChangeArrowheads="1"/>
          </p:cNvSpPr>
          <p:nvPr/>
        </p:nvSpPr>
        <p:spPr bwMode="auto">
          <a:xfrm>
            <a:off x="241300" y="1743075"/>
            <a:ext cx="8616950" cy="4054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package Absyn;</a:t>
            </a:r>
          </a:p>
          <a:p>
            <a:r>
              <a:rPr lang="en-US" sz="2000">
                <a:solidFill>
                  <a:schemeClr val="tx1"/>
                </a:solidFill>
              </a:rPr>
              <a:t>abstract public class Absyn { public int pos ;}</a:t>
            </a:r>
          </a:p>
          <a:p>
            <a:r>
              <a:rPr lang="en-US" sz="2000">
                <a:solidFill>
                  <a:schemeClr val="tx1"/>
                </a:solidFill>
              </a:rPr>
              <a:t>class Exp extends Absyn { };</a:t>
            </a:r>
          </a:p>
          <a:p>
            <a:r>
              <a:rPr lang="en-US" sz="2000">
                <a:solidFill>
                  <a:schemeClr val="tx1"/>
                </a:solidFill>
              </a:rPr>
              <a:t>class Stmt extends Absyn {} ;</a:t>
            </a:r>
          </a:p>
          <a:p>
            <a:r>
              <a:rPr lang="en-US" sz="2000">
                <a:solidFill>
                  <a:schemeClr val="tx1"/>
                </a:solidFill>
              </a:rPr>
              <a:t>class SeqStmt extends Stmt { public Stmt fstSt; public Stmt secondSt;</a:t>
            </a:r>
          </a:p>
          <a:p>
            <a:r>
              <a:rPr lang="en-US" sz="2000">
                <a:solidFill>
                  <a:schemeClr val="tx1"/>
                </a:solidFill>
              </a:rPr>
              <a:t>     SeqStmt(Stmt s1, Stmt s2) {   fstSt = s1; secondSt s2 ; }</a:t>
            </a:r>
          </a:p>
          <a:p>
            <a:r>
              <a:rPr lang="en-US" sz="2000">
                <a:solidFill>
                  <a:schemeClr val="tx1"/>
                </a:solidFill>
              </a:rPr>
              <a:t>}</a:t>
            </a:r>
          </a:p>
          <a:p>
            <a:r>
              <a:rPr lang="en-US" sz="2000">
                <a:solidFill>
                  <a:schemeClr val="tx1"/>
                </a:solidFill>
              </a:rPr>
              <a:t>class IfStmt extends Stmt { public Exp exp; public Stmt thenSt; public Stmt elseSt;</a:t>
            </a:r>
          </a:p>
          <a:p>
            <a:r>
              <a:rPr lang="en-US" sz="2000">
                <a:solidFill>
                  <a:schemeClr val="tx1"/>
                </a:solidFill>
              </a:rPr>
              <a:t>     IfStmt(Exp e, Stmt s1, Stmt s2) {   exp = e;  thenSt = s1; elseSt s2 ;  }</a:t>
            </a:r>
          </a:p>
          <a:p>
            <a:r>
              <a:rPr lang="en-US" sz="2000">
                <a:solidFill>
                  <a:schemeClr val="tx1"/>
                </a:solidFill>
              </a:rPr>
              <a:t>}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class WhileStmt extends Stmt {public </a:t>
            </a:r>
            <a:r>
              <a:rPr lang="en-US" sz="2000">
                <a:solidFill>
                  <a:schemeClr val="tx1"/>
                </a:solidFill>
              </a:rPr>
              <a:t>Exp exp; public Stmt body;</a:t>
            </a:r>
          </a:p>
          <a:p>
            <a:r>
              <a:rPr lang="en-US" sz="2000">
                <a:solidFill>
                  <a:schemeClr val="tx1"/>
                </a:solidFill>
              </a:rPr>
              <a:t>     WhileSt(Exp e; Stmt s) { exp =e ; body = s; }</a:t>
            </a:r>
          </a:p>
          <a:p>
            <a:r>
              <a:rPr lang="en-US" sz="2000">
                <a:solidFill>
                  <a:schemeClr val="tx1"/>
                </a:solidFill>
              </a:rPr>
              <a:t>class BreakSt extends Stmt {};</a:t>
            </a:r>
            <a:endParaRPr lang="en-US" altLang="he-IL" sz="2000">
              <a:solidFill>
                <a:schemeClr val="tx1"/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2918D6-993C-4E2A-B2F3-3F7CB3D2987B}" type="slidenum">
              <a:rPr lang="he-IL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0" y="2333625"/>
            <a:ext cx="8948738" cy="3444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he-IL" sz="2000">
                <a:solidFill>
                  <a:schemeClr val="tx1"/>
                </a:solidFill>
              </a:rPr>
              <a:t>...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%%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stm::=  IF ‘(‘ exp: e ‘)’ stm:s  {:    RESULT =  new IfStm(e, s, null) ;     :}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     |    IF ‘(‘ exp: e ‘)’ stm:s1  ELSE stm: s2  {:  RESULT = new IfStm(e, s1, s2) ;  :}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     | WHILE  ‘(‘ exp: e ‘)’ stm: s  {:   RESULT= new WhileStm(e, s);   :} 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|   ‘{‘ s: </a:t>
            </a:r>
            <a:r>
              <a:rPr lang="en-US" altLang="he-IL" sz="2000">
                <a:solidFill>
                  <a:schemeClr val="tx1"/>
                </a:solidFill>
              </a:rPr>
              <a:t>stmList ‘}’   {:  RESULT  = s;  :} 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     |    BREAK `;'   {:   RESULT = new BreakStm();   :} 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     ;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stmList :</a:t>
            </a:r>
            <a:r>
              <a:rPr lang="he-IL" altLang="he-IL" sz="2000">
                <a:solidFill>
                  <a:schemeClr val="tx1"/>
                </a:solidFill>
                <a:cs typeface="Times New Roman" pitchFamily="18" charset="0"/>
              </a:rPr>
              <a:t>=:</a:t>
            </a:r>
            <a:r>
              <a:rPr lang="en-US" altLang="en-US" sz="2000">
                <a:solidFill>
                  <a:schemeClr val="tx1"/>
                </a:solidFill>
              </a:rPr>
              <a:t> </a:t>
            </a:r>
            <a:r>
              <a:rPr lang="en-US" altLang="he-IL" sz="2000">
                <a:solidFill>
                  <a:schemeClr val="tx1"/>
                </a:solidFill>
              </a:rPr>
              <a:t>stmList:s1 stmt:s2 {: RESULT = new SeqStm(s1, s2) ;   :} 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       |  /* empty */ {:    RESULT  = null ;    :}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     </a:t>
            </a: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Partial CUP Specification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74F37B-029A-4474-8CB5-3D17D69D4C34}" type="slidenum">
              <a:rPr lang="he-IL" altLang="en-US" smtClean="0"/>
              <a:pPr/>
              <a:t>11</a:t>
            </a:fld>
            <a:endParaRPr lang="en-US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0338" y="981075"/>
            <a:ext cx="8428037" cy="55689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he-IL">
                <a:solidFill>
                  <a:schemeClr val="tx1"/>
                </a:solidFill>
              </a:rPr>
              <a:t>static void checkBreak(Stmt st)</a:t>
            </a:r>
          </a:p>
          <a:p>
            <a:r>
              <a:rPr lang="en-US" altLang="he-IL">
                <a:solidFill>
                  <a:schemeClr val="tx1"/>
                </a:solidFill>
              </a:rPr>
              <a:t>{</a:t>
            </a:r>
          </a:p>
          <a:p>
            <a:pPr lvl="1"/>
            <a:r>
              <a:rPr lang="en-US" altLang="he-IL">
                <a:solidFill>
                  <a:schemeClr val="tx1"/>
                </a:solidFill>
              </a:rPr>
              <a:t>if (st instanceof SeqSt) {</a:t>
            </a:r>
          </a:p>
          <a:p>
            <a:pPr lvl="1"/>
            <a:r>
              <a:rPr lang="en-US" altLang="he-IL">
                <a:solidFill>
                  <a:schemeClr val="tx1"/>
                </a:solidFill>
              </a:rPr>
              <a:t>    SeqSt seqst = (SeqSt) st;</a:t>
            </a:r>
          </a:p>
          <a:p>
            <a:pPr lvl="1"/>
            <a:r>
              <a:rPr lang="en-US" altLang="he-IL">
                <a:solidFill>
                  <a:schemeClr val="tx1"/>
                </a:solidFill>
              </a:rPr>
              <a:t>    checkBreak(seqst.fstSt);  checkBreak(seqst.secondSt); </a:t>
            </a:r>
          </a:p>
          <a:p>
            <a:pPr lvl="1"/>
            <a:r>
              <a:rPr lang="en-US" altLang="he-IL">
                <a:solidFill>
                  <a:schemeClr val="tx1"/>
                </a:solidFill>
              </a:rPr>
              <a:t>}</a:t>
            </a:r>
          </a:p>
          <a:p>
            <a:pPr lvl="1"/>
            <a:r>
              <a:rPr lang="en-US" altLang="he-IL">
                <a:solidFill>
                  <a:schemeClr val="tx1"/>
                </a:solidFill>
              </a:rPr>
              <a:t>else if (st instanceof  IfSt) {</a:t>
            </a:r>
          </a:p>
          <a:p>
            <a:pPr lvl="1"/>
            <a:r>
              <a:rPr lang="en-US" altLang="he-IL">
                <a:solidFill>
                  <a:schemeClr val="tx1"/>
                </a:solidFill>
              </a:rPr>
              <a:t>    IfSt ifst = (IfSt) st;</a:t>
            </a:r>
          </a:p>
          <a:p>
            <a:pPr lvl="1"/>
            <a:r>
              <a:rPr lang="en-US" altLang="he-IL">
                <a:solidFill>
                  <a:schemeClr val="tx1"/>
                </a:solidFill>
              </a:rPr>
              <a:t>    checkBreak(ifst.thenSt); checkBreak(ifst elseSt);</a:t>
            </a:r>
          </a:p>
          <a:p>
            <a:pPr lvl="1"/>
            <a:r>
              <a:rPr lang="en-US" altLang="he-IL">
                <a:solidFill>
                  <a:schemeClr val="tx1"/>
                </a:solidFill>
              </a:rPr>
              <a:t>} </a:t>
            </a:r>
          </a:p>
          <a:p>
            <a:pPr lvl="1"/>
            <a:r>
              <a:rPr lang="en-US" altLang="he-IL">
                <a:solidFill>
                  <a:schemeClr val="tx1"/>
                </a:solidFill>
              </a:rPr>
              <a:t>else if (st instanceof  WhileSt) ; // skip</a:t>
            </a:r>
          </a:p>
          <a:p>
            <a:pPr lvl="1"/>
            <a:r>
              <a:rPr lang="en-US" altLang="he-IL">
                <a:solidFill>
                  <a:schemeClr val="tx1"/>
                </a:solidFill>
              </a:rPr>
              <a:t>else if (st instanceof  BreakeSt) { </a:t>
            </a:r>
          </a:p>
          <a:p>
            <a:pPr lvl="1"/>
            <a:r>
              <a:rPr lang="en-US" altLang="he-IL">
                <a:solidFill>
                  <a:schemeClr val="tx1"/>
                </a:solidFill>
              </a:rPr>
              <a:t>  System.error.println(“Break must be enclosed within a loop”. st.pos); }</a:t>
            </a:r>
          </a:p>
          <a:p>
            <a:r>
              <a:rPr lang="en-US" altLang="he-IL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22300" y="-31750"/>
            <a:ext cx="7772400" cy="1143000"/>
          </a:xfrm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A Context Check</a:t>
            </a:r>
            <a:br>
              <a:rPr lang="en-US" altLang="he-IL" sz="3200" smtClean="0">
                <a:solidFill>
                  <a:schemeClr val="tx1"/>
                </a:solidFill>
              </a:rPr>
            </a:br>
            <a:r>
              <a:rPr lang="en-US" altLang="he-IL" sz="3200" smtClean="0">
                <a:solidFill>
                  <a:schemeClr val="tx1"/>
                </a:solidFill>
              </a:rPr>
              <a:t>(on the abstract syntax tree)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170BBA-7FC8-4E11-AFD4-39166394FA16}" type="slidenum">
              <a:rPr lang="he-IL" altLang="en-US" smtClean="0"/>
              <a:pPr/>
              <a:t>12</a:t>
            </a:fld>
            <a:endParaRPr lang="en-US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439738"/>
            <a:ext cx="8948738" cy="6299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he-IL">
                <a:solidFill>
                  <a:schemeClr val="tx1"/>
                </a:solidFill>
              </a:rPr>
              <a:t>parser code {:</a:t>
            </a:r>
          </a:p>
          <a:p>
            <a:r>
              <a:rPr lang="en-US" altLang="he-IL">
                <a:solidFill>
                  <a:schemeClr val="tx1"/>
                </a:solidFill>
              </a:rPr>
              <a:t>public int loop_count = 0 ; </a:t>
            </a:r>
          </a:p>
          <a:p>
            <a:r>
              <a:rPr lang="en-US" altLang="he-IL">
                <a:solidFill>
                  <a:schemeClr val="tx1"/>
                </a:solidFill>
              </a:rPr>
              <a:t>:}</a:t>
            </a:r>
          </a:p>
          <a:p>
            <a:r>
              <a:rPr lang="en-US" altLang="he-IL">
                <a:solidFill>
                  <a:schemeClr val="tx1"/>
                </a:solidFill>
              </a:rPr>
              <a:t>stm	: := exp ‘;’</a:t>
            </a:r>
          </a:p>
          <a:p>
            <a:r>
              <a:rPr lang="en-US" altLang="he-IL">
                <a:solidFill>
                  <a:schemeClr val="tx1"/>
                </a:solidFill>
              </a:rPr>
              <a:t>	|  IF ‘(‘ exp ‘)’ stm 	</a:t>
            </a:r>
          </a:p>
          <a:p>
            <a:r>
              <a:rPr lang="en-US" altLang="he-IL">
                <a:solidFill>
                  <a:schemeClr val="tx1"/>
                </a:solidFill>
              </a:rPr>
              <a:t>      	|  IF ‘(‘ exp ‘)’ stm ELSE stm </a:t>
            </a:r>
          </a:p>
          <a:p>
            <a:r>
              <a:rPr lang="en-US" altLang="he-IL">
                <a:solidFill>
                  <a:schemeClr val="tx1"/>
                </a:solidFill>
              </a:rPr>
              <a:t>	|  WHILE  ‘(‘ exp ‘)’ m stm {:  loop_count--;   :}      </a:t>
            </a:r>
          </a:p>
          <a:p>
            <a:r>
              <a:rPr lang="en-US" altLang="en-US">
                <a:solidFill>
                  <a:schemeClr val="tx1"/>
                </a:solidFill>
              </a:rPr>
              <a:t>	|  ‘{‘ </a:t>
            </a:r>
            <a:r>
              <a:rPr lang="en-US" altLang="he-IL">
                <a:solidFill>
                  <a:schemeClr val="tx1"/>
                </a:solidFill>
              </a:rPr>
              <a:t>stmList ‘}’</a:t>
            </a:r>
          </a:p>
          <a:p>
            <a:r>
              <a:rPr lang="en-US" altLang="he-IL">
                <a:solidFill>
                  <a:schemeClr val="tx1"/>
                </a:solidFill>
              </a:rPr>
              <a:t>   	|   BREAK ‘;’   {:  if  (loop_count == 0) </a:t>
            </a:r>
          </a:p>
          <a:p>
            <a:r>
              <a:rPr lang="en-US" altLang="he-IL">
                <a:solidFill>
                  <a:schemeClr val="tx1"/>
                </a:solidFill>
              </a:rPr>
              <a:t>   system.error.println(“Break must be enclosed within a loop”);</a:t>
            </a:r>
          </a:p>
          <a:p>
            <a:r>
              <a:rPr lang="en-US" altLang="he-IL">
                <a:solidFill>
                  <a:schemeClr val="tx1"/>
                </a:solidFill>
              </a:rPr>
              <a:t>			  :} </a:t>
            </a:r>
          </a:p>
          <a:p>
            <a:r>
              <a:rPr lang="en-US" altLang="he-IL">
                <a:solidFill>
                  <a:schemeClr val="tx1"/>
                </a:solidFill>
              </a:rPr>
              <a:t>             ;</a:t>
            </a:r>
          </a:p>
          <a:p>
            <a:r>
              <a:rPr lang="en-US" altLang="he-IL">
                <a:solidFill>
                  <a:schemeClr val="tx1"/>
                </a:solidFill>
              </a:rPr>
              <a:t>stmList ::</a:t>
            </a:r>
            <a:r>
              <a:rPr lang="he-IL" altLang="he-IL">
                <a:solidFill>
                  <a:schemeClr val="tx1"/>
                </a:solidFill>
                <a:cs typeface="Times New Roman" pitchFamily="18" charset="0"/>
              </a:rPr>
              <a:t>=</a:t>
            </a:r>
            <a:r>
              <a:rPr lang="en-US" altLang="en-US">
                <a:solidFill>
                  <a:schemeClr val="tx1"/>
                </a:solidFill>
              </a:rPr>
              <a:t>  </a:t>
            </a:r>
            <a:r>
              <a:rPr lang="en-US" altLang="he-IL">
                <a:solidFill>
                  <a:schemeClr val="tx1"/>
                </a:solidFill>
              </a:rPr>
              <a:t>stmList st </a:t>
            </a:r>
          </a:p>
          <a:p>
            <a:r>
              <a:rPr lang="en-US" altLang="he-IL">
                <a:solidFill>
                  <a:schemeClr val="tx1"/>
                </a:solidFill>
              </a:rPr>
              <a:t>	|  /* empty */ </a:t>
            </a:r>
          </a:p>
          <a:p>
            <a:r>
              <a:rPr lang="en-US" altLang="he-IL">
                <a:solidFill>
                  <a:schemeClr val="tx1"/>
                </a:solidFill>
              </a:rPr>
              <a:t>	;</a:t>
            </a:r>
          </a:p>
          <a:p>
            <a:r>
              <a:rPr lang="en-US" altLang="he-IL">
                <a:solidFill>
                  <a:schemeClr val="tx1"/>
                </a:solidFill>
              </a:rPr>
              <a:t>m 	::= /* empty */  {: loop_count++ ;  :}</a:t>
            </a:r>
          </a:p>
          <a:p>
            <a:r>
              <a:rPr lang="en-US" altLang="he-IL">
                <a:solidFill>
                  <a:schemeClr val="tx1"/>
                </a:solidFill>
              </a:rPr>
              <a:t>   	;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435100" y="-38100"/>
            <a:ext cx="7772400" cy="635000"/>
          </a:xfrm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Syntax Directed Solution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7229BA-F8B3-446E-95D1-57A9535A531C}" type="slidenum">
              <a:rPr lang="he-IL" altLang="en-US" smtClean="0"/>
              <a:pPr/>
              <a:t>13</a:t>
            </a:fld>
            <a:endParaRPr lang="en-US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Problems with Syntax Directed Translations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5395913"/>
          </a:xfrm>
        </p:spPr>
        <p:txBody>
          <a:bodyPr/>
          <a:lstStyle/>
          <a:p>
            <a:r>
              <a:rPr lang="en-US" altLang="he-IL" smtClean="0"/>
              <a:t>Grammar specification may be tedious (e.g., to achieve LALR(1))</a:t>
            </a:r>
          </a:p>
          <a:p>
            <a:r>
              <a:rPr lang="en-US" altLang="he-IL" smtClean="0"/>
              <a:t>May need to rewrite the grammar to incorporate different Contexts </a:t>
            </a:r>
          </a:p>
          <a:p>
            <a:r>
              <a:rPr lang="en-US" altLang="he-IL" smtClean="0"/>
              <a:t>Modularity is impossible to achieve</a:t>
            </a:r>
          </a:p>
          <a:p>
            <a:r>
              <a:rPr lang="en-US" altLang="he-IL" smtClean="0"/>
              <a:t>Some programming languages allow forward</a:t>
            </a:r>
            <a:br>
              <a:rPr lang="en-US" altLang="he-IL" smtClean="0"/>
            </a:br>
            <a:r>
              <a:rPr lang="en-US" altLang="he-IL" smtClean="0"/>
              <a:t>declarations (Algol, ML and Java)</a:t>
            </a:r>
          </a:p>
          <a:p>
            <a:endParaRPr lang="en-US" altLang="he-IL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0666CD-23AC-4735-98A5-038756BC9FFB}" type="slidenum">
              <a:rPr lang="he-IL" altLang="en-US" smtClean="0"/>
              <a:pPr/>
              <a:t>14</a:t>
            </a:fld>
            <a:endParaRPr lang="en-US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z="2800" smtClean="0">
                <a:solidFill>
                  <a:schemeClr val="tx1"/>
                </a:solidFill>
              </a:rPr>
              <a:t>Example Context Condition:  Scope Rules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5395913"/>
          </a:xfrm>
        </p:spPr>
        <p:txBody>
          <a:bodyPr/>
          <a:lstStyle/>
          <a:p>
            <a:r>
              <a:rPr lang="en-US" altLang="he-IL" sz="2800" smtClean="0"/>
              <a:t>Variables must be defined within scope</a:t>
            </a:r>
          </a:p>
          <a:p>
            <a:r>
              <a:rPr lang="en-US" altLang="he-IL" sz="2800" smtClean="0"/>
              <a:t>Dynamic vs. Static Scope rules</a:t>
            </a:r>
          </a:p>
          <a:p>
            <a:r>
              <a:rPr lang="en-US" altLang="he-IL" sz="2800" smtClean="0"/>
              <a:t>Cannot be coded using a context free grammar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B343F0-9AC3-45EE-A58F-25BC12EC741E}" type="slidenum">
              <a:rPr lang="he-IL" altLang="en-US" smtClean="0"/>
              <a:pPr/>
              <a:t>15</a:t>
            </a:fld>
            <a:endParaRPr lang="en-US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587375"/>
          </a:xfrm>
          <a:noFill/>
        </p:spPr>
        <p:txBody>
          <a:bodyPr/>
          <a:lstStyle/>
          <a:p>
            <a:r>
              <a:rPr lang="en-US" altLang="he-IL" sz="2800" smtClean="0">
                <a:solidFill>
                  <a:schemeClr val="tx1"/>
                </a:solidFill>
              </a:rPr>
              <a:t>Dynamic vs. Static Scope Rules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727200" y="927100"/>
            <a:ext cx="5032375" cy="527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n-US" sz="2000">
                <a:solidFill>
                  <a:schemeClr val="tx1"/>
                </a:solidFill>
              </a:rPr>
              <a:t> </a:t>
            </a:r>
            <a:r>
              <a:rPr lang="en-US" altLang="he-IL" sz="2000">
                <a:solidFill>
                  <a:schemeClr val="tx1"/>
                </a:solidFill>
              </a:rPr>
              <a:t>procedure  p;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	var x: integer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 	procedure  q ;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	   	 begin { q } 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    		…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   		x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		…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    		end { q };   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	procedure   r ; 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	var x: integer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	begin { r } 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	q ; 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	end;  { r  }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begin { p } 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 	q ; 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 	r ; 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end { p }</a:t>
            </a: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DB934E-040A-4DC6-994E-9CEB38BA9314}" type="slidenum">
              <a:rPr lang="he-IL" altLang="en-US" smtClean="0"/>
              <a:pPr/>
              <a:t>16</a:t>
            </a:fld>
            <a:endParaRPr lang="en-US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Example Context Condition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5395913"/>
          </a:xfrm>
        </p:spPr>
        <p:txBody>
          <a:bodyPr/>
          <a:lstStyle/>
          <a:p>
            <a:r>
              <a:rPr lang="en-US" altLang="he-IL" smtClean="0"/>
              <a:t>In Pascal </a:t>
            </a:r>
            <a:br>
              <a:rPr lang="en-US" altLang="he-IL" smtClean="0"/>
            </a:br>
            <a:r>
              <a:rPr lang="en-US" altLang="he-IL" smtClean="0"/>
              <a:t>Types in assignment must be “compatible”'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3CC813-85C0-4D3A-9F46-CA2C0A5A12F0}" type="slidenum">
              <a:rPr lang="he-IL" altLang="en-US" smtClean="0"/>
              <a:pPr/>
              <a:t>17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0"/>
            <a:ext cx="7772400" cy="603250"/>
          </a:xfrm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Partial Grammar for Pascal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39800" y="684213"/>
            <a:ext cx="27781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Stm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id Assign Exp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39800" y="1395413"/>
            <a:ext cx="21764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Exp 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IntConst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39800" y="2043113"/>
            <a:ext cx="23955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Exp 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RealConst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939800" y="2740025"/>
            <a:ext cx="23558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Exp + Exp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39800" y="3511550"/>
            <a:ext cx="2209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Exp -Exp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939800" y="4227513"/>
            <a:ext cx="24018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( Exp )</a:t>
            </a:r>
          </a:p>
        </p:txBody>
      </p:sp>
      <p:sp>
        <p:nvSpPr>
          <p:cNvPr id="19465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C46E97-8DBB-4C06-BCC6-5DD980462198}" type="slidenum">
              <a:rPr lang="he-IL" altLang="en-US" smtClean="0"/>
              <a:pPr/>
              <a:t>18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0"/>
            <a:ext cx="7772400" cy="603250"/>
          </a:xfrm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Refined Grammar for Pascal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98525" y="684213"/>
            <a:ext cx="39100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Stm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RealId Assign RealExp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965825" y="2024063"/>
            <a:ext cx="2514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IntExp 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IntConst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42988" y="1914525"/>
            <a:ext cx="2952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RealExp 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RealConst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537200" y="3462338"/>
            <a:ext cx="33702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IntExp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IntExp + IntExp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611813" y="4181475"/>
            <a:ext cx="32242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IntExp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IntExp -IntExp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730875" y="4900613"/>
            <a:ext cx="29845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IntExp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( IntExp )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576513" y="1308100"/>
            <a:ext cx="36147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Stm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RealId Assign IntExp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327650" y="684213"/>
            <a:ext cx="3556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Stm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IntExp</a:t>
            </a:r>
            <a:r>
              <a:rPr lang="en-US" altLang="he-IL">
                <a:solidFill>
                  <a:schemeClr val="tx1"/>
                </a:solidFill>
              </a:rPr>
              <a:t>Assign IntExp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194425" y="2743200"/>
            <a:ext cx="2057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IntExp 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IntId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79438" y="4335463"/>
            <a:ext cx="38814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RealExp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RealExp -RealExp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766763" y="6273800"/>
            <a:ext cx="3505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RealExp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( RealExp )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103313" y="2398713"/>
            <a:ext cx="28336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RealIntExp 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RealId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506413" y="2882900"/>
            <a:ext cx="40274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RealExp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RealExp + RealExp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615950" y="3367088"/>
            <a:ext cx="38084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RealExp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RealExp + IntExp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15950" y="3851275"/>
            <a:ext cx="38084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RealExp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IntExp + RealExp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79438" y="4819650"/>
            <a:ext cx="38814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RealExp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RealExp -RealExp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88975" y="5303838"/>
            <a:ext cx="36623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RealExp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RealExp -IntExp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688975" y="5788025"/>
            <a:ext cx="36623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RealExp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IntExp -RealExp</a:t>
            </a:r>
          </a:p>
        </p:txBody>
      </p:sp>
      <p:sp>
        <p:nvSpPr>
          <p:cNvPr id="20501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34295-C23F-4ED2-B500-55157F90889E}" type="slidenum">
              <a:rPr lang="he-IL" altLang="en-US" smtClean="0"/>
              <a:pPr/>
              <a:t>19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 Decaf Program</a:t>
            </a: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484188" y="2012950"/>
            <a:ext cx="69548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class MyClass implements </a:t>
            </a:r>
            <a:r>
              <a:rPr lang="en-US" b="1">
                <a:solidFill>
                  <a:schemeClr val="tx1"/>
                </a:solidFill>
              </a:rPr>
              <a:t>MyInterface {</a:t>
            </a:r>
          </a:p>
          <a:p>
            <a:r>
              <a:rPr lang="en-US">
                <a:solidFill>
                  <a:schemeClr val="tx1"/>
                </a:solidFill>
              </a:rPr>
              <a:t>string myInteger;</a:t>
            </a:r>
          </a:p>
          <a:p>
            <a:r>
              <a:rPr lang="en-US">
                <a:solidFill>
                  <a:schemeClr val="tx1"/>
                </a:solidFill>
              </a:rPr>
              <a:t>void doSomething() {</a:t>
            </a:r>
          </a:p>
          <a:p>
            <a:r>
              <a:rPr lang="en-US">
                <a:solidFill>
                  <a:schemeClr val="tx1"/>
                </a:solidFill>
              </a:rPr>
              <a:t>   int[] x = </a:t>
            </a:r>
            <a:r>
              <a:rPr lang="en-US" b="1">
                <a:solidFill>
                  <a:schemeClr val="tx1"/>
                </a:solidFill>
              </a:rPr>
              <a:t>new string;</a:t>
            </a:r>
          </a:p>
          <a:p>
            <a:r>
              <a:rPr lang="en-US">
                <a:solidFill>
                  <a:schemeClr val="tx1"/>
                </a:solidFill>
              </a:rPr>
              <a:t>   x[5] = </a:t>
            </a:r>
            <a:r>
              <a:rPr lang="en-US" b="1">
                <a:solidFill>
                  <a:schemeClr val="tx1"/>
                </a:solidFill>
              </a:rPr>
              <a:t>myInteger * y   ;</a:t>
            </a:r>
          </a:p>
          <a:p>
            <a:r>
              <a:rPr lang="en-US">
                <a:solidFill>
                  <a:schemeClr val="tx1"/>
                </a:solidFill>
              </a:rPr>
              <a:t>   }</a:t>
            </a:r>
          </a:p>
          <a:p>
            <a:r>
              <a:rPr lang="en-US" b="1">
                <a:solidFill>
                  <a:schemeClr val="tx1"/>
                </a:solidFill>
              </a:rPr>
              <a:t>void doSomething() {</a:t>
            </a:r>
          </a:p>
          <a:p>
            <a:r>
              <a:rPr lang="en-US" b="1">
                <a:solidFill>
                  <a:schemeClr val="tx1"/>
                </a:solidFill>
              </a:rPr>
              <a:t>   </a:t>
            </a:r>
            <a:r>
              <a:rPr lang="en-US">
                <a:solidFill>
                  <a:schemeClr val="tx1"/>
                </a:solidFill>
              </a:rPr>
              <a:t>}</a:t>
            </a:r>
          </a:p>
          <a:p>
            <a:r>
              <a:rPr lang="en-US">
                <a:solidFill>
                  <a:schemeClr val="tx1"/>
                </a:solidFill>
              </a:rPr>
              <a:t>int fibonacci(int n) {</a:t>
            </a:r>
          </a:p>
          <a:p>
            <a:r>
              <a:rPr lang="en-US">
                <a:solidFill>
                  <a:schemeClr val="tx1"/>
                </a:solidFill>
              </a:rPr>
              <a:t>    return </a:t>
            </a:r>
            <a:r>
              <a:rPr lang="en-US" b="1">
                <a:solidFill>
                  <a:schemeClr val="tx1"/>
                </a:solidFill>
              </a:rPr>
              <a:t>doSomething() + fibonacci(n – 1);</a:t>
            </a:r>
          </a:p>
          <a:p>
            <a:r>
              <a:rPr lang="en-US" b="1">
                <a:solidFill>
                  <a:schemeClr val="tx1"/>
                </a:solidFill>
              </a:rPr>
              <a:t>   </a:t>
            </a:r>
            <a:r>
              <a:rPr lang="en-US">
                <a:solidFill>
                  <a:schemeClr val="tx1"/>
                </a:solidFill>
              </a:rPr>
              <a:t>}</a:t>
            </a:r>
          </a:p>
          <a:p>
            <a:r>
              <a:rPr lang="en-US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33775" y="1609725"/>
            <a:ext cx="2863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Interface not declared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86175" y="3124200"/>
            <a:ext cx="2066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Type mismatch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76400" y="3830638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Can’t multiple integers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38588" y="3508375"/>
            <a:ext cx="1927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y is undefined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94075" y="4256088"/>
            <a:ext cx="31670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Can’t redefine functions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28800" y="5573713"/>
            <a:ext cx="200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Can’t add void</a:t>
            </a:r>
          </a:p>
        </p:txBody>
      </p:sp>
      <p:sp>
        <p:nvSpPr>
          <p:cNvPr id="3082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F5873C-70AA-4BD7-AC76-14442538B6ED}" type="slidenum">
              <a:rPr lang="he-IL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1265238"/>
            <a:ext cx="8948738" cy="4838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he-IL">
                <a:solidFill>
                  <a:schemeClr val="tx1"/>
                </a:solidFill>
              </a:rPr>
              <a:t>%%</a:t>
            </a:r>
          </a:p>
          <a:p>
            <a:r>
              <a:rPr lang="en-US" altLang="he-IL">
                <a:solidFill>
                  <a:schemeClr val="tx1"/>
                </a:solidFill>
              </a:rPr>
              <a:t>...</a:t>
            </a:r>
          </a:p>
          <a:p>
            <a:r>
              <a:rPr lang="en-US" altLang="he-IL">
                <a:solidFill>
                  <a:schemeClr val="tx1"/>
                </a:solidFill>
              </a:rPr>
              <a:t>stm	: :=  id:i Assign  exp:e {:  compatAss(lookup(i),  e) ;   :}</a:t>
            </a:r>
          </a:p>
          <a:p>
            <a:r>
              <a:rPr lang="en-US" altLang="he-IL">
                <a:solidFill>
                  <a:schemeClr val="tx1"/>
                </a:solidFill>
              </a:rPr>
              <a:t>	;</a:t>
            </a:r>
          </a:p>
          <a:p>
            <a:r>
              <a:rPr lang="en-US" altLang="he-IL">
                <a:solidFill>
                  <a:schemeClr val="tx1"/>
                </a:solidFill>
              </a:rPr>
              <a:t>exp	::=  exp:e1 PLUS exp:e2   {</a:t>
            </a:r>
            <a:r>
              <a:rPr lang="he-IL" altLang="he-IL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altLang="en-US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</a:rPr>
              <a:t>compatOp(Op.PLUS, e1, e2);</a:t>
            </a:r>
          </a:p>
          <a:p>
            <a:r>
              <a:rPr lang="en-US" altLang="he-IL">
                <a:solidFill>
                  <a:schemeClr val="tx1"/>
                </a:solidFill>
              </a:rPr>
              <a:t>                           	        RESULT = opType(Op.PLUS, e1, e2); :}</a:t>
            </a:r>
          </a:p>
          <a:p>
            <a:r>
              <a:rPr lang="en-US" altLang="he-IL">
                <a:solidFill>
                  <a:schemeClr val="tx1"/>
                </a:solidFill>
              </a:rPr>
              <a:t>	|  exp:e1 MINUS exp:e2   {:</a:t>
            </a:r>
            <a:r>
              <a:rPr lang="en-US" altLang="en-US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</a:rPr>
              <a:t>compatOp(Op.MINUS, e1, e2);</a:t>
            </a:r>
          </a:p>
          <a:p>
            <a:pPr algn="ctr"/>
            <a:r>
              <a:rPr lang="en-US" altLang="he-IL">
                <a:solidFill>
                  <a:schemeClr val="tx1"/>
                </a:solidFill>
              </a:rPr>
              <a:t>                           	 RESULT = opType(Op.MINUS, e1, e2);  :}	</a:t>
            </a:r>
          </a:p>
          <a:p>
            <a:r>
              <a:rPr lang="en-US" altLang="he-IL">
                <a:solidFill>
                  <a:schemeClr val="tx1"/>
                </a:solidFill>
              </a:rPr>
              <a:t> 	|  ID: i {:  RESULT = lookup(i);   :}</a:t>
            </a:r>
          </a:p>
          <a:p>
            <a:r>
              <a:rPr lang="en-US" altLang="he-IL">
                <a:solidFill>
                  <a:schemeClr val="tx1"/>
                </a:solidFill>
              </a:rPr>
              <a:t>	|  INCONST {:  RESULT = new TyInt() ;  :}</a:t>
            </a:r>
          </a:p>
          <a:p>
            <a:r>
              <a:rPr lang="en-US" altLang="he-IL">
                <a:solidFill>
                  <a:schemeClr val="tx1"/>
                </a:solidFill>
              </a:rPr>
              <a:t>	|  REALCONST {: RESULT = new TyReal();  :}</a:t>
            </a:r>
          </a:p>
          <a:p>
            <a:r>
              <a:rPr lang="en-US" altLang="he-IL">
                <a:solidFill>
                  <a:schemeClr val="tx1"/>
                </a:solidFill>
              </a:rPr>
              <a:t>	|  ‘(‘ exp: e ‘)’ {:  RESULT = e ; :}</a:t>
            </a:r>
          </a:p>
          <a:p>
            <a:r>
              <a:rPr lang="en-US" altLang="he-IL">
                <a:solidFill>
                  <a:schemeClr val="tx1"/>
                </a:solidFill>
              </a:rPr>
              <a:t>             ;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558800" y="0"/>
            <a:ext cx="7772400" cy="873125"/>
          </a:xfrm>
        </p:spPr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Syntax Directed Solution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D6C56B-BDD9-43EA-8E2C-A615649EB25F}" type="slidenum">
              <a:rPr lang="he-IL" altLang="en-US" smtClean="0"/>
              <a:pPr/>
              <a:t>20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Type Checking </a:t>
            </a:r>
            <a:br>
              <a:rPr lang="en-US" sz="4000" smtClean="0"/>
            </a:br>
            <a:r>
              <a:rPr lang="en-US" sz="4000" smtClean="0"/>
              <a:t>(Imperative languages)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Identify the type of every expression</a:t>
            </a:r>
          </a:p>
          <a:p>
            <a:r>
              <a:rPr lang="en-US" smtClean="0"/>
              <a:t>Usually one or two passes over the syntax tree</a:t>
            </a:r>
          </a:p>
          <a:p>
            <a:r>
              <a:rPr lang="en-US" smtClean="0"/>
              <a:t>Handle scope rules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8A04A0-74FD-4ED4-8418-FF250D8F2629}" type="slidenum">
              <a:rPr lang="he-IL" altLang="en-US" smtClean="0"/>
              <a:pPr/>
              <a:t>21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is a type</a:t>
            </a:r>
          </a:p>
          <a:p>
            <a:pPr lvl="1"/>
            <a:r>
              <a:rPr lang="en-US" smtClean="0"/>
              <a:t>Varies from language to language</a:t>
            </a:r>
          </a:p>
          <a:p>
            <a:r>
              <a:rPr lang="en-US" smtClean="0"/>
              <a:t>Consensus</a:t>
            </a:r>
          </a:p>
          <a:p>
            <a:pPr lvl="1"/>
            <a:r>
              <a:rPr lang="en-US" smtClean="0"/>
              <a:t>A set of values</a:t>
            </a:r>
          </a:p>
          <a:p>
            <a:pPr lvl="1"/>
            <a:r>
              <a:rPr lang="en-US" smtClean="0"/>
              <a:t>A set of operations</a:t>
            </a:r>
          </a:p>
          <a:p>
            <a:r>
              <a:rPr lang="en-US" smtClean="0"/>
              <a:t>Classes </a:t>
            </a:r>
          </a:p>
          <a:p>
            <a:pPr lvl="1"/>
            <a:r>
              <a:rPr lang="en-US" smtClean="0"/>
              <a:t>One instantiation of the modern notion of types</a:t>
            </a:r>
          </a:p>
          <a:p>
            <a:pPr lvl="1"/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13C14B-319D-4048-8F6E-890A78DC6946}" type="slidenum">
              <a:rPr lang="he-IL" altLang="en-US" smtClean="0"/>
              <a:pPr/>
              <a:t>22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do we need type systems?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Consider assembly code</a:t>
            </a:r>
          </a:p>
          <a:p>
            <a:pPr lvl="1"/>
            <a:r>
              <a:rPr lang="en-US" smtClean="0"/>
              <a:t>add $r1, $r2, $r3</a:t>
            </a:r>
          </a:p>
          <a:p>
            <a:r>
              <a:rPr lang="en-US" smtClean="0"/>
              <a:t>What are the types of $r1, $r2, $r3</a:t>
            </a:r>
            <a:r>
              <a:rPr lang="he-IL" smtClean="0"/>
              <a:t>?</a:t>
            </a: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5DB457-0975-423D-B32C-05A0B295A911}" type="slidenum">
              <a:rPr lang="he-IL" altLang="en-US" smtClean="0"/>
              <a:pPr/>
              <a:t>23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and Operations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Certain operations are legal for values of each type</a:t>
            </a:r>
          </a:p>
          <a:p>
            <a:pPr lvl="1"/>
            <a:r>
              <a:rPr lang="en-US" smtClean="0"/>
              <a:t>It does not make sense to add a function pointer and an integer in C</a:t>
            </a:r>
          </a:p>
          <a:p>
            <a:pPr lvl="1"/>
            <a:r>
              <a:rPr lang="en-US" smtClean="0"/>
              <a:t>It does make sense to add two integers</a:t>
            </a:r>
          </a:p>
          <a:p>
            <a:pPr lvl="1"/>
            <a:r>
              <a:rPr lang="en-US" smtClean="0"/>
              <a:t>But both have the same assembly language implementation!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A28575-9C02-454C-B89B-DD8CF56B9E4B}" type="slidenum">
              <a:rPr lang="he-IL" altLang="en-US" smtClean="0"/>
              <a:pPr/>
              <a:t>24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Systems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 language’s</a:t>
            </a:r>
            <a:r>
              <a:rPr lang="en-US" smtClean="0">
                <a:solidFill>
                  <a:srgbClr val="FF0000"/>
                </a:solidFill>
              </a:rPr>
              <a:t> type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system </a:t>
            </a:r>
            <a:r>
              <a:rPr lang="en-US" smtClean="0"/>
              <a:t>specifies which operations are valid for which types</a:t>
            </a:r>
          </a:p>
          <a:p>
            <a:pPr>
              <a:lnSpc>
                <a:spcPct val="90000"/>
              </a:lnSpc>
            </a:pPr>
            <a:r>
              <a:rPr lang="en-US" smtClean="0"/>
              <a:t>The goal of </a:t>
            </a:r>
            <a:r>
              <a:rPr lang="en-US" smtClean="0">
                <a:solidFill>
                  <a:srgbClr val="FF0000"/>
                </a:solidFill>
              </a:rPr>
              <a:t>type checking</a:t>
            </a:r>
            <a:r>
              <a:rPr lang="en-US" smtClean="0"/>
              <a:t> is to ensure that operations are used with the correct types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Enforces intended interpretation of values because nothing else will!</a:t>
            </a:r>
          </a:p>
          <a:p>
            <a:pPr>
              <a:lnSpc>
                <a:spcPct val="90000"/>
              </a:lnSpc>
            </a:pPr>
            <a:r>
              <a:rPr lang="en-US" smtClean="0"/>
              <a:t>The goal of </a:t>
            </a:r>
            <a:r>
              <a:rPr lang="en-US" smtClean="0">
                <a:solidFill>
                  <a:srgbClr val="FF0000"/>
                </a:solidFill>
              </a:rPr>
              <a:t>type inference </a:t>
            </a:r>
            <a:r>
              <a:rPr lang="en-US" smtClean="0"/>
              <a:t>is to infer a unique type for every “valid expression”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6645AC-47D1-4DB3-91DD-4F4C9AA70F5B}" type="slidenum">
              <a:rPr lang="he-IL" altLang="en-US" smtClean="0"/>
              <a:pPr/>
              <a:t>25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Checking Overview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Three kinds of languages</a:t>
            </a:r>
          </a:p>
          <a:p>
            <a:pPr lvl="1"/>
            <a:r>
              <a:rPr lang="en-US" sz="2400" smtClean="0"/>
              <a:t>Statically typed: (Almost) all checking of types is done as part of compilation </a:t>
            </a:r>
          </a:p>
          <a:p>
            <a:pPr lvl="2"/>
            <a:r>
              <a:rPr lang="en-US" sz="2000" smtClean="0"/>
              <a:t>Context Analysis</a:t>
            </a:r>
          </a:p>
          <a:p>
            <a:pPr lvl="2"/>
            <a:r>
              <a:rPr lang="en-US" sz="2000" smtClean="0"/>
              <a:t>C, Java, ML</a:t>
            </a:r>
          </a:p>
          <a:p>
            <a:pPr lvl="1"/>
            <a:r>
              <a:rPr lang="en-US" sz="2400" smtClean="0"/>
              <a:t>Dynamically typed: Almost all checking of types is done as part of program execution</a:t>
            </a:r>
          </a:p>
          <a:p>
            <a:pPr lvl="2"/>
            <a:r>
              <a:rPr lang="en-US" sz="2000" smtClean="0"/>
              <a:t>Code generation</a:t>
            </a:r>
          </a:p>
          <a:p>
            <a:pPr lvl="2"/>
            <a:r>
              <a:rPr lang="en-US" sz="2000" smtClean="0"/>
              <a:t>Scheme, Python</a:t>
            </a:r>
          </a:p>
          <a:p>
            <a:pPr lvl="1"/>
            <a:r>
              <a:rPr lang="en-US" sz="2400" smtClean="0"/>
              <a:t>Untyped </a:t>
            </a:r>
          </a:p>
          <a:p>
            <a:pPr lvl="2"/>
            <a:r>
              <a:rPr lang="en-US" sz="2000" smtClean="0"/>
              <a:t>No type checking (Machine Code)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224B61-4FCA-47DF-881E-322B0E59002E}" type="slidenum">
              <a:rPr lang="he-IL" altLang="en-US" smtClean="0"/>
              <a:pPr/>
              <a:t>26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Wars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Competing views on static vs. dynamic typing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Static typing proponents say: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Static checking catches many programming errors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Prove properties of your code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Avoids the overhead of runtime type checks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Dynamic typing proponents say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Static type systems are restrictive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Rapid prototyping difficult with type systems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Complicates the programming language and the compiler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Compiler optimizations can hide costs</a:t>
            </a:r>
            <a:endParaRPr lang="he-IL" sz="2400" smtClean="0"/>
          </a:p>
          <a:p>
            <a:pPr lvl="1"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BB4D1D-B9E6-4319-B1DC-EAF20068CF5B}" type="slidenum">
              <a:rPr lang="he-IL" altLang="en-US" smtClean="0"/>
              <a:pPr/>
              <a:t>27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Wars (cont.)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practice, most code is written in statically typed languages with escape mechanisms</a:t>
            </a:r>
          </a:p>
          <a:p>
            <a:pPr lvl="1"/>
            <a:r>
              <a:rPr lang="en-US" smtClean="0"/>
              <a:t>Unsafe casts in C Java</a:t>
            </a:r>
          </a:p>
          <a:p>
            <a:pPr lvl="1"/>
            <a:r>
              <a:rPr lang="en-US" smtClean="0"/>
              <a:t>union in C</a:t>
            </a:r>
          </a:p>
          <a:p>
            <a:r>
              <a:rPr lang="en-US" smtClean="0"/>
              <a:t>It is debatable whether this compromise represents the best or worst of both worlds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4F2BCA-6888-4640-AC11-E06227DBBA5A}" type="slidenum">
              <a:rPr lang="he-IL" altLang="en-US" smtClean="0"/>
              <a:pPr/>
              <a:t>28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Soundness of type systems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For every expression e,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for every value v of e at runtime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v val(type(e))</a:t>
            </a:r>
          </a:p>
          <a:p>
            <a:pPr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The type may actually describe more values</a:t>
            </a:r>
          </a:p>
          <a:p>
            <a:pPr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The rules can reject logically correct programs</a:t>
            </a:r>
          </a:p>
          <a:p>
            <a:pPr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Becomes more complicated with subtyping (inheritance)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52F3D9-8AA4-4338-8E61-5AB8EB866431}" type="slidenum">
              <a:rPr lang="he-IL" altLang="en-US" smtClean="0"/>
              <a:pPr/>
              <a:t>29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3988"/>
            <a:ext cx="7772400" cy="833437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Outline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68388"/>
            <a:ext cx="7897812" cy="5789612"/>
          </a:xfrm>
        </p:spPr>
        <p:txBody>
          <a:bodyPr/>
          <a:lstStyle/>
          <a:p>
            <a:pPr>
              <a:tabLst>
                <a:tab pos="3768725" algn="l"/>
              </a:tabLst>
            </a:pPr>
            <a:r>
              <a:rPr lang="en-US" altLang="he-IL" smtClean="0"/>
              <a:t>What is Context (Context) Analysis</a:t>
            </a:r>
          </a:p>
          <a:p>
            <a:pPr>
              <a:tabLst>
                <a:tab pos="3768725" algn="l"/>
              </a:tabLst>
            </a:pPr>
            <a:r>
              <a:rPr lang="en-US" altLang="he-IL" smtClean="0"/>
              <a:t>Why is it needed?</a:t>
            </a:r>
          </a:p>
          <a:p>
            <a:pPr>
              <a:tabLst>
                <a:tab pos="3768725" algn="l"/>
              </a:tabLst>
            </a:pPr>
            <a:r>
              <a:rPr lang="en-US" altLang="he-IL" smtClean="0"/>
              <a:t>Scopes and type checking for imperative languages (Chapter 6)</a:t>
            </a:r>
          </a:p>
          <a:p>
            <a:pPr>
              <a:tabLst>
                <a:tab pos="3768725" algn="l"/>
              </a:tabLst>
            </a:pPr>
            <a:r>
              <a:rPr lang="en-US" altLang="he-IL" smtClean="0"/>
              <a:t>Attribute grammars (Chapter 3)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8860C1-ED92-4234-941D-4783EA6EC918}" type="slidenum">
              <a:rPr lang="he-IL" altLang="en-US" smtClean="0"/>
              <a:pPr/>
              <a:t>3</a:t>
            </a:fld>
            <a:endParaRPr lang="en-US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Issues in Context Analysis Implementation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Name Resolution</a:t>
            </a:r>
          </a:p>
          <a:p>
            <a:r>
              <a:rPr lang="en-US" smtClean="0"/>
              <a:t>Type Checking</a:t>
            </a:r>
          </a:p>
          <a:p>
            <a:pPr lvl="1"/>
            <a:r>
              <a:rPr lang="en-US" smtClean="0"/>
              <a:t>Type Equivalence</a:t>
            </a:r>
          </a:p>
          <a:p>
            <a:pPr lvl="1"/>
            <a:r>
              <a:rPr lang="en-US" smtClean="0"/>
              <a:t>Type Coercions</a:t>
            </a:r>
          </a:p>
          <a:p>
            <a:pPr lvl="1"/>
            <a:r>
              <a:rPr lang="en-US" smtClean="0"/>
              <a:t>Casts</a:t>
            </a:r>
          </a:p>
          <a:p>
            <a:pPr lvl="1"/>
            <a:r>
              <a:rPr lang="en-US" smtClean="0"/>
              <a:t>Polymorphism</a:t>
            </a:r>
          </a:p>
          <a:p>
            <a:pPr lvl="1"/>
            <a:r>
              <a:rPr lang="en-US" smtClean="0"/>
              <a:t>Type Constructors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527AEE-6522-4E8F-91C8-CB507D45D5E7}" type="slidenum">
              <a:rPr lang="he-IL" altLang="en-US" smtClean="0"/>
              <a:pPr/>
              <a:t>30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Name Resolution (Identification)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390650"/>
          </a:xfrm>
        </p:spPr>
        <p:txBody>
          <a:bodyPr/>
          <a:lstStyle/>
          <a:p>
            <a:r>
              <a:rPr lang="en-US" smtClean="0"/>
              <a:t>Connect </a:t>
            </a:r>
            <a:r>
              <a:rPr lang="en-US" smtClean="0">
                <a:solidFill>
                  <a:srgbClr val="F02E00"/>
                </a:solidFill>
              </a:rPr>
              <a:t>applied occurrences</a:t>
            </a:r>
            <a:r>
              <a:rPr lang="en-US" smtClean="0"/>
              <a:t> of an identifier/operator to its </a:t>
            </a:r>
            <a:r>
              <a:rPr lang="en-US" smtClean="0">
                <a:solidFill>
                  <a:srgbClr val="F02E00"/>
                </a:solidFill>
              </a:rPr>
              <a:t>defining occurrence</a:t>
            </a:r>
          </a:p>
        </p:txBody>
      </p:sp>
      <p:sp>
        <p:nvSpPr>
          <p:cNvPr id="473093" name="Text Box 5"/>
          <p:cNvSpPr txBox="1">
            <a:spLocks noChangeArrowheads="1"/>
          </p:cNvSpPr>
          <p:nvPr/>
        </p:nvSpPr>
        <p:spPr bwMode="auto">
          <a:xfrm>
            <a:off x="914400" y="3114675"/>
            <a:ext cx="6638925" cy="3743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month: Integer RANGE [1..12];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…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month := 1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while month &lt;&gt; 12 do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   print_string(month_name[month]);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   month:=     month +1;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 done;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331913" y="3459163"/>
            <a:ext cx="3379787" cy="2624137"/>
            <a:chOff x="839" y="2179"/>
            <a:chExt cx="2129" cy="1653"/>
          </a:xfrm>
        </p:grpSpPr>
        <p:sp>
          <p:nvSpPr>
            <p:cNvPr id="32775" name="Line 6"/>
            <p:cNvSpPr>
              <a:spLocks noChangeShapeType="1"/>
            </p:cNvSpPr>
            <p:nvPr/>
          </p:nvSpPr>
          <p:spPr bwMode="auto">
            <a:xfrm flipH="1" flipV="1">
              <a:off x="839" y="2179"/>
              <a:ext cx="213" cy="5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6" name="Line 7"/>
            <p:cNvSpPr>
              <a:spLocks noChangeShapeType="1"/>
            </p:cNvSpPr>
            <p:nvPr/>
          </p:nvSpPr>
          <p:spPr bwMode="auto">
            <a:xfrm flipH="1" flipV="1">
              <a:off x="927" y="2191"/>
              <a:ext cx="488" cy="9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7" name="Line 8"/>
            <p:cNvSpPr>
              <a:spLocks noChangeShapeType="1"/>
            </p:cNvSpPr>
            <p:nvPr/>
          </p:nvSpPr>
          <p:spPr bwMode="auto">
            <a:xfrm flipH="1" flipV="1">
              <a:off x="977" y="2254"/>
              <a:ext cx="1991" cy="11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8" name="Line 9"/>
            <p:cNvSpPr>
              <a:spLocks noChangeShapeType="1"/>
            </p:cNvSpPr>
            <p:nvPr/>
          </p:nvSpPr>
          <p:spPr bwMode="auto">
            <a:xfrm flipV="1">
              <a:off x="939" y="2254"/>
              <a:ext cx="0" cy="15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9" name="Line 12"/>
            <p:cNvSpPr>
              <a:spLocks noChangeShapeType="1"/>
            </p:cNvSpPr>
            <p:nvPr/>
          </p:nvSpPr>
          <p:spPr bwMode="auto">
            <a:xfrm flipH="1" flipV="1">
              <a:off x="964" y="2241"/>
              <a:ext cx="1052" cy="15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4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4440FF-EE2D-48DC-9252-EF36807C4791}" type="slidenum">
              <a:rPr lang="he-IL" altLang="en-US" smtClean="0"/>
              <a:pPr/>
              <a:t>31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Name Resolution (Identification)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10100"/>
          </a:xfrm>
        </p:spPr>
        <p:txBody>
          <a:bodyPr/>
          <a:lstStyle/>
          <a:p>
            <a:r>
              <a:rPr lang="en-US" smtClean="0"/>
              <a:t>Connect </a:t>
            </a:r>
            <a:r>
              <a:rPr lang="en-US" smtClean="0">
                <a:solidFill>
                  <a:srgbClr val="F02E00"/>
                </a:solidFill>
              </a:rPr>
              <a:t>applied occurrences</a:t>
            </a:r>
            <a:r>
              <a:rPr lang="en-US" smtClean="0"/>
              <a:t> of an identifier/operator to its </a:t>
            </a:r>
            <a:r>
              <a:rPr lang="en-US" smtClean="0">
                <a:solidFill>
                  <a:srgbClr val="F02E00"/>
                </a:solidFill>
              </a:rPr>
              <a:t>defining occurrence</a:t>
            </a:r>
          </a:p>
          <a:p>
            <a:r>
              <a:rPr lang="en-US" smtClean="0"/>
              <a:t>Forward declarations</a:t>
            </a:r>
            <a:endParaRPr lang="en-US" smtClean="0">
              <a:cs typeface="Times New Roman" pitchFamily="18" charset="0"/>
            </a:endParaRPr>
          </a:p>
          <a:p>
            <a:r>
              <a:rPr lang="en-US" smtClean="0">
                <a:cs typeface="Times New Roman" pitchFamily="18" charset="0"/>
              </a:rPr>
              <a:t>Separate name spaces</a:t>
            </a:r>
          </a:p>
          <a:p>
            <a:endParaRPr lang="en-US" smtClean="0">
              <a:cs typeface="Times New Roman" pitchFamily="18" charset="0"/>
            </a:endParaRPr>
          </a:p>
          <a:p>
            <a:endParaRPr lang="en-US" smtClean="0">
              <a:cs typeface="Times New Roman" pitchFamily="18" charset="0"/>
            </a:endParaRPr>
          </a:p>
          <a:p>
            <a:endParaRPr lang="en-US" smtClean="0">
              <a:cs typeface="Times New Roman" pitchFamily="18" charset="0"/>
            </a:endParaRPr>
          </a:p>
          <a:p>
            <a:r>
              <a:rPr lang="en-US" smtClean="0">
                <a:cs typeface="Times New Roman" pitchFamily="18" charset="0"/>
              </a:rPr>
              <a:t>Scope rules</a:t>
            </a:r>
          </a:p>
        </p:txBody>
      </p:sp>
      <p:sp>
        <p:nvSpPr>
          <p:cNvPr id="474123" name="Text Box 11"/>
          <p:cNvSpPr txBox="1">
            <a:spLocks noChangeArrowheads="1"/>
          </p:cNvSpPr>
          <p:nvPr/>
        </p:nvSpPr>
        <p:spPr bwMode="auto">
          <a:xfrm>
            <a:off x="3630613" y="4189413"/>
            <a:ext cx="2071687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struct one_int {</a:t>
            </a:r>
          </a:p>
          <a:p>
            <a:r>
              <a:rPr lang="en-US">
                <a:solidFill>
                  <a:schemeClr val="tx1"/>
                </a:solidFill>
              </a:rPr>
              <a:t>    int i ;</a:t>
            </a:r>
          </a:p>
          <a:p>
            <a:r>
              <a:rPr lang="en-US">
                <a:solidFill>
                  <a:schemeClr val="tx1"/>
                </a:solidFill>
              </a:rPr>
              <a:t>} i;</a:t>
            </a:r>
          </a:p>
          <a:p>
            <a:r>
              <a:rPr lang="en-US">
                <a:solidFill>
                  <a:schemeClr val="tx1"/>
                </a:solidFill>
              </a:rPr>
              <a:t> i.i = 3;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9CEC02-88CD-4E36-B080-8DA06BB9EEA9}" type="slidenum">
              <a:rPr lang="he-IL" altLang="en-US" smtClean="0"/>
              <a:pPr/>
              <a:t>32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74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23" grpId="0"/>
      <p:bldP spid="474123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Implementation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separate table per scope/name space</a:t>
            </a:r>
          </a:p>
          <a:p>
            <a:r>
              <a:rPr lang="en-US" smtClean="0"/>
              <a:t>Record properties of identifiers</a:t>
            </a:r>
          </a:p>
          <a:p>
            <a:r>
              <a:rPr lang="en-US" smtClean="0"/>
              <a:t>Create entries for defining occurrences</a:t>
            </a:r>
          </a:p>
          <a:p>
            <a:r>
              <a:rPr lang="en-US" smtClean="0"/>
              <a:t>Search for entries for applied occurrences</a:t>
            </a:r>
          </a:p>
          <a:p>
            <a:r>
              <a:rPr lang="en-US" smtClean="0"/>
              <a:t>Create table per scope enter</a:t>
            </a:r>
          </a:p>
          <a:p>
            <a:r>
              <a:rPr lang="en-US" smtClean="0"/>
              <a:t>Remove table per scope enter</a:t>
            </a:r>
            <a:endParaRPr lang="en-US" smtClean="0">
              <a:cs typeface="Times New Roman" pitchFamily="18" charset="0"/>
            </a:endParaRPr>
          </a:p>
          <a:p>
            <a:r>
              <a:rPr lang="en-US" smtClean="0">
                <a:cs typeface="Times New Roman" pitchFamily="18" charset="0"/>
              </a:rPr>
              <a:t>Expensive search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80B7D3-E665-45FB-A19A-6FEE9F6B4FCF}" type="slidenum">
              <a:rPr lang="he-IL" altLang="en-US" smtClean="0"/>
              <a:pPr/>
              <a:t>33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366713" y="1797050"/>
            <a:ext cx="2881312" cy="44942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void roate(double angle) {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…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}</a:t>
            </a:r>
            <a:endParaRPr lang="he-IL" sz="180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void paint(int left, int right) {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Shade matt, signal;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…</a:t>
            </a:r>
            <a:r>
              <a:rPr lang="he-IL" sz="180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  {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   Counter right; wrong ;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   …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  }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}</a:t>
            </a:r>
            <a:r>
              <a:rPr lang="he-IL" sz="1800">
                <a:solidFill>
                  <a:schemeClr val="tx1"/>
                </a:solidFill>
                <a:cs typeface="Times New Roman" pitchFamily="18" charset="0"/>
              </a:rPr>
              <a:t>     </a:t>
            </a: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3916363" y="1849438"/>
            <a:ext cx="936625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level</a:t>
            </a:r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4068763" y="2336800"/>
            <a:ext cx="3238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1800">
                <a:solidFill>
                  <a:schemeClr val="tx1"/>
                </a:solidFill>
                <a:cs typeface="Times New Roman" pitchFamily="18" charset="0"/>
              </a:rPr>
              <a:t>4</a:t>
            </a: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4587875" y="2292350"/>
            <a:ext cx="7778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5847" name="Text Box 9"/>
          <p:cNvSpPr txBox="1">
            <a:spLocks noChangeArrowheads="1"/>
          </p:cNvSpPr>
          <p:nvPr/>
        </p:nvSpPr>
        <p:spPr bwMode="auto">
          <a:xfrm>
            <a:off x="4087813" y="3189288"/>
            <a:ext cx="3238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1800">
                <a:solidFill>
                  <a:schemeClr val="tx1"/>
                </a:solidFill>
                <a:cs typeface="Times New Roman" pitchFamily="18" charset="0"/>
              </a:rPr>
              <a:t>3</a:t>
            </a: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5848" name="Text Box 10"/>
          <p:cNvSpPr txBox="1">
            <a:spLocks noChangeArrowheads="1"/>
          </p:cNvSpPr>
          <p:nvPr/>
        </p:nvSpPr>
        <p:spPr bwMode="auto">
          <a:xfrm>
            <a:off x="4606925" y="3189288"/>
            <a:ext cx="777875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5849" name="Text Box 11"/>
          <p:cNvSpPr txBox="1">
            <a:spLocks noChangeArrowheads="1"/>
          </p:cNvSpPr>
          <p:nvPr/>
        </p:nvSpPr>
        <p:spPr bwMode="auto">
          <a:xfrm>
            <a:off x="4087813" y="4116388"/>
            <a:ext cx="3238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1800">
                <a:solidFill>
                  <a:schemeClr val="tx1"/>
                </a:solidFill>
                <a:cs typeface="Times New Roman" pitchFamily="18" charset="0"/>
              </a:rPr>
              <a:t>2</a:t>
            </a: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5850" name="Text Box 12"/>
          <p:cNvSpPr txBox="1">
            <a:spLocks noChangeArrowheads="1"/>
          </p:cNvSpPr>
          <p:nvPr/>
        </p:nvSpPr>
        <p:spPr bwMode="auto">
          <a:xfrm>
            <a:off x="4606925" y="4116388"/>
            <a:ext cx="777875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5851" name="Text Box 13"/>
          <p:cNvSpPr txBox="1">
            <a:spLocks noChangeArrowheads="1"/>
          </p:cNvSpPr>
          <p:nvPr/>
        </p:nvSpPr>
        <p:spPr bwMode="auto">
          <a:xfrm>
            <a:off x="4097338" y="5029200"/>
            <a:ext cx="3238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1800">
                <a:solidFill>
                  <a:schemeClr val="tx1"/>
                </a:solidFill>
                <a:cs typeface="Times New Roman" pitchFamily="18" charset="0"/>
              </a:rPr>
              <a:t>1</a:t>
            </a: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5852" name="Text Box 14"/>
          <p:cNvSpPr txBox="1">
            <a:spLocks noChangeArrowheads="1"/>
          </p:cNvSpPr>
          <p:nvPr/>
        </p:nvSpPr>
        <p:spPr bwMode="auto">
          <a:xfrm>
            <a:off x="4595813" y="4995863"/>
            <a:ext cx="777875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5853" name="Text Box 15"/>
          <p:cNvSpPr txBox="1">
            <a:spLocks noChangeArrowheads="1"/>
          </p:cNvSpPr>
          <p:nvPr/>
        </p:nvSpPr>
        <p:spPr bwMode="auto">
          <a:xfrm>
            <a:off x="4095750" y="6026150"/>
            <a:ext cx="3238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1800">
                <a:solidFill>
                  <a:schemeClr val="tx1"/>
                </a:solidFill>
                <a:cs typeface="Times New Roman" pitchFamily="18" charset="0"/>
              </a:rPr>
              <a:t>0</a:t>
            </a: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5854" name="Text Box 16"/>
          <p:cNvSpPr txBox="1">
            <a:spLocks noChangeArrowheads="1"/>
          </p:cNvSpPr>
          <p:nvPr/>
        </p:nvSpPr>
        <p:spPr bwMode="auto">
          <a:xfrm>
            <a:off x="4614863" y="6026150"/>
            <a:ext cx="7778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grpSp>
        <p:nvGrpSpPr>
          <p:cNvPr id="35855" name="Group 21"/>
          <p:cNvGrpSpPr>
            <a:grpSpLocks/>
          </p:cNvGrpSpPr>
          <p:nvPr/>
        </p:nvGrpSpPr>
        <p:grpSpPr bwMode="auto">
          <a:xfrm>
            <a:off x="5629275" y="2289175"/>
            <a:ext cx="1131888" cy="444500"/>
            <a:chOff x="3546" y="1470"/>
            <a:chExt cx="713" cy="280"/>
          </a:xfrm>
        </p:grpSpPr>
        <p:sp>
          <p:nvSpPr>
            <p:cNvPr id="35932" name="Text Box 17"/>
            <p:cNvSpPr txBox="1">
              <a:spLocks noChangeArrowheads="1"/>
            </p:cNvSpPr>
            <p:nvPr/>
          </p:nvSpPr>
          <p:spPr bwMode="auto">
            <a:xfrm>
              <a:off x="3546" y="1484"/>
              <a:ext cx="713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cs typeface="Times New Roman" pitchFamily="18" charset="0"/>
                </a:rPr>
                <a:t>       P</a:t>
              </a:r>
            </a:p>
          </p:txBody>
        </p:sp>
        <p:sp>
          <p:nvSpPr>
            <p:cNvPr id="35933" name="Line 18"/>
            <p:cNvSpPr>
              <a:spLocks noChangeShapeType="1"/>
            </p:cNvSpPr>
            <p:nvPr/>
          </p:nvSpPr>
          <p:spPr bwMode="auto">
            <a:xfrm>
              <a:off x="3747" y="1470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4" name="Line 19"/>
            <p:cNvSpPr>
              <a:spLocks noChangeShapeType="1"/>
            </p:cNvSpPr>
            <p:nvPr/>
          </p:nvSpPr>
          <p:spPr bwMode="auto">
            <a:xfrm>
              <a:off x="4020" y="1485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6" name="Text Box 20"/>
          <p:cNvSpPr txBox="1">
            <a:spLocks noChangeArrowheads="1"/>
          </p:cNvSpPr>
          <p:nvPr/>
        </p:nvSpPr>
        <p:spPr bwMode="auto">
          <a:xfrm rot="5400000">
            <a:off x="5446713" y="1849438"/>
            <a:ext cx="1484312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properties</a:t>
            </a:r>
          </a:p>
        </p:txBody>
      </p:sp>
      <p:grpSp>
        <p:nvGrpSpPr>
          <p:cNvPr id="35857" name="Group 22"/>
          <p:cNvGrpSpPr>
            <a:grpSpLocks/>
          </p:cNvGrpSpPr>
          <p:nvPr/>
        </p:nvGrpSpPr>
        <p:grpSpPr bwMode="auto">
          <a:xfrm>
            <a:off x="7304088" y="2297113"/>
            <a:ext cx="1131887" cy="444500"/>
            <a:chOff x="3546" y="1470"/>
            <a:chExt cx="713" cy="280"/>
          </a:xfrm>
        </p:grpSpPr>
        <p:sp>
          <p:nvSpPr>
            <p:cNvPr id="35929" name="Text Box 23"/>
            <p:cNvSpPr txBox="1">
              <a:spLocks noChangeArrowheads="1"/>
            </p:cNvSpPr>
            <p:nvPr/>
          </p:nvSpPr>
          <p:spPr bwMode="auto">
            <a:xfrm>
              <a:off x="3546" y="1484"/>
              <a:ext cx="713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cs typeface="Times New Roman" pitchFamily="18" charset="0"/>
                </a:rPr>
                <a:t>       P</a:t>
              </a:r>
            </a:p>
          </p:txBody>
        </p:sp>
        <p:sp>
          <p:nvSpPr>
            <p:cNvPr id="35930" name="Line 24"/>
            <p:cNvSpPr>
              <a:spLocks noChangeShapeType="1"/>
            </p:cNvSpPr>
            <p:nvPr/>
          </p:nvSpPr>
          <p:spPr bwMode="auto">
            <a:xfrm>
              <a:off x="3747" y="1470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1" name="Line 25"/>
            <p:cNvSpPr>
              <a:spLocks noChangeShapeType="1"/>
            </p:cNvSpPr>
            <p:nvPr/>
          </p:nvSpPr>
          <p:spPr bwMode="auto">
            <a:xfrm>
              <a:off x="4020" y="1485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8" name="Line 26"/>
          <p:cNvSpPr>
            <a:spLocks noChangeShapeType="1"/>
          </p:cNvSpPr>
          <p:nvPr/>
        </p:nvSpPr>
        <p:spPr bwMode="auto">
          <a:xfrm>
            <a:off x="6346825" y="2505075"/>
            <a:ext cx="1011238" cy="11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Text Box 27"/>
          <p:cNvSpPr txBox="1">
            <a:spLocks noChangeArrowheads="1"/>
          </p:cNvSpPr>
          <p:nvPr/>
        </p:nvSpPr>
        <p:spPr bwMode="auto">
          <a:xfrm>
            <a:off x="5238750" y="1571625"/>
            <a:ext cx="989013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wrong</a:t>
            </a:r>
          </a:p>
        </p:txBody>
      </p:sp>
      <p:sp>
        <p:nvSpPr>
          <p:cNvPr id="35860" name="Text Box 28"/>
          <p:cNvSpPr txBox="1">
            <a:spLocks noChangeArrowheads="1"/>
          </p:cNvSpPr>
          <p:nvPr/>
        </p:nvSpPr>
        <p:spPr bwMode="auto">
          <a:xfrm>
            <a:off x="7235825" y="1676400"/>
            <a:ext cx="989013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right</a:t>
            </a:r>
          </a:p>
        </p:txBody>
      </p:sp>
      <p:sp>
        <p:nvSpPr>
          <p:cNvPr id="35861" name="Line 29"/>
          <p:cNvSpPr>
            <a:spLocks noChangeShapeType="1"/>
          </p:cNvSpPr>
          <p:nvPr/>
        </p:nvSpPr>
        <p:spPr bwMode="auto">
          <a:xfrm flipV="1">
            <a:off x="5722938" y="1903413"/>
            <a:ext cx="0" cy="612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Line 31"/>
          <p:cNvSpPr>
            <a:spLocks noChangeShapeType="1"/>
          </p:cNvSpPr>
          <p:nvPr/>
        </p:nvSpPr>
        <p:spPr bwMode="auto">
          <a:xfrm flipH="1" flipV="1">
            <a:off x="7497763" y="2043113"/>
            <a:ext cx="11112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Line 32"/>
          <p:cNvSpPr>
            <a:spLocks noChangeShapeType="1"/>
          </p:cNvSpPr>
          <p:nvPr/>
        </p:nvSpPr>
        <p:spPr bwMode="auto">
          <a:xfrm>
            <a:off x="4970463" y="2516188"/>
            <a:ext cx="644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64" name="Group 33"/>
          <p:cNvGrpSpPr>
            <a:grpSpLocks/>
          </p:cNvGrpSpPr>
          <p:nvPr/>
        </p:nvGrpSpPr>
        <p:grpSpPr bwMode="auto">
          <a:xfrm>
            <a:off x="5626100" y="3219450"/>
            <a:ext cx="1131888" cy="444500"/>
            <a:chOff x="3546" y="1470"/>
            <a:chExt cx="713" cy="280"/>
          </a:xfrm>
        </p:grpSpPr>
        <p:sp>
          <p:nvSpPr>
            <p:cNvPr id="35926" name="Text Box 34"/>
            <p:cNvSpPr txBox="1">
              <a:spLocks noChangeArrowheads="1"/>
            </p:cNvSpPr>
            <p:nvPr/>
          </p:nvSpPr>
          <p:spPr bwMode="auto">
            <a:xfrm>
              <a:off x="3546" y="1484"/>
              <a:ext cx="713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cs typeface="Times New Roman" pitchFamily="18" charset="0"/>
                </a:rPr>
                <a:t>       P</a:t>
              </a:r>
            </a:p>
          </p:txBody>
        </p:sp>
        <p:sp>
          <p:nvSpPr>
            <p:cNvPr id="35927" name="Line 35"/>
            <p:cNvSpPr>
              <a:spLocks noChangeShapeType="1"/>
            </p:cNvSpPr>
            <p:nvPr/>
          </p:nvSpPr>
          <p:spPr bwMode="auto">
            <a:xfrm>
              <a:off x="3747" y="1470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8" name="Line 36"/>
            <p:cNvSpPr>
              <a:spLocks noChangeShapeType="1"/>
            </p:cNvSpPr>
            <p:nvPr/>
          </p:nvSpPr>
          <p:spPr bwMode="auto">
            <a:xfrm>
              <a:off x="4020" y="1485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65" name="Group 37"/>
          <p:cNvGrpSpPr>
            <a:grpSpLocks/>
          </p:cNvGrpSpPr>
          <p:nvPr/>
        </p:nvGrpSpPr>
        <p:grpSpPr bwMode="auto">
          <a:xfrm>
            <a:off x="7300913" y="3227388"/>
            <a:ext cx="1131887" cy="444500"/>
            <a:chOff x="3546" y="1470"/>
            <a:chExt cx="713" cy="280"/>
          </a:xfrm>
        </p:grpSpPr>
        <p:sp>
          <p:nvSpPr>
            <p:cNvPr id="35923" name="Text Box 38"/>
            <p:cNvSpPr txBox="1">
              <a:spLocks noChangeArrowheads="1"/>
            </p:cNvSpPr>
            <p:nvPr/>
          </p:nvSpPr>
          <p:spPr bwMode="auto">
            <a:xfrm>
              <a:off x="3546" y="1484"/>
              <a:ext cx="713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cs typeface="Times New Roman" pitchFamily="18" charset="0"/>
                </a:rPr>
                <a:t>       P</a:t>
              </a:r>
            </a:p>
          </p:txBody>
        </p:sp>
        <p:sp>
          <p:nvSpPr>
            <p:cNvPr id="35924" name="Line 39"/>
            <p:cNvSpPr>
              <a:spLocks noChangeShapeType="1"/>
            </p:cNvSpPr>
            <p:nvPr/>
          </p:nvSpPr>
          <p:spPr bwMode="auto">
            <a:xfrm>
              <a:off x="3747" y="1470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5" name="Line 40"/>
            <p:cNvSpPr>
              <a:spLocks noChangeShapeType="1"/>
            </p:cNvSpPr>
            <p:nvPr/>
          </p:nvSpPr>
          <p:spPr bwMode="auto">
            <a:xfrm>
              <a:off x="4020" y="1485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66" name="Line 41"/>
          <p:cNvSpPr>
            <a:spLocks noChangeShapeType="1"/>
          </p:cNvSpPr>
          <p:nvPr/>
        </p:nvSpPr>
        <p:spPr bwMode="auto">
          <a:xfrm>
            <a:off x="6343650" y="3435350"/>
            <a:ext cx="1011238" cy="11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Line 44"/>
          <p:cNvSpPr>
            <a:spLocks noChangeShapeType="1"/>
          </p:cNvSpPr>
          <p:nvPr/>
        </p:nvSpPr>
        <p:spPr bwMode="auto">
          <a:xfrm flipV="1">
            <a:off x="5719763" y="2833688"/>
            <a:ext cx="0" cy="612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Line 45"/>
          <p:cNvSpPr>
            <a:spLocks noChangeShapeType="1"/>
          </p:cNvSpPr>
          <p:nvPr/>
        </p:nvSpPr>
        <p:spPr bwMode="auto">
          <a:xfrm flipH="1" flipV="1">
            <a:off x="7494588" y="2973388"/>
            <a:ext cx="11112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9" name="Line 46"/>
          <p:cNvSpPr>
            <a:spLocks noChangeShapeType="1"/>
          </p:cNvSpPr>
          <p:nvPr/>
        </p:nvSpPr>
        <p:spPr bwMode="auto">
          <a:xfrm>
            <a:off x="4967288" y="3446463"/>
            <a:ext cx="644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Line 48"/>
          <p:cNvSpPr>
            <a:spLocks noChangeShapeType="1"/>
          </p:cNvSpPr>
          <p:nvPr/>
        </p:nvSpPr>
        <p:spPr bwMode="auto">
          <a:xfrm>
            <a:off x="8294688" y="2517775"/>
            <a:ext cx="365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Text Box 51"/>
          <p:cNvSpPr txBox="1">
            <a:spLocks noChangeArrowheads="1"/>
          </p:cNvSpPr>
          <p:nvPr/>
        </p:nvSpPr>
        <p:spPr bwMode="auto">
          <a:xfrm rot="5400000">
            <a:off x="8520113" y="2185987"/>
            <a:ext cx="623888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null</a:t>
            </a:r>
          </a:p>
        </p:txBody>
      </p:sp>
      <p:sp>
        <p:nvSpPr>
          <p:cNvPr id="35872" name="Line 52"/>
          <p:cNvSpPr>
            <a:spLocks noChangeShapeType="1"/>
          </p:cNvSpPr>
          <p:nvPr/>
        </p:nvSpPr>
        <p:spPr bwMode="auto">
          <a:xfrm>
            <a:off x="8218488" y="3421063"/>
            <a:ext cx="484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3" name="Text Box 67"/>
          <p:cNvSpPr txBox="1">
            <a:spLocks noChangeArrowheads="1"/>
          </p:cNvSpPr>
          <p:nvPr/>
        </p:nvSpPr>
        <p:spPr bwMode="auto">
          <a:xfrm>
            <a:off x="5265738" y="2625725"/>
            <a:ext cx="989012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signal</a:t>
            </a:r>
          </a:p>
        </p:txBody>
      </p:sp>
      <p:sp>
        <p:nvSpPr>
          <p:cNvPr id="35874" name="Text Box 68"/>
          <p:cNvSpPr txBox="1">
            <a:spLocks noChangeArrowheads="1"/>
          </p:cNvSpPr>
          <p:nvPr/>
        </p:nvSpPr>
        <p:spPr bwMode="auto">
          <a:xfrm>
            <a:off x="7146925" y="2740025"/>
            <a:ext cx="989013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matt</a:t>
            </a:r>
          </a:p>
        </p:txBody>
      </p:sp>
      <p:grpSp>
        <p:nvGrpSpPr>
          <p:cNvPr id="35875" name="Group 71"/>
          <p:cNvGrpSpPr>
            <a:grpSpLocks/>
          </p:cNvGrpSpPr>
          <p:nvPr/>
        </p:nvGrpSpPr>
        <p:grpSpPr bwMode="auto">
          <a:xfrm>
            <a:off x="5638800" y="4117975"/>
            <a:ext cx="1131888" cy="444500"/>
            <a:chOff x="3546" y="1470"/>
            <a:chExt cx="713" cy="280"/>
          </a:xfrm>
        </p:grpSpPr>
        <p:sp>
          <p:nvSpPr>
            <p:cNvPr id="35920" name="Text Box 72"/>
            <p:cNvSpPr txBox="1">
              <a:spLocks noChangeArrowheads="1"/>
            </p:cNvSpPr>
            <p:nvPr/>
          </p:nvSpPr>
          <p:spPr bwMode="auto">
            <a:xfrm>
              <a:off x="3546" y="1484"/>
              <a:ext cx="713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cs typeface="Times New Roman" pitchFamily="18" charset="0"/>
                </a:rPr>
                <a:t>       P</a:t>
              </a:r>
            </a:p>
          </p:txBody>
        </p:sp>
        <p:sp>
          <p:nvSpPr>
            <p:cNvPr id="35921" name="Line 73"/>
            <p:cNvSpPr>
              <a:spLocks noChangeShapeType="1"/>
            </p:cNvSpPr>
            <p:nvPr/>
          </p:nvSpPr>
          <p:spPr bwMode="auto">
            <a:xfrm>
              <a:off x="3747" y="1470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2" name="Line 74"/>
            <p:cNvSpPr>
              <a:spLocks noChangeShapeType="1"/>
            </p:cNvSpPr>
            <p:nvPr/>
          </p:nvSpPr>
          <p:spPr bwMode="auto">
            <a:xfrm>
              <a:off x="4020" y="1485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76" name="Group 75"/>
          <p:cNvGrpSpPr>
            <a:grpSpLocks/>
          </p:cNvGrpSpPr>
          <p:nvPr/>
        </p:nvGrpSpPr>
        <p:grpSpPr bwMode="auto">
          <a:xfrm>
            <a:off x="7313613" y="4125913"/>
            <a:ext cx="1131887" cy="444500"/>
            <a:chOff x="3546" y="1470"/>
            <a:chExt cx="713" cy="280"/>
          </a:xfrm>
        </p:grpSpPr>
        <p:sp>
          <p:nvSpPr>
            <p:cNvPr id="35917" name="Text Box 76"/>
            <p:cNvSpPr txBox="1">
              <a:spLocks noChangeArrowheads="1"/>
            </p:cNvSpPr>
            <p:nvPr/>
          </p:nvSpPr>
          <p:spPr bwMode="auto">
            <a:xfrm>
              <a:off x="3546" y="1484"/>
              <a:ext cx="713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cs typeface="Times New Roman" pitchFamily="18" charset="0"/>
                </a:rPr>
                <a:t>       P</a:t>
              </a:r>
            </a:p>
          </p:txBody>
        </p:sp>
        <p:sp>
          <p:nvSpPr>
            <p:cNvPr id="35918" name="Line 77"/>
            <p:cNvSpPr>
              <a:spLocks noChangeShapeType="1"/>
            </p:cNvSpPr>
            <p:nvPr/>
          </p:nvSpPr>
          <p:spPr bwMode="auto">
            <a:xfrm>
              <a:off x="3747" y="1470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9" name="Line 78"/>
            <p:cNvSpPr>
              <a:spLocks noChangeShapeType="1"/>
            </p:cNvSpPr>
            <p:nvPr/>
          </p:nvSpPr>
          <p:spPr bwMode="auto">
            <a:xfrm>
              <a:off x="4020" y="1485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77" name="Line 79"/>
          <p:cNvSpPr>
            <a:spLocks noChangeShapeType="1"/>
          </p:cNvSpPr>
          <p:nvPr/>
        </p:nvSpPr>
        <p:spPr bwMode="auto">
          <a:xfrm>
            <a:off x="6356350" y="4333875"/>
            <a:ext cx="1011238" cy="11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8" name="Text Box 80"/>
          <p:cNvSpPr txBox="1">
            <a:spLocks noChangeArrowheads="1"/>
          </p:cNvSpPr>
          <p:nvPr/>
        </p:nvSpPr>
        <p:spPr bwMode="auto">
          <a:xfrm>
            <a:off x="5248275" y="3516313"/>
            <a:ext cx="989013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right</a:t>
            </a:r>
          </a:p>
        </p:txBody>
      </p:sp>
      <p:sp>
        <p:nvSpPr>
          <p:cNvPr id="35879" name="Text Box 81"/>
          <p:cNvSpPr txBox="1">
            <a:spLocks noChangeArrowheads="1"/>
          </p:cNvSpPr>
          <p:nvPr/>
        </p:nvSpPr>
        <p:spPr bwMode="auto">
          <a:xfrm>
            <a:off x="7245350" y="3524250"/>
            <a:ext cx="989013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left</a:t>
            </a:r>
          </a:p>
        </p:txBody>
      </p:sp>
      <p:sp>
        <p:nvSpPr>
          <p:cNvPr id="35880" name="Line 82"/>
          <p:cNvSpPr>
            <a:spLocks noChangeShapeType="1"/>
          </p:cNvSpPr>
          <p:nvPr/>
        </p:nvSpPr>
        <p:spPr bwMode="auto">
          <a:xfrm flipV="1">
            <a:off x="5732463" y="3732213"/>
            <a:ext cx="0" cy="612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1" name="Line 83"/>
          <p:cNvSpPr>
            <a:spLocks noChangeShapeType="1"/>
          </p:cNvSpPr>
          <p:nvPr/>
        </p:nvSpPr>
        <p:spPr bwMode="auto">
          <a:xfrm flipH="1" flipV="1">
            <a:off x="7507288" y="3871913"/>
            <a:ext cx="11112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2" name="Line 84"/>
          <p:cNvSpPr>
            <a:spLocks noChangeShapeType="1"/>
          </p:cNvSpPr>
          <p:nvPr/>
        </p:nvSpPr>
        <p:spPr bwMode="auto">
          <a:xfrm>
            <a:off x="4979988" y="4344988"/>
            <a:ext cx="644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Line 85"/>
          <p:cNvSpPr>
            <a:spLocks noChangeShapeType="1"/>
          </p:cNvSpPr>
          <p:nvPr/>
        </p:nvSpPr>
        <p:spPr bwMode="auto">
          <a:xfrm>
            <a:off x="8304213" y="4346575"/>
            <a:ext cx="365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4" name="Text Box 86"/>
          <p:cNvSpPr txBox="1">
            <a:spLocks noChangeArrowheads="1"/>
          </p:cNvSpPr>
          <p:nvPr/>
        </p:nvSpPr>
        <p:spPr bwMode="auto">
          <a:xfrm rot="5400000">
            <a:off x="8529638" y="4014787"/>
            <a:ext cx="623888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null</a:t>
            </a:r>
          </a:p>
        </p:txBody>
      </p:sp>
      <p:grpSp>
        <p:nvGrpSpPr>
          <p:cNvPr id="35885" name="Group 87"/>
          <p:cNvGrpSpPr>
            <a:grpSpLocks/>
          </p:cNvGrpSpPr>
          <p:nvPr/>
        </p:nvGrpSpPr>
        <p:grpSpPr bwMode="auto">
          <a:xfrm>
            <a:off x="5664200" y="4981575"/>
            <a:ext cx="1131888" cy="444500"/>
            <a:chOff x="3546" y="1470"/>
            <a:chExt cx="713" cy="280"/>
          </a:xfrm>
        </p:grpSpPr>
        <p:sp>
          <p:nvSpPr>
            <p:cNvPr id="35914" name="Text Box 88"/>
            <p:cNvSpPr txBox="1">
              <a:spLocks noChangeArrowheads="1"/>
            </p:cNvSpPr>
            <p:nvPr/>
          </p:nvSpPr>
          <p:spPr bwMode="auto">
            <a:xfrm>
              <a:off x="3546" y="1484"/>
              <a:ext cx="713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cs typeface="Times New Roman" pitchFamily="18" charset="0"/>
                </a:rPr>
                <a:t>       P</a:t>
              </a:r>
            </a:p>
          </p:txBody>
        </p:sp>
        <p:sp>
          <p:nvSpPr>
            <p:cNvPr id="35915" name="Line 89"/>
            <p:cNvSpPr>
              <a:spLocks noChangeShapeType="1"/>
            </p:cNvSpPr>
            <p:nvPr/>
          </p:nvSpPr>
          <p:spPr bwMode="auto">
            <a:xfrm>
              <a:off x="3747" y="1470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6" name="Line 90"/>
            <p:cNvSpPr>
              <a:spLocks noChangeShapeType="1"/>
            </p:cNvSpPr>
            <p:nvPr/>
          </p:nvSpPr>
          <p:spPr bwMode="auto">
            <a:xfrm>
              <a:off x="4020" y="1485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86" name="Group 91"/>
          <p:cNvGrpSpPr>
            <a:grpSpLocks/>
          </p:cNvGrpSpPr>
          <p:nvPr/>
        </p:nvGrpSpPr>
        <p:grpSpPr bwMode="auto">
          <a:xfrm>
            <a:off x="7339013" y="4989513"/>
            <a:ext cx="1131887" cy="444500"/>
            <a:chOff x="3546" y="1470"/>
            <a:chExt cx="713" cy="280"/>
          </a:xfrm>
        </p:grpSpPr>
        <p:sp>
          <p:nvSpPr>
            <p:cNvPr id="35911" name="Text Box 92"/>
            <p:cNvSpPr txBox="1">
              <a:spLocks noChangeArrowheads="1"/>
            </p:cNvSpPr>
            <p:nvPr/>
          </p:nvSpPr>
          <p:spPr bwMode="auto">
            <a:xfrm>
              <a:off x="3546" y="1484"/>
              <a:ext cx="713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cs typeface="Times New Roman" pitchFamily="18" charset="0"/>
                </a:rPr>
                <a:t>       P</a:t>
              </a:r>
            </a:p>
          </p:txBody>
        </p:sp>
        <p:sp>
          <p:nvSpPr>
            <p:cNvPr id="35912" name="Line 93"/>
            <p:cNvSpPr>
              <a:spLocks noChangeShapeType="1"/>
            </p:cNvSpPr>
            <p:nvPr/>
          </p:nvSpPr>
          <p:spPr bwMode="auto">
            <a:xfrm>
              <a:off x="3747" y="1470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3" name="Line 94"/>
            <p:cNvSpPr>
              <a:spLocks noChangeShapeType="1"/>
            </p:cNvSpPr>
            <p:nvPr/>
          </p:nvSpPr>
          <p:spPr bwMode="auto">
            <a:xfrm>
              <a:off x="4020" y="1485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87" name="Line 95"/>
          <p:cNvSpPr>
            <a:spLocks noChangeShapeType="1"/>
          </p:cNvSpPr>
          <p:nvPr/>
        </p:nvSpPr>
        <p:spPr bwMode="auto">
          <a:xfrm>
            <a:off x="6381750" y="5197475"/>
            <a:ext cx="1011238" cy="11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8" name="Line 96"/>
          <p:cNvSpPr>
            <a:spLocks noChangeShapeType="1"/>
          </p:cNvSpPr>
          <p:nvPr/>
        </p:nvSpPr>
        <p:spPr bwMode="auto">
          <a:xfrm flipV="1">
            <a:off x="5757863" y="4595813"/>
            <a:ext cx="0" cy="612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9" name="Line 97"/>
          <p:cNvSpPr>
            <a:spLocks noChangeShapeType="1"/>
          </p:cNvSpPr>
          <p:nvPr/>
        </p:nvSpPr>
        <p:spPr bwMode="auto">
          <a:xfrm flipH="1" flipV="1">
            <a:off x="7532688" y="4735513"/>
            <a:ext cx="11112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0" name="Line 98"/>
          <p:cNvSpPr>
            <a:spLocks noChangeShapeType="1"/>
          </p:cNvSpPr>
          <p:nvPr/>
        </p:nvSpPr>
        <p:spPr bwMode="auto">
          <a:xfrm>
            <a:off x="5005388" y="5208588"/>
            <a:ext cx="644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1" name="Line 99"/>
          <p:cNvSpPr>
            <a:spLocks noChangeShapeType="1"/>
          </p:cNvSpPr>
          <p:nvPr/>
        </p:nvSpPr>
        <p:spPr bwMode="auto">
          <a:xfrm>
            <a:off x="8256588" y="5183188"/>
            <a:ext cx="484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2" name="Text Box 100"/>
          <p:cNvSpPr txBox="1">
            <a:spLocks noChangeArrowheads="1"/>
          </p:cNvSpPr>
          <p:nvPr/>
        </p:nvSpPr>
        <p:spPr bwMode="auto">
          <a:xfrm>
            <a:off x="5303838" y="4408488"/>
            <a:ext cx="989012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paint</a:t>
            </a:r>
          </a:p>
        </p:txBody>
      </p:sp>
      <p:sp>
        <p:nvSpPr>
          <p:cNvPr id="35893" name="Text Box 101"/>
          <p:cNvSpPr txBox="1">
            <a:spLocks noChangeArrowheads="1"/>
          </p:cNvSpPr>
          <p:nvPr/>
        </p:nvSpPr>
        <p:spPr bwMode="auto">
          <a:xfrm>
            <a:off x="7185025" y="4483100"/>
            <a:ext cx="989013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rotate</a:t>
            </a:r>
          </a:p>
        </p:txBody>
      </p:sp>
      <p:grpSp>
        <p:nvGrpSpPr>
          <p:cNvPr id="35894" name="Group 104"/>
          <p:cNvGrpSpPr>
            <a:grpSpLocks/>
          </p:cNvGrpSpPr>
          <p:nvPr/>
        </p:nvGrpSpPr>
        <p:grpSpPr bwMode="auto">
          <a:xfrm>
            <a:off x="5654675" y="6029325"/>
            <a:ext cx="1131888" cy="444500"/>
            <a:chOff x="3546" y="1470"/>
            <a:chExt cx="713" cy="280"/>
          </a:xfrm>
        </p:grpSpPr>
        <p:sp>
          <p:nvSpPr>
            <p:cNvPr id="35908" name="Text Box 105"/>
            <p:cNvSpPr txBox="1">
              <a:spLocks noChangeArrowheads="1"/>
            </p:cNvSpPr>
            <p:nvPr/>
          </p:nvSpPr>
          <p:spPr bwMode="auto">
            <a:xfrm>
              <a:off x="3546" y="1484"/>
              <a:ext cx="713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cs typeface="Times New Roman" pitchFamily="18" charset="0"/>
                </a:rPr>
                <a:t>       P</a:t>
              </a:r>
            </a:p>
          </p:txBody>
        </p:sp>
        <p:sp>
          <p:nvSpPr>
            <p:cNvPr id="35909" name="Line 106"/>
            <p:cNvSpPr>
              <a:spLocks noChangeShapeType="1"/>
            </p:cNvSpPr>
            <p:nvPr/>
          </p:nvSpPr>
          <p:spPr bwMode="auto">
            <a:xfrm>
              <a:off x="3747" y="1470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0" name="Line 107"/>
            <p:cNvSpPr>
              <a:spLocks noChangeShapeType="1"/>
            </p:cNvSpPr>
            <p:nvPr/>
          </p:nvSpPr>
          <p:spPr bwMode="auto">
            <a:xfrm>
              <a:off x="4020" y="1485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95" name="Group 108"/>
          <p:cNvGrpSpPr>
            <a:grpSpLocks/>
          </p:cNvGrpSpPr>
          <p:nvPr/>
        </p:nvGrpSpPr>
        <p:grpSpPr bwMode="auto">
          <a:xfrm>
            <a:off x="7329488" y="6037263"/>
            <a:ext cx="1131887" cy="444500"/>
            <a:chOff x="3546" y="1470"/>
            <a:chExt cx="713" cy="280"/>
          </a:xfrm>
        </p:grpSpPr>
        <p:sp>
          <p:nvSpPr>
            <p:cNvPr id="35905" name="Text Box 109"/>
            <p:cNvSpPr txBox="1">
              <a:spLocks noChangeArrowheads="1"/>
            </p:cNvSpPr>
            <p:nvPr/>
          </p:nvSpPr>
          <p:spPr bwMode="auto">
            <a:xfrm>
              <a:off x="3546" y="1484"/>
              <a:ext cx="713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cs typeface="Times New Roman" pitchFamily="18" charset="0"/>
                </a:rPr>
                <a:t>       P</a:t>
              </a:r>
            </a:p>
          </p:txBody>
        </p:sp>
        <p:sp>
          <p:nvSpPr>
            <p:cNvPr id="35906" name="Line 110"/>
            <p:cNvSpPr>
              <a:spLocks noChangeShapeType="1"/>
            </p:cNvSpPr>
            <p:nvPr/>
          </p:nvSpPr>
          <p:spPr bwMode="auto">
            <a:xfrm>
              <a:off x="3747" y="1470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7" name="Line 111"/>
            <p:cNvSpPr>
              <a:spLocks noChangeShapeType="1"/>
            </p:cNvSpPr>
            <p:nvPr/>
          </p:nvSpPr>
          <p:spPr bwMode="auto">
            <a:xfrm>
              <a:off x="4020" y="1485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96" name="Line 112"/>
          <p:cNvSpPr>
            <a:spLocks noChangeShapeType="1"/>
          </p:cNvSpPr>
          <p:nvPr/>
        </p:nvSpPr>
        <p:spPr bwMode="auto">
          <a:xfrm>
            <a:off x="6372225" y="6245225"/>
            <a:ext cx="1011238" cy="11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7" name="Line 113"/>
          <p:cNvSpPr>
            <a:spLocks noChangeShapeType="1"/>
          </p:cNvSpPr>
          <p:nvPr/>
        </p:nvSpPr>
        <p:spPr bwMode="auto">
          <a:xfrm flipV="1">
            <a:off x="5748338" y="5643563"/>
            <a:ext cx="0" cy="612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8" name="Line 114"/>
          <p:cNvSpPr>
            <a:spLocks noChangeShapeType="1"/>
          </p:cNvSpPr>
          <p:nvPr/>
        </p:nvSpPr>
        <p:spPr bwMode="auto">
          <a:xfrm flipH="1" flipV="1">
            <a:off x="7523163" y="5783263"/>
            <a:ext cx="11112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9" name="Line 115"/>
          <p:cNvSpPr>
            <a:spLocks noChangeShapeType="1"/>
          </p:cNvSpPr>
          <p:nvPr/>
        </p:nvSpPr>
        <p:spPr bwMode="auto">
          <a:xfrm>
            <a:off x="8247063" y="6230938"/>
            <a:ext cx="484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00" name="Text Box 116"/>
          <p:cNvSpPr txBox="1">
            <a:spLocks noChangeArrowheads="1"/>
          </p:cNvSpPr>
          <p:nvPr/>
        </p:nvSpPr>
        <p:spPr bwMode="auto">
          <a:xfrm>
            <a:off x="5275263" y="5378450"/>
            <a:ext cx="989012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printf</a:t>
            </a:r>
          </a:p>
        </p:txBody>
      </p:sp>
      <p:sp>
        <p:nvSpPr>
          <p:cNvPr id="35901" name="Text Box 117"/>
          <p:cNvSpPr txBox="1">
            <a:spLocks noChangeArrowheads="1"/>
          </p:cNvSpPr>
          <p:nvPr/>
        </p:nvSpPr>
        <p:spPr bwMode="auto">
          <a:xfrm>
            <a:off x="7165975" y="5483225"/>
            <a:ext cx="989013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signal</a:t>
            </a:r>
          </a:p>
        </p:txBody>
      </p:sp>
      <p:sp>
        <p:nvSpPr>
          <p:cNvPr id="35902" name="Line 118"/>
          <p:cNvSpPr>
            <a:spLocks noChangeShapeType="1"/>
          </p:cNvSpPr>
          <p:nvPr/>
        </p:nvSpPr>
        <p:spPr bwMode="auto">
          <a:xfrm>
            <a:off x="5081588" y="6227763"/>
            <a:ext cx="646112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03" name="Text Box 119"/>
          <p:cNvSpPr txBox="1">
            <a:spLocks noChangeArrowheads="1"/>
          </p:cNvSpPr>
          <p:nvPr/>
        </p:nvSpPr>
        <p:spPr bwMode="auto">
          <a:xfrm>
            <a:off x="4246563" y="6491288"/>
            <a:ext cx="1490662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scope stack</a:t>
            </a:r>
          </a:p>
        </p:txBody>
      </p:sp>
      <p:sp>
        <p:nvSpPr>
          <p:cNvPr id="35904" name="Slide Number Placeholder 9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9A067B-BE6B-4CB0-9769-759EA40B1135}" type="slidenum">
              <a:rPr lang="he-IL" altLang="en-US" smtClean="0"/>
              <a:pPr/>
              <a:t>34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 Hash-Table Based Implementation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unified hashing table for all occurrences</a:t>
            </a:r>
          </a:p>
          <a:p>
            <a:r>
              <a:rPr lang="en-US" smtClean="0"/>
              <a:t>Separate entries for every identifier</a:t>
            </a:r>
          </a:p>
          <a:p>
            <a:r>
              <a:rPr lang="en-US" smtClean="0"/>
              <a:t>Ordered lists for different scopes</a:t>
            </a:r>
          </a:p>
          <a:p>
            <a:r>
              <a:rPr lang="en-US" smtClean="0"/>
              <a:t>Separate table maps scopes to the entries in the hash</a:t>
            </a:r>
          </a:p>
          <a:p>
            <a:pPr lvl="1"/>
            <a:r>
              <a:rPr lang="en-US" smtClean="0"/>
              <a:t>Used for ending scopes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03AD36-8CD7-4A58-9217-4DF9570D2875}" type="slidenum">
              <a:rPr lang="he-IL" altLang="en-US" smtClean="0"/>
              <a:pPr/>
              <a:t>35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66713" y="1797050"/>
            <a:ext cx="2881312" cy="44942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void roate(double angle) {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…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}</a:t>
            </a:r>
            <a:endParaRPr lang="he-IL" sz="180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void paint(int left, int right) {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Shade matt, signal;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…</a:t>
            </a:r>
            <a:r>
              <a:rPr lang="he-IL" sz="180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  {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   Counter right; wrong ;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   …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  }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}</a:t>
            </a:r>
            <a:r>
              <a:rPr lang="he-IL" sz="1800">
                <a:solidFill>
                  <a:schemeClr val="tx1"/>
                </a:solidFill>
                <a:cs typeface="Times New Roman" pitchFamily="18" charset="0"/>
              </a:rPr>
              <a:t>     </a:t>
            </a: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7892" name="Text Box 87"/>
          <p:cNvSpPr txBox="1">
            <a:spLocks noChangeArrowheads="1"/>
          </p:cNvSpPr>
          <p:nvPr/>
        </p:nvSpPr>
        <p:spPr bwMode="auto">
          <a:xfrm>
            <a:off x="6372225" y="1916113"/>
            <a:ext cx="989013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paint</a:t>
            </a:r>
          </a:p>
        </p:txBody>
      </p:sp>
      <p:sp>
        <p:nvSpPr>
          <p:cNvPr id="37893" name="Line 107"/>
          <p:cNvSpPr>
            <a:spLocks noChangeShapeType="1"/>
          </p:cNvSpPr>
          <p:nvPr/>
        </p:nvSpPr>
        <p:spPr bwMode="auto">
          <a:xfrm flipH="1">
            <a:off x="3570288" y="2136775"/>
            <a:ext cx="39687" cy="414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108"/>
          <p:cNvSpPr>
            <a:spLocks noChangeShapeType="1"/>
          </p:cNvSpPr>
          <p:nvPr/>
        </p:nvSpPr>
        <p:spPr bwMode="auto">
          <a:xfrm flipH="1">
            <a:off x="4579938" y="2165350"/>
            <a:ext cx="39687" cy="414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Text Box 109"/>
          <p:cNvSpPr txBox="1">
            <a:spLocks noChangeArrowheads="1"/>
          </p:cNvSpPr>
          <p:nvPr/>
        </p:nvSpPr>
        <p:spPr bwMode="auto">
          <a:xfrm>
            <a:off x="3619500" y="1849438"/>
            <a:ext cx="1127125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hash table</a:t>
            </a:r>
          </a:p>
        </p:txBody>
      </p:sp>
      <p:sp>
        <p:nvSpPr>
          <p:cNvPr id="37896" name="Line 110"/>
          <p:cNvSpPr>
            <a:spLocks noChangeShapeType="1"/>
          </p:cNvSpPr>
          <p:nvPr/>
        </p:nvSpPr>
        <p:spPr bwMode="auto">
          <a:xfrm flipV="1">
            <a:off x="3600450" y="2608263"/>
            <a:ext cx="100965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111"/>
          <p:cNvSpPr>
            <a:spLocks noChangeShapeType="1"/>
          </p:cNvSpPr>
          <p:nvPr/>
        </p:nvSpPr>
        <p:spPr bwMode="auto">
          <a:xfrm flipV="1">
            <a:off x="3590925" y="2827338"/>
            <a:ext cx="100965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12"/>
          <p:cNvSpPr>
            <a:spLocks noChangeShapeType="1"/>
          </p:cNvSpPr>
          <p:nvPr/>
        </p:nvSpPr>
        <p:spPr bwMode="auto">
          <a:xfrm flipV="1">
            <a:off x="3600450" y="3827463"/>
            <a:ext cx="100965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3"/>
          <p:cNvSpPr>
            <a:spLocks noChangeShapeType="1"/>
          </p:cNvSpPr>
          <p:nvPr/>
        </p:nvSpPr>
        <p:spPr bwMode="auto">
          <a:xfrm flipV="1">
            <a:off x="3590925" y="4046538"/>
            <a:ext cx="100965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15"/>
          <p:cNvSpPr>
            <a:spLocks noChangeShapeType="1"/>
          </p:cNvSpPr>
          <p:nvPr/>
        </p:nvSpPr>
        <p:spPr bwMode="auto">
          <a:xfrm flipV="1">
            <a:off x="3590925" y="4275138"/>
            <a:ext cx="100965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Text Box 116"/>
          <p:cNvSpPr txBox="1">
            <a:spLocks noChangeArrowheads="1"/>
          </p:cNvSpPr>
          <p:nvPr/>
        </p:nvSpPr>
        <p:spPr bwMode="auto">
          <a:xfrm>
            <a:off x="5081588" y="1895475"/>
            <a:ext cx="865187" cy="12303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name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macro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decl</a:t>
            </a:r>
            <a:endParaRPr lang="en-US" sz="1800"/>
          </a:p>
        </p:txBody>
      </p:sp>
      <p:sp>
        <p:nvSpPr>
          <p:cNvPr id="37902" name="Line 117"/>
          <p:cNvSpPr>
            <a:spLocks noChangeShapeType="1"/>
          </p:cNvSpPr>
          <p:nvPr/>
        </p:nvSpPr>
        <p:spPr bwMode="auto">
          <a:xfrm>
            <a:off x="5062538" y="231933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18"/>
          <p:cNvSpPr>
            <a:spLocks noChangeShapeType="1"/>
          </p:cNvSpPr>
          <p:nvPr/>
        </p:nvSpPr>
        <p:spPr bwMode="auto">
          <a:xfrm>
            <a:off x="5072063" y="270033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Text Box 119"/>
          <p:cNvSpPr txBox="1">
            <a:spLocks noChangeArrowheads="1"/>
          </p:cNvSpPr>
          <p:nvPr/>
        </p:nvSpPr>
        <p:spPr bwMode="auto">
          <a:xfrm>
            <a:off x="4976813" y="1520825"/>
            <a:ext cx="1019175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id.info</a:t>
            </a:r>
          </a:p>
        </p:txBody>
      </p:sp>
      <p:sp>
        <p:nvSpPr>
          <p:cNvPr id="37905" name="Line 121"/>
          <p:cNvSpPr>
            <a:spLocks noChangeShapeType="1"/>
          </p:cNvSpPr>
          <p:nvPr/>
        </p:nvSpPr>
        <p:spPr bwMode="auto">
          <a:xfrm>
            <a:off x="5737225" y="2146300"/>
            <a:ext cx="663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06" name="Group 122"/>
          <p:cNvGrpSpPr>
            <a:grpSpLocks/>
          </p:cNvGrpSpPr>
          <p:nvPr/>
        </p:nvGrpSpPr>
        <p:grpSpPr bwMode="auto">
          <a:xfrm>
            <a:off x="6223000" y="2662238"/>
            <a:ext cx="1131888" cy="444500"/>
            <a:chOff x="3546" y="1470"/>
            <a:chExt cx="713" cy="280"/>
          </a:xfrm>
        </p:grpSpPr>
        <p:sp>
          <p:nvSpPr>
            <p:cNvPr id="37948" name="Text Box 123"/>
            <p:cNvSpPr txBox="1">
              <a:spLocks noChangeArrowheads="1"/>
            </p:cNvSpPr>
            <p:nvPr/>
          </p:nvSpPr>
          <p:spPr bwMode="auto">
            <a:xfrm>
              <a:off x="3546" y="1484"/>
              <a:ext cx="713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cs typeface="Times New Roman" pitchFamily="18" charset="0"/>
                </a:rPr>
                <a:t> 1    P</a:t>
              </a:r>
            </a:p>
          </p:txBody>
        </p:sp>
        <p:sp>
          <p:nvSpPr>
            <p:cNvPr id="37949" name="Line 124"/>
            <p:cNvSpPr>
              <a:spLocks noChangeShapeType="1"/>
            </p:cNvSpPr>
            <p:nvPr/>
          </p:nvSpPr>
          <p:spPr bwMode="auto">
            <a:xfrm>
              <a:off x="3747" y="1470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0" name="Line 125"/>
            <p:cNvSpPr>
              <a:spLocks noChangeShapeType="1"/>
            </p:cNvSpPr>
            <p:nvPr/>
          </p:nvSpPr>
          <p:spPr bwMode="auto">
            <a:xfrm>
              <a:off x="4020" y="1485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07" name="Text Box 126"/>
          <p:cNvSpPr txBox="1">
            <a:spLocks noChangeArrowheads="1"/>
          </p:cNvSpPr>
          <p:nvPr/>
        </p:nvSpPr>
        <p:spPr bwMode="auto">
          <a:xfrm rot="5400000">
            <a:off x="7386638" y="2509837"/>
            <a:ext cx="623888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null</a:t>
            </a:r>
          </a:p>
        </p:txBody>
      </p:sp>
      <p:sp>
        <p:nvSpPr>
          <p:cNvPr id="37908" name="Line 127"/>
          <p:cNvSpPr>
            <a:spLocks noChangeShapeType="1"/>
          </p:cNvSpPr>
          <p:nvPr/>
        </p:nvSpPr>
        <p:spPr bwMode="auto">
          <a:xfrm>
            <a:off x="7113588" y="2868613"/>
            <a:ext cx="484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Line 128"/>
          <p:cNvSpPr>
            <a:spLocks noChangeShapeType="1"/>
          </p:cNvSpPr>
          <p:nvPr/>
        </p:nvSpPr>
        <p:spPr bwMode="auto">
          <a:xfrm flipV="1">
            <a:off x="5746750" y="2906713"/>
            <a:ext cx="442913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Line 129"/>
          <p:cNvSpPr>
            <a:spLocks noChangeShapeType="1"/>
          </p:cNvSpPr>
          <p:nvPr/>
        </p:nvSpPr>
        <p:spPr bwMode="auto">
          <a:xfrm flipV="1">
            <a:off x="4351338" y="2541588"/>
            <a:ext cx="711200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Text Box 130"/>
          <p:cNvSpPr txBox="1">
            <a:spLocks noChangeArrowheads="1"/>
          </p:cNvSpPr>
          <p:nvPr/>
        </p:nvSpPr>
        <p:spPr bwMode="auto">
          <a:xfrm>
            <a:off x="6315075" y="3201988"/>
            <a:ext cx="989013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signal</a:t>
            </a:r>
          </a:p>
        </p:txBody>
      </p:sp>
      <p:sp>
        <p:nvSpPr>
          <p:cNvPr id="37912" name="Text Box 131"/>
          <p:cNvSpPr txBox="1">
            <a:spLocks noChangeArrowheads="1"/>
          </p:cNvSpPr>
          <p:nvPr/>
        </p:nvSpPr>
        <p:spPr bwMode="auto">
          <a:xfrm>
            <a:off x="5024438" y="3181350"/>
            <a:ext cx="865187" cy="12303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name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macro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decl</a:t>
            </a:r>
            <a:endParaRPr lang="en-US" sz="1800"/>
          </a:p>
        </p:txBody>
      </p:sp>
      <p:sp>
        <p:nvSpPr>
          <p:cNvPr id="37913" name="Line 132"/>
          <p:cNvSpPr>
            <a:spLocks noChangeShapeType="1"/>
          </p:cNvSpPr>
          <p:nvPr/>
        </p:nvSpPr>
        <p:spPr bwMode="auto">
          <a:xfrm>
            <a:off x="5005388" y="3605213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4" name="Line 133"/>
          <p:cNvSpPr>
            <a:spLocks noChangeShapeType="1"/>
          </p:cNvSpPr>
          <p:nvPr/>
        </p:nvSpPr>
        <p:spPr bwMode="auto">
          <a:xfrm>
            <a:off x="5014913" y="3986213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Line 134"/>
          <p:cNvSpPr>
            <a:spLocks noChangeShapeType="1"/>
          </p:cNvSpPr>
          <p:nvPr/>
        </p:nvSpPr>
        <p:spPr bwMode="auto">
          <a:xfrm>
            <a:off x="5680075" y="3432175"/>
            <a:ext cx="663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16" name="Group 135"/>
          <p:cNvGrpSpPr>
            <a:grpSpLocks/>
          </p:cNvGrpSpPr>
          <p:nvPr/>
        </p:nvGrpSpPr>
        <p:grpSpPr bwMode="auto">
          <a:xfrm>
            <a:off x="6165850" y="3948113"/>
            <a:ext cx="1131888" cy="444500"/>
            <a:chOff x="3546" y="1470"/>
            <a:chExt cx="713" cy="280"/>
          </a:xfrm>
        </p:grpSpPr>
        <p:sp>
          <p:nvSpPr>
            <p:cNvPr id="37945" name="Text Box 136"/>
            <p:cNvSpPr txBox="1">
              <a:spLocks noChangeArrowheads="1"/>
            </p:cNvSpPr>
            <p:nvPr/>
          </p:nvSpPr>
          <p:spPr bwMode="auto">
            <a:xfrm>
              <a:off x="3546" y="1484"/>
              <a:ext cx="713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cs typeface="Times New Roman" pitchFamily="18" charset="0"/>
                </a:rPr>
                <a:t>3    P</a:t>
              </a:r>
            </a:p>
          </p:txBody>
        </p:sp>
        <p:sp>
          <p:nvSpPr>
            <p:cNvPr id="37946" name="Line 137"/>
            <p:cNvSpPr>
              <a:spLocks noChangeShapeType="1"/>
            </p:cNvSpPr>
            <p:nvPr/>
          </p:nvSpPr>
          <p:spPr bwMode="auto">
            <a:xfrm>
              <a:off x="3747" y="1470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7" name="Line 138"/>
            <p:cNvSpPr>
              <a:spLocks noChangeShapeType="1"/>
            </p:cNvSpPr>
            <p:nvPr/>
          </p:nvSpPr>
          <p:spPr bwMode="auto">
            <a:xfrm>
              <a:off x="4020" y="1485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17" name="Line 139"/>
          <p:cNvSpPr>
            <a:spLocks noChangeShapeType="1"/>
          </p:cNvSpPr>
          <p:nvPr/>
        </p:nvSpPr>
        <p:spPr bwMode="auto">
          <a:xfrm>
            <a:off x="7056438" y="4154488"/>
            <a:ext cx="484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8" name="Line 140"/>
          <p:cNvSpPr>
            <a:spLocks noChangeShapeType="1"/>
          </p:cNvSpPr>
          <p:nvPr/>
        </p:nvSpPr>
        <p:spPr bwMode="auto">
          <a:xfrm flipV="1">
            <a:off x="5689600" y="4192588"/>
            <a:ext cx="442913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19" name="Group 141"/>
          <p:cNvGrpSpPr>
            <a:grpSpLocks/>
          </p:cNvGrpSpPr>
          <p:nvPr/>
        </p:nvGrpSpPr>
        <p:grpSpPr bwMode="auto">
          <a:xfrm>
            <a:off x="7527925" y="3967163"/>
            <a:ext cx="1131888" cy="444500"/>
            <a:chOff x="3546" y="1470"/>
            <a:chExt cx="713" cy="280"/>
          </a:xfrm>
        </p:grpSpPr>
        <p:sp>
          <p:nvSpPr>
            <p:cNvPr id="37942" name="Text Box 142"/>
            <p:cNvSpPr txBox="1">
              <a:spLocks noChangeArrowheads="1"/>
            </p:cNvSpPr>
            <p:nvPr/>
          </p:nvSpPr>
          <p:spPr bwMode="auto">
            <a:xfrm>
              <a:off x="3546" y="1484"/>
              <a:ext cx="713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cs typeface="Times New Roman" pitchFamily="18" charset="0"/>
                </a:rPr>
                <a:t>0    P</a:t>
              </a:r>
            </a:p>
          </p:txBody>
        </p:sp>
        <p:sp>
          <p:nvSpPr>
            <p:cNvPr id="37943" name="Line 143"/>
            <p:cNvSpPr>
              <a:spLocks noChangeShapeType="1"/>
            </p:cNvSpPr>
            <p:nvPr/>
          </p:nvSpPr>
          <p:spPr bwMode="auto">
            <a:xfrm>
              <a:off x="3747" y="1470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4" name="Line 144"/>
            <p:cNvSpPr>
              <a:spLocks noChangeShapeType="1"/>
            </p:cNvSpPr>
            <p:nvPr/>
          </p:nvSpPr>
          <p:spPr bwMode="auto">
            <a:xfrm>
              <a:off x="4020" y="1485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20" name="Text Box 149"/>
          <p:cNvSpPr txBox="1">
            <a:spLocks noChangeArrowheads="1"/>
          </p:cNvSpPr>
          <p:nvPr/>
        </p:nvSpPr>
        <p:spPr bwMode="auto">
          <a:xfrm rot="5400000">
            <a:off x="8682038" y="3929062"/>
            <a:ext cx="623888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null</a:t>
            </a:r>
          </a:p>
        </p:txBody>
      </p:sp>
      <p:sp>
        <p:nvSpPr>
          <p:cNvPr id="37921" name="Line 150"/>
          <p:cNvSpPr>
            <a:spLocks noChangeShapeType="1"/>
          </p:cNvSpPr>
          <p:nvPr/>
        </p:nvSpPr>
        <p:spPr bwMode="auto">
          <a:xfrm>
            <a:off x="8499475" y="4157663"/>
            <a:ext cx="341313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Line 152"/>
          <p:cNvSpPr>
            <a:spLocks noChangeShapeType="1"/>
          </p:cNvSpPr>
          <p:nvPr/>
        </p:nvSpPr>
        <p:spPr bwMode="auto">
          <a:xfrm flipV="1">
            <a:off x="4451350" y="3808413"/>
            <a:ext cx="552450" cy="15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3" name="Text Box 153"/>
          <p:cNvSpPr txBox="1">
            <a:spLocks noChangeArrowheads="1"/>
          </p:cNvSpPr>
          <p:nvPr/>
        </p:nvSpPr>
        <p:spPr bwMode="auto">
          <a:xfrm>
            <a:off x="6305550" y="4564063"/>
            <a:ext cx="989013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right</a:t>
            </a:r>
          </a:p>
        </p:txBody>
      </p:sp>
      <p:sp>
        <p:nvSpPr>
          <p:cNvPr id="37924" name="Text Box 154"/>
          <p:cNvSpPr txBox="1">
            <a:spLocks noChangeArrowheads="1"/>
          </p:cNvSpPr>
          <p:nvPr/>
        </p:nvSpPr>
        <p:spPr bwMode="auto">
          <a:xfrm>
            <a:off x="5014913" y="4543425"/>
            <a:ext cx="865187" cy="12303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name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macro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decl</a:t>
            </a:r>
            <a:endParaRPr lang="en-US" sz="1800"/>
          </a:p>
        </p:txBody>
      </p:sp>
      <p:sp>
        <p:nvSpPr>
          <p:cNvPr id="37925" name="Line 155"/>
          <p:cNvSpPr>
            <a:spLocks noChangeShapeType="1"/>
          </p:cNvSpPr>
          <p:nvPr/>
        </p:nvSpPr>
        <p:spPr bwMode="auto">
          <a:xfrm>
            <a:off x="4995863" y="49672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6" name="Line 156"/>
          <p:cNvSpPr>
            <a:spLocks noChangeShapeType="1"/>
          </p:cNvSpPr>
          <p:nvPr/>
        </p:nvSpPr>
        <p:spPr bwMode="auto">
          <a:xfrm>
            <a:off x="5005388" y="53482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7" name="Line 157"/>
          <p:cNvSpPr>
            <a:spLocks noChangeShapeType="1"/>
          </p:cNvSpPr>
          <p:nvPr/>
        </p:nvSpPr>
        <p:spPr bwMode="auto">
          <a:xfrm>
            <a:off x="5670550" y="4794250"/>
            <a:ext cx="663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28" name="Group 158"/>
          <p:cNvGrpSpPr>
            <a:grpSpLocks/>
          </p:cNvGrpSpPr>
          <p:nvPr/>
        </p:nvGrpSpPr>
        <p:grpSpPr bwMode="auto">
          <a:xfrm>
            <a:off x="6156325" y="5310188"/>
            <a:ext cx="1131888" cy="444500"/>
            <a:chOff x="3546" y="1470"/>
            <a:chExt cx="713" cy="280"/>
          </a:xfrm>
        </p:grpSpPr>
        <p:sp>
          <p:nvSpPr>
            <p:cNvPr id="37939" name="Text Box 159"/>
            <p:cNvSpPr txBox="1">
              <a:spLocks noChangeArrowheads="1"/>
            </p:cNvSpPr>
            <p:nvPr/>
          </p:nvSpPr>
          <p:spPr bwMode="auto">
            <a:xfrm>
              <a:off x="3546" y="1484"/>
              <a:ext cx="713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cs typeface="Times New Roman" pitchFamily="18" charset="0"/>
                </a:rPr>
                <a:t>4    P</a:t>
              </a:r>
            </a:p>
          </p:txBody>
        </p:sp>
        <p:sp>
          <p:nvSpPr>
            <p:cNvPr id="37940" name="Line 160"/>
            <p:cNvSpPr>
              <a:spLocks noChangeShapeType="1"/>
            </p:cNvSpPr>
            <p:nvPr/>
          </p:nvSpPr>
          <p:spPr bwMode="auto">
            <a:xfrm>
              <a:off x="3747" y="1470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1" name="Line 161"/>
            <p:cNvSpPr>
              <a:spLocks noChangeShapeType="1"/>
            </p:cNvSpPr>
            <p:nvPr/>
          </p:nvSpPr>
          <p:spPr bwMode="auto">
            <a:xfrm>
              <a:off x="4020" y="1485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29" name="Line 162"/>
          <p:cNvSpPr>
            <a:spLocks noChangeShapeType="1"/>
          </p:cNvSpPr>
          <p:nvPr/>
        </p:nvSpPr>
        <p:spPr bwMode="auto">
          <a:xfrm>
            <a:off x="7046913" y="5516563"/>
            <a:ext cx="484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0" name="Line 163"/>
          <p:cNvSpPr>
            <a:spLocks noChangeShapeType="1"/>
          </p:cNvSpPr>
          <p:nvPr/>
        </p:nvSpPr>
        <p:spPr bwMode="auto">
          <a:xfrm flipV="1">
            <a:off x="5680075" y="5554663"/>
            <a:ext cx="442913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31" name="Group 164"/>
          <p:cNvGrpSpPr>
            <a:grpSpLocks/>
          </p:cNvGrpSpPr>
          <p:nvPr/>
        </p:nvGrpSpPr>
        <p:grpSpPr bwMode="auto">
          <a:xfrm>
            <a:off x="7518400" y="5329238"/>
            <a:ext cx="1131888" cy="444500"/>
            <a:chOff x="3546" y="1470"/>
            <a:chExt cx="713" cy="280"/>
          </a:xfrm>
        </p:grpSpPr>
        <p:sp>
          <p:nvSpPr>
            <p:cNvPr id="37936" name="Text Box 165"/>
            <p:cNvSpPr txBox="1">
              <a:spLocks noChangeArrowheads="1"/>
            </p:cNvSpPr>
            <p:nvPr/>
          </p:nvSpPr>
          <p:spPr bwMode="auto">
            <a:xfrm>
              <a:off x="3546" y="1484"/>
              <a:ext cx="713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cs typeface="Times New Roman" pitchFamily="18" charset="0"/>
                </a:rPr>
                <a:t>2    P</a:t>
              </a:r>
            </a:p>
          </p:txBody>
        </p:sp>
        <p:sp>
          <p:nvSpPr>
            <p:cNvPr id="37937" name="Line 166"/>
            <p:cNvSpPr>
              <a:spLocks noChangeShapeType="1"/>
            </p:cNvSpPr>
            <p:nvPr/>
          </p:nvSpPr>
          <p:spPr bwMode="auto">
            <a:xfrm>
              <a:off x="3747" y="1470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8" name="Line 167"/>
            <p:cNvSpPr>
              <a:spLocks noChangeShapeType="1"/>
            </p:cNvSpPr>
            <p:nvPr/>
          </p:nvSpPr>
          <p:spPr bwMode="auto">
            <a:xfrm>
              <a:off x="4020" y="1485"/>
              <a:ext cx="0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32" name="Text Box 168"/>
          <p:cNvSpPr txBox="1">
            <a:spLocks noChangeArrowheads="1"/>
          </p:cNvSpPr>
          <p:nvPr/>
        </p:nvSpPr>
        <p:spPr bwMode="auto">
          <a:xfrm rot="5400000">
            <a:off x="8672513" y="5291137"/>
            <a:ext cx="623888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null</a:t>
            </a:r>
          </a:p>
        </p:txBody>
      </p:sp>
      <p:sp>
        <p:nvSpPr>
          <p:cNvPr id="37933" name="Line 169"/>
          <p:cNvSpPr>
            <a:spLocks noChangeShapeType="1"/>
          </p:cNvSpPr>
          <p:nvPr/>
        </p:nvSpPr>
        <p:spPr bwMode="auto">
          <a:xfrm>
            <a:off x="8489950" y="5519738"/>
            <a:ext cx="341313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Line 170"/>
          <p:cNvSpPr>
            <a:spLocks noChangeShapeType="1"/>
          </p:cNvSpPr>
          <p:nvPr/>
        </p:nvSpPr>
        <p:spPr bwMode="auto">
          <a:xfrm>
            <a:off x="4491038" y="4140200"/>
            <a:ext cx="563562" cy="573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5" name="Slide Number Placeholder 6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E97C8F-D2F3-4FC4-BF8C-0B4A89A8F07E}" type="slidenum">
              <a:rPr lang="he-IL" altLang="en-US" smtClean="0"/>
              <a:pPr/>
              <a:t>36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Example(cont.)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66713" y="1797050"/>
            <a:ext cx="2881312" cy="44942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void roate(double angle) {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…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}</a:t>
            </a:r>
            <a:endParaRPr lang="he-IL" sz="180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void paint(int left, int right) {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Shade matt, signal;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…</a:t>
            </a:r>
            <a:r>
              <a:rPr lang="he-IL" sz="180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  {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   Counter right; wrong ;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   …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  }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}</a:t>
            </a:r>
            <a:r>
              <a:rPr lang="he-IL" sz="1800">
                <a:solidFill>
                  <a:schemeClr val="tx1"/>
                </a:solidFill>
                <a:cs typeface="Times New Roman" pitchFamily="18" charset="0"/>
              </a:rPr>
              <a:t>     </a:t>
            </a: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8916" name="Text Box 62"/>
          <p:cNvSpPr txBox="1">
            <a:spLocks noChangeArrowheads="1"/>
          </p:cNvSpPr>
          <p:nvPr/>
        </p:nvSpPr>
        <p:spPr bwMode="auto">
          <a:xfrm>
            <a:off x="3916363" y="1849438"/>
            <a:ext cx="936625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level</a:t>
            </a:r>
          </a:p>
        </p:txBody>
      </p:sp>
      <p:sp>
        <p:nvSpPr>
          <p:cNvPr id="38917" name="Text Box 63"/>
          <p:cNvSpPr txBox="1">
            <a:spLocks noChangeArrowheads="1"/>
          </p:cNvSpPr>
          <p:nvPr/>
        </p:nvSpPr>
        <p:spPr bwMode="auto">
          <a:xfrm>
            <a:off x="4068763" y="2336800"/>
            <a:ext cx="3238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1800">
                <a:solidFill>
                  <a:schemeClr val="tx1"/>
                </a:solidFill>
                <a:cs typeface="Times New Roman" pitchFamily="18" charset="0"/>
              </a:rPr>
              <a:t>4</a:t>
            </a: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8918" name="Text Box 64"/>
          <p:cNvSpPr txBox="1">
            <a:spLocks noChangeArrowheads="1"/>
          </p:cNvSpPr>
          <p:nvPr/>
        </p:nvSpPr>
        <p:spPr bwMode="auto">
          <a:xfrm>
            <a:off x="4587875" y="2292350"/>
            <a:ext cx="7778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8919" name="Text Box 65"/>
          <p:cNvSpPr txBox="1">
            <a:spLocks noChangeArrowheads="1"/>
          </p:cNvSpPr>
          <p:nvPr/>
        </p:nvSpPr>
        <p:spPr bwMode="auto">
          <a:xfrm>
            <a:off x="4087813" y="3379788"/>
            <a:ext cx="3238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1800">
                <a:solidFill>
                  <a:schemeClr val="tx1"/>
                </a:solidFill>
                <a:cs typeface="Times New Roman" pitchFamily="18" charset="0"/>
              </a:rPr>
              <a:t>3</a:t>
            </a: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8920" name="Text Box 66"/>
          <p:cNvSpPr txBox="1">
            <a:spLocks noChangeArrowheads="1"/>
          </p:cNvSpPr>
          <p:nvPr/>
        </p:nvSpPr>
        <p:spPr bwMode="auto">
          <a:xfrm>
            <a:off x="4606925" y="3379788"/>
            <a:ext cx="777875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8921" name="Text Box 67"/>
          <p:cNvSpPr txBox="1">
            <a:spLocks noChangeArrowheads="1"/>
          </p:cNvSpPr>
          <p:nvPr/>
        </p:nvSpPr>
        <p:spPr bwMode="auto">
          <a:xfrm>
            <a:off x="4087813" y="4116388"/>
            <a:ext cx="3238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1800">
                <a:solidFill>
                  <a:schemeClr val="tx1"/>
                </a:solidFill>
                <a:cs typeface="Times New Roman" pitchFamily="18" charset="0"/>
              </a:rPr>
              <a:t>2</a:t>
            </a: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8922" name="Text Box 68"/>
          <p:cNvSpPr txBox="1">
            <a:spLocks noChangeArrowheads="1"/>
          </p:cNvSpPr>
          <p:nvPr/>
        </p:nvSpPr>
        <p:spPr bwMode="auto">
          <a:xfrm>
            <a:off x="4606925" y="4116388"/>
            <a:ext cx="777875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8923" name="Text Box 69"/>
          <p:cNvSpPr txBox="1">
            <a:spLocks noChangeArrowheads="1"/>
          </p:cNvSpPr>
          <p:nvPr/>
        </p:nvSpPr>
        <p:spPr bwMode="auto">
          <a:xfrm>
            <a:off x="4097338" y="5029200"/>
            <a:ext cx="3238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1800">
                <a:solidFill>
                  <a:schemeClr val="tx1"/>
                </a:solidFill>
                <a:cs typeface="Times New Roman" pitchFamily="18" charset="0"/>
              </a:rPr>
              <a:t>1</a:t>
            </a: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8924" name="Text Box 70"/>
          <p:cNvSpPr txBox="1">
            <a:spLocks noChangeArrowheads="1"/>
          </p:cNvSpPr>
          <p:nvPr/>
        </p:nvSpPr>
        <p:spPr bwMode="auto">
          <a:xfrm>
            <a:off x="4595813" y="4995863"/>
            <a:ext cx="777875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8925" name="Text Box 71"/>
          <p:cNvSpPr txBox="1">
            <a:spLocks noChangeArrowheads="1"/>
          </p:cNvSpPr>
          <p:nvPr/>
        </p:nvSpPr>
        <p:spPr bwMode="auto">
          <a:xfrm>
            <a:off x="4095750" y="6026150"/>
            <a:ext cx="3238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1800">
                <a:solidFill>
                  <a:schemeClr val="tx1"/>
                </a:solidFill>
                <a:cs typeface="Times New Roman" pitchFamily="18" charset="0"/>
              </a:rPr>
              <a:t>0</a:t>
            </a: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8926" name="Text Box 72"/>
          <p:cNvSpPr txBox="1">
            <a:spLocks noChangeArrowheads="1"/>
          </p:cNvSpPr>
          <p:nvPr/>
        </p:nvSpPr>
        <p:spPr bwMode="auto">
          <a:xfrm>
            <a:off x="4614863" y="6026150"/>
            <a:ext cx="7778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8927" name="Text Box 74"/>
          <p:cNvSpPr txBox="1">
            <a:spLocks noChangeArrowheads="1"/>
          </p:cNvSpPr>
          <p:nvPr/>
        </p:nvSpPr>
        <p:spPr bwMode="auto">
          <a:xfrm>
            <a:off x="5629275" y="2311400"/>
            <a:ext cx="1131888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     </a:t>
            </a:r>
          </a:p>
        </p:txBody>
      </p:sp>
      <p:sp>
        <p:nvSpPr>
          <p:cNvPr id="38928" name="Line 82"/>
          <p:cNvSpPr>
            <a:spLocks noChangeShapeType="1"/>
          </p:cNvSpPr>
          <p:nvPr/>
        </p:nvSpPr>
        <p:spPr bwMode="auto">
          <a:xfrm>
            <a:off x="6346825" y="2505075"/>
            <a:ext cx="1011238" cy="11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Text Box 83"/>
          <p:cNvSpPr txBox="1">
            <a:spLocks noChangeArrowheads="1"/>
          </p:cNvSpPr>
          <p:nvPr/>
        </p:nvSpPr>
        <p:spPr bwMode="auto">
          <a:xfrm>
            <a:off x="5238750" y="1571625"/>
            <a:ext cx="1824038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id.info(“wrong”)</a:t>
            </a:r>
          </a:p>
        </p:txBody>
      </p:sp>
      <p:sp>
        <p:nvSpPr>
          <p:cNvPr id="38930" name="Line 85"/>
          <p:cNvSpPr>
            <a:spLocks noChangeShapeType="1"/>
          </p:cNvSpPr>
          <p:nvPr/>
        </p:nvSpPr>
        <p:spPr bwMode="auto">
          <a:xfrm flipV="1">
            <a:off x="6083300" y="1903413"/>
            <a:ext cx="0" cy="612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Line 87"/>
          <p:cNvSpPr>
            <a:spLocks noChangeShapeType="1"/>
          </p:cNvSpPr>
          <p:nvPr/>
        </p:nvSpPr>
        <p:spPr bwMode="auto">
          <a:xfrm>
            <a:off x="4970463" y="2516188"/>
            <a:ext cx="644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Line 100"/>
          <p:cNvSpPr>
            <a:spLocks noChangeShapeType="1"/>
          </p:cNvSpPr>
          <p:nvPr/>
        </p:nvSpPr>
        <p:spPr bwMode="auto">
          <a:xfrm>
            <a:off x="8294688" y="2517775"/>
            <a:ext cx="365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Text Box 101"/>
          <p:cNvSpPr txBox="1">
            <a:spLocks noChangeArrowheads="1"/>
          </p:cNvSpPr>
          <p:nvPr/>
        </p:nvSpPr>
        <p:spPr bwMode="auto">
          <a:xfrm rot="5400000">
            <a:off x="8520113" y="2185987"/>
            <a:ext cx="623888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null</a:t>
            </a:r>
          </a:p>
        </p:txBody>
      </p:sp>
      <p:sp>
        <p:nvSpPr>
          <p:cNvPr id="38934" name="Line 102"/>
          <p:cNvSpPr>
            <a:spLocks noChangeShapeType="1"/>
          </p:cNvSpPr>
          <p:nvPr/>
        </p:nvSpPr>
        <p:spPr bwMode="auto">
          <a:xfrm>
            <a:off x="8218488" y="3421063"/>
            <a:ext cx="484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Text Box 114"/>
          <p:cNvSpPr txBox="1">
            <a:spLocks noChangeArrowheads="1"/>
          </p:cNvSpPr>
          <p:nvPr/>
        </p:nvSpPr>
        <p:spPr bwMode="auto">
          <a:xfrm>
            <a:off x="5248275" y="3516313"/>
            <a:ext cx="989013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right</a:t>
            </a:r>
          </a:p>
        </p:txBody>
      </p:sp>
      <p:sp>
        <p:nvSpPr>
          <p:cNvPr id="38936" name="Line 118"/>
          <p:cNvSpPr>
            <a:spLocks noChangeShapeType="1"/>
          </p:cNvSpPr>
          <p:nvPr/>
        </p:nvSpPr>
        <p:spPr bwMode="auto">
          <a:xfrm>
            <a:off x="4979988" y="4344988"/>
            <a:ext cx="644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Line 132"/>
          <p:cNvSpPr>
            <a:spLocks noChangeShapeType="1"/>
          </p:cNvSpPr>
          <p:nvPr/>
        </p:nvSpPr>
        <p:spPr bwMode="auto">
          <a:xfrm>
            <a:off x="5005388" y="5208588"/>
            <a:ext cx="644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Line 152"/>
          <p:cNvSpPr>
            <a:spLocks noChangeShapeType="1"/>
          </p:cNvSpPr>
          <p:nvPr/>
        </p:nvSpPr>
        <p:spPr bwMode="auto">
          <a:xfrm>
            <a:off x="5081588" y="6227763"/>
            <a:ext cx="646112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Text Box 153"/>
          <p:cNvSpPr txBox="1">
            <a:spLocks noChangeArrowheads="1"/>
          </p:cNvSpPr>
          <p:nvPr/>
        </p:nvSpPr>
        <p:spPr bwMode="auto">
          <a:xfrm>
            <a:off x="4246563" y="6491288"/>
            <a:ext cx="1490662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scope stack</a:t>
            </a:r>
          </a:p>
        </p:txBody>
      </p:sp>
      <p:sp>
        <p:nvSpPr>
          <p:cNvPr id="38940" name="Text Box 154"/>
          <p:cNvSpPr txBox="1">
            <a:spLocks noChangeArrowheads="1"/>
          </p:cNvSpPr>
          <p:nvPr/>
        </p:nvSpPr>
        <p:spPr bwMode="auto">
          <a:xfrm>
            <a:off x="7286625" y="2311400"/>
            <a:ext cx="1131888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     </a:t>
            </a:r>
          </a:p>
        </p:txBody>
      </p:sp>
      <p:sp>
        <p:nvSpPr>
          <p:cNvPr id="38941" name="Text Box 155"/>
          <p:cNvSpPr txBox="1">
            <a:spLocks noChangeArrowheads="1"/>
          </p:cNvSpPr>
          <p:nvPr/>
        </p:nvSpPr>
        <p:spPr bwMode="auto">
          <a:xfrm>
            <a:off x="6896100" y="1571625"/>
            <a:ext cx="1824038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id.info(“right”)</a:t>
            </a:r>
          </a:p>
        </p:txBody>
      </p:sp>
      <p:sp>
        <p:nvSpPr>
          <p:cNvPr id="38942" name="Line 156"/>
          <p:cNvSpPr>
            <a:spLocks noChangeShapeType="1"/>
          </p:cNvSpPr>
          <p:nvPr/>
        </p:nvSpPr>
        <p:spPr bwMode="auto">
          <a:xfrm flipV="1">
            <a:off x="7740650" y="1903413"/>
            <a:ext cx="0" cy="612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3" name="Text Box 157"/>
          <p:cNvSpPr txBox="1">
            <a:spLocks noChangeArrowheads="1"/>
          </p:cNvSpPr>
          <p:nvPr/>
        </p:nvSpPr>
        <p:spPr bwMode="auto">
          <a:xfrm>
            <a:off x="5619750" y="3349625"/>
            <a:ext cx="1131888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     </a:t>
            </a:r>
          </a:p>
        </p:txBody>
      </p:sp>
      <p:sp>
        <p:nvSpPr>
          <p:cNvPr id="38944" name="Line 158"/>
          <p:cNvSpPr>
            <a:spLocks noChangeShapeType="1"/>
          </p:cNvSpPr>
          <p:nvPr/>
        </p:nvSpPr>
        <p:spPr bwMode="auto">
          <a:xfrm>
            <a:off x="6337300" y="3543300"/>
            <a:ext cx="1011238" cy="11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5" name="Text Box 159"/>
          <p:cNvSpPr txBox="1">
            <a:spLocks noChangeArrowheads="1"/>
          </p:cNvSpPr>
          <p:nvPr/>
        </p:nvSpPr>
        <p:spPr bwMode="auto">
          <a:xfrm>
            <a:off x="5229225" y="2609850"/>
            <a:ext cx="1824038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id.info(“signal”)</a:t>
            </a:r>
          </a:p>
        </p:txBody>
      </p:sp>
      <p:sp>
        <p:nvSpPr>
          <p:cNvPr id="38946" name="Line 160"/>
          <p:cNvSpPr>
            <a:spLocks noChangeShapeType="1"/>
          </p:cNvSpPr>
          <p:nvPr/>
        </p:nvSpPr>
        <p:spPr bwMode="auto">
          <a:xfrm flipV="1">
            <a:off x="6073775" y="2941638"/>
            <a:ext cx="0" cy="612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7" name="Line 161"/>
          <p:cNvSpPr>
            <a:spLocks noChangeShapeType="1"/>
          </p:cNvSpPr>
          <p:nvPr/>
        </p:nvSpPr>
        <p:spPr bwMode="auto">
          <a:xfrm>
            <a:off x="4960938" y="3554413"/>
            <a:ext cx="644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8" name="Text Box 162"/>
          <p:cNvSpPr txBox="1">
            <a:spLocks noChangeArrowheads="1"/>
          </p:cNvSpPr>
          <p:nvPr/>
        </p:nvSpPr>
        <p:spPr bwMode="auto">
          <a:xfrm>
            <a:off x="7277100" y="3349625"/>
            <a:ext cx="1131888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cs typeface="Times New Roman" pitchFamily="18" charset="0"/>
              </a:rPr>
              <a:t>       </a:t>
            </a:r>
          </a:p>
        </p:txBody>
      </p:sp>
      <p:sp>
        <p:nvSpPr>
          <p:cNvPr id="38949" name="Text Box 163"/>
          <p:cNvSpPr txBox="1">
            <a:spLocks noChangeArrowheads="1"/>
          </p:cNvSpPr>
          <p:nvPr/>
        </p:nvSpPr>
        <p:spPr bwMode="auto">
          <a:xfrm>
            <a:off x="6886575" y="2609850"/>
            <a:ext cx="1824038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id.info(“mattt”)</a:t>
            </a:r>
          </a:p>
        </p:txBody>
      </p:sp>
      <p:sp>
        <p:nvSpPr>
          <p:cNvPr id="38950" name="Line 164"/>
          <p:cNvSpPr>
            <a:spLocks noChangeShapeType="1"/>
          </p:cNvSpPr>
          <p:nvPr/>
        </p:nvSpPr>
        <p:spPr bwMode="auto">
          <a:xfrm flipV="1">
            <a:off x="7731125" y="2941638"/>
            <a:ext cx="0" cy="612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1" name="Slide Number Placeholder 3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D44953-00CE-49F2-8DF0-8F316413A60C}" type="slidenum">
              <a:rPr lang="he-IL" altLang="en-US" smtClean="0"/>
              <a:pPr/>
              <a:t>37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Overloading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Some programming languages allow to resolve identifiers based on the context</a:t>
            </a:r>
          </a:p>
          <a:p>
            <a:pPr lvl="1"/>
            <a:r>
              <a:rPr lang="en-US" smtClean="0"/>
              <a:t>3 + 5 is different than 3.1 + 5.1</a:t>
            </a:r>
          </a:p>
          <a:p>
            <a:r>
              <a:rPr lang="en-US" smtClean="0"/>
              <a:t>Overloading user defined functions</a:t>
            </a:r>
            <a:br>
              <a:rPr lang="en-US" smtClean="0"/>
            </a:br>
            <a:r>
              <a:rPr lang="en-US" smtClean="0"/>
              <a:t>PUT(s: STRING) PUT(i: INTEGER)</a:t>
            </a:r>
          </a:p>
          <a:p>
            <a:r>
              <a:rPr lang="en-US" smtClean="0"/>
              <a:t>Type checking and name resolution interact</a:t>
            </a:r>
          </a:p>
          <a:p>
            <a:r>
              <a:rPr lang="en-US" smtClean="0"/>
              <a:t>May need several passes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EE3EB2-66FF-403D-85FD-BFBE8B9784F7}" type="slidenum">
              <a:rPr lang="he-IL" altLang="en-US" smtClean="0"/>
              <a:pPr/>
              <a:t>38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Checking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Non-trivial</a:t>
            </a:r>
          </a:p>
          <a:p>
            <a:r>
              <a:rPr lang="en-US" smtClean="0"/>
              <a:t>Construct a type table (separate name space)</a:t>
            </a:r>
          </a:p>
          <a:p>
            <a:r>
              <a:rPr lang="en-US" smtClean="0"/>
              <a:t>May require several passes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42014A-9BF8-4866-B5E2-B0E23E093A1F}" type="slidenum">
              <a:rPr lang="he-IL" altLang="en-US" smtClean="0"/>
              <a:pPr/>
              <a:t>39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Context Analysis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5395913"/>
          </a:xfrm>
        </p:spPr>
        <p:txBody>
          <a:bodyPr/>
          <a:lstStyle/>
          <a:p>
            <a:r>
              <a:rPr lang="en-US" altLang="he-IL" smtClean="0"/>
              <a:t>Requirements related to the “context” in which a construct occurs</a:t>
            </a:r>
          </a:p>
          <a:p>
            <a:r>
              <a:rPr lang="en-US" altLang="he-IL" smtClean="0"/>
              <a:t>Context sensitive requirements - cannot be specified using a context free grammar</a:t>
            </a:r>
            <a:br>
              <a:rPr lang="en-US" altLang="he-IL" smtClean="0"/>
            </a:br>
            <a:r>
              <a:rPr lang="en-US" altLang="he-IL" smtClean="0"/>
              <a:t>(Context handling)</a:t>
            </a:r>
          </a:p>
          <a:p>
            <a:r>
              <a:rPr lang="en-US" altLang="he-IL" smtClean="0"/>
              <a:t>Requires complicated and unnatural context free grammars</a:t>
            </a:r>
          </a:p>
          <a:p>
            <a:r>
              <a:rPr lang="en-US" altLang="he-IL" smtClean="0"/>
              <a:t>Guides subsequent phases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3F1EA0-E631-47E1-945F-20BEDDF57329}" type="slidenum">
              <a:rPr lang="he-IL" altLang="en-US" smtClean="0"/>
              <a:pPr/>
              <a:t>4</a:t>
            </a:fld>
            <a:endParaRPr lang="en-US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Equivalence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766888"/>
            <a:ext cx="8107362" cy="4329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Name equivalence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TYPE t1 = ARRAY[Integer] of Integer;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TYPE t2 = ARRAY[Integer] of Integer;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TYPE t3 = ARRAY[Integer] of Integer;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TYPE t4 = t3;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Structural equivalence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TYPE t5= RECORD {c: Integer ; p: Pointer to t5;}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TYPE t6= RECORD {c: Integer ; p: Pointer to t6 ;}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TYPE t7 = RECORD {c: Integer ; p : Pointer to </a:t>
            </a:r>
            <a:br>
              <a:rPr lang="en-US" sz="2400" smtClean="0"/>
            </a:br>
            <a:r>
              <a:rPr lang="en-US" sz="2400" smtClean="0"/>
              <a:t>                        RECORD {c: Integer ;  p: Pointer to t5;}}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72A370-2930-4360-910A-86DB5F3A77E2}" type="slidenum">
              <a:rPr lang="he-IL" altLang="en-US" smtClean="0"/>
              <a:pPr/>
              <a:t>40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Inference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type of an expression depends on the type of the arguments and the required result</a:t>
            </a:r>
          </a:p>
          <a:p>
            <a:r>
              <a:rPr lang="en-US" smtClean="0"/>
              <a:t>If e1 has type Integer and e2 has type Integer then the result has type Integer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EA02C-1C2C-4C07-B5EC-3E243A8039A6}" type="slidenum">
              <a:rPr lang="he-IL" altLang="en-US" smtClean="0"/>
              <a:pPr/>
              <a:t>41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Corner Cases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about power operator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CDD4EA-7BC6-4CC7-8F04-5685766566BC}" type="slidenum">
              <a:rPr lang="he-IL" altLang="en-US" smtClean="0"/>
              <a:pPr/>
              <a:t>42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Casts and Coercions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compiler may need to insert implicit conversions between types</a:t>
            </a:r>
            <a:br>
              <a:rPr lang="en-US" smtClean="0"/>
            </a:br>
            <a:r>
              <a:rPr lang="en-US" smtClean="0"/>
              <a:t>   float x = 5;</a:t>
            </a:r>
          </a:p>
          <a:p>
            <a:r>
              <a:rPr lang="en-US" smtClean="0"/>
              <a:t>The programmer may need to insert explicit conversions between types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C75814-01E6-453F-8A50-C2C680838EFB}" type="slidenum">
              <a:rPr lang="he-IL" altLang="en-US" smtClean="0"/>
              <a:pPr/>
              <a:t>43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L-values vs. R-values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43088"/>
            <a:ext cx="7818438" cy="4252912"/>
          </a:xfrm>
          <a:noFill/>
        </p:spPr>
        <p:txBody>
          <a:bodyPr/>
          <a:lstStyle/>
          <a:p>
            <a:r>
              <a:rPr lang="en-US" altLang="he-IL" sz="2400" smtClean="0"/>
              <a:t>Assignment x := exp is compiled into:</a:t>
            </a:r>
          </a:p>
          <a:p>
            <a:pPr lvl="1"/>
            <a:r>
              <a:rPr lang="en-US" altLang="he-IL" sz="2000" smtClean="0"/>
              <a:t>Compute the </a:t>
            </a:r>
            <a:r>
              <a:rPr lang="en-US" altLang="he-IL" sz="2000" b="1" smtClean="0"/>
              <a:t>address </a:t>
            </a:r>
            <a:r>
              <a:rPr lang="en-US" altLang="he-IL" sz="2000" smtClean="0"/>
              <a:t>of x</a:t>
            </a:r>
          </a:p>
          <a:p>
            <a:pPr lvl="1"/>
            <a:r>
              <a:rPr lang="en-US" altLang="he-IL" sz="2000" smtClean="0"/>
              <a:t>Compute the </a:t>
            </a:r>
            <a:r>
              <a:rPr lang="en-US" altLang="he-IL" sz="2000" b="1" smtClean="0"/>
              <a:t>value</a:t>
            </a:r>
            <a:r>
              <a:rPr lang="en-US" altLang="he-IL" sz="2000" smtClean="0"/>
              <a:t> of exp</a:t>
            </a:r>
          </a:p>
          <a:p>
            <a:pPr lvl="1"/>
            <a:r>
              <a:rPr lang="en-US" altLang="he-IL" sz="2000" smtClean="0"/>
              <a:t>Store the value of  exp into the address of x</a:t>
            </a:r>
          </a:p>
          <a:p>
            <a:r>
              <a:rPr lang="en-US" altLang="he-IL" sz="2400" smtClean="0"/>
              <a:t>Generalization</a:t>
            </a:r>
          </a:p>
          <a:p>
            <a:pPr lvl="1"/>
            <a:r>
              <a:rPr lang="en-US" altLang="he-IL" sz="2000" smtClean="0"/>
              <a:t>R-value</a:t>
            </a:r>
          </a:p>
          <a:p>
            <a:pPr lvl="2"/>
            <a:r>
              <a:rPr lang="en-US" altLang="he-IL" sz="1800" smtClean="0"/>
              <a:t>Maps program expressions into Context values</a:t>
            </a:r>
          </a:p>
          <a:p>
            <a:pPr lvl="1"/>
            <a:r>
              <a:rPr lang="en-US" altLang="he-IL" sz="2000" smtClean="0"/>
              <a:t>L-value</a:t>
            </a:r>
          </a:p>
          <a:p>
            <a:pPr lvl="2"/>
            <a:r>
              <a:rPr lang="en-US" altLang="he-IL" sz="1800" smtClean="0"/>
              <a:t>Maps program expressions into locations</a:t>
            </a:r>
          </a:p>
          <a:p>
            <a:pPr lvl="2"/>
            <a:r>
              <a:rPr lang="en-US" altLang="he-IL" sz="1800" smtClean="0"/>
              <a:t>Not always defined</a:t>
            </a:r>
          </a:p>
          <a:p>
            <a:pPr lvl="1"/>
            <a:r>
              <a:rPr lang="en-US" altLang="he-IL" sz="2000" smtClean="0"/>
              <a:t>Java has no small L-values</a:t>
            </a:r>
          </a:p>
          <a:p>
            <a:pPr lvl="3"/>
            <a:endParaRPr lang="en-US" altLang="he-IL" sz="160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742344-8072-49D2-908D-D1135832BA2F}" type="slidenum">
              <a:rPr lang="he-IL" altLang="en-US" smtClean="0"/>
              <a:pPr/>
              <a:t>44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212725" y="2009775"/>
            <a:ext cx="2803525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int x = 5;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      x = x + 1;</a:t>
            </a: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3998913" y="2179638"/>
            <a:ext cx="19669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5121275" y="2119313"/>
            <a:ext cx="31099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Runtime memory</a:t>
            </a:r>
          </a:p>
        </p:txBody>
      </p:sp>
      <p:grpSp>
        <p:nvGrpSpPr>
          <p:cNvPr id="47110" name="Group 13"/>
          <p:cNvGrpSpPr>
            <a:grpSpLocks/>
          </p:cNvGrpSpPr>
          <p:nvPr/>
        </p:nvGrpSpPr>
        <p:grpSpPr bwMode="auto">
          <a:xfrm>
            <a:off x="5276850" y="2651125"/>
            <a:ext cx="1965325" cy="3200400"/>
            <a:chOff x="2676" y="1670"/>
            <a:chExt cx="1238" cy="2016"/>
          </a:xfrm>
        </p:grpSpPr>
        <p:sp>
          <p:nvSpPr>
            <p:cNvPr id="47115" name="Rectangle 6"/>
            <p:cNvSpPr>
              <a:spLocks noChangeArrowheads="1"/>
            </p:cNvSpPr>
            <p:nvPr/>
          </p:nvSpPr>
          <p:spPr bwMode="auto">
            <a:xfrm>
              <a:off x="2734" y="1670"/>
              <a:ext cx="1161" cy="2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Line 8"/>
            <p:cNvSpPr>
              <a:spLocks noChangeShapeType="1"/>
            </p:cNvSpPr>
            <p:nvPr/>
          </p:nvSpPr>
          <p:spPr bwMode="auto">
            <a:xfrm>
              <a:off x="2676" y="2208"/>
              <a:ext cx="12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7" name="Line 9"/>
            <p:cNvSpPr>
              <a:spLocks noChangeShapeType="1"/>
            </p:cNvSpPr>
            <p:nvPr/>
          </p:nvSpPr>
          <p:spPr bwMode="auto">
            <a:xfrm>
              <a:off x="2676" y="2535"/>
              <a:ext cx="12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11" name="Text Box 10"/>
          <p:cNvSpPr txBox="1">
            <a:spLocks noChangeArrowheads="1"/>
          </p:cNvSpPr>
          <p:nvPr/>
        </p:nvSpPr>
        <p:spPr bwMode="auto">
          <a:xfrm>
            <a:off x="2393950" y="3565525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7112" name="Text Box 11"/>
          <p:cNvSpPr txBox="1">
            <a:spLocks noChangeArrowheads="1"/>
          </p:cNvSpPr>
          <p:nvPr/>
        </p:nvSpPr>
        <p:spPr bwMode="auto">
          <a:xfrm>
            <a:off x="4487863" y="3611563"/>
            <a:ext cx="838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499724" name="Text Box 12"/>
          <p:cNvSpPr txBox="1">
            <a:spLocks noChangeArrowheads="1"/>
          </p:cNvSpPr>
          <p:nvPr/>
        </p:nvSpPr>
        <p:spPr bwMode="auto">
          <a:xfrm>
            <a:off x="5889625" y="3611563"/>
            <a:ext cx="7477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7114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93880E-29B9-4000-9399-BEB3C3AD4B96}" type="slidenum">
              <a:rPr lang="he-IL" altLang="en-US" smtClean="0"/>
              <a:pPr/>
              <a:t>45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2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12725" y="2009775"/>
            <a:ext cx="2803525" cy="2100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int x = 5;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      x = x + 1;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970213" y="2179638"/>
            <a:ext cx="19669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235575" y="2119313"/>
            <a:ext cx="31099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Runtime memory</a:t>
            </a:r>
          </a:p>
        </p:txBody>
      </p:sp>
      <p:grpSp>
        <p:nvGrpSpPr>
          <p:cNvPr id="48134" name="Group 6"/>
          <p:cNvGrpSpPr>
            <a:grpSpLocks/>
          </p:cNvGrpSpPr>
          <p:nvPr/>
        </p:nvGrpSpPr>
        <p:grpSpPr bwMode="auto">
          <a:xfrm>
            <a:off x="5391150" y="2651125"/>
            <a:ext cx="1965325" cy="3200400"/>
            <a:chOff x="2676" y="1670"/>
            <a:chExt cx="1238" cy="2016"/>
          </a:xfrm>
        </p:grpSpPr>
        <p:sp>
          <p:nvSpPr>
            <p:cNvPr id="48141" name="Rectangle 7"/>
            <p:cNvSpPr>
              <a:spLocks noChangeArrowheads="1"/>
            </p:cNvSpPr>
            <p:nvPr/>
          </p:nvSpPr>
          <p:spPr bwMode="auto">
            <a:xfrm>
              <a:off x="2734" y="1670"/>
              <a:ext cx="1161" cy="2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Line 8"/>
            <p:cNvSpPr>
              <a:spLocks noChangeShapeType="1"/>
            </p:cNvSpPr>
            <p:nvPr/>
          </p:nvSpPr>
          <p:spPr bwMode="auto">
            <a:xfrm>
              <a:off x="2676" y="2208"/>
              <a:ext cx="12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3" name="Line 9"/>
            <p:cNvSpPr>
              <a:spLocks noChangeShapeType="1"/>
            </p:cNvSpPr>
            <p:nvPr/>
          </p:nvSpPr>
          <p:spPr bwMode="auto">
            <a:xfrm>
              <a:off x="2676" y="2535"/>
              <a:ext cx="12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35" name="Text Box 10"/>
          <p:cNvSpPr txBox="1">
            <a:spLocks noChangeArrowheads="1"/>
          </p:cNvSpPr>
          <p:nvPr/>
        </p:nvSpPr>
        <p:spPr bwMode="auto">
          <a:xfrm>
            <a:off x="2393950" y="3565525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8136" name="Text Box 11"/>
          <p:cNvSpPr txBox="1">
            <a:spLocks noChangeArrowheads="1"/>
          </p:cNvSpPr>
          <p:nvPr/>
        </p:nvSpPr>
        <p:spPr bwMode="auto">
          <a:xfrm>
            <a:off x="4602163" y="3611563"/>
            <a:ext cx="838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48137" name="Text Box 12"/>
          <p:cNvSpPr txBox="1">
            <a:spLocks noChangeArrowheads="1"/>
          </p:cNvSpPr>
          <p:nvPr/>
        </p:nvSpPr>
        <p:spPr bwMode="auto">
          <a:xfrm>
            <a:off x="6003925" y="3611563"/>
            <a:ext cx="7477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01773" name="Text Box 13"/>
          <p:cNvSpPr txBox="1">
            <a:spLocks noChangeArrowheads="1"/>
          </p:cNvSpPr>
          <p:nvPr/>
        </p:nvSpPr>
        <p:spPr bwMode="auto">
          <a:xfrm>
            <a:off x="312738" y="2495550"/>
            <a:ext cx="3959225" cy="1004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lvalue(x)=17, rvalue(x) =5</a:t>
            </a:r>
            <a:endParaRPr lang="he-IL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lvalue(5)=</a:t>
            </a:r>
            <a:r>
              <a:rPr lang="en-US">
                <a:solidFill>
                  <a:schemeClr val="tx1"/>
                </a:solidFill>
                <a:cs typeface="Times New Roman" pitchFamily="18" charset="0"/>
                <a:sym typeface="Math B" pitchFamily="2" charset="2"/>
              </a:rPr>
              <a:t>,  rvalue(5)=5</a:t>
            </a:r>
          </a:p>
        </p:txBody>
      </p:sp>
      <p:sp>
        <p:nvSpPr>
          <p:cNvPr id="501774" name="Text Box 14"/>
          <p:cNvSpPr txBox="1">
            <a:spLocks noChangeArrowheads="1"/>
          </p:cNvSpPr>
          <p:nvPr/>
        </p:nvSpPr>
        <p:spPr bwMode="auto">
          <a:xfrm>
            <a:off x="312738" y="4386263"/>
            <a:ext cx="3959225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lvalue(x)=17, rvalue(x) =5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lvalue(5)=</a:t>
            </a:r>
            <a:r>
              <a:rPr lang="en-US">
                <a:solidFill>
                  <a:schemeClr val="tx1"/>
                </a:solidFill>
                <a:sym typeface="Math B" pitchFamily="2" charset="2"/>
              </a:rPr>
              <a:t>,  rvalue(5)=5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8140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ACFD5D-D28D-4F85-A12D-B164919FDDB0}" type="slidenum">
              <a:rPr lang="he-IL" altLang="en-US" smtClean="0"/>
              <a:pPr/>
              <a:t>46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73" grpId="0"/>
      <p:bldP spid="50177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>
          <a:xfrm>
            <a:off x="631825" y="57150"/>
            <a:ext cx="7772400" cy="1143000"/>
          </a:xfrm>
        </p:spPr>
        <p:txBody>
          <a:bodyPr/>
          <a:lstStyle/>
          <a:p>
            <a:r>
              <a:rPr lang="en-US" sz="4000" smtClean="0"/>
              <a:t>Partial rules for Lvalue in C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69863" y="1158875"/>
            <a:ext cx="7580312" cy="1050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Type of e is pointer to T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Type of e1 is integer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lvalue(e2) </a:t>
            </a:r>
            <a:r>
              <a:rPr lang="en-US" sz="2000" smtClean="0">
                <a:sym typeface="Symbol" pitchFamily="18" charset="2"/>
              </a:rPr>
              <a:t></a:t>
            </a:r>
            <a:r>
              <a:rPr lang="en-US" sz="2000" smtClean="0">
                <a:sym typeface="Math B" pitchFamily="2" charset="2"/>
              </a:rPr>
              <a:t></a:t>
            </a:r>
          </a:p>
          <a:p>
            <a:pPr>
              <a:lnSpc>
                <a:spcPct val="90000"/>
              </a:lnSpc>
            </a:pPr>
            <a:endParaRPr lang="en-US" sz="2000" smtClean="0"/>
          </a:p>
        </p:txBody>
      </p:sp>
      <p:graphicFrame>
        <p:nvGraphicFramePr>
          <p:cNvPr id="502848" name="Group 64"/>
          <p:cNvGraphicFramePr>
            <a:graphicFrameLocks noGrp="1"/>
          </p:cNvGraphicFramePr>
          <p:nvPr>
            <p:ph sz="half" idx="2"/>
          </p:nvPr>
        </p:nvGraphicFramePr>
        <p:xfrm>
          <a:off x="176213" y="2728913"/>
          <a:ext cx="7693025" cy="3930650"/>
        </p:xfrm>
        <a:graphic>
          <a:graphicData uri="http://schemas.openxmlformats.org/drawingml/2006/table">
            <a:tbl>
              <a:tblPr/>
              <a:tblGrid>
                <a:gridCol w="1408112"/>
                <a:gridCol w="1809750"/>
                <a:gridCol w="4475163"/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location(id)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content(location(id))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B" pitchFamily="2" charset="2"/>
                        </a:rPr>
                        <a:t>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value(const)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rvalue(e)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content(rvalue(e))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&amp;e2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B" pitchFamily="2" charset="2"/>
                        </a:rPr>
                        <a:t>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lvalue(e2)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 + e1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Math B" pitchFamily="2" charset="2"/>
                        </a:rPr>
                        <a:t>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rvalue(e)+sizeof(T)*rvalue(e1)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79F8C0-359B-4DB8-9E98-73E25633D2A5}" type="slidenum">
              <a:rPr lang="he-IL" altLang="en-US" smtClean="0"/>
              <a:pPr/>
              <a:t>47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Kind Checking</a:t>
            </a:r>
          </a:p>
        </p:txBody>
      </p:sp>
      <p:graphicFrame>
        <p:nvGraphicFramePr>
          <p:cNvPr id="484378" name="Group 26"/>
          <p:cNvGraphicFramePr>
            <a:graphicFrameLocks noGrp="1"/>
          </p:cNvGraphicFramePr>
          <p:nvPr>
            <p:ph sz="half" idx="2"/>
          </p:nvPr>
        </p:nvGraphicFramePr>
        <p:xfrm>
          <a:off x="3065463" y="4040188"/>
          <a:ext cx="3241675" cy="2276475"/>
        </p:xfrm>
        <a:graphic>
          <a:graphicData uri="http://schemas.openxmlformats.org/drawingml/2006/table">
            <a:tbl>
              <a:tblPr/>
              <a:tblGrid>
                <a:gridCol w="1081087"/>
                <a:gridCol w="1079500"/>
                <a:gridCol w="1081088"/>
              </a:tblGrid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deref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error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197" name="Text Box 27"/>
          <p:cNvSpPr txBox="1">
            <a:spLocks noChangeArrowheads="1"/>
          </p:cNvSpPr>
          <p:nvPr/>
        </p:nvSpPr>
        <p:spPr bwMode="auto">
          <a:xfrm>
            <a:off x="3651250" y="3189288"/>
            <a:ext cx="14525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expected</a:t>
            </a:r>
          </a:p>
        </p:txBody>
      </p:sp>
      <p:sp>
        <p:nvSpPr>
          <p:cNvPr id="50198" name="Text Box 28"/>
          <p:cNvSpPr txBox="1">
            <a:spLocks noChangeArrowheads="1"/>
          </p:cNvSpPr>
          <p:nvPr/>
        </p:nvSpPr>
        <p:spPr bwMode="auto">
          <a:xfrm rot="5400000">
            <a:off x="1826419" y="5128419"/>
            <a:ext cx="99536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found</a:t>
            </a:r>
          </a:p>
        </p:txBody>
      </p:sp>
      <p:sp>
        <p:nvSpPr>
          <p:cNvPr id="50199" name="Text Box 30"/>
          <p:cNvSpPr txBox="1">
            <a:spLocks noChangeArrowheads="1"/>
          </p:cNvSpPr>
          <p:nvPr/>
        </p:nvSpPr>
        <p:spPr bwMode="auto">
          <a:xfrm>
            <a:off x="944563" y="1558925"/>
            <a:ext cx="4572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Defined L-values in assignments</a:t>
            </a:r>
          </a:p>
        </p:txBody>
      </p:sp>
      <p:sp>
        <p:nvSpPr>
          <p:cNvPr id="502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CD2BD1-C5F1-452D-A1E3-9B2F2EA17B78}" type="slidenum">
              <a:rPr lang="he-IL" altLang="en-US" smtClean="0"/>
              <a:pPr/>
              <a:t>48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Constructors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Record types</a:t>
            </a:r>
          </a:p>
          <a:p>
            <a:r>
              <a:rPr lang="en-US" smtClean="0"/>
              <a:t>Union Types</a:t>
            </a:r>
          </a:p>
          <a:p>
            <a:r>
              <a:rPr lang="en-US" smtClean="0"/>
              <a:t>Arrays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02679F-A960-42A9-ACE4-7523A6C57B2B}" type="slidenum">
              <a:rPr lang="he-IL" altLang="en-US" smtClean="0"/>
              <a:pPr/>
              <a:t>49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375" y="-204788"/>
            <a:ext cx="7772400" cy="1143001"/>
          </a:xfrm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Basic Compiler Phases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076450" y="842963"/>
            <a:ext cx="38909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Source program (string)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683000" y="6400800"/>
            <a:ext cx="32385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Fin. Assembly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667000" y="1928813"/>
            <a:ext cx="2089150" cy="495300"/>
          </a:xfrm>
          <a:prstGeom prst="rect">
            <a:avLst/>
          </a:prstGeom>
          <a:noFill/>
          <a:ln w="38100">
            <a:solidFill>
              <a:srgbClr val="F02E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lexical analysis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854325" y="2922588"/>
            <a:ext cx="2227263" cy="495300"/>
          </a:xfrm>
          <a:prstGeom prst="rect">
            <a:avLst/>
          </a:prstGeom>
          <a:noFill/>
          <a:ln w="38100">
            <a:solidFill>
              <a:srgbClr val="F02E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he-IL">
                <a:solidFill>
                  <a:schemeClr val="tx1"/>
                </a:solidFill>
              </a:rPr>
              <a:t>syntax analysis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689225" y="3852863"/>
            <a:ext cx="2155825" cy="460375"/>
          </a:xfrm>
          <a:prstGeom prst="rect">
            <a:avLst/>
          </a:prstGeom>
          <a:noFill/>
          <a:ln w="38100">
            <a:solidFill>
              <a:srgbClr val="F02E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context analysis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114800" y="2443163"/>
            <a:ext cx="10937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Tokens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038600" y="3452813"/>
            <a:ext cx="3028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Abstract syntax tree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997325" y="1208088"/>
            <a:ext cx="0" cy="671512"/>
          </a:xfrm>
          <a:prstGeom prst="line">
            <a:avLst/>
          </a:prstGeom>
          <a:noFill/>
          <a:ln w="38100">
            <a:solidFill>
              <a:srgbClr val="F000D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010025" y="2432050"/>
            <a:ext cx="0" cy="501650"/>
          </a:xfrm>
          <a:prstGeom prst="line">
            <a:avLst/>
          </a:prstGeom>
          <a:noFill/>
          <a:ln w="38100">
            <a:solidFill>
              <a:srgbClr val="F000D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4010025" y="3436938"/>
            <a:ext cx="25400" cy="398462"/>
          </a:xfrm>
          <a:prstGeom prst="line">
            <a:avLst/>
          </a:prstGeom>
          <a:noFill/>
          <a:ln w="38100">
            <a:solidFill>
              <a:srgbClr val="F000D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3919538" y="4389438"/>
            <a:ext cx="0" cy="398462"/>
          </a:xfrm>
          <a:prstGeom prst="line">
            <a:avLst/>
          </a:prstGeom>
          <a:noFill/>
          <a:ln w="38100">
            <a:solidFill>
              <a:srgbClr val="F000D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3792538" y="6267450"/>
            <a:ext cx="0" cy="682625"/>
          </a:xfrm>
          <a:prstGeom prst="line">
            <a:avLst/>
          </a:prstGeom>
          <a:noFill/>
          <a:ln w="38100">
            <a:solidFill>
              <a:srgbClr val="F000D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227263" y="1546225"/>
            <a:ext cx="4186237" cy="29495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/>
          <a:lstStyle/>
          <a:p>
            <a:pPr algn="ctr"/>
            <a:r>
              <a:rPr lang="en-US">
                <a:solidFill>
                  <a:schemeClr val="tx1"/>
                </a:solidFill>
              </a:rPr>
              <a:t>Front-End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1790700" y="4816475"/>
            <a:ext cx="4906963" cy="14430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Back-End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>
            <a:off x="5040313" y="3140075"/>
            <a:ext cx="2209800" cy="882650"/>
          </a:xfrm>
          <a:prstGeom prst="line">
            <a:avLst/>
          </a:prstGeom>
          <a:noFill/>
          <a:ln w="38100">
            <a:solidFill>
              <a:srgbClr val="FFC76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62" name="Group 22"/>
          <p:cNvGrpSpPr>
            <a:grpSpLocks/>
          </p:cNvGrpSpPr>
          <p:nvPr/>
        </p:nvGrpSpPr>
        <p:grpSpPr bwMode="auto">
          <a:xfrm>
            <a:off x="377825" y="2192338"/>
            <a:ext cx="2481263" cy="1654175"/>
            <a:chOff x="238" y="1381"/>
            <a:chExt cx="1563" cy="1042"/>
          </a:xfrm>
        </p:grpSpPr>
        <p:sp>
          <p:nvSpPr>
            <p:cNvPr id="6164" name="Text Box 18"/>
            <p:cNvSpPr txBox="1">
              <a:spLocks noChangeArrowheads="1"/>
            </p:cNvSpPr>
            <p:nvPr/>
          </p:nvSpPr>
          <p:spPr bwMode="auto">
            <a:xfrm>
              <a:off x="238" y="1527"/>
              <a:ext cx="896" cy="54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</a:rPr>
                <a:t>Symbol Table</a:t>
              </a:r>
            </a:p>
          </p:txBody>
        </p:sp>
        <p:sp>
          <p:nvSpPr>
            <p:cNvPr id="6165" name="Line 19"/>
            <p:cNvSpPr>
              <a:spLocks noChangeShapeType="1"/>
            </p:cNvSpPr>
            <p:nvPr/>
          </p:nvSpPr>
          <p:spPr bwMode="auto">
            <a:xfrm flipV="1">
              <a:off x="1115" y="1381"/>
              <a:ext cx="576" cy="1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Line 20"/>
            <p:cNvSpPr>
              <a:spLocks noChangeShapeType="1"/>
            </p:cNvSpPr>
            <p:nvPr/>
          </p:nvSpPr>
          <p:spPr bwMode="auto">
            <a:xfrm>
              <a:off x="1088" y="1774"/>
              <a:ext cx="713" cy="1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Line 21"/>
            <p:cNvSpPr>
              <a:spLocks noChangeShapeType="1"/>
            </p:cNvSpPr>
            <p:nvPr/>
          </p:nvSpPr>
          <p:spPr bwMode="auto">
            <a:xfrm>
              <a:off x="1143" y="2048"/>
              <a:ext cx="548" cy="3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3" name="Slide Number Placeholder 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F1916D-B9CF-4691-8FEA-112561DA8AFE}" type="slidenum">
              <a:rPr lang="he-IL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Routine Types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Usually not considered as data</a:t>
            </a:r>
          </a:p>
          <a:p>
            <a:r>
              <a:rPr lang="en-US" smtClean="0"/>
              <a:t>The data can be a pointer to the generated code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30ADC9-464F-439D-87EA-049943E82723}" type="slidenum">
              <a:rPr lang="he-IL" altLang="en-US" smtClean="0"/>
              <a:pPr/>
              <a:t>50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Checks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Certain consistencies need to be checked at runtime in general</a:t>
            </a:r>
          </a:p>
          <a:p>
            <a:r>
              <a:rPr lang="en-US" smtClean="0"/>
              <a:t>But can be statically checked in many cases</a:t>
            </a:r>
          </a:p>
          <a:p>
            <a:r>
              <a:rPr lang="en-US" smtClean="0"/>
              <a:t>Examples</a:t>
            </a:r>
          </a:p>
          <a:p>
            <a:pPr lvl="1"/>
            <a:r>
              <a:rPr lang="en-US" smtClean="0"/>
              <a:t>Overflow</a:t>
            </a:r>
          </a:p>
          <a:p>
            <a:pPr lvl="1"/>
            <a:r>
              <a:rPr lang="en-US" smtClean="0"/>
              <a:t>Bad pointers 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3C66A5-77B4-48DC-8DF1-02E55CB22163}" type="slidenum">
              <a:rPr lang="he-IL" altLang="en-US" smtClean="0"/>
              <a:pPr/>
              <a:t>51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r>
              <a:rPr lang="he-IL" smtClean="0">
                <a:cs typeface="Times New Roman" pitchFamily="18" charset="0"/>
              </a:rPr>
              <a:t> 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Context analysis requires multiple traversals of the AST</a:t>
            </a:r>
          </a:p>
          <a:p>
            <a:r>
              <a:rPr lang="en-US" smtClean="0"/>
              <a:t>Is there a generalization?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F0CD8B-340B-4997-A3B3-532207F4394C}" type="slidenum">
              <a:rPr lang="he-IL" altLang="en-US" smtClean="0"/>
              <a:pPr/>
              <a:t>52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Attribute Grammars [Knuth 68]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Generalize syntax directed translations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Every grammar symbol can have several attributes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Every production is associated with evaluation rules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Context rules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The order of evaluation is automatically determined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Dependency order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Acyclicity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Multiple visits of the abstract syntax tree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5A0F55-DA1A-4F11-B7D9-7EF787BCDA3A}" type="slidenum">
              <a:rPr lang="he-IL" altLang="en-US" smtClean="0"/>
              <a:pPr/>
              <a:t>53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0" y="1082675"/>
            <a:ext cx="8948738" cy="5203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altLang="he-IL">
              <a:solidFill>
                <a:schemeClr val="tx1"/>
              </a:solidFill>
            </a:endParaRPr>
          </a:p>
          <a:p>
            <a:r>
              <a:rPr lang="en-US" altLang="he-IL">
                <a:solidFill>
                  <a:schemeClr val="tx1"/>
                </a:solidFill>
              </a:rPr>
              <a:t>stm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 id Assign  exp </a:t>
            </a:r>
          </a:p>
          <a:p>
            <a:r>
              <a:rPr lang="en-US" altLang="he-IL">
                <a:solidFill>
                  <a:schemeClr val="tx1"/>
                </a:solidFill>
              </a:rPr>
              <a:t>         {compat_ass(id.type,  exp.type)  }</a:t>
            </a:r>
          </a:p>
          <a:p>
            <a:r>
              <a:rPr lang="en-US" altLang="he-IL">
                <a:solidFill>
                  <a:schemeClr val="tx1"/>
                </a:solidFill>
              </a:rPr>
              <a:t>	</a:t>
            </a:r>
          </a:p>
          <a:p>
            <a:r>
              <a:rPr lang="en-US" altLang="he-IL">
                <a:solidFill>
                  <a:schemeClr val="tx1"/>
                </a:solidFill>
              </a:rPr>
              <a:t>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 exp PLUS exp </a:t>
            </a:r>
          </a:p>
          <a:p>
            <a:r>
              <a:rPr lang="en-US" altLang="he-IL">
                <a:solidFill>
                  <a:schemeClr val="tx1"/>
                </a:solidFill>
              </a:rPr>
              <a:t>            {</a:t>
            </a:r>
            <a:r>
              <a:rPr lang="en-US" altLang="en-US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</a:rPr>
              <a:t>compat_op(PLUS, exp[1].type,exp[2].type)</a:t>
            </a:r>
          </a:p>
          <a:p>
            <a:r>
              <a:rPr lang="en-US" altLang="he-IL">
                <a:solidFill>
                  <a:schemeClr val="tx1"/>
                </a:solidFill>
              </a:rPr>
              <a:t>               exp[0].type = op_type(PLUS, exp[1].type, exp[2].type) }</a:t>
            </a:r>
          </a:p>
          <a:p>
            <a:r>
              <a:rPr lang="en-US" altLang="he-IL">
                <a:solidFill>
                  <a:schemeClr val="tx1"/>
                </a:solidFill>
              </a:rPr>
              <a:t>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 exp MINUS exp  </a:t>
            </a:r>
          </a:p>
          <a:p>
            <a:r>
              <a:rPr lang="en-US" altLang="he-IL">
                <a:solidFill>
                  <a:schemeClr val="tx1"/>
                </a:solidFill>
              </a:rPr>
              <a:t>          {</a:t>
            </a:r>
            <a:r>
              <a:rPr lang="en-US" altLang="en-US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</a:rPr>
              <a:t>compat_op(MINUS, exp[1].type, exp[2].type)</a:t>
            </a:r>
          </a:p>
          <a:p>
            <a:r>
              <a:rPr lang="en-US" altLang="he-IL">
                <a:solidFill>
                  <a:schemeClr val="tx1"/>
                </a:solidFill>
              </a:rPr>
              <a:t>            exp[0].type  = op_type(MINUS, exp[1].type, exp[2].type) }	</a:t>
            </a:r>
          </a:p>
          <a:p>
            <a:r>
              <a:rPr lang="en-US" altLang="he-IL">
                <a:solidFill>
                  <a:schemeClr val="tx1"/>
                </a:solidFill>
              </a:rPr>
              <a:t>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ID { exp.type = lookup(id.repr) }</a:t>
            </a:r>
          </a:p>
          <a:p>
            <a:r>
              <a:rPr lang="en-US" altLang="he-IL">
                <a:solidFill>
                  <a:schemeClr val="tx1"/>
                </a:solidFill>
              </a:rPr>
              <a:t>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INCONST { exp.type= ty_int ; }</a:t>
            </a:r>
          </a:p>
          <a:p>
            <a:r>
              <a:rPr lang="en-US" altLang="he-IL">
                <a:solidFill>
                  <a:schemeClr val="tx1"/>
                </a:solidFill>
              </a:rPr>
              <a:t>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REALCONST { exp.type = ty_real ;}</a:t>
            </a:r>
          </a:p>
          <a:p>
            <a:r>
              <a:rPr lang="en-US" altLang="he-IL">
                <a:solidFill>
                  <a:schemeClr val="tx1"/>
                </a:solidFill>
              </a:rPr>
              <a:t>exp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‘(‘ exp ‘)’ { exp[0].type = exp[1].type ; }       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558800" y="0"/>
            <a:ext cx="7772400" cy="873125"/>
          </a:xfrm>
        </p:spPr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Attribute Grammar for Types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312544-A4EF-4FAE-AD44-5A89A3942938}" type="slidenum">
              <a:rPr lang="he-IL" altLang="en-US" smtClean="0"/>
              <a:pPr/>
              <a:t>54</a:t>
            </a:fld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Example Binary Numbers</a:t>
            </a:r>
          </a:p>
        </p:txBody>
      </p:sp>
      <p:sp>
        <p:nvSpPr>
          <p:cNvPr id="57347" name="Text Box 6"/>
          <p:cNvSpPr txBox="1">
            <a:spLocks noChangeArrowheads="1"/>
          </p:cNvSpPr>
          <p:nvPr/>
        </p:nvSpPr>
        <p:spPr bwMode="auto">
          <a:xfrm>
            <a:off x="2144713" y="1860550"/>
            <a:ext cx="3073400" cy="3195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Z 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L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sym typeface="Symbol" pitchFamily="18" charset="2"/>
              </a:rPr>
              <a:t>Z L.L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sym typeface="Symbol" pitchFamily="18" charset="2"/>
              </a:rPr>
              <a:t>L L B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sym typeface="Symbol" pitchFamily="18" charset="2"/>
              </a:rPr>
              <a:t>L B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sym typeface="Symbol" pitchFamily="18" charset="2"/>
              </a:rPr>
              <a:t>B 0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sym typeface="Symbol" pitchFamily="18" charset="2"/>
              </a:rPr>
              <a:t>B 1</a:t>
            </a:r>
          </a:p>
        </p:txBody>
      </p:sp>
      <p:sp>
        <p:nvSpPr>
          <p:cNvPr id="421896" name="Text Box 8"/>
          <p:cNvSpPr txBox="1">
            <a:spLocks noChangeArrowheads="1"/>
          </p:cNvSpPr>
          <p:nvPr/>
        </p:nvSpPr>
        <p:spPr bwMode="auto">
          <a:xfrm>
            <a:off x="1876425" y="5235575"/>
            <a:ext cx="67167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Compute the numeric value of Z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41424B-E092-40AD-86E6-2143651F5AD4}" type="slidenum">
              <a:rPr lang="he-IL" altLang="en-US" smtClean="0"/>
              <a:pPr/>
              <a:t>55</a:t>
            </a:fld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5"/>
          <p:cNvSpPr txBox="1">
            <a:spLocks noChangeArrowheads="1"/>
          </p:cNvSpPr>
          <p:nvPr/>
        </p:nvSpPr>
        <p:spPr bwMode="auto">
          <a:xfrm>
            <a:off x="249238" y="107950"/>
            <a:ext cx="3533775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Z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L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 Z.v = L.v }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Z L.L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{ Z.v = L[1].v + L[2].v  }</a:t>
            </a:r>
          </a:p>
        </p:txBody>
      </p:sp>
      <p:sp>
        <p:nvSpPr>
          <p:cNvPr id="424966" name="Text Box 6"/>
          <p:cNvSpPr txBox="1">
            <a:spLocks noChangeArrowheads="1"/>
          </p:cNvSpPr>
          <p:nvPr/>
        </p:nvSpPr>
        <p:spPr bwMode="auto">
          <a:xfrm>
            <a:off x="4935538" y="107950"/>
            <a:ext cx="3533775" cy="14779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L B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 L[0].v = L[1].v + B.v } </a:t>
            </a:r>
          </a:p>
          <a:p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L  B</a:t>
            </a:r>
          </a:p>
          <a:p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{ L.v = B.v   }</a:t>
            </a:r>
          </a:p>
        </p:txBody>
      </p:sp>
      <p:sp>
        <p:nvSpPr>
          <p:cNvPr id="424967" name="Text Box 7"/>
          <p:cNvSpPr txBox="1">
            <a:spLocks noChangeArrowheads="1"/>
          </p:cNvSpPr>
          <p:nvPr/>
        </p:nvSpPr>
        <p:spPr bwMode="auto">
          <a:xfrm>
            <a:off x="2665413" y="2365375"/>
            <a:ext cx="3011487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 0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{B.v = 0 }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B  1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{B.v = ? }</a:t>
            </a: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A48639-5F8A-43C5-A740-6F49E37247B6}" type="slidenum">
              <a:rPr lang="he-IL" altLang="en-US" smtClean="0"/>
              <a:pPr/>
              <a:t>56</a:t>
            </a:fld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6" grpId="0"/>
      <p:bldP spid="42496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49238" y="107950"/>
            <a:ext cx="3533775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Z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L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 Z.v = L.v }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Z L.L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{ Z.v = L[1].v + L[2].v  }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935538" y="107950"/>
            <a:ext cx="353377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L B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 L[0].v = L[1].v + B.v } </a:t>
            </a:r>
          </a:p>
          <a:p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L  B</a:t>
            </a:r>
          </a:p>
          <a:p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{ L.v = B.v     }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2665413" y="2365375"/>
            <a:ext cx="3011487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 0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{B.v = 0 }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B  1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{B.v = 2</a:t>
            </a:r>
            <a:r>
              <a:rPr lang="en-US" sz="2000" baseline="30000">
                <a:solidFill>
                  <a:schemeClr val="tx1"/>
                </a:solidFill>
                <a:sym typeface="Symbol" pitchFamily="18" charset="2"/>
              </a:rPr>
              <a:t>B.s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}</a:t>
            </a: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CD6DFE-451F-4935-9B2E-D9C071D357AB}" type="slidenum">
              <a:rPr lang="he-IL" altLang="en-US" smtClean="0"/>
              <a:pPr/>
              <a:t>57</a:t>
            </a:fld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249238" y="107950"/>
            <a:ext cx="3533775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Z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L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 Z.v = L.v }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Z L.L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{ Z.v = L[1].v + L[2].v  }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935538" y="107950"/>
            <a:ext cx="3533775" cy="4054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L B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 L[0].v = L[1].v + B.v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B.s = L[0].s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L[1].s = L[0].s + 1}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}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L  B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{ L.v = B.v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 B.s = L.s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}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255838" y="3832225"/>
            <a:ext cx="3011487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 0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{B.v = 0 }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B  1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{B.v = 2</a:t>
            </a:r>
            <a:r>
              <a:rPr lang="en-US" sz="2000" baseline="30000">
                <a:solidFill>
                  <a:schemeClr val="tx1"/>
                </a:solidFill>
                <a:sym typeface="Symbol" pitchFamily="18" charset="2"/>
              </a:rPr>
              <a:t>B.s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}</a:t>
            </a:r>
          </a:p>
        </p:txBody>
      </p:sp>
      <p:sp>
        <p:nvSpPr>
          <p:cNvPr id="604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22568B-0EE0-463F-863B-70571EAB8ACF}" type="slidenum">
              <a:rPr lang="he-IL" altLang="en-US" smtClean="0"/>
              <a:pPr/>
              <a:t>58</a:t>
            </a:fld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49238" y="107950"/>
            <a:ext cx="3533775" cy="3140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Z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L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 Z.v = L.v</a:t>
            </a:r>
          </a:p>
          <a:p>
            <a:pPr>
              <a:spcBef>
                <a:spcPct val="50000"/>
              </a:spcBef>
            </a:pPr>
            <a:r>
              <a:rPr lang="en-US" sz="2000">
                <a:sym typeface="Symbol" pitchFamily="18" charset="2"/>
              </a:rPr>
              <a:t>       </a:t>
            </a:r>
            <a:r>
              <a:rPr lang="en-US" sz="2000">
                <a:solidFill>
                  <a:srgbClr val="F02E00"/>
                </a:solidFill>
                <a:sym typeface="Symbol" pitchFamily="18" charset="2"/>
              </a:rPr>
              <a:t>L.s = 0 }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Z L.L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{ Z.v = L[1].v + L[2].v</a:t>
            </a:r>
          </a:p>
          <a:p>
            <a:pPr>
              <a:spcBef>
                <a:spcPct val="50000"/>
              </a:spcBef>
            </a:pPr>
            <a:r>
              <a:rPr lang="en-US" sz="2000">
                <a:sym typeface="Symbol" pitchFamily="18" charset="2"/>
              </a:rPr>
              <a:t>       </a:t>
            </a:r>
            <a:r>
              <a:rPr lang="en-US" sz="2000">
                <a:solidFill>
                  <a:srgbClr val="F02E00"/>
                </a:solidFill>
                <a:sym typeface="Symbol" pitchFamily="18" charset="2"/>
              </a:rPr>
              <a:t>L[1].s = 0 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02E00"/>
                </a:solidFill>
                <a:sym typeface="Symbol" pitchFamily="18" charset="2"/>
              </a:rPr>
              <a:t>       L[2].s=? }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4935538" y="107950"/>
            <a:ext cx="3533775" cy="4054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L B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 L[0].v = L[1].v + B.v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B.s = L[0].s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</a:t>
            </a:r>
            <a:r>
              <a:rPr lang="en-US" sz="2000">
                <a:solidFill>
                  <a:srgbClr val="F02E00"/>
                </a:solidFill>
                <a:sym typeface="Symbol" pitchFamily="18" charset="2"/>
              </a:rPr>
              <a:t>L[1].s = L[0].s + 1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}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}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L  B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{ L.v = B.v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 B.s = L.s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}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255838" y="3832225"/>
            <a:ext cx="3011487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 0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{B.v = 0 }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B  1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{B.v = 2</a:t>
            </a:r>
            <a:r>
              <a:rPr lang="en-US" sz="2000" baseline="30000">
                <a:solidFill>
                  <a:schemeClr val="tx1"/>
                </a:solidFill>
                <a:sym typeface="Symbol" pitchFamily="18" charset="2"/>
              </a:rPr>
              <a:t>B.s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}</a:t>
            </a:r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CA4515-048F-46AB-9D0D-FD65968FB2A7}" type="slidenum">
              <a:rPr lang="he-IL" altLang="en-US" smtClean="0"/>
              <a:pPr/>
              <a:t>59</a:t>
            </a:fld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Example Context Condition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5395913"/>
          </a:xfrm>
        </p:spPr>
        <p:txBody>
          <a:bodyPr/>
          <a:lstStyle/>
          <a:p>
            <a:r>
              <a:rPr lang="en-US" altLang="he-IL" smtClean="0"/>
              <a:t>In C </a:t>
            </a:r>
          </a:p>
          <a:p>
            <a:pPr lvl="1"/>
            <a:r>
              <a:rPr lang="en-US" altLang="he-IL" smtClean="0">
                <a:solidFill>
                  <a:srgbClr val="F02E00"/>
                </a:solidFill>
              </a:rPr>
              <a:t>break</a:t>
            </a:r>
            <a:r>
              <a:rPr lang="en-US" altLang="he-IL" smtClean="0">
                <a:solidFill>
                  <a:schemeClr val="bg1"/>
                </a:solidFill>
              </a:rPr>
              <a:t> </a:t>
            </a:r>
            <a:r>
              <a:rPr lang="en-US" altLang="he-IL" smtClean="0"/>
              <a:t>statements can only occur inside</a:t>
            </a:r>
            <a:r>
              <a:rPr lang="en-US" altLang="he-IL" smtClean="0">
                <a:solidFill>
                  <a:schemeClr val="bg1"/>
                </a:solidFill>
              </a:rPr>
              <a:t> </a:t>
            </a:r>
            <a:r>
              <a:rPr lang="en-US" altLang="he-IL" smtClean="0">
                <a:solidFill>
                  <a:srgbClr val="F02E00"/>
                </a:solidFill>
              </a:rPr>
              <a:t>switch</a:t>
            </a:r>
            <a:r>
              <a:rPr lang="en-US" altLang="he-IL" smtClean="0">
                <a:solidFill>
                  <a:schemeClr val="bg1"/>
                </a:solidFill>
              </a:rPr>
              <a:t> </a:t>
            </a:r>
            <a:r>
              <a:rPr lang="en-US" altLang="he-IL" smtClean="0"/>
              <a:t>or loop statements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00AD71-0C72-4177-BBD3-B588CEE7F88A}" type="slidenum">
              <a:rPr lang="he-IL" altLang="en-US" smtClean="0"/>
              <a:pPr/>
              <a:t>6</a:t>
            </a:fld>
            <a:endParaRPr lang="en-US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49238" y="107950"/>
            <a:ext cx="3533775" cy="3140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Z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L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 Z.v = L.v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L.s = 0 }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Z L.L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{ Z.v = L[1].v + L[2].v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L[1].s = 0 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02E00"/>
                </a:solidFill>
                <a:sym typeface="Symbol" pitchFamily="18" charset="2"/>
              </a:rPr>
              <a:t>       L[2].s=-L[2].l }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4935538" y="107950"/>
            <a:ext cx="3533775" cy="4968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</a:t>
            </a:r>
            <a:r>
              <a:rPr lang="en-US" sz="2000"/>
              <a:t>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L B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 L[0].v = L[1].v + B.v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B.s = L[0].s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L[1].s = L[0].s + 1</a:t>
            </a:r>
          </a:p>
          <a:p>
            <a:pPr>
              <a:spcBef>
                <a:spcPct val="50000"/>
              </a:spcBef>
            </a:pPr>
            <a:r>
              <a:rPr lang="en-US" sz="2000">
                <a:sym typeface="Symbol" pitchFamily="18" charset="2"/>
              </a:rPr>
              <a:t>       </a:t>
            </a:r>
            <a:r>
              <a:rPr lang="en-US" sz="2000">
                <a:solidFill>
                  <a:srgbClr val="F02E00"/>
                </a:solidFill>
                <a:sym typeface="Symbol" pitchFamily="18" charset="2"/>
              </a:rPr>
              <a:t>L[0].l  = L[1].l +</a:t>
            </a:r>
            <a:r>
              <a:rPr lang="en-US" sz="2000">
                <a:solidFill>
                  <a:srgbClr val="FFC763"/>
                </a:solidFill>
                <a:sym typeface="Symbol" pitchFamily="18" charset="2"/>
              </a:rPr>
              <a:t> </a:t>
            </a:r>
            <a:r>
              <a:rPr lang="en-US" sz="2000">
                <a:solidFill>
                  <a:srgbClr val="F02E00"/>
                </a:solidFill>
                <a:sym typeface="Symbol" pitchFamily="18" charset="2"/>
              </a:rPr>
              <a:t>1</a:t>
            </a:r>
            <a:r>
              <a:rPr lang="en-US" sz="2000">
                <a:sym typeface="Symbol" pitchFamily="18" charset="2"/>
              </a:rPr>
              <a:t>} </a:t>
            </a:r>
          </a:p>
          <a:p>
            <a:pPr>
              <a:spcBef>
                <a:spcPct val="50000"/>
              </a:spcBef>
            </a:pPr>
            <a:r>
              <a:rPr lang="en-US" sz="2000">
                <a:sym typeface="Symbol" pitchFamily="18" charset="2"/>
              </a:rPr>
              <a:t>      }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L  B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{ L.v = B.v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    B.s = L.s</a:t>
            </a:r>
          </a:p>
          <a:p>
            <a:pPr>
              <a:spcBef>
                <a:spcPct val="50000"/>
              </a:spcBef>
            </a:pPr>
            <a:r>
              <a:rPr lang="en-US" sz="2000">
                <a:sym typeface="Symbol" pitchFamily="18" charset="2"/>
              </a:rPr>
              <a:t>        </a:t>
            </a:r>
            <a:r>
              <a:rPr lang="en-US" sz="2000">
                <a:solidFill>
                  <a:srgbClr val="F02E00"/>
                </a:solidFill>
                <a:sym typeface="Symbol" pitchFamily="18" charset="2"/>
              </a:rPr>
              <a:t>L.l = 1 </a:t>
            </a:r>
          </a:p>
          <a:p>
            <a:pPr>
              <a:spcBef>
                <a:spcPct val="50000"/>
              </a:spcBef>
            </a:pPr>
            <a:r>
              <a:rPr lang="en-US" sz="2000">
                <a:sym typeface="Symbol" pitchFamily="18" charset="2"/>
              </a:rPr>
              <a:t>      }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255838" y="3832225"/>
            <a:ext cx="3011487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 0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{B.v = 0 }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B  1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   {B.v = 2</a:t>
            </a:r>
            <a:r>
              <a:rPr lang="en-US" sz="2000" baseline="30000">
                <a:solidFill>
                  <a:schemeClr val="tx1"/>
                </a:solidFill>
                <a:sym typeface="Symbol" pitchFamily="18" charset="2"/>
              </a:rPr>
              <a:t>B.s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}</a:t>
            </a:r>
          </a:p>
        </p:txBody>
      </p:sp>
      <p:sp>
        <p:nvSpPr>
          <p:cNvPr id="624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CB019B-05CB-484B-ABE1-ACC2E599E6C5}" type="slidenum">
              <a:rPr lang="he-IL" altLang="en-US" smtClean="0"/>
              <a:pPr/>
              <a:t>60</a:t>
            </a:fld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3657600" y="568325"/>
            <a:ext cx="13239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247900" y="1520825"/>
            <a:ext cx="13239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622675" y="1520825"/>
            <a:ext cx="13239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4965700" y="1520825"/>
            <a:ext cx="13239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246313" y="2659063"/>
            <a:ext cx="13239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246313" y="3797300"/>
            <a:ext cx="13239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4171950" y="2557463"/>
            <a:ext cx="13239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6426200" y="2543175"/>
            <a:ext cx="13239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3397250" y="3703638"/>
            <a:ext cx="13239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5343525" y="3689350"/>
            <a:ext cx="13239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3397250" y="4683125"/>
            <a:ext cx="13239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3395663" y="5732463"/>
            <a:ext cx="13239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5343525" y="4567238"/>
            <a:ext cx="13239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6426200" y="3351213"/>
            <a:ext cx="13239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63504" name="AutoShape 16"/>
          <p:cNvCxnSpPr>
            <a:cxnSpLocks noChangeShapeType="1"/>
            <a:endCxn id="63491" idx="0"/>
          </p:cNvCxnSpPr>
          <p:nvPr/>
        </p:nvCxnSpPr>
        <p:spPr bwMode="auto">
          <a:xfrm flipH="1">
            <a:off x="2909888" y="1103313"/>
            <a:ext cx="747712" cy="4175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5" name="AutoShape 17"/>
          <p:cNvCxnSpPr>
            <a:cxnSpLocks noChangeShapeType="1"/>
            <a:stCxn id="63490" idx="2"/>
            <a:endCxn id="63492" idx="0"/>
          </p:cNvCxnSpPr>
          <p:nvPr/>
        </p:nvCxnSpPr>
        <p:spPr bwMode="auto">
          <a:xfrm flipH="1">
            <a:off x="4284663" y="965200"/>
            <a:ext cx="34925" cy="5556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6" name="AutoShape 18"/>
          <p:cNvCxnSpPr>
            <a:cxnSpLocks noChangeShapeType="1"/>
            <a:endCxn id="63493" idx="0"/>
          </p:cNvCxnSpPr>
          <p:nvPr/>
        </p:nvCxnSpPr>
        <p:spPr bwMode="auto">
          <a:xfrm>
            <a:off x="4572000" y="1119188"/>
            <a:ext cx="1055688" cy="4016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7" name="AutoShape 19"/>
          <p:cNvCxnSpPr>
            <a:cxnSpLocks noChangeShapeType="1"/>
            <a:stCxn id="63493" idx="2"/>
            <a:endCxn id="63496" idx="0"/>
          </p:cNvCxnSpPr>
          <p:nvPr/>
        </p:nvCxnSpPr>
        <p:spPr bwMode="auto">
          <a:xfrm flipH="1">
            <a:off x="4833938" y="1917700"/>
            <a:ext cx="793750" cy="639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8" name="AutoShape 20"/>
          <p:cNvCxnSpPr>
            <a:cxnSpLocks noChangeShapeType="1"/>
            <a:stCxn id="63493" idx="2"/>
            <a:endCxn id="63497" idx="0"/>
          </p:cNvCxnSpPr>
          <p:nvPr/>
        </p:nvCxnSpPr>
        <p:spPr bwMode="auto">
          <a:xfrm>
            <a:off x="5627688" y="1917700"/>
            <a:ext cx="1460500" cy="6254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9" name="AutoShape 21"/>
          <p:cNvCxnSpPr>
            <a:cxnSpLocks noChangeShapeType="1"/>
            <a:stCxn id="63496" idx="2"/>
            <a:endCxn id="63498" idx="0"/>
          </p:cNvCxnSpPr>
          <p:nvPr/>
        </p:nvCxnSpPr>
        <p:spPr bwMode="auto">
          <a:xfrm flipH="1">
            <a:off x="4059238" y="2954338"/>
            <a:ext cx="774700" cy="7493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10" name="AutoShape 22"/>
          <p:cNvCxnSpPr>
            <a:cxnSpLocks noChangeShapeType="1"/>
            <a:endCxn id="63499" idx="0"/>
          </p:cNvCxnSpPr>
          <p:nvPr/>
        </p:nvCxnSpPr>
        <p:spPr bwMode="auto">
          <a:xfrm>
            <a:off x="4965700" y="3059113"/>
            <a:ext cx="1039813" cy="6302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11" name="AutoShape 23"/>
          <p:cNvCxnSpPr>
            <a:cxnSpLocks noChangeShapeType="1"/>
            <a:endCxn id="63494" idx="0"/>
          </p:cNvCxnSpPr>
          <p:nvPr/>
        </p:nvCxnSpPr>
        <p:spPr bwMode="auto">
          <a:xfrm flipH="1">
            <a:off x="2908300" y="2001838"/>
            <a:ext cx="23813" cy="6572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12" name="AutoShape 24"/>
          <p:cNvCxnSpPr>
            <a:cxnSpLocks noChangeShapeType="1"/>
            <a:endCxn id="63495" idx="0"/>
          </p:cNvCxnSpPr>
          <p:nvPr/>
        </p:nvCxnSpPr>
        <p:spPr bwMode="auto">
          <a:xfrm>
            <a:off x="2884488" y="3152775"/>
            <a:ext cx="23812" cy="6445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13" name="AutoShape 25"/>
          <p:cNvCxnSpPr>
            <a:cxnSpLocks noChangeShapeType="1"/>
            <a:endCxn id="63500" idx="0"/>
          </p:cNvCxnSpPr>
          <p:nvPr/>
        </p:nvCxnSpPr>
        <p:spPr bwMode="auto">
          <a:xfrm flipH="1">
            <a:off x="4059238" y="4256088"/>
            <a:ext cx="7937" cy="4270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14" name="AutoShape 26"/>
          <p:cNvCxnSpPr>
            <a:cxnSpLocks noChangeShapeType="1"/>
            <a:stCxn id="63500" idx="2"/>
            <a:endCxn id="63501" idx="0"/>
          </p:cNvCxnSpPr>
          <p:nvPr/>
        </p:nvCxnSpPr>
        <p:spPr bwMode="auto">
          <a:xfrm flipH="1">
            <a:off x="4057650" y="5080000"/>
            <a:ext cx="1588" cy="6524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15" name="AutoShape 27"/>
          <p:cNvCxnSpPr>
            <a:cxnSpLocks noChangeShapeType="1"/>
            <a:stCxn id="63499" idx="2"/>
            <a:endCxn id="63502" idx="0"/>
          </p:cNvCxnSpPr>
          <p:nvPr/>
        </p:nvCxnSpPr>
        <p:spPr bwMode="auto">
          <a:xfrm>
            <a:off x="6005513" y="4086225"/>
            <a:ext cx="0" cy="4810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516" name="AutoShape 28"/>
          <p:cNvCxnSpPr>
            <a:cxnSpLocks noChangeShapeType="1"/>
            <a:stCxn id="63497" idx="2"/>
            <a:endCxn id="63503" idx="0"/>
          </p:cNvCxnSpPr>
          <p:nvPr/>
        </p:nvCxnSpPr>
        <p:spPr bwMode="auto">
          <a:xfrm>
            <a:off x="7088188" y="2940050"/>
            <a:ext cx="0" cy="4111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2157" name="Text Box 29"/>
          <p:cNvSpPr txBox="1">
            <a:spLocks noChangeArrowheads="1"/>
          </p:cNvSpPr>
          <p:nvPr/>
        </p:nvSpPr>
        <p:spPr bwMode="auto">
          <a:xfrm>
            <a:off x="1498600" y="1592263"/>
            <a:ext cx="8985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L.l=1</a:t>
            </a:r>
          </a:p>
        </p:txBody>
      </p:sp>
      <p:sp>
        <p:nvSpPr>
          <p:cNvPr id="432158" name="Text Box 30"/>
          <p:cNvSpPr txBox="1">
            <a:spLocks noChangeArrowheads="1"/>
          </p:cNvSpPr>
          <p:nvPr/>
        </p:nvSpPr>
        <p:spPr bwMode="auto">
          <a:xfrm>
            <a:off x="4203700" y="3748088"/>
            <a:ext cx="8985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L.l=1</a:t>
            </a:r>
          </a:p>
        </p:txBody>
      </p:sp>
      <p:sp>
        <p:nvSpPr>
          <p:cNvPr id="432159" name="Text Box 31"/>
          <p:cNvSpPr txBox="1">
            <a:spLocks noChangeArrowheads="1"/>
          </p:cNvSpPr>
          <p:nvPr/>
        </p:nvSpPr>
        <p:spPr bwMode="auto">
          <a:xfrm>
            <a:off x="5056188" y="2484438"/>
            <a:ext cx="8985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L.l=2</a:t>
            </a:r>
          </a:p>
        </p:txBody>
      </p:sp>
      <p:sp>
        <p:nvSpPr>
          <p:cNvPr id="432160" name="Text Box 32"/>
          <p:cNvSpPr txBox="1">
            <a:spLocks noChangeArrowheads="1"/>
          </p:cNvSpPr>
          <p:nvPr/>
        </p:nvSpPr>
        <p:spPr bwMode="auto">
          <a:xfrm>
            <a:off x="6124575" y="1328738"/>
            <a:ext cx="8985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L.l=3</a:t>
            </a:r>
          </a:p>
        </p:txBody>
      </p:sp>
      <p:sp>
        <p:nvSpPr>
          <p:cNvPr id="432161" name="Text Box 33"/>
          <p:cNvSpPr txBox="1">
            <a:spLocks noChangeArrowheads="1"/>
          </p:cNvSpPr>
          <p:nvPr/>
        </p:nvSpPr>
        <p:spPr bwMode="auto">
          <a:xfrm>
            <a:off x="3124200" y="1560513"/>
            <a:ext cx="8985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L.s=0</a:t>
            </a:r>
          </a:p>
        </p:txBody>
      </p:sp>
      <p:sp>
        <p:nvSpPr>
          <p:cNvPr id="432162" name="Text Box 34"/>
          <p:cNvSpPr txBox="1">
            <a:spLocks noChangeArrowheads="1"/>
          </p:cNvSpPr>
          <p:nvPr/>
        </p:nvSpPr>
        <p:spPr bwMode="auto">
          <a:xfrm>
            <a:off x="4600575" y="1428750"/>
            <a:ext cx="113506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L.s=-3</a:t>
            </a:r>
          </a:p>
        </p:txBody>
      </p:sp>
      <p:sp>
        <p:nvSpPr>
          <p:cNvPr id="432163" name="Text Box 35"/>
          <p:cNvSpPr txBox="1">
            <a:spLocks noChangeArrowheads="1"/>
          </p:cNvSpPr>
          <p:nvPr/>
        </p:nvSpPr>
        <p:spPr bwMode="auto">
          <a:xfrm>
            <a:off x="3165475" y="2500313"/>
            <a:ext cx="8985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B.s=0</a:t>
            </a:r>
          </a:p>
        </p:txBody>
      </p:sp>
      <p:sp>
        <p:nvSpPr>
          <p:cNvPr id="432164" name="Text Box 36"/>
          <p:cNvSpPr txBox="1">
            <a:spLocks noChangeArrowheads="1"/>
          </p:cNvSpPr>
          <p:nvPr/>
        </p:nvSpPr>
        <p:spPr bwMode="auto">
          <a:xfrm>
            <a:off x="3113088" y="3348038"/>
            <a:ext cx="11350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L.s=-1</a:t>
            </a:r>
          </a:p>
        </p:txBody>
      </p:sp>
      <p:sp>
        <p:nvSpPr>
          <p:cNvPr id="432165" name="Text Box 37"/>
          <p:cNvSpPr txBox="1">
            <a:spLocks noChangeArrowheads="1"/>
          </p:cNvSpPr>
          <p:nvPr/>
        </p:nvSpPr>
        <p:spPr bwMode="auto">
          <a:xfrm>
            <a:off x="2919413" y="4791075"/>
            <a:ext cx="11350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B.s=-1</a:t>
            </a:r>
          </a:p>
        </p:txBody>
      </p:sp>
      <p:sp>
        <p:nvSpPr>
          <p:cNvPr id="432166" name="Text Box 38"/>
          <p:cNvSpPr txBox="1">
            <a:spLocks noChangeArrowheads="1"/>
          </p:cNvSpPr>
          <p:nvPr/>
        </p:nvSpPr>
        <p:spPr bwMode="auto">
          <a:xfrm>
            <a:off x="5830888" y="3303588"/>
            <a:ext cx="11350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B.s=-2</a:t>
            </a:r>
          </a:p>
        </p:txBody>
      </p:sp>
      <p:sp>
        <p:nvSpPr>
          <p:cNvPr id="432167" name="Text Box 39"/>
          <p:cNvSpPr txBox="1">
            <a:spLocks noChangeArrowheads="1"/>
          </p:cNvSpPr>
          <p:nvPr/>
        </p:nvSpPr>
        <p:spPr bwMode="auto">
          <a:xfrm>
            <a:off x="7069138" y="2287588"/>
            <a:ext cx="11350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B.s=-3</a:t>
            </a:r>
          </a:p>
        </p:txBody>
      </p:sp>
      <p:sp>
        <p:nvSpPr>
          <p:cNvPr id="432168" name="Text Box 40"/>
          <p:cNvSpPr txBox="1">
            <a:spLocks noChangeArrowheads="1"/>
          </p:cNvSpPr>
          <p:nvPr/>
        </p:nvSpPr>
        <p:spPr bwMode="auto">
          <a:xfrm>
            <a:off x="1530350" y="2725738"/>
            <a:ext cx="113506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B.v=1</a:t>
            </a:r>
          </a:p>
        </p:txBody>
      </p:sp>
      <p:sp>
        <p:nvSpPr>
          <p:cNvPr id="432169" name="Text Box 41"/>
          <p:cNvSpPr txBox="1">
            <a:spLocks noChangeArrowheads="1"/>
          </p:cNvSpPr>
          <p:nvPr/>
        </p:nvSpPr>
        <p:spPr bwMode="auto">
          <a:xfrm>
            <a:off x="1714500" y="1190625"/>
            <a:ext cx="113506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L.v=1</a:t>
            </a:r>
          </a:p>
        </p:txBody>
      </p:sp>
      <p:sp>
        <p:nvSpPr>
          <p:cNvPr id="432170" name="Text Box 42"/>
          <p:cNvSpPr txBox="1">
            <a:spLocks noChangeArrowheads="1"/>
          </p:cNvSpPr>
          <p:nvPr/>
        </p:nvSpPr>
        <p:spPr bwMode="auto">
          <a:xfrm>
            <a:off x="4094163" y="4706938"/>
            <a:ext cx="11350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B.v=0.5</a:t>
            </a:r>
          </a:p>
        </p:txBody>
      </p:sp>
      <p:sp>
        <p:nvSpPr>
          <p:cNvPr id="432171" name="Text Box 43"/>
          <p:cNvSpPr txBox="1">
            <a:spLocks noChangeArrowheads="1"/>
          </p:cNvSpPr>
          <p:nvPr/>
        </p:nvSpPr>
        <p:spPr bwMode="auto">
          <a:xfrm>
            <a:off x="3001963" y="3771900"/>
            <a:ext cx="11350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L.v=0.5</a:t>
            </a:r>
          </a:p>
        </p:txBody>
      </p:sp>
      <p:sp>
        <p:nvSpPr>
          <p:cNvPr id="432172" name="Text Box 44"/>
          <p:cNvSpPr txBox="1">
            <a:spLocks noChangeArrowheads="1"/>
          </p:cNvSpPr>
          <p:nvPr/>
        </p:nvSpPr>
        <p:spPr bwMode="auto">
          <a:xfrm>
            <a:off x="6040438" y="3767138"/>
            <a:ext cx="11350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B.v=0</a:t>
            </a:r>
          </a:p>
        </p:txBody>
      </p:sp>
      <p:sp>
        <p:nvSpPr>
          <p:cNvPr id="432173" name="Text Box 45"/>
          <p:cNvSpPr txBox="1">
            <a:spLocks noChangeArrowheads="1"/>
          </p:cNvSpPr>
          <p:nvPr/>
        </p:nvSpPr>
        <p:spPr bwMode="auto">
          <a:xfrm>
            <a:off x="4038600" y="2173288"/>
            <a:ext cx="113506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L.v=0.5</a:t>
            </a:r>
          </a:p>
        </p:txBody>
      </p:sp>
      <p:sp>
        <p:nvSpPr>
          <p:cNvPr id="432174" name="Text Box 46"/>
          <p:cNvSpPr txBox="1">
            <a:spLocks noChangeArrowheads="1"/>
          </p:cNvSpPr>
          <p:nvPr/>
        </p:nvSpPr>
        <p:spPr bwMode="auto">
          <a:xfrm>
            <a:off x="7280275" y="2735263"/>
            <a:ext cx="14033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B.v=0.125</a:t>
            </a:r>
          </a:p>
        </p:txBody>
      </p:sp>
      <p:sp>
        <p:nvSpPr>
          <p:cNvPr id="432175" name="Text Box 47"/>
          <p:cNvSpPr txBox="1">
            <a:spLocks noChangeArrowheads="1"/>
          </p:cNvSpPr>
          <p:nvPr/>
        </p:nvSpPr>
        <p:spPr bwMode="auto">
          <a:xfrm>
            <a:off x="5824538" y="885825"/>
            <a:ext cx="15287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L.v=0.625</a:t>
            </a:r>
          </a:p>
        </p:txBody>
      </p:sp>
      <p:sp>
        <p:nvSpPr>
          <p:cNvPr id="432176" name="Text Box 48"/>
          <p:cNvSpPr txBox="1">
            <a:spLocks noChangeArrowheads="1"/>
          </p:cNvSpPr>
          <p:nvPr/>
        </p:nvSpPr>
        <p:spPr bwMode="auto">
          <a:xfrm>
            <a:off x="4557713" y="249238"/>
            <a:ext cx="16541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Z.v=1.625</a:t>
            </a:r>
          </a:p>
        </p:txBody>
      </p:sp>
      <p:sp>
        <p:nvSpPr>
          <p:cNvPr id="432177" name="Text Box 49"/>
          <p:cNvSpPr txBox="1">
            <a:spLocks noChangeArrowheads="1"/>
          </p:cNvSpPr>
          <p:nvPr/>
        </p:nvSpPr>
        <p:spPr bwMode="auto">
          <a:xfrm>
            <a:off x="3786188" y="2633663"/>
            <a:ext cx="11350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L.s=-2</a:t>
            </a:r>
          </a:p>
        </p:txBody>
      </p:sp>
      <p:sp>
        <p:nvSpPr>
          <p:cNvPr id="63538" name="Slide Number Placeholder 4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7B253-0A84-4F7B-A1D9-FB31677BE66C}" type="slidenum">
              <a:rPr lang="he-IL" altLang="en-US" smtClean="0"/>
              <a:pPr/>
              <a:t>61</a:t>
            </a:fld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57" grpId="0"/>
      <p:bldP spid="432158" grpId="0"/>
      <p:bldP spid="432159" grpId="0"/>
      <p:bldP spid="432160" grpId="0"/>
      <p:bldP spid="432161" grpId="0"/>
      <p:bldP spid="432162" grpId="0"/>
      <p:bldP spid="432163" grpId="0"/>
      <p:bldP spid="432164" grpId="0"/>
      <p:bldP spid="432165" grpId="0"/>
      <p:bldP spid="432166" grpId="0"/>
      <p:bldP spid="432167" grpId="0"/>
      <p:bldP spid="432168" grpId="0"/>
      <p:bldP spid="432169" grpId="0"/>
      <p:bldP spid="432170" grpId="0"/>
      <p:bldP spid="432171" grpId="0"/>
      <p:bldP spid="432172" grpId="0"/>
      <p:bldP spid="432173" grpId="0"/>
      <p:bldP spid="432174" grpId="0"/>
      <p:bldP spid="432175" grpId="0"/>
      <p:bldP spid="432176" grpId="0"/>
      <p:bldP spid="43217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Summary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5395913"/>
          </a:xfrm>
        </p:spPr>
        <p:txBody>
          <a:bodyPr/>
          <a:lstStyle/>
          <a:p>
            <a:r>
              <a:rPr lang="en-US" altLang="he-IL" sz="2800" smtClean="0"/>
              <a:t>Several ways to enforce Context correctness conditions</a:t>
            </a:r>
          </a:p>
          <a:p>
            <a:pPr lvl="1"/>
            <a:r>
              <a:rPr lang="en-US" altLang="he-IL" sz="2400" smtClean="0"/>
              <a:t>syntax</a:t>
            </a:r>
          </a:p>
          <a:p>
            <a:pPr lvl="2"/>
            <a:r>
              <a:rPr lang="en-US" altLang="he-IL" sz="2000" smtClean="0"/>
              <a:t>Regular expressions</a:t>
            </a:r>
          </a:p>
          <a:p>
            <a:pPr lvl="2"/>
            <a:r>
              <a:rPr lang="en-US" altLang="he-IL" sz="2000" smtClean="0"/>
              <a:t>Context free grammars</a:t>
            </a:r>
          </a:p>
          <a:p>
            <a:pPr lvl="1"/>
            <a:r>
              <a:rPr lang="en-US" altLang="he-IL" sz="2400" smtClean="0"/>
              <a:t>syntax directed</a:t>
            </a:r>
          </a:p>
          <a:p>
            <a:pPr lvl="1"/>
            <a:r>
              <a:rPr lang="en-US" altLang="he-IL" sz="2400" smtClean="0"/>
              <a:t>traversals on the abstract syntax tree</a:t>
            </a:r>
          </a:p>
          <a:p>
            <a:pPr lvl="1"/>
            <a:r>
              <a:rPr lang="en-US" altLang="he-IL" sz="2400" smtClean="0"/>
              <a:t>later compiler phases?</a:t>
            </a:r>
          </a:p>
          <a:p>
            <a:pPr lvl="1"/>
            <a:r>
              <a:rPr lang="en-US" altLang="he-IL" sz="2400" smtClean="0"/>
              <a:t>Runtime?</a:t>
            </a:r>
          </a:p>
          <a:p>
            <a:r>
              <a:rPr lang="en-US" altLang="he-IL" sz="2800" smtClean="0"/>
              <a:t>There are tools that automatically generate Context analyzer from specification</a:t>
            </a:r>
            <a:br>
              <a:rPr lang="en-US" altLang="he-IL" sz="2800" smtClean="0"/>
            </a:br>
            <a:r>
              <a:rPr lang="en-US" altLang="he-IL" sz="2800" smtClean="0"/>
              <a:t>(Based on attribute grammars)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878C6A-9966-45F8-9E94-D4EF7DA22E7C}" type="slidenum">
              <a:rPr lang="he-IL" altLang="en-US" smtClean="0"/>
              <a:pPr/>
              <a:t>62</a:t>
            </a:fld>
            <a:endParaRPr lang="en-US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0"/>
            <a:ext cx="7772400" cy="603250"/>
          </a:xfrm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Partial Grammar for C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000125" y="684213"/>
            <a:ext cx="1701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Stm 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Exp;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1000125" y="1395413"/>
            <a:ext cx="26844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Stm 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if (</a:t>
            </a:r>
            <a:r>
              <a:rPr lang="en-US" altLang="he-IL" b="1">
                <a:solidFill>
                  <a:schemeClr val="tx1"/>
                </a:solidFill>
              </a:rPr>
              <a:t>Exp</a:t>
            </a:r>
            <a:r>
              <a:rPr lang="en-US" altLang="he-IL">
                <a:solidFill>
                  <a:schemeClr val="tx1"/>
                </a:solidFill>
              </a:rPr>
              <a:t>) Stm</a:t>
            </a:r>
          </a:p>
        </p:txBody>
      </p:sp>
      <p:sp>
        <p:nvSpPr>
          <p:cNvPr id="8197" name="Text Box 40"/>
          <p:cNvSpPr txBox="1">
            <a:spLocks noChangeArrowheads="1"/>
          </p:cNvSpPr>
          <p:nvPr/>
        </p:nvSpPr>
        <p:spPr bwMode="auto">
          <a:xfrm>
            <a:off x="1000125" y="2043113"/>
            <a:ext cx="38004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Stm 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if (</a:t>
            </a:r>
            <a:r>
              <a:rPr lang="en-US" altLang="he-IL" b="1">
                <a:solidFill>
                  <a:schemeClr val="tx1"/>
                </a:solidFill>
              </a:rPr>
              <a:t>Exp</a:t>
            </a:r>
            <a:r>
              <a:rPr lang="en-US" altLang="he-IL">
                <a:solidFill>
                  <a:schemeClr val="tx1"/>
                </a:solidFill>
              </a:rPr>
              <a:t>) Stm else Stm</a:t>
            </a:r>
          </a:p>
        </p:txBody>
      </p:sp>
      <p:sp>
        <p:nvSpPr>
          <p:cNvPr id="8198" name="Text Box 41"/>
          <p:cNvSpPr txBox="1">
            <a:spLocks noChangeArrowheads="1"/>
          </p:cNvSpPr>
          <p:nvPr/>
        </p:nvSpPr>
        <p:spPr bwMode="auto">
          <a:xfrm>
            <a:off x="1000125" y="2740025"/>
            <a:ext cx="3556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Stm 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while (</a:t>
            </a:r>
            <a:r>
              <a:rPr lang="en-US" altLang="he-IL" b="1">
                <a:solidFill>
                  <a:schemeClr val="tx1"/>
                </a:solidFill>
              </a:rPr>
              <a:t>Exp</a:t>
            </a:r>
            <a:r>
              <a:rPr lang="en-US" altLang="he-IL">
                <a:solidFill>
                  <a:schemeClr val="tx1"/>
                </a:solidFill>
              </a:rPr>
              <a:t>) do Stm</a:t>
            </a:r>
          </a:p>
        </p:txBody>
      </p:sp>
      <p:sp>
        <p:nvSpPr>
          <p:cNvPr id="8199" name="Text Box 42"/>
          <p:cNvSpPr txBox="1">
            <a:spLocks noChangeArrowheads="1"/>
          </p:cNvSpPr>
          <p:nvPr/>
        </p:nvSpPr>
        <p:spPr bwMode="auto">
          <a:xfrm>
            <a:off x="1000125" y="3403600"/>
            <a:ext cx="18875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Stm 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break;</a:t>
            </a:r>
          </a:p>
        </p:txBody>
      </p:sp>
      <p:sp>
        <p:nvSpPr>
          <p:cNvPr id="8200" name="Text Box 43"/>
          <p:cNvSpPr txBox="1">
            <a:spLocks noChangeArrowheads="1"/>
          </p:cNvSpPr>
          <p:nvPr/>
        </p:nvSpPr>
        <p:spPr bwMode="auto">
          <a:xfrm>
            <a:off x="1000125" y="4052888"/>
            <a:ext cx="21463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Stm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{StList }</a:t>
            </a:r>
          </a:p>
        </p:txBody>
      </p:sp>
      <p:sp>
        <p:nvSpPr>
          <p:cNvPr id="8201" name="Text Box 44"/>
          <p:cNvSpPr txBox="1">
            <a:spLocks noChangeArrowheads="1"/>
          </p:cNvSpPr>
          <p:nvPr/>
        </p:nvSpPr>
        <p:spPr bwMode="auto">
          <a:xfrm>
            <a:off x="5302250" y="1477963"/>
            <a:ext cx="27336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StList  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StList Stm</a:t>
            </a:r>
          </a:p>
        </p:txBody>
      </p:sp>
      <p:sp>
        <p:nvSpPr>
          <p:cNvPr id="8202" name="Text Box 45"/>
          <p:cNvSpPr txBox="1">
            <a:spLocks noChangeArrowheads="1"/>
          </p:cNvSpPr>
          <p:nvPr/>
        </p:nvSpPr>
        <p:spPr bwMode="auto">
          <a:xfrm>
            <a:off x="5302250" y="2238375"/>
            <a:ext cx="15732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StList  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 </a:t>
            </a:r>
          </a:p>
        </p:txBody>
      </p:sp>
      <p:sp>
        <p:nvSpPr>
          <p:cNvPr id="8203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5FA5F2-33D6-43B3-AE15-6EA20B4C7950}" type="slidenum">
              <a:rPr lang="he-IL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0"/>
            <a:ext cx="7772400" cy="603250"/>
          </a:xfrm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Refined Grammar for C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12750" y="684213"/>
            <a:ext cx="1549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Stm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Exp;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12750" y="1236663"/>
            <a:ext cx="26844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Stm 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if (</a:t>
            </a:r>
            <a:r>
              <a:rPr lang="en-US" altLang="he-IL" b="1">
                <a:solidFill>
                  <a:schemeClr val="tx1"/>
                </a:solidFill>
              </a:rPr>
              <a:t>Exp</a:t>
            </a:r>
            <a:r>
              <a:rPr lang="en-US" altLang="he-IL">
                <a:solidFill>
                  <a:schemeClr val="tx1"/>
                </a:solidFill>
              </a:rPr>
              <a:t>) Stm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12750" y="1662113"/>
            <a:ext cx="38004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Stm 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if (</a:t>
            </a:r>
            <a:r>
              <a:rPr lang="en-US" altLang="he-IL" b="1">
                <a:solidFill>
                  <a:schemeClr val="tx1"/>
                </a:solidFill>
              </a:rPr>
              <a:t>Exp</a:t>
            </a:r>
            <a:r>
              <a:rPr lang="en-US" altLang="he-IL">
                <a:solidFill>
                  <a:schemeClr val="tx1"/>
                </a:solidFill>
              </a:rPr>
              <a:t>) Stm else Stm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2750" y="2263775"/>
            <a:ext cx="36655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Stm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while (</a:t>
            </a:r>
            <a:r>
              <a:rPr lang="en-US" altLang="he-IL" b="1">
                <a:solidFill>
                  <a:schemeClr val="tx1"/>
                </a:solidFill>
              </a:rPr>
              <a:t>Exp</a:t>
            </a:r>
            <a:r>
              <a:rPr lang="en-US" altLang="he-IL">
                <a:solidFill>
                  <a:schemeClr val="tx1"/>
                </a:solidFill>
              </a:rPr>
              <a:t>) do LStm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412750" y="2703513"/>
            <a:ext cx="21463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Stm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{StList }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5302250" y="1477963"/>
            <a:ext cx="28098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StList   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altLang="he-IL">
                <a:solidFill>
                  <a:schemeClr val="tx1"/>
                </a:solidFill>
              </a:rPr>
              <a:t> StList Stm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5302250" y="2238375"/>
            <a:ext cx="16494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StList   </a:t>
            </a:r>
            <a:r>
              <a:rPr lang="en-US" altLang="he-IL">
                <a:solidFill>
                  <a:schemeClr val="tx1"/>
                </a:solidFill>
                <a:sym typeface="Symbol" pitchFamily="18" charset="2"/>
              </a:rPr>
              <a:t> 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06400" y="3551238"/>
            <a:ext cx="8256588" cy="2897187"/>
            <a:chOff x="256" y="2237"/>
            <a:chExt cx="5201" cy="1825"/>
          </a:xfrm>
        </p:grpSpPr>
        <p:sp>
          <p:nvSpPr>
            <p:cNvPr id="9228" name="Text Box 7"/>
            <p:cNvSpPr txBox="1">
              <a:spLocks noChangeArrowheads="1"/>
            </p:cNvSpPr>
            <p:nvPr/>
          </p:nvSpPr>
          <p:spPr bwMode="auto">
            <a:xfrm>
              <a:off x="256" y="3774"/>
              <a:ext cx="130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LStm </a:t>
              </a:r>
              <a:r>
                <a:rPr lang="en-US" altLang="he-IL">
                  <a:solidFill>
                    <a:schemeClr val="tx1"/>
                  </a:solidFill>
                  <a:sym typeface="Symbol" pitchFamily="18" charset="2"/>
                </a:rPr>
                <a:t></a:t>
              </a:r>
              <a:r>
                <a:rPr lang="en-US" altLang="he-IL">
                  <a:solidFill>
                    <a:schemeClr val="tx1"/>
                  </a:solidFill>
                </a:rPr>
                <a:t> break;</a:t>
              </a:r>
            </a:p>
          </p:txBody>
        </p:sp>
        <p:sp>
          <p:nvSpPr>
            <p:cNvPr id="9229" name="Text Box 11"/>
            <p:cNvSpPr txBox="1">
              <a:spLocks noChangeArrowheads="1"/>
            </p:cNvSpPr>
            <p:nvPr/>
          </p:nvSpPr>
          <p:spPr bwMode="auto">
            <a:xfrm>
              <a:off x="256" y="2237"/>
              <a:ext cx="1189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LStm </a:t>
              </a:r>
              <a:r>
                <a:rPr lang="en-US" altLang="he-IL">
                  <a:solidFill>
                    <a:schemeClr val="tx1"/>
                  </a:solidFill>
                  <a:sym typeface="Symbol" pitchFamily="18" charset="2"/>
                </a:rPr>
                <a:t></a:t>
              </a:r>
              <a:r>
                <a:rPr lang="en-US" altLang="he-IL">
                  <a:solidFill>
                    <a:schemeClr val="tx1"/>
                  </a:solidFill>
                </a:rPr>
                <a:t> Exp;</a:t>
              </a:r>
            </a:p>
          </p:txBody>
        </p:sp>
        <p:sp>
          <p:nvSpPr>
            <p:cNvPr id="9230" name="Text Box 12"/>
            <p:cNvSpPr txBox="1">
              <a:spLocks noChangeArrowheads="1"/>
            </p:cNvSpPr>
            <p:nvPr/>
          </p:nvSpPr>
          <p:spPr bwMode="auto">
            <a:xfrm>
              <a:off x="256" y="2515"/>
              <a:ext cx="192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LStm </a:t>
              </a:r>
              <a:r>
                <a:rPr lang="en-US" altLang="he-IL">
                  <a:solidFill>
                    <a:schemeClr val="tx1"/>
                  </a:solidFill>
                  <a:sym typeface="Symbol" pitchFamily="18" charset="2"/>
                </a:rPr>
                <a:t></a:t>
              </a:r>
              <a:r>
                <a:rPr lang="en-US" altLang="he-IL">
                  <a:solidFill>
                    <a:schemeClr val="tx1"/>
                  </a:solidFill>
                </a:rPr>
                <a:t> if (</a:t>
              </a:r>
              <a:r>
                <a:rPr lang="en-US" altLang="he-IL" b="1">
                  <a:solidFill>
                    <a:schemeClr val="tx1"/>
                  </a:solidFill>
                </a:rPr>
                <a:t>Exp</a:t>
              </a:r>
              <a:r>
                <a:rPr lang="en-US" altLang="he-IL">
                  <a:solidFill>
                    <a:schemeClr val="tx1"/>
                  </a:solidFill>
                </a:rPr>
                <a:t>) LStm</a:t>
              </a:r>
            </a:p>
          </p:txBody>
        </p:sp>
        <p:sp>
          <p:nvSpPr>
            <p:cNvPr id="9231" name="Text Box 13"/>
            <p:cNvSpPr txBox="1">
              <a:spLocks noChangeArrowheads="1"/>
            </p:cNvSpPr>
            <p:nvPr/>
          </p:nvSpPr>
          <p:spPr bwMode="auto">
            <a:xfrm>
              <a:off x="256" y="2813"/>
              <a:ext cx="274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LStm</a:t>
              </a:r>
              <a:r>
                <a:rPr lang="en-US" altLang="he-IL">
                  <a:solidFill>
                    <a:schemeClr val="tx1"/>
                  </a:solidFill>
                  <a:sym typeface="Symbol" pitchFamily="18" charset="2"/>
                </a:rPr>
                <a:t> </a:t>
              </a:r>
              <a:r>
                <a:rPr lang="en-US" altLang="he-IL">
                  <a:solidFill>
                    <a:schemeClr val="tx1"/>
                  </a:solidFill>
                </a:rPr>
                <a:t> if (</a:t>
              </a:r>
              <a:r>
                <a:rPr lang="en-US" altLang="he-IL" b="1">
                  <a:solidFill>
                    <a:schemeClr val="tx1"/>
                  </a:solidFill>
                </a:rPr>
                <a:t>Exp</a:t>
              </a:r>
              <a:r>
                <a:rPr lang="en-US" altLang="he-IL">
                  <a:solidFill>
                    <a:schemeClr val="tx1"/>
                  </a:solidFill>
                </a:rPr>
                <a:t>) LStm else LStm</a:t>
              </a:r>
            </a:p>
          </p:txBody>
        </p:sp>
        <p:sp>
          <p:nvSpPr>
            <p:cNvPr id="9232" name="Text Box 14"/>
            <p:cNvSpPr txBox="1">
              <a:spLocks noChangeArrowheads="1"/>
            </p:cNvSpPr>
            <p:nvPr/>
          </p:nvSpPr>
          <p:spPr bwMode="auto">
            <a:xfrm>
              <a:off x="256" y="3102"/>
              <a:ext cx="247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LStm </a:t>
              </a:r>
              <a:r>
                <a:rPr lang="en-US" altLang="he-IL">
                  <a:solidFill>
                    <a:schemeClr val="tx1"/>
                  </a:solidFill>
                  <a:sym typeface="Symbol" pitchFamily="18" charset="2"/>
                </a:rPr>
                <a:t></a:t>
              </a:r>
              <a:r>
                <a:rPr lang="en-US" altLang="he-IL">
                  <a:solidFill>
                    <a:schemeClr val="tx1"/>
                  </a:solidFill>
                </a:rPr>
                <a:t> while (</a:t>
              </a:r>
              <a:r>
                <a:rPr lang="en-US" altLang="he-IL" b="1">
                  <a:solidFill>
                    <a:schemeClr val="tx1"/>
                  </a:solidFill>
                </a:rPr>
                <a:t>Exp</a:t>
              </a:r>
              <a:r>
                <a:rPr lang="en-US" altLang="he-IL">
                  <a:solidFill>
                    <a:schemeClr val="tx1"/>
                  </a:solidFill>
                </a:rPr>
                <a:t>) do LStm</a:t>
              </a:r>
            </a:p>
          </p:txBody>
        </p:sp>
        <p:sp>
          <p:nvSpPr>
            <p:cNvPr id="9233" name="Text Box 15"/>
            <p:cNvSpPr txBox="1">
              <a:spLocks noChangeArrowheads="1"/>
            </p:cNvSpPr>
            <p:nvPr/>
          </p:nvSpPr>
          <p:spPr bwMode="auto">
            <a:xfrm>
              <a:off x="256" y="3459"/>
              <a:ext cx="163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LStm </a:t>
              </a:r>
              <a:r>
                <a:rPr lang="en-US" altLang="he-IL">
                  <a:solidFill>
                    <a:schemeClr val="tx1"/>
                  </a:solidFill>
                  <a:sym typeface="Symbol" pitchFamily="18" charset="2"/>
                </a:rPr>
                <a:t></a:t>
              </a:r>
              <a:r>
                <a:rPr lang="en-US" altLang="he-IL">
                  <a:solidFill>
                    <a:schemeClr val="tx1"/>
                  </a:solidFill>
                </a:rPr>
                <a:t> {LStList }</a:t>
              </a:r>
            </a:p>
          </p:txBody>
        </p:sp>
        <p:sp>
          <p:nvSpPr>
            <p:cNvPr id="9234" name="Text Box 16"/>
            <p:cNvSpPr txBox="1">
              <a:spLocks noChangeArrowheads="1"/>
            </p:cNvSpPr>
            <p:nvPr/>
          </p:nvSpPr>
          <p:spPr bwMode="auto">
            <a:xfrm>
              <a:off x="3336" y="3057"/>
              <a:ext cx="2121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LStList   </a:t>
              </a:r>
              <a:r>
                <a:rPr lang="en-US" altLang="he-IL">
                  <a:solidFill>
                    <a:schemeClr val="tx1"/>
                  </a:solidFill>
                  <a:sym typeface="Symbol" pitchFamily="18" charset="2"/>
                </a:rPr>
                <a:t></a:t>
              </a:r>
              <a:r>
                <a:rPr lang="en-US" altLang="he-IL">
                  <a:solidFill>
                    <a:schemeClr val="tx1"/>
                  </a:solidFill>
                </a:rPr>
                <a:t> LStList LStm</a:t>
              </a:r>
            </a:p>
          </p:txBody>
        </p:sp>
        <p:sp>
          <p:nvSpPr>
            <p:cNvPr id="9235" name="Text Box 17"/>
            <p:cNvSpPr txBox="1">
              <a:spLocks noChangeArrowheads="1"/>
            </p:cNvSpPr>
            <p:nvPr/>
          </p:nvSpPr>
          <p:spPr bwMode="auto">
            <a:xfrm>
              <a:off x="3336" y="3536"/>
              <a:ext cx="110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LStList  </a:t>
              </a:r>
              <a:r>
                <a:rPr lang="en-US" altLang="he-IL">
                  <a:solidFill>
                    <a:schemeClr val="tx1"/>
                  </a:solidFill>
                  <a:sym typeface="Symbol" pitchFamily="18" charset="2"/>
                </a:rPr>
                <a:t> </a:t>
              </a:r>
            </a:p>
          </p:txBody>
        </p:sp>
      </p:grpSp>
      <p:sp>
        <p:nvSpPr>
          <p:cNvPr id="9227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7827D7-CF19-4B73-A05C-613C4EB95BEF}" type="slidenum">
              <a:rPr lang="he-IL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301625"/>
            <a:ext cx="7772400" cy="603250"/>
          </a:xfrm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A Possible Abstract Syntax for C</a:t>
            </a:r>
          </a:p>
        </p:txBody>
      </p:sp>
      <p:sp>
        <p:nvSpPr>
          <p:cNvPr id="10243" name="Text Box 20"/>
          <p:cNvSpPr txBox="1">
            <a:spLocks noChangeArrowheads="1"/>
          </p:cNvSpPr>
          <p:nvPr/>
        </p:nvSpPr>
        <p:spPr bwMode="auto">
          <a:xfrm>
            <a:off x="2809875" y="1963738"/>
            <a:ext cx="3500438" cy="16319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he-IL" sz="2000">
                <a:solidFill>
                  <a:schemeClr val="tx1"/>
                </a:solidFill>
              </a:rPr>
              <a:t>Stmt</a:t>
            </a:r>
            <a:r>
              <a:rPr lang="en-US" altLang="he-IL" sz="2000">
                <a:solidFill>
                  <a:schemeClr val="tx1"/>
                </a:solidFill>
                <a:sym typeface="Wingdings" pitchFamily="2" charset="2"/>
              </a:rPr>
              <a:t> Exp                    (Exp)</a:t>
            </a:r>
          </a:p>
          <a:p>
            <a:r>
              <a:rPr lang="en-US" altLang="he-IL" sz="2000">
                <a:solidFill>
                  <a:schemeClr val="tx1"/>
                </a:solidFill>
                <a:sym typeface="Wingdings" pitchFamily="2" charset="2"/>
              </a:rPr>
              <a:t>        |  Stmt Stmt        (</a:t>
            </a:r>
            <a:r>
              <a:rPr lang="en-US" sz="2000">
                <a:solidFill>
                  <a:schemeClr val="tx1"/>
                </a:solidFill>
              </a:rPr>
              <a:t>SeqStmt)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      |  Exp Stmt Stmt  (IfStmt)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      |  Exp Stmt      (WhileStmt)</a:t>
            </a:r>
          </a:p>
          <a:p>
            <a:r>
              <a:rPr lang="en-US" altLang="he-IL" sz="2000">
                <a:solidFill>
                  <a:schemeClr val="tx1"/>
                </a:solidFill>
              </a:rPr>
              <a:t>        |                        (BreakSt)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36859B-C0B0-4B48-AEF8-D10CB558E469}" type="slidenum">
              <a:rPr lang="he-IL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13961</TotalTime>
  <Words>2790</Words>
  <Application>Microsoft Office PowerPoint</Application>
  <PresentationFormat>On-screen Show (4:3)</PresentationFormat>
  <Paragraphs>743</Paragraphs>
  <Slides>62</Slides>
  <Notes>0</Notes>
  <HiddenSlides>8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  <vt:variant>
        <vt:lpstr>Custom Shows</vt:lpstr>
      </vt:variant>
      <vt:variant>
        <vt:i4>3</vt:i4>
      </vt:variant>
    </vt:vector>
  </HeadingPairs>
  <TitlesOfParts>
    <vt:vector size="72" baseType="lpstr">
      <vt:lpstr>Times New Roman</vt:lpstr>
      <vt:lpstr>Arial</vt:lpstr>
      <vt:lpstr>Math C</vt:lpstr>
      <vt:lpstr>Symbol</vt:lpstr>
      <vt:lpstr>Wingdings</vt:lpstr>
      <vt:lpstr>Math B</vt:lpstr>
      <vt:lpstr>Default Design</vt:lpstr>
      <vt:lpstr>Context Analysis</vt:lpstr>
      <vt:lpstr>Short Decaf Program</vt:lpstr>
      <vt:lpstr>Outline</vt:lpstr>
      <vt:lpstr>Context Analysis</vt:lpstr>
      <vt:lpstr>Basic Compiler Phases</vt:lpstr>
      <vt:lpstr>Example Context Condition</vt:lpstr>
      <vt:lpstr>Partial Grammar for C</vt:lpstr>
      <vt:lpstr>Refined Grammar for C</vt:lpstr>
      <vt:lpstr>A Possible Abstract Syntax for C</vt:lpstr>
      <vt:lpstr>A Possible Abstract Syntax for C</vt:lpstr>
      <vt:lpstr>Partial CUP Specification</vt:lpstr>
      <vt:lpstr>A Context Check (on the abstract syntax tree)</vt:lpstr>
      <vt:lpstr>Syntax Directed Solution</vt:lpstr>
      <vt:lpstr>Problems with Syntax Directed Translations</vt:lpstr>
      <vt:lpstr>Example Context Condition:  Scope Rules</vt:lpstr>
      <vt:lpstr>Dynamic vs. Static Scope Rules</vt:lpstr>
      <vt:lpstr>Example Context Condition</vt:lpstr>
      <vt:lpstr>Partial Grammar for Pascal</vt:lpstr>
      <vt:lpstr>Refined Grammar for Pascal</vt:lpstr>
      <vt:lpstr>Syntax Directed Solution</vt:lpstr>
      <vt:lpstr>Type Checking  (Imperative languages)</vt:lpstr>
      <vt:lpstr>Types</vt:lpstr>
      <vt:lpstr>Why do we need type systems?</vt:lpstr>
      <vt:lpstr>Types and Operations</vt:lpstr>
      <vt:lpstr>Type Systems</vt:lpstr>
      <vt:lpstr>Type Checking Overview</vt:lpstr>
      <vt:lpstr>Type Wars</vt:lpstr>
      <vt:lpstr>Type Wars (cont.)</vt:lpstr>
      <vt:lpstr>Soundness of type systems</vt:lpstr>
      <vt:lpstr>Issues in Context Analysis Implementation</vt:lpstr>
      <vt:lpstr>Name Resolution (Identification)</vt:lpstr>
      <vt:lpstr>Name Resolution (Identification)</vt:lpstr>
      <vt:lpstr>A Simple Implementation</vt:lpstr>
      <vt:lpstr>Example</vt:lpstr>
      <vt:lpstr>A Hash-Table Based Implementation</vt:lpstr>
      <vt:lpstr>Example</vt:lpstr>
      <vt:lpstr>Example(cont.)</vt:lpstr>
      <vt:lpstr>Overloading</vt:lpstr>
      <vt:lpstr>Type Checking</vt:lpstr>
      <vt:lpstr>Type Equivalence</vt:lpstr>
      <vt:lpstr>Simple Inference</vt:lpstr>
      <vt:lpstr>Corner Cases</vt:lpstr>
      <vt:lpstr>Casts and Coercions</vt:lpstr>
      <vt:lpstr>L-values vs. R-values</vt:lpstr>
      <vt:lpstr>A Simple Example</vt:lpstr>
      <vt:lpstr>A Simple Example</vt:lpstr>
      <vt:lpstr>Partial rules for Lvalue in C</vt:lpstr>
      <vt:lpstr>Kind Checking</vt:lpstr>
      <vt:lpstr>Type Constructors</vt:lpstr>
      <vt:lpstr>Routine Types</vt:lpstr>
      <vt:lpstr>Dynamic Checks</vt:lpstr>
      <vt:lpstr>Summary </vt:lpstr>
      <vt:lpstr>Attribute Grammars [Knuth 68]</vt:lpstr>
      <vt:lpstr>Attribute Grammar for Types</vt:lpstr>
      <vt:lpstr>Example Binary Numbers</vt:lpstr>
      <vt:lpstr>Slide 56</vt:lpstr>
      <vt:lpstr>Slide 57</vt:lpstr>
      <vt:lpstr>Slide 58</vt:lpstr>
      <vt:lpstr>Slide 59</vt:lpstr>
      <vt:lpstr>Slide 60</vt:lpstr>
      <vt:lpstr>Slide 61</vt:lpstr>
      <vt:lpstr>Summary</vt:lpstr>
      <vt:lpstr>Custom Show 1</vt:lpstr>
      <vt:lpstr>Custom Show 2</vt:lpstr>
      <vt:lpstr>Custom Show 3</vt:lpstr>
    </vt:vector>
  </TitlesOfParts>
  <Company>University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sagiv</cp:lastModifiedBy>
  <cp:revision>617</cp:revision>
  <cp:lastPrinted>1999-03-30T06:08:28Z</cp:lastPrinted>
  <dcterms:created xsi:type="dcterms:W3CDTF">1998-04-16T20:54:14Z</dcterms:created>
  <dcterms:modified xsi:type="dcterms:W3CDTF">2012-11-26T13:35:01Z</dcterms:modified>
</cp:coreProperties>
</file>