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256" r:id="rId2"/>
    <p:sldId id="338" r:id="rId3"/>
    <p:sldId id="341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4" r:id="rId13"/>
    <p:sldId id="355" r:id="rId14"/>
    <p:sldId id="356" r:id="rId15"/>
    <p:sldId id="357" r:id="rId16"/>
    <p:sldId id="358" r:id="rId17"/>
    <p:sldId id="359" r:id="rId18"/>
    <p:sldId id="350" r:id="rId19"/>
    <p:sldId id="339" r:id="rId20"/>
    <p:sldId id="340" r:id="rId21"/>
    <p:sldId id="351" r:id="rId22"/>
  </p:sldIdLst>
  <p:sldSz cx="9144000" cy="6858000" type="screen4x3"/>
  <p:notesSz cx="7315200" cy="9601200"/>
  <p:embeddedFontLs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Tahoma" pitchFamily="34" charset="0"/>
      <p:regular r:id="rId29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F257CF44-84AD-4BD9-80FC-CA76F4230772}">
          <p14:sldIdLst>
            <p14:sldId id="256"/>
            <p14:sldId id="338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4"/>
            <p14:sldId id="355"/>
            <p14:sldId id="356"/>
            <p14:sldId id="357"/>
            <p14:sldId id="358"/>
            <p14:sldId id="359"/>
            <p14:sldId id="350"/>
            <p14:sldId id="339"/>
            <p14:sldId id="340"/>
            <p14:sldId id="351"/>
            <p14:sldId id="3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0000"/>
    <a:srgbClr val="F2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418" autoAdjust="0"/>
    <p:restoredTop sz="99835" autoAdjust="0"/>
  </p:normalViewPr>
  <p:slideViewPr>
    <p:cSldViewPr>
      <p:cViewPr varScale="1">
        <p:scale>
          <a:sx n="85" d="100"/>
          <a:sy n="85" d="100"/>
        </p:scale>
        <p:origin x="-2021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7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r">
              <a:defRPr sz="1200"/>
            </a:lvl1pPr>
          </a:lstStyle>
          <a:p>
            <a:fld id="{52D7388C-2912-4DA9-8C10-6CDF7C040355}" type="datetimeFigureOut">
              <a:rPr lang="en-US" smtClean="0"/>
              <a:pPr/>
              <a:t>14-Jan-13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r">
              <a:defRPr sz="1200"/>
            </a:lvl1pPr>
          </a:lstStyle>
          <a:p>
            <a:fld id="{498C498B-162D-47BB-BCFD-4BB5E10ED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6125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r">
              <a:defRPr sz="1200"/>
            </a:lvl1pPr>
          </a:lstStyle>
          <a:p>
            <a:fld id="{2B0EE0EC-20E1-4232-84DF-7F0CA6009623}" type="datetimeFigureOut">
              <a:rPr lang="en-US" smtClean="0"/>
              <a:pPr/>
              <a:t>14-Jan-13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8" tIns="48329" rIns="96658" bIns="483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58" tIns="48329" rIns="96658" bIns="4832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r">
              <a:defRPr sz="1200"/>
            </a:lvl1pPr>
          </a:lstStyle>
          <a:p>
            <a:fld id="{57CDD64E-B62D-4E8A-BEF6-9E83B2F08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1121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E0E7-3801-4353-9ECC-7B8F2F8818CB}" type="datetime1">
              <a:rPr lang="en-US" smtClean="0"/>
              <a:pPr/>
              <a:t>14-Jan-13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741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474F-3B03-4A5A-864E-15F88C7E98B5}" type="datetime1">
              <a:rPr lang="en-US" smtClean="0"/>
              <a:pPr/>
              <a:t>14-Jan-13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8635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3ECC8-98E4-477C-9BD4-565D39657DCF}" type="datetime1">
              <a:rPr lang="en-US" smtClean="0"/>
              <a:pPr/>
              <a:t>14-Jan-13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5045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88E75-6CCE-4E6D-8CEC-EB539942CC0C}" type="datetime1">
              <a:rPr lang="en-US" smtClean="0"/>
              <a:pPr/>
              <a:t>14-Jan-13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5078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96A5D-CA62-46AE-A913-97C82BC260BF}" type="datetime1">
              <a:rPr lang="en-US" smtClean="0"/>
              <a:pPr/>
              <a:t>14-Jan-13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851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B5B6-F2D5-4FE9-818C-0646B8C3481B}" type="datetime1">
              <a:rPr lang="en-US" smtClean="0"/>
              <a:pPr/>
              <a:t>14-Jan-13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8768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ECF7-1EE5-4B8B-A263-C1618101BFA9}" type="datetime1">
              <a:rPr lang="en-US" smtClean="0"/>
              <a:pPr/>
              <a:t>14-Jan-13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4026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BF88A-C7A0-440B-AEDD-1495488E3759}" type="datetime1">
              <a:rPr lang="en-US" smtClean="0"/>
              <a:pPr/>
              <a:t>14-Jan-13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728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CF5A-4FC2-432F-8DEE-AF712CB92D67}" type="datetime1">
              <a:rPr lang="en-US" smtClean="0"/>
              <a:pPr/>
              <a:t>14-Jan-13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574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15202-F61C-4CDD-A295-B82E0CC16717}" type="datetime1">
              <a:rPr lang="en-US" smtClean="0"/>
              <a:pPr/>
              <a:t>14-Jan-13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3523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C632-144F-4479-8969-365C29238F74}" type="datetime1">
              <a:rPr lang="en-US" smtClean="0"/>
              <a:pPr/>
              <a:t>14-Jan-13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1073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19561-F42A-4613-9330-519B136A2723}" type="datetime1">
              <a:rPr lang="en-US" smtClean="0"/>
              <a:pPr/>
              <a:t>14-Jan-13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844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.mozilla.org/En/SpiderMonkey/Internal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ozilla.org/En/SpiderMonkey/Internals" TargetMode="External"/><Relationship Id="rId2" Type="http://schemas.openxmlformats.org/officeDocument/2006/relationships/hyperlink" Target="https://developer.mozilla.org/En/SpiderMonkey/Internals/Tracing_JI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hacks.mozilla.org/2009/07/tracemonkey-overview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dl.google.com/io/2009/pres/Th_1045_TheStoryofyourCompile-ReadingtheTeaLeavesoftheGWTCompilerforanOptimizedFuture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dl.google.com/io/2009/pres/Th_1045_TheStoryofyourCompile-ReadingtheTeaLeavesoftheGWTCompilerforanOptimizedFuture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obe.com/devnet/actionscript/articles/actionscript3_overview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opensource.adobe.com/wiki/display/flexsdk/Flex+SDK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mozilla.com/rob-sayre/2010/08/02/mozillas-new-javascript-value-representation/" TargetMode="External"/><Relationship Id="rId2" Type="http://schemas.openxmlformats.org/officeDocument/2006/relationships/hyperlink" Target="https://developer.mozilla.org/En/SpiderMonkey/JSAPI_Reference/Jsva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eloper.mozilla.org/En/SpiderMonkey/Internal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413760"/>
            <a:ext cx="7772400" cy="1975104"/>
          </a:xfrm>
        </p:spPr>
        <p:txBody>
          <a:bodyPr/>
          <a:lstStyle/>
          <a:p>
            <a:r>
              <a:rPr lang="en-US" dirty="0" err="1" smtClean="0"/>
              <a:t>Eran</a:t>
            </a:r>
            <a:r>
              <a:rPr lang="en-US" dirty="0" smtClean="0"/>
              <a:t> </a:t>
            </a:r>
            <a:r>
              <a:rPr lang="en-US" dirty="0" err="1" smtClean="0"/>
              <a:t>Yahav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Technion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905000"/>
            <a:ext cx="7467600" cy="1508760"/>
          </a:xfrm>
        </p:spPr>
        <p:txBody>
          <a:bodyPr/>
          <a:lstStyle/>
          <a:p>
            <a:r>
              <a:rPr lang="en-US" dirty="0" smtClean="0"/>
              <a:t>Recent Developments in the Real World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Mozilla </a:t>
            </a:r>
            <a:r>
              <a:rPr lang="en-US" sz="3600" dirty="0" err="1" smtClean="0"/>
              <a:t>SpiderMonkey</a:t>
            </a:r>
            <a:r>
              <a:rPr lang="en-US" sz="3600" dirty="0" smtClean="0"/>
              <a:t>: Compiler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200" dirty="0" smtClean="0"/>
              <a:t>consumes </a:t>
            </a:r>
            <a:r>
              <a:rPr lang="en-US" sz="3200" dirty="0">
                <a:solidFill>
                  <a:schemeClr val="tx2"/>
                </a:solidFill>
              </a:rPr>
              <a:t>JavaScript source code </a:t>
            </a:r>
            <a:endParaRPr lang="en-US" sz="3200" dirty="0" smtClean="0">
              <a:solidFill>
                <a:schemeClr val="tx2"/>
              </a:solidFill>
            </a:endParaRPr>
          </a:p>
          <a:p>
            <a:r>
              <a:rPr lang="en-US" sz="3200" dirty="0" smtClean="0"/>
              <a:t>produces </a:t>
            </a:r>
            <a:r>
              <a:rPr lang="en-US" sz="3200" dirty="0"/>
              <a:t>a </a:t>
            </a:r>
            <a:r>
              <a:rPr lang="en-US" sz="3200" i="1" dirty="0"/>
              <a:t>script</a:t>
            </a:r>
            <a:r>
              <a:rPr lang="en-US" sz="3200" dirty="0"/>
              <a:t> which contains </a:t>
            </a:r>
            <a:r>
              <a:rPr lang="en-US" sz="3200" dirty="0" err="1">
                <a:solidFill>
                  <a:schemeClr val="tx2"/>
                </a:solidFill>
              </a:rPr>
              <a:t>bytecode</a:t>
            </a:r>
            <a:r>
              <a:rPr lang="en-US" sz="3200" dirty="0"/>
              <a:t>, source annotations, and a pool of string, number, and identifier literals. The script also contains objects, including any functions defined in the source code, each of which has its own, nested script.</a:t>
            </a:r>
          </a:p>
          <a:p>
            <a:endParaRPr lang="en-US" sz="3200" dirty="0" smtClean="0"/>
          </a:p>
          <a:p>
            <a:r>
              <a:rPr lang="en-US" sz="3200" dirty="0" smtClean="0"/>
              <a:t>The </a:t>
            </a:r>
            <a:r>
              <a:rPr lang="en-US" sz="3200" dirty="0"/>
              <a:t>compiler consists </a:t>
            </a:r>
            <a:r>
              <a:rPr lang="en-US" sz="3200" dirty="0" smtClean="0"/>
              <a:t>of</a:t>
            </a:r>
            <a:endParaRPr lang="en-US" sz="3200" dirty="0"/>
          </a:p>
          <a:p>
            <a:pPr lvl="1"/>
            <a:r>
              <a:rPr lang="en-US" sz="2800" dirty="0"/>
              <a:t>a random-logic rather than table-driven lexical </a:t>
            </a:r>
            <a:r>
              <a:rPr lang="en-US" sz="2800" dirty="0" smtClean="0"/>
              <a:t>scanner</a:t>
            </a:r>
            <a:endParaRPr lang="en-US" sz="2800" dirty="0"/>
          </a:p>
          <a:p>
            <a:pPr lvl="1"/>
            <a:r>
              <a:rPr lang="en-US" sz="2800" dirty="0"/>
              <a:t>a </a:t>
            </a:r>
            <a:r>
              <a:rPr lang="en-US" sz="2800" dirty="0">
                <a:solidFill>
                  <a:schemeClr val="tx2"/>
                </a:solidFill>
              </a:rPr>
              <a:t>recursive-descent parser </a:t>
            </a:r>
            <a:r>
              <a:rPr lang="en-US" sz="2800" dirty="0"/>
              <a:t>that produces an </a:t>
            </a:r>
            <a:r>
              <a:rPr lang="en-US" sz="2800" dirty="0" smtClean="0"/>
              <a:t>AST</a:t>
            </a:r>
            <a:endParaRPr lang="en-US" sz="2800" dirty="0"/>
          </a:p>
          <a:p>
            <a:pPr lvl="1"/>
            <a:r>
              <a:rPr lang="en-US" sz="2800" dirty="0"/>
              <a:t>a </a:t>
            </a:r>
            <a:r>
              <a:rPr lang="en-US" sz="2800" dirty="0">
                <a:solidFill>
                  <a:schemeClr val="tx2"/>
                </a:solidFill>
              </a:rPr>
              <a:t>tree-walking code </a:t>
            </a:r>
            <a:r>
              <a:rPr lang="en-US" sz="2800" dirty="0" smtClean="0">
                <a:solidFill>
                  <a:schemeClr val="tx2"/>
                </a:solidFill>
              </a:rPr>
              <a:t>generator</a:t>
            </a:r>
            <a:endParaRPr lang="en-US" sz="2800" dirty="0">
              <a:solidFill>
                <a:schemeClr val="tx2"/>
              </a:solidFill>
            </a:endParaRPr>
          </a:p>
          <a:p>
            <a:pPr marL="68580" indent="0">
              <a:buNone/>
            </a:pPr>
            <a:endParaRPr lang="en-US" sz="3200" dirty="0"/>
          </a:p>
          <a:p>
            <a:r>
              <a:rPr lang="en-US" sz="3200" dirty="0" smtClean="0"/>
              <a:t>The </a:t>
            </a:r>
            <a:r>
              <a:rPr lang="en-US" sz="3200" dirty="0"/>
              <a:t>emitter does some </a:t>
            </a:r>
            <a:r>
              <a:rPr lang="en-US" sz="3200" dirty="0">
                <a:solidFill>
                  <a:schemeClr val="tx2"/>
                </a:solidFill>
              </a:rPr>
              <a:t>constant folding </a:t>
            </a:r>
            <a:r>
              <a:rPr lang="en-US" sz="3200" dirty="0"/>
              <a:t>and a </a:t>
            </a:r>
            <a:r>
              <a:rPr lang="en-US" sz="3200" dirty="0">
                <a:solidFill>
                  <a:schemeClr val="tx2"/>
                </a:solidFill>
              </a:rPr>
              <a:t>few </a:t>
            </a:r>
            <a:r>
              <a:rPr lang="en-US" sz="3200" dirty="0" err="1">
                <a:solidFill>
                  <a:schemeClr val="tx2"/>
                </a:solidFill>
              </a:rPr>
              <a:t>codegen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smtClean="0">
                <a:solidFill>
                  <a:schemeClr val="tx2"/>
                </a:solidFill>
              </a:rPr>
              <a:t>optimizations</a:t>
            </a:r>
            <a:endParaRPr lang="en-US" sz="32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0" y="6477000"/>
            <a:ext cx="5094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(source: </a:t>
            </a:r>
            <a:r>
              <a:rPr lang="en-US" sz="1400" dirty="0">
                <a:hlinkClick r:id="rId2"/>
              </a:rPr>
              <a:t>https://</a:t>
            </a:r>
            <a:r>
              <a:rPr lang="en-US" sz="1400" dirty="0" smtClean="0">
                <a:hlinkClick r:id="rId2"/>
              </a:rPr>
              <a:t>developer.mozilla.org/En/SpiderMonkey/Internals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234111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Mozilla </a:t>
            </a:r>
            <a:r>
              <a:rPr lang="en-US" dirty="0" err="1" smtClean="0"/>
              <a:t>SpiderMonkey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sz="3200" dirty="0"/>
          </a:p>
          <a:p>
            <a:r>
              <a:rPr lang="en-US" sz="3200" dirty="0" err="1" smtClean="0"/>
              <a:t>SpiderMonkey</a:t>
            </a:r>
            <a:r>
              <a:rPr lang="en-US" sz="3200" dirty="0" smtClean="0"/>
              <a:t> </a:t>
            </a:r>
            <a:r>
              <a:rPr lang="en-US" sz="3200" dirty="0"/>
              <a:t>contains a just-in-time trace compiler that converts </a:t>
            </a:r>
            <a:r>
              <a:rPr lang="en-US" sz="3200" dirty="0" err="1"/>
              <a:t>bytecode</a:t>
            </a:r>
            <a:r>
              <a:rPr lang="en-US" sz="3200" dirty="0"/>
              <a:t> to machine code for faster execution. </a:t>
            </a:r>
            <a:endParaRPr lang="en-US" sz="3200" dirty="0" smtClean="0"/>
          </a:p>
          <a:p>
            <a:r>
              <a:rPr lang="en-US" sz="3200" dirty="0" smtClean="0"/>
              <a:t>The </a:t>
            </a:r>
            <a:r>
              <a:rPr lang="en-US" sz="3200" dirty="0"/>
              <a:t>JIT works by detecting commonly executed loops, tracing the executed </a:t>
            </a:r>
            <a:r>
              <a:rPr lang="en-US" sz="3200" dirty="0" err="1"/>
              <a:t>bytecodes</a:t>
            </a:r>
            <a:r>
              <a:rPr lang="en-US" sz="3200" dirty="0"/>
              <a:t> in those loops as they run in the interpreter, and then compiling the trace to machine code. </a:t>
            </a:r>
            <a:endParaRPr lang="en-US" sz="3200" dirty="0" smtClean="0"/>
          </a:p>
          <a:p>
            <a:r>
              <a:rPr lang="en-US" sz="3200" dirty="0" smtClean="0"/>
              <a:t>See </a:t>
            </a:r>
            <a:r>
              <a:rPr lang="en-US" sz="3200" dirty="0"/>
              <a:t>the page about the </a:t>
            </a:r>
            <a:r>
              <a:rPr lang="en-US" sz="3200" dirty="0">
                <a:hlinkClick r:id="rId2"/>
              </a:rPr>
              <a:t>Tracing JIT</a:t>
            </a:r>
            <a:r>
              <a:rPr lang="en-US" sz="3200" dirty="0"/>
              <a:t> for more details.</a:t>
            </a:r>
          </a:p>
          <a:p>
            <a:endParaRPr lang="en-US" sz="3200" dirty="0"/>
          </a:p>
          <a:p>
            <a:r>
              <a:rPr lang="en-US" sz="3200" dirty="0" smtClean="0"/>
              <a:t>The </a:t>
            </a:r>
            <a:r>
              <a:rPr lang="en-US" sz="3200" dirty="0" err="1"/>
              <a:t>SpiderMonkey</a:t>
            </a:r>
            <a:r>
              <a:rPr lang="en-US" sz="3200" dirty="0"/>
              <a:t> </a:t>
            </a:r>
            <a:r>
              <a:rPr lang="en-US" sz="3200" dirty="0" smtClean="0"/>
              <a:t>GC </a:t>
            </a:r>
            <a:r>
              <a:rPr lang="en-US" sz="3200" dirty="0"/>
              <a:t>is a </a:t>
            </a:r>
            <a:r>
              <a:rPr lang="en-US" sz="3200" dirty="0">
                <a:solidFill>
                  <a:schemeClr val="tx2"/>
                </a:solidFill>
              </a:rPr>
              <a:t>mark-and-sweep, non-conservative (exact) </a:t>
            </a:r>
            <a:r>
              <a:rPr lang="en-US" sz="3200" dirty="0"/>
              <a:t>collector.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0" y="6477000"/>
            <a:ext cx="5094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(source: </a:t>
            </a:r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developer.mozilla.org/En/SpiderMonkey/Internals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23255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Mozilla </a:t>
            </a:r>
            <a:r>
              <a:rPr lang="en-US" dirty="0" err="1" smtClean="0"/>
              <a:t>TraceMonkey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0" y="6553200"/>
            <a:ext cx="43633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(source: </a:t>
            </a:r>
            <a:r>
              <a:rPr lang="en-US" sz="1200" dirty="0">
                <a:hlinkClick r:id="rId2"/>
              </a:rPr>
              <a:t>http://hacks.mozilla.org/2009/07/tracemonkey-overview</a:t>
            </a:r>
            <a:r>
              <a:rPr lang="en-US" sz="1200" dirty="0" smtClean="0">
                <a:hlinkClick r:id="rId2"/>
              </a:rPr>
              <a:t>/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pic>
        <p:nvPicPr>
          <p:cNvPr id="1026" name="Picture 2" descr="http://hacks.mozilla.org/wp-content/uploads/2009/07/complexit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56" y="1219201"/>
            <a:ext cx="7286944" cy="541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2484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Mozilla </a:t>
            </a:r>
            <a:r>
              <a:rPr lang="en-US" dirty="0" err="1" smtClean="0"/>
              <a:t>TraceMonkey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Goal: generate type-specialized code</a:t>
            </a:r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no type declarations</a:t>
            </a:r>
          </a:p>
          <a:p>
            <a:pPr lvl="1"/>
            <a:r>
              <a:rPr lang="en-US" dirty="0" smtClean="0"/>
              <a:t>statically trying to determine types mostly hopeless</a:t>
            </a:r>
          </a:p>
          <a:p>
            <a:pPr lvl="1"/>
            <a:endParaRPr lang="en-US" dirty="0"/>
          </a:p>
          <a:p>
            <a:r>
              <a:rPr lang="en-US" dirty="0" smtClean="0"/>
              <a:t>Idea</a:t>
            </a:r>
          </a:p>
          <a:p>
            <a:pPr lvl="1"/>
            <a:r>
              <a:rPr lang="en-US" dirty="0" smtClean="0"/>
              <a:t>run the program for a while and observe types</a:t>
            </a:r>
          </a:p>
          <a:p>
            <a:pPr lvl="1"/>
            <a:r>
              <a:rPr lang="en-US" dirty="0" smtClean="0"/>
              <a:t>use observed types to generate type-specialized code</a:t>
            </a:r>
          </a:p>
          <a:p>
            <a:pPr lvl="1"/>
            <a:r>
              <a:rPr lang="en-US" dirty="0" smtClean="0"/>
              <a:t>compile traces</a:t>
            </a:r>
          </a:p>
          <a:p>
            <a:endParaRPr lang="en-US" dirty="0"/>
          </a:p>
          <a:p>
            <a:r>
              <a:rPr lang="en-US" dirty="0" smtClean="0"/>
              <a:t>Sounds suspicious?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073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Mozilla </a:t>
            </a:r>
            <a:r>
              <a:rPr lang="en-US" dirty="0" err="1" smtClean="0"/>
              <a:t>TraceMonkey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Problem 1: “observing types” + compiling possibly more expensive than running the code in the interpreter</a:t>
            </a:r>
          </a:p>
          <a:p>
            <a:endParaRPr lang="en-US" dirty="0" smtClean="0"/>
          </a:p>
          <a:p>
            <a:r>
              <a:rPr lang="en-US" dirty="0" smtClean="0"/>
              <a:t>Solution: only compile code that executes many times</a:t>
            </a:r>
          </a:p>
          <a:p>
            <a:pPr lvl="1"/>
            <a:r>
              <a:rPr lang="en-US" dirty="0" smtClean="0"/>
              <a:t>“hot code” = loops</a:t>
            </a:r>
          </a:p>
          <a:p>
            <a:pPr lvl="1"/>
            <a:r>
              <a:rPr lang="en-US" dirty="0" smtClean="0"/>
              <a:t>initially everything runs in the interpreter</a:t>
            </a:r>
          </a:p>
          <a:p>
            <a:pPr lvl="1"/>
            <a:r>
              <a:rPr lang="en-US" dirty="0" smtClean="0"/>
              <a:t>start tracing a loop once it becomes “hot”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038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Mozilla </a:t>
            </a:r>
            <a:r>
              <a:rPr lang="en-US" dirty="0" err="1" smtClean="0"/>
              <a:t>TraceMonkey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Problem 2: past types do not guarantee future types… what happens if types change?</a:t>
            </a:r>
          </a:p>
          <a:p>
            <a:endParaRPr lang="en-US" dirty="0" smtClean="0"/>
          </a:p>
          <a:p>
            <a:r>
              <a:rPr lang="en-US" dirty="0" smtClean="0"/>
              <a:t>Solution: insert type-checks into the compiled code</a:t>
            </a:r>
          </a:p>
          <a:p>
            <a:pPr lvl="1"/>
            <a:r>
              <a:rPr lang="en-US" dirty="0" smtClean="0"/>
              <a:t>if type-check fails, need to recompile for new types</a:t>
            </a:r>
          </a:p>
          <a:p>
            <a:pPr lvl="1"/>
            <a:r>
              <a:rPr lang="en-US" dirty="0" smtClean="0"/>
              <a:t>code with frequent type changes will suffer some slowdown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248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Mozilla </a:t>
            </a:r>
            <a:r>
              <a:rPr lang="en-US" dirty="0" err="1" smtClean="0"/>
              <a:t>TraceMonkey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75817" y="1371600"/>
            <a:ext cx="2719783" cy="502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function </a:t>
            </a:r>
            <a:r>
              <a:rPr lang="en-US" dirty="0" err="1">
                <a:solidFill>
                  <a:schemeClr val="tx1"/>
                </a:solidFill>
              </a:rPr>
              <a:t>addTo</a:t>
            </a:r>
            <a:r>
              <a:rPr lang="en-US" dirty="0">
                <a:solidFill>
                  <a:schemeClr val="tx1"/>
                </a:solidFill>
              </a:rPr>
              <a:t>(a, n) {</a:t>
            </a:r>
          </a:p>
          <a:p>
            <a:r>
              <a:rPr lang="en-US" dirty="0">
                <a:solidFill>
                  <a:schemeClr val="tx1"/>
                </a:solidFill>
              </a:rPr>
              <a:t>   for (</a:t>
            </a:r>
            <a:r>
              <a:rPr lang="en-US" dirty="0" err="1">
                <a:solidFill>
                  <a:schemeClr val="tx1"/>
                </a:solidFill>
              </a:rPr>
              <a:t>var</a:t>
            </a:r>
            <a:r>
              <a:rPr lang="en-US" dirty="0">
                <a:solidFill>
                  <a:schemeClr val="tx1"/>
                </a:solidFill>
              </a:rPr>
              <a:t> i = 0; i &lt; n; ++i)</a:t>
            </a:r>
          </a:p>
          <a:p>
            <a:r>
              <a:rPr lang="en-US" dirty="0">
                <a:solidFill>
                  <a:schemeClr val="tx1"/>
                </a:solidFill>
              </a:rPr>
              <a:t>     a = a + i;</a:t>
            </a:r>
          </a:p>
          <a:p>
            <a:r>
              <a:rPr lang="en-US" dirty="0">
                <a:solidFill>
                  <a:schemeClr val="tx1"/>
                </a:solidFill>
              </a:rPr>
              <a:t>   return a;</a:t>
            </a:r>
          </a:p>
          <a:p>
            <a:r>
              <a:rPr lang="en-US" dirty="0">
                <a:solidFill>
                  <a:schemeClr val="tx1"/>
                </a:solidFill>
              </a:rPr>
              <a:t> }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var</a:t>
            </a:r>
            <a:r>
              <a:rPr lang="en-US" dirty="0">
                <a:solidFill>
                  <a:schemeClr val="tx1"/>
                </a:solidFill>
              </a:rPr>
              <a:t> t0 = new Date();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var</a:t>
            </a:r>
            <a:r>
              <a:rPr lang="en-US" dirty="0">
                <a:solidFill>
                  <a:schemeClr val="tx1"/>
                </a:solidFill>
              </a:rPr>
              <a:t> n = </a:t>
            </a:r>
            <a:r>
              <a:rPr lang="en-US" dirty="0" err="1">
                <a:solidFill>
                  <a:schemeClr val="tx1"/>
                </a:solidFill>
              </a:rPr>
              <a:t>addTo</a:t>
            </a:r>
            <a:r>
              <a:rPr lang="en-US" dirty="0">
                <a:solidFill>
                  <a:schemeClr val="tx1"/>
                </a:solidFill>
              </a:rPr>
              <a:t>(0, 10000000);</a:t>
            </a:r>
          </a:p>
          <a:p>
            <a:r>
              <a:rPr lang="en-US" dirty="0">
                <a:solidFill>
                  <a:schemeClr val="tx1"/>
                </a:solidFill>
              </a:rPr>
              <a:t> print(n);</a:t>
            </a:r>
          </a:p>
          <a:p>
            <a:r>
              <a:rPr lang="en-US" dirty="0">
                <a:solidFill>
                  <a:schemeClr val="tx1"/>
                </a:solidFill>
              </a:rPr>
              <a:t> print(new Date() - t0);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971800" y="1524000"/>
            <a:ext cx="5943600" cy="1905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a = a + i;    </a:t>
            </a:r>
            <a:r>
              <a:rPr lang="en-US" i="1" dirty="0">
                <a:solidFill>
                  <a:schemeClr val="tx1"/>
                </a:solidFill>
              </a:rPr>
              <a:t>// a is an integer number (0 before, 1 after)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++i;              </a:t>
            </a:r>
            <a:r>
              <a:rPr lang="en-US" i="1" dirty="0">
                <a:solidFill>
                  <a:schemeClr val="tx1"/>
                </a:solidFill>
              </a:rPr>
              <a:t>// i is an integer number (1 before, 2 after)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b="1" dirty="0">
                <a:solidFill>
                  <a:schemeClr val="tx1"/>
                </a:solidFill>
              </a:rPr>
              <a:t>if</a:t>
            </a:r>
            <a:r>
              <a:rPr lang="en-US" dirty="0">
                <a:solidFill>
                  <a:schemeClr val="tx1"/>
                </a:solidFill>
              </a:rPr>
              <a:t> (!(i &lt; n))  </a:t>
            </a:r>
            <a:r>
              <a:rPr lang="en-US" i="1" dirty="0">
                <a:solidFill>
                  <a:schemeClr val="tx1"/>
                </a:solidFill>
              </a:rPr>
              <a:t>// n is an integer number (10000000)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b="1" dirty="0">
                <a:solidFill>
                  <a:schemeClr val="tx1"/>
                </a:solidFill>
              </a:rPr>
              <a:t>   break</a:t>
            </a:r>
            <a:r>
              <a:rPr lang="en-US" dirty="0">
                <a:solidFill>
                  <a:schemeClr val="tx1"/>
                </a:solidFill>
              </a:rPr>
              <a:t>;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971800" y="3581400"/>
            <a:ext cx="5943600" cy="2819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trace_1_start: </a:t>
            </a:r>
          </a:p>
          <a:p>
            <a:r>
              <a:rPr lang="en-US" dirty="0">
                <a:solidFill>
                  <a:schemeClr val="tx1"/>
                </a:solidFill>
              </a:rPr>
              <a:t>++i;                    </a:t>
            </a:r>
            <a:r>
              <a:rPr lang="en-US" i="1" dirty="0">
                <a:solidFill>
                  <a:schemeClr val="tx1"/>
                </a:solidFill>
              </a:rPr>
              <a:t>// i is an integer number (0 before, 1 after)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temp = a + i;  </a:t>
            </a:r>
            <a:r>
              <a:rPr lang="en-US" i="1" dirty="0">
                <a:solidFill>
                  <a:schemeClr val="tx1"/>
                </a:solidFill>
              </a:rPr>
              <a:t>// a is an integer number (1 before, 2 after)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if (</a:t>
            </a:r>
            <a:r>
              <a:rPr lang="en-US" dirty="0" err="1">
                <a:solidFill>
                  <a:schemeClr val="tx1"/>
                </a:solidFill>
              </a:rPr>
              <a:t>lastOperationOverflowed</a:t>
            </a:r>
            <a:r>
              <a:rPr lang="en-US" dirty="0">
                <a:solidFill>
                  <a:schemeClr val="tx1"/>
                </a:solidFill>
              </a:rPr>
              <a:t>())</a:t>
            </a:r>
          </a:p>
          <a:p>
            <a:r>
              <a:rPr lang="en-US" dirty="0">
                <a:solidFill>
                  <a:schemeClr val="tx1"/>
                </a:solidFill>
              </a:rPr>
              <a:t>    </a:t>
            </a:r>
            <a:r>
              <a:rPr lang="en-US" dirty="0" err="1">
                <a:solidFill>
                  <a:schemeClr val="tx1"/>
                </a:solidFill>
              </a:rPr>
              <a:t>exit_trace</a:t>
            </a:r>
            <a:r>
              <a:rPr lang="en-US" dirty="0">
                <a:solidFill>
                  <a:schemeClr val="tx1"/>
                </a:solidFill>
              </a:rPr>
              <a:t>(OVERFLOWED); </a:t>
            </a:r>
          </a:p>
          <a:p>
            <a:r>
              <a:rPr lang="en-US" dirty="0">
                <a:solidFill>
                  <a:schemeClr val="tx1"/>
                </a:solidFill>
              </a:rPr>
              <a:t>a = temp; </a:t>
            </a:r>
          </a:p>
          <a:p>
            <a:r>
              <a:rPr lang="en-US" dirty="0">
                <a:solidFill>
                  <a:schemeClr val="tx1"/>
                </a:solidFill>
              </a:rPr>
              <a:t>if (!(i &lt; n)) </a:t>
            </a:r>
            <a:r>
              <a:rPr lang="en-US" i="1" dirty="0">
                <a:solidFill>
                  <a:schemeClr val="tx1"/>
                </a:solidFill>
              </a:rPr>
              <a:t>// n is an integer number (10000000)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   </a:t>
            </a:r>
            <a:r>
              <a:rPr lang="en-US" dirty="0" err="1">
                <a:solidFill>
                  <a:schemeClr val="tx1"/>
                </a:solidFill>
              </a:rPr>
              <a:t>exit_trace</a:t>
            </a:r>
            <a:r>
              <a:rPr lang="en-US" dirty="0">
                <a:solidFill>
                  <a:schemeClr val="tx1"/>
                </a:solidFill>
              </a:rPr>
              <a:t>(BRANCHED); </a:t>
            </a:r>
          </a:p>
          <a:p>
            <a:r>
              <a:rPr lang="en-US" dirty="0" err="1">
                <a:solidFill>
                  <a:schemeClr val="tx1"/>
                </a:solidFill>
              </a:rPr>
              <a:t>goto</a:t>
            </a:r>
            <a:r>
              <a:rPr lang="en-US" dirty="0">
                <a:solidFill>
                  <a:schemeClr val="tx1"/>
                </a:solidFill>
              </a:rPr>
              <a:t> trace_1_start; </a:t>
            </a:r>
          </a:p>
        </p:txBody>
      </p:sp>
    </p:spTree>
    <p:extLst>
      <p:ext uri="{BB962C8B-B14F-4D97-AF65-F5344CB8AC3E}">
        <p14:creationId xmlns="" xmlns:p14="http://schemas.microsoft.com/office/powerpoint/2010/main" val="152392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Mozilla </a:t>
            </a:r>
            <a:r>
              <a:rPr lang="en-US" dirty="0" err="1" smtClean="0"/>
              <a:t>TraceMonkey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40204093"/>
              </p:ext>
            </p:extLst>
          </p:nvPr>
        </p:nvGraphicFramePr>
        <p:xfrm>
          <a:off x="685800" y="2057400"/>
          <a:ext cx="7772400" cy="362712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3886200"/>
                <a:gridCol w="38862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</a:rPr>
                        <a:t>System</a:t>
                      </a:r>
                    </a:p>
                  </a:txBody>
                  <a:tcPr marL="38100" marR="38100" anchor="ctr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</a:rPr>
                        <a:t>Run Time (ms)</a:t>
                      </a:r>
                    </a:p>
                  </a:txBody>
                  <a:tcPr marL="38100" marR="3810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</a:rPr>
                        <a:t>SpiderMonkey (FF3)</a:t>
                      </a:r>
                    </a:p>
                  </a:txBody>
                  <a:tcPr marL="38100" marR="38100" anchor="ctr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</a:rPr>
                        <a:t>990</a:t>
                      </a:r>
                    </a:p>
                  </a:txBody>
                  <a:tcPr marL="38100" marR="3810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800" dirty="0" err="1">
                          <a:effectLst/>
                        </a:rPr>
                        <a:t>TraceMonkey</a:t>
                      </a:r>
                      <a:r>
                        <a:rPr lang="en-US" sz="2800" dirty="0">
                          <a:effectLst/>
                        </a:rPr>
                        <a:t> (FF3.5)</a:t>
                      </a:r>
                    </a:p>
                  </a:txBody>
                  <a:tcPr marL="38100" marR="38100" anchor="ctr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</a:rPr>
                        <a:t>45</a:t>
                      </a:r>
                    </a:p>
                  </a:txBody>
                  <a:tcPr marL="38100" marR="3810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</a:rPr>
                        <a:t>Java (using int)</a:t>
                      </a:r>
                    </a:p>
                  </a:txBody>
                  <a:tcPr marL="38100" marR="38100" anchor="ctr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</a:rPr>
                        <a:t>25</a:t>
                      </a:r>
                    </a:p>
                  </a:txBody>
                  <a:tcPr marL="38100" marR="3810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</a:rPr>
                        <a:t>Java (using double)</a:t>
                      </a:r>
                    </a:p>
                  </a:txBody>
                  <a:tcPr marL="38100" marR="38100" anchor="ctr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</a:rPr>
                        <a:t>74</a:t>
                      </a:r>
                    </a:p>
                  </a:txBody>
                  <a:tcPr marL="38100" marR="3810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</a:rPr>
                        <a:t>C (using int)</a:t>
                      </a:r>
                    </a:p>
                  </a:txBody>
                  <a:tcPr marL="38100" marR="38100" anchor="ctr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</a:rPr>
                        <a:t>5</a:t>
                      </a:r>
                    </a:p>
                  </a:txBody>
                  <a:tcPr marL="38100" marR="3810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</a:rPr>
                        <a:t>C (using double)</a:t>
                      </a:r>
                    </a:p>
                  </a:txBody>
                  <a:tcPr marL="38100" marR="38100" anchor="ctr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</a:rPr>
                        <a:t>15</a:t>
                      </a:r>
                    </a:p>
                  </a:txBody>
                  <a:tcPr marL="38100" marR="38100" anchor="ctr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914400" y="2790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713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Analysis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Coverity</a:t>
            </a:r>
            <a:endParaRPr lang="en-US" dirty="0" smtClean="0"/>
          </a:p>
          <a:p>
            <a:r>
              <a:rPr lang="en-US" dirty="0" smtClean="0"/>
              <a:t>SLAM</a:t>
            </a:r>
          </a:p>
          <a:p>
            <a:r>
              <a:rPr lang="en-US" dirty="0" smtClean="0"/>
              <a:t>ASTREE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106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28" name="Picture 4" descr="http://www.coverity.com/images/products/static-analysis/screenshot-1-l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6617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Meanwhile, In the </a:t>
            </a:r>
            <a:r>
              <a:rPr lang="en-US" smtClean="0"/>
              <a:t>real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hardware</a:t>
            </a:r>
          </a:p>
          <a:p>
            <a:pPr lvl="1"/>
            <a:r>
              <a:rPr lang="en-US" dirty="0" smtClean="0"/>
              <a:t>Multi-core</a:t>
            </a:r>
            <a:r>
              <a:rPr lang="en-US" dirty="0" smtClean="0"/>
              <a:t>, GPU</a:t>
            </a:r>
            <a:r>
              <a:rPr lang="en-US" dirty="0" smtClean="0"/>
              <a:t>, Accelerators</a:t>
            </a:r>
          </a:p>
          <a:p>
            <a:r>
              <a:rPr lang="en-US" dirty="0" smtClean="0"/>
              <a:t>new compilers for new languages</a:t>
            </a:r>
          </a:p>
          <a:p>
            <a:r>
              <a:rPr lang="en-US" dirty="0" smtClean="0"/>
              <a:t>new compilers for old languages</a:t>
            </a:r>
          </a:p>
          <a:p>
            <a:pPr lvl="1"/>
            <a:r>
              <a:rPr lang="en-US" dirty="0" smtClean="0"/>
              <a:t>e.g., Java-&gt;JavaScript</a:t>
            </a:r>
          </a:p>
          <a:p>
            <a:r>
              <a:rPr lang="en-US" dirty="0" smtClean="0"/>
              <a:t>new uses of compiler technology</a:t>
            </a:r>
          </a:p>
          <a:p>
            <a:r>
              <a:rPr lang="en-US" dirty="0" smtClean="0"/>
              <a:t>new performance criteria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443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050" name="Picture 2" descr="http://www.coverity.com/images/products/static-analysis/screenshot-3-l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25"/>
            <a:ext cx="9144000" cy="5619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1647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and lots of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 Analysis</a:t>
            </a:r>
          </a:p>
          <a:p>
            <a:r>
              <a:rPr lang="en-US" dirty="0" smtClean="0"/>
              <a:t>Program Synthesis</a:t>
            </a:r>
          </a:p>
          <a:p>
            <a:r>
              <a:rPr lang="en-US" dirty="0" smtClean="0"/>
              <a:t>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822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Web Toolkit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7237413" y="2529650"/>
            <a:ext cx="1693862" cy="1292225"/>
            <a:chOff x="4621" y="1503"/>
            <a:chExt cx="1067" cy="814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4621" y="1503"/>
              <a:ext cx="1067" cy="81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dirty="0"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000" dirty="0" err="1" smtClean="0">
                  <a:latin typeface="Tahoma" pitchFamily="34" charset="0"/>
                </a:rPr>
                <a:t>Javascript</a:t>
              </a:r>
              <a:endParaRPr lang="en-US" sz="2000" dirty="0"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000" dirty="0">
                  <a:latin typeface="Tahoma" pitchFamily="34" charset="0"/>
                </a:rPr>
                <a:t>code</a:t>
              </a:r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5228" y="1514"/>
              <a:ext cx="460" cy="19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 err="1" smtClean="0">
                  <a:latin typeface="Tahoma" pitchFamily="34" charset="0"/>
                </a:rPr>
                <a:t>js</a:t>
              </a:r>
              <a:endParaRPr lang="en-US" sz="1400" dirty="0">
                <a:latin typeface="Tahoma" pitchFamily="34" charset="0"/>
              </a:endParaRPr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152400" y="2529650"/>
            <a:ext cx="1392238" cy="1292225"/>
            <a:chOff x="149" y="1503"/>
            <a:chExt cx="877" cy="814"/>
          </a:xfrm>
        </p:grpSpPr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149" y="1503"/>
              <a:ext cx="877" cy="81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dirty="0"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latin typeface="Tahoma" pitchFamily="34" charset="0"/>
                </a:rPr>
                <a:t>Java</a:t>
              </a:r>
              <a:endParaRPr lang="en-US" sz="2000" dirty="0"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latin typeface="Tahoma" pitchFamily="34" charset="0"/>
                </a:rPr>
                <a:t>code </a:t>
              </a:r>
              <a:endParaRPr lang="en-US" sz="2000" dirty="0">
                <a:latin typeface="Tahoma" pitchFamily="34" charset="0"/>
              </a:endParaRP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564" y="1503"/>
              <a:ext cx="458" cy="2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latin typeface="Tahoma" pitchFamily="34" charset="0"/>
                </a:rPr>
                <a:t>txt</a:t>
              </a:r>
            </a:p>
          </p:txBody>
        </p:sp>
      </p:grp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344863" y="2763838"/>
            <a:ext cx="2093912" cy="8175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Semantic</a:t>
            </a:r>
          </a:p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Representation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513388" y="2763838"/>
            <a:ext cx="1333500" cy="8175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Backend</a:t>
            </a:r>
          </a:p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(synthesis)</a:t>
            </a:r>
          </a:p>
        </p:txBody>
      </p:sp>
      <p:cxnSp>
        <p:nvCxnSpPr>
          <p:cNvPr id="13" name="AutoShape 9"/>
          <p:cNvCxnSpPr>
            <a:cxnSpLocks noChangeShapeType="1"/>
            <a:stCxn id="9" idx="3"/>
            <a:endCxn id="17" idx="1"/>
          </p:cNvCxnSpPr>
          <p:nvPr/>
        </p:nvCxnSpPr>
        <p:spPr bwMode="auto">
          <a:xfrm>
            <a:off x="1544638" y="3175763"/>
            <a:ext cx="250825" cy="55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AutoShape 10"/>
          <p:cNvCxnSpPr>
            <a:cxnSpLocks noChangeShapeType="1"/>
            <a:stCxn id="17" idx="3"/>
            <a:endCxn id="6" idx="1"/>
          </p:cNvCxnSpPr>
          <p:nvPr/>
        </p:nvCxnSpPr>
        <p:spPr bwMode="auto">
          <a:xfrm flipV="1">
            <a:off x="6970713" y="3175763"/>
            <a:ext cx="266700" cy="55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3328040" y="1833253"/>
            <a:ext cx="2109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Compiler</a:t>
            </a:r>
          </a:p>
        </p:txBody>
      </p:sp>
      <p:cxnSp>
        <p:nvCxnSpPr>
          <p:cNvPr id="16" name="AutoShape 12"/>
          <p:cNvCxnSpPr>
            <a:cxnSpLocks noChangeShapeType="1"/>
            <a:stCxn id="17" idx="1"/>
            <a:endCxn id="17" idx="1"/>
          </p:cNvCxnSpPr>
          <p:nvPr/>
        </p:nvCxnSpPr>
        <p:spPr bwMode="auto">
          <a:xfrm>
            <a:off x="1776413" y="3181350"/>
            <a:ext cx="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1795463" y="2324100"/>
            <a:ext cx="5175250" cy="17145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1920875" y="2763838"/>
            <a:ext cx="1349375" cy="8175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Frontend</a:t>
            </a:r>
          </a:p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(analysis)</a:t>
            </a:r>
          </a:p>
        </p:txBody>
      </p:sp>
    </p:spTree>
    <p:extLst>
      <p:ext uri="{BB962C8B-B14F-4D97-AF65-F5344CB8AC3E}">
        <p14:creationId xmlns="" xmlns:p14="http://schemas.microsoft.com/office/powerpoint/2010/main" val="36862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914400"/>
          </a:xfrm>
        </p:spPr>
        <p:txBody>
          <a:bodyPr/>
          <a:lstStyle/>
          <a:p>
            <a:r>
              <a:rPr lang="en-US" dirty="0" smtClean="0"/>
              <a:t>GWT Compiler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7772400" cy="5413584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1400" dirty="0"/>
              <a:t>public class </a:t>
            </a:r>
            <a:r>
              <a:rPr lang="en-US" sz="1400" dirty="0" err="1"/>
              <a:t>ShapeExample</a:t>
            </a:r>
            <a:r>
              <a:rPr lang="en-US" sz="1400" dirty="0"/>
              <a:t> implements </a:t>
            </a:r>
            <a:r>
              <a:rPr lang="en-US" sz="1400" dirty="0" err="1"/>
              <a:t>EntryPoint</a:t>
            </a:r>
            <a:r>
              <a:rPr lang="en-US" sz="1400" dirty="0"/>
              <a:t> {</a:t>
            </a:r>
          </a:p>
          <a:p>
            <a:pPr marL="68580" indent="0">
              <a:buNone/>
            </a:pPr>
            <a:r>
              <a:rPr lang="en-US" sz="1400" dirty="0"/>
              <a:t>  private static final double SIDE_LEN_SMALL = 2;</a:t>
            </a:r>
          </a:p>
          <a:p>
            <a:pPr marL="68580" indent="0">
              <a:buNone/>
            </a:pPr>
            <a:r>
              <a:rPr lang="en-US" sz="1400" dirty="0"/>
              <a:t>  private final Shape </a:t>
            </a:r>
            <a:r>
              <a:rPr lang="en-US" sz="1400" dirty="0" err="1"/>
              <a:t>shape</a:t>
            </a:r>
            <a:r>
              <a:rPr lang="en-US" sz="1400" dirty="0"/>
              <a:t> = new </a:t>
            </a:r>
            <a:r>
              <a:rPr lang="en-US" sz="1400" dirty="0" err="1"/>
              <a:t>SmallSquare</a:t>
            </a:r>
            <a:r>
              <a:rPr lang="en-US" sz="1400" dirty="0"/>
              <a:t>();</a:t>
            </a:r>
          </a:p>
          <a:p>
            <a:pPr marL="68580" indent="0">
              <a:buNone/>
            </a:pPr>
            <a:r>
              <a:rPr lang="en-US" sz="1400" dirty="0"/>
              <a:t>  public static abstract class Shape {</a:t>
            </a:r>
          </a:p>
          <a:p>
            <a:pPr marL="68580" indent="0">
              <a:buNone/>
            </a:pPr>
            <a:r>
              <a:rPr lang="en-US" sz="1400" dirty="0"/>
              <a:t>    public abstract double </a:t>
            </a:r>
            <a:r>
              <a:rPr lang="en-US" sz="1400" dirty="0" err="1"/>
              <a:t>getArea</a:t>
            </a:r>
            <a:r>
              <a:rPr lang="en-US" sz="1400" dirty="0"/>
              <a:t>();</a:t>
            </a:r>
          </a:p>
          <a:p>
            <a:pPr marL="68580" indent="0">
              <a:buNone/>
            </a:pPr>
            <a:r>
              <a:rPr lang="en-US" sz="1400" dirty="0"/>
              <a:t>  }</a:t>
            </a:r>
          </a:p>
          <a:p>
            <a:pPr marL="68580" indent="0">
              <a:buNone/>
            </a:pPr>
            <a:r>
              <a:rPr lang="en-US" sz="1400" dirty="0"/>
              <a:t>  public static abstract class Square extends Shape {</a:t>
            </a:r>
          </a:p>
          <a:p>
            <a:pPr marL="68580" indent="0">
              <a:buNone/>
            </a:pPr>
            <a:r>
              <a:rPr lang="en-US" sz="1400" dirty="0"/>
              <a:t>    public double </a:t>
            </a:r>
            <a:r>
              <a:rPr lang="en-US" sz="1400" dirty="0" err="1"/>
              <a:t>getArea</a:t>
            </a:r>
            <a:r>
              <a:rPr lang="en-US" sz="1400" dirty="0"/>
              <a:t>() { return </a:t>
            </a:r>
            <a:r>
              <a:rPr lang="en-US" sz="1400" dirty="0" err="1"/>
              <a:t>getSideLength</a:t>
            </a:r>
            <a:r>
              <a:rPr lang="en-US" sz="1400" dirty="0"/>
              <a:t>() * </a:t>
            </a:r>
            <a:r>
              <a:rPr lang="en-US" sz="1400" dirty="0" err="1"/>
              <a:t>getSideLength</a:t>
            </a:r>
            <a:r>
              <a:rPr lang="en-US" sz="1400" dirty="0"/>
              <a:t>(); }</a:t>
            </a:r>
          </a:p>
          <a:p>
            <a:pPr marL="68580" indent="0">
              <a:buNone/>
            </a:pPr>
            <a:r>
              <a:rPr lang="en-US" sz="1400" dirty="0"/>
              <a:t>    public abstract double </a:t>
            </a:r>
            <a:r>
              <a:rPr lang="en-US" sz="1400" dirty="0" err="1"/>
              <a:t>getSideLength</a:t>
            </a:r>
            <a:r>
              <a:rPr lang="en-US" sz="1400" dirty="0"/>
              <a:t>();</a:t>
            </a:r>
          </a:p>
          <a:p>
            <a:pPr marL="68580" indent="0">
              <a:buNone/>
            </a:pPr>
            <a:r>
              <a:rPr lang="en-US" sz="1400" dirty="0"/>
              <a:t>  }</a:t>
            </a:r>
          </a:p>
          <a:p>
            <a:pPr marL="68580" indent="0">
              <a:buNone/>
            </a:pPr>
            <a:r>
              <a:rPr lang="en-US" sz="1400" dirty="0"/>
              <a:t>  public static class </a:t>
            </a:r>
            <a:r>
              <a:rPr lang="en-US" sz="1400" dirty="0" err="1"/>
              <a:t>SmallSquare</a:t>
            </a:r>
            <a:r>
              <a:rPr lang="en-US" sz="1400" dirty="0"/>
              <a:t> extends Square {</a:t>
            </a:r>
          </a:p>
          <a:p>
            <a:pPr marL="68580" indent="0">
              <a:buNone/>
            </a:pPr>
            <a:r>
              <a:rPr lang="en-US" sz="1400" dirty="0"/>
              <a:t>    public double </a:t>
            </a:r>
            <a:r>
              <a:rPr lang="en-US" sz="1400" dirty="0" err="1"/>
              <a:t>getSideLength</a:t>
            </a:r>
            <a:r>
              <a:rPr lang="en-US" sz="1400" dirty="0"/>
              <a:t>() { return SIDE_LEN_SMALL; }</a:t>
            </a:r>
          </a:p>
          <a:p>
            <a:pPr marL="68580" indent="0">
              <a:buNone/>
            </a:pPr>
            <a:r>
              <a:rPr lang="en-US" sz="1400" dirty="0"/>
              <a:t>  }</a:t>
            </a:r>
          </a:p>
          <a:p>
            <a:pPr marL="68580" indent="0">
              <a:buNone/>
            </a:pPr>
            <a:r>
              <a:rPr lang="en-US" sz="1400" dirty="0"/>
              <a:t>  public void </a:t>
            </a:r>
            <a:r>
              <a:rPr lang="en-US" sz="1400" dirty="0" err="1"/>
              <a:t>onModuleLoad</a:t>
            </a:r>
            <a:r>
              <a:rPr lang="en-US" sz="1400" dirty="0"/>
              <a:t>() {</a:t>
            </a:r>
          </a:p>
          <a:p>
            <a:pPr marL="68580" indent="0">
              <a:buNone/>
            </a:pPr>
            <a:r>
              <a:rPr lang="en-US" sz="1400" dirty="0"/>
              <a:t>    Shape </a:t>
            </a:r>
            <a:r>
              <a:rPr lang="en-US" sz="1400" dirty="0" err="1"/>
              <a:t>shape</a:t>
            </a:r>
            <a:r>
              <a:rPr lang="en-US" sz="1400" dirty="0"/>
              <a:t> = </a:t>
            </a:r>
            <a:r>
              <a:rPr lang="en-US" sz="1400" dirty="0" err="1"/>
              <a:t>getShape</a:t>
            </a:r>
            <a:r>
              <a:rPr lang="en-US" sz="1400" dirty="0"/>
              <a:t>();</a:t>
            </a:r>
          </a:p>
          <a:p>
            <a:pPr marL="68580" indent="0">
              <a:buNone/>
            </a:pPr>
            <a:r>
              <a:rPr lang="en-US" sz="1400" dirty="0"/>
              <a:t>    </a:t>
            </a:r>
            <a:r>
              <a:rPr lang="en-US" sz="1400" dirty="0" err="1"/>
              <a:t>Window.alert</a:t>
            </a:r>
            <a:r>
              <a:rPr lang="en-US" sz="1400" dirty="0"/>
              <a:t>("Area is " + </a:t>
            </a:r>
            <a:r>
              <a:rPr lang="en-US" sz="1400" dirty="0" err="1"/>
              <a:t>shape.getArea</a:t>
            </a:r>
            <a:r>
              <a:rPr lang="en-US" sz="1400" dirty="0"/>
              <a:t>());</a:t>
            </a:r>
          </a:p>
          <a:p>
            <a:pPr marL="68580" indent="0">
              <a:buNone/>
            </a:pPr>
            <a:r>
              <a:rPr lang="en-US" sz="1400" dirty="0"/>
              <a:t>  }</a:t>
            </a:r>
          </a:p>
          <a:p>
            <a:pPr marL="68580" indent="0">
              <a:buNone/>
            </a:pPr>
            <a:r>
              <a:rPr lang="en-US" sz="1400" dirty="0"/>
              <a:t>  private Shape </a:t>
            </a:r>
            <a:r>
              <a:rPr lang="en-US" sz="1400" dirty="0" err="1"/>
              <a:t>getShape</a:t>
            </a:r>
            <a:r>
              <a:rPr lang="en-US" sz="1400" dirty="0"/>
              <a:t>() { return shape; }</a:t>
            </a:r>
          </a:p>
          <a:p>
            <a:pPr marL="68580" indent="0"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6962" y="6556584"/>
            <a:ext cx="835036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(source: </a:t>
            </a:r>
            <a:r>
              <a:rPr lang="en-US" sz="1050" dirty="0">
                <a:hlinkClick r:id="rId2"/>
              </a:rPr>
              <a:t>http://</a:t>
            </a:r>
            <a:r>
              <a:rPr lang="en-US" sz="1050" dirty="0" smtClean="0">
                <a:hlinkClick r:id="rId2"/>
              </a:rPr>
              <a:t>dl.google.com/io/2009/pres/Th_1045_TheStoryofyourCompile-ReadingtheTeaLeavesoftheGWTCompilerforanOptimizedFuture.pdf</a:t>
            </a:r>
            <a:r>
              <a:rPr lang="en-US" sz="1050" dirty="0" smtClean="0"/>
              <a:t>)</a:t>
            </a:r>
            <a:endParaRPr lang="en-US" sz="1050" dirty="0"/>
          </a:p>
        </p:txBody>
      </p:sp>
    </p:spTree>
    <p:extLst>
      <p:ext uri="{BB962C8B-B14F-4D97-AF65-F5344CB8AC3E}">
        <p14:creationId xmlns="" xmlns:p14="http://schemas.microsoft.com/office/powerpoint/2010/main" val="33881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914400"/>
          </a:xfrm>
        </p:spPr>
        <p:txBody>
          <a:bodyPr/>
          <a:lstStyle/>
          <a:p>
            <a:r>
              <a:rPr lang="en-US" dirty="0" smtClean="0"/>
              <a:t>GWT Compiler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7772400" cy="5413584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2400" dirty="0"/>
              <a:t>public class </a:t>
            </a:r>
            <a:r>
              <a:rPr lang="en-US" sz="2400" dirty="0" err="1"/>
              <a:t>ShapeExample</a:t>
            </a:r>
            <a:r>
              <a:rPr lang="en-US" sz="2400" dirty="0"/>
              <a:t> implements </a:t>
            </a:r>
            <a:r>
              <a:rPr lang="en-US" sz="2400" dirty="0" err="1"/>
              <a:t>EntryPoint</a:t>
            </a:r>
            <a:r>
              <a:rPr lang="en-US" sz="2400" dirty="0"/>
              <a:t> {</a:t>
            </a:r>
          </a:p>
          <a:p>
            <a:pPr marL="68580" indent="0">
              <a:buNone/>
            </a:pPr>
            <a:r>
              <a:rPr lang="en-US" sz="2400" dirty="0"/>
              <a:t>  public void </a:t>
            </a:r>
            <a:r>
              <a:rPr lang="en-US" sz="2400" dirty="0" err="1"/>
              <a:t>onModuleLoad</a:t>
            </a:r>
            <a:r>
              <a:rPr lang="en-US" sz="2400" dirty="0"/>
              <a:t>() {</a:t>
            </a:r>
          </a:p>
          <a:p>
            <a:pPr marL="68580" indent="0">
              <a:buNone/>
            </a:pPr>
            <a:r>
              <a:rPr lang="en-US" sz="2400" dirty="0"/>
              <a:t>    </a:t>
            </a:r>
            <a:r>
              <a:rPr lang="en-US" sz="2400" dirty="0" err="1"/>
              <a:t>Window.alert</a:t>
            </a:r>
            <a:r>
              <a:rPr lang="en-US" sz="2400" dirty="0"/>
              <a:t>("Area is 4.0");</a:t>
            </a:r>
          </a:p>
          <a:p>
            <a:pPr marL="68580" indent="0">
              <a:buNone/>
            </a:pPr>
            <a:r>
              <a:rPr lang="en-US" sz="2400" dirty="0"/>
              <a:t>  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6962" y="6556584"/>
            <a:ext cx="835036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(source: </a:t>
            </a:r>
            <a:r>
              <a:rPr lang="en-US" sz="1050" dirty="0">
                <a:hlinkClick r:id="rId2"/>
              </a:rPr>
              <a:t>http://</a:t>
            </a:r>
            <a:r>
              <a:rPr lang="en-US" sz="1050" dirty="0" smtClean="0">
                <a:hlinkClick r:id="rId2"/>
              </a:rPr>
              <a:t>dl.google.com/io/2009/pres/Th_1045_TheStoryofyourCompile-ReadingtheTeaLeavesoftheGWTCompilerforanOptimizedFuture.pdf</a:t>
            </a:r>
            <a:r>
              <a:rPr lang="en-US" sz="1050" dirty="0" smtClean="0"/>
              <a:t>)</a:t>
            </a:r>
            <a:endParaRPr lang="en-US" sz="1050" dirty="0"/>
          </a:p>
        </p:txBody>
      </p:sp>
    </p:spTree>
    <p:extLst>
      <p:ext uri="{BB962C8B-B14F-4D97-AF65-F5344CB8AC3E}">
        <p14:creationId xmlns="" xmlns:p14="http://schemas.microsoft.com/office/powerpoint/2010/main" val="230074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Adobe </a:t>
            </a:r>
            <a:r>
              <a:rPr lang="en-US" dirty="0" err="1" smtClean="0"/>
              <a:t>ActionScript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905000"/>
            <a:ext cx="7162800" cy="20574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1800" dirty="0"/>
              <a:t>First introduced in Flash Player 9, </a:t>
            </a:r>
            <a:r>
              <a:rPr lang="en-US" sz="1800" b="1" dirty="0" err="1">
                <a:solidFill>
                  <a:schemeClr val="tx2"/>
                </a:solidFill>
              </a:rPr>
              <a:t>ActionScript</a:t>
            </a:r>
            <a:r>
              <a:rPr lang="en-US" sz="1800" b="1" dirty="0">
                <a:solidFill>
                  <a:schemeClr val="tx2"/>
                </a:solidFill>
              </a:rPr>
              <a:t> 3</a:t>
            </a:r>
            <a:r>
              <a:rPr lang="en-US" sz="1800" dirty="0">
                <a:solidFill>
                  <a:schemeClr val="tx2"/>
                </a:solidFill>
              </a:rPr>
              <a:t> is an object-oriented programming (OOP) language based on </a:t>
            </a:r>
            <a:r>
              <a:rPr lang="en-US" sz="1800" dirty="0" err="1">
                <a:solidFill>
                  <a:schemeClr val="tx2"/>
                </a:solidFill>
              </a:rPr>
              <a:t>ECMAScript</a:t>
            </a:r>
            <a:r>
              <a:rPr lang="en-US" sz="1800" dirty="0"/>
              <a:t>—the same standard that is the basis for JavaScript—and provides incredible gains in runtime performance and developer productivity. </a:t>
            </a:r>
            <a:r>
              <a:rPr lang="en-US" sz="1800" b="1" dirty="0" err="1"/>
              <a:t>ActionScript</a:t>
            </a:r>
            <a:r>
              <a:rPr lang="en-US" sz="1800" b="1" dirty="0"/>
              <a:t> 2</a:t>
            </a:r>
            <a:r>
              <a:rPr lang="en-US" sz="1800" dirty="0"/>
              <a:t>, the version of </a:t>
            </a:r>
            <a:r>
              <a:rPr lang="en-US" sz="1800" dirty="0" err="1"/>
              <a:t>ActionScript</a:t>
            </a:r>
            <a:r>
              <a:rPr lang="en-US" sz="1800" dirty="0"/>
              <a:t> used in Flash Player 8 and earlier, continues to be supported in Flash Player 9 and Flash Player 10.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4" name="Picture 2" descr="ActionScript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1600199" cy="1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4486870"/>
            <a:ext cx="838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ActionScript</a:t>
            </a:r>
            <a:r>
              <a:rPr lang="en-US" sz="2000" dirty="0"/>
              <a:t> 3.0 introduces a new highly optimized </a:t>
            </a:r>
            <a:r>
              <a:rPr lang="en-US" sz="2000" dirty="0" err="1">
                <a:solidFill>
                  <a:schemeClr val="tx2"/>
                </a:solidFill>
              </a:rPr>
              <a:t>ActionScript</a:t>
            </a:r>
            <a:r>
              <a:rPr lang="en-US" sz="2000" dirty="0">
                <a:solidFill>
                  <a:schemeClr val="tx2"/>
                </a:solidFill>
              </a:rPr>
              <a:t> Virtual Machine, AVM2</a:t>
            </a:r>
            <a:r>
              <a:rPr lang="en-US" sz="2000" dirty="0"/>
              <a:t>, which dramatically exceeds the performance possible with AVM1. As a result, </a:t>
            </a:r>
            <a:r>
              <a:rPr lang="en-US" sz="2000" dirty="0" err="1"/>
              <a:t>ActionScript</a:t>
            </a:r>
            <a:r>
              <a:rPr lang="en-US" sz="2000" dirty="0"/>
              <a:t> 3.0 code executes up to 10 times faster than legacy </a:t>
            </a:r>
            <a:r>
              <a:rPr lang="en-US" sz="2000" dirty="0" err="1"/>
              <a:t>ActionScript</a:t>
            </a:r>
            <a:r>
              <a:rPr lang="en-US" sz="2000" dirty="0"/>
              <a:t> code.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9085" y="6477000"/>
            <a:ext cx="6825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(source: </a:t>
            </a:r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www.adobe.com/devnet/actionscript/articles/actionscript3_overview.html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392136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Adobe </a:t>
            </a:r>
            <a:r>
              <a:rPr lang="en-US" dirty="0" err="1" smtClean="0"/>
              <a:t>ActionScript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7237413" y="2529650"/>
            <a:ext cx="1693862" cy="1292225"/>
            <a:chOff x="4621" y="1503"/>
            <a:chExt cx="1067" cy="814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4621" y="1503"/>
              <a:ext cx="1067" cy="81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dirty="0"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latin typeface="Tahoma" pitchFamily="34" charset="0"/>
                </a:rPr>
                <a:t>AVM</a:t>
              </a:r>
              <a:endParaRPr lang="en-US" sz="2000" dirty="0"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000" dirty="0" err="1" smtClean="0">
                  <a:latin typeface="Tahoma" pitchFamily="34" charset="0"/>
                </a:rPr>
                <a:t>bytecode</a:t>
              </a:r>
              <a:endParaRPr lang="en-US" sz="2000" dirty="0">
                <a:latin typeface="Tahoma" pitchFamily="34" charset="0"/>
              </a:endParaRPr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5228" y="1514"/>
              <a:ext cx="460" cy="19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 err="1" smtClean="0">
                  <a:latin typeface="Tahoma" pitchFamily="34" charset="0"/>
                </a:rPr>
                <a:t>swf</a:t>
              </a:r>
              <a:endParaRPr lang="en-US" sz="1400" dirty="0">
                <a:latin typeface="Tahoma" pitchFamily="34" charset="0"/>
              </a:endParaRPr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152400" y="2529650"/>
            <a:ext cx="1392238" cy="1292225"/>
            <a:chOff x="149" y="1503"/>
            <a:chExt cx="877" cy="814"/>
          </a:xfrm>
        </p:grpSpPr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149" y="1503"/>
              <a:ext cx="877" cy="81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dirty="0"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latin typeface="Tahoma" pitchFamily="34" charset="0"/>
                </a:rPr>
                <a:t>AS</a:t>
              </a:r>
              <a:endParaRPr lang="en-US" sz="2000" dirty="0"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latin typeface="Tahoma" pitchFamily="34" charset="0"/>
                </a:rPr>
                <a:t>code </a:t>
              </a:r>
              <a:endParaRPr lang="en-US" sz="2000" dirty="0">
                <a:latin typeface="Tahoma" pitchFamily="34" charset="0"/>
              </a:endParaRP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564" y="1503"/>
              <a:ext cx="458" cy="2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latin typeface="Tahoma" pitchFamily="34" charset="0"/>
                </a:rPr>
                <a:t>txt</a:t>
              </a:r>
            </a:p>
          </p:txBody>
        </p:sp>
      </p:grp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344863" y="2763838"/>
            <a:ext cx="2093912" cy="8175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Semantic</a:t>
            </a:r>
          </a:p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Representation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513388" y="2763838"/>
            <a:ext cx="1333500" cy="8175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Backend</a:t>
            </a:r>
          </a:p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(synthesis)</a:t>
            </a:r>
          </a:p>
        </p:txBody>
      </p:sp>
      <p:cxnSp>
        <p:nvCxnSpPr>
          <p:cNvPr id="13" name="AutoShape 9"/>
          <p:cNvCxnSpPr>
            <a:cxnSpLocks noChangeShapeType="1"/>
            <a:stCxn id="9" idx="3"/>
            <a:endCxn id="17" idx="1"/>
          </p:cNvCxnSpPr>
          <p:nvPr/>
        </p:nvCxnSpPr>
        <p:spPr bwMode="auto">
          <a:xfrm>
            <a:off x="1544638" y="3175763"/>
            <a:ext cx="250825" cy="55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AutoShape 10"/>
          <p:cNvCxnSpPr>
            <a:cxnSpLocks noChangeShapeType="1"/>
            <a:stCxn id="17" idx="3"/>
            <a:endCxn id="6" idx="1"/>
          </p:cNvCxnSpPr>
          <p:nvPr/>
        </p:nvCxnSpPr>
        <p:spPr bwMode="auto">
          <a:xfrm flipV="1">
            <a:off x="6970713" y="3175763"/>
            <a:ext cx="266700" cy="55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3328040" y="1833253"/>
            <a:ext cx="2109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Compiler</a:t>
            </a:r>
          </a:p>
        </p:txBody>
      </p:sp>
      <p:cxnSp>
        <p:nvCxnSpPr>
          <p:cNvPr id="16" name="AutoShape 12"/>
          <p:cNvCxnSpPr>
            <a:cxnSpLocks noChangeShapeType="1"/>
            <a:stCxn id="17" idx="1"/>
            <a:endCxn id="17" idx="1"/>
          </p:cNvCxnSpPr>
          <p:nvPr/>
        </p:nvCxnSpPr>
        <p:spPr bwMode="auto">
          <a:xfrm>
            <a:off x="1776413" y="3181350"/>
            <a:ext cx="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1795463" y="2324100"/>
            <a:ext cx="5175250" cy="17145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1920875" y="2763838"/>
            <a:ext cx="1349375" cy="8175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Frontend</a:t>
            </a:r>
          </a:p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(analysis)</a:t>
            </a:r>
          </a:p>
        </p:txBody>
      </p:sp>
    </p:spTree>
    <p:extLst>
      <p:ext uri="{BB962C8B-B14F-4D97-AF65-F5344CB8AC3E}">
        <p14:creationId xmlns="" xmlns:p14="http://schemas.microsoft.com/office/powerpoint/2010/main" val="24079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Adobe </a:t>
            </a:r>
            <a:r>
              <a:rPr lang="en-US" dirty="0" err="1" smtClean="0"/>
              <a:t>ActionScript</a:t>
            </a:r>
            <a:r>
              <a:rPr lang="en-US" dirty="0" smtClean="0"/>
              <a:t>: </a:t>
            </a:r>
            <a:r>
              <a:rPr lang="en-US" dirty="0" err="1" smtClean="0"/>
              <a:t>Tamarin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2081748"/>
            <a:ext cx="81534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goal of the "</a:t>
            </a:r>
            <a:r>
              <a:rPr lang="en-US" sz="2000" dirty="0" err="1"/>
              <a:t>Tamarin</a:t>
            </a:r>
            <a:r>
              <a:rPr lang="en-US" sz="2000" dirty="0"/>
              <a:t>" project is to implement a high-performance, open source implementation of the </a:t>
            </a:r>
            <a:r>
              <a:rPr lang="en-US" sz="2000" dirty="0" err="1"/>
              <a:t>ActionScript</a:t>
            </a:r>
            <a:r>
              <a:rPr lang="en-US" sz="2000" dirty="0"/>
              <a:t>™ 3 language, which is based upon and extends </a:t>
            </a:r>
            <a:r>
              <a:rPr lang="en-US" sz="2000" dirty="0" err="1"/>
              <a:t>ECMAScript</a:t>
            </a:r>
            <a:r>
              <a:rPr lang="en-US" sz="2000" dirty="0"/>
              <a:t> 3rd edition (ES3). </a:t>
            </a:r>
            <a:r>
              <a:rPr lang="en-US" sz="2000" dirty="0" err="1"/>
              <a:t>ActionScript</a:t>
            </a:r>
            <a:r>
              <a:rPr lang="en-US" sz="2000" dirty="0"/>
              <a:t> provides many extensions to the </a:t>
            </a:r>
            <a:r>
              <a:rPr lang="en-US" sz="2000" dirty="0" err="1"/>
              <a:t>ECMAScript</a:t>
            </a:r>
            <a:r>
              <a:rPr lang="en-US" sz="2000" dirty="0"/>
              <a:t> language, including packages, namespaces, classes, and optional strict typing of variables.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solidFill>
                  <a:schemeClr val="tx2"/>
                </a:solidFill>
              </a:rPr>
              <a:t>"</a:t>
            </a:r>
            <a:r>
              <a:rPr lang="en-US" sz="2000" dirty="0" err="1">
                <a:solidFill>
                  <a:schemeClr val="tx2"/>
                </a:solidFill>
              </a:rPr>
              <a:t>Tamarin</a:t>
            </a:r>
            <a:r>
              <a:rPr lang="en-US" sz="2000" dirty="0">
                <a:solidFill>
                  <a:schemeClr val="tx2"/>
                </a:solidFill>
              </a:rPr>
              <a:t>" implements both a high-performance just-in-time compiler and interpreter. </a:t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The </a:t>
            </a:r>
            <a:r>
              <a:rPr lang="en-US" sz="2000" dirty="0" err="1">
                <a:solidFill>
                  <a:schemeClr val="tx2"/>
                </a:solidFill>
              </a:rPr>
              <a:t>Tamarin</a:t>
            </a:r>
            <a:r>
              <a:rPr lang="en-US" sz="2000" dirty="0">
                <a:solidFill>
                  <a:schemeClr val="tx2"/>
                </a:solidFill>
              </a:rPr>
              <a:t> virtual machine </a:t>
            </a:r>
            <a:r>
              <a:rPr lang="en-US" sz="2000" dirty="0"/>
              <a:t>is used within the Adobe® Flash® Player and is also being adopted for use by projects outside Adobe. The </a:t>
            </a:r>
            <a:r>
              <a:rPr lang="en-US" sz="2000" dirty="0" err="1"/>
              <a:t>Tamarin</a:t>
            </a:r>
            <a:r>
              <a:rPr lang="en-US" sz="2000" dirty="0"/>
              <a:t> just-in-time compiler (the "</a:t>
            </a:r>
            <a:r>
              <a:rPr lang="en-US" sz="2000" dirty="0" err="1"/>
              <a:t>NanoJIT</a:t>
            </a:r>
            <a:r>
              <a:rPr lang="en-US" sz="2000" dirty="0"/>
              <a:t>") is a collaboratively developed component used by both </a:t>
            </a:r>
            <a:r>
              <a:rPr lang="en-US" sz="2000" dirty="0" err="1"/>
              <a:t>Tamarin</a:t>
            </a:r>
            <a:r>
              <a:rPr lang="en-US" sz="2000" dirty="0"/>
              <a:t> and Mozilla </a:t>
            </a:r>
            <a:r>
              <a:rPr lang="en-US" sz="2000" dirty="0" err="1"/>
              <a:t>TraceMonkey</a:t>
            </a:r>
            <a:r>
              <a:rPr lang="en-US" sz="2000" dirty="0"/>
              <a:t>. The </a:t>
            </a:r>
            <a:r>
              <a:rPr lang="en-US" sz="2000" dirty="0" err="1"/>
              <a:t>ActionScript</a:t>
            </a:r>
            <a:r>
              <a:rPr lang="en-US" sz="2000" dirty="0"/>
              <a:t> compiler is available as a component from the open source </a:t>
            </a:r>
            <a:r>
              <a:rPr lang="en-US" sz="2000" dirty="0">
                <a:hlinkClick r:id="rId2"/>
              </a:rPr>
              <a:t>Flex SDK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08762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Mozilla </a:t>
            </a:r>
            <a:r>
              <a:rPr lang="en-US" dirty="0" err="1" smtClean="0"/>
              <a:t>SpiderMonkey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200" dirty="0" err="1" smtClean="0"/>
              <a:t>SpiderMonkey</a:t>
            </a:r>
            <a:r>
              <a:rPr lang="en-US" sz="3200" dirty="0" smtClean="0"/>
              <a:t> </a:t>
            </a:r>
            <a:r>
              <a:rPr lang="en-US" sz="3200" dirty="0"/>
              <a:t>is a fast interpreter </a:t>
            </a:r>
            <a:endParaRPr lang="en-US" sz="3200" dirty="0" smtClean="0"/>
          </a:p>
          <a:p>
            <a:r>
              <a:rPr lang="en-US" sz="3200" dirty="0" smtClean="0"/>
              <a:t>runs </a:t>
            </a:r>
            <a:r>
              <a:rPr lang="en-US" sz="3200" dirty="0"/>
              <a:t>an </a:t>
            </a:r>
            <a:r>
              <a:rPr lang="en-US" sz="3200" dirty="0" err="1"/>
              <a:t>untyped</a:t>
            </a:r>
            <a:r>
              <a:rPr lang="en-US" sz="3200" dirty="0"/>
              <a:t> </a:t>
            </a:r>
            <a:r>
              <a:rPr lang="en-US" sz="3200" dirty="0" err="1"/>
              <a:t>bytecode</a:t>
            </a:r>
            <a:r>
              <a:rPr lang="en-US" sz="3200" dirty="0"/>
              <a:t> and operates on values of type </a:t>
            </a:r>
            <a:r>
              <a:rPr lang="en-US" sz="3200" dirty="0" err="1" smtClean="0">
                <a:hlinkClick r:id="rId2"/>
              </a:rPr>
              <a:t>jsval</a:t>
            </a:r>
            <a:r>
              <a:rPr lang="en-US" sz="3200" dirty="0" smtClean="0"/>
              <a:t>—type-tagged </a:t>
            </a:r>
            <a:r>
              <a:rPr lang="en-US" sz="3200" dirty="0" smtClean="0">
                <a:hlinkClick r:id="rId3" tooltip="http://blog.mozilla.com/rob-sayre/2010/08/02/mozillas-new-javascript-value-representation/"/>
              </a:rPr>
              <a:t>double-sized</a:t>
            </a:r>
            <a:r>
              <a:rPr lang="en-US" sz="3200" dirty="0"/>
              <a:t> values that represent the full range of JavaScript values. </a:t>
            </a:r>
            <a:endParaRPr lang="en-US" sz="3200" dirty="0" smtClean="0"/>
          </a:p>
          <a:p>
            <a:r>
              <a:rPr lang="en-US" sz="3200" dirty="0" err="1" smtClean="0"/>
              <a:t>SpiderMonkey</a:t>
            </a:r>
            <a:r>
              <a:rPr lang="en-US" sz="3200" dirty="0" smtClean="0"/>
              <a:t> </a:t>
            </a:r>
            <a:r>
              <a:rPr lang="en-US" sz="3200" dirty="0"/>
              <a:t>contains two JavaScript Just-In-Time (JIT) compilers, a garbage collector, code implementing the basic behavior of JavaScript values…</a:t>
            </a:r>
          </a:p>
          <a:p>
            <a:endParaRPr lang="en-US" sz="3200" b="1" dirty="0"/>
          </a:p>
          <a:p>
            <a:r>
              <a:rPr lang="en-US" sz="3200" dirty="0" err="1" smtClean="0"/>
              <a:t>SpiderMonkey's</a:t>
            </a:r>
            <a:r>
              <a:rPr lang="en-US" sz="3200" dirty="0" smtClean="0"/>
              <a:t> </a:t>
            </a:r>
            <a:r>
              <a:rPr lang="en-US" sz="3200" dirty="0"/>
              <a:t>interpreter is mainly a single, tremendously long function that steps through the </a:t>
            </a:r>
            <a:r>
              <a:rPr lang="en-US" sz="3200" dirty="0" err="1"/>
              <a:t>bytecode</a:t>
            </a:r>
            <a:r>
              <a:rPr lang="en-US" sz="3200" dirty="0"/>
              <a:t> one instruction at a time, using a switch statement (or faster alternative, depending on the compiler) to jump to the appropriate chunk of code for the current instruction.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0" y="6477000"/>
            <a:ext cx="5094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(source: </a:t>
            </a:r>
            <a:r>
              <a:rPr lang="en-US" sz="1400" dirty="0">
                <a:hlinkClick r:id="rId4"/>
              </a:rPr>
              <a:t>https://</a:t>
            </a:r>
            <a:r>
              <a:rPr lang="en-US" sz="1400" dirty="0" smtClean="0">
                <a:hlinkClick r:id="rId4"/>
              </a:rPr>
              <a:t>developer.mozilla.org/En/SpiderMonkey/Internals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302605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11502</TotalTime>
  <Words>880</Words>
  <Application>Microsoft Office PowerPoint</Application>
  <PresentationFormat>On-screen Show (4:3)</PresentationFormat>
  <Paragraphs>196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Tahoma</vt:lpstr>
      <vt:lpstr>Office Theme</vt:lpstr>
      <vt:lpstr>Eran Yahav Technion</vt:lpstr>
      <vt:lpstr>Meanwhile, In the real world</vt:lpstr>
      <vt:lpstr>Google Web Toolkit</vt:lpstr>
      <vt:lpstr>GWT Compiler Optimization</vt:lpstr>
      <vt:lpstr>GWT Compiler Optimization</vt:lpstr>
      <vt:lpstr>Adobe ActionScript</vt:lpstr>
      <vt:lpstr>Adobe ActionScript</vt:lpstr>
      <vt:lpstr>Adobe ActionScript: Tamarin</vt:lpstr>
      <vt:lpstr>Mozilla SpiderMonkey</vt:lpstr>
      <vt:lpstr>Mozilla SpiderMonkey: Compiler</vt:lpstr>
      <vt:lpstr>Mozilla SpiderMonkey</vt:lpstr>
      <vt:lpstr>Mozilla TraceMonkey</vt:lpstr>
      <vt:lpstr>Mozilla TraceMonkey</vt:lpstr>
      <vt:lpstr>Mozilla TraceMonkey</vt:lpstr>
      <vt:lpstr>Mozilla TraceMonkey</vt:lpstr>
      <vt:lpstr>Mozilla TraceMonkey</vt:lpstr>
      <vt:lpstr>Mozilla TraceMonkey</vt:lpstr>
      <vt:lpstr>Static Analysis Tools</vt:lpstr>
      <vt:lpstr>Slide 19</vt:lpstr>
      <vt:lpstr>Slide 20</vt:lpstr>
      <vt:lpstr>Lots and lots of research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Analysis</dc:title>
  <dc:creator>yahave</dc:creator>
  <cp:lastModifiedBy>sagiv</cp:lastModifiedBy>
  <cp:revision>1008</cp:revision>
  <cp:lastPrinted>2011-03-07T09:23:23Z</cp:lastPrinted>
  <dcterms:created xsi:type="dcterms:W3CDTF">2006-08-16T00:00:00Z</dcterms:created>
  <dcterms:modified xsi:type="dcterms:W3CDTF">2013-01-14T20:29:12Z</dcterms:modified>
</cp:coreProperties>
</file>