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371" r:id="rId4"/>
    <p:sldId id="372" r:id="rId5"/>
    <p:sldId id="377" r:id="rId6"/>
    <p:sldId id="375" r:id="rId7"/>
    <p:sldId id="376" r:id="rId8"/>
    <p:sldId id="378" r:id="rId9"/>
    <p:sldId id="374" r:id="rId10"/>
    <p:sldId id="417" r:id="rId11"/>
    <p:sldId id="437" r:id="rId12"/>
    <p:sldId id="454" r:id="rId13"/>
    <p:sldId id="438" r:id="rId14"/>
    <p:sldId id="439" r:id="rId15"/>
    <p:sldId id="418" r:id="rId16"/>
    <p:sldId id="440" r:id="rId17"/>
    <p:sldId id="441" r:id="rId18"/>
    <p:sldId id="443" r:id="rId19"/>
    <p:sldId id="444" r:id="rId20"/>
    <p:sldId id="445" r:id="rId21"/>
    <p:sldId id="446" r:id="rId22"/>
    <p:sldId id="453" r:id="rId23"/>
    <p:sldId id="380" r:id="rId24"/>
    <p:sldId id="381" r:id="rId25"/>
    <p:sldId id="412" r:id="rId26"/>
    <p:sldId id="422" r:id="rId27"/>
    <p:sldId id="385" r:id="rId28"/>
    <p:sldId id="386" r:id="rId29"/>
    <p:sldId id="387" r:id="rId30"/>
    <p:sldId id="382" r:id="rId31"/>
    <p:sldId id="388" r:id="rId32"/>
    <p:sldId id="455" r:id="rId33"/>
    <p:sldId id="389" r:id="rId34"/>
    <p:sldId id="390" r:id="rId35"/>
    <p:sldId id="391" r:id="rId36"/>
    <p:sldId id="392" r:id="rId37"/>
    <p:sldId id="393" r:id="rId38"/>
    <p:sldId id="394" r:id="rId39"/>
    <p:sldId id="395" r:id="rId40"/>
    <p:sldId id="396" r:id="rId41"/>
    <p:sldId id="397" r:id="rId42"/>
    <p:sldId id="398" r:id="rId43"/>
    <p:sldId id="399" r:id="rId44"/>
    <p:sldId id="400" r:id="rId45"/>
    <p:sldId id="401" r:id="rId46"/>
    <p:sldId id="402" r:id="rId47"/>
    <p:sldId id="403" r:id="rId48"/>
    <p:sldId id="404" r:id="rId49"/>
    <p:sldId id="415" r:id="rId50"/>
    <p:sldId id="420" r:id="rId51"/>
    <p:sldId id="416" r:id="rId52"/>
    <p:sldId id="452" r:id="rId53"/>
    <p:sldId id="447" r:id="rId54"/>
    <p:sldId id="448" r:id="rId55"/>
    <p:sldId id="449" r:id="rId56"/>
    <p:sldId id="450" r:id="rId57"/>
    <p:sldId id="426" r:id="rId58"/>
    <p:sldId id="427" r:id="rId59"/>
    <p:sldId id="428" r:id="rId60"/>
    <p:sldId id="429" r:id="rId61"/>
    <p:sldId id="373" r:id="rId62"/>
    <p:sldId id="350" r:id="rId6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ly Sagiv" initials="MS" lastIdx="5" clrIdx="0">
    <p:extLst>
      <p:ext uri="{19B8F6BF-5375-455C-9EA6-DF929625EA0E}">
        <p15:presenceInfo xmlns:p15="http://schemas.microsoft.com/office/powerpoint/2012/main" userId="Mooly Sagi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9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66FBE-B03B-4983-AB26-5303AA66E5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7EF27-0888-4F51-BF20-8CFC2F16B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A06C4-D90B-4FA3-88E4-4A1F38A3F8FC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BFCEF-A7DF-4559-B15E-2F594B665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FCEF-A7DF-4559-B15E-2F594B665B6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60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689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141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376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33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465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785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769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182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092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87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FCEF-A7DF-4559-B15E-2F594B665B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89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00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2429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59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6157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981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FCEF-A7DF-4559-B15E-2F594B665B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17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963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182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704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21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91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28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70BA-0B61-4527-96A8-1421B495A49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2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6994-9DDA-48FB-BEAF-BF49A50A083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AD46-DA0A-40C2-9474-61E07F9F2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1470025"/>
          </a:xfrm>
        </p:spPr>
        <p:txBody>
          <a:bodyPr/>
          <a:lstStyle/>
          <a:p>
            <a:r>
              <a:rPr lang="en-US" dirty="0" smtClean="0"/>
              <a:t>Some Principles of Induction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0688"/>
            <a:ext cx="6400800" cy="20027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Mooly Sagiv</a:t>
            </a:r>
            <a:br>
              <a:rPr lang="en-US" dirty="0" smtClean="0"/>
            </a:br>
            <a:r>
              <a:rPr lang="en-US" dirty="0" smtClean="0"/>
              <a:t>msagiv@acm.org </a:t>
            </a:r>
            <a:br>
              <a:rPr lang="en-US" dirty="0" smtClean="0"/>
            </a:br>
            <a:r>
              <a:rPr lang="en-US" dirty="0" smtClean="0"/>
              <a:t>Tuesday 11-13, </a:t>
            </a:r>
            <a:r>
              <a:rPr lang="en-US" dirty="0" err="1" smtClean="0"/>
              <a:t>Schriber</a:t>
            </a:r>
            <a:r>
              <a:rPr lang="en-US" dirty="0" smtClean="0"/>
              <a:t> 317</a:t>
            </a:r>
          </a:p>
          <a:p>
            <a:r>
              <a:rPr lang="en-US" dirty="0" smtClean="0"/>
              <a:t>TA: </a:t>
            </a:r>
            <a:r>
              <a:rPr lang="en-US" dirty="0" err="1" smtClean="0"/>
              <a:t>Yotam</a:t>
            </a:r>
            <a:r>
              <a:rPr lang="en-US" dirty="0" smtClean="0"/>
              <a:t> Feldman</a:t>
            </a:r>
            <a:br>
              <a:rPr lang="en-US" dirty="0" smtClean="0"/>
            </a:br>
            <a:r>
              <a:rPr lang="en-US" dirty="0" smtClean="0"/>
              <a:t> Email: </a:t>
            </a:r>
            <a:endParaRPr lang="en-US" dirty="0"/>
          </a:p>
          <a:p>
            <a:r>
              <a:rPr lang="en-US" dirty="0"/>
              <a:t>yotam.feldman@gmail.com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66900" y="4681378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http://www.cs.tau.ac.il</a:t>
            </a:r>
            <a:r>
              <a:rPr lang="en-US" smtClean="0">
                <a:solidFill>
                  <a:schemeClr val="accent2"/>
                </a:solidFill>
              </a:rPr>
              <a:t>/~msagiv/courses/pl19.html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Induction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art of inductive proofs is coming up with induction hypothesis</a:t>
            </a:r>
          </a:p>
          <a:p>
            <a:r>
              <a:rPr lang="en-US" dirty="0" smtClean="0"/>
              <a:t>Given a property Q find a stronger property P which is inductive P </a:t>
            </a:r>
            <a:r>
              <a:rPr lang="en-US" dirty="0" smtClean="0">
                <a:sym typeface="Symbol" panose="05050102010706020507" pitchFamily="18" charset="2"/>
              </a:rPr>
              <a:t>Q or P Q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138"/>
            <a:ext cx="15716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8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on a ball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Four players pass a ball:</a:t>
            </a:r>
          </a:p>
          <a:p>
            <a:pPr lvl="1"/>
            <a:r>
              <a:rPr lang="en-US" sz="3200" dirty="0" smtClean="0"/>
              <a:t>A will pass to C</a:t>
            </a:r>
          </a:p>
          <a:p>
            <a:pPr lvl="1"/>
            <a:r>
              <a:rPr lang="en-US" sz="3200" dirty="0"/>
              <a:t>B</a:t>
            </a:r>
            <a:r>
              <a:rPr lang="en-US" sz="3200" dirty="0" smtClean="0"/>
              <a:t> will pas to D</a:t>
            </a:r>
          </a:p>
          <a:p>
            <a:pPr lvl="1"/>
            <a:r>
              <a:rPr lang="en-US" sz="3200" dirty="0" smtClean="0"/>
              <a:t>C will pass to A</a:t>
            </a:r>
          </a:p>
          <a:p>
            <a:pPr lvl="1"/>
            <a:r>
              <a:rPr lang="en-US" sz="3200" dirty="0" smtClean="0"/>
              <a:t>D will pass to B</a:t>
            </a:r>
          </a:p>
          <a:p>
            <a:r>
              <a:rPr lang="en-US" dirty="0" smtClean="0"/>
              <a:t>The ball starts at player A</a:t>
            </a:r>
          </a:p>
          <a:p>
            <a:r>
              <a:rPr lang="en-US" dirty="0" smtClean="0"/>
              <a:t>Can the ball get to D?</a:t>
            </a:r>
          </a:p>
          <a:p>
            <a:endParaRPr lang="en-US" dirty="0" smtClean="0"/>
          </a:p>
          <a:p>
            <a:pPr lvl="1"/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5626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5438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5626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5438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31" name="Curved Connector 30"/>
          <p:cNvCxnSpPr>
            <a:stCxn id="5" idx="1"/>
            <a:endCxn id="7" idx="1"/>
          </p:cNvCxnSpPr>
          <p:nvPr/>
        </p:nvCxnSpPr>
        <p:spPr>
          <a:xfrm rot="10800000" flipV="1">
            <a:off x="55626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3"/>
            <a:endCxn id="5" idx="3"/>
          </p:cNvCxnSpPr>
          <p:nvPr/>
        </p:nvCxnSpPr>
        <p:spPr>
          <a:xfrm flipV="1">
            <a:off x="60198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1"/>
            <a:endCxn id="8" idx="1"/>
          </p:cNvCxnSpPr>
          <p:nvPr/>
        </p:nvCxnSpPr>
        <p:spPr>
          <a:xfrm rot="10800000" flipV="1">
            <a:off x="75438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8" idx="3"/>
            <a:endCxn id="6" idx="3"/>
          </p:cNvCxnSpPr>
          <p:nvPr/>
        </p:nvCxnSpPr>
        <p:spPr>
          <a:xfrm flipV="1">
            <a:off x="80010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d30y9cdsu7xlg0.cloudfront.net/png/64263-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806" y="2209800"/>
            <a:ext cx="606552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76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1535E-17 L -0.03021 0.0537 C -0.03681 0.06481 -0.04028 0.08171 -0.04046 0.09907 C -0.04046 0.11944 -0.03681 0.13519 -0.03004 0.14653 L 4.72222E-6 0.20069 " pathEditMode="relative" rAng="5400000" ptsTypes="A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on a ball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Four players pass a ball:</a:t>
            </a:r>
          </a:p>
          <a:p>
            <a:pPr lvl="1"/>
            <a:r>
              <a:rPr lang="en-US" sz="3200" dirty="0" smtClean="0"/>
              <a:t>A will pass to C</a:t>
            </a:r>
          </a:p>
          <a:p>
            <a:pPr lvl="1"/>
            <a:r>
              <a:rPr lang="en-US" sz="3200" dirty="0"/>
              <a:t>B</a:t>
            </a:r>
            <a:r>
              <a:rPr lang="en-US" sz="3200" dirty="0" smtClean="0"/>
              <a:t> will pas to D</a:t>
            </a:r>
          </a:p>
          <a:p>
            <a:pPr lvl="1"/>
            <a:r>
              <a:rPr lang="en-US" sz="3200" dirty="0" smtClean="0"/>
              <a:t>C will pass to A</a:t>
            </a:r>
          </a:p>
          <a:p>
            <a:pPr lvl="1"/>
            <a:r>
              <a:rPr lang="en-US" sz="3200" dirty="0" smtClean="0"/>
              <a:t>D will pass to B</a:t>
            </a:r>
          </a:p>
          <a:p>
            <a:r>
              <a:rPr lang="en-US" dirty="0" smtClean="0"/>
              <a:t>The ball starts at player A</a:t>
            </a:r>
          </a:p>
          <a:p>
            <a:r>
              <a:rPr lang="en-US" dirty="0" smtClean="0"/>
              <a:t>Can the ball get to D?</a:t>
            </a:r>
          </a:p>
          <a:p>
            <a:endParaRPr lang="en-US" dirty="0" smtClean="0"/>
          </a:p>
          <a:p>
            <a:pPr lvl="1"/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5626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5438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5626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5438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31" name="Curved Connector 30"/>
          <p:cNvCxnSpPr>
            <a:stCxn id="5" idx="1"/>
            <a:endCxn id="7" idx="1"/>
          </p:cNvCxnSpPr>
          <p:nvPr/>
        </p:nvCxnSpPr>
        <p:spPr>
          <a:xfrm rot="10800000" flipV="1">
            <a:off x="55626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3"/>
            <a:endCxn id="5" idx="3"/>
          </p:cNvCxnSpPr>
          <p:nvPr/>
        </p:nvCxnSpPr>
        <p:spPr>
          <a:xfrm flipV="1">
            <a:off x="60198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1"/>
            <a:endCxn id="8" idx="1"/>
          </p:cNvCxnSpPr>
          <p:nvPr/>
        </p:nvCxnSpPr>
        <p:spPr>
          <a:xfrm rot="10800000" flipV="1">
            <a:off x="75438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8" idx="3"/>
            <a:endCxn id="6" idx="3"/>
          </p:cNvCxnSpPr>
          <p:nvPr/>
        </p:nvCxnSpPr>
        <p:spPr>
          <a:xfrm flipV="1">
            <a:off x="80010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d30y9cdsu7xlg0.cloudfront.net/png/64263-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97" y="3598005"/>
            <a:ext cx="606552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23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5231 L 0.07847 -0.00556 C 0.09149 -0.01667 0.10816 -0.03936 0.12205 -0.06482 C 0.13854 -0.09514 0.14844 -0.12084 0.1526 -0.14213 L 0.17535 -0.24445 " pathEditMode="relative" rAng="18360000" ptsTypes="A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9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with </a:t>
            </a:r>
            <a:r>
              <a:rPr lang="en-US" dirty="0" smtClean="0"/>
              <a:t>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aseline="-250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Prove by induction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   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 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>
                <a:blip r:embed="rId2"/>
                <a:stretch>
                  <a:fillRect l="-1481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5626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5438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5626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5438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31" name="Curved Connector 30"/>
          <p:cNvCxnSpPr>
            <a:stCxn id="5" idx="1"/>
            <a:endCxn id="7" idx="1"/>
          </p:cNvCxnSpPr>
          <p:nvPr/>
        </p:nvCxnSpPr>
        <p:spPr>
          <a:xfrm rot="10800000" flipV="1">
            <a:off x="55626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3"/>
            <a:endCxn id="5" idx="3"/>
          </p:cNvCxnSpPr>
          <p:nvPr/>
        </p:nvCxnSpPr>
        <p:spPr>
          <a:xfrm flipV="1">
            <a:off x="60198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1"/>
            <a:endCxn id="8" idx="1"/>
          </p:cNvCxnSpPr>
          <p:nvPr/>
        </p:nvCxnSpPr>
        <p:spPr>
          <a:xfrm rot="10800000" flipV="1">
            <a:off x="75438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8" idx="3"/>
            <a:endCxn id="6" idx="3"/>
          </p:cNvCxnSpPr>
          <p:nvPr/>
        </p:nvCxnSpPr>
        <p:spPr>
          <a:xfrm flipV="1">
            <a:off x="80010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8" idx="3"/>
            <a:endCxn id="6" idx="3"/>
          </p:cNvCxnSpPr>
          <p:nvPr/>
        </p:nvCxnSpPr>
        <p:spPr>
          <a:xfrm flipV="1">
            <a:off x="80010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2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with </a:t>
            </a:r>
            <a:r>
              <a:rPr lang="en-US" dirty="0" smtClean="0"/>
              <a:t>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aseline="-250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Prove a stronger claim by induction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>
                <a:blip r:embed="rId2"/>
                <a:stretch>
                  <a:fillRect l="-1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5626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5438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5626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543800" y="36345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31" name="Curved Connector 30"/>
          <p:cNvCxnSpPr>
            <a:stCxn id="5" idx="1"/>
            <a:endCxn id="7" idx="1"/>
          </p:cNvCxnSpPr>
          <p:nvPr/>
        </p:nvCxnSpPr>
        <p:spPr>
          <a:xfrm rot="10800000" flipV="1">
            <a:off x="55626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3"/>
            <a:endCxn id="5" idx="3"/>
          </p:cNvCxnSpPr>
          <p:nvPr/>
        </p:nvCxnSpPr>
        <p:spPr>
          <a:xfrm flipV="1">
            <a:off x="60198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1"/>
            <a:endCxn id="8" idx="1"/>
          </p:cNvCxnSpPr>
          <p:nvPr/>
        </p:nvCxnSpPr>
        <p:spPr>
          <a:xfrm rot="10800000" flipV="1">
            <a:off x="7543800" y="2438399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8" idx="3"/>
            <a:endCxn id="6" idx="3"/>
          </p:cNvCxnSpPr>
          <p:nvPr/>
        </p:nvCxnSpPr>
        <p:spPr>
          <a:xfrm flipV="1">
            <a:off x="8001000" y="2438400"/>
            <a:ext cx="12700" cy="1424781"/>
          </a:xfrm>
          <a:prstGeom prst="curvedConnector3">
            <a:avLst>
              <a:gd name="adj1" fmla="val 180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3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sequence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0 </a:t>
            </a:r>
            <a:r>
              <a:rPr lang="en-US" dirty="0" smtClean="0"/>
              <a:t>= 0, y</a:t>
            </a:r>
            <a:r>
              <a:rPr lang="en-US" baseline="-25000" dirty="0" smtClean="0"/>
              <a:t>0</a:t>
            </a:r>
            <a:r>
              <a:rPr lang="en-US" dirty="0" smtClean="0"/>
              <a:t>=0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n</a:t>
            </a:r>
            <a:r>
              <a:rPr lang="en-US" dirty="0" smtClean="0"/>
              <a:t> = x</a:t>
            </a:r>
            <a:r>
              <a:rPr lang="en-US" baseline="-25000" dirty="0" smtClean="0"/>
              <a:t>n-1</a:t>
            </a:r>
            <a:r>
              <a:rPr lang="en-US" dirty="0" smtClean="0"/>
              <a:t> + y</a:t>
            </a:r>
            <a:r>
              <a:rPr lang="en-US" baseline="-25000" dirty="0" smtClean="0"/>
              <a:t>n-1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= y</a:t>
            </a:r>
            <a:r>
              <a:rPr lang="en-US" baseline="-25000" dirty="0" smtClean="0"/>
              <a:t>n-1</a:t>
            </a:r>
            <a:r>
              <a:rPr lang="en-US" dirty="0" smtClean="0"/>
              <a:t>+2 </a:t>
            </a:r>
          </a:p>
          <a:p>
            <a:r>
              <a:rPr lang="en-US" dirty="0" smtClean="0"/>
              <a:t>How can we show that</a:t>
            </a:r>
            <a:br>
              <a:rPr lang="en-US" dirty="0" smtClean="0"/>
            </a:br>
            <a:r>
              <a:rPr lang="en-US" dirty="0" smtClean="0"/>
              <a:t>  for all n: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is even</a:t>
            </a:r>
          </a:p>
          <a:p>
            <a:r>
              <a:rPr lang="en-US" dirty="0" smtClean="0"/>
              <a:t>What is the inductive claim?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828800"/>
            <a:ext cx="220980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x =0, y =0;</a:t>
            </a:r>
          </a:p>
          <a:p>
            <a:r>
              <a:rPr lang="en-US" sz="2000" dirty="0" smtClean="0"/>
              <a:t>while (1)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assert x%2 =0 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x = x + y;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y = y + 2;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}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16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Inductively Defined Sets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Inductively Defined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convenient to define sets by rules</a:t>
            </a:r>
          </a:p>
          <a:p>
            <a:pPr lvl="1"/>
            <a:r>
              <a:rPr lang="en-US" dirty="0" smtClean="0"/>
              <a:t>Base elements</a:t>
            </a:r>
          </a:p>
          <a:p>
            <a:pPr lvl="1"/>
            <a:r>
              <a:rPr lang="en-US" dirty="0" smtClean="0"/>
              <a:t>Inference rules for more elements</a:t>
            </a:r>
          </a:p>
          <a:p>
            <a:pPr lvl="1"/>
            <a:r>
              <a:rPr lang="en-US" dirty="0" smtClean="0"/>
              <a:t>Define the </a:t>
            </a:r>
            <a:r>
              <a:rPr lang="en-US" dirty="0" smtClean="0">
                <a:solidFill>
                  <a:srgbClr val="FF0000"/>
                </a:solidFill>
              </a:rPr>
              <a:t>minimal</a:t>
            </a:r>
            <a:r>
              <a:rPr lang="en-US" dirty="0" smtClean="0"/>
              <a:t> set that is closed under rule application</a:t>
            </a:r>
          </a:p>
        </p:txBody>
      </p:sp>
    </p:spTree>
    <p:extLst>
      <p:ext uri="{BB962C8B-B14F-4D97-AF65-F5344CB8AC3E}">
        <p14:creationId xmlns:p14="http://schemas.microsoft.com/office/powerpoint/2010/main" val="38179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Natural Numbers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2085945"/>
            <a:ext cx="8305800" cy="676365"/>
            <a:chOff x="152400" y="2085945"/>
            <a:chExt cx="8305800" cy="67636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524000" y="2286000"/>
              <a:ext cx="69342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600200" y="2362200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0 </a:t>
              </a:r>
              <a:r>
                <a:rPr lang="en-US" sz="2000" dirty="0" smtClean="0">
                  <a:sym typeface="Symbol" panose="05050102010706020507" pitchFamily="18" charset="2"/>
                </a:rPr>
                <a:t> N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2085945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zero-axiom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" y="3505200"/>
            <a:ext cx="8305800" cy="762000"/>
            <a:chOff x="76200" y="3505200"/>
            <a:chExt cx="830580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76200" y="3590835"/>
              <a:ext cx="8305800" cy="676365"/>
              <a:chOff x="152400" y="2085945"/>
              <a:chExt cx="8305800" cy="67636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524000" y="2286000"/>
                <a:ext cx="6934200" cy="76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600200" y="2362200"/>
                <a:ext cx="541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 smtClean="0"/>
                  <a:t>succ</a:t>
                </a:r>
                <a:r>
                  <a:rPr lang="en-US" sz="2000" dirty="0" smtClean="0"/>
                  <a:t>(m)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 N</a:t>
                </a:r>
                <a:endParaRPr lang="en-US" sz="2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2400" y="2085945"/>
                <a:ext cx="1638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/>
                  <a:t>succ</a:t>
                </a:r>
                <a:r>
                  <a:rPr lang="en-US" sz="2000" dirty="0" smtClean="0"/>
                  <a:t>-rule</a:t>
                </a:r>
                <a:endParaRPr lang="en-US" sz="2000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810000" y="35052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dirty="0">
                  <a:sym typeface="Symbol" panose="05050102010706020507" pitchFamily="18" charset="2"/>
                </a:rPr>
                <a:t> </a:t>
              </a:r>
              <a:r>
                <a:rPr lang="en-US" dirty="0" smtClean="0">
                  <a:sym typeface="Symbol" panose="05050102010706020507" pitchFamily="18" charset="2"/>
                </a:rPr>
                <a:t> N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991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 Numbers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2085945"/>
            <a:ext cx="8305800" cy="676365"/>
            <a:chOff x="152400" y="2085945"/>
            <a:chExt cx="8305800" cy="67636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524000" y="2286000"/>
              <a:ext cx="69342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600200" y="2362200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0 </a:t>
              </a:r>
              <a:r>
                <a:rPr lang="en-US" sz="2000" dirty="0" smtClean="0">
                  <a:sym typeface="Symbol" panose="05050102010706020507" pitchFamily="18" charset="2"/>
                </a:rPr>
                <a:t> Even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2085945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zero-even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" y="3505200"/>
            <a:ext cx="8305800" cy="762000"/>
            <a:chOff x="76200" y="3505200"/>
            <a:chExt cx="830580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76200" y="3590835"/>
              <a:ext cx="8305800" cy="676365"/>
              <a:chOff x="152400" y="2085945"/>
              <a:chExt cx="8305800" cy="67636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524000" y="2286000"/>
                <a:ext cx="6934200" cy="76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600200" y="2362200"/>
                <a:ext cx="541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 smtClean="0"/>
                  <a:t>succ</a:t>
                </a:r>
                <a:r>
                  <a:rPr lang="en-US" sz="2000" dirty="0" smtClean="0"/>
                  <a:t>(</a:t>
                </a:r>
                <a:r>
                  <a:rPr lang="en-US" sz="2000" dirty="0" err="1" smtClean="0"/>
                  <a:t>succ</a:t>
                </a:r>
                <a:r>
                  <a:rPr lang="en-US" sz="2000" dirty="0" smtClean="0"/>
                  <a:t>(m))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 Even</a:t>
                </a:r>
                <a:endParaRPr lang="en-US" sz="2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2400" y="2085945"/>
                <a:ext cx="1638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even-rule</a:t>
                </a:r>
                <a:endParaRPr lang="en-US" sz="2000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810000" y="3505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dirty="0">
                  <a:sym typeface="Symbol" panose="05050102010706020507" pitchFamily="18" charset="2"/>
                </a:rPr>
                <a:t> </a:t>
              </a:r>
              <a:r>
                <a:rPr lang="en-US" dirty="0" smtClean="0">
                  <a:sym typeface="Symbol" panose="05050102010706020507" pitchFamily="18" charset="2"/>
                </a:rPr>
                <a:t> Even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90600" y="4953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dirty="0"/>
              <a:t>How can we show that </a:t>
            </a:r>
            <a:r>
              <a:rPr lang="en-US" dirty="0" smtClean="0"/>
              <a:t>“6” </a:t>
            </a:r>
            <a:r>
              <a:rPr lang="en-US" dirty="0">
                <a:sym typeface="Symbol" panose="05050102010706020507" pitchFamily="18" charset="2"/>
              </a:rPr>
              <a:t> Even</a:t>
            </a:r>
            <a:endParaRPr lang="en-US" dirty="0"/>
          </a:p>
          <a:p>
            <a:pPr lvl="2"/>
            <a:r>
              <a:rPr lang="en-US" dirty="0"/>
              <a:t>How can we show </a:t>
            </a:r>
            <a:r>
              <a:rPr lang="en-US"/>
              <a:t>that </a:t>
            </a:r>
            <a:r>
              <a:rPr lang="en-US" smtClean="0"/>
              <a:t>“3” </a:t>
            </a:r>
            <a:r>
              <a:rPr lang="en-US" dirty="0">
                <a:sym typeface="Symbol" panose="05050102010706020507" pitchFamily="18" charset="2"/>
              </a:rPr>
              <a:t> Even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4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</a:p>
          <a:p>
            <a:r>
              <a:rPr lang="en-US" dirty="0" smtClean="0"/>
              <a:t>Inductively Defined Sets</a:t>
            </a:r>
          </a:p>
          <a:p>
            <a:r>
              <a:rPr lang="en-US" dirty="0" smtClean="0"/>
              <a:t>Derivation Trees</a:t>
            </a:r>
          </a:p>
          <a:p>
            <a:r>
              <a:rPr lang="en-US" dirty="0" smtClean="0"/>
              <a:t>Structural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Driven (Proof)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proof that element is inductive set</a:t>
            </a:r>
          </a:p>
          <a:p>
            <a:r>
              <a:rPr lang="en-US" dirty="0" smtClean="0"/>
              <a:t>The leafs are axioms</a:t>
            </a:r>
          </a:p>
          <a:p>
            <a:r>
              <a:rPr lang="en-US" dirty="0" smtClean="0"/>
              <a:t>Internal nodes are inference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Proof Tree for </a:t>
            </a:r>
            <a:r>
              <a:rPr lang="en-US" dirty="0" smtClean="0"/>
              <a:t>“6” </a:t>
            </a:r>
            <a:r>
              <a:rPr lang="en-US" dirty="0" smtClean="0">
                <a:sym typeface="Symbol" panose="05050102010706020507" pitchFamily="18" charset="2"/>
              </a:rPr>
              <a:t>Even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00200" y="2162145"/>
            <a:ext cx="5410200" cy="600165"/>
            <a:chOff x="1600200" y="2162145"/>
            <a:chExt cx="5410200" cy="60016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505200" y="2362200"/>
              <a:ext cx="1600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600200" y="2362200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0 </a:t>
              </a:r>
              <a:r>
                <a:rPr lang="en-US" sz="2000" dirty="0" smtClean="0">
                  <a:sym typeface="Symbol" panose="05050102010706020507" pitchFamily="18" charset="2"/>
                </a:rPr>
                <a:t> Even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2200" y="2162145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zero-even</a:t>
              </a:r>
              <a:endParaRPr lang="en-US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2600" y="2914709"/>
            <a:ext cx="3505200" cy="628710"/>
            <a:chOff x="1752600" y="2914709"/>
            <a:chExt cx="3505200" cy="62871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971800" y="3112532"/>
              <a:ext cx="2033237" cy="3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590800" y="3143309"/>
              <a:ext cx="2667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(0)) </a:t>
              </a:r>
              <a:r>
                <a:rPr lang="en-US" sz="2000" dirty="0" smtClean="0">
                  <a:sym typeface="Symbol" panose="05050102010706020507" pitchFamily="18" charset="2"/>
                </a:rPr>
                <a:t> Even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52600" y="2914709"/>
              <a:ext cx="1645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even-rule</a:t>
              </a:r>
              <a:endParaRPr lang="en-US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676400" y="3657600"/>
            <a:ext cx="4724400" cy="628710"/>
            <a:chOff x="1676400" y="3657600"/>
            <a:chExt cx="4724400" cy="62871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895600" y="3851048"/>
              <a:ext cx="3505200" cy="351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667000" y="3886200"/>
              <a:ext cx="3733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(0)))) </a:t>
              </a:r>
              <a:r>
                <a:rPr lang="en-US" sz="2000" dirty="0" smtClean="0">
                  <a:sym typeface="Symbol" panose="05050102010706020507" pitchFamily="18" charset="2"/>
                </a:rPr>
                <a:t> Even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76400" y="3657600"/>
              <a:ext cx="1645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even-rule</a:t>
              </a:r>
              <a:endParaRPr lang="en-US" sz="2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52600" y="4495800"/>
            <a:ext cx="5867400" cy="628710"/>
            <a:chOff x="1752600" y="4495800"/>
            <a:chExt cx="5867400" cy="62871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971800" y="4689248"/>
              <a:ext cx="4648200" cy="351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43200" y="4724400"/>
              <a:ext cx="487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succ</a:t>
              </a:r>
              <a:r>
                <a:rPr lang="en-US" sz="2000" dirty="0" smtClean="0"/>
                <a:t>(0)))))) </a:t>
              </a:r>
              <a:r>
                <a:rPr lang="en-US" sz="2000" dirty="0" smtClean="0">
                  <a:sym typeface="Symbol" panose="05050102010706020507" pitchFamily="18" charset="2"/>
                </a:rPr>
                <a:t> Even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495800"/>
              <a:ext cx="1645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even-rule</a:t>
              </a:r>
              <a:endParaRPr lang="en-US" sz="2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000500" y="5334000"/>
            <a:ext cx="1104900" cy="609600"/>
            <a:chOff x="4000500" y="5334000"/>
            <a:chExt cx="1104900" cy="609600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4724400" y="5334000"/>
              <a:ext cx="381000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000500" y="5562600"/>
              <a:ext cx="723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root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1790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</a:t>
            </a:r>
            <a:r>
              <a:rPr lang="en-US" smtClean="0"/>
              <a:t>that </a:t>
            </a:r>
            <a:r>
              <a:rPr lang="en-US" smtClean="0"/>
              <a:t>“3”</a:t>
            </a:r>
            <a:r>
              <a:rPr lang="en-US" smtClean="0">
                <a:sym typeface="Symbol" panose="05050102010706020507" pitchFamily="18" charset="2"/>
              </a:rPr>
              <a:t> </a:t>
            </a:r>
            <a:r>
              <a:rPr lang="en-US" dirty="0" smtClean="0">
                <a:sym typeface="Symbol" panose="05050102010706020507" pitchFamily="18" charset="2"/>
              </a:rPr>
              <a:t>Even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is this relevant to programming languages?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38735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is 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then so is </a:t>
            </a:r>
            <a:r>
              <a:rPr lang="en-US" dirty="0" smtClean="0">
                <a:solidFill>
                  <a:srgbClr val="FF0000"/>
                </a:solidFill>
              </a:rPr>
              <a:t>(e)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e1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e2</a:t>
            </a:r>
            <a:r>
              <a:rPr lang="en-US" dirty="0" smtClean="0"/>
              <a:t> are expressions then </a:t>
            </a:r>
            <a:r>
              <a:rPr lang="en-US" dirty="0" smtClean="0">
                <a:solidFill>
                  <a:srgbClr val="FF0000"/>
                </a:solidFill>
              </a:rPr>
              <a:t>e1+e2</a:t>
            </a:r>
            <a:r>
              <a:rPr lang="en-US" dirty="0" smtClean="0"/>
              <a:t> is an expression</a:t>
            </a:r>
          </a:p>
          <a:p>
            <a:r>
              <a:rPr lang="en-US" dirty="0" smtClean="0"/>
              <a:t>This is an inductively defined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2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expressions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-76200" y="2101334"/>
            <a:ext cx="8534400" cy="660976"/>
            <a:chOff x="-76200" y="2101334"/>
            <a:chExt cx="8534400" cy="66097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981200" y="2286000"/>
              <a:ext cx="64770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600200" y="2362200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number </a:t>
              </a:r>
              <a:r>
                <a:rPr lang="en-US" sz="2000" dirty="0" smtClean="0">
                  <a:sym typeface="Symbol" panose="05050102010706020507" pitchFamily="18" charset="2"/>
                </a:rPr>
                <a:t> </a:t>
              </a:r>
              <a:r>
                <a:rPr lang="en-US" sz="2000" dirty="0" err="1" smtClean="0">
                  <a:sym typeface="Symbol" panose="05050102010706020507" pitchFamily="18" charset="2"/>
                </a:rPr>
                <a:t>Exp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76200" y="2101334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exp</a:t>
              </a:r>
              <a:r>
                <a:rPr lang="en-US" sz="2000" dirty="0" smtClean="0"/>
                <a:t>-</a:t>
              </a:r>
              <a:r>
                <a:rPr lang="en-US" sz="2000" dirty="0" err="1" smtClean="0"/>
                <a:t>num</a:t>
              </a:r>
              <a:r>
                <a:rPr lang="en-US" sz="2000" dirty="0" smtClean="0"/>
                <a:t>-axiom</a:t>
              </a:r>
              <a:endParaRPr lang="en-US" sz="2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0" y="3429000"/>
            <a:ext cx="8458200" cy="781110"/>
            <a:chOff x="0" y="3429000"/>
            <a:chExt cx="8458200" cy="781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219200" y="3733800"/>
              <a:ext cx="72390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485900" y="3810000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(e)</a:t>
              </a:r>
              <a:r>
                <a:rPr lang="en-US" sz="2000" dirty="0">
                  <a:sym typeface="Symbol" panose="05050102010706020507" pitchFamily="18" charset="2"/>
                </a:rPr>
                <a:t>  </a:t>
              </a:r>
              <a:r>
                <a:rPr lang="en-US" sz="2000" dirty="0" err="1">
                  <a:sym typeface="Symbol" panose="05050102010706020507" pitchFamily="18" charset="2"/>
                </a:rPr>
                <a:t>Exp</a:t>
              </a:r>
              <a:r>
                <a:rPr lang="en-US" sz="2000" dirty="0" smtClean="0"/>
                <a:t> 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3581400"/>
              <a:ext cx="1562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exp-paren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3429000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r>
                <a:rPr lang="en-US" sz="2000" dirty="0">
                  <a:sym typeface="Symbol" panose="05050102010706020507" pitchFamily="18" charset="2"/>
                </a:rPr>
                <a:t> </a:t>
              </a:r>
              <a:r>
                <a:rPr lang="en-US" sz="2000" dirty="0" smtClean="0">
                  <a:sym typeface="Symbol" panose="05050102010706020507" pitchFamily="18" charset="2"/>
                </a:rPr>
                <a:t> </a:t>
              </a:r>
              <a:r>
                <a:rPr lang="en-US" sz="2000" dirty="0" err="1" smtClean="0">
                  <a:sym typeface="Symbol" panose="05050102010706020507" pitchFamily="18" charset="2"/>
                </a:rPr>
                <a:t>Exp</a:t>
              </a:r>
              <a:r>
                <a:rPr lang="en-US" sz="2000" dirty="0" smtClean="0"/>
                <a:t> 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2400" y="4964668"/>
            <a:ext cx="8191500" cy="781110"/>
            <a:chOff x="152400" y="4964668"/>
            <a:chExt cx="8191500" cy="7811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104900" y="5269468"/>
              <a:ext cx="72390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485900" y="5345668"/>
              <a:ext cx="541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+e</a:t>
              </a:r>
              <a:r>
                <a:rPr lang="en-US" sz="2000" baseline="-25000" dirty="0" smtClean="0"/>
                <a:t>2</a:t>
              </a:r>
              <a:r>
                <a:rPr lang="en-US" sz="2000" dirty="0">
                  <a:sym typeface="Symbol" panose="05050102010706020507" pitchFamily="18" charset="2"/>
                </a:rPr>
                <a:t> </a:t>
              </a:r>
              <a:r>
                <a:rPr lang="en-US" sz="2000" dirty="0" err="1">
                  <a:sym typeface="Symbol" panose="05050102010706020507" pitchFamily="18" charset="2"/>
                </a:rPr>
                <a:t>Exp</a:t>
              </a:r>
              <a:r>
                <a:rPr lang="en-US" sz="2000" dirty="0"/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" y="5128736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exp</a:t>
              </a:r>
              <a:r>
                <a:rPr lang="en-US" sz="2000" dirty="0" smtClean="0"/>
                <a:t>-plus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0" y="4964668"/>
              <a:ext cx="6019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r>
                <a:rPr lang="en-US" sz="2000" baseline="-25000" dirty="0" smtClean="0"/>
                <a:t>1</a:t>
              </a:r>
              <a:r>
                <a:rPr lang="en-US" sz="2000" dirty="0">
                  <a:sym typeface="Symbol" panose="05050102010706020507" pitchFamily="18" charset="2"/>
                </a:rPr>
                <a:t> </a:t>
              </a:r>
              <a:r>
                <a:rPr lang="en-US" sz="2000" dirty="0" err="1" smtClean="0">
                  <a:sym typeface="Symbol" panose="05050102010706020507" pitchFamily="18" charset="2"/>
                </a:rPr>
                <a:t>Exp</a:t>
              </a:r>
              <a:r>
                <a:rPr lang="en-US" sz="2000" dirty="0" smtClean="0">
                  <a:sym typeface="Symbol" panose="05050102010706020507" pitchFamily="18" charset="2"/>
                </a:rPr>
                <a:t>   </a:t>
              </a:r>
              <a:r>
                <a:rPr lang="en-US" sz="2000" dirty="0" smtClean="0"/>
                <a:t> e</a:t>
              </a:r>
              <a:r>
                <a:rPr lang="en-US" sz="2000" baseline="-25000" dirty="0" smtClean="0"/>
                <a:t>2</a:t>
              </a:r>
              <a:r>
                <a:rPr lang="en-US" sz="2000" dirty="0">
                  <a:sym typeface="Symbol" panose="05050102010706020507" pitchFamily="18" charset="2"/>
                </a:rPr>
                <a:t> </a:t>
              </a:r>
              <a:r>
                <a:rPr lang="en-US" sz="2000" dirty="0" err="1">
                  <a:sym typeface="Symbol" panose="05050102010706020507" pitchFamily="18" charset="2"/>
                </a:rPr>
                <a:t>Exp</a:t>
              </a:r>
              <a:r>
                <a:rPr lang="en-US" sz="20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159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  + (7+3) 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381872" y="3402979"/>
            <a:ext cx="3321448" cy="545825"/>
            <a:chOff x="381872" y="3402979"/>
            <a:chExt cx="3321448" cy="54582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087880" y="3569732"/>
              <a:ext cx="111252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1872" y="3402979"/>
              <a:ext cx="1835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exp</a:t>
              </a:r>
              <a:r>
                <a:rPr lang="en-US" dirty="0" smtClean="0"/>
                <a:t>-</a:t>
              </a:r>
              <a:r>
                <a:rPr lang="en-US" dirty="0" err="1" smtClean="0"/>
                <a:t>num</a:t>
              </a:r>
              <a:r>
                <a:rPr lang="en-US" dirty="0" smtClean="0"/>
                <a:t>-axiom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115" y="3579472"/>
              <a:ext cx="14282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r>
                <a:rPr lang="en-US" dirty="0">
                  <a:sym typeface="Symbol" panose="05050102010706020507" pitchFamily="18" charset="2"/>
                </a:rPr>
                <a:t></a:t>
              </a:r>
              <a:r>
                <a:rPr lang="en-US" dirty="0" smtClean="0">
                  <a:sym typeface="Symbol" panose="05050102010706020507" pitchFamily="18" charset="2"/>
                </a:rPr>
                <a:t>Exp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24200" y="1828800"/>
            <a:ext cx="3200400" cy="510064"/>
            <a:chOff x="3124200" y="1828800"/>
            <a:chExt cx="3200400" cy="510064"/>
          </a:xfrm>
        </p:grpSpPr>
        <p:grpSp>
          <p:nvGrpSpPr>
            <p:cNvPr id="42" name="Group 41"/>
            <p:cNvGrpSpPr/>
            <p:nvPr/>
          </p:nvGrpSpPr>
          <p:grpSpPr>
            <a:xfrm>
              <a:off x="3124200" y="1828800"/>
              <a:ext cx="2706189" cy="369332"/>
              <a:chOff x="3124200" y="1828800"/>
              <a:chExt cx="2706189" cy="369332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717869" y="1969532"/>
                <a:ext cx="111252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3124200" y="1828800"/>
                <a:ext cx="17983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exp</a:t>
                </a:r>
                <a:r>
                  <a:rPr lang="en-US" dirty="0" smtClean="0"/>
                  <a:t>-</a:t>
                </a:r>
                <a:r>
                  <a:rPr lang="en-US" dirty="0" err="1" smtClean="0"/>
                  <a:t>num</a:t>
                </a:r>
                <a:r>
                  <a:rPr lang="en-US" dirty="0" smtClean="0"/>
                  <a:t>-axiom</a:t>
                </a:r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896395" y="1969532"/>
              <a:ext cx="14282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</a:t>
              </a:r>
              <a:r>
                <a:rPr lang="en-US" dirty="0" smtClean="0">
                  <a:sym typeface="Symbol" panose="05050102010706020507" pitchFamily="18" charset="2"/>
                </a:rPr>
                <a:t></a:t>
              </a:r>
              <a:r>
                <a:rPr lang="en-US" dirty="0" err="1" smtClean="0">
                  <a:sym typeface="Symbol" panose="05050102010706020507" pitchFamily="18" charset="2"/>
                </a:rPr>
                <a:t>Exp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981483" y="1801217"/>
            <a:ext cx="3063239" cy="523440"/>
            <a:chOff x="5830389" y="1792069"/>
            <a:chExt cx="3063239" cy="52344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461068" y="1960384"/>
              <a:ext cx="111252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0389" y="1792069"/>
              <a:ext cx="17721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exp</a:t>
              </a:r>
              <a:r>
                <a:rPr lang="en-US" dirty="0" smtClean="0"/>
                <a:t>-</a:t>
              </a:r>
              <a:r>
                <a:rPr lang="en-US" dirty="0" err="1" smtClean="0"/>
                <a:t>num</a:t>
              </a:r>
              <a:r>
                <a:rPr lang="en-US" dirty="0" smtClean="0"/>
                <a:t>-axiom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5423" y="1946177"/>
              <a:ext cx="14282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dirty="0" smtClean="0"/>
                <a:t>3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 panose="05050102010706020507" pitchFamily="18" charset="2"/>
                </a:rPr>
                <a:t> </a:t>
              </a:r>
              <a:r>
                <a:rPr lang="en-US" dirty="0" err="1" smtClean="0">
                  <a:sym typeface="Symbol" panose="05050102010706020507" pitchFamily="18" charset="2"/>
                </a:rPr>
                <a:t>Exp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703320" y="2553941"/>
            <a:ext cx="4526280" cy="665569"/>
            <a:chOff x="3703320" y="2553941"/>
            <a:chExt cx="4526280" cy="66556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717869" y="2753996"/>
              <a:ext cx="3511731" cy="188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638799" y="2819400"/>
              <a:ext cx="1905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000" dirty="0" smtClean="0"/>
                <a:t>7</a:t>
              </a:r>
              <a:r>
                <a:rPr lang="en-US" sz="2000" dirty="0" smtClean="0"/>
                <a:t>+</a:t>
              </a:r>
              <a:r>
                <a:rPr lang="he-IL" sz="2000" dirty="0" smtClean="0"/>
                <a:t>3</a:t>
              </a:r>
              <a:r>
                <a:rPr lang="en-US" sz="2000" dirty="0">
                  <a:sym typeface="Symbol" panose="05050102010706020507" pitchFamily="18" charset="2"/>
                </a:rPr>
                <a:t></a:t>
              </a:r>
              <a:r>
                <a:rPr lang="en-US" sz="2000" dirty="0" err="1" smtClean="0">
                  <a:sym typeface="Symbol" panose="05050102010706020507" pitchFamily="18" charset="2"/>
                </a:rPr>
                <a:t>Exp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03320" y="2553941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exp</a:t>
              </a:r>
              <a:r>
                <a:rPr lang="en-US" sz="2000" dirty="0" smtClean="0"/>
                <a:t>-plus</a:t>
              </a:r>
              <a:endParaRPr lang="en-US" sz="2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733800" y="3333690"/>
            <a:ext cx="4724400" cy="647820"/>
            <a:chOff x="3733800" y="3333690"/>
            <a:chExt cx="4724400" cy="64782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4946469" y="3533745"/>
              <a:ext cx="3511731" cy="188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733800" y="3333690"/>
              <a:ext cx="15370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exp-paren</a:t>
              </a:r>
              <a:endParaRPr lang="en-US" sz="2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38800" y="3581400"/>
              <a:ext cx="1905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(</a:t>
              </a:r>
              <a:r>
                <a:rPr lang="he-IL" sz="2000" dirty="0" smtClean="0"/>
                <a:t>7</a:t>
              </a:r>
              <a:r>
                <a:rPr lang="en-US" sz="2000" dirty="0" smtClean="0"/>
                <a:t>+</a:t>
              </a:r>
              <a:r>
                <a:rPr lang="he-IL" sz="2000" dirty="0" smtClean="0"/>
                <a:t>3</a:t>
              </a:r>
              <a:r>
                <a:rPr lang="en-US" sz="2000" dirty="0" smtClean="0"/>
                <a:t>)</a:t>
              </a:r>
              <a:r>
                <a:rPr lang="en-US" sz="2000" dirty="0">
                  <a:sym typeface="Symbol" panose="05050102010706020507" pitchFamily="18" charset="2"/>
                </a:rPr>
                <a:t> </a:t>
              </a:r>
              <a:r>
                <a:rPr lang="en-US" sz="2000" dirty="0" err="1" smtClean="0">
                  <a:sym typeface="Symbol" panose="05050102010706020507" pitchFamily="18" charset="2"/>
                </a:rPr>
                <a:t>Exp</a:t>
              </a:r>
              <a:endParaRPr lang="en-US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95400" y="4211231"/>
            <a:ext cx="6705600" cy="665569"/>
            <a:chOff x="1295400" y="4211231"/>
            <a:chExt cx="6705600" cy="66556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309949" y="4411286"/>
              <a:ext cx="5691051" cy="3983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230879" y="4476690"/>
              <a:ext cx="1905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5+(</a:t>
              </a:r>
              <a:r>
                <a:rPr lang="he-IL" sz="2000" dirty="0" smtClean="0"/>
                <a:t>7</a:t>
              </a:r>
              <a:r>
                <a:rPr lang="en-US" sz="2000" dirty="0" smtClean="0"/>
                <a:t>+</a:t>
              </a:r>
              <a:r>
                <a:rPr lang="he-IL" sz="2000" dirty="0" smtClean="0"/>
                <a:t>3</a:t>
              </a:r>
              <a:r>
                <a:rPr lang="en-US" sz="2000" dirty="0" smtClean="0"/>
                <a:t>)</a:t>
              </a:r>
              <a:r>
                <a:rPr lang="en-US" sz="2000" dirty="0">
                  <a:sym typeface="Symbol" panose="05050102010706020507" pitchFamily="18" charset="2"/>
                </a:rPr>
                <a:t> </a:t>
              </a:r>
              <a:r>
                <a:rPr lang="en-US" sz="2000" dirty="0" err="1" smtClean="0">
                  <a:sym typeface="Symbol" panose="05050102010706020507" pitchFamily="18" charset="2"/>
                </a:rPr>
                <a:t>Exp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95400" y="4211231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exp</a:t>
              </a:r>
              <a:r>
                <a:rPr lang="en-US" sz="2000" dirty="0" smtClean="0"/>
                <a:t>-plus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619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Benefits of formal definitions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Intellectual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Better understanding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Formal proofs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Mechanical checks by computer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Tool generation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Consistency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Entailment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Query evaluation</a:t>
            </a:r>
          </a:p>
        </p:txBody>
      </p:sp>
    </p:spTree>
    <p:extLst>
      <p:ext uri="{BB962C8B-B14F-4D97-AF65-F5344CB8AC3E}">
        <p14:creationId xmlns:p14="http://schemas.microsoft.com/office/powerpoint/2010/main" val="8234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What is a good formal definition?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Natural</a:t>
            </a:r>
          </a:p>
          <a:p>
            <a:r>
              <a:rPr lang="en-US" smtClean="0">
                <a:solidFill>
                  <a:srgbClr val="000000"/>
                </a:solidFill>
              </a:rPr>
              <a:t>Concise</a:t>
            </a:r>
          </a:p>
          <a:p>
            <a:r>
              <a:rPr lang="en-US" smtClean="0">
                <a:solidFill>
                  <a:srgbClr val="000000"/>
                </a:solidFill>
              </a:rPr>
              <a:t>Easy to understand</a:t>
            </a:r>
          </a:p>
          <a:p>
            <a:r>
              <a:rPr lang="en-US" smtClean="0">
                <a:solidFill>
                  <a:srgbClr val="000000"/>
                </a:solidFill>
              </a:rPr>
              <a:t>Permits effective mechanical reasoning</a:t>
            </a:r>
          </a:p>
        </p:txBody>
      </p:sp>
    </p:spTree>
    <p:extLst>
      <p:ext uri="{BB962C8B-B14F-4D97-AF65-F5344CB8AC3E}">
        <p14:creationId xmlns:p14="http://schemas.microsoft.com/office/powerpoint/2010/main" val="246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</a:rPr>
              <a:t>Benefits of formal syntax for </a:t>
            </a:r>
            <a:br>
              <a:rPr lang="en-US" sz="4000" smtClean="0">
                <a:solidFill>
                  <a:srgbClr val="000000"/>
                </a:solidFill>
              </a:rPr>
            </a:br>
            <a:r>
              <a:rPr lang="en-US" sz="4000" smtClean="0">
                <a:solidFill>
                  <a:srgbClr val="000000"/>
                </a:solidFill>
              </a:rPr>
              <a:t> programming language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000000"/>
                </a:solidFill>
              </a:rPr>
              <a:t>Intellectual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Simplicity 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Better understanding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Interaction between different parts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Abstraction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Portability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Tool generations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Parser</a:t>
            </a:r>
          </a:p>
          <a:p>
            <a:pPr lvl="1"/>
            <a:endParaRPr lang="en-US" sz="2000" smtClean="0">
              <a:solidFill>
                <a:srgbClr val="000000"/>
              </a:solidFill>
            </a:endParaRPr>
          </a:p>
          <a:p>
            <a:pPr lvl="1"/>
            <a:endParaRPr lang="en-US" sz="2000" smtClean="0">
              <a:solidFill>
                <a:srgbClr val="000000"/>
              </a:solidFill>
            </a:endParaRPr>
          </a:p>
          <a:p>
            <a:pPr lvl="1"/>
            <a:endParaRPr lang="en-US" sz="20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88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Syntax vs. Semantics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000000"/>
                </a:solidFill>
              </a:rPr>
              <a:t>The pattern of formation of sentences or phrases in a language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Examples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Regular expressions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Context free grammars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000000"/>
                </a:solidFill>
              </a:rPr>
              <a:t>The study or science of meaning in language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Examples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Interpreter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Compiler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Better  mechanisms will  be given in the course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784C-9DBF-4721-82E0-F91772F1DB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the syntax of programming language be formally defined?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Basic units of the programming language</a:t>
            </a:r>
          </a:p>
          <a:p>
            <a:r>
              <a:rPr lang="en-US" dirty="0" smtClean="0"/>
              <a:t>Usually defined by regular expressions</a:t>
            </a:r>
          </a:p>
          <a:p>
            <a:r>
              <a:rPr lang="en-US" dirty="0" smtClean="0"/>
              <a:t>Good tools: </a:t>
            </a:r>
            <a:r>
              <a:rPr lang="en-US" dirty="0" err="1" smtClean="0"/>
              <a:t>lex</a:t>
            </a:r>
            <a:r>
              <a:rPr lang="en-US" dirty="0" smtClean="0"/>
              <a:t>, </a:t>
            </a:r>
            <a:r>
              <a:rPr lang="en-US" dirty="0" err="1" smtClean="0"/>
              <a:t>awk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124200" y="47244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lex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323237"/>
              </p:ext>
            </p:extLst>
          </p:nvPr>
        </p:nvGraphicFramePr>
        <p:xfrm>
          <a:off x="1981200" y="3352800"/>
          <a:ext cx="42291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765262096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3260735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Regexp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2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[0-9]+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dirty="0" smtClean="0"/>
                        <a:t>(“number”);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147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“if”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dirty="0" smtClean="0"/>
                        <a:t>(“if”);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523711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276600" y="58674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code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5" idx="0"/>
          </p:cNvCxnSpPr>
          <p:nvPr/>
        </p:nvCxnSpPr>
        <p:spPr>
          <a:xfrm>
            <a:off x="4076700" y="4465320"/>
            <a:ext cx="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4076700" y="5562600"/>
            <a:ext cx="381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6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Keywords</a:t>
            </a:r>
          </a:p>
          <a:p>
            <a:pPr lvl="1"/>
            <a:r>
              <a:rPr lang="en-US" dirty="0" smtClean="0"/>
              <a:t>“if”</a:t>
            </a:r>
          </a:p>
          <a:p>
            <a:pPr lvl="1"/>
            <a:r>
              <a:rPr lang="en-US" dirty="0" smtClean="0"/>
              <a:t>“while” </a:t>
            </a:r>
          </a:p>
          <a:p>
            <a:r>
              <a:rPr lang="en-US" dirty="0" smtClean="0"/>
              <a:t>Identifier {letter}({letter}|{digit}|_)*</a:t>
            </a:r>
          </a:p>
          <a:p>
            <a:r>
              <a:rPr lang="en-US" dirty="0" smtClean="0"/>
              <a:t>Numbers [0-9]+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5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Example Tokens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graphicFrame>
        <p:nvGraphicFramePr>
          <p:cNvPr id="404640" name="Group 160"/>
          <p:cNvGraphicFramePr>
            <a:graphicFrameLocks noGrp="1"/>
          </p:cNvGraphicFramePr>
          <p:nvPr>
            <p:ph idx="1"/>
          </p:nvPr>
        </p:nvGraphicFramePr>
        <p:xfrm>
          <a:off x="596900" y="1906588"/>
          <a:ext cx="7772400" cy="4727893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    n_14   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73 00  517 082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66.1 .5 10. 1e67 5.5e-10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!=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LPAREN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RPAREN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55030C-840C-4837-AD1C-1648C6D67AC5}" type="slidenum">
              <a:rPr lang="he-IL" altLang="en-US" smtClean="0"/>
              <a:pPr/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54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Example Non Tokens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graphicFrame>
        <p:nvGraphicFramePr>
          <p:cNvPr id="407611" name="Group 59"/>
          <p:cNvGraphicFramePr>
            <a:graphicFrameLocks noGrp="1"/>
          </p:cNvGraphicFramePr>
          <p:nvPr>
            <p:ph idx="1"/>
          </p:nvPr>
        </p:nvGraphicFramePr>
        <p:xfrm>
          <a:off x="596900" y="1935163"/>
          <a:ext cx="7772400" cy="314483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/* ignored */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preprocessor directive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#include &lt;foo.h&gt;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#define NUMS 5,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whitespace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\t   \n \b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BDC45B-54D9-49FB-9671-D8E7E3E1ECAE}" type="slidenum">
              <a:rPr lang="he-IL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80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Recursive Syntax 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The syntax of programming languages is naturally defined recursively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Can be also defined using inductive definitions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Valid program are represented as syntax trees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9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Expression 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22612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Every </a:t>
            </a:r>
            <a:r>
              <a:rPr lang="en-US" sz="2400" dirty="0" smtClean="0">
                <a:solidFill>
                  <a:srgbClr val="FF0000"/>
                </a:solidFill>
              </a:rPr>
              <a:t>identifier</a:t>
            </a:r>
            <a:r>
              <a:rPr lang="en-US" sz="2400" dirty="0" smtClean="0">
                <a:solidFill>
                  <a:srgbClr val="000000"/>
                </a:solidFill>
              </a:rPr>
              <a:t> is an </a:t>
            </a:r>
            <a:r>
              <a:rPr lang="en-US" sz="2400" dirty="0" smtClean="0">
                <a:solidFill>
                  <a:srgbClr val="FF0000"/>
                </a:solidFill>
              </a:rPr>
              <a:t>expression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If E1 and E2 are </a:t>
            </a:r>
            <a:r>
              <a:rPr lang="en-US" sz="2400" dirty="0" smtClean="0">
                <a:solidFill>
                  <a:srgbClr val="FF0000"/>
                </a:solidFill>
              </a:rPr>
              <a:t>expressions</a:t>
            </a:r>
            <a:r>
              <a:rPr lang="en-US" sz="2400" dirty="0" smtClean="0">
                <a:solidFill>
                  <a:srgbClr val="000000"/>
                </a:solidFill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op </a:t>
            </a:r>
            <a:r>
              <a:rPr lang="en-US" sz="2400" dirty="0" smtClean="0">
                <a:solidFill>
                  <a:srgbClr val="000000"/>
                </a:solidFill>
              </a:rPr>
              <a:t>is a binary operation then so is ‘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op E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’ is an </a:t>
            </a:r>
            <a:r>
              <a:rPr lang="en-US" sz="2400" dirty="0" smtClean="0">
                <a:solidFill>
                  <a:srgbClr val="FF0000"/>
                </a:solidFill>
              </a:rPr>
              <a:t>expression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11" y="3429000"/>
            <a:ext cx="494851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| &lt;E&gt; &lt;op&gt; &lt;E&gt;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&lt;op&gt;  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+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|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-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|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*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|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/ 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8600" y="4343400"/>
            <a:ext cx="4038600" cy="2457510"/>
            <a:chOff x="228600" y="4343400"/>
            <a:chExt cx="4038600" cy="24575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4572000"/>
              <a:ext cx="2667000" cy="1911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76400" y="449580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+ </a:t>
              </a:r>
              <a:r>
                <a:rPr lang="en-US" sz="2000" dirty="0" smtClean="0">
                  <a:sym typeface="Symbol" panose="05050102010706020507" pitchFamily="18" charset="2"/>
                </a:rPr>
                <a:t> Op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" y="4343400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plus-ax</a:t>
              </a:r>
              <a:endParaRPr lang="en-US" sz="20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562100" y="5105400"/>
              <a:ext cx="2667000" cy="1911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638300" y="502920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- </a:t>
              </a:r>
              <a:r>
                <a:rPr lang="en-US" sz="2000" dirty="0" smtClean="0">
                  <a:sym typeface="Symbol" panose="05050102010706020507" pitchFamily="18" charset="2"/>
                </a:rPr>
                <a:t> Op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876800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minus-ax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62100" y="571500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* </a:t>
              </a:r>
              <a:r>
                <a:rPr lang="en-US" sz="2000" dirty="0" smtClean="0">
                  <a:sym typeface="Symbol" panose="05050102010706020507" pitchFamily="18" charset="2"/>
                </a:rPr>
                <a:t> Op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800" y="5543490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</a:t>
              </a:r>
              <a:r>
                <a:rPr lang="en-US" sz="2000" dirty="0" err="1" smtClean="0"/>
                <a:t>mul</a:t>
              </a:r>
              <a:r>
                <a:rPr lang="en-US" sz="2000" dirty="0" smtClean="0"/>
                <a:t>-ax</a:t>
              </a:r>
              <a:endParaRPr lang="en-US" sz="20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371600" y="5772090"/>
              <a:ext cx="2667000" cy="1911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485900" y="640080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/ </a:t>
              </a:r>
              <a:r>
                <a:rPr lang="en-US" sz="2000" dirty="0" smtClean="0">
                  <a:sym typeface="Symbol" panose="05050102010706020507" pitchFamily="18" charset="2"/>
                </a:rPr>
                <a:t> Op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" y="6153090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div-ax</a:t>
              </a:r>
              <a:endParaRPr lang="en-US" sz="20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295400" y="6381690"/>
              <a:ext cx="2667000" cy="1911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648200" y="5334000"/>
            <a:ext cx="3733800" cy="838200"/>
            <a:chOff x="4648200" y="5334000"/>
            <a:chExt cx="3733800" cy="8382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715000" y="5695890"/>
              <a:ext cx="2667000" cy="1911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4648200" y="5334000"/>
              <a:ext cx="3733800" cy="838200"/>
              <a:chOff x="4648200" y="5334000"/>
              <a:chExt cx="3733800" cy="83820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5905500" y="577209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 op e</a:t>
                </a:r>
                <a:r>
                  <a:rPr lang="en-US" sz="2000" baseline="-25000" dirty="0" smtClean="0"/>
                  <a:t>2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 E</a:t>
                </a:r>
                <a:endParaRPr lang="en-US" sz="2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8200" y="5467290"/>
                <a:ext cx="1638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bin-E</a:t>
                </a:r>
                <a:endParaRPr lang="en-US" sz="2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10200" y="5334000"/>
                <a:ext cx="2971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 E  </a:t>
                </a:r>
                <a:r>
                  <a:rPr lang="en-US" sz="2000" dirty="0" smtClean="0"/>
                  <a:t>e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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E  op Op</a:t>
                </a:r>
                <a:endParaRPr lang="en-US" sz="2000" dirty="0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724400" y="4343400"/>
            <a:ext cx="3733800" cy="762000"/>
            <a:chOff x="4724400" y="4343400"/>
            <a:chExt cx="3733800" cy="762000"/>
          </a:xfrm>
        </p:grpSpPr>
        <p:grpSp>
          <p:nvGrpSpPr>
            <p:cNvPr id="10" name="Group 9"/>
            <p:cNvGrpSpPr/>
            <p:nvPr/>
          </p:nvGrpSpPr>
          <p:grpSpPr>
            <a:xfrm>
              <a:off x="4724400" y="4400490"/>
              <a:ext cx="3733800" cy="704910"/>
              <a:chOff x="4724400" y="4400490"/>
              <a:chExt cx="3733800" cy="70491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981700" y="470529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id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 E</a:t>
                </a:r>
                <a:endParaRPr lang="en-US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4400490"/>
                <a:ext cx="1638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id-E</a:t>
                </a:r>
                <a:endParaRPr lang="en-US" sz="20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791200" y="4629090"/>
                <a:ext cx="2667000" cy="1911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/>
            <p:cNvSpPr txBox="1"/>
            <p:nvPr/>
          </p:nvSpPr>
          <p:spPr>
            <a:xfrm>
              <a:off x="6515100" y="4343400"/>
              <a:ext cx="1562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id </a:t>
              </a:r>
              <a:r>
                <a:rPr lang="en-US" dirty="0" smtClean="0">
                  <a:sym typeface="Symbol" panose="05050102010706020507" pitchFamily="18" charset="2"/>
                </a:rPr>
                <a:t> ID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666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Statement 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23247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id</a:t>
            </a:r>
            <a:r>
              <a:rPr lang="en-US" sz="2400" dirty="0" smtClean="0">
                <a:solidFill>
                  <a:srgbClr val="000000"/>
                </a:solidFill>
              </a:rPr>
              <a:t> is a </a:t>
            </a:r>
            <a:r>
              <a:rPr lang="en-US" sz="2400" dirty="0" smtClean="0">
                <a:solidFill>
                  <a:srgbClr val="FF0000"/>
                </a:solidFill>
              </a:rPr>
              <a:t>identifier</a:t>
            </a:r>
            <a:r>
              <a:rPr lang="en-US" sz="2400" dirty="0" smtClean="0">
                <a:solidFill>
                  <a:srgbClr val="000000"/>
                </a:solidFill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000000"/>
                </a:solidFill>
              </a:rPr>
              <a:t> is an expression then ‘</a:t>
            </a:r>
            <a:r>
              <a:rPr lang="en-US" sz="2400" dirty="0" smtClean="0">
                <a:solidFill>
                  <a:srgbClr val="FF0000"/>
                </a:solidFill>
              </a:rPr>
              <a:t>id := E</a:t>
            </a:r>
            <a:r>
              <a:rPr lang="en-US" sz="2400" dirty="0" smtClean="0">
                <a:solidFill>
                  <a:srgbClr val="000000"/>
                </a:solidFill>
              </a:rPr>
              <a:t>’ is a </a:t>
            </a:r>
            <a:r>
              <a:rPr lang="en-US" sz="2400" dirty="0" smtClean="0">
                <a:solidFill>
                  <a:srgbClr val="FF0000"/>
                </a:solidFill>
              </a:rPr>
              <a:t>statement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are statements and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000000"/>
                </a:solidFill>
              </a:rPr>
              <a:t> is an expression then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‘</a:t>
            </a:r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; S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’  is a statement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‘</a:t>
            </a:r>
            <a:r>
              <a:rPr lang="en-US" sz="2000" dirty="0" smtClean="0">
                <a:solidFill>
                  <a:srgbClr val="FF0000"/>
                </a:solidFill>
              </a:rPr>
              <a:t>if (E) S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else S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’ is a statement 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4062" y="4057471"/>
            <a:ext cx="494851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&lt;S&gt;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:= &lt;E&gt;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&lt;S&gt;   &lt;S&gt;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;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dirty="0">
              <a:solidFill>
                <a:schemeClr val="tx1"/>
              </a:solidFill>
              <a:sym typeface="Symbol"/>
            </a:endParaRP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&lt;S&gt; 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if (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 else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dirty="0">
              <a:solidFill>
                <a:srgbClr val="0070C0"/>
              </a:solidFill>
              <a:sym typeface="Symbo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24400" y="5257800"/>
            <a:ext cx="2971800" cy="704910"/>
            <a:chOff x="4724400" y="5334000"/>
            <a:chExt cx="2971800" cy="704910"/>
          </a:xfrm>
        </p:grpSpPr>
        <p:sp>
          <p:nvSpPr>
            <p:cNvPr id="17" name="TextBox 16"/>
            <p:cNvSpPr txBox="1"/>
            <p:nvPr/>
          </p:nvSpPr>
          <p:spPr>
            <a:xfrm>
              <a:off x="4724400" y="5334000"/>
              <a:ext cx="2971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 panose="05050102010706020507" pitchFamily="18" charset="2"/>
                </a:rPr>
                <a:t> S  </a:t>
              </a:r>
              <a:r>
                <a:rPr lang="en-US" sz="2000" dirty="0" smtClean="0"/>
                <a:t>S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 panose="05050102010706020507" pitchFamily="18" charset="2"/>
                </a:rPr>
                <a:t>S</a:t>
              </a:r>
              <a:endParaRPr lang="en-US" sz="20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486400" y="5724495"/>
              <a:ext cx="1752600" cy="949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563880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; S</a:t>
              </a:r>
              <a:r>
                <a:rPr lang="en-US" sz="2000" baseline="-25000" dirty="0" smtClean="0"/>
                <a:t>2 </a:t>
              </a:r>
              <a:r>
                <a:rPr lang="en-US" sz="2000" dirty="0" smtClean="0">
                  <a:sym typeface="Symbol" panose="05050102010706020507" pitchFamily="18" charset="2"/>
                </a:rPr>
                <a:t> S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5467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</a:t>
              </a:r>
              <a:r>
                <a:rPr lang="en-US" sz="2000" dirty="0" err="1" smtClean="0"/>
                <a:t>seq</a:t>
              </a:r>
              <a:r>
                <a:rPr lang="en-US" sz="2000" dirty="0" smtClean="0"/>
                <a:t>-s</a:t>
              </a:r>
              <a:endParaRPr lang="en-US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8600" y="5410200"/>
            <a:ext cx="3962400" cy="685800"/>
            <a:chOff x="228600" y="5410200"/>
            <a:chExt cx="3962400" cy="685800"/>
          </a:xfrm>
        </p:grpSpPr>
        <p:sp>
          <p:nvSpPr>
            <p:cNvPr id="22" name="TextBox 21"/>
            <p:cNvSpPr txBox="1"/>
            <p:nvPr/>
          </p:nvSpPr>
          <p:spPr>
            <a:xfrm>
              <a:off x="1219200" y="5410200"/>
              <a:ext cx="2971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id </a:t>
              </a:r>
              <a:r>
                <a:rPr lang="en-US" sz="2000" dirty="0" smtClean="0">
                  <a:sym typeface="Symbol" panose="05050102010706020507" pitchFamily="18" charset="2"/>
                </a:rPr>
                <a:t> Id, e E</a:t>
              </a:r>
              <a:endParaRPr lang="en-US" sz="2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1524000" y="5743545"/>
              <a:ext cx="2209800" cy="2854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524000" y="569589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id := E S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600" y="5543490"/>
              <a:ext cx="163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assign-rule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38600" y="6019800"/>
            <a:ext cx="4114800" cy="762000"/>
            <a:chOff x="3733800" y="6096000"/>
            <a:chExt cx="4114800" cy="762000"/>
          </a:xfrm>
        </p:grpSpPr>
        <p:sp>
          <p:nvSpPr>
            <p:cNvPr id="25" name="TextBox 24"/>
            <p:cNvSpPr txBox="1"/>
            <p:nvPr/>
          </p:nvSpPr>
          <p:spPr>
            <a:xfrm>
              <a:off x="5029200" y="645789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if (E) S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else S</a:t>
              </a:r>
              <a:r>
                <a:rPr lang="en-US" sz="2000" baseline="-25000" dirty="0" smtClean="0"/>
                <a:t>2 </a:t>
              </a:r>
              <a:r>
                <a:rPr lang="en-US" sz="2000" dirty="0" smtClean="0">
                  <a:sym typeface="Symbol" panose="05050102010706020507" pitchFamily="18" charset="2"/>
                </a:rPr>
                <a:t> S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76800" y="6096000"/>
              <a:ext cx="2971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 </a:t>
              </a:r>
              <a:r>
                <a:rPr lang="en-US" sz="2000" dirty="0" smtClean="0">
                  <a:sym typeface="Symbol" panose="05050102010706020507" pitchFamily="18" charset="2"/>
                </a:rPr>
                <a:t>E   </a:t>
              </a:r>
              <a:r>
                <a:rPr lang="en-US" sz="2000" dirty="0" smtClean="0"/>
                <a:t>S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 panose="05050102010706020507" pitchFamily="18" charset="2"/>
                </a:rPr>
                <a:t> S   </a:t>
              </a:r>
              <a:r>
                <a:rPr lang="en-US" sz="2000" dirty="0" smtClean="0"/>
                <a:t>S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 panose="05050102010706020507" pitchFamily="18" charset="2"/>
                </a:rPr>
                <a:t>S</a:t>
              </a:r>
              <a:endParaRPr lang="en-US" sz="20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257800" y="6477000"/>
              <a:ext cx="2057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733800" y="6278326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conditional-s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331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7285225" y="6366823"/>
            <a:ext cx="1370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“0”</a:t>
            </a:r>
            <a:endParaRPr 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58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C </a:t>
            </a:r>
            <a:r>
              <a:rPr lang="en-US" sz="3600" dirty="0" smtClean="0">
                <a:solidFill>
                  <a:srgbClr val="000000"/>
                </a:solidFill>
              </a:rPr>
              <a:t>Example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305135" y="1402043"/>
            <a:ext cx="2509784" cy="2554545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void match0(char *s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/* find a zero */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if (!</a:t>
            </a:r>
            <a:r>
              <a:rPr lang="en-US" sz="2000" dirty="0" err="1" smtClean="0">
                <a:solidFill>
                  <a:schemeClr val="tx1"/>
                </a:solidFill>
              </a:rPr>
              <a:t>strcmp</a:t>
            </a:r>
            <a:r>
              <a:rPr lang="en-US" sz="2000" dirty="0" smtClean="0">
                <a:solidFill>
                  <a:schemeClr val="tx1"/>
                </a:solidFill>
              </a:rPr>
              <a:t>(s</a:t>
            </a:r>
            <a:r>
              <a:rPr lang="en-US" sz="2000" dirty="0">
                <a:solidFill>
                  <a:schemeClr val="tx1"/>
                </a:solidFill>
              </a:rPr>
              <a:t>, “</a:t>
            </a:r>
            <a:r>
              <a:rPr lang="en-US" sz="2000" dirty="0" smtClean="0">
                <a:solidFill>
                  <a:schemeClr val="tx1"/>
                </a:solidFill>
              </a:rPr>
              <a:t>0.0”))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return 0 </a:t>
            </a:r>
            <a:r>
              <a:rPr lang="en-US" sz="2000" dirty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6076542" y="1037612"/>
            <a:ext cx="157267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&lt;Proc&gt;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051854" y="1948796"/>
            <a:ext cx="1433248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&lt;S&gt;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498582" y="3527964"/>
            <a:ext cx="1018192" cy="48962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485102" y="3917084"/>
            <a:ext cx="1053834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&lt;S&gt;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336603" y="4461852"/>
            <a:ext cx="107004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36141" y="4432668"/>
            <a:ext cx="207084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&lt;Exp-List&gt;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675694" y="3527965"/>
            <a:ext cx="1404124" cy="5447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057574" y="5303295"/>
            <a:ext cx="138796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127057" y="2833450"/>
            <a:ext cx="1705664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721086" y="5334124"/>
            <a:ext cx="199095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&lt;Exp-List&gt;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729526" y="6023256"/>
            <a:ext cx="1147928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Exp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08504" y="4555884"/>
            <a:ext cx="1531449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return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8095128" y="4347973"/>
            <a:ext cx="99747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342446" y="3048044"/>
            <a:ext cx="1245130" cy="4539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Type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689433" y="1939052"/>
            <a:ext cx="182703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ArgList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&gt;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7026666" y="2623260"/>
            <a:ext cx="1183491" cy="3728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Arg</a:t>
            </a:r>
            <a:r>
              <a:rPr lang="en-US" sz="2000" dirty="0">
                <a:solidFill>
                  <a:schemeClr val="tx1"/>
                </a:solidFill>
              </a:rPr>
              <a:t>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44890" y="1670979"/>
            <a:ext cx="164715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Type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928122" y="3084717"/>
            <a:ext cx="1183491" cy="3728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ID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7279526" y="3407980"/>
            <a:ext cx="1018192" cy="48962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*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stCxn id="5" idx="2"/>
            <a:endCxn id="21" idx="0"/>
          </p:cNvCxnSpPr>
          <p:nvPr/>
        </p:nvCxnSpPr>
        <p:spPr>
          <a:xfrm flipH="1">
            <a:off x="3668466" y="1305123"/>
            <a:ext cx="2408076" cy="365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4"/>
            <a:endCxn id="6" idx="0"/>
          </p:cNvCxnSpPr>
          <p:nvPr/>
        </p:nvCxnSpPr>
        <p:spPr>
          <a:xfrm flipH="1">
            <a:off x="5768478" y="1572633"/>
            <a:ext cx="1094400" cy="376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4"/>
            <a:endCxn id="19" idx="0"/>
          </p:cNvCxnSpPr>
          <p:nvPr/>
        </p:nvCxnSpPr>
        <p:spPr>
          <a:xfrm>
            <a:off x="6862878" y="1572633"/>
            <a:ext cx="740074" cy="366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89742" y="2105686"/>
            <a:ext cx="989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void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68854" y="3385273"/>
            <a:ext cx="9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char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122526" y="3290119"/>
            <a:ext cx="9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28548" y="4567685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strcmp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080427" y="6063724"/>
            <a:ext cx="107004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96777" y="6307951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4247786" y="6008773"/>
            <a:ext cx="133912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FNUM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05446" y="6396335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“0.0”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19" idx="4"/>
            <a:endCxn id="20" idx="0"/>
          </p:cNvCxnSpPr>
          <p:nvPr/>
        </p:nvCxnSpPr>
        <p:spPr>
          <a:xfrm>
            <a:off x="7602952" y="2474073"/>
            <a:ext cx="15460" cy="149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3"/>
            <a:endCxn id="18" idx="0"/>
          </p:cNvCxnSpPr>
          <p:nvPr/>
        </p:nvCxnSpPr>
        <p:spPr>
          <a:xfrm flipH="1">
            <a:off x="6965011" y="2941530"/>
            <a:ext cx="234973" cy="106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4"/>
            <a:endCxn id="23" idx="0"/>
          </p:cNvCxnSpPr>
          <p:nvPr/>
        </p:nvCxnSpPr>
        <p:spPr>
          <a:xfrm>
            <a:off x="7618412" y="2996137"/>
            <a:ext cx="170210" cy="411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5"/>
            <a:endCxn id="22" idx="0"/>
          </p:cNvCxnSpPr>
          <p:nvPr/>
        </p:nvCxnSpPr>
        <p:spPr>
          <a:xfrm>
            <a:off x="8036839" y="2941530"/>
            <a:ext cx="483029" cy="143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4"/>
            <a:endCxn id="8" idx="1"/>
          </p:cNvCxnSpPr>
          <p:nvPr/>
        </p:nvCxnSpPr>
        <p:spPr>
          <a:xfrm>
            <a:off x="5768478" y="2483817"/>
            <a:ext cx="870955" cy="1511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4"/>
            <a:endCxn id="13" idx="0"/>
          </p:cNvCxnSpPr>
          <p:nvPr/>
        </p:nvCxnSpPr>
        <p:spPr>
          <a:xfrm flipH="1">
            <a:off x="4979889" y="2483817"/>
            <a:ext cx="788589" cy="349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3" idx="3"/>
            <a:endCxn id="7" idx="0"/>
          </p:cNvCxnSpPr>
          <p:nvPr/>
        </p:nvCxnSpPr>
        <p:spPr>
          <a:xfrm flipH="1">
            <a:off x="4007678" y="3290119"/>
            <a:ext cx="369168" cy="237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3" idx="4"/>
            <a:endCxn id="11" idx="0"/>
          </p:cNvCxnSpPr>
          <p:nvPr/>
        </p:nvCxnSpPr>
        <p:spPr>
          <a:xfrm>
            <a:off x="4979889" y="3368471"/>
            <a:ext cx="397867" cy="159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9" idx="0"/>
          </p:cNvCxnSpPr>
          <p:nvPr/>
        </p:nvCxnSpPr>
        <p:spPr>
          <a:xfrm flipH="1">
            <a:off x="3871624" y="4072695"/>
            <a:ext cx="1506132" cy="389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4"/>
            <a:endCxn id="10" idx="0"/>
          </p:cNvCxnSpPr>
          <p:nvPr/>
        </p:nvCxnSpPr>
        <p:spPr>
          <a:xfrm>
            <a:off x="5377756" y="4072695"/>
            <a:ext cx="193809" cy="359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3"/>
            <a:endCxn id="12" idx="0"/>
          </p:cNvCxnSpPr>
          <p:nvPr/>
        </p:nvCxnSpPr>
        <p:spPr>
          <a:xfrm flipH="1">
            <a:off x="3751555" y="4889337"/>
            <a:ext cx="1087855" cy="413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0" idx="4"/>
            <a:endCxn id="14" idx="0"/>
          </p:cNvCxnSpPr>
          <p:nvPr/>
        </p:nvCxnSpPr>
        <p:spPr>
          <a:xfrm>
            <a:off x="5571565" y="4967689"/>
            <a:ext cx="145000" cy="36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2" idx="4"/>
            <a:endCxn id="38" idx="0"/>
          </p:cNvCxnSpPr>
          <p:nvPr/>
        </p:nvCxnSpPr>
        <p:spPr>
          <a:xfrm flipH="1">
            <a:off x="3615448" y="5838316"/>
            <a:ext cx="136107" cy="225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4" idx="4"/>
            <a:endCxn id="15" idx="0"/>
          </p:cNvCxnSpPr>
          <p:nvPr/>
        </p:nvCxnSpPr>
        <p:spPr>
          <a:xfrm>
            <a:off x="5716565" y="5869145"/>
            <a:ext cx="586925" cy="154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40" idx="6"/>
          </p:cNvCxnSpPr>
          <p:nvPr/>
        </p:nvCxnSpPr>
        <p:spPr>
          <a:xfrm flipH="1" flipV="1">
            <a:off x="5586908" y="6276284"/>
            <a:ext cx="142618" cy="22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 bwMode="auto">
          <a:xfrm>
            <a:off x="7817225" y="5022643"/>
            <a:ext cx="1271998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NUM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Straight Arrow Connector 79"/>
          <p:cNvCxnSpPr>
            <a:stCxn id="17" idx="4"/>
            <a:endCxn id="75" idx="0"/>
          </p:cNvCxnSpPr>
          <p:nvPr/>
        </p:nvCxnSpPr>
        <p:spPr>
          <a:xfrm flipH="1">
            <a:off x="8453224" y="4882994"/>
            <a:ext cx="140643" cy="139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 bwMode="auto">
          <a:xfrm>
            <a:off x="4473693" y="1519512"/>
            <a:ext cx="107004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247786" y="992220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match0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5" idx="2"/>
            <a:endCxn id="84" idx="7"/>
          </p:cNvCxnSpPr>
          <p:nvPr/>
        </p:nvCxnSpPr>
        <p:spPr>
          <a:xfrm flipH="1">
            <a:off x="5387031" y="1305123"/>
            <a:ext cx="689511" cy="292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" idx="4"/>
            <a:endCxn id="16" idx="0"/>
          </p:cNvCxnSpPr>
          <p:nvPr/>
        </p:nvCxnSpPr>
        <p:spPr bwMode="auto">
          <a:xfrm>
            <a:off x="7012019" y="4452105"/>
            <a:ext cx="362210" cy="103779"/>
          </a:xfrm>
          <a:prstGeom prst="straightConnector1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8" idx="6"/>
            <a:endCxn id="17" idx="1"/>
          </p:cNvCxnSpPr>
          <p:nvPr/>
        </p:nvCxnSpPr>
        <p:spPr bwMode="auto">
          <a:xfrm>
            <a:off x="7538936" y="4184595"/>
            <a:ext cx="702269" cy="241730"/>
          </a:xfrm>
          <a:prstGeom prst="straightConnector1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521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Context Free Grammars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r>
              <a:rPr lang="en-US" smtClean="0"/>
              <a:t>Non-terminals</a:t>
            </a:r>
          </a:p>
          <a:p>
            <a:pPr lvl="1"/>
            <a:r>
              <a:rPr lang="en-US" smtClean="0"/>
              <a:t>Start non-terminal</a:t>
            </a:r>
          </a:p>
          <a:p>
            <a:r>
              <a:rPr lang="en-US" smtClean="0"/>
              <a:t>Terminals (tokens)</a:t>
            </a:r>
          </a:p>
          <a:p>
            <a:r>
              <a:rPr lang="en-US" smtClean="0"/>
              <a:t>Context Free Rules</a:t>
            </a:r>
            <a:br>
              <a:rPr lang="en-US" smtClean="0"/>
            </a:br>
            <a:r>
              <a:rPr lang="en-US" smtClean="0"/>
              <a:t>&lt;Non-Terminal&gt; </a:t>
            </a:r>
            <a:r>
              <a:rPr lang="en-US" smtClean="0">
                <a:sym typeface="Symbol" pitchFamily="18" charset="2"/>
              </a:rPr>
              <a:t> Symbol Symbol … Symbol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8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Induction in Programming Languages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syntax of programing languages is inductively defined</a:t>
            </a:r>
          </a:p>
          <a:p>
            <a:pPr lvl="1"/>
            <a:r>
              <a:rPr lang="en-US" dirty="0" smtClean="0"/>
              <a:t>A number is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</a:p>
          <a:p>
            <a:pPr lvl="1"/>
            <a:r>
              <a:rPr lang="en-US" dirty="0" smtClean="0"/>
              <a:t>If e</a:t>
            </a:r>
            <a:r>
              <a:rPr lang="en-US" baseline="-25000" dirty="0" smtClean="0"/>
              <a:t>1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expressions</a:t>
            </a:r>
            <a:r>
              <a:rPr lang="en-US" dirty="0" smtClean="0"/>
              <a:t> to so is 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Types are inductively defined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</a:p>
          <a:p>
            <a:pPr lvl="1"/>
            <a:r>
              <a:rPr lang="en-US" dirty="0" smtClean="0"/>
              <a:t>if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t</a:t>
            </a:r>
            <a:r>
              <a:rPr lang="en-US" baseline="-25000" dirty="0" smtClean="0"/>
              <a:t>k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  <a:r>
              <a:rPr lang="en-US" dirty="0" smtClean="0"/>
              <a:t> then </a:t>
            </a:r>
            <a:br>
              <a:rPr lang="en-US" dirty="0" smtClean="0"/>
            </a:br>
            <a:r>
              <a:rPr lang="en-US" dirty="0" err="1" smtClean="0"/>
              <a:t>struct</a:t>
            </a:r>
            <a:r>
              <a:rPr lang="en-US" dirty="0" smtClean="0"/>
              <a:t> { t</a:t>
            </a:r>
            <a:r>
              <a:rPr lang="en-US" baseline="-25000" dirty="0" smtClean="0"/>
              <a:t>1</a:t>
            </a:r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r>
              <a:rPr lang="en-US" dirty="0" smtClean="0"/>
              <a:t>; t</a:t>
            </a:r>
            <a:r>
              <a:rPr lang="en-US" baseline="-25000" dirty="0" smtClean="0"/>
              <a:t>2</a:t>
            </a:r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r>
              <a:rPr lang="en-US" dirty="0" smtClean="0"/>
              <a:t>; …, t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k</a:t>
            </a:r>
            <a:r>
              <a:rPr lang="en-US" dirty="0" smtClean="0"/>
              <a:t>;} is a</a:t>
            </a:r>
            <a:r>
              <a:rPr lang="en-US" dirty="0" smtClean="0">
                <a:solidFill>
                  <a:srgbClr val="FF0000"/>
                </a:solidFill>
              </a:rPr>
              <a:t> type </a:t>
            </a:r>
            <a:r>
              <a:rPr lang="en-US" dirty="0" smtClean="0"/>
              <a:t>where i</a:t>
            </a:r>
            <a:r>
              <a:rPr lang="en-US" baseline="-25000" dirty="0" smtClean="0"/>
              <a:t>1</a:t>
            </a:r>
            <a:r>
              <a:rPr lang="en-US" dirty="0" smtClean="0"/>
              <a:t>, i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k</a:t>
            </a:r>
            <a:r>
              <a:rPr lang="en-US" dirty="0" smtClean="0"/>
              <a:t> are identifiers</a:t>
            </a:r>
          </a:p>
          <a:p>
            <a:r>
              <a:rPr lang="en-US" dirty="0" smtClean="0"/>
              <a:t>Recursive functions</a:t>
            </a:r>
          </a:p>
          <a:p>
            <a:pPr lvl="1"/>
            <a:r>
              <a:rPr lang="en-US" dirty="0" err="1" smtClean="0"/>
              <a:t>fac</a:t>
            </a:r>
            <a:r>
              <a:rPr lang="en-US" dirty="0" smtClean="0"/>
              <a:t>(n) = if n = 1 then 1 else n * </a:t>
            </a:r>
            <a:r>
              <a:rPr lang="en-US" dirty="0" err="1" smtClean="0"/>
              <a:t>fac</a:t>
            </a:r>
            <a:r>
              <a:rPr lang="en-US" dirty="0" smtClean="0"/>
              <a:t>(n-1)</a:t>
            </a:r>
            <a:br>
              <a:rPr lang="en-US" dirty="0" smtClean="0"/>
            </a:br>
            <a:r>
              <a:rPr lang="en-US" dirty="0" smtClean="0"/>
              <a:t>fac</a:t>
            </a:r>
            <a:r>
              <a:rPr lang="en-US" baseline="-25000" dirty="0" smtClean="0"/>
              <a:t>1</a:t>
            </a:r>
            <a:r>
              <a:rPr lang="en-US" dirty="0" smtClean="0"/>
              <a:t>=1, </a:t>
            </a:r>
            <a:r>
              <a:rPr lang="en-US" dirty="0" err="1" smtClean="0"/>
              <a:t>facn</a:t>
            </a:r>
            <a:r>
              <a:rPr lang="en-US" dirty="0" smtClean="0"/>
              <a:t>=n*fac</a:t>
            </a:r>
            <a:r>
              <a:rPr lang="en-US" baseline="-25000" dirty="0" smtClean="0"/>
              <a:t>n-1</a:t>
            </a:r>
          </a:p>
          <a:p>
            <a:r>
              <a:rPr lang="en-US" dirty="0" smtClean="0"/>
              <a:t>Semantics is inductively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Example Context Free Grammar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20875" y="2073275"/>
            <a:ext cx="3138488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1 </a:t>
            </a:r>
            <a:r>
              <a:rPr lang="pt-BR" dirty="0"/>
              <a:t> </a:t>
            </a:r>
            <a:r>
              <a:rPr lang="pt-BR" dirty="0" smtClean="0">
                <a:solidFill>
                  <a:schemeClr val="tx1"/>
                </a:solidFill>
              </a:rPr>
              <a:t>&lt;S&gt;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&lt;</a:t>
            </a:r>
            <a:r>
              <a:rPr lang="pt-BR" dirty="0" smtClean="0">
                <a:solidFill>
                  <a:schemeClr val="tx1"/>
                </a:solidFill>
              </a:rPr>
              <a:t>S&gt;</a:t>
            </a:r>
            <a:r>
              <a:rPr lang="pt-BR" dirty="0" smtClean="0">
                <a:solidFill>
                  <a:srgbClr val="FFC763"/>
                </a:solidFill>
              </a:rPr>
              <a:t> </a:t>
            </a:r>
            <a:r>
              <a:rPr lang="pt-BR" dirty="0">
                <a:solidFill>
                  <a:srgbClr val="00B0F0"/>
                </a:solidFill>
              </a:rPr>
              <a:t>; </a:t>
            </a:r>
            <a:r>
              <a:rPr lang="pt-BR" dirty="0" smtClean="0">
                <a:solidFill>
                  <a:schemeClr val="tx1"/>
                </a:solidFill>
              </a:rPr>
              <a:t>&lt;S&gt;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2  </a:t>
            </a:r>
            <a:r>
              <a:rPr lang="pt-BR" dirty="0" smtClean="0">
                <a:solidFill>
                  <a:schemeClr val="tx1"/>
                </a:solidFill>
              </a:rPr>
              <a:t>&lt;S&gt;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rgbClr val="00B0F0"/>
                </a:solidFill>
              </a:rPr>
              <a:t> id :=</a:t>
            </a:r>
            <a:r>
              <a:rPr lang="pt-BR" dirty="0"/>
              <a:t>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3  </a:t>
            </a:r>
            <a:r>
              <a:rPr lang="pt-BR" dirty="0" smtClean="0">
                <a:solidFill>
                  <a:schemeClr val="tx1"/>
                </a:solidFill>
              </a:rPr>
              <a:t>&lt;S&gt;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rgbClr val="00B0F0"/>
                </a:solidFill>
              </a:rPr>
              <a:t> print </a:t>
            </a:r>
            <a:r>
              <a:rPr lang="pt-BR" dirty="0" smtClean="0">
                <a:solidFill>
                  <a:srgbClr val="00B0F0"/>
                </a:solidFill>
              </a:rPr>
              <a:t>(</a:t>
            </a:r>
            <a:r>
              <a:rPr lang="pt-BR" dirty="0" smtClean="0">
                <a:solidFill>
                  <a:schemeClr val="tx1"/>
                </a:solidFill>
              </a:rPr>
              <a:t>&lt;L&gt;</a:t>
            </a:r>
            <a:r>
              <a:rPr lang="pt-BR" dirty="0" smtClean="0">
                <a:solidFill>
                  <a:srgbClr val="00B0F0"/>
                </a:solidFill>
              </a:rPr>
              <a:t>)</a:t>
            </a:r>
            <a:endParaRPr lang="pt-BR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4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id </a:t>
            </a: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5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num</a:t>
            </a: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6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r>
              <a:rPr lang="pt-BR" dirty="0" smtClean="0"/>
              <a:t>  </a:t>
            </a:r>
            <a:r>
              <a:rPr lang="pt-BR" dirty="0">
                <a:solidFill>
                  <a:srgbClr val="00B0F0"/>
                </a:solidFill>
              </a:rPr>
              <a:t>+</a:t>
            </a:r>
            <a:r>
              <a:rPr lang="pt-BR" dirty="0">
                <a:solidFill>
                  <a:srgbClr val="FFC763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7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/>
              <a:t> </a:t>
            </a:r>
            <a:r>
              <a:rPr lang="pt-BR" dirty="0" smtClean="0">
                <a:solidFill>
                  <a:srgbClr val="00B0F0"/>
                </a:solidFill>
              </a:rPr>
              <a:t>(</a:t>
            </a:r>
            <a:r>
              <a:rPr lang="pt-BR" dirty="0" smtClean="0">
                <a:solidFill>
                  <a:schemeClr val="tx1"/>
                </a:solidFill>
              </a:rPr>
              <a:t>&lt;S&gt;</a:t>
            </a:r>
            <a:r>
              <a:rPr lang="pt-BR" dirty="0" smtClean="0">
                <a:solidFill>
                  <a:srgbClr val="00B0F0"/>
                </a:solidFill>
              </a:rPr>
              <a:t>,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r>
              <a:rPr lang="pt-BR" dirty="0" smtClean="0">
                <a:solidFill>
                  <a:srgbClr val="00B0F0"/>
                </a:solidFill>
              </a:rPr>
              <a:t>)</a:t>
            </a:r>
            <a:endParaRPr lang="pt-BR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8  </a:t>
            </a:r>
            <a:r>
              <a:rPr lang="pt-BR" dirty="0" smtClean="0">
                <a:solidFill>
                  <a:schemeClr val="tx1"/>
                </a:solidFill>
              </a:rPr>
              <a:t>&lt;L&gt;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9  </a:t>
            </a:r>
            <a:r>
              <a:rPr lang="pt-BR" dirty="0" smtClean="0">
                <a:solidFill>
                  <a:schemeClr val="tx1"/>
                </a:solidFill>
              </a:rPr>
              <a:t>&lt;L&gt;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&lt;L&gt;</a:t>
            </a:r>
            <a:r>
              <a:rPr lang="pt-BR" dirty="0" smtClean="0">
                <a:solidFill>
                  <a:srgbClr val="00B0F0"/>
                </a:solidFill>
              </a:rPr>
              <a:t>,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Derivations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Show that a sentence is in the grammar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(valid program)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Start with the start symbol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Repeatedly  replace one of the non-terminals by a right-hand side of a production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Stop when the sentence contains terminals only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Rightmost derivation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Leftmost derivation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18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Parse Trees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r>
              <a:rPr lang="en-US" smtClean="0">
                <a:sym typeface="Symbol" pitchFamily="18" charset="2"/>
              </a:rPr>
              <a:t>The trace of a derivation</a:t>
            </a:r>
          </a:p>
          <a:p>
            <a:r>
              <a:rPr lang="en-US" smtClean="0">
                <a:sym typeface="Symbol" pitchFamily="18" charset="2"/>
              </a:rPr>
              <a:t>Every internal node is labeled by a non-terminal</a:t>
            </a:r>
          </a:p>
          <a:p>
            <a:r>
              <a:rPr lang="en-US" smtClean="0">
                <a:sym typeface="Symbol" pitchFamily="18" charset="2"/>
              </a:rPr>
              <a:t>Each symbol is connected to the deriving non-terminal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Example Parse Tree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84213" y="1171835"/>
            <a:ext cx="27432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&lt;&lt;S&gt;&gt;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25488" y="1722698"/>
            <a:ext cx="27432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 </a:t>
            </a:r>
            <a:r>
              <a:rPr lang="en-US" dirty="0">
                <a:solidFill>
                  <a:srgbClr val="00B0F0"/>
                </a:solidFill>
              </a:rPr>
              <a:t>;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&lt;S&gt;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1754188" y="1613160"/>
            <a:ext cx="685800" cy="0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2171700" y="2138623"/>
            <a:ext cx="366713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725488" y="2414848"/>
            <a:ext cx="27432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 </a:t>
            </a:r>
            <a:r>
              <a:rPr lang="en-US" dirty="0">
                <a:solidFill>
                  <a:srgbClr val="00B0F0"/>
                </a:solidFill>
              </a:rPr>
              <a:t>; id :=</a:t>
            </a:r>
            <a:r>
              <a:rPr lang="en-US" dirty="0">
                <a:solidFill>
                  <a:schemeClr val="tx1"/>
                </a:solidFill>
              </a:rPr>
              <a:t> E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1335088" y="2889510"/>
            <a:ext cx="366712" cy="1428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725488" y="3106998"/>
            <a:ext cx="303968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:=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; id :=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1617098" y="3568960"/>
            <a:ext cx="366712" cy="1428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725487" y="3835400"/>
            <a:ext cx="31908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00B0F0"/>
                </a:solidFill>
              </a:rPr>
              <a:t>id := num ; id </a:t>
            </a:r>
            <a:r>
              <a:rPr lang="en-US" b="1" dirty="0">
                <a:solidFill>
                  <a:srgbClr val="00B0F0"/>
                </a:solidFill>
              </a:rPr>
              <a:t>:=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3148357" y="4230948"/>
            <a:ext cx="366712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436563" y="4492885"/>
            <a:ext cx="39370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 := num ; </a:t>
            </a:r>
            <a:r>
              <a:rPr lang="en-US" dirty="0">
                <a:solidFill>
                  <a:srgbClr val="00B0F0"/>
                </a:solidFill>
              </a:rPr>
              <a:t>id </a:t>
            </a:r>
            <a:r>
              <a:rPr lang="en-US" dirty="0">
                <a:solidFill>
                  <a:schemeClr val="tx1"/>
                </a:solidFill>
              </a:rPr>
              <a:t>:=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2835954" y="4871365"/>
            <a:ext cx="366712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436563" y="5151439"/>
            <a:ext cx="425608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 := num ; id :=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 </a:t>
            </a:r>
            <a:r>
              <a:rPr lang="en-US" dirty="0">
                <a:solidFill>
                  <a:schemeClr val="tx1"/>
                </a:solidFill>
              </a:rPr>
              <a:t>+ num</a:t>
            </a: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>
            <a:off x="3047105" y="5640648"/>
            <a:ext cx="366713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00025" y="5877185"/>
            <a:ext cx="510381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 := num ; id :=num + num</a:t>
            </a:r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5899150" y="24780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4784725" y="2476500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2" name="Oval 21"/>
          <p:cNvSpPr>
            <a:spLocks noChangeArrowheads="1"/>
          </p:cNvSpPr>
          <p:nvPr/>
        </p:nvSpPr>
        <p:spPr bwMode="auto">
          <a:xfrm>
            <a:off x="6904038" y="2476500"/>
            <a:ext cx="776287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3" name="Oval 22"/>
          <p:cNvSpPr>
            <a:spLocks noChangeArrowheads="1"/>
          </p:cNvSpPr>
          <p:nvPr/>
        </p:nvSpPr>
        <p:spPr bwMode="auto">
          <a:xfrm>
            <a:off x="5913438" y="1563688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4" name="Oval 23"/>
          <p:cNvSpPr>
            <a:spLocks noChangeArrowheads="1"/>
          </p:cNvSpPr>
          <p:nvPr/>
        </p:nvSpPr>
        <p:spPr bwMode="auto">
          <a:xfrm>
            <a:off x="3916363" y="3383043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id</a:t>
            </a:r>
          </a:p>
        </p:txBody>
      </p:sp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4792663" y="3468688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:=</a:t>
            </a: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5670550" y="34686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6613525" y="34686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id</a:t>
            </a: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489825" y="34686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:=</a:t>
            </a: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8367713" y="3468688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80" name="Oval 31"/>
          <p:cNvSpPr>
            <a:spLocks noChangeArrowheads="1"/>
          </p:cNvSpPr>
          <p:nvPr/>
        </p:nvSpPr>
        <p:spPr bwMode="auto">
          <a:xfrm>
            <a:off x="5746750" y="4759325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num</a:t>
            </a:r>
          </a:p>
        </p:txBody>
      </p:sp>
      <p:sp>
        <p:nvSpPr>
          <p:cNvPr id="23581" name="Oval 32"/>
          <p:cNvSpPr>
            <a:spLocks noChangeArrowheads="1"/>
          </p:cNvSpPr>
          <p:nvPr/>
        </p:nvSpPr>
        <p:spPr bwMode="auto">
          <a:xfrm>
            <a:off x="6613525" y="4759325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82" name="Oval 33"/>
          <p:cNvSpPr>
            <a:spLocks noChangeArrowheads="1"/>
          </p:cNvSpPr>
          <p:nvPr/>
        </p:nvSpPr>
        <p:spPr bwMode="auto">
          <a:xfrm>
            <a:off x="7489825" y="4759325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23583" name="Oval 34"/>
          <p:cNvSpPr>
            <a:spLocks noChangeArrowheads="1"/>
          </p:cNvSpPr>
          <p:nvPr/>
        </p:nvSpPr>
        <p:spPr bwMode="auto">
          <a:xfrm>
            <a:off x="8367713" y="4759325"/>
            <a:ext cx="776287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84" name="Oval 37"/>
          <p:cNvSpPr>
            <a:spLocks noChangeArrowheads="1"/>
          </p:cNvSpPr>
          <p:nvPr/>
        </p:nvSpPr>
        <p:spPr bwMode="auto">
          <a:xfrm>
            <a:off x="8124825" y="5751513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num</a:t>
            </a:r>
          </a:p>
        </p:txBody>
      </p:sp>
      <p:sp>
        <p:nvSpPr>
          <p:cNvPr id="23585" name="Line 39"/>
          <p:cNvSpPr>
            <a:spLocks noChangeShapeType="1"/>
          </p:cNvSpPr>
          <p:nvPr/>
        </p:nvSpPr>
        <p:spPr bwMode="auto">
          <a:xfrm flipH="1">
            <a:off x="5303838" y="1798638"/>
            <a:ext cx="639762" cy="639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6" name="Line 40"/>
          <p:cNvSpPr>
            <a:spLocks noChangeShapeType="1"/>
          </p:cNvSpPr>
          <p:nvPr/>
        </p:nvSpPr>
        <p:spPr bwMode="auto">
          <a:xfrm>
            <a:off x="6675438" y="1782763"/>
            <a:ext cx="503237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7" name="Line 41"/>
          <p:cNvSpPr>
            <a:spLocks noChangeShapeType="1"/>
          </p:cNvSpPr>
          <p:nvPr/>
        </p:nvSpPr>
        <p:spPr bwMode="auto">
          <a:xfrm>
            <a:off x="6278563" y="1951038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8" name="Line 42"/>
          <p:cNvSpPr>
            <a:spLocks noChangeShapeType="1"/>
          </p:cNvSpPr>
          <p:nvPr/>
        </p:nvSpPr>
        <p:spPr bwMode="auto">
          <a:xfrm flipH="1">
            <a:off x="4373563" y="2803525"/>
            <a:ext cx="595312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9" name="Line 43"/>
          <p:cNvSpPr>
            <a:spLocks noChangeShapeType="1"/>
          </p:cNvSpPr>
          <p:nvPr/>
        </p:nvSpPr>
        <p:spPr bwMode="auto">
          <a:xfrm>
            <a:off x="5197475" y="2835275"/>
            <a:ext cx="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0" name="Line 44"/>
          <p:cNvSpPr>
            <a:spLocks noChangeShapeType="1"/>
          </p:cNvSpPr>
          <p:nvPr/>
        </p:nvSpPr>
        <p:spPr bwMode="auto">
          <a:xfrm>
            <a:off x="5456238" y="2803525"/>
            <a:ext cx="609600" cy="655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1" name="Line 45"/>
          <p:cNvSpPr>
            <a:spLocks noChangeShapeType="1"/>
          </p:cNvSpPr>
          <p:nvPr/>
        </p:nvSpPr>
        <p:spPr bwMode="auto">
          <a:xfrm flipH="1">
            <a:off x="7026275" y="2835275"/>
            <a:ext cx="22860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2" name="Line 46"/>
          <p:cNvSpPr>
            <a:spLocks noChangeShapeType="1"/>
          </p:cNvSpPr>
          <p:nvPr/>
        </p:nvSpPr>
        <p:spPr bwMode="auto">
          <a:xfrm>
            <a:off x="7497763" y="2865438"/>
            <a:ext cx="366712" cy="547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3" name="Line 47"/>
          <p:cNvSpPr>
            <a:spLocks noChangeShapeType="1"/>
          </p:cNvSpPr>
          <p:nvPr/>
        </p:nvSpPr>
        <p:spPr bwMode="auto">
          <a:xfrm>
            <a:off x="7696200" y="2743200"/>
            <a:ext cx="1020763" cy="639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4" name="Line 50"/>
          <p:cNvSpPr>
            <a:spLocks noChangeShapeType="1"/>
          </p:cNvSpPr>
          <p:nvPr/>
        </p:nvSpPr>
        <p:spPr bwMode="auto">
          <a:xfrm>
            <a:off x="6142038" y="3856038"/>
            <a:ext cx="14287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5" name="Line 51"/>
          <p:cNvSpPr>
            <a:spLocks noChangeShapeType="1"/>
          </p:cNvSpPr>
          <p:nvPr/>
        </p:nvSpPr>
        <p:spPr bwMode="auto">
          <a:xfrm>
            <a:off x="8763000" y="3870325"/>
            <a:ext cx="15875" cy="777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6" name="Line 52"/>
          <p:cNvSpPr>
            <a:spLocks noChangeShapeType="1"/>
          </p:cNvSpPr>
          <p:nvPr/>
        </p:nvSpPr>
        <p:spPr bwMode="auto">
          <a:xfrm flipH="1">
            <a:off x="7940675" y="3870325"/>
            <a:ext cx="639763" cy="869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7" name="Line 53"/>
          <p:cNvSpPr>
            <a:spLocks noChangeShapeType="1"/>
          </p:cNvSpPr>
          <p:nvPr/>
        </p:nvSpPr>
        <p:spPr bwMode="auto">
          <a:xfrm flipH="1">
            <a:off x="7026275" y="3763963"/>
            <a:ext cx="1416050" cy="1006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8" name="Line 57"/>
          <p:cNvSpPr>
            <a:spLocks noChangeShapeType="1"/>
          </p:cNvSpPr>
          <p:nvPr/>
        </p:nvSpPr>
        <p:spPr bwMode="auto">
          <a:xfrm flipH="1">
            <a:off x="8518525" y="5151438"/>
            <a:ext cx="198438" cy="639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9" name="Oval 58"/>
          <p:cNvSpPr>
            <a:spLocks noChangeArrowheads="1"/>
          </p:cNvSpPr>
          <p:nvPr/>
        </p:nvSpPr>
        <p:spPr bwMode="auto">
          <a:xfrm>
            <a:off x="6677025" y="5751513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num</a:t>
            </a:r>
          </a:p>
        </p:txBody>
      </p:sp>
      <p:sp>
        <p:nvSpPr>
          <p:cNvPr id="23600" name="Line 59"/>
          <p:cNvSpPr>
            <a:spLocks noChangeShapeType="1"/>
          </p:cNvSpPr>
          <p:nvPr/>
        </p:nvSpPr>
        <p:spPr bwMode="auto">
          <a:xfrm>
            <a:off x="6980238" y="5121275"/>
            <a:ext cx="46037" cy="57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Ambiguous  Grammars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r>
              <a:rPr lang="en-US" smtClean="0">
                <a:sym typeface="Symbol" pitchFamily="18" charset="2"/>
              </a:rPr>
              <a:t>Two leftmost derivations</a:t>
            </a:r>
          </a:p>
          <a:p>
            <a:r>
              <a:rPr lang="en-US" smtClean="0">
                <a:sym typeface="Symbol" pitchFamily="18" charset="2"/>
              </a:rPr>
              <a:t>Two rightmost derivations</a:t>
            </a:r>
          </a:p>
          <a:p>
            <a:r>
              <a:rPr lang="en-US" smtClean="0">
                <a:sym typeface="Symbol" pitchFamily="18" charset="2"/>
              </a:rPr>
              <a:t>Two parse trees</a:t>
            </a:r>
          </a:p>
          <a:p>
            <a:endParaRPr lang="en-US" smtClean="0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chemeClr val="tx1"/>
                </a:solidFill>
              </a:rPr>
              <a:t>A Grammar for Arithmetic Expressions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323625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1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2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3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id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4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chemeClr val="tx1"/>
                </a:solidFill>
              </a:rPr>
              <a:t>Drawbacks of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Ambiguous Grammars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Ambiguous semantics</a:t>
            </a:r>
          </a:p>
          <a:p>
            <a:r>
              <a:rPr lang="en-US" dirty="0" smtClean="0"/>
              <a:t>Parsing complexity</a:t>
            </a:r>
          </a:p>
          <a:p>
            <a:r>
              <a:rPr lang="en-US" dirty="0" smtClean="0"/>
              <a:t>But how can we express the syntax of PL using non-ambiguous grammars? </a:t>
            </a:r>
          </a:p>
        </p:txBody>
      </p:sp>
    </p:spTree>
    <p:extLst>
      <p:ext uri="{BB962C8B-B14F-4D97-AF65-F5344CB8AC3E}">
        <p14:creationId xmlns:p14="http://schemas.microsoft.com/office/powerpoint/2010/main" val="24036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>
                <a:solidFill>
                  <a:schemeClr val="tx1"/>
                </a:solidFill>
              </a:rPr>
              <a:t>Non Ambiguous Grammar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for Arithmetic Expressions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34963" y="2133600"/>
            <a:ext cx="3154362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tx1"/>
                </a:solidFill>
              </a:rPr>
              <a:t>Ambiguous grammar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4110037" y="2941638"/>
            <a:ext cx="3043797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1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2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3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 </a:t>
            </a:r>
            <a:r>
              <a:rPr lang="en-US" b="1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4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5 </a:t>
            </a:r>
            <a:r>
              <a:rPr lang="en-US" dirty="0" smtClean="0">
                <a:solidFill>
                  <a:schemeClr val="tx1"/>
                </a:solidFill>
              </a:rPr>
              <a:t>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6 </a:t>
            </a:r>
            <a:r>
              <a:rPr lang="en-US" dirty="0" smtClean="0">
                <a:solidFill>
                  <a:schemeClr val="tx1"/>
                </a:solidFill>
              </a:rPr>
              <a:t>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914400" y="2971800"/>
            <a:ext cx="293145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1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2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3  &lt;</a:t>
            </a:r>
            <a:r>
              <a:rPr lang="en-US" dirty="0" smtClean="0">
                <a:solidFill>
                  <a:schemeClr val="tx1"/>
                </a:solidFill>
              </a:rPr>
              <a:t>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4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5562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show that the above grammars</a:t>
            </a:r>
            <a:r>
              <a:rPr lang="he-IL" dirty="0" smtClean="0"/>
              <a:t>   </a:t>
            </a:r>
            <a:r>
              <a:rPr lang="en-US" dirty="0" smtClean="0"/>
              <a:t>are the same?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9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>
                <a:solidFill>
                  <a:schemeClr val="tx1"/>
                </a:solidFill>
              </a:rPr>
              <a:t>Non Ambiguous Grammars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for Arithmetic Expressions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34963" y="2133600"/>
            <a:ext cx="3154362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tx1"/>
                </a:solidFill>
              </a:rPr>
              <a:t>Ambiguous grammar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532094" y="2941638"/>
            <a:ext cx="2836956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1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2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3 T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4 T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5 F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6 F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08212" y="2971800"/>
            <a:ext cx="291352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1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2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3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4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51590" name="Text Box 6"/>
          <p:cNvSpPr txBox="1">
            <a:spLocks noChangeArrowheads="1"/>
          </p:cNvSpPr>
          <p:nvPr/>
        </p:nvSpPr>
        <p:spPr bwMode="auto">
          <a:xfrm>
            <a:off x="6176683" y="2941638"/>
            <a:ext cx="2823882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1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2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3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&lt;F&gt;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4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5 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6 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7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Equivalence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two grammars to be equivalent?</a:t>
            </a:r>
          </a:p>
          <a:p>
            <a:r>
              <a:rPr lang="en-US" dirty="0" smtClean="0"/>
              <a:t>How do we show that two grammars are equivalent?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Mathematical 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P(n) is a property of natural number n</a:t>
            </a:r>
          </a:p>
          <a:p>
            <a:r>
              <a:rPr lang="en-US" dirty="0" smtClean="0"/>
              <a:t>To show that P(n) holds for every n, it suffices to show that:</a:t>
            </a:r>
          </a:p>
          <a:p>
            <a:pPr lvl="1"/>
            <a:r>
              <a:rPr lang="en-US" dirty="0" smtClean="0"/>
              <a:t>P(0) is true</a:t>
            </a:r>
          </a:p>
          <a:p>
            <a:pPr lvl="1"/>
            <a:r>
              <a:rPr lang="en-US" dirty="0" smtClean="0"/>
              <a:t>If P(m) is true then P(m+1) is true for every number m</a:t>
            </a:r>
          </a:p>
          <a:p>
            <a:r>
              <a:rPr lang="en-US" dirty="0" smtClean="0"/>
              <a:t>In logic</a:t>
            </a:r>
          </a:p>
          <a:p>
            <a:pPr lvl="1"/>
            <a:r>
              <a:rPr lang="en-US" dirty="0" smtClean="0"/>
              <a:t>(P(0) </a:t>
            </a:r>
            <a:r>
              <a:rPr lang="en-US" dirty="0" smtClean="0">
                <a:sym typeface="Symbol" panose="05050102010706020507" pitchFamily="18" charset="2"/>
              </a:rPr>
              <a:t>m N. P(m)</a:t>
            </a:r>
            <a:r>
              <a:rPr lang="en-US" dirty="0" smtClean="0">
                <a:sym typeface="Wingdings" panose="05000000000000000000" pitchFamily="2" charset="2"/>
              </a:rPr>
              <a:t> P(m+1)) </a:t>
            </a:r>
            <a:r>
              <a:rPr lang="en-US" dirty="0" smtClean="0">
                <a:sym typeface="Symbol" panose="05050102010706020507" pitchFamily="18" charset="2"/>
              </a:rPr>
              <a:t>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n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. P(n)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6400800"/>
            <a:ext cx="76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640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601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P(0)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01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P(m)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638913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601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P(m+1)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Prove that the property holds for all simple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trees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Prove </a:t>
            </a:r>
            <a:r>
              <a:rPr lang="en-US" dirty="0">
                <a:solidFill>
                  <a:srgbClr val="000000"/>
                </a:solidFill>
              </a:rPr>
              <a:t>that the property holds for all composite </a:t>
            </a:r>
            <a:r>
              <a:rPr lang="en-US" dirty="0" smtClean="0">
                <a:solidFill>
                  <a:srgbClr val="000000"/>
                </a:solidFill>
              </a:rPr>
              <a:t>trees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using the fact that it holds for </a:t>
            </a:r>
            <a:r>
              <a:rPr lang="en-US" dirty="0" err="1" smtClean="0">
                <a:solidFill>
                  <a:srgbClr val="000000"/>
                </a:solidFill>
              </a:rPr>
              <a:t>subtress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For each rule assume that the property holds for its premises (induction hypothesis) and prove it holds for the conclusion of the rule</a:t>
            </a:r>
          </a:p>
        </p:txBody>
      </p:sp>
    </p:spTree>
    <p:extLst>
      <p:ext uri="{BB962C8B-B14F-4D97-AF65-F5344CB8AC3E}">
        <p14:creationId xmlns:p14="http://schemas.microsoft.com/office/powerpoint/2010/main" val="12657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Prove that the property holds for all simple derivation trees by showing it holds for axioms</a:t>
            </a:r>
          </a:p>
          <a:p>
            <a:r>
              <a:rPr lang="en-US" dirty="0">
                <a:solidFill>
                  <a:srgbClr val="000000"/>
                </a:solidFill>
              </a:rPr>
              <a:t>Prove that the property holds for all composite trees: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 each rule assume that the property holds for its premises (induction hypothesis) and prove it holds for the conclusion of the rule</a:t>
            </a:r>
          </a:p>
        </p:txBody>
      </p:sp>
    </p:spTree>
    <p:extLst>
      <p:ext uri="{BB962C8B-B14F-4D97-AF65-F5344CB8AC3E}">
        <p14:creationId xmlns:p14="http://schemas.microsoft.com/office/powerpoint/2010/main" val="42331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Inductive Rules for</a:t>
            </a:r>
            <a:br>
              <a:rPr lang="en-US" dirty="0" smtClean="0"/>
            </a:br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Operational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rules for expression evaluation can also be defined inductively</a:t>
            </a:r>
          </a:p>
          <a:p>
            <a:r>
              <a:rPr lang="en-US" dirty="0" smtClean="0"/>
              <a:t>Val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err="1" smtClean="0">
                <a:sym typeface="Symbol" panose="05050102010706020507" pitchFamily="18" charset="2"/>
              </a:rPr>
              <a:t>Exp</a:t>
            </a:r>
            <a:r>
              <a:rPr lang="en-US" dirty="0" smtClean="0">
                <a:sym typeface="Symbol" panose="05050102010706020507" pitchFamily="18" charset="2"/>
              </a:rPr>
              <a:t>  </a:t>
            </a:r>
            <a:r>
              <a:rPr lang="en-US" dirty="0" err="1" smtClean="0">
                <a:sym typeface="Symbol" panose="05050102010706020507" pitchFamily="18" charset="2"/>
              </a:rPr>
              <a:t>Int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Denote 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/>
              <a:t>e,k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 Val     by   e  k</a:t>
            </a:r>
            <a:endParaRPr lang="en-US" dirty="0" smtClean="0"/>
          </a:p>
          <a:p>
            <a:r>
              <a:rPr lang="en-US" dirty="0" smtClean="0"/>
              <a:t>Leads to simple evaluation rules</a:t>
            </a:r>
          </a:p>
          <a:p>
            <a:r>
              <a:rPr lang="en-US" dirty="0" smtClean="0"/>
              <a:t>Easy to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expression evaluation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2101334"/>
            <a:ext cx="8915400" cy="722531"/>
            <a:chOff x="0" y="2101334"/>
            <a:chExt cx="8386522" cy="72253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958599" y="2362200"/>
              <a:ext cx="642792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600200" y="2362200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number</a:t>
              </a:r>
              <a:r>
                <a:rPr lang="en-US" sz="2400" dirty="0" smtClean="0">
                  <a:sym typeface="Wingdings" panose="05000000000000000000" pitchFamily="2" charset="2"/>
                </a:rPr>
                <a:t></a:t>
              </a:r>
              <a:r>
                <a:rPr lang="en-US" sz="2400" dirty="0" smtClean="0"/>
                <a:t> number 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2101334"/>
              <a:ext cx="20070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vexp</a:t>
              </a:r>
              <a:r>
                <a:rPr lang="en-US" sz="2400" dirty="0" smtClean="0"/>
                <a:t>-</a:t>
              </a:r>
              <a:r>
                <a:rPr lang="en-US" sz="2400" dirty="0" err="1" smtClean="0"/>
                <a:t>num</a:t>
              </a:r>
              <a:r>
                <a:rPr lang="en-US" sz="2400" dirty="0" smtClean="0"/>
                <a:t>-ax</a:t>
              </a:r>
              <a:endParaRPr lang="en-US" sz="2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3470701"/>
            <a:ext cx="8915400" cy="1170296"/>
            <a:chOff x="0" y="3470701"/>
            <a:chExt cx="8915400" cy="117029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76400" y="3810000"/>
              <a:ext cx="72390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485900" y="3810000"/>
              <a:ext cx="541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(e)</a:t>
              </a:r>
              <a:r>
                <a:rPr lang="en-US" sz="2400" dirty="0" smtClean="0">
                  <a:sym typeface="Wingdings" panose="05000000000000000000" pitchFamily="2" charset="2"/>
                </a:rPr>
                <a:t></a:t>
              </a:r>
              <a:r>
                <a:rPr lang="en-US" sz="2400" dirty="0" smtClean="0"/>
                <a:t> v</a:t>
              </a:r>
              <a:r>
                <a:rPr lang="en-US" sz="2400" dirty="0" smtClean="0">
                  <a:sym typeface="Symbol" panose="05050102010706020507" pitchFamily="18" charset="2"/>
                </a:rPr>
                <a:t> </a:t>
              </a:r>
              <a:endParaRPr lang="en-US" sz="2400" dirty="0"/>
            </a:p>
            <a:p>
              <a:pPr algn="ctr"/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358140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vexp-paren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3470701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 </a:t>
              </a:r>
              <a:r>
                <a:rPr lang="en-US" sz="2400" dirty="0" smtClean="0">
                  <a:sym typeface="Wingdings" panose="05000000000000000000" pitchFamily="2" charset="2"/>
                </a:rPr>
                <a:t></a:t>
              </a:r>
              <a:r>
                <a:rPr lang="en-US" sz="2400" dirty="0" smtClean="0"/>
                <a:t> v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2400" y="4894855"/>
            <a:ext cx="8686800" cy="912478"/>
            <a:chOff x="152400" y="4894855"/>
            <a:chExt cx="8686800" cy="91247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5334000"/>
              <a:ext cx="72390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485900" y="5345668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+e</a:t>
              </a:r>
              <a:r>
                <a:rPr lang="en-US" sz="2400" baseline="-25000" dirty="0" smtClean="0"/>
                <a:t>2</a:t>
              </a:r>
              <a:r>
                <a:rPr lang="en-US" sz="2400" dirty="0" smtClean="0">
                  <a:sym typeface="Wingdings" panose="05000000000000000000" pitchFamily="2" charset="2"/>
                </a:rPr>
                <a:t></a:t>
              </a:r>
              <a:r>
                <a:rPr lang="en-US" sz="2400" dirty="0" smtClean="0"/>
                <a:t> v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+v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" y="512873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vexp</a:t>
              </a:r>
              <a:r>
                <a:rPr lang="en-US" sz="2400" dirty="0" smtClean="0"/>
                <a:t>-plus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91969" y="4894855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</a:t>
              </a:r>
              <a:r>
                <a:rPr lang="en-US" sz="2400" baseline="-25000" dirty="0" smtClean="0"/>
                <a:t>1</a:t>
              </a:r>
              <a:r>
                <a:rPr lang="en-US" sz="2400" dirty="0" smtClean="0">
                  <a:sym typeface="Wingdings" panose="05000000000000000000" pitchFamily="2" charset="2"/>
                </a:rPr>
                <a:t> </a:t>
              </a:r>
              <a:r>
                <a:rPr lang="en-US" sz="2400" dirty="0" smtClean="0"/>
                <a:t>v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ym typeface="Symbol" panose="05050102010706020507" pitchFamily="18" charset="2"/>
                </a:rPr>
                <a:t>                         </a:t>
              </a:r>
              <a:r>
                <a:rPr lang="en-US" sz="2400" dirty="0" smtClean="0"/>
                <a:t>e</a:t>
              </a:r>
              <a:r>
                <a:rPr lang="en-US" sz="2400" baseline="-25000" dirty="0" smtClean="0"/>
                <a:t>2</a:t>
              </a:r>
              <a:r>
                <a:rPr lang="en-US" sz="2400" dirty="0" smtClean="0">
                  <a:sym typeface="Wingdings" panose="05000000000000000000" pitchFamily="2" charset="2"/>
                </a:rPr>
                <a:t></a:t>
              </a:r>
              <a:r>
                <a:rPr lang="en-US" sz="2400" dirty="0" smtClean="0"/>
                <a:t>v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635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2+3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57200" y="2101334"/>
            <a:ext cx="4343400" cy="722531"/>
            <a:chOff x="457200" y="2101334"/>
            <a:chExt cx="4343400" cy="72253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438400" y="2362200"/>
              <a:ext cx="2057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76400" y="2362200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r>
                <a:rPr lang="en-US" sz="2400" dirty="0" smtClean="0">
                  <a:sym typeface="Wingdings" panose="05000000000000000000" pitchFamily="2" charset="2"/>
                </a:rPr>
                <a:t></a:t>
              </a:r>
              <a:r>
                <a:rPr lang="en-US" sz="2400" dirty="0" smtClean="0"/>
                <a:t> 2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101334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vexp</a:t>
              </a:r>
              <a:r>
                <a:rPr lang="en-US" sz="2400" dirty="0" smtClean="0"/>
                <a:t>-</a:t>
              </a:r>
              <a:r>
                <a:rPr lang="en-US" sz="2400" dirty="0" err="1" smtClean="0"/>
                <a:t>num</a:t>
              </a:r>
              <a:r>
                <a:rPr lang="en-US" sz="2400" dirty="0" smtClean="0"/>
                <a:t>-ax</a:t>
              </a:r>
              <a:endParaRPr lang="en-US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24400" y="2096869"/>
            <a:ext cx="4343400" cy="722531"/>
            <a:chOff x="4724400" y="2096869"/>
            <a:chExt cx="4343400" cy="72253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705600" y="2357735"/>
              <a:ext cx="2057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43600" y="2357735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</a:t>
              </a:r>
              <a:r>
                <a:rPr lang="en-US" sz="2400" dirty="0" smtClean="0">
                  <a:sym typeface="Wingdings" panose="05000000000000000000" pitchFamily="2" charset="2"/>
                </a:rPr>
                <a:t></a:t>
              </a:r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2096869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vexp</a:t>
              </a:r>
              <a:r>
                <a:rPr lang="en-US" sz="2400" dirty="0" smtClean="0"/>
                <a:t>-</a:t>
              </a:r>
              <a:r>
                <a:rPr lang="en-US" sz="2400" dirty="0" err="1" smtClean="0"/>
                <a:t>num</a:t>
              </a:r>
              <a:r>
                <a:rPr lang="en-US" sz="2400" dirty="0" smtClean="0"/>
                <a:t>-ax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8600" y="3593068"/>
            <a:ext cx="8686800" cy="678597"/>
            <a:chOff x="152400" y="5128736"/>
            <a:chExt cx="8686800" cy="67859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600200" y="5334000"/>
              <a:ext cx="72390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485900" y="5345668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2+3</a:t>
              </a:r>
              <a:r>
                <a:rPr lang="en-US" sz="2400" smtClean="0">
                  <a:sym typeface="Wingdings" panose="05000000000000000000" pitchFamily="2" charset="2"/>
                </a:rPr>
                <a:t></a:t>
              </a:r>
              <a:r>
                <a:rPr lang="en-US" sz="2400" smtClean="0"/>
                <a:t>5 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2400" y="512873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vexp</a:t>
              </a:r>
              <a:r>
                <a:rPr lang="en-US" sz="2400" dirty="0" smtClean="0"/>
                <a:t>-plus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496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Theorem: Values are 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expression e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 err="1" smtClean="0">
                <a:sym typeface="Symbol" panose="05050102010706020507" pitchFamily="18" charset="2"/>
              </a:rPr>
              <a:t>Exp</a:t>
            </a:r>
            <a:r>
              <a:rPr lang="en-US" dirty="0" smtClean="0">
                <a:sym typeface="Symbol" panose="05050102010706020507" pitchFamily="18" charset="2"/>
              </a:rPr>
              <a:t> and values v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v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</a:t>
            </a:r>
            <a:r>
              <a:rPr lang="en-US" dirty="0" err="1" smtClean="0">
                <a:sym typeface="Symbol" panose="05050102010706020507" pitchFamily="18" charset="2"/>
              </a:rPr>
              <a:t>Int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Symbol" panose="05050102010706020507" pitchFamily="18" charset="2"/>
              </a:rPr>
              <a:t>v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and e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Symbol" panose="05050102010706020507" pitchFamily="18" charset="2"/>
              </a:rPr>
              <a:t> v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then v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= v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0675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Founded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arguments work since they cannot go forever</a:t>
            </a:r>
          </a:p>
          <a:p>
            <a:r>
              <a:rPr lang="en-US" dirty="0" smtClean="0"/>
              <a:t>Eventually we reach the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Founded 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binary relation </a:t>
            </a:r>
            <a:r>
              <a:rPr lang="en-US" dirty="0" smtClean="0">
                <a:sym typeface="Math B" panose="05000000000000000000" pitchFamily="2" charset="2"/>
              </a:rPr>
              <a:t> on a set A is </a:t>
            </a:r>
            <a:r>
              <a:rPr lang="en-US" dirty="0" smtClean="0">
                <a:solidFill>
                  <a:srgbClr val="FF0000"/>
                </a:solidFill>
                <a:sym typeface="Math B" panose="05000000000000000000" pitchFamily="2" charset="2"/>
              </a:rPr>
              <a:t>well founded </a:t>
            </a:r>
            <a:r>
              <a:rPr lang="en-US" dirty="0" smtClean="0">
                <a:sym typeface="Math B" panose="05000000000000000000" pitchFamily="2" charset="2"/>
              </a:rPr>
              <a:t>if there are no infinite descending chains</a:t>
            </a:r>
            <a:br>
              <a:rPr lang="en-US" dirty="0" smtClean="0">
                <a:sym typeface="Math B" panose="05000000000000000000" pitchFamily="2" charset="2"/>
              </a:rPr>
            </a:br>
            <a:r>
              <a:rPr lang="en-US" dirty="0" smtClean="0">
                <a:sym typeface="Math B" panose="05000000000000000000" pitchFamily="2" charset="2"/>
              </a:rPr>
              <a:t> …  a</a:t>
            </a:r>
            <a:r>
              <a:rPr lang="en-US" baseline="-25000" dirty="0" smtClean="0">
                <a:sym typeface="Math B" panose="05000000000000000000" pitchFamily="2" charset="2"/>
              </a:rPr>
              <a:t>i</a:t>
            </a:r>
            <a:r>
              <a:rPr lang="en-US" dirty="0" smtClean="0">
                <a:sym typeface="Math B" panose="05000000000000000000" pitchFamily="2" charset="2"/>
              </a:rPr>
              <a:t> </a:t>
            </a:r>
            <a:r>
              <a:rPr lang="en-US" dirty="0">
                <a:sym typeface="Math B" panose="05000000000000000000" pitchFamily="2" charset="2"/>
              </a:rPr>
              <a:t> </a:t>
            </a:r>
            <a:r>
              <a:rPr lang="en-US" dirty="0" smtClean="0">
                <a:sym typeface="Math B" panose="05000000000000000000" pitchFamily="2" charset="2"/>
              </a:rPr>
              <a:t>… </a:t>
            </a:r>
            <a:r>
              <a:rPr lang="en-US" dirty="0">
                <a:sym typeface="Math B" panose="05000000000000000000" pitchFamily="2" charset="2"/>
              </a:rPr>
              <a:t> </a:t>
            </a:r>
            <a:r>
              <a:rPr lang="en-US" dirty="0" smtClean="0">
                <a:sym typeface="Math B" panose="05000000000000000000" pitchFamily="2" charset="2"/>
              </a:rPr>
              <a:t>a</a:t>
            </a:r>
            <a:r>
              <a:rPr lang="en-US" baseline="-25000" dirty="0" smtClean="0">
                <a:sym typeface="Math B" panose="05000000000000000000" pitchFamily="2" charset="2"/>
              </a:rPr>
              <a:t>1</a:t>
            </a:r>
            <a:r>
              <a:rPr lang="en-US" dirty="0" smtClean="0">
                <a:sym typeface="Math B" panose="05000000000000000000" pitchFamily="2" charset="2"/>
              </a:rPr>
              <a:t>  a</a:t>
            </a:r>
            <a:r>
              <a:rPr lang="en-US" baseline="-25000" dirty="0" smtClean="0">
                <a:sym typeface="Math B" panose="05000000000000000000" pitchFamily="2" charset="2"/>
              </a:rPr>
              <a:t>0</a:t>
            </a:r>
          </a:p>
          <a:p>
            <a:r>
              <a:rPr lang="en-US" dirty="0" smtClean="0">
                <a:sym typeface="Math B" panose="05000000000000000000" pitchFamily="2" charset="2"/>
              </a:rPr>
              <a:t>Examples</a:t>
            </a:r>
          </a:p>
          <a:p>
            <a:pPr lvl="1"/>
            <a:r>
              <a:rPr lang="en-US" dirty="0" smtClean="0">
                <a:sym typeface="Math B" panose="05000000000000000000" pitchFamily="2" charset="2"/>
              </a:rPr>
              <a:t>A=N and x  y  if y =x+1</a:t>
            </a:r>
          </a:p>
          <a:p>
            <a:pPr lvl="1"/>
            <a:r>
              <a:rPr lang="en-US" dirty="0" smtClean="0">
                <a:sym typeface="Math B" panose="05000000000000000000" pitchFamily="2" charset="2"/>
              </a:rPr>
              <a:t>A=N and x  y  if x &lt;y</a:t>
            </a:r>
          </a:p>
          <a:p>
            <a:pPr lvl="1"/>
            <a:r>
              <a:rPr lang="en-US" dirty="0" smtClean="0">
                <a:sym typeface="Math B" panose="05000000000000000000" pitchFamily="2" charset="2"/>
              </a:rPr>
              <a:t>A is set of strings and </a:t>
            </a:r>
            <a:r>
              <a:rPr lang="en-US" dirty="0">
                <a:sym typeface="Math B" panose="05000000000000000000" pitchFamily="2" charset="2"/>
              </a:rPr>
              <a:t>x  y </a:t>
            </a:r>
            <a:r>
              <a:rPr lang="en-US" dirty="0" smtClean="0">
                <a:sym typeface="Math B" panose="05000000000000000000" pitchFamily="2" charset="2"/>
              </a:rPr>
              <a:t> if x is a prefix of y, i.e. there exists w such that </a:t>
            </a:r>
            <a:r>
              <a:rPr lang="en-US" dirty="0" err="1" smtClean="0">
                <a:sym typeface="Math B" panose="05000000000000000000" pitchFamily="2" charset="2"/>
              </a:rPr>
              <a:t>x.w</a:t>
            </a:r>
            <a:r>
              <a:rPr lang="en-US" dirty="0" smtClean="0">
                <a:sym typeface="Math B" panose="05000000000000000000" pitchFamily="2" charset="2"/>
              </a:rPr>
              <a:t>=y</a:t>
            </a:r>
          </a:p>
          <a:p>
            <a:pPr lvl="1"/>
            <a:r>
              <a:rPr lang="en-US" dirty="0">
                <a:sym typeface="Math B" panose="05000000000000000000" pitchFamily="2" charset="2"/>
              </a:rPr>
              <a:t>A is set of strings and x  y  if </a:t>
            </a:r>
            <a:r>
              <a:rPr lang="en-US" dirty="0" smtClean="0">
                <a:sym typeface="Math B" panose="05000000000000000000" pitchFamily="2" charset="2"/>
              </a:rPr>
              <a:t>y </a:t>
            </a:r>
            <a:r>
              <a:rPr lang="en-US" dirty="0">
                <a:sym typeface="Math B" panose="05000000000000000000" pitchFamily="2" charset="2"/>
              </a:rPr>
              <a:t>is a </a:t>
            </a:r>
            <a:r>
              <a:rPr lang="en-US" dirty="0" smtClean="0">
                <a:sym typeface="Math B" panose="05000000000000000000" pitchFamily="2" charset="2"/>
              </a:rPr>
              <a:t>prefix </a:t>
            </a:r>
            <a:r>
              <a:rPr lang="en-US" dirty="0">
                <a:sym typeface="Math B" panose="05000000000000000000" pitchFamily="2" charset="2"/>
              </a:rPr>
              <a:t>of x</a:t>
            </a:r>
            <a:r>
              <a:rPr lang="en-US" dirty="0" smtClean="0">
                <a:sym typeface="Math B" panose="05000000000000000000" pitchFamily="2" charset="2"/>
              </a:rPr>
              <a:t>, </a:t>
            </a:r>
            <a:r>
              <a:rPr lang="en-US" dirty="0">
                <a:sym typeface="Math B" panose="05000000000000000000" pitchFamily="2" charset="2"/>
              </a:rPr>
              <a:t>i.e. there exists w such that </a:t>
            </a:r>
            <a:r>
              <a:rPr lang="en-US" dirty="0" err="1" smtClean="0">
                <a:sym typeface="Math B" panose="05000000000000000000" pitchFamily="2" charset="2"/>
              </a:rPr>
              <a:t>y.w</a:t>
            </a:r>
            <a:r>
              <a:rPr lang="en-US" dirty="0" smtClean="0">
                <a:sym typeface="Math B" panose="05000000000000000000" pitchFamily="2" charset="2"/>
              </a:rPr>
              <a:t>=x</a:t>
            </a:r>
          </a:p>
          <a:p>
            <a:pPr lvl="1"/>
            <a:endParaRPr lang="en-US" dirty="0" smtClean="0">
              <a:sym typeface="Math B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153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relation </a:t>
            </a:r>
            <a:r>
              <a:rPr lang="en-US" dirty="0">
                <a:sym typeface="Math B" panose="05000000000000000000" pitchFamily="2" charset="2"/>
              </a:rPr>
              <a:t> on a set A </a:t>
            </a:r>
            <a:r>
              <a:rPr lang="en-US" dirty="0" smtClean="0"/>
              <a:t>is well founded if and only if every non-empty subset Q of A has a minimal element m such that</a:t>
            </a:r>
          </a:p>
          <a:p>
            <a:pPr lvl="1"/>
            <a:r>
              <a:rPr lang="en-US" dirty="0" smtClean="0"/>
              <a:t>m </a:t>
            </a:r>
            <a:r>
              <a:rPr lang="en-US" dirty="0" smtClean="0">
                <a:sym typeface="Symbol" panose="05050102010706020507" pitchFamily="18" charset="2"/>
              </a:rPr>
              <a:t>Q  b. b </a:t>
            </a:r>
            <a:r>
              <a:rPr lang="en-US" dirty="0" smtClean="0">
                <a:sym typeface="Math B" panose="05000000000000000000" pitchFamily="2" charset="2"/>
              </a:rPr>
              <a:t>m </a:t>
            </a:r>
            <a:r>
              <a:rPr lang="en-US" dirty="0" smtClean="0">
                <a:sym typeface="Symbol" panose="05050102010706020507" pitchFamily="18" charset="2"/>
              </a:rPr>
              <a:t> b Q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3886200"/>
            <a:ext cx="3200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91100" y="4191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71900" y="499571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517813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95700" y="580050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580512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628794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0"/>
            <a:endCxn id="10" idx="4"/>
          </p:cNvCxnSpPr>
          <p:nvPr/>
        </p:nvCxnSpPr>
        <p:spPr>
          <a:xfrm flipV="1">
            <a:off x="3276600" y="5952908"/>
            <a:ext cx="495300" cy="335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7"/>
            <a:endCxn id="9" idx="4"/>
          </p:cNvCxnSpPr>
          <p:nvPr/>
        </p:nvCxnSpPr>
        <p:spPr>
          <a:xfrm flipV="1">
            <a:off x="3825782" y="5330536"/>
            <a:ext cx="746218" cy="492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1"/>
            <a:endCxn id="8" idx="4"/>
          </p:cNvCxnSpPr>
          <p:nvPr/>
        </p:nvCxnSpPr>
        <p:spPr>
          <a:xfrm flipH="1" flipV="1">
            <a:off x="5486400" y="4876800"/>
            <a:ext cx="479518" cy="950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5" idx="4"/>
          </p:cNvCxnSpPr>
          <p:nvPr/>
        </p:nvCxnSpPr>
        <p:spPr>
          <a:xfrm flipV="1">
            <a:off x="3875041" y="4572000"/>
            <a:ext cx="163559" cy="405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0"/>
            <a:endCxn id="5" idx="5"/>
          </p:cNvCxnSpPr>
          <p:nvPr/>
        </p:nvCxnSpPr>
        <p:spPr>
          <a:xfrm flipH="1" flipV="1">
            <a:off x="4092482" y="4549682"/>
            <a:ext cx="479518" cy="628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7"/>
            <a:endCxn id="6" idx="4"/>
          </p:cNvCxnSpPr>
          <p:nvPr/>
        </p:nvCxnSpPr>
        <p:spPr>
          <a:xfrm flipV="1">
            <a:off x="4625882" y="4343400"/>
            <a:ext cx="441418" cy="857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0 + 1 + 2 + … + n = n (n + 1)/2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Principle of </a:t>
            </a:r>
            <a:br>
              <a:rPr lang="en-US" dirty="0" smtClean="0"/>
            </a:br>
            <a:r>
              <a:rPr lang="en-US" dirty="0" smtClean="0"/>
              <a:t>Well-Founded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Let </a:t>
            </a:r>
            <a:r>
              <a:rPr lang="en-US" dirty="0">
                <a:sym typeface="Math B" panose="05000000000000000000" pitchFamily="2" charset="2"/>
              </a:rPr>
              <a:t> </a:t>
            </a:r>
            <a:r>
              <a:rPr lang="en-US" dirty="0" smtClean="0">
                <a:sym typeface="Math B" panose="05000000000000000000" pitchFamily="2" charset="2"/>
              </a:rPr>
              <a:t> be </a:t>
            </a:r>
            <a:r>
              <a:rPr lang="en-US" smtClean="0">
                <a:sym typeface="Math B" panose="05000000000000000000" pitchFamily="2" charset="2"/>
              </a:rPr>
              <a:t>a well-founded </a:t>
            </a:r>
            <a:r>
              <a:rPr lang="en-US" dirty="0" smtClean="0">
                <a:sym typeface="Math B" panose="05000000000000000000" pitchFamily="2" charset="2"/>
              </a:rPr>
              <a:t>relation on a set A and P be a property then</a:t>
            </a:r>
            <a:br>
              <a:rPr lang="en-US" dirty="0" smtClean="0">
                <a:sym typeface="Math B" panose="05000000000000000000" pitchFamily="2" charset="2"/>
              </a:rPr>
            </a:br>
            <a:r>
              <a:rPr lang="en-US" dirty="0" smtClean="0">
                <a:sym typeface="Symbol" panose="05050102010706020507" pitchFamily="18" charset="2"/>
              </a:rPr>
              <a:t>a. P(a)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err="1" smtClean="0">
                <a:sym typeface="Symbol" panose="05050102010706020507" pitchFamily="18" charset="2"/>
              </a:rPr>
              <a:t>iff</a:t>
            </a:r>
            <a:r>
              <a:rPr lang="en-US" dirty="0" smtClean="0">
                <a:sym typeface="Symbol" panose="05050102010706020507" pitchFamily="18" charset="2"/>
              </a:rPr>
              <a:t/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c. [b. (b </a:t>
            </a:r>
            <a:r>
              <a:rPr lang="en-US" dirty="0">
                <a:sym typeface="Math B" panose="05000000000000000000" pitchFamily="2" charset="2"/>
              </a:rPr>
              <a:t> </a:t>
            </a:r>
            <a:r>
              <a:rPr lang="en-US" dirty="0" smtClean="0">
                <a:sym typeface="Math B" panose="05000000000000000000" pitchFamily="2" charset="2"/>
              </a:rPr>
              <a:t>c </a:t>
            </a:r>
            <a:r>
              <a:rPr lang="en-US" dirty="0" smtClean="0">
                <a:sym typeface="Symbol" panose="05050102010706020507" pitchFamily="18" charset="2"/>
              </a:rPr>
              <a:t>P(b)) P(c)]</a:t>
            </a:r>
          </a:p>
          <a:p>
            <a:r>
              <a:rPr lang="en-US" dirty="0" smtClean="0">
                <a:sym typeface="Symbol" panose="05050102010706020507" pitchFamily="18" charset="2"/>
              </a:rPr>
              <a:t>Examples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A=N and x </a:t>
            </a:r>
            <a:r>
              <a:rPr lang="en-US" dirty="0" smtClean="0">
                <a:sym typeface="Math B" panose="05000000000000000000" pitchFamily="2" charset="2"/>
              </a:rPr>
              <a:t> y if we y = x+1 we get mathematical induction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A=N and x </a:t>
            </a:r>
            <a:r>
              <a:rPr lang="en-US" dirty="0">
                <a:sym typeface="Math B" panose="05000000000000000000" pitchFamily="2" charset="2"/>
              </a:rPr>
              <a:t> y if we </a:t>
            </a:r>
            <a:r>
              <a:rPr lang="en-US" dirty="0" smtClean="0">
                <a:sym typeface="Math B" panose="05000000000000000000" pitchFamily="2" charset="2"/>
              </a:rPr>
              <a:t>x &lt;y we get </a:t>
            </a:r>
            <a:r>
              <a:rPr lang="en-US" dirty="0" smtClean="0"/>
              <a:t>Course </a:t>
            </a:r>
            <a:r>
              <a:rPr lang="en-US" dirty="0"/>
              <a:t>of values Induction </a:t>
            </a:r>
            <a:endParaRPr lang="en-US" dirty="0" smtClean="0"/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A = Derivation Trees and </a:t>
            </a:r>
            <a:r>
              <a:rPr lang="en-US" dirty="0">
                <a:sym typeface="Symbol" panose="05050102010706020507" pitchFamily="18" charset="2"/>
              </a:rPr>
              <a:t>x </a:t>
            </a:r>
            <a:r>
              <a:rPr lang="en-US" dirty="0">
                <a:sym typeface="Math B" panose="05000000000000000000" pitchFamily="2" charset="2"/>
              </a:rPr>
              <a:t> y if </a:t>
            </a:r>
            <a:r>
              <a:rPr lang="en-US" dirty="0" smtClean="0">
                <a:sym typeface="Math B" panose="05000000000000000000" pitchFamily="2" charset="2"/>
              </a:rPr>
              <a:t> x is a subtree of y we get structural induction</a:t>
            </a:r>
            <a:endParaRPr 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4081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Winskel</a:t>
            </a:r>
            <a:r>
              <a:rPr lang="en-US" dirty="0" smtClean="0"/>
              <a:t>: The formal semantics of programming languages: 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Induction is powerful</a:t>
            </a:r>
            <a:endParaRPr lang="he-IL" dirty="0" smtClean="0"/>
          </a:p>
          <a:p>
            <a:pPr lvl="1"/>
            <a:r>
              <a:rPr lang="en-US" dirty="0" smtClean="0"/>
              <a:t>Mathematical</a:t>
            </a:r>
          </a:p>
          <a:p>
            <a:pPr lvl="1"/>
            <a:r>
              <a:rPr lang="en-US" dirty="0" smtClean="0"/>
              <a:t>Course of values</a:t>
            </a:r>
          </a:p>
          <a:p>
            <a:pPr lvl="1"/>
            <a:r>
              <a:rPr lang="en-US" dirty="0" smtClean="0"/>
              <a:t>Rule induction</a:t>
            </a:r>
          </a:p>
          <a:p>
            <a:pPr lvl="1"/>
            <a:r>
              <a:rPr lang="en-US" dirty="0" smtClean="0"/>
              <a:t>Structural</a:t>
            </a:r>
          </a:p>
          <a:p>
            <a:pPr lvl="1"/>
            <a:r>
              <a:rPr lang="en-US" dirty="0" smtClean="0"/>
              <a:t>Well Founded</a:t>
            </a:r>
          </a:p>
          <a:p>
            <a:r>
              <a:rPr lang="en-US" dirty="0" smtClean="0"/>
              <a:t>Coming up with induction hypothesis may be hard</a:t>
            </a:r>
          </a:p>
          <a:p>
            <a:r>
              <a:rPr lang="en-US" dirty="0" smtClean="0"/>
              <a:t>Induction is a key technique in programming languages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Fibonachi</a:t>
            </a:r>
            <a:r>
              <a:rPr lang="en-US" dirty="0" smtClean="0"/>
              <a:t>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sequence</a:t>
            </a:r>
          </a:p>
          <a:p>
            <a:pPr lvl="1"/>
            <a:r>
              <a:rPr lang="en-US" dirty="0" smtClean="0"/>
              <a:t>fib</a:t>
            </a:r>
            <a:r>
              <a:rPr lang="en-US" baseline="-25000" dirty="0" smtClean="0"/>
              <a:t>0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fib</a:t>
            </a:r>
            <a:r>
              <a:rPr lang="en-US" baseline="-25000" dirty="0" smtClean="0"/>
              <a:t>1</a:t>
            </a:r>
            <a:r>
              <a:rPr lang="en-US" dirty="0" smtClean="0"/>
              <a:t> =1</a:t>
            </a:r>
          </a:p>
          <a:p>
            <a:pPr lvl="1"/>
            <a:r>
              <a:rPr lang="en-US" dirty="0" err="1" smtClean="0"/>
              <a:t>fib</a:t>
            </a:r>
            <a:r>
              <a:rPr lang="en-US" baseline="-25000" dirty="0" err="1" smtClean="0"/>
              <a:t>n</a:t>
            </a:r>
            <a:r>
              <a:rPr lang="en-US" dirty="0" smtClean="0"/>
              <a:t> = fib</a:t>
            </a:r>
            <a:r>
              <a:rPr lang="en-US" baseline="-25000" dirty="0" smtClean="0"/>
              <a:t>n-2</a:t>
            </a:r>
            <a:r>
              <a:rPr lang="en-US" dirty="0" smtClean="0"/>
              <a:t>+fib</a:t>
            </a:r>
            <a:r>
              <a:rPr lang="en-US" baseline="-25000" dirty="0" smtClean="0"/>
              <a:t>n-1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Ratio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fib(n) = (a</a:t>
                </a:r>
                <a:r>
                  <a:rPr lang="en-US" baseline="30000" dirty="0" smtClean="0"/>
                  <a:t>n</a:t>
                </a:r>
                <a:r>
                  <a:rPr lang="en-US" dirty="0" smtClean="0"/>
                  <a:t> –b</a:t>
                </a:r>
                <a:r>
                  <a:rPr lang="en-US" baseline="30000" dirty="0" smtClean="0"/>
                  <a:t>n</a:t>
                </a:r>
                <a:r>
                  <a:rPr lang="en-US" dirty="0" smtClean="0"/>
                  <a:t>)/(a-b) where a=(1+</a:t>
                </a:r>
                <a:r>
                  <a:rPr lang="en-US" dirty="0" smtClean="0">
                    <a:sym typeface="Math B" panose="05000000000000000000" pitchFamily="2" charset="2"/>
                  </a:rPr>
                  <a:t>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)/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 </m:t>
                    </m:r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ath A" panose="05020602060204020302" pitchFamily="18" charset="2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ath A" panose="05020602060204020302" pitchFamily="18" charset="2"/>
                  </a:rPr>
                </a:br>
                <a:r>
                  <a:rPr lang="en-US" dirty="0" smtClean="0"/>
                  <a:t>and b=(</a:t>
                </a:r>
                <a:r>
                  <a:rPr lang="en-US" dirty="0"/>
                  <a:t>1</a:t>
                </a:r>
                <a:r>
                  <a:rPr lang="en-US" dirty="0" smtClean="0"/>
                  <a:t>-</a:t>
                </a:r>
                <a:r>
                  <a:rPr lang="en-US" dirty="0">
                    <a:sym typeface="Math B" panose="05000000000000000000" pitchFamily="2" charset="2"/>
                  </a:rPr>
                  <a:t>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√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)/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 A" panose="05020602060204020302" pitchFamily="18" charset="2"/>
                      </a:rPr>
                      <m:t>  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  <a:sym typeface="Math A" panose="05020602060204020302" pitchFamily="18" charset="2"/>
                </a:endParaRPr>
              </a:p>
              <a:p>
                <a:r>
                  <a:rPr lang="en-US" dirty="0" smtClean="0"/>
                  <a:t>How can this be proved?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upload.wikimedia.org/wikipedia/commons/thumb/2/21/Euclid.jpg/220px-Eucl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10764"/>
            <a:ext cx="2209800" cy="185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8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of values 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P(n) is a property of natural number n</a:t>
            </a:r>
          </a:p>
          <a:p>
            <a:r>
              <a:rPr lang="en-US" dirty="0" smtClean="0"/>
              <a:t>To show that P(n) holds for every n, it suffices to show that for all m if for all k &lt;m, P(k) holds then P(m)</a:t>
            </a:r>
          </a:p>
          <a:p>
            <a:r>
              <a:rPr lang="en-US" dirty="0" smtClean="0"/>
              <a:t>In logic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m N. (k &lt; m. P(k))</a:t>
            </a:r>
            <a:r>
              <a:rPr lang="en-US" dirty="0" smtClean="0">
                <a:sym typeface="Wingdings" panose="05000000000000000000" pitchFamily="2" charset="2"/>
              </a:rPr>
              <a:t> P(m)) </a:t>
            </a:r>
            <a:r>
              <a:rPr lang="en-US" dirty="0" smtClean="0">
                <a:sym typeface="Symbol" panose="05050102010706020507" pitchFamily="18" charset="2"/>
              </a:rPr>
              <a:t>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n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. P(n)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6400800"/>
            <a:ext cx="76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640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601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P(0)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601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P(k)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640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601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P(m)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601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</TotalTime>
  <Words>2257</Words>
  <Application>Microsoft Office PowerPoint</Application>
  <PresentationFormat>On-screen Show (4:3)</PresentationFormat>
  <Paragraphs>546</Paragraphs>
  <Slides>62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Arial</vt:lpstr>
      <vt:lpstr>Calibri</vt:lpstr>
      <vt:lpstr>Cambria Math</vt:lpstr>
      <vt:lpstr>Math A</vt:lpstr>
      <vt:lpstr>Math B</vt:lpstr>
      <vt:lpstr>Monotype Sorts</vt:lpstr>
      <vt:lpstr>Symbol</vt:lpstr>
      <vt:lpstr>Times New Roman</vt:lpstr>
      <vt:lpstr>Wingdings</vt:lpstr>
      <vt:lpstr>Office Theme</vt:lpstr>
      <vt:lpstr>Some Principles of Induction</vt:lpstr>
      <vt:lpstr>Goals</vt:lpstr>
      <vt:lpstr>Syntax vs. Semantics</vt:lpstr>
      <vt:lpstr>Induction in Programming Languages</vt:lpstr>
      <vt:lpstr>Mathematical Induction </vt:lpstr>
      <vt:lpstr>Simple Example</vt:lpstr>
      <vt:lpstr>Fibonachi Numbers</vt:lpstr>
      <vt:lpstr>The Golden Ratio</vt:lpstr>
      <vt:lpstr>Course of values Induction </vt:lpstr>
      <vt:lpstr>The Induction Hypothesis</vt:lpstr>
      <vt:lpstr>Induction on a ball game</vt:lpstr>
      <vt:lpstr>Induction on a ball game</vt:lpstr>
      <vt:lpstr>Formalizing with induction</vt:lpstr>
      <vt:lpstr>Formalizing with induction</vt:lpstr>
      <vt:lpstr>Simple Program</vt:lpstr>
      <vt:lpstr>Inductively Defined Sets</vt:lpstr>
      <vt:lpstr>Inductively Defined Sets</vt:lpstr>
      <vt:lpstr>The Natural Numbers</vt:lpstr>
      <vt:lpstr>The Even Numbers</vt:lpstr>
      <vt:lpstr>Driven (Proof) Tree</vt:lpstr>
      <vt:lpstr>A Proof Tree for “6” Even</vt:lpstr>
      <vt:lpstr>Proving that “3” Even </vt:lpstr>
      <vt:lpstr>Why is this relevant to programming languages?</vt:lpstr>
      <vt:lpstr>Expression Definition</vt:lpstr>
      <vt:lpstr>Rules for expressions</vt:lpstr>
      <vt:lpstr>Example 5  + (7+3) </vt:lpstr>
      <vt:lpstr>Benefits of formal definitions</vt:lpstr>
      <vt:lpstr>What is a good formal definition?</vt:lpstr>
      <vt:lpstr>Benefits of formal syntax for   programming language</vt:lpstr>
      <vt:lpstr>How can the syntax of programming language be formally defined?</vt:lpstr>
      <vt:lpstr>Tokens</vt:lpstr>
      <vt:lpstr>Example Tokens</vt:lpstr>
      <vt:lpstr>Example Tokens</vt:lpstr>
      <vt:lpstr>Example Non Tokens</vt:lpstr>
      <vt:lpstr>Recursive Syntax Definitions</vt:lpstr>
      <vt:lpstr>Expression Definitions</vt:lpstr>
      <vt:lpstr>Statement Definitions</vt:lpstr>
      <vt:lpstr>C Example</vt:lpstr>
      <vt:lpstr>Context Free Grammars </vt:lpstr>
      <vt:lpstr>Example Context Free Grammar</vt:lpstr>
      <vt:lpstr>Derivations </vt:lpstr>
      <vt:lpstr>Parse Trees </vt:lpstr>
      <vt:lpstr>Example Parse Tree</vt:lpstr>
      <vt:lpstr>Ambiguous  Grammars</vt:lpstr>
      <vt:lpstr>A Grammar for Arithmetic Expressions</vt:lpstr>
      <vt:lpstr>Drawbacks of  Ambiguous Grammars</vt:lpstr>
      <vt:lpstr>Non Ambiguous Grammar for Arithmetic Expressions</vt:lpstr>
      <vt:lpstr>Non Ambiguous Grammars for Arithmetic Expressions</vt:lpstr>
      <vt:lpstr>Language Equivalence</vt:lpstr>
      <vt:lpstr>Structural Induction</vt:lpstr>
      <vt:lpstr>Rule Induction</vt:lpstr>
      <vt:lpstr>Inductive Rules for Interpretation</vt:lpstr>
      <vt:lpstr>Expression Evaluation</vt:lpstr>
      <vt:lpstr>Rules for expression evaluation</vt:lpstr>
      <vt:lpstr>Example 2+3 </vt:lpstr>
      <vt:lpstr>Theorem: Values are deterministic</vt:lpstr>
      <vt:lpstr>Well Founded Induction</vt:lpstr>
      <vt:lpstr>Well Founded  Relations</vt:lpstr>
      <vt:lpstr>Minimal Elements</vt:lpstr>
      <vt:lpstr>The Principle of  Well-Founded Induction</vt:lpstr>
      <vt:lpstr>Further Reading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 Concepts</dc:title>
  <dc:creator>msagiv</dc:creator>
  <cp:lastModifiedBy>Mooly Sagiv</cp:lastModifiedBy>
  <cp:revision>228</cp:revision>
  <dcterms:created xsi:type="dcterms:W3CDTF">2013-12-30T08:47:02Z</dcterms:created>
  <dcterms:modified xsi:type="dcterms:W3CDTF">2019-03-04T07:30:48Z</dcterms:modified>
</cp:coreProperties>
</file>