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569" r:id="rId2"/>
    <p:sldId id="490" r:id="rId3"/>
    <p:sldId id="527" r:id="rId4"/>
    <p:sldId id="529" r:id="rId5"/>
    <p:sldId id="530" r:id="rId6"/>
    <p:sldId id="494" r:id="rId7"/>
    <p:sldId id="531" r:id="rId8"/>
    <p:sldId id="532" r:id="rId9"/>
    <p:sldId id="565" r:id="rId10"/>
    <p:sldId id="568" r:id="rId11"/>
    <p:sldId id="544" r:id="rId12"/>
    <p:sldId id="545" r:id="rId13"/>
    <p:sldId id="546" r:id="rId14"/>
    <p:sldId id="564" r:id="rId15"/>
    <p:sldId id="570" r:id="rId16"/>
    <p:sldId id="548" r:id="rId17"/>
    <p:sldId id="561" r:id="rId18"/>
    <p:sldId id="555" r:id="rId19"/>
    <p:sldId id="551" r:id="rId20"/>
    <p:sldId id="554" r:id="rId21"/>
    <p:sldId id="556" r:id="rId22"/>
    <p:sldId id="557" r:id="rId23"/>
    <p:sldId id="558" r:id="rId24"/>
    <p:sldId id="559" r:id="rId25"/>
    <p:sldId id="560" r:id="rId26"/>
    <p:sldId id="566" r:id="rId27"/>
    <p:sldId id="536" r:id="rId28"/>
    <p:sldId id="537" r:id="rId29"/>
    <p:sldId id="538" r:id="rId30"/>
    <p:sldId id="539" r:id="rId31"/>
    <p:sldId id="541" r:id="rId32"/>
    <p:sldId id="543" r:id="rId33"/>
    <p:sldId id="542" r:id="rId34"/>
    <p:sldId id="567" r:id="rId35"/>
    <p:sldId id="563" r:id="rId36"/>
    <p:sldId id="508" r:id="rId37"/>
    <p:sldId id="511" r:id="rId38"/>
    <p:sldId id="516" r:id="rId39"/>
    <p:sldId id="456" r:id="rId40"/>
    <p:sldId id="519" r:id="rId41"/>
    <p:sldId id="520" r:id="rId42"/>
    <p:sldId id="461" r:id="rId43"/>
  </p:sldIdLst>
  <p:sldSz cx="9144000" cy="6858000" type="screen4x3"/>
  <p:notesSz cx="6858000" cy="9144000"/>
  <p:custShowLst>
    <p:custShow name="Custom Show 1" id="0">
      <p:sldLst>
        <p:sld r:id="rId3"/>
        <p:sld r:id="rId7"/>
        <p:sld r:id="rId37"/>
        <p:sld r:id="rId38"/>
        <p:sld r:id="rId39"/>
        <p:sld r:id="rId40"/>
        <p:sld r:id="rId41"/>
        <p:sld r:id="rId42"/>
        <p:sld r:id="rId43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sagiv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5883D6"/>
    <a:srgbClr val="CCECFF"/>
    <a:srgbClr val="99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5" autoAdjust="0"/>
  </p:normalViewPr>
  <p:slideViewPr>
    <p:cSldViewPr snapToGrid="0">
      <p:cViewPr varScale="1">
        <p:scale>
          <a:sx n="96" d="100"/>
          <a:sy n="96" d="100"/>
        </p:scale>
        <p:origin x="15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A768C-51E2-FC40-B6FC-851D538C3DA1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1E8CB-1CD7-3D4C-8ED6-A54162BEDF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2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D58D44-4821-DB4E-9365-77ED3BA1BC73}" type="datetime1">
              <a:rPr lang="en-US"/>
              <a:pPr>
                <a:defRPr/>
              </a:pPr>
              <a:t>5/27/2019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0D37C9A-7E7B-7F49-B6F6-96B811F0C2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6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Please feel free to ask questions during lecture.  If you are confused, there is a good chance other people in the room are too!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ACF22-2C10-CD47-8416-5039C67D7ED3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064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7C9A-7E7B-7F49-B6F6-96B811F0C28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05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FCEF-A7DF-4559-B15E-2F594B665B6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6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B746CE-E588-DB44-A097-36F0F544C3AC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62B3F-247C-4349-821C-16FF30DFB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3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1DA7B-952F-8B4F-B5A0-1BF138D325F8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5F530-52B1-C343-9E0A-9980BDAB1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FADA1-300E-2D49-AB64-C8A3A54B64B7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566A1-10EC-6143-A961-151FDC829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5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6C3140-5D4F-6C4D-8918-5830C97A7749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0400-76B4-B148-BE76-DEE492AB8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DCAAA-6B83-4E4B-B84C-49947F341261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3C6FE-FA80-7348-A2AF-DDCBACAB30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0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6EE2DD-EA47-BA46-9E02-297D10F5D4C0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B39EE-AF88-0B43-A2E0-5E087DAC4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0A796-FBD1-A141-B981-C4BBD5058AA7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F3490-1D84-6540-B66C-D0C136A33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6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5FF05-C6A2-294E-9720-495D231690D4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204B2-3415-6E44-B41C-92021102FF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9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996A5D-7483-054C-AA47-819D35F6E878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236A8-A57F-3642-AD03-4DC4A41A4A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5F4C4-3158-CF45-99CF-9C70962BE6F8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BCBA6-B327-8F4F-A5E4-88083F2A85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4953D-3ED3-034C-AD91-E86BDE477CA7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4B6BA-1338-F241-AB88-C965761E8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C81897-2B30-7F40-B85A-E69253A5EB7B}" type="datetime1">
              <a:rPr lang="en-US" smtClean="0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11D838-19D4-0047-AF23-D788E6E38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7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181100"/>
            <a:ext cx="8229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latin typeface="Chalkboard"/>
              </a:rPr>
              <a:t>OCaml</a:t>
            </a:r>
            <a:r>
              <a:rPr lang="en-GB" dirty="0" smtClean="0">
                <a:latin typeface="Chalkboard"/>
              </a:rPr>
              <a:t> Revisited</a:t>
            </a:r>
            <a:endParaRPr lang="en-US" dirty="0">
              <a:latin typeface="Chalkboard"/>
              <a:ea typeface="+mj-ea"/>
              <a:cs typeface="+mj-cs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3509963"/>
            <a:ext cx="6694714" cy="1227137"/>
          </a:xfrm>
        </p:spPr>
        <p:txBody>
          <a:bodyPr>
            <a:normAutofit/>
          </a:bodyPr>
          <a:lstStyle/>
          <a:p>
            <a:r>
              <a:rPr lang="en-GB" dirty="0" err="1" smtClean="0"/>
              <a:t>Mooly</a:t>
            </a:r>
            <a:r>
              <a:rPr lang="en-GB" dirty="0" smtClean="0"/>
              <a:t> </a:t>
            </a:r>
            <a:r>
              <a:rPr lang="en-GB" dirty="0" err="1" smtClean="0"/>
              <a:t>Sagiv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10093" y="5305646"/>
            <a:ext cx="746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Code from Ilya Sergey,</a:t>
            </a:r>
          </a:p>
          <a:p>
            <a:r>
              <a:rPr lang="en-US" b="1" dirty="0" smtClean="0"/>
              <a:t>Real World </a:t>
            </a:r>
            <a:r>
              <a:rPr lang="en-US" b="1" dirty="0" err="1" smtClean="0"/>
              <a:t>OCaml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34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821"/>
            <a:ext cx="8229600" cy="1143000"/>
          </a:xfrm>
        </p:spPr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4704" y="1093312"/>
            <a:ext cx="7036904" cy="26776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rec</a:t>
            </a:r>
            <a:r>
              <a:rPr lang="en-US" sz="2400" dirty="0"/>
              <a:t> sort </a:t>
            </a:r>
            <a:r>
              <a:rPr lang="en-US" sz="2400" dirty="0" smtClean="0"/>
              <a:t> ls = </a:t>
            </a:r>
            <a:r>
              <a:rPr lang="en-US" sz="2400" dirty="0" smtClean="0">
                <a:solidFill>
                  <a:srgbClr val="FF0000"/>
                </a:solidFill>
              </a:rPr>
              <a:t>match</a:t>
            </a:r>
            <a:r>
              <a:rPr lang="en-US" sz="2400" dirty="0" smtClean="0"/>
              <a:t> ls </a:t>
            </a:r>
            <a:r>
              <a:rPr lang="en-US" sz="2400" dirty="0" smtClean="0">
                <a:solidFill>
                  <a:srgbClr val="FF0000"/>
                </a:solidFill>
              </a:rPr>
              <a:t>with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| [] -&gt; []</a:t>
            </a:r>
          </a:p>
          <a:p>
            <a:r>
              <a:rPr lang="en-US" sz="2400" dirty="0"/>
              <a:t>    | x :: </a:t>
            </a:r>
            <a:r>
              <a:rPr lang="en-US" sz="2400" dirty="0" smtClean="0"/>
              <a:t>rest </a:t>
            </a:r>
            <a:r>
              <a:rPr lang="en-US" sz="2400" dirty="0"/>
              <a:t>-&gt; insert x (sort </a:t>
            </a:r>
            <a:r>
              <a:rPr lang="en-US" sz="2400" dirty="0" smtClean="0"/>
              <a:t>rest)</a:t>
            </a:r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and</a:t>
            </a:r>
            <a:r>
              <a:rPr lang="en-US" sz="2400" dirty="0"/>
              <a:t> insert </a:t>
            </a:r>
            <a:r>
              <a:rPr lang="en-US" sz="2400" dirty="0" err="1" smtClean="0"/>
              <a:t>elem</a:t>
            </a:r>
            <a:r>
              <a:rPr lang="en-US" sz="2400" dirty="0" smtClean="0"/>
              <a:t> ls </a:t>
            </a:r>
            <a:r>
              <a:rPr lang="en-US" sz="2400" dirty="0"/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match</a:t>
            </a:r>
            <a:r>
              <a:rPr lang="en-US" sz="2400" dirty="0" smtClean="0"/>
              <a:t> ls </a:t>
            </a:r>
            <a:r>
              <a:rPr lang="en-US" sz="2400" dirty="0" smtClean="0">
                <a:solidFill>
                  <a:srgbClr val="FF0000"/>
                </a:solidFill>
              </a:rPr>
              <a:t>with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| [] -&gt; [</a:t>
            </a:r>
            <a:r>
              <a:rPr lang="en-US" sz="2400" dirty="0" err="1"/>
              <a:t>elem</a:t>
            </a:r>
            <a:r>
              <a:rPr lang="en-US" sz="2400" dirty="0"/>
              <a:t>]</a:t>
            </a:r>
          </a:p>
          <a:p>
            <a:r>
              <a:rPr lang="en-US" sz="2400" dirty="0"/>
              <a:t>    | x :: l -&gt; </a:t>
            </a:r>
            <a:r>
              <a:rPr lang="en-US" sz="2400" dirty="0">
                <a:solidFill>
                  <a:srgbClr val="FF0000"/>
                </a:solidFill>
              </a:rPr>
              <a:t>if</a:t>
            </a:r>
            <a:r>
              <a:rPr lang="en-US" sz="2400" dirty="0"/>
              <a:t> </a:t>
            </a:r>
            <a:r>
              <a:rPr lang="en-US" sz="2400" dirty="0" err="1"/>
              <a:t>elem</a:t>
            </a:r>
            <a:r>
              <a:rPr lang="en-US" sz="2400" dirty="0"/>
              <a:t> &lt; x </a:t>
            </a:r>
            <a:r>
              <a:rPr lang="en-US" sz="2400" dirty="0">
                <a:solidFill>
                  <a:srgbClr val="FF0000"/>
                </a:solidFill>
              </a:rPr>
              <a:t>then</a:t>
            </a:r>
            <a:r>
              <a:rPr lang="en-US" sz="2400" dirty="0"/>
              <a:t> </a:t>
            </a:r>
            <a:r>
              <a:rPr lang="en-US" sz="2400" dirty="0" err="1"/>
              <a:t>elem</a:t>
            </a:r>
            <a:r>
              <a:rPr lang="en-US" sz="2400" dirty="0"/>
              <a:t> :: x :: l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FF0000"/>
                </a:solidFill>
              </a:rPr>
              <a:t>else</a:t>
            </a:r>
            <a:r>
              <a:rPr lang="en-US" sz="2400" dirty="0"/>
              <a:t> x :: insert </a:t>
            </a:r>
            <a:r>
              <a:rPr lang="en-US" sz="2400" dirty="0" err="1"/>
              <a:t>elem</a:t>
            </a:r>
            <a:r>
              <a:rPr lang="en-US" sz="2400" dirty="0"/>
              <a:t> </a:t>
            </a:r>
            <a:r>
              <a:rPr lang="en-US" sz="2400" dirty="0" smtClean="0"/>
              <a:t>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4704" y="3935900"/>
            <a:ext cx="7225748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8000"/>
                </a:solidFill>
              </a:rPr>
              <a:t>val</a:t>
            </a:r>
            <a:r>
              <a:rPr lang="en-US" sz="2400" dirty="0">
                <a:solidFill>
                  <a:srgbClr val="008000"/>
                </a:solidFill>
              </a:rPr>
              <a:t> sort : 'a list -&gt; 'a list = &lt;fun&gt;</a:t>
            </a:r>
          </a:p>
          <a:p>
            <a:r>
              <a:rPr lang="en-US" sz="2400" dirty="0" err="1">
                <a:solidFill>
                  <a:srgbClr val="008000"/>
                </a:solidFill>
              </a:rPr>
              <a:t>val</a:t>
            </a:r>
            <a:r>
              <a:rPr lang="en-US" sz="2400" dirty="0">
                <a:solidFill>
                  <a:srgbClr val="008000"/>
                </a:solidFill>
              </a:rPr>
              <a:t> insert : 'a -&gt; 'a list -&gt; 'a list = &lt;fun&gt;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458" y="4921892"/>
            <a:ext cx="6907696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sort [2; 1; 0];;</a:t>
            </a:r>
          </a:p>
          <a:p>
            <a:r>
              <a:rPr lang="en-US" sz="2400" dirty="0">
                <a:solidFill>
                  <a:srgbClr val="008000"/>
                </a:solidFill>
              </a:rPr>
              <a:t>- : </a:t>
            </a:r>
            <a:r>
              <a:rPr lang="en-US" sz="2400" dirty="0" err="1">
                <a:solidFill>
                  <a:srgbClr val="008000"/>
                </a:solidFill>
              </a:rPr>
              <a:t>int</a:t>
            </a:r>
            <a:r>
              <a:rPr lang="en-US" sz="2400" dirty="0">
                <a:solidFill>
                  <a:srgbClr val="008000"/>
                </a:solidFill>
              </a:rPr>
              <a:t> list = [0; 1; 2]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214" y="5895412"/>
            <a:ext cx="6828183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sort ["yes"; "ok"; "sure"; "</a:t>
            </a:r>
            <a:r>
              <a:rPr lang="en-US" sz="2400" dirty="0" err="1"/>
              <a:t>ya</a:t>
            </a:r>
            <a:r>
              <a:rPr lang="en-US" sz="2400" dirty="0"/>
              <a:t>"; "yep"];;</a:t>
            </a:r>
          </a:p>
          <a:p>
            <a:r>
              <a:rPr lang="en-US" sz="2400" dirty="0">
                <a:solidFill>
                  <a:srgbClr val="008000"/>
                </a:solidFill>
              </a:rPr>
              <a:t>- : string list = ["ok"; "sure"; "</a:t>
            </a:r>
            <a:r>
              <a:rPr lang="en-US" sz="2400" dirty="0" err="1">
                <a:solidFill>
                  <a:srgbClr val="008000"/>
                </a:solidFill>
              </a:rPr>
              <a:t>ya</a:t>
            </a:r>
            <a:r>
              <a:rPr lang="en-US" sz="2400" dirty="0">
                <a:solidFill>
                  <a:srgbClr val="008000"/>
                </a:solidFill>
              </a:rPr>
              <a:t>"; "yep"; "</a:t>
            </a:r>
            <a:r>
              <a:rPr lang="en-US" sz="2400" dirty="0" smtClean="0">
                <a:solidFill>
                  <a:srgbClr val="008000"/>
                </a:solidFill>
              </a:rPr>
              <a:t>ye”]</a:t>
            </a:r>
          </a:p>
        </p:txBody>
      </p:sp>
    </p:spTree>
    <p:extLst>
      <p:ext uri="{BB962C8B-B14F-4D97-AF65-F5344CB8AC3E}">
        <p14:creationId xmlns:p14="http://schemas.microsoft.com/office/powerpoint/2010/main" val="17197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4656"/>
          </a:xfrm>
        </p:spPr>
        <p:txBody>
          <a:bodyPr/>
          <a:lstStyle/>
          <a:p>
            <a:r>
              <a:rPr lang="en-US" dirty="0" smtClean="0"/>
              <a:t>Provides a way to declare Algebraic data 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9099" y="2331537"/>
            <a:ext cx="792125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expression = Number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| Plus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expression * expression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308" y="2912320"/>
            <a:ext cx="7262037" cy="1477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let rec </a:t>
            </a:r>
            <a:r>
              <a:rPr lang="en-US" dirty="0" err="1" smtClean="0"/>
              <a:t>eval_exp</a:t>
            </a:r>
            <a:r>
              <a:rPr lang="en-US" dirty="0" smtClean="0"/>
              <a:t> (e : expression)  =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match </a:t>
            </a:r>
            <a:r>
              <a:rPr lang="en-US" dirty="0" smtClean="0"/>
              <a:t>e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</a:p>
          <a:p>
            <a:r>
              <a:rPr lang="en-US" dirty="0" smtClean="0"/>
              <a:t>     Number(n) -&gt; n</a:t>
            </a:r>
          </a:p>
          <a:p>
            <a:r>
              <a:rPr lang="en-US" dirty="0" smtClean="0"/>
              <a:t>   | Plus (left, right) -&gt; </a:t>
            </a:r>
            <a:r>
              <a:rPr lang="en-US" dirty="0" err="1" smtClean="0"/>
              <a:t>eval_exp</a:t>
            </a:r>
            <a:r>
              <a:rPr lang="en-US" dirty="0" smtClean="0"/>
              <a:t>(left) + </a:t>
            </a:r>
            <a:r>
              <a:rPr lang="en-US" dirty="0" err="1" smtClean="0"/>
              <a:t>eval_exp</a:t>
            </a:r>
            <a:r>
              <a:rPr lang="en-US" dirty="0" smtClean="0"/>
              <a:t>(right)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val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eval_exp</a:t>
            </a:r>
            <a:r>
              <a:rPr lang="en-US" dirty="0" smtClean="0">
                <a:solidFill>
                  <a:srgbClr val="008000"/>
                </a:solidFill>
              </a:rPr>
              <a:t> : expression -&gt;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= &lt;fun&gt;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772" y="4943679"/>
            <a:ext cx="7570381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eval_exp</a:t>
            </a:r>
            <a:r>
              <a:rPr lang="en-US" dirty="0" smtClean="0"/>
              <a:t> (Plus(Plus(Number(2), Number(3)), Number(5)))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:-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= 10</a:t>
            </a:r>
          </a:p>
        </p:txBody>
      </p:sp>
    </p:spTree>
    <p:extLst>
      <p:ext uri="{BB962C8B-B14F-4D97-AF65-F5344CB8AC3E}">
        <p14:creationId xmlns:p14="http://schemas.microsoft.com/office/powerpoint/2010/main" val="41232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Algebraic Type for Naturals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372" y="1811582"/>
            <a:ext cx="792125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</a:t>
            </a:r>
            <a:r>
              <a:rPr lang="en-US" dirty="0" err="1" smtClean="0"/>
              <a:t>nat</a:t>
            </a:r>
            <a:r>
              <a:rPr lang="en-US" dirty="0" smtClean="0"/>
              <a:t> = zero | </a:t>
            </a:r>
            <a:r>
              <a:rPr lang="en-US" dirty="0" err="1" smtClean="0"/>
              <a:t>Succ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err="1" smtClean="0"/>
              <a:t>nat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2353" y="3042736"/>
            <a:ext cx="4464423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let </a:t>
            </a:r>
            <a:r>
              <a:rPr lang="en-US" dirty="0" err="1" smtClean="0"/>
              <a:t>nat_to_int</a:t>
            </a:r>
            <a:r>
              <a:rPr lang="en-US" dirty="0" smtClean="0"/>
              <a:t> n = 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250" y="4294096"/>
            <a:ext cx="4464423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let </a:t>
            </a:r>
            <a:r>
              <a:rPr lang="en-US" dirty="0" err="1" smtClean="0"/>
              <a:t>int_to_nat</a:t>
            </a:r>
            <a:r>
              <a:rPr lang="en-US" dirty="0" smtClean="0"/>
              <a:t> n = ….</a:t>
            </a:r>
          </a:p>
        </p:txBody>
      </p:sp>
    </p:spTree>
    <p:extLst>
      <p:ext uri="{BB962C8B-B14F-4D97-AF65-F5344CB8AC3E}">
        <p14:creationId xmlns:p14="http://schemas.microsoft.com/office/powerpoint/2010/main" val="242940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Algebraic Type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9099" y="2053631"/>
            <a:ext cx="792125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‘a list = empty | cons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‘a *  list</a:t>
            </a:r>
          </a:p>
        </p:txBody>
      </p:sp>
    </p:spTree>
    <p:extLst>
      <p:ext uri="{BB962C8B-B14F-4D97-AF65-F5344CB8AC3E}">
        <p14:creationId xmlns:p14="http://schemas.microsoft.com/office/powerpoint/2010/main" val="331410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360"/>
            <a:ext cx="8229600" cy="1143000"/>
          </a:xfrm>
        </p:spPr>
        <p:txBody>
          <a:bodyPr/>
          <a:lstStyle/>
          <a:p>
            <a:r>
              <a:rPr lang="en-US" dirty="0" smtClean="0"/>
              <a:t>Binary Search  Trees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4315" y="1759226"/>
            <a:ext cx="7971183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type ’a </a:t>
            </a:r>
            <a:r>
              <a:rPr lang="en-US" sz="2400" dirty="0" err="1"/>
              <a:t>bst</a:t>
            </a:r>
            <a:r>
              <a:rPr lang="en-US" sz="2400" dirty="0"/>
              <a:t> = </a:t>
            </a:r>
            <a:r>
              <a:rPr lang="en-US" sz="2400" dirty="0" smtClean="0"/>
              <a:t>Empty </a:t>
            </a:r>
            <a:r>
              <a:rPr lang="en-US" sz="2400" dirty="0"/>
              <a:t>| Node of ’a </a:t>
            </a:r>
            <a:r>
              <a:rPr lang="en-US" sz="2400" dirty="0" err="1"/>
              <a:t>bst</a:t>
            </a:r>
            <a:r>
              <a:rPr lang="en-US" sz="2400" dirty="0"/>
              <a:t> * ’a * ’a </a:t>
            </a:r>
            <a:r>
              <a:rPr lang="en-US" sz="2400" dirty="0" err="1" smtClean="0"/>
              <a:t>bst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4315" y="2753139"/>
            <a:ext cx="803081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let rec </a:t>
            </a:r>
            <a:r>
              <a:rPr lang="en-US" sz="2400" dirty="0" err="1"/>
              <a:t>find_max</a:t>
            </a:r>
            <a:r>
              <a:rPr lang="en-US" sz="2400" dirty="0"/>
              <a:t> </a:t>
            </a:r>
            <a:r>
              <a:rPr lang="en-US" sz="2400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315" y="3750366"/>
            <a:ext cx="803081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let rec </a:t>
            </a:r>
            <a:r>
              <a:rPr lang="en-US" sz="2400" dirty="0" smtClean="0"/>
              <a:t>insert 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315" y="4744279"/>
            <a:ext cx="803081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let rec </a:t>
            </a:r>
            <a:r>
              <a:rPr lang="en-US" sz="2400" dirty="0" smtClean="0"/>
              <a:t>delete  …</a:t>
            </a:r>
          </a:p>
        </p:txBody>
      </p:sp>
    </p:spTree>
    <p:extLst>
      <p:ext uri="{BB962C8B-B14F-4D97-AF65-F5344CB8AC3E}">
        <p14:creationId xmlns:p14="http://schemas.microsoft.com/office/powerpoint/2010/main" val="18176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a sorted tree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6226" y="2047461"/>
            <a:ext cx="6917635" cy="23083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let rec </a:t>
            </a:r>
            <a:r>
              <a:rPr lang="en-US" sz="2400" dirty="0"/>
              <a:t>insert x =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</a:p>
          <a:p>
            <a:r>
              <a:rPr lang="en-US" sz="2400" dirty="0" smtClean="0"/>
              <a:t>   | </a:t>
            </a:r>
            <a:r>
              <a:rPr lang="en-US" sz="2400" dirty="0"/>
              <a:t>Empty -&gt; Node (Empty, x, Empty</a:t>
            </a:r>
            <a:r>
              <a:rPr lang="en-US" sz="2400" dirty="0" smtClean="0"/>
              <a:t>)  </a:t>
            </a:r>
            <a:endParaRPr lang="en-US" sz="2400" dirty="0"/>
          </a:p>
          <a:p>
            <a:r>
              <a:rPr lang="en-US" sz="2400" dirty="0" smtClean="0"/>
              <a:t>   | </a:t>
            </a:r>
            <a:r>
              <a:rPr lang="en-US" sz="2400" dirty="0"/>
              <a:t>Node (l, y, r) -&gt;</a:t>
            </a:r>
          </a:p>
          <a:p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FF0000"/>
                </a:solidFill>
              </a:rPr>
              <a:t>if </a:t>
            </a:r>
            <a:r>
              <a:rPr lang="en-US" sz="2400" dirty="0"/>
              <a:t>x = y </a:t>
            </a:r>
            <a:r>
              <a:rPr lang="en-US" sz="2400" dirty="0">
                <a:solidFill>
                  <a:srgbClr val="FF0000"/>
                </a:solidFill>
              </a:rPr>
              <a:t>then</a:t>
            </a:r>
            <a:r>
              <a:rPr lang="en-US" sz="2400" dirty="0"/>
              <a:t> Node (l, y, r)</a:t>
            </a:r>
          </a:p>
          <a:p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FF0000"/>
                </a:solidFill>
              </a:rPr>
              <a:t>else </a:t>
            </a:r>
            <a:r>
              <a:rPr lang="en-US" sz="2400" dirty="0">
                <a:solidFill>
                  <a:srgbClr val="FF0000"/>
                </a:solidFill>
              </a:rPr>
              <a:t>if </a:t>
            </a:r>
            <a:r>
              <a:rPr lang="en-US" sz="2400" dirty="0"/>
              <a:t>x &lt; y </a:t>
            </a:r>
            <a:r>
              <a:rPr lang="en-US" sz="2400" dirty="0">
                <a:solidFill>
                  <a:srgbClr val="FF0000"/>
                </a:solidFill>
              </a:rPr>
              <a:t>then </a:t>
            </a:r>
            <a:r>
              <a:rPr lang="en-US" sz="2400" dirty="0"/>
              <a:t>Node (insert x l, y, r)</a:t>
            </a:r>
          </a:p>
          <a:p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FF0000"/>
                </a:solidFill>
              </a:rPr>
              <a:t>else</a:t>
            </a:r>
            <a:r>
              <a:rPr lang="en-US" sz="2400" dirty="0" smtClean="0"/>
              <a:t> </a:t>
            </a:r>
            <a:r>
              <a:rPr lang="en-US" sz="2400" dirty="0"/>
              <a:t>Node (l, y, insert x r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7748" y="5178286"/>
            <a:ext cx="6967330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8000"/>
                </a:solidFill>
              </a:rPr>
              <a:t>val</a:t>
            </a:r>
            <a:r>
              <a:rPr lang="en-US" sz="2400" dirty="0">
                <a:solidFill>
                  <a:srgbClr val="008000"/>
                </a:solidFill>
              </a:rPr>
              <a:t> insert : ’a -&gt; ’a </a:t>
            </a:r>
            <a:r>
              <a:rPr lang="en-US" sz="2400" dirty="0" err="1">
                <a:solidFill>
                  <a:srgbClr val="008000"/>
                </a:solidFill>
              </a:rPr>
              <a:t>bst</a:t>
            </a:r>
            <a:r>
              <a:rPr lang="en-US" sz="2400" dirty="0">
                <a:solidFill>
                  <a:srgbClr val="008000"/>
                </a:solidFill>
              </a:rPr>
              <a:t> -&gt; ’a </a:t>
            </a:r>
            <a:r>
              <a:rPr lang="en-US" sz="2400" dirty="0" err="1">
                <a:solidFill>
                  <a:srgbClr val="008000"/>
                </a:solidFill>
              </a:rPr>
              <a:t>bst</a:t>
            </a:r>
            <a:r>
              <a:rPr lang="en-US" sz="2400" dirty="0">
                <a:solidFill>
                  <a:srgbClr val="008000"/>
                </a:solidFill>
              </a:rPr>
              <a:t> = 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9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Modules &amp; Side-effects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side-effects</a:t>
            </a:r>
          </a:p>
          <a:p>
            <a:r>
              <a:rPr lang="en-US" dirty="0" smtClean="0"/>
              <a:t>Referential Transparency</a:t>
            </a:r>
          </a:p>
          <a:p>
            <a:pPr lvl="1"/>
            <a:r>
              <a:rPr lang="en-US" dirty="0" smtClean="0"/>
              <a:t>The value of expression e depends only on its arguments</a:t>
            </a:r>
          </a:p>
          <a:p>
            <a:r>
              <a:rPr lang="en-US" dirty="0" smtClean="0"/>
              <a:t>Conceptual</a:t>
            </a:r>
          </a:p>
          <a:p>
            <a:r>
              <a:rPr lang="en-US" dirty="0" err="1" smtClean="0"/>
              <a:t>Commutativity</a:t>
            </a:r>
            <a:endParaRPr lang="en-US" dirty="0" smtClean="0"/>
          </a:p>
          <a:p>
            <a:r>
              <a:rPr lang="en-US" dirty="0" smtClean="0"/>
              <a:t>Easier to show that the code is correct</a:t>
            </a:r>
          </a:p>
          <a:p>
            <a:r>
              <a:rPr lang="en-US" dirty="0" smtClean="0"/>
              <a:t>Easier to generate efficient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But sometimes side-effects are necessary</a:t>
            </a:r>
          </a:p>
          <a:p>
            <a:r>
              <a:rPr lang="en-US" dirty="0" smtClean="0"/>
              <a:t>The whole purpose of programming is to conduct side-effects</a:t>
            </a:r>
          </a:p>
          <a:p>
            <a:pPr lvl="1"/>
            <a:r>
              <a:rPr lang="en-US" dirty="0" err="1" smtClean="0"/>
              <a:t>Input/Output</a:t>
            </a:r>
            <a:endParaRPr lang="en-US" dirty="0" smtClean="0"/>
          </a:p>
          <a:p>
            <a:r>
              <a:rPr lang="en-US" dirty="0" smtClean="0"/>
              <a:t>Sometimes sharing is essential for functionality 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provides mechanisms to capture side-effects</a:t>
            </a:r>
          </a:p>
          <a:p>
            <a:pPr lvl="1"/>
            <a:r>
              <a:rPr lang="en-US" dirty="0" smtClean="0"/>
              <a:t>Enable efficient handling of code with little side effects</a:t>
            </a:r>
          </a:p>
        </p:txBody>
      </p:sp>
    </p:spTree>
    <p:extLst>
      <p:ext uri="{BB962C8B-B14F-4D97-AF65-F5344CB8AC3E}">
        <p14:creationId xmlns:p14="http://schemas.microsoft.com/office/powerpoint/2010/main" val="21875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OCaml</a:t>
            </a:r>
            <a:r>
              <a:rPr lang="en-US" dirty="0" smtClean="0"/>
              <a:t> Features for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r>
              <a:rPr lang="en-US" dirty="0" smtClean="0"/>
              <a:t> organize identifiers (functions, values, etc.) into namespaces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signatures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describe related modules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abstract types</a:t>
            </a:r>
            <a:endParaRPr lang="en-US" dirty="0" smtClean="0"/>
          </a:p>
          <a:p>
            <a:pPr lvl="1"/>
            <a:r>
              <a:rPr lang="en-US" dirty="0" smtClean="0"/>
              <a:t>control what is visible outside a namespace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in </a:t>
            </a:r>
            <a:r>
              <a:rPr lang="en-US" dirty="0" err="1" smtClean="0"/>
              <a:t>OCaml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7197" y="1227103"/>
            <a:ext cx="771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let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rec</a:t>
            </a:r>
            <a:r>
              <a:rPr lang="pt-BR" sz="2400" dirty="0" smtClean="0"/>
              <a:t> fac n = </a:t>
            </a:r>
            <a:r>
              <a:rPr lang="pt-BR" sz="2400" dirty="0" smtClean="0">
                <a:solidFill>
                  <a:srgbClr val="FF0000"/>
                </a:solidFill>
              </a:rPr>
              <a:t>if </a:t>
            </a:r>
            <a:r>
              <a:rPr lang="pt-BR" sz="2400" dirty="0" smtClean="0"/>
              <a:t>n = 0 </a:t>
            </a:r>
            <a:r>
              <a:rPr lang="pt-BR" sz="2400" dirty="0" smtClean="0">
                <a:solidFill>
                  <a:srgbClr val="FF0000"/>
                </a:solidFill>
              </a:rPr>
              <a:t>then</a:t>
            </a:r>
            <a:r>
              <a:rPr lang="pt-BR" sz="2400" dirty="0" smtClean="0"/>
              <a:t> 1 </a:t>
            </a:r>
            <a:r>
              <a:rPr lang="pt-BR" sz="2400" dirty="0" smtClean="0">
                <a:solidFill>
                  <a:srgbClr val="FF0000"/>
                </a:solidFill>
              </a:rPr>
              <a:t>else </a:t>
            </a:r>
            <a:r>
              <a:rPr lang="pt-BR" sz="2400" dirty="0" smtClean="0"/>
              <a:t>n * fac (n - 1)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8977" y="2273102"/>
            <a:ext cx="850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let </a:t>
            </a:r>
            <a:r>
              <a:rPr lang="fr-FR" sz="2400" dirty="0" err="1" smtClean="0">
                <a:solidFill>
                  <a:srgbClr val="FF0000"/>
                </a:solidFill>
              </a:rPr>
              <a:t>rec</a:t>
            </a:r>
            <a:r>
              <a:rPr lang="fr-FR" sz="2400" dirty="0" smtClean="0"/>
              <a:t> fac  n : </a:t>
            </a:r>
            <a:r>
              <a:rPr lang="fr-FR" sz="2400" dirty="0" err="1" smtClean="0"/>
              <a:t>int</a:t>
            </a:r>
            <a:r>
              <a:rPr lang="fr-FR" sz="2400" dirty="0" smtClean="0"/>
              <a:t> = </a:t>
            </a:r>
            <a:r>
              <a:rPr lang="fr-FR" sz="2400" dirty="0" smtClean="0">
                <a:solidFill>
                  <a:srgbClr val="FF0000"/>
                </a:solidFill>
              </a:rPr>
              <a:t>if</a:t>
            </a:r>
            <a:r>
              <a:rPr lang="fr-FR" sz="2400" dirty="0" smtClean="0"/>
              <a:t> n = 0 </a:t>
            </a:r>
            <a:r>
              <a:rPr lang="fr-FR" sz="2400" dirty="0" err="1" smtClean="0">
                <a:solidFill>
                  <a:srgbClr val="FF0000"/>
                </a:solidFill>
              </a:rPr>
              <a:t>then</a:t>
            </a:r>
            <a:r>
              <a:rPr lang="fr-FR" sz="2400" dirty="0" smtClean="0"/>
              <a:t> 1 </a:t>
            </a:r>
            <a:r>
              <a:rPr lang="fr-FR" sz="2400" dirty="0" err="1" smtClean="0">
                <a:solidFill>
                  <a:srgbClr val="FF0000"/>
                </a:solidFill>
              </a:rPr>
              <a:t>else</a:t>
            </a:r>
            <a:r>
              <a:rPr lang="fr-FR" sz="2400" dirty="0" smtClean="0"/>
              <a:t> n * fac (n - 1)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6771" y="5208435"/>
            <a:ext cx="6269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let</a:t>
            </a:r>
            <a:r>
              <a:rPr lang="fr-FR" sz="2400" dirty="0" smtClean="0"/>
              <a:t> fac n = </a:t>
            </a:r>
            <a:br>
              <a:rPr lang="fr-FR" sz="2400" dirty="0" smtClean="0"/>
            </a:br>
            <a:r>
              <a:rPr lang="fr-FR" sz="2400" dirty="0" smtClean="0"/>
              <a:t>     </a:t>
            </a:r>
            <a:r>
              <a:rPr lang="fr-FR" sz="2400" dirty="0" smtClean="0">
                <a:solidFill>
                  <a:srgbClr val="FF0000"/>
                </a:solidFill>
              </a:rPr>
              <a:t>let </a:t>
            </a:r>
            <a:r>
              <a:rPr lang="fr-FR" sz="2400" dirty="0" err="1" smtClean="0">
                <a:solidFill>
                  <a:srgbClr val="FF0000"/>
                </a:solidFill>
              </a:rPr>
              <a:t>rec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/>
              <a:t>ifac</a:t>
            </a:r>
            <a:r>
              <a:rPr lang="fr-FR" sz="2400" dirty="0" smtClean="0"/>
              <a:t> n </a:t>
            </a:r>
            <a:r>
              <a:rPr lang="fr-FR" sz="2400" dirty="0" err="1" smtClean="0"/>
              <a:t>acc</a:t>
            </a:r>
            <a:r>
              <a:rPr lang="fr-FR" sz="2400" dirty="0" smtClean="0"/>
              <a:t> = </a:t>
            </a:r>
          </a:p>
          <a:p>
            <a:r>
              <a:rPr lang="fr-FR" sz="2400" dirty="0" smtClean="0"/>
              <a:t>          </a:t>
            </a:r>
            <a:r>
              <a:rPr lang="fr-FR" sz="2400" dirty="0" smtClean="0">
                <a:solidFill>
                  <a:srgbClr val="FF0000"/>
                </a:solidFill>
              </a:rPr>
              <a:t>if</a:t>
            </a:r>
            <a:r>
              <a:rPr lang="fr-FR" sz="2400" dirty="0" smtClean="0"/>
              <a:t> n=0 </a:t>
            </a:r>
            <a:r>
              <a:rPr lang="fr-FR" sz="2400" dirty="0" err="1" smtClean="0">
                <a:solidFill>
                  <a:srgbClr val="FF0000"/>
                </a:solidFill>
              </a:rPr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acc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else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/>
              <a:t>ifac</a:t>
            </a:r>
            <a:r>
              <a:rPr lang="fr-FR" sz="2400" dirty="0" smtClean="0"/>
              <a:t> n-1, n * </a:t>
            </a:r>
            <a:r>
              <a:rPr lang="fr-FR" sz="2400" dirty="0" err="1" smtClean="0"/>
              <a:t>acc</a:t>
            </a:r>
            <a:endParaRPr lang="fr-FR" sz="2400" dirty="0" smtClean="0"/>
          </a:p>
          <a:p>
            <a:r>
              <a:rPr lang="fr-FR" sz="2400" dirty="0" smtClean="0"/>
              <a:t>   </a:t>
            </a:r>
            <a:r>
              <a:rPr lang="fr-FR" sz="2400" dirty="0" smtClean="0">
                <a:solidFill>
                  <a:srgbClr val="FF0000"/>
                </a:solidFill>
              </a:rPr>
              <a:t>in</a:t>
            </a:r>
            <a:r>
              <a:rPr lang="fr-FR" sz="2400" dirty="0" smtClean="0"/>
              <a:t> </a:t>
            </a:r>
            <a:r>
              <a:rPr lang="fr-FR" sz="2400" dirty="0" err="1" smtClean="0"/>
              <a:t>ifac</a:t>
            </a:r>
            <a:r>
              <a:rPr lang="fr-FR" sz="2400" dirty="0" smtClean="0"/>
              <a:t> n, 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17197" y="1755362"/>
            <a:ext cx="7336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  </a:t>
            </a:r>
            <a:r>
              <a:rPr lang="en-US" sz="2000" dirty="0" err="1" smtClean="0">
                <a:solidFill>
                  <a:srgbClr val="00B050"/>
                </a:solidFill>
              </a:rPr>
              <a:t>val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fac</a:t>
            </a:r>
            <a:r>
              <a:rPr lang="en-US" sz="2000" dirty="0" smtClean="0">
                <a:solidFill>
                  <a:srgbClr val="00B050"/>
                </a:solidFill>
              </a:rPr>
              <a:t> :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-&gt;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= &lt;fun&gt;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197" y="2852397"/>
            <a:ext cx="5709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let rec</a:t>
            </a:r>
            <a:r>
              <a:rPr lang="pt-BR" sz="2400" dirty="0" smtClean="0"/>
              <a:t> fac n = </a:t>
            </a:r>
            <a:r>
              <a:rPr lang="pt-BR" sz="2400" dirty="0" smtClean="0">
                <a:solidFill>
                  <a:srgbClr val="FF0000"/>
                </a:solidFill>
              </a:rPr>
              <a:t>match </a:t>
            </a:r>
            <a:r>
              <a:rPr lang="pt-BR" sz="2400" dirty="0" smtClean="0"/>
              <a:t>n</a:t>
            </a:r>
            <a:r>
              <a:rPr lang="pt-BR" sz="2400" dirty="0" smtClean="0">
                <a:solidFill>
                  <a:srgbClr val="FF0000"/>
                </a:solidFill>
              </a:rPr>
              <a:t> with</a:t>
            </a:r>
          </a:p>
          <a:p>
            <a:r>
              <a:rPr lang="pt-BR" sz="2400" dirty="0" smtClean="0"/>
              <a:t>    | 0 -&gt; 1</a:t>
            </a:r>
          </a:p>
          <a:p>
            <a:r>
              <a:rPr lang="pt-BR" sz="2400" dirty="0" smtClean="0"/>
              <a:t>    | n -&gt; n * fac(n - 1)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0999" y="4028528"/>
            <a:ext cx="5709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let rec</a:t>
            </a:r>
            <a:r>
              <a:rPr lang="pt-BR" sz="2400" dirty="0" smtClean="0"/>
              <a:t> fac  = </a:t>
            </a:r>
            <a:r>
              <a:rPr lang="pt-BR" sz="2400" dirty="0" smtClean="0">
                <a:solidFill>
                  <a:srgbClr val="FF0000"/>
                </a:solidFill>
              </a:rPr>
              <a:t>function</a:t>
            </a:r>
          </a:p>
          <a:p>
            <a:r>
              <a:rPr lang="pt-BR" sz="2400" dirty="0" smtClean="0"/>
              <a:t>    | 0 -&gt; 1</a:t>
            </a:r>
          </a:p>
          <a:p>
            <a:r>
              <a:rPr lang="pt-BR" sz="2400" dirty="0" smtClean="0"/>
              <a:t>    | n -&gt; n * fac(n - 1)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with Abstract Data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9098" y="1499180"/>
            <a:ext cx="7804297" cy="50167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module type STACK = sig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7030A0"/>
                </a:solidFill>
              </a:rPr>
              <a:t>  type </a:t>
            </a:r>
            <a:r>
              <a:rPr lang="en-US" sz="2000" dirty="0" smtClean="0"/>
              <a:t>t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val</a:t>
            </a:r>
            <a:r>
              <a:rPr lang="en-US" sz="2000" dirty="0" smtClean="0"/>
              <a:t> empty : t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is_empty</a:t>
            </a:r>
            <a:r>
              <a:rPr lang="en-US" sz="2000" dirty="0" smtClean="0"/>
              <a:t> : t -&gt; </a:t>
            </a:r>
            <a:r>
              <a:rPr lang="en-US" sz="2000" dirty="0" err="1" smtClean="0"/>
              <a:t>bool</a:t>
            </a:r>
            <a:endParaRPr lang="en-US" sz="2000" dirty="0" smtClean="0"/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val</a:t>
            </a:r>
            <a:r>
              <a:rPr lang="en-US" sz="2000" dirty="0" smtClean="0"/>
              <a:t> push : </a:t>
            </a:r>
            <a:r>
              <a:rPr lang="en-US" sz="2000" dirty="0" err="1" smtClean="0"/>
              <a:t>int</a:t>
            </a:r>
            <a:r>
              <a:rPr lang="en-US" sz="2000" dirty="0" smtClean="0"/>
              <a:t> -&gt; t -&gt; t</a:t>
            </a:r>
          </a:p>
          <a:p>
            <a:r>
              <a:rPr lang="fr-FR" sz="2000" dirty="0" smtClean="0"/>
              <a:t>  val pop : t -&gt; </a:t>
            </a:r>
            <a:r>
              <a:rPr lang="fr-FR" sz="2000" dirty="0" err="1" smtClean="0"/>
              <a:t>int</a:t>
            </a:r>
            <a:r>
              <a:rPr lang="fr-FR" sz="2000" dirty="0" smtClean="0"/>
              <a:t> * t</a:t>
            </a:r>
          </a:p>
          <a:p>
            <a:r>
              <a:rPr lang="en-US" sz="2000" dirty="0" smtClean="0"/>
              <a:t>end</a:t>
            </a:r>
          </a:p>
          <a:p>
            <a:r>
              <a:rPr lang="en-US" sz="2000" dirty="0" smtClean="0"/>
              <a:t>module Stack : STACK = </a:t>
            </a:r>
            <a:r>
              <a:rPr lang="en-US" sz="2000" dirty="0" err="1" smtClean="0"/>
              <a:t>struct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type </a:t>
            </a:r>
            <a:r>
              <a:rPr lang="en-US" sz="2000" dirty="0" smtClean="0"/>
              <a:t>t = </a:t>
            </a:r>
            <a:r>
              <a:rPr lang="en-US" sz="2000" dirty="0" err="1" smtClean="0"/>
              <a:t>int</a:t>
            </a:r>
            <a:r>
              <a:rPr lang="en-US" sz="2000" dirty="0" smtClean="0"/>
              <a:t> list</a:t>
            </a:r>
          </a:p>
          <a:p>
            <a:r>
              <a:rPr lang="en-US" sz="2000" dirty="0" smtClean="0"/>
              <a:t>  let empty = [ ]</a:t>
            </a:r>
          </a:p>
          <a:p>
            <a:r>
              <a:rPr lang="en-US" sz="2000" dirty="0" smtClean="0"/>
              <a:t>  let </a:t>
            </a:r>
            <a:r>
              <a:rPr lang="en-US" sz="2000" dirty="0" err="1" smtClean="0"/>
              <a:t>is_empty</a:t>
            </a:r>
            <a:r>
              <a:rPr lang="en-US" sz="2000" dirty="0" smtClean="0"/>
              <a:t> s = s = [ ]</a:t>
            </a:r>
          </a:p>
          <a:p>
            <a:r>
              <a:rPr lang="en-US" sz="2000" dirty="0" smtClean="0"/>
              <a:t>  let push x s = x :: s</a:t>
            </a:r>
          </a:p>
          <a:p>
            <a:r>
              <a:rPr lang="en-US" sz="2000" dirty="0" smtClean="0"/>
              <a:t>  let pop s = match s with </a:t>
            </a:r>
          </a:p>
          <a:p>
            <a:r>
              <a:rPr lang="en-US" sz="2000" dirty="0" smtClean="0"/>
              <a:t>      [ ] -&gt; </a:t>
            </a:r>
            <a:r>
              <a:rPr lang="en-US" sz="2000" dirty="0" err="1" smtClean="0"/>
              <a:t>failwith</a:t>
            </a:r>
            <a:r>
              <a:rPr lang="en-US" sz="2000" dirty="0" smtClean="0"/>
              <a:t> "Empty”</a:t>
            </a:r>
          </a:p>
          <a:p>
            <a:r>
              <a:rPr lang="en-US" sz="2000" dirty="0" smtClean="0"/>
              <a:t>      | x::</a:t>
            </a:r>
            <a:r>
              <a:rPr lang="en-US" sz="2000" dirty="0" err="1" smtClean="0"/>
              <a:t>xs</a:t>
            </a:r>
            <a:r>
              <a:rPr lang="en-US" sz="2000" dirty="0" smtClean="0"/>
              <a:t> -&gt; (</a:t>
            </a:r>
            <a:r>
              <a:rPr lang="en-US" sz="2000" dirty="0" err="1" smtClean="0"/>
              <a:t>x,xs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5630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507" y="2110735"/>
            <a:ext cx="7942521" cy="1323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let</a:t>
            </a:r>
            <a:r>
              <a:rPr lang="en-US" sz="2000" dirty="0" smtClean="0"/>
              <a:t> x = 3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let </a:t>
            </a:r>
            <a:r>
              <a:rPr lang="en-US" sz="2000" dirty="0" smtClean="0"/>
              <a:t>() = </a:t>
            </a:r>
            <a:r>
              <a:rPr lang="en-US" sz="2000" dirty="0" err="1" smtClean="0"/>
              <a:t>print_string</a:t>
            </a:r>
            <a:r>
              <a:rPr lang="en-US" sz="2000" dirty="0" smtClean="0"/>
              <a:t> ("Value of x is " ^ (</a:t>
            </a:r>
            <a:r>
              <a:rPr lang="en-US" sz="2000" dirty="0" err="1" smtClean="0"/>
              <a:t>string_of_int</a:t>
            </a:r>
            <a:r>
              <a:rPr lang="en-US" sz="2000" dirty="0" smtClean="0"/>
              <a:t> x))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 smtClean="0"/>
              <a:t>  x + 1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value of x is 3- : </a:t>
            </a:r>
            <a:r>
              <a:rPr lang="en-US" sz="2000" dirty="0" err="1" smtClean="0">
                <a:solidFill>
                  <a:srgbClr val="008000"/>
                </a:solidFill>
              </a:rPr>
              <a:t>int</a:t>
            </a:r>
            <a:r>
              <a:rPr lang="en-US" sz="2000" dirty="0" smtClean="0">
                <a:solidFill>
                  <a:srgbClr val="008000"/>
                </a:solidFill>
              </a:rPr>
              <a:t> =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0860" y="3713314"/>
            <a:ext cx="7123814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e</a:t>
            </a:r>
            <a:r>
              <a:rPr lang="en-US" sz="2000" dirty="0" smtClean="0"/>
              <a:t> ::= ...  |  ( 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; ... ; 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n</a:t>
            </a:r>
            <a:r>
              <a:rPr lang="en-US" sz="2000" dirty="0" smtClean="0"/>
              <a:t>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6795" y="4392564"/>
            <a:ext cx="6251944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let</a:t>
            </a:r>
            <a:r>
              <a:rPr lang="en-US" sz="2000" dirty="0" smtClean="0"/>
              <a:t> x = 3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 smtClean="0"/>
              <a:t>  (</a:t>
            </a:r>
            <a:r>
              <a:rPr lang="en-US" sz="2000" dirty="0" err="1" smtClean="0"/>
              <a:t>print_string</a:t>
            </a:r>
            <a:r>
              <a:rPr lang="en-US" sz="2000" dirty="0" smtClean="0"/>
              <a:t> ("Value of x is " ^ (</a:t>
            </a:r>
            <a:r>
              <a:rPr lang="en-US" sz="2000" dirty="0" err="1" smtClean="0"/>
              <a:t>string_of_int</a:t>
            </a:r>
            <a:r>
              <a:rPr lang="en-US" sz="2000" dirty="0" smtClean="0"/>
              <a:t> x));</a:t>
            </a:r>
          </a:p>
          <a:p>
            <a:r>
              <a:rPr lang="en-US" sz="2000" dirty="0" smtClean="0"/>
              <a:t>   x + 1)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5637" y="1431485"/>
            <a:ext cx="511426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print_string</a:t>
            </a:r>
            <a:r>
              <a:rPr lang="en-US" sz="2000" dirty="0" smtClean="0">
                <a:solidFill>
                  <a:srgbClr val="008000"/>
                </a:solidFill>
              </a:rPr>
              <a:t>: String -&gt; Unit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6672" y="5687367"/>
            <a:ext cx="5892190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Iterative loops are supported too</a:t>
            </a:r>
          </a:p>
        </p:txBody>
      </p:sp>
    </p:spTree>
    <p:extLst>
      <p:ext uri="{BB962C8B-B14F-4D97-AF65-F5344CB8AC3E}">
        <p14:creationId xmlns:p14="http://schemas.microsoft.com/office/powerpoint/2010/main" val="4274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21735"/>
          </a:xfrm>
        </p:spPr>
        <p:txBody>
          <a:bodyPr/>
          <a:lstStyle/>
          <a:p>
            <a:r>
              <a:rPr lang="en-US" dirty="0" smtClean="0"/>
              <a:t>Two built-in data-structures for implementing </a:t>
            </a:r>
            <a:r>
              <a:rPr lang="en-US" smtClean="0"/>
              <a:t>shared objects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730" y="2753816"/>
            <a:ext cx="7208875" cy="3477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module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type</a:t>
            </a:r>
            <a:r>
              <a:rPr lang="en-US" sz="2000" dirty="0" smtClean="0"/>
              <a:t> REF =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sig</a:t>
            </a:r>
          </a:p>
          <a:p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type</a:t>
            </a:r>
            <a:r>
              <a:rPr lang="en-US" sz="2000" dirty="0" smtClean="0"/>
              <a:t> 'a </a:t>
            </a:r>
            <a:r>
              <a:rPr lang="en-US" sz="2000" dirty="0" smtClean="0">
                <a:solidFill>
                  <a:srgbClr val="FF0000"/>
                </a:solidFill>
              </a:rPr>
              <a:t>ref</a:t>
            </a:r>
          </a:p>
          <a:p>
            <a:r>
              <a:rPr lang="en-US" sz="2000" dirty="0" smtClean="0"/>
              <a:t>      (* ref(x) creates a new ref containing x *)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/>
              <a:t> ref : 'a -&gt; 'a </a:t>
            </a:r>
            <a:r>
              <a:rPr lang="en-US" sz="2000" dirty="0" smtClean="0">
                <a:solidFill>
                  <a:srgbClr val="FF0000"/>
                </a:solidFill>
              </a:rPr>
              <a:t>ref</a:t>
            </a:r>
          </a:p>
          <a:p>
            <a:r>
              <a:rPr lang="en-US" sz="2000" dirty="0" smtClean="0"/>
              <a:t>      (* !x is the contents of the ref cell x *)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/>
              <a:t> (!) : 'a </a:t>
            </a:r>
            <a:r>
              <a:rPr lang="en-US" sz="2000" dirty="0" smtClean="0">
                <a:solidFill>
                  <a:srgbClr val="FF0000"/>
                </a:solidFill>
              </a:rPr>
              <a:t>ref</a:t>
            </a:r>
            <a:r>
              <a:rPr lang="en-US" sz="2000" dirty="0" smtClean="0"/>
              <a:t> -&gt; ‘a</a:t>
            </a:r>
          </a:p>
          <a:p>
            <a:r>
              <a:rPr lang="en-US" sz="2000" dirty="0" smtClean="0"/>
              <a:t>      (* Effects: x := y updates the contents of x</a:t>
            </a:r>
          </a:p>
          <a:p>
            <a:r>
              <a:rPr lang="en-US" sz="2000" dirty="0" smtClean="0"/>
              <a:t>       * so it contains y. *)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/>
              <a:t> (:=) : 'a ref -&gt; 'a -&gt; </a:t>
            </a:r>
            <a:r>
              <a:rPr lang="en-US" sz="2000" dirty="0" smtClean="0">
                <a:solidFill>
                  <a:srgbClr val="FF0000"/>
                </a:solidFill>
              </a:rPr>
              <a:t>unit</a:t>
            </a:r>
          </a:p>
          <a:p>
            <a:r>
              <a:rPr lang="en-US" sz="2000" dirty="0" smtClean="0"/>
              <a:t>    end</a:t>
            </a:r>
          </a:p>
        </p:txBody>
      </p:sp>
    </p:spTree>
    <p:extLst>
      <p:ext uri="{BB962C8B-B14F-4D97-AF65-F5344CB8AC3E}">
        <p14:creationId xmlns:p14="http://schemas.microsoft.com/office/powerpoint/2010/main" val="26961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Ref Examples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5907" y="1786271"/>
            <a:ext cx="6177516" cy="26776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 </a:t>
            </a:r>
            <a:r>
              <a:rPr lang="en-US" sz="2400" dirty="0" smtClean="0"/>
              <a:t>x :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ref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ref </a:t>
            </a:r>
            <a:r>
              <a:rPr lang="en-US" sz="2400" dirty="0" smtClean="0"/>
              <a:t>3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in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let </a:t>
            </a:r>
            <a:r>
              <a:rPr lang="en-US" sz="2400" dirty="0" smtClean="0"/>
              <a:t>y :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/>
              <a:t> = !x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in</a:t>
            </a:r>
          </a:p>
          <a:p>
            <a:r>
              <a:rPr lang="en-US" sz="2400" dirty="0" smtClean="0"/>
              <a:t>        (x := !x + 1);</a:t>
            </a:r>
          </a:p>
          <a:p>
            <a:r>
              <a:rPr lang="en-US" sz="2400" dirty="0" smtClean="0"/>
              <a:t>        y + !x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- : </a:t>
            </a:r>
            <a:r>
              <a:rPr lang="en-US" sz="2400" dirty="0" err="1" smtClean="0">
                <a:solidFill>
                  <a:srgbClr val="008000"/>
                </a:solidFill>
              </a:rPr>
              <a:t>int</a:t>
            </a:r>
            <a:r>
              <a:rPr lang="en-US" sz="2400" dirty="0" smtClean="0">
                <a:solidFill>
                  <a:srgbClr val="008000"/>
                </a:solidFill>
              </a:rPr>
              <a:t> = 7</a:t>
            </a:r>
          </a:p>
        </p:txBody>
      </p:sp>
    </p:spTree>
    <p:extLst>
      <p:ext uri="{BB962C8B-B14F-4D97-AF65-F5344CB8AC3E}">
        <p14:creationId xmlns:p14="http://schemas.microsoft.com/office/powerpoint/2010/main" val="73117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</a:t>
            </a:r>
            <a:br>
              <a:rPr lang="en-US" dirty="0" smtClean="0"/>
            </a:br>
            <a:r>
              <a:rPr lang="en-US" dirty="0" smtClean="0"/>
              <a:t>Imperative Programming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 cell and change contents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let</a:t>
            </a:r>
            <a:r>
              <a:rPr lang="en-US" dirty="0" smtClean="0"/>
              <a:t> x = </a:t>
            </a:r>
            <a:r>
              <a:rPr lang="en-US" dirty="0" smtClean="0">
                <a:solidFill>
                  <a:srgbClr val="FF0000"/>
                </a:solidFill>
              </a:rPr>
              <a:t>ref</a:t>
            </a:r>
            <a:r>
              <a:rPr lang="en-US" dirty="0" smtClean="0"/>
              <a:t> “Bob”;</a:t>
            </a:r>
          </a:p>
          <a:p>
            <a:pPr lvl="1">
              <a:buFontTx/>
              <a:buNone/>
            </a:pPr>
            <a:r>
              <a:rPr lang="en-US" dirty="0" smtClean="0"/>
              <a:t>x := “Bill”;</a:t>
            </a:r>
          </a:p>
          <a:p>
            <a:r>
              <a:rPr lang="en-US" dirty="0" smtClean="0"/>
              <a:t>Create cell and increment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let</a:t>
            </a:r>
            <a:r>
              <a:rPr lang="en-US" dirty="0" smtClean="0"/>
              <a:t> y = ref 0;</a:t>
            </a:r>
          </a:p>
          <a:p>
            <a:pPr lvl="1">
              <a:buFontTx/>
              <a:buNone/>
            </a:pPr>
            <a:r>
              <a:rPr lang="en-US" dirty="0" smtClean="0"/>
              <a:t>y := !y + 1;</a:t>
            </a:r>
          </a:p>
          <a:p>
            <a:r>
              <a:rPr lang="en-US" dirty="0" smtClean="0"/>
              <a:t>While loop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let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ref</a:t>
            </a:r>
            <a:r>
              <a:rPr lang="en-US" dirty="0" smtClean="0"/>
              <a:t> 0;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while</a:t>
            </a:r>
            <a:r>
              <a:rPr lang="en-US" dirty="0" smtClean="0"/>
              <a:t> !</a:t>
            </a:r>
            <a:r>
              <a:rPr lang="en-US" dirty="0" err="1" smtClean="0"/>
              <a:t>i</a:t>
            </a:r>
            <a:r>
              <a:rPr lang="en-US" dirty="0" smtClean="0"/>
              <a:t> &lt; 10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!</a:t>
            </a:r>
            <a:r>
              <a:rPr lang="en-US" dirty="0" err="1" smtClean="0"/>
              <a:t>i</a:t>
            </a:r>
            <a:r>
              <a:rPr lang="en-US" dirty="0" smtClean="0"/>
              <a:t> +1;</a:t>
            </a:r>
          </a:p>
          <a:p>
            <a:pPr lvl="1">
              <a:buFontTx/>
              <a:buNone/>
            </a:pP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6400800" y="2286000"/>
            <a:ext cx="990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>
              <a:buFontTx/>
              <a:buNone/>
            </a:pPr>
            <a:r>
              <a:rPr lang="en-US"/>
              <a:t>Bob</a:t>
            </a:r>
          </a:p>
        </p:txBody>
      </p:sp>
      <p:sp>
        <p:nvSpPr>
          <p:cNvPr id="652295" name="Rectangle 7"/>
          <p:cNvSpPr>
            <a:spLocks noChangeArrowheads="1"/>
          </p:cNvSpPr>
          <p:nvPr/>
        </p:nvSpPr>
        <p:spPr bwMode="auto">
          <a:xfrm>
            <a:off x="6400800" y="2286000"/>
            <a:ext cx="990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>
              <a:buFontTx/>
              <a:buNone/>
            </a:pPr>
            <a:r>
              <a:rPr lang="en-US"/>
              <a:t>Bill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60198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x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19800" y="3200400"/>
            <a:ext cx="1371600" cy="762000"/>
            <a:chOff x="3792" y="2016"/>
            <a:chExt cx="864" cy="480"/>
          </a:xfrm>
        </p:grpSpPr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4032" y="2208"/>
              <a:ext cx="624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>
                <a:buFontTx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40970" name="Text Box 11"/>
            <p:cNvSpPr txBox="1">
              <a:spLocks noChangeArrowheads="1"/>
            </p:cNvSpPr>
            <p:nvPr/>
          </p:nvSpPr>
          <p:spPr bwMode="auto">
            <a:xfrm>
              <a:off x="3792" y="20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/>
                <a:t>y</a:t>
              </a:r>
            </a:p>
          </p:txBody>
        </p:sp>
      </p:grpSp>
      <p:sp>
        <p:nvSpPr>
          <p:cNvPr id="652298" name="Rectangle 10"/>
          <p:cNvSpPr>
            <a:spLocks noChangeArrowheads="1"/>
          </p:cNvSpPr>
          <p:nvPr/>
        </p:nvSpPr>
        <p:spPr bwMode="auto">
          <a:xfrm>
            <a:off x="6400800" y="3505200"/>
            <a:ext cx="990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>
              <a:buFontTx/>
              <a:buNone/>
            </a:pPr>
            <a:r>
              <a:rPr lang="en-US" dirty="0">
                <a:solidFill>
                  <a:srgbClr val="7030A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491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5" grpId="0" animBg="1"/>
      <p:bldP spid="6522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41783"/>
          </a:xfrm>
        </p:spPr>
        <p:txBody>
          <a:bodyPr/>
          <a:lstStyle/>
          <a:p>
            <a:r>
              <a:rPr lang="en-US" dirty="0" smtClean="0"/>
              <a:t>Combine normal control flow structures and functional programming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439" y="3379304"/>
            <a:ext cx="7981121" cy="120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1 </a:t>
            </a:r>
            <a:r>
              <a:rPr lang="en-US" sz="2400" dirty="0" smtClean="0">
                <a:solidFill>
                  <a:srgbClr val="FF0000"/>
                </a:solidFill>
              </a:rPr>
              <a:t>to</a:t>
            </a:r>
            <a:r>
              <a:rPr lang="en-US" sz="2400" dirty="0" smtClean="0"/>
              <a:t> 100  </a:t>
            </a:r>
            <a:r>
              <a:rPr lang="en-US" sz="2400" dirty="0" smtClean="0">
                <a:solidFill>
                  <a:srgbClr val="FF0000"/>
                </a:solidFill>
              </a:rPr>
              <a:t>do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Printf.printf</a:t>
            </a:r>
            <a:r>
              <a:rPr lang="en-US" sz="2400" dirty="0"/>
              <a:t> </a:t>
            </a:r>
            <a:r>
              <a:rPr lang="en-US" sz="2400" dirty="0" smtClean="0"/>
              <a:t>(“%d”, fact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5693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Factorial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4460" y="1918252"/>
            <a:ext cx="7692887" cy="26776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let</a:t>
            </a:r>
            <a:r>
              <a:rPr lang="en-US" sz="2400" dirty="0"/>
              <a:t> fact n =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let </a:t>
            </a:r>
            <a:r>
              <a:rPr lang="en-US" sz="2400" dirty="0"/>
              <a:t>result = </a:t>
            </a:r>
            <a:r>
              <a:rPr lang="en-US" sz="2400" dirty="0">
                <a:solidFill>
                  <a:srgbClr val="FF0000"/>
                </a:solidFill>
              </a:rPr>
              <a:t>ref</a:t>
            </a:r>
            <a:r>
              <a:rPr lang="en-US" sz="2400" dirty="0"/>
              <a:t> 1 </a:t>
            </a:r>
            <a:r>
              <a:rPr lang="en-US" sz="2400" dirty="0">
                <a:solidFill>
                  <a:srgbClr val="FF0000"/>
                </a:solidFill>
              </a:rPr>
              <a:t>in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2 </a:t>
            </a:r>
            <a:r>
              <a:rPr lang="en-US" sz="2400" dirty="0">
                <a:solidFill>
                  <a:srgbClr val="FF0000"/>
                </a:solidFill>
              </a:rPr>
              <a:t>to</a:t>
            </a:r>
            <a:r>
              <a:rPr lang="en-US" sz="2400" dirty="0"/>
              <a:t> n </a:t>
            </a:r>
            <a:r>
              <a:rPr lang="en-US" sz="2400" dirty="0">
                <a:solidFill>
                  <a:srgbClr val="FF0000"/>
                </a:solidFill>
              </a:rPr>
              <a:t>do</a:t>
            </a:r>
          </a:p>
          <a:p>
            <a:r>
              <a:rPr lang="en-US" sz="2400" dirty="0"/>
              <a:t>      result := </a:t>
            </a:r>
            <a:r>
              <a:rPr lang="en-US" sz="2400" dirty="0" err="1"/>
              <a:t>i</a:t>
            </a:r>
            <a:r>
              <a:rPr lang="en-US" sz="2400" dirty="0"/>
              <a:t> * !result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done</a:t>
            </a:r>
            <a:r>
              <a:rPr lang="en-US" sz="2400" dirty="0"/>
              <a:t>;</a:t>
            </a:r>
          </a:p>
          <a:p>
            <a:r>
              <a:rPr lang="en-US" sz="2400" dirty="0"/>
              <a:t>    !result;;</a:t>
            </a:r>
          </a:p>
          <a:p>
            <a:r>
              <a:rPr lang="en-US" sz="2400" dirty="0" err="1">
                <a:solidFill>
                  <a:srgbClr val="008000"/>
                </a:solidFill>
              </a:rPr>
              <a:t>val</a:t>
            </a:r>
            <a:r>
              <a:rPr lang="en-US" sz="2400" dirty="0">
                <a:solidFill>
                  <a:srgbClr val="008000"/>
                </a:solidFill>
              </a:rPr>
              <a:t> fact : </a:t>
            </a:r>
            <a:r>
              <a:rPr lang="en-US" sz="2400" dirty="0" err="1">
                <a:solidFill>
                  <a:srgbClr val="008000"/>
                </a:solidFill>
              </a:rPr>
              <a:t>int</a:t>
            </a:r>
            <a:r>
              <a:rPr lang="en-US" sz="2400" dirty="0">
                <a:solidFill>
                  <a:srgbClr val="008000"/>
                </a:solidFill>
              </a:rPr>
              <a:t> -&gt; </a:t>
            </a:r>
            <a:r>
              <a:rPr lang="en-US" sz="2400" dirty="0" err="1">
                <a:solidFill>
                  <a:srgbClr val="008000"/>
                </a:solidFill>
              </a:rPr>
              <a:t>int</a:t>
            </a:r>
            <a:r>
              <a:rPr lang="en-US" sz="2400" dirty="0">
                <a:solidFill>
                  <a:srgbClr val="008000"/>
                </a:solidFill>
              </a:rPr>
              <a:t> = &lt;</a:t>
            </a:r>
            <a:r>
              <a:rPr lang="en-US" sz="2400" dirty="0" smtClean="0">
                <a:solidFill>
                  <a:srgbClr val="008000"/>
                </a:solidFill>
              </a:rPr>
              <a:t>fun&gt;</a:t>
            </a:r>
          </a:p>
        </p:txBody>
      </p:sp>
    </p:spTree>
    <p:extLst>
      <p:ext uri="{BB962C8B-B14F-4D97-AF65-F5344CB8AC3E}">
        <p14:creationId xmlns:p14="http://schemas.microsoft.com/office/powerpoint/2010/main" val="22632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sequence</a:t>
            </a:r>
          </a:p>
          <a:p>
            <a:pPr lvl="1"/>
            <a:r>
              <a:rPr lang="en-US" dirty="0" smtClean="0"/>
              <a:t>fib</a:t>
            </a:r>
            <a:r>
              <a:rPr lang="en-US" baseline="-25000" dirty="0" smtClean="0"/>
              <a:t>0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fib</a:t>
            </a:r>
            <a:r>
              <a:rPr lang="en-US" baseline="-25000" dirty="0" smtClean="0"/>
              <a:t>1</a:t>
            </a:r>
            <a:r>
              <a:rPr lang="en-US" dirty="0" smtClean="0"/>
              <a:t> =1</a:t>
            </a:r>
          </a:p>
          <a:p>
            <a:pPr lvl="1"/>
            <a:r>
              <a:rPr lang="en-US" dirty="0" err="1" smtClean="0"/>
              <a:t>fib</a:t>
            </a:r>
            <a:r>
              <a:rPr lang="en-US" baseline="-25000" dirty="0" err="1" smtClean="0"/>
              <a:t>n</a:t>
            </a:r>
            <a:r>
              <a:rPr lang="en-US" dirty="0" smtClean="0"/>
              <a:t> = fib</a:t>
            </a:r>
            <a:r>
              <a:rPr lang="en-US" baseline="-25000" dirty="0" smtClean="0"/>
              <a:t>n-2</a:t>
            </a:r>
            <a:r>
              <a:rPr lang="en-US" dirty="0" smtClean="0"/>
              <a:t>+fib</a:t>
            </a:r>
            <a:r>
              <a:rPr lang="en-US" baseline="-25000" dirty="0" smtClean="0"/>
              <a:t>n-1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4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in </a:t>
            </a:r>
            <a:r>
              <a:rPr lang="en-US" dirty="0" err="1" smtClean="0"/>
              <a:t>OCaml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76888" y="3159218"/>
            <a:ext cx="5620870" cy="19389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rec </a:t>
            </a:r>
            <a:r>
              <a:rPr lang="en-US" sz="2400" dirty="0" err="1"/>
              <a:t>fibonacci</a:t>
            </a:r>
            <a:r>
              <a:rPr lang="en-US" sz="2400" dirty="0"/>
              <a:t> n =</a:t>
            </a:r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if</a:t>
            </a:r>
            <a:r>
              <a:rPr lang="en-US" sz="2400" dirty="0"/>
              <a:t> n &lt; 3 then</a:t>
            </a:r>
          </a:p>
          <a:p>
            <a:r>
              <a:rPr lang="en-US" sz="2400" dirty="0"/>
              <a:t>    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else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fibonacci</a:t>
            </a:r>
            <a:r>
              <a:rPr lang="en-US" sz="2400" dirty="0"/>
              <a:t> (n-1) + </a:t>
            </a:r>
            <a:r>
              <a:rPr lang="en-US" sz="2400" dirty="0" err="1"/>
              <a:t>fibonacci</a:t>
            </a:r>
            <a:r>
              <a:rPr lang="en-US" sz="2400" dirty="0"/>
              <a:t> (n-2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73426" y="5307498"/>
            <a:ext cx="6629400" cy="1477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let</a:t>
            </a:r>
            <a:r>
              <a:rPr lang="en-US" dirty="0"/>
              <a:t> () =</a:t>
            </a:r>
          </a:p>
          <a:p>
            <a:r>
              <a:rPr lang="en-US" dirty="0">
                <a:solidFill>
                  <a:srgbClr val="FF0000"/>
                </a:solidFill>
              </a:rPr>
              <a:t>  for </a:t>
            </a:r>
            <a:r>
              <a:rPr lang="en-US" dirty="0"/>
              <a:t>n = 1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16 </a:t>
            </a:r>
            <a:r>
              <a:rPr lang="en-US" dirty="0">
                <a:solidFill>
                  <a:srgbClr val="FF0000"/>
                </a:solidFill>
              </a:rPr>
              <a:t>do</a:t>
            </a:r>
          </a:p>
          <a:p>
            <a:r>
              <a:rPr lang="en-US" dirty="0"/>
              <a:t>    </a:t>
            </a:r>
            <a:r>
              <a:rPr lang="en-US" dirty="0" err="1"/>
              <a:t>Printf.printf</a:t>
            </a:r>
            <a:r>
              <a:rPr lang="en-US" dirty="0"/>
              <a:t> "%d, " (</a:t>
            </a:r>
            <a:r>
              <a:rPr lang="en-US" dirty="0" err="1"/>
              <a:t>fibonacci</a:t>
            </a:r>
            <a:r>
              <a:rPr lang="en-US" dirty="0"/>
              <a:t> n)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done</a:t>
            </a:r>
            <a:r>
              <a:rPr lang="en-US" dirty="0"/>
              <a:t>;</a:t>
            </a:r>
          </a:p>
          <a:p>
            <a:r>
              <a:rPr lang="en-US" dirty="0"/>
              <a:t>  </a:t>
            </a:r>
            <a:r>
              <a:rPr lang="en-US" dirty="0" err="1"/>
              <a:t>print_endline</a:t>
            </a:r>
            <a:r>
              <a:rPr lang="en-US" dirty="0"/>
              <a:t> </a:t>
            </a:r>
            <a:r>
              <a:rPr lang="en-US" dirty="0" smtClean="0"/>
              <a:t>"..."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3426" y="1341783"/>
            <a:ext cx="6559826" cy="16312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let</a:t>
            </a:r>
            <a:r>
              <a:rPr lang="pt-BR" sz="2000" dirty="0"/>
              <a:t> </a:t>
            </a:r>
            <a:r>
              <a:rPr lang="pt-BR" sz="2000" dirty="0">
                <a:solidFill>
                  <a:srgbClr val="FF0000"/>
                </a:solidFill>
              </a:rPr>
              <a:t>rec</a:t>
            </a:r>
            <a:r>
              <a:rPr lang="pt-BR" sz="2000" dirty="0"/>
              <a:t> fib n =  </a:t>
            </a:r>
          </a:p>
          <a:p>
            <a:r>
              <a:rPr lang="pt-BR" sz="2000" dirty="0">
                <a:solidFill>
                  <a:srgbClr val="FF0000"/>
                </a:solidFill>
              </a:rPr>
              <a:t>   match </a:t>
            </a:r>
            <a:r>
              <a:rPr lang="pt-BR" sz="2000" dirty="0"/>
              <a:t>n</a:t>
            </a:r>
            <a:r>
              <a:rPr lang="pt-BR" sz="2000" dirty="0">
                <a:solidFill>
                  <a:srgbClr val="FF0000"/>
                </a:solidFill>
              </a:rPr>
              <a:t> with</a:t>
            </a:r>
          </a:p>
          <a:p>
            <a:r>
              <a:rPr lang="pt-BR" sz="2000" dirty="0"/>
              <a:t>    | 0 -&gt; 1</a:t>
            </a:r>
          </a:p>
          <a:p>
            <a:r>
              <a:rPr lang="pt-BR" sz="2000" dirty="0"/>
              <a:t>    | 1 -&gt; 1</a:t>
            </a:r>
          </a:p>
          <a:p>
            <a:r>
              <a:rPr lang="pt-BR" sz="2000" dirty="0"/>
              <a:t>    | n -&gt; n * fib(n - 1</a:t>
            </a:r>
            <a:r>
              <a:rPr lang="pt-BR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99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in </a:t>
            </a:r>
            <a:r>
              <a:rPr lang="en-US" dirty="0" err="1" smtClean="0"/>
              <a:t>OCaml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9506" y="3746517"/>
            <a:ext cx="437477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efficient is fib(n)?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9506" y="4795776"/>
            <a:ext cx="5369860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time (fun () -&gt; fib 20</a:t>
            </a:r>
            <a:r>
              <a:rPr lang="en-US" sz="2400" dirty="0" smtClean="0"/>
              <a:t>);</a:t>
            </a:r>
          </a:p>
          <a:p>
            <a:r>
              <a:rPr lang="en-US" sz="2400" i="1" dirty="0"/>
              <a:t>Time: 0.379086ms - : </a:t>
            </a:r>
            <a:r>
              <a:rPr lang="en-US" sz="2400" i="1" dirty="0" err="1"/>
              <a:t>int</a:t>
            </a:r>
            <a:r>
              <a:rPr lang="en-US" sz="2400" i="1" dirty="0"/>
              <a:t> = 10946</a:t>
            </a: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712256" y="5781895"/>
            <a:ext cx="5907743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time (fun () -&gt; fib </a:t>
            </a:r>
            <a:r>
              <a:rPr lang="en-US" sz="2400" dirty="0" smtClean="0"/>
              <a:t>40);</a:t>
            </a:r>
          </a:p>
          <a:p>
            <a:r>
              <a:rPr lang="en-US" sz="2400" i="1" dirty="0"/>
              <a:t>Time: Time: 4.61983s - : </a:t>
            </a:r>
            <a:r>
              <a:rPr lang="en-US" sz="2400" i="1" dirty="0" err="1"/>
              <a:t>int</a:t>
            </a:r>
            <a:r>
              <a:rPr lang="en-US" sz="2400" i="1" dirty="0"/>
              <a:t> = 165580141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95739" y="1417638"/>
            <a:ext cx="7494104" cy="19389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let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0000"/>
                </a:solidFill>
              </a:rPr>
              <a:t>rec</a:t>
            </a:r>
            <a:r>
              <a:rPr lang="pt-BR" sz="2400" dirty="0"/>
              <a:t> fib n =  </a:t>
            </a:r>
          </a:p>
          <a:p>
            <a:r>
              <a:rPr lang="pt-BR" sz="2400" dirty="0">
                <a:solidFill>
                  <a:srgbClr val="FF0000"/>
                </a:solidFill>
              </a:rPr>
              <a:t>   match </a:t>
            </a:r>
            <a:r>
              <a:rPr lang="pt-BR" sz="2400" dirty="0"/>
              <a:t>n</a:t>
            </a:r>
            <a:r>
              <a:rPr lang="pt-BR" sz="2400" dirty="0">
                <a:solidFill>
                  <a:srgbClr val="FF0000"/>
                </a:solidFill>
              </a:rPr>
              <a:t> with</a:t>
            </a:r>
          </a:p>
          <a:p>
            <a:r>
              <a:rPr lang="pt-BR" sz="2400" dirty="0"/>
              <a:t>    | 0 -&gt; 1</a:t>
            </a:r>
          </a:p>
          <a:p>
            <a:r>
              <a:rPr lang="pt-BR" sz="2400" dirty="0"/>
              <a:t>    | 1 -&gt; 1</a:t>
            </a:r>
          </a:p>
          <a:p>
            <a:r>
              <a:rPr lang="pt-BR" sz="2400" dirty="0"/>
              <a:t>    | n -&gt; n * fib(n - 1</a:t>
            </a:r>
            <a:r>
              <a:rPr lang="pt-BR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717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on Lists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6064" y="1530906"/>
            <a:ext cx="7293935" cy="1477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length l =</a:t>
            </a: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with</a:t>
            </a: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[] -&gt; 0</a:t>
            </a: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-&gt; 1 + length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411480" indent="-283464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8000"/>
                </a:solidFill>
              </a:rPr>
              <a:t>val</a:t>
            </a:r>
            <a:r>
              <a:rPr lang="en-US" dirty="0" smtClean="0">
                <a:solidFill>
                  <a:srgbClr val="008000"/>
                </a:solidFill>
              </a:rPr>
              <a:t> length : 'a list -&gt;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= &lt;fun&gt;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544" y="3306726"/>
            <a:ext cx="5528930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length [1; 2; 3] + length [“red”; “yellow”; “green”]</a:t>
            </a:r>
          </a:p>
          <a:p>
            <a:pPr marL="0" lvl="1"/>
            <a:r>
              <a:rPr lang="en-US" sz="2000" dirty="0" smtClean="0">
                <a:solidFill>
                  <a:srgbClr val="008000"/>
                </a:solidFill>
              </a:rPr>
              <a:t>:- </a:t>
            </a:r>
            <a:r>
              <a:rPr lang="en-US" sz="2000" dirty="0" err="1" smtClean="0">
                <a:solidFill>
                  <a:srgbClr val="008000"/>
                </a:solidFill>
              </a:rPr>
              <a:t>int</a:t>
            </a:r>
            <a:r>
              <a:rPr lang="en-US" sz="2000" dirty="0" smtClean="0">
                <a:solidFill>
                  <a:srgbClr val="008000"/>
                </a:solidFill>
              </a:rPr>
              <a:t> = 6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7944" y="4214069"/>
            <a:ext cx="552893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length [“red”; “yellow”; 3]</a:t>
            </a: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Memoized</a:t>
            </a:r>
            <a:r>
              <a:rPr lang="en-US" dirty="0" smtClean="0"/>
              <a:t> Fibonacci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19835"/>
            <a:ext cx="6104965" cy="34163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let </a:t>
            </a:r>
            <a:r>
              <a:rPr lang="en-US" dirty="0" err="1" smtClean="0"/>
              <a:t>memo_fib</a:t>
            </a:r>
            <a:r>
              <a:rPr lang="en-US" dirty="0" smtClean="0"/>
              <a:t> </a:t>
            </a:r>
            <a:r>
              <a:rPr lang="en-US" dirty="0"/>
              <a:t>n =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/>
              <a:t>n &lt;= 1 </a:t>
            </a:r>
            <a:r>
              <a:rPr lang="en-US" dirty="0">
                <a:solidFill>
                  <a:srgbClr val="FF0000"/>
                </a:solidFill>
              </a:rPr>
              <a:t>then</a:t>
            </a:r>
            <a:r>
              <a:rPr lang="en-US" dirty="0"/>
              <a:t> 1</a:t>
            </a:r>
          </a:p>
          <a:p>
            <a:r>
              <a:rPr lang="en-US" dirty="0">
                <a:solidFill>
                  <a:srgbClr val="FF0000"/>
                </a:solidFill>
              </a:rPr>
              <a:t>  else begin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let</a:t>
            </a:r>
            <a:r>
              <a:rPr lang="en-US" dirty="0"/>
              <a:t> fib = </a:t>
            </a:r>
            <a:r>
              <a:rPr lang="en-US" dirty="0">
                <a:solidFill>
                  <a:srgbClr val="FF0000"/>
                </a:solidFill>
              </a:rPr>
              <a:t>ref</a:t>
            </a:r>
            <a:r>
              <a:rPr lang="en-US" dirty="0"/>
              <a:t>  1 </a:t>
            </a:r>
            <a:r>
              <a:rPr lang="en-US" dirty="0">
                <a:solidFill>
                  <a:srgbClr val="FF0000"/>
                </a:solidFill>
              </a:rPr>
              <a:t>in</a:t>
            </a:r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let</a:t>
            </a:r>
            <a:r>
              <a:rPr lang="en-US" dirty="0" smtClean="0"/>
              <a:t> </a:t>
            </a:r>
            <a:r>
              <a:rPr lang="en-US" dirty="0" err="1"/>
              <a:t>fib_prev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= ref </a:t>
            </a:r>
            <a:r>
              <a:rPr lang="en-US" dirty="0"/>
              <a:t>1 </a:t>
            </a:r>
            <a:r>
              <a:rPr lang="en-US" dirty="0">
                <a:solidFill>
                  <a:srgbClr val="FF0000"/>
                </a:solidFill>
              </a:rPr>
              <a:t>in</a:t>
            </a:r>
          </a:p>
          <a:p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err="1"/>
              <a:t>i</a:t>
            </a:r>
            <a:r>
              <a:rPr lang="en-US" dirty="0"/>
              <a:t> = 2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n </a:t>
            </a:r>
            <a:r>
              <a:rPr lang="en-US" dirty="0">
                <a:solidFill>
                  <a:srgbClr val="FF0000"/>
                </a:solidFill>
              </a:rPr>
              <a:t>do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let </a:t>
            </a:r>
            <a:r>
              <a:rPr lang="en-US" dirty="0" err="1"/>
              <a:t>tmp</a:t>
            </a:r>
            <a:r>
              <a:rPr lang="en-US" dirty="0"/>
              <a:t> = !</a:t>
            </a:r>
            <a:r>
              <a:rPr lang="en-US" dirty="0" err="1"/>
              <a:t>fib_prev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</a:t>
            </a:r>
          </a:p>
          <a:p>
            <a:r>
              <a:rPr lang="en-US" dirty="0"/>
              <a:t>  </a:t>
            </a:r>
            <a:r>
              <a:rPr lang="en-US" dirty="0" smtClean="0"/>
              <a:t>     </a:t>
            </a:r>
            <a:r>
              <a:rPr lang="en-US" dirty="0" err="1"/>
              <a:t>fib_prev</a:t>
            </a:r>
            <a:r>
              <a:rPr lang="en-US" dirty="0"/>
              <a:t> := !fib;</a:t>
            </a:r>
          </a:p>
          <a:p>
            <a:r>
              <a:rPr lang="en-US" dirty="0"/>
              <a:t>  </a:t>
            </a:r>
            <a:r>
              <a:rPr lang="en-US" dirty="0" smtClean="0"/>
              <a:t>     </a:t>
            </a:r>
            <a:r>
              <a:rPr lang="en-US" dirty="0"/>
              <a:t>fib := </a:t>
            </a:r>
            <a:r>
              <a:rPr lang="en-US" dirty="0" err="1"/>
              <a:t>tmp</a:t>
            </a:r>
            <a:r>
              <a:rPr lang="en-US" dirty="0"/>
              <a:t> + !fib;</a:t>
            </a:r>
          </a:p>
          <a:p>
            <a:r>
              <a:rPr lang="en-US" dirty="0"/>
              <a:t>  </a:t>
            </a:r>
            <a:r>
              <a:rPr lang="en-US" dirty="0" smtClean="0"/>
              <a:t>     </a:t>
            </a:r>
            <a:r>
              <a:rPr lang="en-US" dirty="0">
                <a:solidFill>
                  <a:srgbClr val="FF0000"/>
                </a:solidFill>
              </a:rPr>
              <a:t>done;</a:t>
            </a:r>
          </a:p>
          <a:p>
            <a:r>
              <a:rPr lang="en-US" dirty="0"/>
              <a:t>    !fib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results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6494" y="1801906"/>
            <a:ext cx="6463553" cy="14773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let</a:t>
            </a:r>
            <a:r>
              <a:rPr lang="en-US" dirty="0"/>
              <a:t> </a:t>
            </a:r>
            <a:r>
              <a:rPr lang="en-US" dirty="0" err="1"/>
              <a:t>test_fib</a:t>
            </a:r>
            <a:r>
              <a:rPr lang="en-US" dirty="0"/>
              <a:t> </a:t>
            </a:r>
            <a:r>
              <a:rPr lang="en-US" dirty="0" smtClean="0"/>
              <a:t>n </a:t>
            </a:r>
            <a:r>
              <a:rPr lang="en-US" dirty="0"/>
              <a:t>=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err="1"/>
              <a:t>i</a:t>
            </a:r>
            <a:r>
              <a:rPr lang="en-US" dirty="0"/>
              <a:t> = 0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n </a:t>
            </a:r>
            <a:r>
              <a:rPr lang="en-US" dirty="0">
                <a:solidFill>
                  <a:srgbClr val="FF0000"/>
                </a:solidFill>
              </a:rPr>
              <a:t>do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assert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memo_fib</a:t>
            </a:r>
            <a:r>
              <a:rPr lang="en-US" dirty="0" smtClean="0"/>
              <a:t> </a:t>
            </a:r>
            <a:r>
              <a:rPr lang="en-US" dirty="0"/>
              <a:t>n = </a:t>
            </a:r>
            <a:r>
              <a:rPr lang="en-US" dirty="0" smtClean="0"/>
              <a:t>fib </a:t>
            </a:r>
            <a:r>
              <a:rPr lang="en-US" dirty="0"/>
              <a:t>n)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done;</a:t>
            </a:r>
          </a:p>
          <a:p>
            <a:r>
              <a:rPr lang="en-US" dirty="0"/>
              <a:t> 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3718" y="3621741"/>
            <a:ext cx="5163670" cy="17543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fib </a:t>
            </a:r>
            <a:r>
              <a:rPr lang="en-US" dirty="0"/>
              <a:t>38;;</a:t>
            </a:r>
          </a:p>
          <a:p>
            <a:r>
              <a:rPr lang="en-US" dirty="0"/>
              <a:t>Execution elapsed time: 1.433646 sec</a:t>
            </a:r>
          </a:p>
          <a:p>
            <a:r>
              <a:rPr lang="en-US" dirty="0"/>
              <a:t>- : </a:t>
            </a:r>
            <a:r>
              <a:rPr lang="en-US" dirty="0" err="1"/>
              <a:t>int</a:t>
            </a:r>
            <a:r>
              <a:rPr lang="en-US" dirty="0"/>
              <a:t> = 63245986</a:t>
            </a:r>
          </a:p>
          <a:p>
            <a:r>
              <a:rPr lang="en-US" dirty="0" smtClean="0"/>
              <a:t>time </a:t>
            </a:r>
            <a:r>
              <a:rPr lang="en-US" dirty="0" err="1"/>
              <a:t>memo_fib</a:t>
            </a:r>
            <a:r>
              <a:rPr lang="en-US" dirty="0"/>
              <a:t> 38;;</a:t>
            </a:r>
          </a:p>
          <a:p>
            <a:r>
              <a:rPr lang="en-US" dirty="0"/>
              <a:t>Execution elapsed time: 0.000008 sec</a:t>
            </a:r>
          </a:p>
          <a:p>
            <a:r>
              <a:rPr lang="en-US" dirty="0"/>
              <a:t>- : </a:t>
            </a:r>
            <a:r>
              <a:rPr lang="en-US" dirty="0" err="1"/>
              <a:t>int</a:t>
            </a:r>
            <a:r>
              <a:rPr lang="en-US" dirty="0"/>
              <a:t> = 63245986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Maps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372" y="1695043"/>
            <a:ext cx="792125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‘k ‘v </a:t>
            </a:r>
            <a:r>
              <a:rPr lang="en-US" dirty="0" err="1" smtClean="0"/>
              <a:t>assocMap</a:t>
            </a:r>
            <a:r>
              <a:rPr lang="en-US" dirty="0" smtClean="0"/>
              <a:t> = </a:t>
            </a:r>
            <a:r>
              <a:rPr lang="en-US" dirty="0" err="1" smtClean="0"/>
              <a:t>emptyMap</a:t>
            </a:r>
            <a:r>
              <a:rPr lang="en-US" dirty="0" smtClean="0"/>
              <a:t> | cons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‘k * ‘v * </a:t>
            </a:r>
            <a:r>
              <a:rPr lang="en-US" dirty="0" err="1" smtClean="0"/>
              <a:t>assocMap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1372" y="2278536"/>
            <a:ext cx="7921256" cy="19389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let rec </a:t>
            </a:r>
            <a:r>
              <a:rPr lang="en-US" sz="2000" dirty="0" smtClean="0"/>
              <a:t>access m index </a:t>
            </a:r>
            <a:r>
              <a:rPr lang="en-US" sz="2000" dirty="0" smtClean="0">
                <a:solidFill>
                  <a:srgbClr val="FF0000"/>
                </a:solidFill>
              </a:rPr>
              <a:t>=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      match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 with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|  </a:t>
            </a:r>
            <a:r>
              <a:rPr lang="en-US" sz="2000" dirty="0" err="1" smtClean="0"/>
              <a:t>emptyMap</a:t>
            </a:r>
            <a:r>
              <a:rPr lang="en-US" sz="2000" dirty="0" smtClean="0"/>
              <a:t>          -&gt;</a:t>
            </a:r>
            <a:r>
              <a:rPr lang="en-US" sz="2000" dirty="0" smtClean="0">
                <a:solidFill>
                  <a:srgbClr val="FF0000"/>
                </a:solidFill>
              </a:rPr>
              <a:t> raise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                  (</a:t>
            </a:r>
            <a:r>
              <a:rPr lang="en-US" sz="2000" dirty="0" err="1"/>
              <a:t>FailWith</a:t>
            </a:r>
            <a:r>
              <a:rPr lang="en-US" sz="2000" dirty="0"/>
              <a:t> </a:t>
            </a:r>
            <a:r>
              <a:rPr lang="en-US" sz="2000" dirty="0" smtClean="0"/>
              <a:t>“Element not found“</a:t>
            </a:r>
            <a:r>
              <a:rPr lang="en-US" sz="2000" dirty="0"/>
              <a:t>^ (</a:t>
            </a:r>
            <a:r>
              <a:rPr lang="en-US" sz="2000" dirty="0" err="1"/>
              <a:t>string_of_int</a:t>
            </a:r>
            <a:r>
              <a:rPr lang="en-US" sz="2000" dirty="0"/>
              <a:t> </a:t>
            </a:r>
            <a:r>
              <a:rPr lang="en-US" sz="2000" dirty="0" smtClean="0"/>
              <a:t>index))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| cons(k, v, rest)  -&gt;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if k = index then v else access rest index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539" y="4299487"/>
            <a:ext cx="8247709" cy="22467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let rec </a:t>
            </a:r>
            <a:r>
              <a:rPr lang="en-US" sz="2000" dirty="0" smtClean="0"/>
              <a:t>set m index </a:t>
            </a:r>
            <a:r>
              <a:rPr lang="en-US" sz="2000" dirty="0" err="1" smtClean="0"/>
              <a:t>newValue</a:t>
            </a:r>
            <a:r>
              <a:rPr lang="en-US" sz="2000" dirty="0" smtClean="0"/>
              <a:t> =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      match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 with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|  </a:t>
            </a:r>
            <a:r>
              <a:rPr lang="en-US" sz="2000" dirty="0" err="1" smtClean="0"/>
              <a:t>emptyMap</a:t>
            </a:r>
            <a:r>
              <a:rPr lang="en-US" sz="2000" dirty="0" smtClean="0"/>
              <a:t>          -&gt; cons(index, </a:t>
            </a:r>
            <a:r>
              <a:rPr lang="en-US" sz="2000" dirty="0" err="1" smtClean="0"/>
              <a:t>newValue</a:t>
            </a:r>
            <a:r>
              <a:rPr lang="en-US" sz="2000" dirty="0" smtClean="0"/>
              <a:t>, </a:t>
            </a:r>
            <a:r>
              <a:rPr lang="en-US" sz="2000" dirty="0" err="1" smtClean="0"/>
              <a:t>emptyMap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                 |  cons(k, v, rest)  -&gt;  if k = index then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cons(index, </a:t>
            </a:r>
            <a:r>
              <a:rPr lang="en-US" sz="2000" dirty="0" err="1" smtClean="0"/>
              <a:t>newValue</a:t>
            </a:r>
            <a:r>
              <a:rPr lang="en-US" sz="2000" dirty="0" smtClean="0"/>
              <a:t>, rest)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else                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cons(k, v, set(rest, index, </a:t>
            </a:r>
            <a:r>
              <a:rPr lang="en-US" sz="2000" dirty="0" err="1" smtClean="0"/>
              <a:t>newValue</a:t>
            </a:r>
            <a:r>
              <a:rPr lang="en-US" sz="2000" dirty="0" smtClean="0"/>
              <a:t>))   </a:t>
            </a:r>
          </a:p>
        </p:txBody>
      </p:sp>
    </p:spTree>
    <p:extLst>
      <p:ext uri="{BB962C8B-B14F-4D97-AF65-F5344CB8AC3E}">
        <p14:creationId xmlns:p14="http://schemas.microsoft.com/office/powerpoint/2010/main" val="64472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ML module provides efficient constant time array access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array_expr</a:t>
            </a:r>
            <a:r>
              <a:rPr lang="en-US" dirty="0"/>
              <a:t>&gt;.(&lt;</a:t>
            </a:r>
            <a:r>
              <a:rPr lang="en-US" dirty="0" err="1"/>
              <a:t>index_expr</a:t>
            </a:r>
            <a:r>
              <a:rPr lang="en-US" dirty="0" smtClean="0"/>
              <a:t>&gt;)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array_expr</a:t>
            </a:r>
            <a:r>
              <a:rPr lang="en-US" dirty="0"/>
              <a:t>&gt;.(&lt;</a:t>
            </a:r>
            <a:r>
              <a:rPr lang="en-US" dirty="0" err="1"/>
              <a:t>index_expr</a:t>
            </a:r>
            <a:r>
              <a:rPr lang="en-US" dirty="0"/>
              <a:t>&gt;) &lt;- &lt;</a:t>
            </a:r>
            <a:r>
              <a:rPr lang="en-US" dirty="0" err="1"/>
              <a:t>value_expr</a:t>
            </a:r>
            <a:r>
              <a:rPr lang="en-US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1610143"/>
            <a:ext cx="8100390" cy="26776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let</a:t>
            </a:r>
            <a:r>
              <a:rPr lang="en-US" sz="2400" dirty="0"/>
              <a:t> </a:t>
            </a:r>
            <a:r>
              <a:rPr lang="en-US" sz="2400" dirty="0" err="1"/>
              <a:t>add_polynom</a:t>
            </a:r>
            <a:r>
              <a:rPr lang="en-US" sz="2400" dirty="0"/>
              <a:t> p1 p2 =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let </a:t>
            </a:r>
            <a:r>
              <a:rPr lang="en-US" sz="2400" dirty="0"/>
              <a:t>n1 = </a:t>
            </a:r>
            <a:r>
              <a:rPr lang="en-US" sz="2400" dirty="0" err="1"/>
              <a:t>Array.length</a:t>
            </a:r>
            <a:r>
              <a:rPr lang="en-US" sz="2400" dirty="0"/>
              <a:t> p1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and</a:t>
            </a:r>
            <a:r>
              <a:rPr lang="en-US" sz="2400" dirty="0"/>
              <a:t> n2 = </a:t>
            </a:r>
            <a:r>
              <a:rPr lang="en-US" sz="2400" dirty="0" err="1"/>
              <a:t>Array.length</a:t>
            </a:r>
            <a:r>
              <a:rPr lang="en-US" sz="2400" dirty="0"/>
              <a:t> p2 </a:t>
            </a:r>
            <a:r>
              <a:rPr lang="en-US" sz="2400" dirty="0">
                <a:solidFill>
                  <a:srgbClr val="FF0000"/>
                </a:solidFill>
              </a:rPr>
              <a:t>in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let</a:t>
            </a:r>
            <a:r>
              <a:rPr lang="en-US" sz="2400" dirty="0"/>
              <a:t> result = </a:t>
            </a:r>
            <a:r>
              <a:rPr lang="en-US" sz="2400" dirty="0" err="1"/>
              <a:t>Array.make</a:t>
            </a:r>
            <a:r>
              <a:rPr lang="en-US" sz="2400" dirty="0"/>
              <a:t> (max n1 n2) 0 </a:t>
            </a:r>
            <a:r>
              <a:rPr lang="en-US" sz="2400" dirty="0">
                <a:solidFill>
                  <a:srgbClr val="FF0000"/>
                </a:solidFill>
              </a:rPr>
              <a:t>in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for </a:t>
            </a:r>
            <a:r>
              <a:rPr lang="en-US" sz="2400" dirty="0" err="1"/>
              <a:t>i</a:t>
            </a:r>
            <a:r>
              <a:rPr lang="en-US" sz="2400" dirty="0"/>
              <a:t> = 0 </a:t>
            </a:r>
            <a:r>
              <a:rPr lang="en-US" sz="2400" dirty="0">
                <a:solidFill>
                  <a:srgbClr val="FF0000"/>
                </a:solidFill>
              </a:rPr>
              <a:t>to</a:t>
            </a:r>
            <a:r>
              <a:rPr lang="en-US" sz="2400" dirty="0"/>
              <a:t> n1 - 1 </a:t>
            </a:r>
            <a:r>
              <a:rPr lang="en-US" sz="2400" dirty="0">
                <a:solidFill>
                  <a:srgbClr val="FF0000"/>
                </a:solidFill>
              </a:rPr>
              <a:t>do</a:t>
            </a:r>
            <a:r>
              <a:rPr lang="en-US" sz="2400" dirty="0"/>
              <a:t> result.(</a:t>
            </a:r>
            <a:r>
              <a:rPr lang="en-US" sz="2400" dirty="0" err="1"/>
              <a:t>i</a:t>
            </a:r>
            <a:r>
              <a:rPr lang="en-US" sz="2400" dirty="0"/>
              <a:t>) &lt;- p1.(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FF0000"/>
                </a:solidFill>
              </a:rPr>
              <a:t>done</a:t>
            </a:r>
            <a:r>
              <a:rPr lang="en-US" sz="2400" dirty="0"/>
              <a:t>;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 </a:t>
            </a:r>
            <a:r>
              <a:rPr lang="en-US" sz="2400" dirty="0">
                <a:solidFill>
                  <a:srgbClr val="FF0000"/>
                </a:solidFill>
              </a:rPr>
              <a:t>to </a:t>
            </a:r>
            <a:r>
              <a:rPr lang="en-US" sz="2400" dirty="0"/>
              <a:t>n2 - 1 </a:t>
            </a:r>
            <a:r>
              <a:rPr lang="en-US" sz="2400" dirty="0">
                <a:solidFill>
                  <a:srgbClr val="FF0000"/>
                </a:solidFill>
              </a:rPr>
              <a:t>do</a:t>
            </a:r>
            <a:r>
              <a:rPr lang="en-US" sz="2400" dirty="0"/>
              <a:t> result.(</a:t>
            </a:r>
            <a:r>
              <a:rPr lang="en-US" sz="2400" dirty="0" err="1"/>
              <a:t>i</a:t>
            </a:r>
            <a:r>
              <a:rPr lang="en-US" sz="2400" dirty="0"/>
              <a:t>) &lt;- result.(</a:t>
            </a:r>
            <a:r>
              <a:rPr lang="en-US" sz="2400" dirty="0" err="1"/>
              <a:t>i</a:t>
            </a:r>
            <a:r>
              <a:rPr lang="en-US" sz="2400" dirty="0"/>
              <a:t>) + p2.(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FF0000"/>
                </a:solidFill>
              </a:rPr>
              <a:t>done</a:t>
            </a:r>
            <a:r>
              <a:rPr lang="en-US" sz="2400" dirty="0"/>
              <a:t>;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result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173" y="4559816"/>
            <a:ext cx="8299174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8000"/>
                </a:solidFill>
              </a:rPr>
              <a:t>val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err="1">
                <a:solidFill>
                  <a:srgbClr val="008000"/>
                </a:solidFill>
              </a:rPr>
              <a:t>add_polynom</a:t>
            </a:r>
            <a:r>
              <a:rPr lang="en-US" sz="2400" dirty="0">
                <a:solidFill>
                  <a:srgbClr val="008000"/>
                </a:solidFill>
              </a:rPr>
              <a:t> : </a:t>
            </a:r>
            <a:r>
              <a:rPr lang="en-US" sz="2400" dirty="0" err="1">
                <a:solidFill>
                  <a:srgbClr val="008000"/>
                </a:solidFill>
              </a:rPr>
              <a:t>int</a:t>
            </a:r>
            <a:r>
              <a:rPr lang="en-US" sz="2400" dirty="0">
                <a:solidFill>
                  <a:srgbClr val="008000"/>
                </a:solidFill>
              </a:rPr>
              <a:t> array -&gt; </a:t>
            </a:r>
            <a:r>
              <a:rPr lang="en-US" sz="2400" dirty="0" err="1">
                <a:solidFill>
                  <a:srgbClr val="008000"/>
                </a:solidFill>
              </a:rPr>
              <a:t>int</a:t>
            </a:r>
            <a:r>
              <a:rPr lang="en-US" sz="2400" dirty="0">
                <a:solidFill>
                  <a:srgbClr val="008000"/>
                </a:solidFill>
              </a:rPr>
              <a:t> array -&gt; </a:t>
            </a:r>
            <a:r>
              <a:rPr lang="en-US" sz="2400" dirty="0" err="1">
                <a:solidFill>
                  <a:srgbClr val="008000"/>
                </a:solidFill>
              </a:rPr>
              <a:t>int</a:t>
            </a:r>
            <a:r>
              <a:rPr lang="en-US" sz="2400" dirty="0">
                <a:solidFill>
                  <a:srgbClr val="008000"/>
                </a:solidFill>
              </a:rPr>
              <a:t> array = &lt;fun&gt;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96" y="5287617"/>
            <a:ext cx="8279295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add_polynom</a:t>
            </a:r>
            <a:r>
              <a:rPr lang="en-US" sz="2400" dirty="0"/>
              <a:t> [| 1; 2 |] [| 1; 2; 3 |];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62777" y="6015418"/>
            <a:ext cx="8110331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- : </a:t>
            </a:r>
            <a:r>
              <a:rPr lang="en-US" sz="2400" dirty="0" err="1">
                <a:solidFill>
                  <a:srgbClr val="008000"/>
                </a:solidFill>
              </a:rPr>
              <a:t>int</a:t>
            </a:r>
            <a:r>
              <a:rPr lang="en-US" sz="2400" dirty="0">
                <a:solidFill>
                  <a:srgbClr val="008000"/>
                </a:solidFill>
              </a:rPr>
              <a:t> array = [|2; 4; 3|]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0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situ reverse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3630" y="1268091"/>
            <a:ext cx="6978770" cy="40626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let</a:t>
            </a:r>
            <a:r>
              <a:rPr lang="en-US" sz="2000" dirty="0"/>
              <a:t> </a:t>
            </a:r>
            <a:r>
              <a:rPr lang="en-US" sz="2000" dirty="0" err="1"/>
              <a:t>rev_inplace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 =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let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FF0000"/>
                </a:solidFill>
              </a:rPr>
              <a:t>ref</a:t>
            </a:r>
            <a:r>
              <a:rPr lang="en-US" sz="2000" dirty="0"/>
              <a:t> 0 </a:t>
            </a:r>
            <a:r>
              <a:rPr lang="en-US" sz="2000" dirty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let</a:t>
            </a:r>
            <a:r>
              <a:rPr lang="en-US" sz="2000" dirty="0"/>
              <a:t> j = </a:t>
            </a:r>
            <a:r>
              <a:rPr lang="en-US" sz="2000" dirty="0">
                <a:solidFill>
                  <a:srgbClr val="FF0000"/>
                </a:solidFill>
              </a:rPr>
              <a:t>ref</a:t>
            </a:r>
            <a:r>
              <a:rPr lang="en-US" sz="2000" dirty="0"/>
              <a:t> (</a:t>
            </a:r>
            <a:r>
              <a:rPr lang="en-US" sz="2000" dirty="0" err="1"/>
              <a:t>Array.length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 - 1) </a:t>
            </a:r>
            <a:r>
              <a:rPr lang="en-US" sz="2000" dirty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/>
              <a:t>  (* terminate when the upper and lower indices meet *)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/>
              <a:t>i</a:t>
            </a:r>
            <a:r>
              <a:rPr lang="en-US" sz="2000" dirty="0"/>
              <a:t> &lt; !j </a:t>
            </a:r>
            <a:r>
              <a:rPr lang="en-US" sz="2000" dirty="0">
                <a:solidFill>
                  <a:srgbClr val="FF0000"/>
                </a:solidFill>
              </a:rPr>
              <a:t>do</a:t>
            </a:r>
          </a:p>
          <a:p>
            <a:r>
              <a:rPr lang="en-US" sz="2000" dirty="0"/>
              <a:t>    (* swap the two elements *)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let </a:t>
            </a:r>
            <a:r>
              <a:rPr lang="en-US" sz="2000" dirty="0" err="1"/>
              <a:t>tmp</a:t>
            </a:r>
            <a:r>
              <a:rPr lang="en-US" sz="2000" dirty="0"/>
              <a:t> = ar.(!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FF0000"/>
                </a:solidFill>
              </a:rPr>
              <a:t>in</a:t>
            </a:r>
          </a:p>
          <a:p>
            <a:r>
              <a:rPr lang="en-US" sz="2000" dirty="0"/>
              <a:t>    ar.(!</a:t>
            </a:r>
            <a:r>
              <a:rPr lang="en-US" sz="2000" dirty="0" err="1"/>
              <a:t>i</a:t>
            </a:r>
            <a:r>
              <a:rPr lang="en-US" sz="2000" dirty="0"/>
              <a:t>) &lt;- ar.(!j);</a:t>
            </a:r>
          </a:p>
          <a:p>
            <a:r>
              <a:rPr lang="en-US" sz="2000" dirty="0"/>
              <a:t>    ar.(!j) &lt;- </a:t>
            </a:r>
            <a:r>
              <a:rPr lang="en-US" sz="2000" dirty="0" err="1"/>
              <a:t>tmp</a:t>
            </a:r>
            <a:r>
              <a:rPr lang="en-US" sz="2000" dirty="0"/>
              <a:t>;</a:t>
            </a:r>
          </a:p>
          <a:p>
            <a:r>
              <a:rPr lang="en-US" sz="2000" dirty="0"/>
              <a:t>    (* bump the indices *)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Int.incr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Int.decr</a:t>
            </a:r>
            <a:r>
              <a:rPr lang="en-US" sz="2000" dirty="0"/>
              <a:t> j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done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356" y="5503656"/>
            <a:ext cx="7375585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let</a:t>
            </a:r>
            <a:r>
              <a:rPr lang="en-US" sz="2000" dirty="0"/>
              <a:t> </a:t>
            </a:r>
            <a:r>
              <a:rPr lang="en-US" sz="2000" dirty="0" err="1"/>
              <a:t>nums</a:t>
            </a:r>
            <a:r>
              <a:rPr lang="en-US" sz="2000" dirty="0"/>
              <a:t> = [|1;2;3;4;5|];;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38356" y="6047117"/>
            <a:ext cx="5244860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rev_inplace</a:t>
            </a:r>
            <a:r>
              <a:rPr lang="en-US" dirty="0"/>
              <a:t> </a:t>
            </a:r>
            <a:r>
              <a:rPr lang="en-US" dirty="0" err="1"/>
              <a:t>nums</a:t>
            </a:r>
            <a:r>
              <a:rPr lang="en-US" dirty="0"/>
              <a:t>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70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OCaml</a:t>
            </a:r>
            <a:r>
              <a:rPr lang="en-US" dirty="0" smtClean="0"/>
              <a:t> Advanced Modularity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Functors</a:t>
            </a:r>
            <a:r>
              <a:rPr lang="en-US" dirty="0" smtClean="0"/>
              <a:t> and Signatures</a:t>
            </a:r>
          </a:p>
          <a:p>
            <a:r>
              <a:rPr lang="en-US" dirty="0" smtClean="0"/>
              <a:t>Functions from Modules to Modules</a:t>
            </a:r>
          </a:p>
          <a:p>
            <a:r>
              <a:rPr lang="en-US" dirty="0" smtClean="0"/>
              <a:t>Permit</a:t>
            </a:r>
          </a:p>
          <a:p>
            <a:pPr lvl="1"/>
            <a:r>
              <a:rPr lang="en-US" dirty="0" smtClean="0"/>
              <a:t>Dependency injection</a:t>
            </a:r>
          </a:p>
          <a:p>
            <a:pPr lvl="1"/>
            <a:r>
              <a:rPr lang="en-US" dirty="0" smtClean="0"/>
              <a:t>Swap implementations</a:t>
            </a:r>
          </a:p>
          <a:p>
            <a:pPr lvl="1"/>
            <a:r>
              <a:rPr lang="en-US" dirty="0" smtClean="0"/>
              <a:t>Advanced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provides flexible mechanisms for modularity</a:t>
            </a:r>
          </a:p>
          <a:p>
            <a:r>
              <a:rPr lang="en-US" dirty="0" smtClean="0"/>
              <a:t>Guarantees type safety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an escape for imperative programming</a:t>
            </a:r>
          </a:p>
          <a:p>
            <a:r>
              <a:rPr lang="en-US" dirty="0" smtClean="0"/>
              <a:t>But insures type safety</a:t>
            </a:r>
          </a:p>
          <a:p>
            <a:pPr lvl="1"/>
            <a:r>
              <a:rPr lang="en-US" dirty="0" smtClean="0"/>
              <a:t>No dangling references</a:t>
            </a:r>
          </a:p>
          <a:p>
            <a:pPr lvl="1"/>
            <a:r>
              <a:rPr lang="en-US" dirty="0" smtClean="0"/>
              <a:t>No (double) free</a:t>
            </a:r>
          </a:p>
          <a:p>
            <a:pPr lvl="1"/>
            <a:r>
              <a:rPr lang="en-US" dirty="0" smtClean="0"/>
              <a:t>No null dereferences</a:t>
            </a:r>
          </a:p>
          <a:p>
            <a:r>
              <a:rPr lang="en-US" dirty="0" smtClean="0"/>
              <a:t>Relies on automatic memory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Functional Programming Languages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909006"/>
              </p:ext>
            </p:extLst>
          </p:nvPr>
        </p:nvGraphicFramePr>
        <p:xfrm>
          <a:off x="1079500" y="1773238"/>
          <a:ext cx="666074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Side-effect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Weakly</a:t>
                      </a:r>
                      <a:r>
                        <a:rPr lang="en-US" baseline="0" dirty="0" smtClean="0"/>
                        <a:t> typed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OCaml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OCAOCaml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F#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Polymorphic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strongly typed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Haskell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Polymorphic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strongly typed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Lazy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Map</a:t>
            </a:r>
            <a:r>
              <a:rPr lang="en-US" dirty="0" smtClean="0">
                <a:ea typeface="+mj-ea"/>
                <a:cs typeface="+mj-cs"/>
              </a:rPr>
              <a:t> Function </a:t>
            </a:r>
            <a:r>
              <a:rPr lang="en-US" dirty="0">
                <a:ea typeface="+mj-ea"/>
                <a:cs typeface="+mj-cs"/>
              </a:rPr>
              <a:t>on</a:t>
            </a:r>
            <a:r>
              <a:rPr lang="en-US" dirty="0" smtClean="0">
                <a:ea typeface="+mj-ea"/>
                <a:cs typeface="+mj-cs"/>
              </a:rPr>
              <a:t> Lists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6907"/>
            <a:ext cx="8178800" cy="47752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defRPr/>
            </a:pPr>
            <a:r>
              <a:rPr lang="en-US" sz="2000" dirty="0">
                <a:ea typeface="+mn-ea"/>
              </a:rPr>
              <a:t>Apply function to every element</a:t>
            </a:r>
            <a:r>
              <a:rPr lang="en-US" sz="2000" dirty="0" smtClean="0">
                <a:ea typeface="+mn-ea"/>
              </a:rPr>
              <a:t> of list</a:t>
            </a:r>
          </a:p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r>
              <a:rPr lang="en-US" sz="2000" dirty="0" smtClean="0">
                <a:ea typeface="+mn-ea"/>
              </a:rPr>
              <a:t>	</a:t>
            </a:r>
          </a:p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marL="548640" indent="-411480" eaLnBrk="1" fontAlgn="auto" hangingPunct="1">
              <a:buFont typeface="Wingdings 2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endParaRPr kumimoji="1"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endParaRPr kumimoji="1"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endParaRPr kumimoji="1" lang="en-US" sz="2000" dirty="0" smtClean="0"/>
          </a:p>
          <a:p>
            <a:pPr marL="548640" indent="-411480" eaLnBrk="1" fontAlgn="auto" hangingPunct="1">
              <a:defRPr/>
            </a:pPr>
            <a:endParaRPr kumimoji="1" lang="en-US" sz="2000" dirty="0" smtClean="0">
              <a:ea typeface="+mn-ea"/>
            </a:endParaRPr>
          </a:p>
          <a:p>
            <a:pPr marL="548640" indent="-411480" eaLnBrk="1" fontAlgn="auto" hangingPunct="1">
              <a:defRPr/>
            </a:pPr>
            <a:r>
              <a:rPr kumimoji="1" lang="en-US" sz="2000" dirty="0" smtClean="0">
                <a:ea typeface="+mn-ea"/>
              </a:rPr>
              <a:t>Compare to Lisp</a:t>
            </a:r>
            <a:endParaRPr kumimoji="1" lang="en-US" sz="2000" dirty="0" smtClean="0">
              <a:latin typeface="Courier New" charset="0"/>
              <a:ea typeface="+mn-ea"/>
            </a:endParaRP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kumimoji="1" lang="en-US" sz="2000" dirty="0" smtClean="0">
                <a:solidFill>
                  <a:srgbClr val="CEB966"/>
                </a:solidFill>
                <a:ea typeface="+mn-ea"/>
              </a:rPr>
              <a:t> </a:t>
            </a:r>
          </a:p>
          <a:p>
            <a:pPr marL="548640" indent="-411480" eaLnBrk="1" fontAlgn="auto" hangingPunct="1">
              <a:defRPr/>
            </a:pPr>
            <a:endParaRPr lang="en-US" sz="2000" dirty="0" smtClean="0">
              <a:ea typeface="+mn-e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1400" y="1722464"/>
            <a:ext cx="7518400" cy="17851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11480" indent="-283464" fontAlgn="auto">
              <a:spcBef>
                <a:spcPts val="1224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/>
                <a:cs typeface="Courier New"/>
              </a:rPr>
              <a:t>map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f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arg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=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match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arg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with</a:t>
            </a:r>
          </a:p>
          <a:p>
            <a:pPr marL="411480" indent="-283464" fontAlgn="auto">
              <a:spcBef>
                <a:spcPts val="1224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  [] -&gt; []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|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-&gt; f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 :: (map f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/>
                <a:cs typeface="Courier New"/>
              </a:rPr>
              <a:t>)</a:t>
            </a:r>
          </a:p>
          <a:p>
            <a:pPr marL="411480" indent="-283464" fontAlgn="auto">
              <a:spcBef>
                <a:spcPts val="1224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map : ('a -&gt; 'b) -&gt; 'a list -&gt; 'b list = &lt;fun&gt;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16000" y="4894375"/>
            <a:ext cx="7531100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(define map 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(lambda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(if  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eq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?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())  ()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	  (cons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(car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))  (map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(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cdr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kumimoji="1"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xs</a:t>
            </a: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)))</a:t>
            </a:r>
          </a:p>
          <a:p>
            <a:pPr marL="285750" indent="-285750" fontAlgn="auto">
              <a:spcAft>
                <a:spcPts val="0"/>
              </a:spcAft>
              <a:buFont typeface="Wingdings 2"/>
              <a:buNone/>
              <a:defRPr/>
            </a:pPr>
            <a:r>
              <a:rPr kumimoji="1"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)))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50006" y="3560128"/>
            <a:ext cx="7467600" cy="584775"/>
            <a:chOff x="850006" y="3560128"/>
            <a:chExt cx="7467600" cy="584775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50006" y="3560128"/>
              <a:ext cx="7467600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40" tIns="45720" bIns="45720" anchor="ctr">
              <a:prstTxWarp prst="textNoShape">
                <a:avLst/>
              </a:prstTxWarp>
              <a:spAutoFit/>
            </a:bodyPr>
            <a:lstStyle/>
            <a:p>
              <a:pPr marL="100013" lvl="1">
                <a:lnSpc>
                  <a:spcPct val="160000"/>
                </a:lnSpc>
                <a:spcAft>
                  <a:spcPts val="4800"/>
                </a:spcAft>
              </a:pPr>
              <a:r>
                <a:rPr kumimoji="1" lang="en-US" sz="2000" b="1" dirty="0" smtClean="0">
                  <a:solidFill>
                    <a:srgbClr val="000000"/>
                  </a:solidFill>
                  <a:latin typeface="Courier New"/>
                  <a:ea typeface="Chalkboard"/>
                  <a:cs typeface="Courier New"/>
                </a:rPr>
                <a:t>map (fun x -&gt; x+1) [1;2;3]              [2,3,4]</a:t>
              </a:r>
              <a:endParaRPr kumimoji="1" lang="en-US" sz="2000" b="1" dirty="0">
                <a:solidFill>
                  <a:srgbClr val="000000"/>
                </a:solidFill>
                <a:latin typeface="Courier New"/>
                <a:ea typeface="Chalkboard"/>
                <a:cs typeface="Courier New"/>
              </a:endParaRPr>
            </a:p>
          </p:txBody>
        </p:sp>
        <p:sp>
          <p:nvSpPr>
            <p:cNvPr id="54278" name="AutoShape 4"/>
            <p:cNvSpPr>
              <a:spLocks noChangeArrowheads="1"/>
            </p:cNvSpPr>
            <p:nvPr/>
          </p:nvSpPr>
          <p:spPr bwMode="auto">
            <a:xfrm>
              <a:off x="5258478" y="3708691"/>
              <a:ext cx="583933" cy="304800"/>
            </a:xfrm>
            <a:prstGeom prst="rightArrow">
              <a:avLst>
                <a:gd name="adj1" fmla="val 50000"/>
                <a:gd name="adj2" fmla="val 3328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Book Antiqu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394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Recommended ML 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 C. PAULSON: ML for the Working Programmer</a:t>
            </a:r>
          </a:p>
          <a:p>
            <a:r>
              <a:rPr lang="en-US" dirty="0" smtClean="0"/>
              <a:t>J. Ullman: Elements of ML Programming</a:t>
            </a:r>
          </a:p>
          <a:p>
            <a:r>
              <a:rPr lang="en-US" dirty="0" smtClean="0"/>
              <a:t>R. Harper: Programming in Standard ML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Recommended </a:t>
            </a:r>
            <a:r>
              <a:rPr lang="en-US" dirty="0" err="1" smtClean="0"/>
              <a:t>OCaml</a:t>
            </a:r>
            <a:r>
              <a:rPr lang="en-US" dirty="0" smtClean="0"/>
              <a:t> 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Xavier Leroy: The </a:t>
            </a:r>
            <a:r>
              <a:rPr lang="en-US" dirty="0" err="1" smtClean="0"/>
              <a:t>OCaml</a:t>
            </a:r>
            <a:r>
              <a:rPr lang="en-US" dirty="0" smtClean="0"/>
              <a:t> system </a:t>
            </a:r>
            <a:br>
              <a:rPr lang="en-US" dirty="0" smtClean="0"/>
            </a:br>
            <a:r>
              <a:rPr lang="en-US" dirty="0" smtClean="0"/>
              <a:t>release 4.02</a:t>
            </a:r>
          </a:p>
          <a:p>
            <a:pPr lvl="1"/>
            <a:r>
              <a:rPr lang="en-US" dirty="0" smtClean="0"/>
              <a:t>Part I: Introduction</a:t>
            </a:r>
          </a:p>
          <a:p>
            <a:r>
              <a:rPr lang="en-US" dirty="0" smtClean="0"/>
              <a:t>Jason Hickey: Introduction to Objective </a:t>
            </a:r>
            <a:r>
              <a:rPr lang="en-US" dirty="0" err="1" smtClean="0"/>
              <a:t>Caml</a:t>
            </a:r>
            <a:endParaRPr lang="en-US" dirty="0" smtClean="0"/>
          </a:p>
          <a:p>
            <a:r>
              <a:rPr lang="en-US" dirty="0" err="1" smtClean="0"/>
              <a:t>Yaron</a:t>
            </a:r>
            <a:r>
              <a:rPr lang="en-US" dirty="0" smtClean="0"/>
              <a:t> Minsky, Anil </a:t>
            </a:r>
            <a:r>
              <a:rPr lang="en-US" dirty="0" err="1" smtClean="0"/>
              <a:t>Madhavapeddy</a:t>
            </a:r>
            <a:r>
              <a:rPr lang="en-US" dirty="0" smtClean="0"/>
              <a:t>, Jason Hickey: Real World </a:t>
            </a:r>
            <a:r>
              <a:rPr lang="en-US" dirty="0" err="1" smtClean="0"/>
              <a:t>OCaml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Summary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dirty="0" smtClean="0"/>
              <a:t>Functional programs provide concise coding</a:t>
            </a:r>
          </a:p>
          <a:p>
            <a:pPr algn="l" rtl="0" eaLnBrk="1" hangingPunct="1"/>
            <a:r>
              <a:rPr lang="en-US" dirty="0" smtClean="0"/>
              <a:t>Compiled code compares with C code</a:t>
            </a:r>
          </a:p>
          <a:p>
            <a:pPr algn="l" rtl="0" eaLnBrk="1" hangingPunct="1"/>
            <a:r>
              <a:rPr lang="en-US" dirty="0" smtClean="0"/>
              <a:t>Successfully used in some commercial applications </a:t>
            </a:r>
          </a:p>
          <a:p>
            <a:pPr lvl="1" algn="l" rtl="0" eaLnBrk="1" hangingPunct="1"/>
            <a:r>
              <a:rPr lang="en-US" dirty="0" smtClean="0"/>
              <a:t>F#, ERLANG, Jane Street, Scala. </a:t>
            </a:r>
            <a:r>
              <a:rPr lang="en-US" dirty="0" err="1" smtClean="0"/>
              <a:t>Kotlin</a:t>
            </a:r>
            <a:endParaRPr lang="en-US" dirty="0" smtClean="0"/>
          </a:p>
          <a:p>
            <a:pPr algn="l" rtl="0" eaLnBrk="1" hangingPunct="1"/>
            <a:r>
              <a:rPr lang="en-US" dirty="0" smtClean="0"/>
              <a:t>Ideas used in imperative programs</a:t>
            </a:r>
          </a:p>
          <a:p>
            <a:pPr algn="l" rtl="0" eaLnBrk="1" hangingPunct="1"/>
            <a:r>
              <a:rPr lang="en-US" dirty="0" smtClean="0"/>
              <a:t>Good conceptual tool</a:t>
            </a:r>
          </a:p>
          <a:p>
            <a:pPr lvl="1" algn="l" rtl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Functions on Lists	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 lists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86724" y="2113945"/>
            <a:ext cx="7091666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append l1 l2 = </a:t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 </a:t>
            </a:r>
            <a:r>
              <a:rPr lang="en-US" b="1" dirty="0" smtClean="0">
                <a:latin typeface="Courier New"/>
                <a:cs typeface="Courier New"/>
              </a:rPr>
              <a:t>l1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with 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[]  -&gt; l2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append 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l2)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append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'a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list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83851" y="3957119"/>
            <a:ext cx="7091666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append l1 l2 = </a:t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 </a:t>
            </a:r>
            <a:r>
              <a:rPr lang="en-US" b="1" dirty="0" smtClean="0">
                <a:latin typeface="Courier New"/>
                <a:cs typeface="Courier New"/>
              </a:rPr>
              <a:t>l1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with 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[]  -&gt; []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-&gt;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append 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l2)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append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‘b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-&gt;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16080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941"/>
            <a:ext cx="8229600" cy="1143000"/>
          </a:xfrm>
        </p:spPr>
        <p:txBody>
          <a:bodyPr/>
          <a:lstStyle/>
          <a:p>
            <a:r>
              <a:rPr lang="en-US" dirty="0" smtClean="0"/>
              <a:t>List Example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1998" y="2647559"/>
            <a:ext cx="7315200" cy="115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[2;4] 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list = [2; 4]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[5;3;0] //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y :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list = [5; 3; 0] 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append x y </a:t>
            </a:r>
            <a:br>
              <a:rPr lang="en-US" sz="20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z : </a:t>
            </a:r>
            <a:r>
              <a:rPr lang="en-US" sz="2000" kern="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list = [2; 4; 5; 3; 0] 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726418" y="5474636"/>
            <a:ext cx="3943518" cy="1253557"/>
            <a:chOff x="1466682" y="3609088"/>
            <a:chExt cx="3943518" cy="1253557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50729" y="3609088"/>
              <a:ext cx="830729" cy="271551"/>
              <a:chOff x="912" y="864"/>
              <a:chExt cx="768" cy="336"/>
            </a:xfrm>
          </p:grpSpPr>
          <p:sp>
            <p:nvSpPr>
              <p:cNvPr id="104" name="Rectangle 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5" name="Line 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541060" y="3609088"/>
              <a:ext cx="830729" cy="271551"/>
              <a:chOff x="912" y="864"/>
              <a:chExt cx="768" cy="336"/>
            </a:xfrm>
          </p:grpSpPr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3" name="Line 1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2450729" y="4035812"/>
              <a:ext cx="830729" cy="271551"/>
              <a:chOff x="912" y="864"/>
              <a:chExt cx="768" cy="336"/>
            </a:xfrm>
          </p:grpSpPr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1" name="Line 14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541060" y="4035812"/>
              <a:ext cx="830729" cy="271551"/>
              <a:chOff x="912" y="864"/>
              <a:chExt cx="768" cy="336"/>
            </a:xfrm>
          </p:grpSpPr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9" name="Line 17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4579471" y="4035812"/>
              <a:ext cx="830729" cy="271551"/>
              <a:chOff x="912" y="864"/>
              <a:chExt cx="768" cy="336"/>
            </a:xfrm>
          </p:grpSpPr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7" name="Line 20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450729" y="4462535"/>
              <a:ext cx="830729" cy="271551"/>
              <a:chOff x="912" y="864"/>
              <a:chExt cx="768" cy="336"/>
            </a:xfrm>
          </p:grpSpPr>
          <p:sp>
            <p:nvSpPr>
              <p:cNvPr id="94" name="Rectangle 2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5" name="Line 2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3541060" y="4462535"/>
              <a:ext cx="830729" cy="271551"/>
              <a:chOff x="912" y="864"/>
              <a:chExt cx="768" cy="336"/>
            </a:xfrm>
          </p:grpSpPr>
          <p:sp>
            <p:nvSpPr>
              <p:cNvPr id="92" name="Rectangle 2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3" name="Line 2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1466682" y="360908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1466682" y="399701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1466682" y="446253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z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2554569" y="360908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0" name="Text Box 34"/>
            <p:cNvSpPr txBox="1">
              <a:spLocks noChangeArrowheads="1"/>
            </p:cNvSpPr>
            <p:nvPr/>
          </p:nvSpPr>
          <p:spPr bwMode="auto">
            <a:xfrm>
              <a:off x="3592981" y="3609088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V="1">
              <a:off x="4008345" y="3647881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3177617" y="376426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>
              <a:off x="3177617" y="419098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>
              <a:off x="4216028" y="419098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Text Box 39"/>
            <p:cNvSpPr txBox="1">
              <a:spLocks noChangeArrowheads="1"/>
            </p:cNvSpPr>
            <p:nvPr/>
          </p:nvSpPr>
          <p:spPr bwMode="auto">
            <a:xfrm>
              <a:off x="2554569" y="403581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3592981" y="403581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4683313" y="4035812"/>
              <a:ext cx="2812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28" name="Line 42"/>
            <p:cNvSpPr>
              <a:spLocks noChangeShapeType="1"/>
            </p:cNvSpPr>
            <p:nvPr/>
          </p:nvSpPr>
          <p:spPr bwMode="auto">
            <a:xfrm flipV="1">
              <a:off x="5046756" y="4074604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2554569" y="446253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3644901" y="446253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3177617" y="4617707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Line 49"/>
            <p:cNvSpPr>
              <a:spLocks noChangeShapeType="1"/>
            </p:cNvSpPr>
            <p:nvPr/>
          </p:nvSpPr>
          <p:spPr bwMode="auto">
            <a:xfrm flipH="1" flipV="1">
              <a:off x="2658411" y="4307363"/>
              <a:ext cx="1609537" cy="2327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Line 45"/>
            <p:cNvSpPr>
              <a:spLocks noChangeShapeType="1"/>
            </p:cNvSpPr>
            <p:nvPr/>
          </p:nvSpPr>
          <p:spPr bwMode="auto">
            <a:xfrm>
              <a:off x="1867997" y="464217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Line 45"/>
            <p:cNvSpPr>
              <a:spLocks noChangeShapeType="1"/>
            </p:cNvSpPr>
            <p:nvPr/>
          </p:nvSpPr>
          <p:spPr bwMode="auto">
            <a:xfrm>
              <a:off x="1867997" y="417259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8" name="Line 45"/>
            <p:cNvSpPr>
              <a:spLocks noChangeShapeType="1"/>
            </p:cNvSpPr>
            <p:nvPr/>
          </p:nvSpPr>
          <p:spPr bwMode="auto">
            <a:xfrm>
              <a:off x="1867997" y="374996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4" name="Group 2"/>
          <p:cNvGrpSpPr/>
          <p:nvPr/>
        </p:nvGrpSpPr>
        <p:grpSpPr>
          <a:xfrm>
            <a:off x="493215" y="3975709"/>
            <a:ext cx="6086311" cy="1253557"/>
            <a:chOff x="1447800" y="5199602"/>
            <a:chExt cx="6086311" cy="1253557"/>
          </a:xfrm>
        </p:grpSpPr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3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4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5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6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7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38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9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56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57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33855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488716" y="5003223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or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708457" y="4191000"/>
            <a:ext cx="21852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Courier New" pitchFamily="49" charset="0"/>
                <a:cs typeface="Courier New" pitchFamily="49" charset="0"/>
              </a:rPr>
              <a:t>(can’t tell, </a:t>
            </a:r>
          </a:p>
          <a:p>
            <a:r>
              <a:rPr lang="en-US" sz="2000" b="0" i="1" dirty="0" smtClean="0">
                <a:latin typeface="Courier New" pitchFamily="49" charset="0"/>
                <a:cs typeface="Courier New" pitchFamily="49" charset="0"/>
              </a:rPr>
              <a:t>but it’s the </a:t>
            </a:r>
          </a:p>
          <a:p>
            <a:r>
              <a:rPr lang="en-US" sz="2000" b="0" i="1" dirty="0" smtClean="0">
                <a:latin typeface="Courier New" pitchFamily="49" charset="0"/>
                <a:cs typeface="Courier New" pitchFamily="49" charset="0"/>
              </a:rPr>
              <a:t>second one)</a:t>
            </a:r>
            <a:endParaRPr lang="en-US" sz="2000" b="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76447" y="999696"/>
            <a:ext cx="8314659" cy="163121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append l1 l2 =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match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l1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| []  -&gt; l2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:: append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l2</a:t>
            </a:r>
          </a:p>
          <a:p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append : 'a list -&gt; 'a list -&gt; 'a list = &lt;fun&gt;</a:t>
            </a: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6" grpId="0"/>
      <p:bldP spid="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Functions on Lists	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Reverse a list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How efficient is reverse?</a:t>
            </a:r>
          </a:p>
          <a:p>
            <a:pPr lvl="1"/>
            <a:r>
              <a:rPr lang="en-US" dirty="0" smtClean="0"/>
              <a:t>Can it be done with only one pass through list?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3420" y="2803280"/>
            <a:ext cx="7518400" cy="14773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let rec 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reverse l =</a:t>
            </a:r>
            <a:b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match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l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with 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| [] -&gt; []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|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::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-&gt; append (reverse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tl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)   [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hd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]</a:t>
            </a:r>
          </a:p>
          <a:p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val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reverse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'a list -&gt; 'a list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87129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More</a:t>
            </a:r>
            <a:r>
              <a:rPr lang="en-US" dirty="0" smtClean="0">
                <a:ea typeface="+mj-ea"/>
                <a:cs typeface="+mj-cs"/>
              </a:rPr>
              <a:t> Efficient Reverse</a:t>
            </a:r>
            <a:endParaRPr lang="en-US" dirty="0">
              <a:ea typeface="+mj-ea"/>
              <a:cs typeface="+mj-cs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43000" y="3984148"/>
            <a:ext cx="1095375" cy="1676400"/>
            <a:chOff x="672" y="3072"/>
            <a:chExt cx="960" cy="1056"/>
          </a:xfrm>
        </p:grpSpPr>
        <p:sp>
          <p:nvSpPr>
            <p:cNvPr id="56348" name="Rectangle 4"/>
            <p:cNvSpPr>
              <a:spLocks noChangeArrowheads="1"/>
            </p:cNvSpPr>
            <p:nvPr/>
          </p:nvSpPr>
          <p:spPr bwMode="auto">
            <a:xfrm>
              <a:off x="672" y="3072"/>
              <a:ext cx="432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56349" name="Rectangle 5"/>
            <p:cNvSpPr>
              <a:spLocks noChangeArrowheads="1"/>
            </p:cNvSpPr>
            <p:nvPr/>
          </p:nvSpPr>
          <p:spPr bwMode="auto">
            <a:xfrm>
              <a:off x="672" y="3360"/>
              <a:ext cx="432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56350" name="Rectangle 6"/>
            <p:cNvSpPr>
              <a:spLocks noChangeArrowheads="1"/>
            </p:cNvSpPr>
            <p:nvPr/>
          </p:nvSpPr>
          <p:spPr bwMode="auto">
            <a:xfrm>
              <a:off x="672" y="3648"/>
              <a:ext cx="432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56351" name="Rectangle 7"/>
            <p:cNvSpPr>
              <a:spLocks noChangeArrowheads="1"/>
            </p:cNvSpPr>
            <p:nvPr/>
          </p:nvSpPr>
          <p:spPr bwMode="auto">
            <a:xfrm>
              <a:off x="672" y="3936"/>
              <a:ext cx="43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56352" name="Rectangle 9"/>
            <p:cNvSpPr>
              <a:spLocks noChangeArrowheads="1"/>
            </p:cNvSpPr>
            <p:nvPr/>
          </p:nvSpPr>
          <p:spPr bwMode="auto">
            <a:xfrm>
              <a:off x="1200" y="3936"/>
              <a:ext cx="43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481263" y="4441348"/>
            <a:ext cx="1676400" cy="1219200"/>
            <a:chOff x="1680" y="3360"/>
            <a:chExt cx="1488" cy="768"/>
          </a:xfrm>
        </p:grpSpPr>
        <p:grpSp>
          <p:nvGrpSpPr>
            <p:cNvPr id="56341" name="Group 21"/>
            <p:cNvGrpSpPr>
              <a:grpSpLocks/>
            </p:cNvGrpSpPr>
            <p:nvPr/>
          </p:nvGrpSpPr>
          <p:grpSpPr bwMode="auto">
            <a:xfrm>
              <a:off x="2208" y="3360"/>
              <a:ext cx="960" cy="768"/>
              <a:chOff x="2208" y="3360"/>
              <a:chExt cx="960" cy="768"/>
            </a:xfrm>
          </p:grpSpPr>
          <p:sp>
            <p:nvSpPr>
              <p:cNvPr id="56343" name="Rectangle 10"/>
              <p:cNvSpPr>
                <a:spLocks noChangeArrowheads="1"/>
              </p:cNvSpPr>
              <p:nvPr/>
            </p:nvSpPr>
            <p:spPr bwMode="auto">
              <a:xfrm>
                <a:off x="2736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1</a:t>
                </a:r>
              </a:p>
            </p:txBody>
          </p:sp>
          <p:sp>
            <p:nvSpPr>
              <p:cNvPr id="56344" name="Rectangle 11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>
                    <a:latin typeface="+mn-lt"/>
                  </a:rPr>
                  <a:t>2</a:t>
                </a:r>
              </a:p>
            </p:txBody>
          </p:sp>
          <p:sp>
            <p:nvSpPr>
              <p:cNvPr id="56345" name="Rectangle 12"/>
              <p:cNvSpPr>
                <a:spLocks noChangeArrowheads="1"/>
              </p:cNvSpPr>
              <p:nvPr/>
            </p:nvSpPr>
            <p:spPr bwMode="auto">
              <a:xfrm>
                <a:off x="2208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3</a:t>
                </a:r>
              </a:p>
            </p:txBody>
          </p:sp>
          <p:sp>
            <p:nvSpPr>
              <p:cNvPr id="56346" name="Rectangle 13"/>
              <p:cNvSpPr>
                <a:spLocks noChangeArrowheads="1"/>
              </p:cNvSpPr>
              <p:nvPr/>
            </p:nvSpPr>
            <p:spPr bwMode="auto">
              <a:xfrm>
                <a:off x="2208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56347" name="Rectangle 14"/>
              <p:cNvSpPr>
                <a:spLocks noChangeArrowheads="1"/>
              </p:cNvSpPr>
              <p:nvPr/>
            </p:nvSpPr>
            <p:spPr bwMode="auto">
              <a:xfrm>
                <a:off x="2736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</p:grpSp>
        <p:sp>
          <p:nvSpPr>
            <p:cNvPr id="56342" name="AutoShape 23"/>
            <p:cNvSpPr>
              <a:spLocks noChangeArrowheads="1"/>
            </p:cNvSpPr>
            <p:nvPr/>
          </p:nvSpPr>
          <p:spPr bwMode="auto">
            <a:xfrm>
              <a:off x="1680" y="3504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568825" y="4441348"/>
            <a:ext cx="1524000" cy="1219200"/>
            <a:chOff x="3360" y="3360"/>
            <a:chExt cx="1392" cy="768"/>
          </a:xfrm>
        </p:grpSpPr>
        <p:grpSp>
          <p:nvGrpSpPr>
            <p:cNvPr id="56334" name="Group 22"/>
            <p:cNvGrpSpPr>
              <a:grpSpLocks/>
            </p:cNvGrpSpPr>
            <p:nvPr/>
          </p:nvGrpSpPr>
          <p:grpSpPr bwMode="auto">
            <a:xfrm>
              <a:off x="3792" y="3360"/>
              <a:ext cx="960" cy="768"/>
              <a:chOff x="3792" y="3360"/>
              <a:chExt cx="960" cy="768"/>
            </a:xfrm>
          </p:grpSpPr>
          <p:sp>
            <p:nvSpPr>
              <p:cNvPr id="56336" name="Rectangle 15"/>
              <p:cNvSpPr>
                <a:spLocks noChangeArrowheads="1"/>
              </p:cNvSpPr>
              <p:nvPr/>
            </p:nvSpPr>
            <p:spPr bwMode="auto">
              <a:xfrm>
                <a:off x="4320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1</a:t>
                </a:r>
              </a:p>
            </p:txBody>
          </p:sp>
          <p:sp>
            <p:nvSpPr>
              <p:cNvPr id="56337" name="Rectangle 16"/>
              <p:cNvSpPr>
                <a:spLocks noChangeArrowheads="1"/>
              </p:cNvSpPr>
              <p:nvPr/>
            </p:nvSpPr>
            <p:spPr bwMode="auto">
              <a:xfrm>
                <a:off x="4320" y="3360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+mn-lt"/>
                  </a:rPr>
                  <a:t>2</a:t>
                </a:r>
              </a:p>
            </p:txBody>
          </p:sp>
          <p:sp>
            <p:nvSpPr>
              <p:cNvPr id="56338" name="Rectangle 17"/>
              <p:cNvSpPr>
                <a:spLocks noChangeArrowheads="1"/>
              </p:cNvSpPr>
              <p:nvPr/>
            </p:nvSpPr>
            <p:spPr bwMode="auto">
              <a:xfrm>
                <a:off x="3792" y="3648"/>
                <a:ext cx="432" cy="2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>
                    <a:latin typeface="+mn-lt"/>
                  </a:rPr>
                  <a:t>3</a:t>
                </a:r>
              </a:p>
            </p:txBody>
          </p:sp>
          <p:sp>
            <p:nvSpPr>
              <p:cNvPr id="56339" name="Rectangle 18"/>
              <p:cNvSpPr>
                <a:spLocks noChangeArrowheads="1"/>
              </p:cNvSpPr>
              <p:nvPr/>
            </p:nvSpPr>
            <p:spPr bwMode="auto">
              <a:xfrm>
                <a:off x="3792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56340" name="Rectangle 19"/>
              <p:cNvSpPr>
                <a:spLocks noChangeArrowheads="1"/>
              </p:cNvSpPr>
              <p:nvPr/>
            </p:nvSpPr>
            <p:spPr bwMode="auto">
              <a:xfrm>
                <a:off x="4320" y="3936"/>
                <a:ext cx="43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</p:grpSp>
        <p:sp>
          <p:nvSpPr>
            <p:cNvPr id="56335" name="AutoShape 25"/>
            <p:cNvSpPr>
              <a:spLocks noChangeArrowheads="1"/>
            </p:cNvSpPr>
            <p:nvPr/>
          </p:nvSpPr>
          <p:spPr bwMode="auto">
            <a:xfrm>
              <a:off x="3360" y="3504"/>
              <a:ext cx="288" cy="1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505575" y="3984148"/>
            <a:ext cx="1524000" cy="1676400"/>
            <a:chOff x="4176" y="3072"/>
            <a:chExt cx="960" cy="1056"/>
          </a:xfrm>
        </p:grpSpPr>
        <p:sp>
          <p:nvSpPr>
            <p:cNvPr id="56328" name="Rectangle 30"/>
            <p:cNvSpPr>
              <a:spLocks noChangeArrowheads="1"/>
            </p:cNvSpPr>
            <p:nvPr/>
          </p:nvSpPr>
          <p:spPr bwMode="auto">
            <a:xfrm>
              <a:off x="4838" y="3648"/>
              <a:ext cx="298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56329" name="Rectangle 31"/>
            <p:cNvSpPr>
              <a:spLocks noChangeArrowheads="1"/>
            </p:cNvSpPr>
            <p:nvPr/>
          </p:nvSpPr>
          <p:spPr bwMode="auto">
            <a:xfrm>
              <a:off x="4838" y="3360"/>
              <a:ext cx="298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56330" name="Rectangle 32"/>
            <p:cNvSpPr>
              <a:spLocks noChangeArrowheads="1"/>
            </p:cNvSpPr>
            <p:nvPr/>
          </p:nvSpPr>
          <p:spPr bwMode="auto">
            <a:xfrm>
              <a:off x="4838" y="3072"/>
              <a:ext cx="298" cy="2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56331" name="Rectangle 33"/>
            <p:cNvSpPr>
              <a:spLocks noChangeArrowheads="1"/>
            </p:cNvSpPr>
            <p:nvPr/>
          </p:nvSpPr>
          <p:spPr bwMode="auto">
            <a:xfrm>
              <a:off x="4474" y="3936"/>
              <a:ext cx="29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56332" name="Rectangle 34"/>
            <p:cNvSpPr>
              <a:spLocks noChangeArrowheads="1"/>
            </p:cNvSpPr>
            <p:nvPr/>
          </p:nvSpPr>
          <p:spPr bwMode="auto">
            <a:xfrm>
              <a:off x="4838" y="3936"/>
              <a:ext cx="29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56333" name="AutoShape 35"/>
            <p:cNvSpPr>
              <a:spLocks noChangeArrowheads="1"/>
            </p:cNvSpPr>
            <p:nvPr/>
          </p:nvSpPr>
          <p:spPr bwMode="auto">
            <a:xfrm>
              <a:off x="4176" y="3504"/>
              <a:ext cx="199" cy="144"/>
            </a:xfrm>
            <a:prstGeom prst="rightArrow">
              <a:avLst>
                <a:gd name="adj1" fmla="val 50000"/>
                <a:gd name="adj2" fmla="val 34549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016000" y="1553769"/>
            <a:ext cx="7099300" cy="23083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urier New"/>
                <a:cs typeface="Courier New"/>
              </a:rPr>
              <a:t>let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rev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latin typeface="Courier New"/>
                <a:cs typeface="Courier New"/>
              </a:rPr>
              <a:t>list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=</a:t>
            </a:r>
          </a:p>
          <a:p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dirty="0" smtClean="0">
                <a:solidFill>
                  <a:srgbClr val="FF0000"/>
                </a:solidFill>
                <a:latin typeface="Courier New"/>
                <a:cs typeface="Courier New"/>
              </a:rPr>
              <a:t>let </a:t>
            </a:r>
            <a:r>
              <a:rPr lang="fr-FR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rec</a:t>
            </a:r>
            <a:r>
              <a:rPr lang="fr-FR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aux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acc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</a:t>
            </a:r>
            <a:r>
              <a:rPr lang="fr-FR" b="1" smtClean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mat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h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with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[] -&gt; 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acc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| h::t -&gt; aux (h::</a:t>
            </a:r>
            <a:r>
              <a:rPr lang="fr-FR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acc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) t </a:t>
            </a:r>
            <a:b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in</a:t>
            </a:r>
          </a:p>
          <a:p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aux [] </a:t>
            </a:r>
            <a:r>
              <a:rPr lang="fr-FR" b="1" dirty="0" err="1" smtClean="0">
                <a:latin typeface="Courier New"/>
                <a:cs typeface="Courier New"/>
              </a:rPr>
              <a:t>list</a:t>
            </a:r>
            <a:endParaRPr lang="fr-FR" b="1" dirty="0" smtClean="0">
              <a:latin typeface="Courier New"/>
              <a:cs typeface="Courier New"/>
            </a:endParaRPr>
          </a:p>
          <a:p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val </a:t>
            </a:r>
            <a:r>
              <a:rPr lang="fr-FR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rev</a:t>
            </a:r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 : 'a </a:t>
            </a:r>
            <a:r>
              <a:rPr lang="fr-FR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list</a:t>
            </a:r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 -&gt; 'a </a:t>
            </a:r>
            <a:r>
              <a:rPr lang="fr-FR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list</a:t>
            </a:r>
            <a:r>
              <a:rPr lang="fr-FR" b="1" dirty="0" smtClean="0">
                <a:solidFill>
                  <a:srgbClr val="008000"/>
                </a:solidFill>
                <a:latin typeface="Courier New"/>
                <a:cs typeface="Courier New"/>
              </a:rPr>
              <a:t> = &lt;fun&gt;</a:t>
            </a:r>
            <a:endParaRPr lang="en-US" b="1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19211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of the elements</a:t>
            </a:r>
          </a:p>
          <a:p>
            <a:r>
              <a:rPr lang="en-US" dirty="0" smtClean="0"/>
              <a:t>Drop an element</a:t>
            </a:r>
          </a:p>
          <a:p>
            <a:r>
              <a:rPr lang="en-US" dirty="0" smtClean="0"/>
              <a:t>Filter elements</a:t>
            </a:r>
          </a:p>
          <a:p>
            <a:r>
              <a:rPr lang="en-US" dirty="0" smtClean="0"/>
              <a:t>Insertion sort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19050">
          <a:solidFill>
            <a:srgbClr val="FF0000"/>
          </a:solidFill>
        </a:ln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30762</TotalTime>
  <Words>2056</Words>
  <Application>Microsoft Office PowerPoint</Application>
  <PresentationFormat>On-screen Show (4:3)</PresentationFormat>
  <Paragraphs>435</Paragraphs>
  <Slides>42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  <vt:variant>
        <vt:lpstr>Custom Shows</vt:lpstr>
      </vt:variant>
      <vt:variant>
        <vt:i4>1</vt:i4>
      </vt:variant>
    </vt:vector>
  </HeadingPairs>
  <TitlesOfParts>
    <vt:vector size="51" baseType="lpstr">
      <vt:lpstr>ＭＳ Ｐゴシック</vt:lpstr>
      <vt:lpstr>Arial</vt:lpstr>
      <vt:lpstr>Book Antiqua</vt:lpstr>
      <vt:lpstr>Calibri</vt:lpstr>
      <vt:lpstr>Chalkboard</vt:lpstr>
      <vt:lpstr>Courier New</vt:lpstr>
      <vt:lpstr>Wingdings 2</vt:lpstr>
      <vt:lpstr>Office Theme</vt:lpstr>
      <vt:lpstr>OCaml Revisited</vt:lpstr>
      <vt:lpstr>Factorial in OCaml</vt:lpstr>
      <vt:lpstr>Functions on Lists</vt:lpstr>
      <vt:lpstr>Map Function on Lists</vt:lpstr>
      <vt:lpstr>More Functions on Lists </vt:lpstr>
      <vt:lpstr>List Example</vt:lpstr>
      <vt:lpstr>More Functions on Lists </vt:lpstr>
      <vt:lpstr>More Efficient Reverse</vt:lpstr>
      <vt:lpstr>Some Exercises</vt:lpstr>
      <vt:lpstr>Insertion Sort</vt:lpstr>
      <vt:lpstr>Variant Records</vt:lpstr>
      <vt:lpstr>Algebraic Type for Naturals</vt:lpstr>
      <vt:lpstr>List Algebraic Type</vt:lpstr>
      <vt:lpstr>Binary Search  Trees</vt:lpstr>
      <vt:lpstr>Insertion into a sorted tree</vt:lpstr>
      <vt:lpstr>Modules &amp; Side-effects</vt:lpstr>
      <vt:lpstr>Benefits of Functional Programming</vt:lpstr>
      <vt:lpstr>Side-Effects</vt:lpstr>
      <vt:lpstr>OCaml Features for modularity</vt:lpstr>
      <vt:lpstr>Stack with Abstract Data Types</vt:lpstr>
      <vt:lpstr>Input/Output</vt:lpstr>
      <vt:lpstr>Refs and Arrays</vt:lpstr>
      <vt:lpstr>Simple Ref Examples</vt:lpstr>
      <vt:lpstr>More Examples of  Imperative Programming</vt:lpstr>
      <vt:lpstr>Imperative Loops</vt:lpstr>
      <vt:lpstr>Imperative Factorial</vt:lpstr>
      <vt:lpstr>Fibonacci Numbers</vt:lpstr>
      <vt:lpstr>Fibonacci in OCaml</vt:lpstr>
      <vt:lpstr>Fibonacci in OCaml</vt:lpstr>
      <vt:lpstr>Memoized Fibonacci</vt:lpstr>
      <vt:lpstr>Testing the results</vt:lpstr>
      <vt:lpstr>Associative Maps</vt:lpstr>
      <vt:lpstr>Arrays</vt:lpstr>
      <vt:lpstr>Array Example</vt:lpstr>
      <vt:lpstr>In situ reverse</vt:lpstr>
      <vt:lpstr>OCaml Advanced Modularity Features</vt:lpstr>
      <vt:lpstr>Summary Modularity</vt:lpstr>
      <vt:lpstr>Summary References</vt:lpstr>
      <vt:lpstr>Functional Programming Languages</vt:lpstr>
      <vt:lpstr>Recommended ML Textbooks</vt:lpstr>
      <vt:lpstr>Recommended OCaml Textbooks</vt:lpstr>
      <vt:lpstr>Summary</vt:lpstr>
      <vt:lpstr>Custom Show 1</vt:lpstr>
    </vt:vector>
  </TitlesOfParts>
  <Company>Stanford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Algol and Haskell</dc:title>
  <dc:creator>Kathleen Fisher</dc:creator>
  <cp:lastModifiedBy>Mooly Sagiv</cp:lastModifiedBy>
  <cp:revision>1040</cp:revision>
  <cp:lastPrinted>2008-10-21T20:47:09Z</cp:lastPrinted>
  <dcterms:created xsi:type="dcterms:W3CDTF">2010-09-18T17:34:10Z</dcterms:created>
  <dcterms:modified xsi:type="dcterms:W3CDTF">2019-05-27T06:52:28Z</dcterms:modified>
</cp:coreProperties>
</file>