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handoutMasterIdLst>
    <p:handoutMasterId r:id="rId49"/>
  </p:handoutMasterIdLst>
  <p:sldIdLst>
    <p:sldId id="256" r:id="rId2"/>
    <p:sldId id="527" r:id="rId3"/>
    <p:sldId id="529" r:id="rId4"/>
    <p:sldId id="530" r:id="rId5"/>
    <p:sldId id="531" r:id="rId6"/>
    <p:sldId id="532" r:id="rId7"/>
    <p:sldId id="524" r:id="rId8"/>
    <p:sldId id="525" r:id="rId9"/>
    <p:sldId id="488" r:id="rId10"/>
    <p:sldId id="490" r:id="rId11"/>
    <p:sldId id="491" r:id="rId12"/>
    <p:sldId id="523" r:id="rId13"/>
    <p:sldId id="522" r:id="rId14"/>
    <p:sldId id="492" r:id="rId15"/>
    <p:sldId id="493" r:id="rId16"/>
    <p:sldId id="494" r:id="rId17"/>
    <p:sldId id="495" r:id="rId18"/>
    <p:sldId id="496" r:id="rId19"/>
    <p:sldId id="521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  <p:sldId id="514" r:id="rId37"/>
    <p:sldId id="515" r:id="rId38"/>
    <p:sldId id="518" r:id="rId39"/>
    <p:sldId id="516" r:id="rId40"/>
    <p:sldId id="456" r:id="rId41"/>
    <p:sldId id="279" r:id="rId42"/>
    <p:sldId id="281" r:id="rId43"/>
    <p:sldId id="517" r:id="rId44"/>
    <p:sldId id="519" r:id="rId45"/>
    <p:sldId id="520" r:id="rId46"/>
    <p:sldId id="461" r:id="rId47"/>
  </p:sldIdLst>
  <p:sldSz cx="9144000" cy="6858000" type="screen4x3"/>
  <p:notesSz cx="6858000" cy="9144000"/>
  <p:custShowLst>
    <p:custShow name="Custom Show 1" id="0">
      <p:sldLst>
        <p:sld r:id="rId2"/>
        <p:sld r:id="rId41"/>
        <p:sld r:id="rId42"/>
        <p:sld r:id="rId43"/>
        <p:sld r:id="rId47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agiv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5883D6"/>
    <a:srgbClr val="CCECFF"/>
    <a:srgbClr val="99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8" autoAdjust="0"/>
    <p:restoredTop sz="95797" autoAdjust="0"/>
  </p:normalViewPr>
  <p:slideViewPr>
    <p:cSldViewPr snapToGrid="0">
      <p:cViewPr varScale="1">
        <p:scale>
          <a:sx n="118" d="100"/>
          <a:sy n="118" d="100"/>
        </p:scale>
        <p:origin x="15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A768C-51E2-FC40-B6FC-851D538C3DA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1E8CB-1CD7-3D4C-8ED6-A54162BEDF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2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D58D44-4821-DB4E-9365-77ED3BA1BC73}" type="datetime1">
              <a:rPr lang="en-US"/>
              <a:pPr>
                <a:defRPr/>
              </a:pPr>
              <a:t>4/1/2019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0D37C9A-7E7B-7F49-B6F6-96B811F0C2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Please feel free to ask questions during lecture.  If you are confused, there is a good chance other people in the room are too!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ACF22-2C10-CD47-8416-5039C67D7ED3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7C9A-7E7B-7F49-B6F6-96B811F0C28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05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DEB62F-E50F-B14A-AB29-AE1BFBC16552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92CA6F-1BFE-BF4A-8823-920D893F08EA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746CE-E588-DB44-A097-36F0F544C3AC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62B3F-247C-4349-821C-16FF30DFB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1DA7B-952F-8B4F-B5A0-1BF138D325F8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5F530-52B1-C343-9E0A-9980BDAB1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FADA1-300E-2D49-AB64-C8A3A54B64B7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566A1-10EC-6143-A961-151FDC829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5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6C3140-5D4F-6C4D-8918-5830C97A7749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0400-76B4-B148-BE76-DEE492AB8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DCAAA-6B83-4E4B-B84C-49947F341261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3C6FE-FA80-7348-A2AF-DDCBACAB30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0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EE2DD-EA47-BA46-9E02-297D10F5D4C0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B39EE-AF88-0B43-A2E0-5E087DAC4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0A796-FBD1-A141-B981-C4BBD5058AA7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3490-1D84-6540-B66C-D0C136A33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6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5FF05-C6A2-294E-9720-495D231690D4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204B2-3415-6E44-B41C-92021102FF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9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96A5D-7483-054C-AA47-819D35F6E878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236A8-A57F-3642-AD03-4DC4A41A4A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5F4C4-3158-CF45-99CF-9C70962BE6F8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BCBA6-B327-8F4F-A5E4-88083F2A85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4953D-3ED3-034C-AD91-E86BDE477CA7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4B6BA-1338-F241-AB88-C965761E8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C81897-2B30-7F40-B85A-E69253A5EB7B}" type="datetime1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11D838-19D4-0047-AF23-D788E6E38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7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181100"/>
            <a:ext cx="8229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halkboard"/>
              </a:rPr>
              <a:t>Some Advanced ML Features</a:t>
            </a:r>
            <a:endParaRPr lang="en-US" dirty="0">
              <a:latin typeface="Chalkboard"/>
              <a:ea typeface="+mj-ea"/>
              <a:cs typeface="+mj-cs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509963"/>
            <a:ext cx="6694714" cy="1227137"/>
          </a:xfrm>
        </p:spPr>
        <p:txBody>
          <a:bodyPr>
            <a:normAutofit/>
          </a:bodyPr>
          <a:lstStyle/>
          <a:p>
            <a:r>
              <a:rPr lang="en-GB" dirty="0" err="1" smtClean="0"/>
              <a:t>Mooly</a:t>
            </a:r>
            <a:r>
              <a:rPr lang="en-GB" dirty="0" smtClean="0"/>
              <a:t> </a:t>
            </a:r>
            <a:r>
              <a:rPr lang="en-GB" dirty="0" err="1" smtClean="0"/>
              <a:t>Sagiv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10093" y="5305646"/>
            <a:ext cx="746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Michael Clarkson, Cornell CS 3110 Data Structures and Functional Programming</a:t>
            </a:r>
          </a:p>
          <a:p>
            <a:r>
              <a:rPr lang="en-US" b="1" dirty="0" smtClean="0"/>
              <a:t>University of Washington: Dan Grossman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in 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602" y="1360967"/>
            <a:ext cx="771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let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rec</a:t>
            </a:r>
            <a:r>
              <a:rPr lang="pt-BR" sz="2400" dirty="0" smtClean="0"/>
              <a:t> fac n = </a:t>
            </a:r>
            <a:r>
              <a:rPr lang="pt-BR" sz="2400" dirty="0" smtClean="0">
                <a:solidFill>
                  <a:srgbClr val="FF0000"/>
                </a:solidFill>
              </a:rPr>
              <a:t>if </a:t>
            </a:r>
            <a:r>
              <a:rPr lang="pt-BR" sz="2400" dirty="0" smtClean="0"/>
              <a:t>n = 0 </a:t>
            </a:r>
            <a:r>
              <a:rPr lang="pt-BR" sz="2400" dirty="0" smtClean="0">
                <a:solidFill>
                  <a:srgbClr val="FF0000"/>
                </a:solidFill>
              </a:rPr>
              <a:t>then</a:t>
            </a:r>
            <a:r>
              <a:rPr lang="pt-BR" sz="2400" dirty="0" smtClean="0"/>
              <a:t> 1 </a:t>
            </a:r>
            <a:r>
              <a:rPr lang="pt-BR" sz="2400" dirty="0" smtClean="0">
                <a:solidFill>
                  <a:srgbClr val="FF0000"/>
                </a:solidFill>
              </a:rPr>
              <a:t>else </a:t>
            </a:r>
            <a:r>
              <a:rPr lang="pt-BR" sz="2400" dirty="0" smtClean="0"/>
              <a:t>n * fac (n - 1)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7197" y="2513472"/>
            <a:ext cx="850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let </a:t>
            </a:r>
            <a:r>
              <a:rPr lang="fr-FR" sz="2400" dirty="0" err="1" smtClean="0">
                <a:solidFill>
                  <a:srgbClr val="FF0000"/>
                </a:solidFill>
              </a:rPr>
              <a:t>rec</a:t>
            </a:r>
            <a:r>
              <a:rPr lang="fr-FR" sz="2400" dirty="0" smtClean="0"/>
              <a:t> fac  n : </a:t>
            </a:r>
            <a:r>
              <a:rPr lang="fr-FR" sz="2400" dirty="0" err="1" smtClean="0"/>
              <a:t>int</a:t>
            </a:r>
            <a:r>
              <a:rPr lang="fr-FR" sz="2400" dirty="0" smtClean="0"/>
              <a:t> = </a:t>
            </a:r>
            <a:r>
              <a:rPr lang="fr-FR" sz="2400" dirty="0" smtClean="0">
                <a:solidFill>
                  <a:srgbClr val="FF0000"/>
                </a:solidFill>
              </a:rPr>
              <a:t>if</a:t>
            </a:r>
            <a:r>
              <a:rPr lang="fr-FR" sz="2400" dirty="0" smtClean="0"/>
              <a:t> n = 0 </a:t>
            </a:r>
            <a:r>
              <a:rPr lang="fr-FR" sz="2400" dirty="0" err="1" smtClean="0">
                <a:solidFill>
                  <a:srgbClr val="FF0000"/>
                </a:solidFill>
              </a:rPr>
              <a:t>then</a:t>
            </a:r>
            <a:r>
              <a:rPr lang="fr-FR" sz="2400" dirty="0" smtClean="0"/>
              <a:t> 1 </a:t>
            </a:r>
            <a:r>
              <a:rPr lang="fr-FR" sz="2400" dirty="0" err="1" smtClean="0">
                <a:solidFill>
                  <a:srgbClr val="FF0000"/>
                </a:solidFill>
              </a:rPr>
              <a:t>else</a:t>
            </a:r>
            <a:r>
              <a:rPr lang="fr-FR" sz="2400" dirty="0" smtClean="0"/>
              <a:t> n * fac (n - 1)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35384" y="4835526"/>
            <a:ext cx="6269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let</a:t>
            </a:r>
            <a:r>
              <a:rPr lang="fr-FR" sz="2400" dirty="0" smtClean="0"/>
              <a:t> fac n = </a:t>
            </a:r>
            <a:br>
              <a:rPr lang="fr-FR" sz="2400" dirty="0" smtClean="0"/>
            </a:br>
            <a:r>
              <a:rPr lang="fr-FR" sz="2400" dirty="0" smtClean="0"/>
              <a:t>     </a:t>
            </a:r>
            <a:r>
              <a:rPr lang="fr-FR" sz="2400" dirty="0" smtClean="0">
                <a:solidFill>
                  <a:srgbClr val="FF0000"/>
                </a:solidFill>
              </a:rPr>
              <a:t>let </a:t>
            </a:r>
            <a:r>
              <a:rPr lang="fr-FR" sz="2400" dirty="0" err="1" smtClean="0">
                <a:solidFill>
                  <a:srgbClr val="FF0000"/>
                </a:solidFill>
              </a:rPr>
              <a:t>rec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/>
              <a:t>ifac</a:t>
            </a:r>
            <a:r>
              <a:rPr lang="fr-FR" sz="2400" dirty="0" smtClean="0"/>
              <a:t> n </a:t>
            </a:r>
            <a:r>
              <a:rPr lang="fr-FR" sz="2400" dirty="0" err="1" smtClean="0"/>
              <a:t>acc</a:t>
            </a:r>
            <a:r>
              <a:rPr lang="fr-FR" sz="2400" dirty="0" smtClean="0"/>
              <a:t> = </a:t>
            </a:r>
          </a:p>
          <a:p>
            <a:r>
              <a:rPr lang="fr-FR" sz="2400" dirty="0" smtClean="0"/>
              <a:t>          </a:t>
            </a:r>
            <a:r>
              <a:rPr lang="fr-FR" sz="2400" dirty="0" smtClean="0">
                <a:solidFill>
                  <a:srgbClr val="FF0000"/>
                </a:solidFill>
              </a:rPr>
              <a:t>if</a:t>
            </a:r>
            <a:r>
              <a:rPr lang="fr-FR" sz="2400" dirty="0" smtClean="0"/>
              <a:t> n=0 </a:t>
            </a:r>
            <a:r>
              <a:rPr lang="fr-FR" sz="2400" dirty="0" err="1" smtClean="0">
                <a:solidFill>
                  <a:srgbClr val="FF0000"/>
                </a:solidFill>
              </a:rPr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acc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else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/>
              <a:t>ifac</a:t>
            </a:r>
            <a:r>
              <a:rPr lang="fr-FR" sz="2400" dirty="0" smtClean="0"/>
              <a:t> n-1, n * </a:t>
            </a:r>
            <a:r>
              <a:rPr lang="fr-FR" sz="2400" dirty="0" err="1" smtClean="0"/>
              <a:t>acc</a:t>
            </a:r>
            <a:endParaRPr lang="fr-FR" sz="2400" dirty="0" smtClean="0"/>
          </a:p>
          <a:p>
            <a:r>
              <a:rPr lang="fr-FR" sz="2400" dirty="0" smtClean="0"/>
              <a:t>   </a:t>
            </a:r>
            <a:r>
              <a:rPr lang="fr-FR" sz="2400" dirty="0" smtClean="0">
                <a:solidFill>
                  <a:srgbClr val="FF0000"/>
                </a:solidFill>
              </a:rPr>
              <a:t>in</a:t>
            </a:r>
            <a:r>
              <a:rPr lang="fr-FR" sz="2400" dirty="0" smtClean="0"/>
              <a:t> </a:t>
            </a:r>
            <a:r>
              <a:rPr lang="fr-FR" sz="2400" dirty="0" err="1" smtClean="0"/>
              <a:t>ifac</a:t>
            </a:r>
            <a:r>
              <a:rPr lang="fr-FR" sz="2400" dirty="0" smtClean="0"/>
              <a:t> n, 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01987" y="1967997"/>
            <a:ext cx="7336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err="1" smtClean="0">
                <a:solidFill>
                  <a:srgbClr val="00B050"/>
                </a:solidFill>
              </a:rPr>
              <a:t>val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fac</a:t>
            </a:r>
            <a:r>
              <a:rPr lang="en-US" sz="2000" dirty="0" smtClean="0">
                <a:solidFill>
                  <a:srgbClr val="00B050"/>
                </a:solidFill>
              </a:rPr>
              <a:t> :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-&gt;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= &lt;fun&gt;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5337" y="3120502"/>
            <a:ext cx="5709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let rec</a:t>
            </a:r>
            <a:r>
              <a:rPr lang="pt-BR" sz="2400" dirty="0" smtClean="0"/>
              <a:t> fac n =</a:t>
            </a:r>
          </a:p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match </a:t>
            </a:r>
            <a:r>
              <a:rPr lang="pt-BR" sz="2400" dirty="0" smtClean="0"/>
              <a:t>n</a:t>
            </a:r>
            <a:r>
              <a:rPr lang="pt-BR" sz="2400" dirty="0" smtClean="0">
                <a:solidFill>
                  <a:srgbClr val="FF0000"/>
                </a:solidFill>
              </a:rPr>
              <a:t> with</a:t>
            </a:r>
          </a:p>
          <a:p>
            <a:r>
              <a:rPr lang="pt-BR" sz="2400" dirty="0" smtClean="0"/>
              <a:t>    | 0 -&gt; 1</a:t>
            </a:r>
          </a:p>
          <a:p>
            <a:r>
              <a:rPr lang="pt-BR" sz="2400" dirty="0" smtClean="0"/>
              <a:t>    | n -&gt; n * fac(n - 1)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side-effects</a:t>
            </a:r>
          </a:p>
          <a:p>
            <a:r>
              <a:rPr lang="en-US" dirty="0" smtClean="0"/>
              <a:t>Referential Transparency</a:t>
            </a:r>
          </a:p>
          <a:p>
            <a:pPr lvl="1"/>
            <a:r>
              <a:rPr lang="en-US" dirty="0" smtClean="0"/>
              <a:t>The value of expression e depends only on its arguments</a:t>
            </a:r>
          </a:p>
          <a:p>
            <a:r>
              <a:rPr lang="en-US" dirty="0" smtClean="0"/>
              <a:t>Conceptual</a:t>
            </a:r>
          </a:p>
          <a:p>
            <a:r>
              <a:rPr lang="en-US" dirty="0" err="1" smtClean="0"/>
              <a:t>Commutativity</a:t>
            </a:r>
            <a:endParaRPr lang="en-US" dirty="0" smtClean="0"/>
          </a:p>
          <a:p>
            <a:r>
              <a:rPr lang="en-US" dirty="0" smtClean="0"/>
              <a:t>Easier to show that the code is correct</a:t>
            </a:r>
          </a:p>
          <a:p>
            <a:r>
              <a:rPr lang="en-US" dirty="0" smtClean="0"/>
              <a:t>Easier to generate efficient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scope rules w/o side effects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x = e1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e2</a:t>
            </a:r>
          </a:p>
          <a:p>
            <a:pPr lvl="1"/>
            <a:r>
              <a:rPr lang="en-US" dirty="0" smtClean="0"/>
              <a:t>Introduce a new name x</a:t>
            </a:r>
          </a:p>
          <a:p>
            <a:pPr lvl="1"/>
            <a:r>
              <a:rPr lang="en-US" dirty="0" smtClean="0"/>
              <a:t>Binds x to e1</a:t>
            </a:r>
          </a:p>
          <a:p>
            <a:pPr lvl="1"/>
            <a:r>
              <a:rPr lang="en-US" dirty="0" smtClean="0"/>
              <a:t>Every occurrence of x in e2 is  replaced by e1</a:t>
            </a:r>
          </a:p>
          <a:p>
            <a:r>
              <a:rPr lang="en-US" dirty="0">
                <a:solidFill>
                  <a:srgbClr val="FF0000"/>
                </a:solidFill>
              </a:rPr>
              <a:t>let</a:t>
            </a:r>
            <a:r>
              <a:rPr lang="en-US" dirty="0"/>
              <a:t> x = e1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</a:t>
            </a:r>
            <a:r>
              <a:rPr lang="en-US" dirty="0" smtClean="0"/>
              <a:t>e2 = 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r>
              <a:rPr lang="en-US" dirty="0" smtClean="0">
                <a:sym typeface="Symbol" panose="05050102010706020507" pitchFamily="18" charset="2"/>
              </a:rPr>
              <a:t>x.e2) e1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8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let expressions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4061" y="1798655"/>
            <a:ext cx="3537020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x = f(y, z)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400" dirty="0" smtClean="0"/>
              <a:t>g(x, x)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3626" y="4271846"/>
            <a:ext cx="3537020" cy="23083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x = 1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and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y = 2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in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x + y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96192" y="3868613"/>
            <a:ext cx="3537020" cy="1964520"/>
            <a:chOff x="5096192" y="3868613"/>
            <a:chExt cx="3537020" cy="1964520"/>
          </a:xfrm>
        </p:grpSpPr>
        <p:sp>
          <p:nvSpPr>
            <p:cNvPr id="6" name="TextBox 5"/>
            <p:cNvSpPr txBox="1"/>
            <p:nvPr/>
          </p:nvSpPr>
          <p:spPr>
            <a:xfrm>
              <a:off x="5096192" y="4263473"/>
              <a:ext cx="3537020" cy="156966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{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 x= 1;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 y = 2;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return x + y ;</a:t>
              </a:r>
            </a:p>
            <a:p>
              <a:r>
                <a:rPr lang="en-US" sz="2400" dirty="0"/>
                <a:t>}</a:t>
              </a:r>
              <a:r>
                <a:rPr lang="en-US" sz="2400" dirty="0" smtClean="0"/>
                <a:t>  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56738" y="3868613"/>
              <a:ext cx="1989574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54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/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</a:t>
            </a:r>
            <a:r>
              <a:rPr lang="en-US" dirty="0" smtClean="0"/>
              <a:t>bindings.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00429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d</a:t>
            </a:r>
            <a:r>
              <a:rPr lang="en-US" sz="2000" i="1" kern="0" baseline="-2500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latin typeface="Courier New" pitchFamily="49" charset="0"/>
              </a:rPr>
              <a:t> and … and </a:t>
            </a:r>
            <a:r>
              <a:rPr lang="en-US" sz="2000" i="1" kern="0" dirty="0" err="1" smtClean="0">
                <a:latin typeface="Courier New" pitchFamily="49" charset="0"/>
              </a:rPr>
              <a:t>d</a:t>
            </a:r>
            <a:r>
              <a:rPr lang="en-US" sz="2000" i="1" kern="0" baseline="-25000" dirty="0" err="1" smtClean="0">
                <a:latin typeface="Courier New" pitchFamily="49" charset="0"/>
              </a:rPr>
              <a:t>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84134"/>
            <a:ext cx="8001000" cy="144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4763" y="1206088"/>
            <a:ext cx="6315739" cy="38780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 let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and </a:t>
            </a:r>
            <a:b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</a:rPr>
              <a:t> silly1 </a:t>
            </a:r>
            <a:r>
              <a:rPr lang="en-US" sz="2000" kern="0" dirty="0">
                <a:solidFill>
                  <a:srgbClr val="008000"/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008000"/>
                </a:solidFill>
                <a:latin typeface="Courier New" pitchFamily="49" charset="0"/>
              </a:rPr>
              <a:t> -&gt; </a:t>
            </a:r>
            <a:r>
              <a:rPr lang="en-US" sz="2000" kern="0" dirty="0" err="1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008000"/>
                </a:solidFill>
                <a:latin typeface="Courier New" pitchFamily="49" charset="0"/>
              </a:rPr>
              <a:t> = &lt;fun&gt;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(z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    let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x+1)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let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in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</a:rPr>
              <a:t> silly2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</a:rPr>
              <a:t> = &lt;fun&gt;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941"/>
            <a:ext cx="8229600" cy="1143000"/>
          </a:xfrm>
        </p:spPr>
        <p:txBody>
          <a:bodyPr/>
          <a:lstStyle/>
          <a:p>
            <a:r>
              <a:rPr lang="en-US" dirty="0" smtClean="0"/>
              <a:t>List 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1998" y="2647559"/>
            <a:ext cx="7315200" cy="115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[2;4] 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list = [2; 4]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[5;3;0] //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y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list = [5; 3; 0] 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append x y </a:t>
            </a:r>
            <a:br>
              <a:rPr lang="en-US" sz="20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z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list = [2; 4; 5; 3; 0] 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726418" y="5474636"/>
            <a:ext cx="3943518" cy="1253557"/>
            <a:chOff x="1466682" y="3609088"/>
            <a:chExt cx="3943518" cy="1253557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50729" y="3609088"/>
              <a:ext cx="830729" cy="271551"/>
              <a:chOff x="912" y="864"/>
              <a:chExt cx="768" cy="336"/>
            </a:xfrm>
          </p:grpSpPr>
          <p:sp>
            <p:nvSpPr>
              <p:cNvPr id="104" name="Rectangle 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5" name="Line 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541060" y="3609088"/>
              <a:ext cx="830729" cy="271551"/>
              <a:chOff x="912" y="864"/>
              <a:chExt cx="768" cy="336"/>
            </a:xfrm>
          </p:grpSpPr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3" name="Line 1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2450729" y="4035812"/>
              <a:ext cx="830729" cy="271551"/>
              <a:chOff x="912" y="864"/>
              <a:chExt cx="768" cy="336"/>
            </a:xfrm>
          </p:grpSpPr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1" name="Line 14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541060" y="4035812"/>
              <a:ext cx="830729" cy="271551"/>
              <a:chOff x="912" y="864"/>
              <a:chExt cx="768" cy="336"/>
            </a:xfrm>
          </p:grpSpPr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9" name="Line 17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4579471" y="4035812"/>
              <a:ext cx="830729" cy="271551"/>
              <a:chOff x="912" y="864"/>
              <a:chExt cx="768" cy="336"/>
            </a:xfrm>
          </p:grpSpPr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7" name="Line 20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450729" y="4462535"/>
              <a:ext cx="830729" cy="271551"/>
              <a:chOff x="912" y="864"/>
              <a:chExt cx="768" cy="336"/>
            </a:xfrm>
          </p:grpSpPr>
          <p:sp>
            <p:nvSpPr>
              <p:cNvPr id="94" name="Rectangle 2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5" name="Line 2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3541060" y="4462535"/>
              <a:ext cx="830729" cy="271551"/>
              <a:chOff x="912" y="864"/>
              <a:chExt cx="768" cy="336"/>
            </a:xfrm>
          </p:grpSpPr>
          <p:sp>
            <p:nvSpPr>
              <p:cNvPr id="92" name="Rectangle 2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3" name="Line 2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1466682" y="360908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1466682" y="399701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1466682" y="446253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z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2554569" y="360908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0" name="Text Box 34"/>
            <p:cNvSpPr txBox="1">
              <a:spLocks noChangeArrowheads="1"/>
            </p:cNvSpPr>
            <p:nvPr/>
          </p:nvSpPr>
          <p:spPr bwMode="auto">
            <a:xfrm>
              <a:off x="3592981" y="360908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V="1">
              <a:off x="4008345" y="3647881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3177617" y="376426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3177617" y="419098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4216028" y="419098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Text Box 39"/>
            <p:cNvSpPr txBox="1">
              <a:spLocks noChangeArrowheads="1"/>
            </p:cNvSpPr>
            <p:nvPr/>
          </p:nvSpPr>
          <p:spPr bwMode="auto">
            <a:xfrm>
              <a:off x="2554569" y="403581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3592981" y="403581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4683313" y="4035812"/>
              <a:ext cx="2812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28" name="Line 42"/>
            <p:cNvSpPr>
              <a:spLocks noChangeShapeType="1"/>
            </p:cNvSpPr>
            <p:nvPr/>
          </p:nvSpPr>
          <p:spPr bwMode="auto">
            <a:xfrm flipV="1">
              <a:off x="5046756" y="4074604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2554569" y="446253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3644901" y="446253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3177617" y="4617707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Line 49"/>
            <p:cNvSpPr>
              <a:spLocks noChangeShapeType="1"/>
            </p:cNvSpPr>
            <p:nvPr/>
          </p:nvSpPr>
          <p:spPr bwMode="auto">
            <a:xfrm flipH="1" flipV="1">
              <a:off x="2658411" y="4307363"/>
              <a:ext cx="1609537" cy="2327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Line 45"/>
            <p:cNvSpPr>
              <a:spLocks noChangeShapeType="1"/>
            </p:cNvSpPr>
            <p:nvPr/>
          </p:nvSpPr>
          <p:spPr bwMode="auto">
            <a:xfrm>
              <a:off x="1867997" y="464217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Line 45"/>
            <p:cNvSpPr>
              <a:spLocks noChangeShapeType="1"/>
            </p:cNvSpPr>
            <p:nvPr/>
          </p:nvSpPr>
          <p:spPr bwMode="auto">
            <a:xfrm>
              <a:off x="1867997" y="417259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8" name="Line 45"/>
            <p:cNvSpPr>
              <a:spLocks noChangeShapeType="1"/>
            </p:cNvSpPr>
            <p:nvPr/>
          </p:nvSpPr>
          <p:spPr bwMode="auto">
            <a:xfrm>
              <a:off x="1867997" y="374996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4" name="Group 2"/>
          <p:cNvGrpSpPr/>
          <p:nvPr/>
        </p:nvGrpSpPr>
        <p:grpSpPr>
          <a:xfrm>
            <a:off x="493215" y="3975709"/>
            <a:ext cx="6086311" cy="1253557"/>
            <a:chOff x="1447800" y="5199602"/>
            <a:chExt cx="6086311" cy="1253557"/>
          </a:xfrm>
        </p:grpSpPr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3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4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5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6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7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8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56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57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488716" y="5003223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or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708457" y="4191000"/>
            <a:ext cx="2185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Courier New" pitchFamily="49" charset="0"/>
                <a:cs typeface="Courier New" pitchFamily="49" charset="0"/>
              </a:rPr>
              <a:t>(can’t tell, </a:t>
            </a:r>
          </a:p>
          <a:p>
            <a:r>
              <a:rPr lang="en-US" sz="2000" b="0" i="1" dirty="0" smtClean="0">
                <a:latin typeface="Courier New" pitchFamily="49" charset="0"/>
                <a:cs typeface="Courier New" pitchFamily="49" charset="0"/>
              </a:rPr>
              <a:t>but it’s the </a:t>
            </a:r>
          </a:p>
          <a:p>
            <a:r>
              <a:rPr lang="en-US" sz="2000" b="0" i="1" dirty="0" smtClean="0">
                <a:latin typeface="Courier New" pitchFamily="49" charset="0"/>
                <a:cs typeface="Courier New" pitchFamily="49" charset="0"/>
              </a:rPr>
              <a:t>second one)</a:t>
            </a:r>
            <a:endParaRPr lang="en-US" sz="2000" b="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76447" y="999696"/>
            <a:ext cx="8314659" cy="163121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append l1 l2 =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| []  -&gt; l2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:: append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l2</a:t>
            </a:r>
          </a:p>
          <a:p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append : 'a list -&gt; 'a list -&gt; 'a list = &lt;fun&gt;</a:t>
            </a: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6" grpId="0"/>
      <p:bldP spid="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174"/>
            <a:ext cx="8229600" cy="1334386"/>
          </a:xfrm>
        </p:spPr>
        <p:txBody>
          <a:bodyPr>
            <a:noAutofit/>
          </a:bodyPr>
          <a:lstStyle/>
          <a:p>
            <a:r>
              <a:rPr lang="en-US" sz="2800" dirty="0" smtClean="0"/>
              <a:t>Captures abnormal behavior</a:t>
            </a:r>
          </a:p>
          <a:p>
            <a:pPr lvl="1"/>
            <a:r>
              <a:rPr lang="en-US" sz="2400" dirty="0" smtClean="0"/>
              <a:t>Error handling</a:t>
            </a:r>
          </a:p>
          <a:p>
            <a:pPr lvl="1"/>
            <a:r>
              <a:rPr lang="en-US" sz="2400" dirty="0" smtClean="0"/>
              <a:t>Integrated into the type system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4164" y="2955836"/>
            <a:ext cx="7198242" cy="19389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exception</a:t>
            </a:r>
            <a:r>
              <a:rPr lang="en-US" sz="2000" dirty="0" smtClean="0"/>
              <a:t> Error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8000"/>
                </a:solidFill>
              </a:rPr>
              <a:t>exception Error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sqrt1 (x : </a:t>
            </a:r>
            <a:r>
              <a:rPr lang="en-US" sz="2000" dirty="0" smtClean="0">
                <a:solidFill>
                  <a:srgbClr val="FF0000"/>
                </a:solidFill>
              </a:rPr>
              <a:t>float</a:t>
            </a:r>
            <a:r>
              <a:rPr lang="en-US" sz="2000" dirty="0" smtClean="0"/>
              <a:t>) : </a:t>
            </a:r>
            <a:r>
              <a:rPr lang="en-US" sz="2000" dirty="0" smtClean="0">
                <a:solidFill>
                  <a:srgbClr val="FF0000"/>
                </a:solidFill>
              </a:rPr>
              <a:t>float</a:t>
            </a:r>
            <a:r>
              <a:rPr lang="en-US" sz="2000" dirty="0" smtClean="0"/>
              <a:t> =</a:t>
            </a:r>
          </a:p>
          <a:p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if </a:t>
            </a:r>
            <a:r>
              <a:rPr lang="en-US" sz="2000" dirty="0" smtClean="0"/>
              <a:t>x &lt; 0.0 </a:t>
            </a:r>
            <a:r>
              <a:rPr lang="en-US" sz="2000" dirty="0" smtClean="0">
                <a:solidFill>
                  <a:srgbClr val="FF0000"/>
                </a:solidFill>
              </a:rPr>
              <a:t>then raise</a:t>
            </a:r>
            <a:r>
              <a:rPr lang="en-US" sz="2000" dirty="0" smtClean="0"/>
              <a:t> Error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else </a:t>
            </a:r>
            <a:r>
              <a:rPr lang="en-US" sz="2000" dirty="0" err="1" smtClean="0"/>
              <a:t>sqrt</a:t>
            </a:r>
            <a:r>
              <a:rPr lang="en-US" sz="2000" dirty="0" smtClean="0"/>
              <a:t> x</a:t>
            </a:r>
            <a:br>
              <a:rPr lang="en-US" sz="2000" dirty="0" smtClean="0"/>
            </a:br>
            <a:r>
              <a:rPr lang="nn-NO" sz="2000" dirty="0" smtClean="0">
                <a:solidFill>
                  <a:srgbClr val="008000"/>
                </a:solidFill>
              </a:rPr>
              <a:t>val sqrt1 : float -&gt; float = &lt;fun&gt;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893" y="5046934"/>
            <a:ext cx="7123814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exception</a:t>
            </a:r>
            <a:r>
              <a:rPr lang="en-US" sz="2000" dirty="0" smtClean="0"/>
              <a:t> </a:t>
            </a:r>
            <a:r>
              <a:rPr lang="en-US" sz="2000" dirty="0" err="1" smtClean="0"/>
              <a:t>FailWith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string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363" y="5709344"/>
            <a:ext cx="744279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raise</a:t>
            </a:r>
            <a:r>
              <a:rPr lang="en-US" sz="2000" dirty="0" smtClean="0"/>
              <a:t> (</a:t>
            </a:r>
            <a:r>
              <a:rPr lang="en-US" sz="2000" dirty="0" err="1" smtClean="0"/>
              <a:t>FailWith</a:t>
            </a:r>
            <a:r>
              <a:rPr lang="en-US" sz="2000" dirty="0" smtClean="0"/>
              <a:t> "Some error message")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largest program you’ve ever worked on by yourself or as part of a team?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10-100 </a:t>
            </a:r>
            <a:r>
              <a:rPr lang="en-US" dirty="0" err="1" smtClean="0"/>
              <a:t>LoC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100-1,000 </a:t>
            </a:r>
            <a:r>
              <a:rPr lang="en-US" dirty="0" err="1" smtClean="0"/>
              <a:t>LoC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1,000-10,000 </a:t>
            </a:r>
            <a:r>
              <a:rPr lang="en-US" dirty="0" err="1" smtClean="0"/>
              <a:t>LoC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10,000-100,000 </a:t>
            </a:r>
            <a:r>
              <a:rPr lang="en-US" dirty="0" err="1" smtClean="0"/>
              <a:t>LoC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&gt;= 100,000 </a:t>
            </a:r>
            <a:r>
              <a:rPr lang="en-US" dirty="0" err="1" smtClean="0"/>
              <a:t>LoC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MSEhUUEhQQFRQUFRYVFBgVFBcYFRwUFRQWGBgVGhYYHCkgGBslHBcXITEhJykrLi4uFx8zODMsNygtLi0BCgoKDg0OFxAQGiwcHCYvLDcxLCwuLCwsLCw3LSwsLCwsLCw3LCwsLCwsLCwsLCwsLDgsLCwrLCwsLCwsNzcsK//AABEIAL0BCgMBIgACEQEDEQH/xAAbAAEAAwEBAQEAAAAAAAAAAAAAAwQFAgEGB//EAEYQAAEDAgQCBQkECAQGAwAAAAEAAhEDIQQSMUEFURMiUmFxBjKBkZKhscHRFEJy4RUjMzRDU7LwYnOCwgcWk6LS8SSDs//EABkBAQEAAwEAAAAAAAAAAAAAAAABAgMEBf/EACgRAQACAQMDAgYDAAAAAAAAAAABAhEDEiExQVEEFSJSYZGh4QUTFP/aAAwDAQACEQMRAD8A/bURFpUREQEREBERAWTj69YFwZm/aAg5CR0XRAG4ab9JOxI1ggQtZQ1qbieq7L6J/vb1d6ooMx9YFgNJxBbTLndaZc6HWDYsL7eAVXC8SxMAvpP8zMQWOnMS+G9VusASfDQm+r9nqT+1O33RzE/D3oMO/wDmbknq9wga2iD61RTwvE6rnMDqWTPsXHMIYxziWlo6ozFsiesGje0VDieIJfNEwC3LIfIBFIEeb14LnkxrlMSr7cI8aVTvq2bx3m17+ldtoP3qT/pEan5QPQgo0eKVjlnDubmc0auMAueDPViQGg8uuL7qxx7GuoYerVaGl1NhcA6Ykc4Kkbh6gN3yIE2i4P0n3Kl5Y/uWI/yyndJfEH/iNif5eG2+6/cfjX3nk1xF2Iw1Oq8NDn55DZjq1HNESTsAvxF2ns/Ar9i8g/3Gj/8AZ/8AtUWVojCVlvoiLWyEREBFy+oG6kDxVWrxFo80E+4Ki4q9fGNb3nkPqs2tinO1NuQ0UKCevinP1sOQ/u6gXrWk2Fyr2H4fu/1D6oKlGiXGAPovcZgwxwOpjX0nRbTGACAAAs7i2rfAoNJpRc09B4D4LpQEREBERAREQEREBERAVHiXFWUIzh12udbLowtBsXAnzhoLamArypY0tzQ5j3SwtJExlf5w1HZHerA6PEqUgZwSTAABJmY0AtBieUiVxV4vRAnODdnm3P6x4Y0+BJnvFxKrU20HOtSfmkk6ghxfmJIzSJIBncQNLKMUaIIIoPsGxrIhwItO2Vt+QA0EK4Gj+kqMgdIy5gQdbxY8pBE8weRXn6QEPdlqZWZhmgQSxxa4C8iCDcwLTMXVBuGoBwinUBYM2UbjYRmuJJMaSSTdSuyZnfqqsHrEtLh1ibw0OsZuY3ubiUFl3E2Dop1qwWCW6HKJnNBEvb5pOtpC840ym6hUFaejLYfGsHlCha2l1W9FU6jgGyDAJIPauJaDuJaN4UXlh+51vwj+tqjKkZtES+TdwrhPaxG27+Vtl9R5O43CtYKFBzoYHEZpmC+Tc63cvy130+BW/wCSH7Z34Hf1MTMu7V9Lp1pNoy/SnYlg+830GfgoncQZ3nwH1WSiPPaD+Jcm+sqvUxrzvHhZV10ymToCfAIPCV4rdPAPOsDx/JWqfD2jWT7ggzGMJMAE+CuUeHH7xjuGvrWi1oFgAPBeoOKVFrfNEfH1rtEUBZfFzcRGnzWosvH3qAfhHr/9qjQbmjbT5KsOm7gO+J07ldRBxRLoGaAd4XaIoCIiAiIgIiICIiAhMaoocbh+kY5slpIs4AEtdq14BtIMH0KiRrmnQj0EaLqVingRAAp1XsA6TTNPWbDBLXCzIFt4XZ4RULiTXeM2uXMHRmLtc9jBLbCBJIAKDWMa28e5cms0GC5oPKRM/wBketZbOE1BObEPfLHtOYGCXAgHKHRAnT+x3T4W2mc0jKKhqQWzDeh6MUwR90ajWBbvQaeccxrGu/LxVDj+CdWw9SmzLmeABmMDzgbwO5VKdBuYxUZDqrXwKbhdtRronNYm87S4GBJnVxZhjtrK45N23nw/Pz5C4ntUNvvu2H4Fq+T/AJKVqNQue6lBaR1SSZJadwORWr0o7Q9at4E9f1rZOliM5ZT66942zHV0OGc3e781I3hzN8x9P0VtFqYomYZg0aPj8VKiKAiIgIiICIiAsul1q0/4ifVp8lo4iplaTyHv2VHhTNXej6/JUaKIigIiIKuPfGQS4Avg5ZmMrjFr6gKfDuBaC0kjmZn0zdRubkAyMET1g2J01A32XFDDAt67QSXOdBgxmMx8E7r2W4SFX+x0+wz2Qn2On2GeyFUWISFX+x0+wz2Qn2On2GeyEFiEhVzg6fYZ7IWI+hVztBYBTzVsxYxrnZRVApy007dXSJnUpgfRwkL5+phapgBrWvNOl/DYWB5L+lJMHQZYAOsaiV7Tw9QuaTTAzdG7IWMLWg1H9I1zwNWsyaG7uYVwN+EhfNGlXZDuiZUBD+rkbIIc3LJDREiQBeJkkjSQPqGC3DUS0yJveHZcwAGlswm5DhuCmB9DC5eyRBEg6rFxQe1xDcPTcBN8uwYXCOeZwy928qLHUKgL8jARLejhjdM7BUDuo4xElpgz1uQKYG23CsH3RbuXmNZNNwImR81j4fpOqHYZguwO6osDmDjYkGIYbH+JF8hm3xhraVF9RtOnmaJEttqNQITpJFZt8Md1E4BvZPvUuDwEP6pe3VfMnykqfysLt/DduPxrT4BxU16wpvp4cNIceqwg9UW1cVsnVzGMNk/x2pSN0z0fSZazdCHjv1XtPGjRwLT36Lv7FT7DPZC8dgKR1ps9kLU1rAvovYWW/hYZem1pHZIClwzKTrZGB24LQgvwkKv9jp9hnshPsdPsM9kILEJCr/Y6fYZ7IT7HT7DPZCCxCQq/2On2GeyEOEpj7jPZCCDitSwb6T8lYwdLKwDfU+lZVLCMqVPMbGug0Gy1PsVPsM9kILEJCr/Y6fYZ7IT7HT7DPZCCxCQq/wBjp9hnshPsdPsM9kIJ0RFAREQEUb8QwGC5gIGYguAOXnHLvXFXG026vb5zW6ycziABA8QqJ0VapxCk3WoyILpzCMrQSXE7AZTfuUhxTACS9kCJOYQJ0kzaUEqKE4qnpnpzc+cNBMnXaD6iuKmPptDiXN6rS4xc5QJJAFyI5ILKpjBu7bhcaHYCPWd1N9rZLgXNBYYdmMaNa7fUQ4X71F+k6U5c7Qc2WCYv1tZ0ByOg6GEA4I267wQI1PID5I7COJJzu7r7dX4kLuljmO0MDYuBaHa+aSIdodJtfcLtuKYQSHsIFyQ4QB3mbIImYUyCXvOmptILSbeg+tVvKb91q/h+YV1uKpnR7Dpo4bxG/ePWFzxGmHUnhwBBGh07vejKlttol+WO09XwK3fI/wDeh4VPgFsu4Rguy/2n/VWeG4LC06gdTa8PuBJcRfXUrXvr5ejq+t07UmsZ5biIuakwY1gx4xZZvMdKDE4YOuLOGhXdDNfNzt4ehSKirhsQZyPs4e9WlDisPnHJw0KjoVy5pBnO0d0+N7ILSKHDZ75493y9HpnuUyAqPE68DKNTr4K1iKwYJPo8VnYWkaji47X8TsEFzAUcrZOpv6NgrKgw2e+fujT5KdAREPcoCKvhek+/Gm3O2nv93erCoIiKAiIgpYzhdOqZeCT1d92ElpjuJJUA8n6A0ZA06pjq5g/LbUZgD7tLLURXIzmcEogFoBykOBAMA5mljjA3LTEqRvDKYnzruY4yZux/SD/vknxV1EyMlnk/SBMZg0tY3KDA6mfK62pAfF+QmVNS4LSa17ADlfTFJwJnqNaWgX7iQtBEyM6pwSiXF2WCSD1bRGkRpvprmMyvBwOlly9eMpbGY6Fr2+uKjlpImRh4ulQByO6X9X1gMxygAtcA0E6AgeERooq2HoEPDOlYXdHmc1onqZMvj5o9ItfX6BzAdQDYi42OoXSZGBgqdEOYMtQkEZSYHWG+VtgC6o46ROmgjWx/7N3h81YI92iixVMuaWiJI3WNuYlHz35fBT4L9o38Ssfol/NnrP0UmH4a9rgSWwDO/wBFx10rxMcMcNNERdrMREQFUxrCCKjdRr3hW0IQc03hwBGhXr3gCToFSw1QUy5jjYXHh/fzUFaq6q6BpsPmVR49zqz4GnwHNalKmGgAaBcYagGCBruVKgIiKAiIgIiICIiAiIgIiIC8c4DUgXAvzJgD1lerirSDhDhIPy8EGEMFiRLqdVhnpTSzVHEAVarKgmQQ62YDkIA1KtdBiiHA1GQ6nUA0Ba8k5CCGgwG5e+ZVz9HU+ztGp0Ef+IXjuG04MAjMIJm8TMX71lkU30MQCOjLGMJaSM5cR5+eC5h16kbDKea56LFgkNqUtSROsF8tnq6wHztcQLXvnh1MiC33kfBdDA079XWJudp9Wp9amRn4FldjgHvBYAS+7SBlYyw6oI62Y723CiwmBxTGhoqMEgSZLoOSm0wHAzdrzqJLgTuFpjh1Ps7RqdE+wU5FtJttJMkpkU6NLFF4zVKeTM0uDAJA6MktBLb9cjkcsXmVF5a/uOI/B/uatIYCnY5RYyNdRus/yyaTgq4AJJZYASfObsFY6pL8WcBHs/ArZ8kx/wDNw/8AnfJZzsHUj9nV2+47ke5a/krhagxtAllQAVbkscBpzhbJYP2NERaWwRFy94AkkBB0osRiGsF9dhuqmI4hsz1n5BcUMEXGXyPifoqKOOL6j2v2Bg8gP7lbmHoBggek81xiaI6MgCwE+q67wjpY093wsglREUBERAREQEREBERAREQEREBERAWViuLdH0lsxY+A1o6xYKTXzc65iWg/mtVFRj1OOgGDTfILgdPuFrSZ3EuN+VNx2hd1OMFtRzDTe6KjWAiAIczNmubgGQY3gQtVEGKePkAHoKskSAC3s03XMwLVAPEELt3FXgizD1XnKJDyWueGgeJa0Ad50gA66ixLHEdUwZ1k/wBlBmU+KvPR9UEudDrH+axtoJFmuL5kyGHvjVrvIaSNQoGUHyCXWnSTpy+XfqVzxkONB+Xzot6wrHWEt0lF9uf3epdMxriQLXMaL5LocT/j+C7p0MVI/aa9sc/FdG2vhzRa3l9w5wGpA8VBUxrBvPgsEUaw873g/krVAtHngnwMe781zOpaqcRcbNEe8rlmDe8y4x46+pWsNWp/dhvjY+vdWkENDCtZoJPM6/kpkRQeOEgjuVbhh6ngSPn81aVLhs5TBHnHUdw71RdRRVmvLTlIBtBgje/ObKBlGqLl4N9Nov3axHq7yguIiKAiIgIiICIiAiIgIiICIiAuK1UMBc4wB8zAAA1JMCO9dqPEUGvaWu0MHkZBBBBGhBAM9yDhuMYRM5bEw/qGGmCS10ECd9F4/G0wYL2Tqbi1pvytzVd3B6RMnMTmD5m/SBznB/KQXOtpfTRQUvJ6kAQZLcwc0EDq5SS25Eug7GRbS5m8C7W4jTaSHEiC0E5XFoLogF4EDzmm50IUn2yn26e/3hsJO/K6hHDae2YCWOyg9XNTyZTHgxo9CpYrhlFrQwtqOaQW2MmAWQD6Wgz/AIfQg1KeJY6IewyYEOBkxMa6xdc46s1jHOfOUC8axKzKOFo52u6OrmzEguAgF1TOT3dcg87DbW15Qfu9T8P+4KxHMMbzisyzzxrC8qm2x+q9HG8KDpUseR1HpXyR+nwK9PzK6dn1l5399vEfZ+hYPHNqzlm0TIjWfopamHa7Vo+B9yx/Jr+J/p/3Lal3JvtH/wAVzWjE4ehp2m1YmVOrw0fdJHjcKuW1KfOPWPyV7EVXgiGSDvO8Ex7te9KFSoT1mACJnNJ222/JRmiocQB84R3jT8ldBnS6rV8E12ljzH0VItqUj3f9pQarzAJ5AqtwwdTxJPy+SiqY4Fh2dER48lbwzIY0d3xugkREUBERAREQEREBERAREQEREBERARCFhUOD1qfmVWzoJBmIyXmZhrMPa0lj79a1G6ixBw3EZmk1GkTSL5Ny6nUa4kQwWgOEW1E6KU8MqPcemeHNy1WiDBGfKA4DKIMB25idTNg1kWA3hWJY05KtPO6ZMECXdcm4d/EfWI2DXNEGJVr9HVQ5xDhJc09JP6zJLM9OMmWIaY8djJTA1VV4phjUpPYCAXCATpqCs+hw/EdIx9So1xbl0cRLf1mYRkGudnjkGllf4v8AsX+HzCxvbZWbeCK7p2z3fNnyXqdultu7YeC9/wCV6nbpb7u39CrEfL4I4fP4Lz/eLfL+f02+1afl9PwnAOpZsxac0RE7T9VoLxui9XpTOeWmKxWMQgxGEDzcvFogG2+3pUZ4e2IzVPa18bd6toiuKNPKIkm5NzJuuyEXjjAk7KDF4rgZc1rPEj6e9W8Jjtn+v6qTBDMXVDvYeC6xmEDrizvj4qi0izMJiiw5X6fD8lpqAiIgIiICIiAiIgIiICIiAiIgIiICIsniPFXUqoblzNytcYEuv0kkdaYGVs9UxJJIF1RefgwTJL9ZibbWjlZeNwTQZl+kedzET4/VUHcd6wAp1POAMgQZYXAg5h1TFnQQYPivW8ZziqKYyupMDzmAdq0OLQxrgXWkai6ci6MCAQcz7cz6fp6AnFWk0XgAkxt4hZ+G4jWc/IQwFtQMcejcQfPLoOfq9WmSJ7TbEEOdd45iXUsNWqMjNTpPe2RIzNaSLbrG9d1Zr5WJxMS+ZOHf2H7fdPLwXrsO/sP3+6eXgvmD5e43tUtv4Y3C9Pl5je1S1P8ADGy8/wBpj5nT/t+j9YCL5nyE41VxVOo6sWkteAMrYsWyvpl6WMOUREUBU8Y8uIpt8XHkFJi8RlsLuOg+a9wmHyi93HUqiZjQAANAvURQVsZhc4kecPf3KvgMTByO9E7HktFUeI4aesNRr4c1ReRVOH4nMIOo94VtQEREBERAREQEREBRVw+2TLvOaeVohSogqFtbnT9/P6L17Kp3ZZwO+m4NuatIqKtVlUzBYBtrOv0hA2tzp7bHndWkQU5rT/D87vjLE+Otl3lq3uzu1iba28fcrKIKkVudMW5H3/8AteU6VQOn9TJHWIBBJi19xPuVxEFUNq5hJZG8Tz+g9/qreVH7nif8ir/QVpqPFYdtRjmPEse0tcJIlrhBEi+iD8Cdp7P9JXR+bvgF+wHyLwP8gf8AUqbf6l7/AMmYH+QP+pU3/wBSz3ww2sb/AIVfsa3+Y3+gL7dUuFcJo4YFtFmQOMnrONwI+8SrqwmcyygVbE4qOq27uSgxOKcXZB1bxO6t4fDhmmu53UVxhsNl6zruOvcrCIgIiICIiDKxNM03gt01HzC06VQOAI3UeMphzD3XHiFV4VUN27aqjQREUBERB//Z"/>
          <p:cNvSpPr>
            <a:spLocks noChangeAspect="1" noChangeArrowheads="1"/>
          </p:cNvSpPr>
          <p:nvPr/>
        </p:nvSpPr>
        <p:spPr bwMode="auto">
          <a:xfrm>
            <a:off x="155575" y="-2286000"/>
            <a:ext cx="67056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SEhUUEhQQFRQUFRYVFBgVFBcYFRwUFRQWGBgVGhYYHCkgGBslHBcXITEhJykrLi4uFx8zODMsNygtLi0BCgoKDg0OFxAQGiwcHCYvLDcxLCwuLCwsLCw3LSwsLCwsLCw3LCwsLCwsLCwsLCwsLDgsLCwrLCwsLCwsNzcsK//AABEIAL0BCgMBIgACEQEDEQH/xAAbAAEAAwEBAQEAAAAAAAAAAAAAAwQFAgEGB//EAEYQAAEDAgQCBQkECAQGAwAAAAEAAhEDIQQSMUEFURMiUmFxBjKBkZKhscHRFEJy4RUjMzRDU7LwYnOCwgcWk6LS8SSDs//EABkBAQEAAwEAAAAAAAAAAAAAAAABAgMEBf/EACgRAQACAQMDAgYDAAAAAAAAAAABAhEDEiExQVEEFSJSYZGh4QUTFP/aAAwDAQACEQMRAD8A/bURFpUREQEREBERAWTj69YFwZm/aAg5CR0XRAG4ab9JOxI1ggQtZQ1qbieq7L6J/vb1d6ooMx9YFgNJxBbTLndaZc6HWDYsL7eAVXC8SxMAvpP8zMQWOnMS+G9VusASfDQm+r9nqT+1O33RzE/D3oMO/wDmbknq9wga2iD61RTwvE6rnMDqWTPsXHMIYxziWlo6ozFsiesGje0VDieIJfNEwC3LIfIBFIEeb14LnkxrlMSr7cI8aVTvq2bx3m17+ldtoP3qT/pEan5QPQgo0eKVjlnDubmc0auMAueDPViQGg8uuL7qxx7GuoYerVaGl1NhcA6Ykc4Kkbh6gN3yIE2i4P0n3Kl5Y/uWI/yyndJfEH/iNif5eG2+6/cfjX3nk1xF2Iw1Oq8NDn55DZjq1HNESTsAvxF2ns/Ar9i8g/3Gj/8AZ/8AtUWVojCVlvoiLWyEREBFy+oG6kDxVWrxFo80E+4Ki4q9fGNb3nkPqs2tinO1NuQ0UKCevinP1sOQ/u6gXrWk2Fyr2H4fu/1D6oKlGiXGAPovcZgwxwOpjX0nRbTGACAAAs7i2rfAoNJpRc09B4D4LpQEREBERAREQEREBERAVHiXFWUIzh12udbLowtBsXAnzhoLamArypY0tzQ5j3SwtJExlf5w1HZHerA6PEqUgZwSTAABJmY0AtBieUiVxV4vRAnODdnm3P6x4Y0+BJnvFxKrU20HOtSfmkk6ghxfmJIzSJIBncQNLKMUaIIIoPsGxrIhwItO2Vt+QA0EK4Gj+kqMgdIy5gQdbxY8pBE8weRXn6QEPdlqZWZhmgQSxxa4C8iCDcwLTMXVBuGoBwinUBYM2UbjYRmuJJMaSSTdSuyZnfqqsHrEtLh1ibw0OsZuY3ubiUFl3E2Dop1qwWCW6HKJnNBEvb5pOtpC840ym6hUFaejLYfGsHlCha2l1W9FU6jgGyDAJIPauJaDuJaN4UXlh+51vwj+tqjKkZtES+TdwrhPaxG27+Vtl9R5O43CtYKFBzoYHEZpmC+Tc63cvy130+BW/wCSH7Z34Hf1MTMu7V9Lp1pNoy/SnYlg+830GfgoncQZ3nwH1WSiPPaD+Jcm+sqvUxrzvHhZV10ymToCfAIPCV4rdPAPOsDx/JWqfD2jWT7ggzGMJMAE+CuUeHH7xjuGvrWi1oFgAPBeoOKVFrfNEfH1rtEUBZfFzcRGnzWosvH3qAfhHr/9qjQbmjbT5KsOm7gO+J07ldRBxRLoGaAd4XaIoCIiAiIgIiICIiAhMaoocbh+kY5slpIs4AEtdq14BtIMH0KiRrmnQj0EaLqVingRAAp1XsA6TTNPWbDBLXCzIFt4XZ4RULiTXeM2uXMHRmLtc9jBLbCBJIAKDWMa28e5cms0GC5oPKRM/wBketZbOE1BObEPfLHtOYGCXAgHKHRAnT+x3T4W2mc0jKKhqQWzDeh6MUwR90ajWBbvQaeccxrGu/LxVDj+CdWw9SmzLmeABmMDzgbwO5VKdBuYxUZDqrXwKbhdtRronNYm87S4GBJnVxZhjtrK45N23nw/Pz5C4ntUNvvu2H4Fq+T/AJKVqNQue6lBaR1SSZJadwORWr0o7Q9at4E9f1rZOliM5ZT66942zHV0OGc3e781I3hzN8x9P0VtFqYomYZg0aPj8VKiKAiIgIiICIiAsul1q0/4ifVp8lo4iplaTyHv2VHhTNXej6/JUaKIigIiIKuPfGQS4Avg5ZmMrjFr6gKfDuBaC0kjmZn0zdRubkAyMET1g2J01A32XFDDAt67QSXOdBgxmMx8E7r2W4SFX+x0+wz2Qn2On2GeyFUWISFX+x0+wz2Qn2On2GeyEFiEhVzg6fYZ7IWI+hVztBYBTzVsxYxrnZRVApy007dXSJnUpgfRwkL5+phapgBrWvNOl/DYWB5L+lJMHQZYAOsaiV7Tw9QuaTTAzdG7IWMLWg1H9I1zwNWsyaG7uYVwN+EhfNGlXZDuiZUBD+rkbIIc3LJDREiQBeJkkjSQPqGC3DUS0yJveHZcwAGlswm5DhuCmB9DC5eyRBEg6rFxQe1xDcPTcBN8uwYXCOeZwy928qLHUKgL8jARLejhjdM7BUDuo4xElpgz1uQKYG23CsH3RbuXmNZNNwImR81j4fpOqHYZguwO6osDmDjYkGIYbH+JF8hm3xhraVF9RtOnmaJEttqNQITpJFZt8Md1E4BvZPvUuDwEP6pe3VfMnykqfysLt/DduPxrT4BxU16wpvp4cNIceqwg9UW1cVsnVzGMNk/x2pSN0z0fSZazdCHjv1XtPGjRwLT36Lv7FT7DPZC8dgKR1ps9kLU1rAvovYWW/hYZem1pHZIClwzKTrZGB24LQgvwkKv9jp9hnshPsdPsM9kILEJCr/Y6fYZ7IT7HT7DPZCCxCQq/2On2GeyEOEpj7jPZCCDitSwb6T8lYwdLKwDfU+lZVLCMqVPMbGug0Gy1PsVPsM9kILEJCr/Y6fYZ7IT7HT7DPZCCxCQq/wBjp9hnshPsdPsM9kIJ0RFAREQEUb8QwGC5gIGYguAOXnHLvXFXG026vb5zW6ycziABA8QqJ0VapxCk3WoyILpzCMrQSXE7AZTfuUhxTACS9kCJOYQJ0kzaUEqKE4qnpnpzc+cNBMnXaD6iuKmPptDiXN6rS4xc5QJJAFyI5ILKpjBu7bhcaHYCPWd1N9rZLgXNBYYdmMaNa7fUQ4X71F+k6U5c7Qc2WCYv1tZ0ByOg6GEA4I267wQI1PID5I7COJJzu7r7dX4kLuljmO0MDYuBaHa+aSIdodJtfcLtuKYQSHsIFyQ4QB3mbIImYUyCXvOmptILSbeg+tVvKb91q/h+YV1uKpnR7Dpo4bxG/ePWFzxGmHUnhwBBGh07vejKlttol+WO09XwK3fI/wDeh4VPgFsu4Rguy/2n/VWeG4LC06gdTa8PuBJcRfXUrXvr5ejq+t07UmsZ5biIuakwY1gx4xZZvMdKDE4YOuLOGhXdDNfNzt4ehSKirhsQZyPs4e9WlDisPnHJw0KjoVy5pBnO0d0+N7ILSKHDZ75493y9HpnuUyAqPE68DKNTr4K1iKwYJPo8VnYWkaji47X8TsEFzAUcrZOpv6NgrKgw2e+fujT5KdAREPcoCKvhek+/Gm3O2nv93erCoIiKAiIgpYzhdOqZeCT1d92ElpjuJJUA8n6A0ZA06pjq5g/LbUZgD7tLLURXIzmcEogFoBykOBAMA5mljjA3LTEqRvDKYnzruY4yZux/SD/vknxV1EyMlnk/SBMZg0tY3KDA6mfK62pAfF+QmVNS4LSa17ADlfTFJwJnqNaWgX7iQtBEyM6pwSiXF2WCSD1bRGkRpvprmMyvBwOlly9eMpbGY6Fr2+uKjlpImRh4ulQByO6X9X1gMxygAtcA0E6AgeERooq2HoEPDOlYXdHmc1onqZMvj5o9ItfX6BzAdQDYi42OoXSZGBgqdEOYMtQkEZSYHWG+VtgC6o46ROmgjWx/7N3h81YI92iixVMuaWiJI3WNuYlHz35fBT4L9o38Ssfol/NnrP0UmH4a9rgSWwDO/wBFx10rxMcMcNNERdrMREQFUxrCCKjdRr3hW0IQc03hwBGhXr3gCToFSw1QUy5jjYXHh/fzUFaq6q6BpsPmVR49zqz4GnwHNalKmGgAaBcYagGCBruVKgIiKAiIgIiICIiAiIgIiIC8c4DUgXAvzJgD1lerirSDhDhIPy8EGEMFiRLqdVhnpTSzVHEAVarKgmQQ62YDkIA1KtdBiiHA1GQ6nUA0Ba8k5CCGgwG5e+ZVz9HU+ztGp0Ef+IXjuG04MAjMIJm8TMX71lkU30MQCOjLGMJaSM5cR5+eC5h16kbDKea56LFgkNqUtSROsF8tnq6wHztcQLXvnh1MiC33kfBdDA079XWJudp9Wp9amRn4FldjgHvBYAS+7SBlYyw6oI62Y723CiwmBxTGhoqMEgSZLoOSm0wHAzdrzqJLgTuFpjh1Ps7RqdE+wU5FtJttJMkpkU6NLFF4zVKeTM0uDAJA6MktBLb9cjkcsXmVF5a/uOI/B/uatIYCnY5RYyNdRus/yyaTgq4AJJZYASfObsFY6pL8WcBHs/ArZ8kx/wDNw/8AnfJZzsHUj9nV2+47ke5a/krhagxtAllQAVbkscBpzhbJYP2NERaWwRFy94AkkBB0osRiGsF9dhuqmI4hsz1n5BcUMEXGXyPifoqKOOL6j2v2Bg8gP7lbmHoBggek81xiaI6MgCwE+q67wjpY093wsglREUBERAREQEREBERAREQEREBERAWViuLdH0lsxY+A1o6xYKTXzc65iWg/mtVFRj1OOgGDTfILgdPuFrSZ3EuN+VNx2hd1OMFtRzDTe6KjWAiAIczNmubgGQY3gQtVEGKePkAHoKskSAC3s03XMwLVAPEELt3FXgizD1XnKJDyWueGgeJa0Ad50gA66ixLHEdUwZ1k/wBlBmU+KvPR9UEudDrH+axtoJFmuL5kyGHvjVrvIaSNQoGUHyCXWnSTpy+XfqVzxkONB+Xzot6wrHWEt0lF9uf3epdMxriQLXMaL5LocT/j+C7p0MVI/aa9sc/FdG2vhzRa3l9w5wGpA8VBUxrBvPgsEUaw873g/krVAtHngnwMe781zOpaqcRcbNEe8rlmDe8y4x46+pWsNWp/dhvjY+vdWkENDCtZoJPM6/kpkRQeOEgjuVbhh6ngSPn81aVLhs5TBHnHUdw71RdRRVmvLTlIBtBgje/ObKBlGqLl4N9Nov3axHq7yguIiKAiIgIiICIiAiIgIiICIiAuK1UMBc4wB8zAAA1JMCO9dqPEUGvaWu0MHkZBBBBGhBAM9yDhuMYRM5bEw/qGGmCS10ECd9F4/G0wYL2Tqbi1pvytzVd3B6RMnMTmD5m/SBznB/KQXOtpfTRQUvJ6kAQZLcwc0EDq5SS25Eug7GRbS5m8C7W4jTaSHEiC0E5XFoLogF4EDzmm50IUn2yn26e/3hsJO/K6hHDae2YCWOyg9XNTyZTHgxo9CpYrhlFrQwtqOaQW2MmAWQD6Wgz/AIfQg1KeJY6IewyYEOBkxMa6xdc46s1jHOfOUC8axKzKOFo52u6OrmzEguAgF1TOT3dcg87DbW15Qfu9T8P+4KxHMMbzisyzzxrC8qm2x+q9HG8KDpUseR1HpXyR+nwK9PzK6dn1l5399vEfZ+hYPHNqzlm0TIjWfopamHa7Vo+B9yx/Jr+J/p/3Lal3JvtH/wAVzWjE4ehp2m1YmVOrw0fdJHjcKuW1KfOPWPyV7EVXgiGSDvO8Ex7te9KFSoT1mACJnNJ222/JRmiocQB84R3jT8ldBnS6rV8E12ljzH0VItqUj3f9pQarzAJ5AqtwwdTxJPy+SiqY4Fh2dER48lbwzIY0d3xugkREUBERAREQEREBERAREQEREBERARCFhUOD1qfmVWzoJBmIyXmZhrMPa0lj79a1G6ixBw3EZmk1GkTSL5Ny6nUa4kQwWgOEW1E6KU8MqPcemeHNy1WiDBGfKA4DKIMB25idTNg1kWA3hWJY05KtPO6ZMECXdcm4d/EfWI2DXNEGJVr9HVQ5xDhJc09JP6zJLM9OMmWIaY8djJTA1VV4phjUpPYCAXCATpqCs+hw/EdIx9So1xbl0cRLf1mYRkGudnjkGllf4v8AsX+HzCxvbZWbeCK7p2z3fNnyXqdultu7YeC9/wCV6nbpb7u39CrEfL4I4fP4Lz/eLfL+f02+1afl9PwnAOpZsxac0RE7T9VoLxui9XpTOeWmKxWMQgxGEDzcvFogG2+3pUZ4e2IzVPa18bd6toiuKNPKIkm5NzJuuyEXjjAk7KDF4rgZc1rPEj6e9W8Jjtn+v6qTBDMXVDvYeC6xmEDrizvj4qi0izMJiiw5X6fD8lpqAiIgIiICIiAiIgIiICIiAiIgIiICIsniPFXUqoblzNytcYEuv0kkdaYGVs9UxJJIF1RefgwTJL9ZibbWjlZeNwTQZl+kedzET4/VUHcd6wAp1POAMgQZYXAg5h1TFnQQYPivW8ZziqKYyupMDzmAdq0OLQxrgXWkai6ci6MCAQcz7cz6fp6AnFWk0XgAkxt4hZ+G4jWc/IQwFtQMcejcQfPLoOfq9WmSJ7TbEEOdd45iXUsNWqMjNTpPe2RIzNaSLbrG9d1Zr5WJxMS+ZOHf2H7fdPLwXrsO/sP3+6eXgvmD5e43tUtv4Y3C9Pl5je1S1P8ADGy8/wBpj5nT/t+j9YCL5nyE41VxVOo6sWkteAMrYsWyvpl6WMOUREUBU8Y8uIpt8XHkFJi8RlsLuOg+a9wmHyi93HUqiZjQAANAvURQVsZhc4kecPf3KvgMTByO9E7HktFUeI4aesNRr4c1ReRVOH4nMIOo94VtQEREBERAREQEREBRVw+2TLvOaeVohSogqFtbnT9/P6L17Kp3ZZwO+m4NuatIqKtVlUzBYBtrOv0hA2tzp7bHndWkQU5rT/D87vjLE+Otl3lq3uzu1iba28fcrKIKkVudMW5H3/8AteU6VQOn9TJHWIBBJi19xPuVxEFUNq5hJZG8Tz+g9/qreVH7nif8ir/QVpqPFYdtRjmPEse0tcJIlrhBEi+iD8Cdp7P9JXR+bvgF+wHyLwP8gf8AUqbf6l7/AMmYH+QP+pU3/wBSz3ww2sb/AIVfsa3+Y3+gL7dUuFcJo4YFtFmQOMnrONwI+8SrqwmcyygVbE4qOq27uSgxOKcXZB1bxO6t4fDhmmu53UVxhsNl6zruOvcrCIgIiICIiDKxNM03gt01HzC06VQOAI3UeMphzD3XHiFV4VUN27aqjQREUBERB//Z"/>
          <p:cNvSpPr>
            <a:spLocks noChangeAspect="1" noChangeArrowheads="1"/>
          </p:cNvSpPr>
          <p:nvPr/>
        </p:nvSpPr>
        <p:spPr bwMode="auto">
          <a:xfrm>
            <a:off x="155575" y="-2286000"/>
            <a:ext cx="67056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610" y="74431"/>
            <a:ext cx="8463516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http://www.informationisbeautiful.net/visualizations/million-lines-of-code/</a:t>
            </a:r>
          </a:p>
        </p:txBody>
      </p:sp>
      <p:pic>
        <p:nvPicPr>
          <p:cNvPr id="2" name="Picture 2" descr="1276_Codeba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7934" y="-21098509"/>
            <a:ext cx="12153900" cy="34956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on Lists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6064" y="1530906"/>
            <a:ext cx="7293935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length l =</a:t>
            </a: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with</a:t>
            </a: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[] -&gt; 0</a:t>
            </a: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-&gt; 1 + length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 length : 'a list -&gt;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= &lt;fun&gt;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544" y="3306726"/>
            <a:ext cx="5528930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length [1; 2; 3] + length [“red”; “yellow”; “green”]</a:t>
            </a:r>
          </a:p>
          <a:p>
            <a:pPr marL="0" lvl="1"/>
            <a:r>
              <a:rPr lang="en-US" sz="2000" dirty="0" smtClean="0">
                <a:solidFill>
                  <a:srgbClr val="008000"/>
                </a:solidFill>
              </a:rPr>
              <a:t>:- </a:t>
            </a:r>
            <a:r>
              <a:rPr lang="en-US" sz="2000" dirty="0" err="1" smtClean="0">
                <a:solidFill>
                  <a:srgbClr val="008000"/>
                </a:solidFill>
              </a:rPr>
              <a:t>int</a:t>
            </a:r>
            <a:r>
              <a:rPr lang="en-US" sz="2000" dirty="0" smtClean="0">
                <a:solidFill>
                  <a:srgbClr val="008000"/>
                </a:solidFill>
              </a:rPr>
              <a:t> = 6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7944" y="4214069"/>
            <a:ext cx="552893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length [“red”; “yellow”; 3]</a:t>
            </a: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5484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Modular programming</a:t>
            </a:r>
            <a:r>
              <a:rPr lang="en-US" dirty="0" smtClean="0"/>
              <a:t>: code comprises independent </a:t>
            </a:r>
            <a:r>
              <a:rPr lang="en-US" i="1" dirty="0" smtClean="0"/>
              <a:t>modules</a:t>
            </a:r>
          </a:p>
          <a:p>
            <a:pPr lvl="1"/>
            <a:r>
              <a:rPr lang="en-US" dirty="0" smtClean="0"/>
              <a:t>developed separately</a:t>
            </a:r>
          </a:p>
          <a:p>
            <a:pPr lvl="1"/>
            <a:r>
              <a:rPr lang="en-US" dirty="0" smtClean="0"/>
              <a:t>understand behavior of module in isolation</a:t>
            </a:r>
          </a:p>
          <a:p>
            <a:pPr lvl="1"/>
            <a:r>
              <a:rPr lang="en-US" dirty="0" smtClean="0"/>
              <a:t>reason locally, not globally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7871" y="4436394"/>
            <a:ext cx="2247568" cy="178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features for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classes, packages</a:t>
            </a:r>
          </a:p>
          <a:p>
            <a:pPr lvl="1"/>
            <a:r>
              <a:rPr lang="en-US" dirty="0" smtClean="0"/>
              <a:t>organize identifiers (classes, methods, fields, etc.) into namespaces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Interfaces</a:t>
            </a:r>
          </a:p>
          <a:p>
            <a:pPr lvl="1"/>
            <a:r>
              <a:rPr lang="en-US" dirty="0" smtClean="0"/>
              <a:t>describe related classes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public, protected, private</a:t>
            </a:r>
            <a:endParaRPr lang="en-US" dirty="0" smtClean="0"/>
          </a:p>
          <a:p>
            <a:pPr lvl="1"/>
            <a:r>
              <a:rPr lang="en-US" dirty="0" smtClean="0"/>
              <a:t>control what is visible outside a namespace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Ocaml</a:t>
            </a:r>
            <a:r>
              <a:rPr lang="en-US" dirty="0" smtClean="0"/>
              <a:t> Features for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r>
              <a:rPr lang="en-US" dirty="0" smtClean="0"/>
              <a:t> organize identifiers (functions, values, etc.) into namespaces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signatures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describe related modules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abstract types</a:t>
            </a:r>
            <a:endParaRPr lang="en-US" dirty="0" smtClean="0"/>
          </a:p>
          <a:p>
            <a:pPr lvl="1"/>
            <a:r>
              <a:rPr lang="en-US" dirty="0" smtClean="0"/>
              <a:t>control what is visible outside a namespace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Ocaml</a:t>
            </a:r>
            <a:r>
              <a:rPr lang="en-US" dirty="0" smtClean="0"/>
              <a:t>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17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Syntax:</a:t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</a:t>
            </a:r>
            <a:r>
              <a:rPr lang="en-US" dirty="0" err="1" smtClean="0"/>
              <a:t>ModuleName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i="1" dirty="0" smtClean="0"/>
              <a:t>definitions </a:t>
            </a:r>
            <a:r>
              <a:rPr lang="en-US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dirty="0" smtClean="0"/>
              <a:t>The name must be capitalized</a:t>
            </a:r>
          </a:p>
          <a:p>
            <a:r>
              <a:rPr lang="en-US" dirty="0" smtClean="0"/>
              <a:t>The definitions can be any top-level definitions</a:t>
            </a:r>
          </a:p>
          <a:p>
            <a:pPr lvl="1"/>
            <a:r>
              <a:rPr lang="en-US" dirty="0" smtClean="0"/>
              <a:t>let, type, exception</a:t>
            </a:r>
          </a:p>
          <a:p>
            <a:r>
              <a:rPr lang="en-US" dirty="0" smtClean="0"/>
              <a:t>Create a new namespace</a:t>
            </a:r>
          </a:p>
          <a:p>
            <a:r>
              <a:rPr lang="en-US" dirty="0" smtClean="0"/>
              <a:t>Every file myFile.ml with contents </a:t>
            </a:r>
            <a:r>
              <a:rPr lang="en-US" i="1" dirty="0" smtClean="0"/>
              <a:t>D is essentially wrapped in a module </a:t>
            </a:r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</a:t>
            </a:r>
            <a:r>
              <a:rPr lang="en-US" dirty="0" err="1" smtClean="0"/>
              <a:t>MyFile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i="1" dirty="0" smtClean="0"/>
              <a:t>D </a:t>
            </a:r>
            <a:r>
              <a:rPr lang="en-US" i="1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i="1" dirty="0" smtClean="0"/>
              <a:t>Modules can be opened locally to save writing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726" y="5295007"/>
            <a:ext cx="6847367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M = </a:t>
            </a: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let </a:t>
            </a:r>
            <a:r>
              <a:rPr lang="en-US" dirty="0" smtClean="0"/>
              <a:t>x = 42 </a:t>
            </a:r>
            <a:r>
              <a:rPr lang="en-US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module M : sig </a:t>
            </a:r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 x :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end</a:t>
            </a:r>
          </a:p>
          <a:p>
            <a:r>
              <a:rPr lang="en-US" dirty="0" smtClean="0"/>
              <a:t>let </a:t>
            </a:r>
            <a:r>
              <a:rPr lang="en-US" dirty="0" err="1" smtClean="0"/>
              <a:t>fourtytwo</a:t>
            </a:r>
            <a:r>
              <a:rPr lang="en-US" dirty="0" smtClean="0"/>
              <a:t> = </a:t>
            </a:r>
            <a:r>
              <a:rPr lang="en-US" dirty="0" err="1" smtClean="0"/>
              <a:t>M.x</a:t>
            </a:r>
            <a:endParaRPr lang="en-US" dirty="0" smtClean="0"/>
          </a:p>
          <a:p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fourtytwo</a:t>
            </a:r>
            <a:r>
              <a:rPr lang="en-US" dirty="0" smtClean="0">
                <a:solidFill>
                  <a:srgbClr val="008000"/>
                </a:solidFill>
              </a:rPr>
              <a:t> :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=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Stack Module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2772" y="1031335"/>
            <a:ext cx="7910623" cy="47089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module</a:t>
            </a:r>
            <a:r>
              <a:rPr lang="en-US" sz="2000" dirty="0" smtClean="0"/>
              <a:t> Stack = </a:t>
            </a:r>
            <a:r>
              <a:rPr lang="en-US" sz="2000" dirty="0" err="1" smtClean="0">
                <a:solidFill>
                  <a:srgbClr val="FF0000"/>
                </a:solidFill>
              </a:rPr>
              <a:t>struct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  let </a:t>
            </a:r>
            <a:r>
              <a:rPr lang="en-US" sz="2000" dirty="0" smtClean="0"/>
              <a:t>empty =  [ ]</a:t>
            </a:r>
          </a:p>
          <a:p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</a:t>
            </a:r>
            <a:r>
              <a:rPr lang="en-US" sz="2000" dirty="0" err="1" smtClean="0"/>
              <a:t>is_empty</a:t>
            </a:r>
            <a:r>
              <a:rPr lang="en-US" sz="2000" dirty="0" smtClean="0"/>
              <a:t> s = s = [ ]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let </a:t>
            </a:r>
            <a:r>
              <a:rPr lang="en-US" sz="2000" dirty="0" smtClean="0"/>
              <a:t>push x s = x :: s</a:t>
            </a:r>
          </a:p>
          <a:p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pop s </a:t>
            </a:r>
            <a:r>
              <a:rPr lang="en-US" sz="2000" dirty="0" smtClean="0">
                <a:solidFill>
                  <a:srgbClr val="FF0000"/>
                </a:solidFill>
              </a:rPr>
              <a:t>= match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with </a:t>
            </a:r>
          </a:p>
          <a:p>
            <a:r>
              <a:rPr lang="en-US" sz="2000" dirty="0" smtClean="0"/>
              <a:t>        [ ] -&gt; </a:t>
            </a:r>
            <a:r>
              <a:rPr lang="en-US" sz="2000" dirty="0" err="1" smtClean="0"/>
              <a:t>failwith</a:t>
            </a:r>
            <a:r>
              <a:rPr lang="en-US" sz="2000" dirty="0" smtClean="0"/>
              <a:t> “Empty”</a:t>
            </a:r>
          </a:p>
          <a:p>
            <a:r>
              <a:rPr lang="en-US" sz="2000" dirty="0" smtClean="0"/>
              <a:t>      | x::</a:t>
            </a:r>
            <a:r>
              <a:rPr lang="en-US" sz="2000" dirty="0" err="1" smtClean="0"/>
              <a:t>xs</a:t>
            </a:r>
            <a:r>
              <a:rPr lang="en-US" sz="2000" dirty="0" smtClean="0"/>
              <a:t> -&gt; (</a:t>
            </a:r>
            <a:r>
              <a:rPr lang="en-US" sz="2000" dirty="0" err="1" smtClean="0"/>
              <a:t>x,xs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module Stack :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sig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   </a:t>
            </a:r>
            <a:r>
              <a:rPr lang="en-US" sz="2000" dirty="0" err="1" smtClean="0">
                <a:solidFill>
                  <a:srgbClr val="008000"/>
                </a:solidFill>
              </a:rPr>
              <a:t>val</a:t>
            </a:r>
            <a:r>
              <a:rPr lang="en-US" sz="2000" dirty="0" smtClean="0">
                <a:solidFill>
                  <a:srgbClr val="008000"/>
                </a:solidFill>
              </a:rPr>
              <a:t> empty : 'a list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    </a:t>
            </a:r>
            <a:r>
              <a:rPr lang="en-US" sz="2000" dirty="0" err="1" smtClean="0">
                <a:solidFill>
                  <a:srgbClr val="008000"/>
                </a:solidFill>
              </a:rPr>
              <a:t>val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is_empty</a:t>
            </a:r>
            <a:r>
              <a:rPr lang="en-US" sz="2000" dirty="0" smtClean="0">
                <a:solidFill>
                  <a:srgbClr val="008000"/>
                </a:solidFill>
              </a:rPr>
              <a:t> : 'a list -&gt; bool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    </a:t>
            </a:r>
            <a:r>
              <a:rPr lang="en-US" sz="2000" dirty="0" err="1" smtClean="0">
                <a:solidFill>
                  <a:srgbClr val="008000"/>
                </a:solidFill>
              </a:rPr>
              <a:t>val</a:t>
            </a:r>
            <a:r>
              <a:rPr lang="en-US" sz="2000" dirty="0" smtClean="0">
                <a:solidFill>
                  <a:srgbClr val="008000"/>
                </a:solidFill>
              </a:rPr>
              <a:t> push : 'a -&gt; 'a list -&gt; 'a list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    </a:t>
            </a:r>
            <a:r>
              <a:rPr lang="en-US" sz="2000" dirty="0" err="1" smtClean="0">
                <a:solidFill>
                  <a:srgbClr val="008000"/>
                </a:solidFill>
              </a:rPr>
              <a:t>val</a:t>
            </a:r>
            <a:r>
              <a:rPr lang="en-US" sz="2000" dirty="0" smtClean="0">
                <a:solidFill>
                  <a:srgbClr val="008000"/>
                </a:solidFill>
              </a:rPr>
              <a:t> pop : 'a list -&gt; 'a * 'a list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 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2772" y="5794803"/>
            <a:ext cx="8144539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fst</a:t>
            </a:r>
            <a:r>
              <a:rPr lang="en-US" sz="2000" dirty="0" smtClean="0"/>
              <a:t> (Stack.pop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Stack.push</a:t>
            </a:r>
            <a:r>
              <a:rPr lang="en-US" sz="2000" dirty="0" smtClean="0"/>
              <a:t> 1 </a:t>
            </a:r>
            <a:r>
              <a:rPr lang="en-US" sz="2000" dirty="0" err="1" smtClean="0"/>
              <a:t>Stack.empty</a:t>
            </a:r>
            <a:r>
              <a:rPr lang="en-US" sz="2000" dirty="0" smtClean="0"/>
              <a:t>))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- : </a:t>
            </a:r>
            <a:r>
              <a:rPr lang="en-US" sz="2000" dirty="0" err="1" smtClean="0">
                <a:solidFill>
                  <a:srgbClr val="008000"/>
                </a:solidFill>
              </a:rPr>
              <a:t>int</a:t>
            </a:r>
            <a:r>
              <a:rPr lang="en-US" sz="2000" dirty="0" smtClean="0">
                <a:solidFill>
                  <a:srgbClr val="008000"/>
                </a:solidFill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Might Seem Backwards…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363" y="1616148"/>
            <a:ext cx="7028121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Java:</a:t>
            </a:r>
          </a:p>
          <a:p>
            <a:r>
              <a:rPr lang="en-US" sz="2400" dirty="0" smtClean="0"/>
              <a:t>     s =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Stack();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s.push</a:t>
            </a:r>
            <a:r>
              <a:rPr lang="en-US" sz="2400" dirty="0" smtClean="0"/>
              <a:t>(1);</a:t>
            </a:r>
          </a:p>
          <a:p>
            <a:r>
              <a:rPr lang="en-US" sz="2400" dirty="0" smtClean="0"/>
              <a:t>     s.pop()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633" y="3969544"/>
            <a:ext cx="7028121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OCaml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let </a:t>
            </a:r>
            <a:r>
              <a:rPr lang="en-US" sz="2400" dirty="0" smtClean="0"/>
              <a:t>s = </a:t>
            </a:r>
            <a:r>
              <a:rPr lang="en-US" sz="2400" dirty="0" err="1" smtClean="0"/>
              <a:t>Stack.empty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FF0000"/>
                </a:solidFill>
              </a:rPr>
              <a:t>let</a:t>
            </a:r>
            <a:r>
              <a:rPr lang="en-US" sz="2400" dirty="0" smtClean="0"/>
              <a:t> s’ = </a:t>
            </a:r>
            <a:r>
              <a:rPr lang="en-US" sz="2400" dirty="0" err="1" smtClean="0"/>
              <a:t>Stack.push</a:t>
            </a:r>
            <a:r>
              <a:rPr lang="en-US" sz="2400" dirty="0" smtClean="0"/>
              <a:t> 1 s </a:t>
            </a:r>
            <a:r>
              <a:rPr lang="en-US" sz="24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400" dirty="0" smtClean="0"/>
              <a:t>           </a:t>
            </a:r>
            <a:r>
              <a:rPr lang="en-US" sz="2400" dirty="0" smtClean="0">
                <a:solidFill>
                  <a:srgbClr val="FF0000"/>
                </a:solidFill>
              </a:rPr>
              <a:t>let</a:t>
            </a:r>
            <a:r>
              <a:rPr lang="en-US" sz="2400" dirty="0" smtClean="0"/>
              <a:t> (one, _) = Stack.pop 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Information</a:t>
            </a:r>
          </a:p>
          <a:p>
            <a:r>
              <a:rPr lang="en-US" dirty="0" smtClean="0"/>
              <a:t>Treating different things as identical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Programming language </a:t>
            </a:r>
            <a:r>
              <a:rPr lang="en-US" dirty="0" smtClean="0">
                <a:solidFill>
                  <a:srgbClr val="FF0000"/>
                </a:solidFill>
              </a:rPr>
              <a:t>predefined abstractions</a:t>
            </a:r>
          </a:p>
          <a:p>
            <a:pPr lvl="1"/>
            <a:r>
              <a:rPr lang="en-US" dirty="0" smtClean="0"/>
              <a:t>Data structures like list</a:t>
            </a:r>
          </a:p>
          <a:p>
            <a:pPr lvl="1"/>
            <a:r>
              <a:rPr lang="en-US" dirty="0" smtClean="0"/>
              <a:t>Library functions like map and fold</a:t>
            </a:r>
          </a:p>
          <a:p>
            <a:r>
              <a:rPr lang="en-US" dirty="0" smtClean="0"/>
              <a:t>Programming languages enable to define </a:t>
            </a:r>
            <a:r>
              <a:rPr lang="en-US" dirty="0" smtClean="0">
                <a:solidFill>
                  <a:srgbClr val="FF0000"/>
                </a:solidFill>
              </a:rPr>
              <a:t>new abstractions</a:t>
            </a:r>
          </a:p>
          <a:p>
            <a:pPr lvl="1"/>
            <a:r>
              <a:rPr lang="en-US" dirty="0" smtClean="0"/>
              <a:t>Procedural abstractions</a:t>
            </a:r>
          </a:p>
          <a:p>
            <a:pPr lvl="1"/>
            <a:r>
              <a:rPr lang="en-US" dirty="0" smtClean="0"/>
              <a:t>Data abstraction</a:t>
            </a:r>
          </a:p>
          <a:p>
            <a:pPr lvl="1"/>
            <a:r>
              <a:rPr lang="en-US" dirty="0" err="1" smtClean="0"/>
              <a:t>Iterator</a:t>
            </a:r>
            <a:r>
              <a:rPr lang="en-US" dirty="0" smtClean="0"/>
              <a:t> abstraction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609" y="1547037"/>
            <a:ext cx="8229600" cy="4525963"/>
          </a:xfrm>
        </p:spPr>
        <p:txBody>
          <a:bodyPr/>
          <a:lstStyle/>
          <a:p>
            <a:r>
              <a:rPr lang="en-US" dirty="0" smtClean="0"/>
              <a:t>Abstract implementation details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</a:rPr>
              <a:t>sqrt</a:t>
            </a:r>
            <a:r>
              <a:rPr lang="en-US" dirty="0" smtClean="0">
                <a:solidFill>
                  <a:srgbClr val="008000"/>
                </a:solidFill>
              </a:rPr>
              <a:t> : float -&gt; float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List.sort</a:t>
            </a:r>
            <a:r>
              <a:rPr lang="en-US" dirty="0" smtClean="0">
                <a:solidFill>
                  <a:srgbClr val="008000"/>
                </a:solidFill>
              </a:rPr>
              <a:t> : (‘a -&gt; ‘a -&gt;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) -&gt;  ‘a list -&gt; ‘a list</a:t>
            </a:r>
          </a:p>
          <a:p>
            <a:r>
              <a:rPr lang="en-US" dirty="0" smtClean="0"/>
              <a:t>Abstracts how the functions are implemented</a:t>
            </a:r>
          </a:p>
          <a:p>
            <a:pPr lvl="1"/>
            <a:r>
              <a:rPr lang="en-US" dirty="0" smtClean="0"/>
              <a:t>Both the implementation and the usage should obey the type contract</a:t>
            </a:r>
          </a:p>
          <a:p>
            <a:pPr lvl="1"/>
            <a:r>
              <a:rPr lang="en-US" dirty="0" smtClean="0"/>
              <a:t>The implementation can assume the right type </a:t>
            </a:r>
          </a:p>
          <a:p>
            <a:pPr lvl="1"/>
            <a:r>
              <a:rPr lang="en-US" dirty="0" smtClean="0"/>
              <a:t>Important for composing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from details of organizing data</a:t>
            </a:r>
          </a:p>
          <a:p>
            <a:pPr lvl="1"/>
            <a:r>
              <a:rPr lang="en-US" dirty="0" smtClean="0"/>
              <a:t>stacks, symbol tables, environments, bank accounts, polynomials, matrices, dictionaries, ...</a:t>
            </a:r>
          </a:p>
          <a:p>
            <a:r>
              <a:rPr lang="en-US" dirty="0" smtClean="0"/>
              <a:t>Abstract from implementation of organization:</a:t>
            </a:r>
          </a:p>
          <a:p>
            <a:pPr lvl="1"/>
            <a:r>
              <a:rPr lang="en-US" dirty="0" smtClean="0"/>
              <a:t>Actual code used to add elements (e.g.) isn’t Important </a:t>
            </a:r>
          </a:p>
          <a:p>
            <a:pPr lvl="1"/>
            <a:r>
              <a:rPr lang="en-US" dirty="0" smtClean="0"/>
              <a:t>But types of operations and assumptions about what they do and what they require are important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Map</a:t>
            </a:r>
            <a:r>
              <a:rPr lang="en-US" dirty="0" smtClean="0">
                <a:ea typeface="+mj-ea"/>
                <a:cs typeface="+mj-cs"/>
              </a:rPr>
              <a:t> Function </a:t>
            </a:r>
            <a:r>
              <a:rPr lang="en-US" dirty="0">
                <a:ea typeface="+mj-ea"/>
                <a:cs typeface="+mj-cs"/>
              </a:rPr>
              <a:t>on</a:t>
            </a:r>
            <a:r>
              <a:rPr lang="en-US" dirty="0" smtClean="0">
                <a:ea typeface="+mj-ea"/>
                <a:cs typeface="+mj-cs"/>
              </a:rPr>
              <a:t> Lists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6907"/>
            <a:ext cx="8178800" cy="47752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defRPr/>
            </a:pPr>
            <a:r>
              <a:rPr lang="en-US" sz="2000" dirty="0">
                <a:ea typeface="+mn-ea"/>
              </a:rPr>
              <a:t>Apply function to every element</a:t>
            </a:r>
            <a:r>
              <a:rPr lang="en-US" sz="2000" dirty="0" smtClean="0">
                <a:ea typeface="+mn-ea"/>
              </a:rPr>
              <a:t> of list</a:t>
            </a: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r>
              <a:rPr lang="en-US" sz="2000" dirty="0" smtClean="0">
                <a:ea typeface="+mn-ea"/>
              </a:rPr>
              <a:t>	</a:t>
            </a: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endParaRPr kumimoji="1"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endParaRPr kumimoji="1"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endParaRPr kumimoji="1" lang="en-US" sz="2000" dirty="0" smtClean="0"/>
          </a:p>
          <a:p>
            <a:pPr marL="548640" indent="-411480" eaLnBrk="1" fontAlgn="auto" hangingPunct="1">
              <a:defRPr/>
            </a:pPr>
            <a:endParaRPr kumimoji="1"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r>
              <a:rPr kumimoji="1" lang="en-US" sz="2000" dirty="0" smtClean="0">
                <a:ea typeface="+mn-ea"/>
              </a:rPr>
              <a:t>Compare to Lisp</a:t>
            </a:r>
            <a:endParaRPr kumimoji="1" lang="en-US" sz="2000" dirty="0" smtClean="0">
              <a:latin typeface="Courier New" charset="0"/>
              <a:ea typeface="+mn-ea"/>
            </a:endParaRP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1" lang="en-US" sz="2000" dirty="0" smtClean="0">
                <a:solidFill>
                  <a:srgbClr val="CEB966"/>
                </a:solidFill>
                <a:ea typeface="+mn-ea"/>
              </a:rPr>
              <a:t> </a:t>
            </a:r>
          </a:p>
          <a:p>
            <a:pPr marL="548640" indent="-411480" eaLnBrk="1" fontAlgn="auto" hangingPunct="1">
              <a:defRPr/>
            </a:pPr>
            <a:endParaRPr lang="en-US" sz="2000" dirty="0" smtClean="0">
              <a:ea typeface="+mn-e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1400" y="1722464"/>
            <a:ext cx="7518400" cy="17851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11480" indent="-283464" fontAlgn="auto">
              <a:spcBef>
                <a:spcPts val="1224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/>
                <a:cs typeface="Courier New"/>
              </a:rPr>
              <a:t>map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f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arg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=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match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arg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with</a:t>
            </a:r>
          </a:p>
          <a:p>
            <a:pPr marL="411480" indent="-283464" fontAlgn="auto">
              <a:spcBef>
                <a:spcPts val="1224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  [] -&gt; []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|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-&gt; f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:: (map f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)</a:t>
            </a:r>
          </a:p>
          <a:p>
            <a:pPr marL="411480" indent="-283464" fontAlgn="auto">
              <a:spcBef>
                <a:spcPts val="1224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map : ('a -&gt; 'b) -&gt; 'a list -&gt; 'b list = &lt;fun&gt;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16000" y="4894375"/>
            <a:ext cx="7531100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(define map 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(lambda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(if  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eq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?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())  ()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	  (cons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(car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))  (map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cdr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)))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)))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50006" y="3560128"/>
            <a:ext cx="7467600" cy="584775"/>
            <a:chOff x="850006" y="3560128"/>
            <a:chExt cx="7467600" cy="584775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50006" y="3560128"/>
              <a:ext cx="7467600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40" tIns="45720" bIns="45720" anchor="ctr">
              <a:prstTxWarp prst="textNoShape">
                <a:avLst/>
              </a:prstTxWarp>
              <a:spAutoFit/>
            </a:bodyPr>
            <a:lstStyle/>
            <a:p>
              <a:pPr marL="100013" lvl="1">
                <a:lnSpc>
                  <a:spcPct val="160000"/>
                </a:lnSpc>
                <a:spcAft>
                  <a:spcPts val="4800"/>
                </a:spcAft>
              </a:pPr>
              <a:r>
                <a:rPr kumimoji="1" lang="en-US" sz="2000" b="1" dirty="0" smtClean="0">
                  <a:solidFill>
                    <a:srgbClr val="000000"/>
                  </a:solidFill>
                  <a:latin typeface="Courier New"/>
                  <a:ea typeface="Chalkboard"/>
                  <a:cs typeface="Courier New"/>
                </a:rPr>
                <a:t>map (fun x -&gt; x+1) [1;2;3]              [2,3,4]</a:t>
              </a:r>
              <a:endParaRPr kumimoji="1" lang="en-US" sz="2000" b="1" dirty="0">
                <a:solidFill>
                  <a:srgbClr val="000000"/>
                </a:solidFill>
                <a:latin typeface="Courier New"/>
                <a:ea typeface="Chalkboard"/>
                <a:cs typeface="Courier New"/>
              </a:endParaRPr>
            </a:p>
          </p:txBody>
        </p:sp>
        <p:sp>
          <p:nvSpPr>
            <p:cNvPr id="54278" name="AutoShape 4"/>
            <p:cNvSpPr>
              <a:spLocks noChangeArrowheads="1"/>
            </p:cNvSpPr>
            <p:nvPr/>
          </p:nvSpPr>
          <p:spPr bwMode="auto">
            <a:xfrm>
              <a:off x="5258478" y="3708691"/>
              <a:ext cx="583933" cy="304800"/>
            </a:xfrm>
            <a:prstGeom prst="rightArrow">
              <a:avLst>
                <a:gd name="adj1" fmla="val 50000"/>
                <a:gd name="adj2" fmla="val 3328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Book Antiqu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394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Ocaml</a:t>
            </a:r>
            <a:r>
              <a:rPr lang="en-US" dirty="0" smtClean="0"/>
              <a:t> Advanced Modularity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Functors</a:t>
            </a:r>
            <a:r>
              <a:rPr lang="en-US" dirty="0" smtClean="0"/>
              <a:t> and Signatures</a:t>
            </a:r>
          </a:p>
          <a:p>
            <a:r>
              <a:rPr lang="en-US" dirty="0" smtClean="0"/>
              <a:t>Functions from Modules to Modules</a:t>
            </a:r>
          </a:p>
          <a:p>
            <a:r>
              <a:rPr lang="en-US" dirty="0" smtClean="0"/>
              <a:t>Permit</a:t>
            </a:r>
          </a:p>
          <a:p>
            <a:pPr lvl="1"/>
            <a:r>
              <a:rPr lang="en-US" dirty="0" smtClean="0"/>
              <a:t>Dependency injection</a:t>
            </a:r>
          </a:p>
          <a:p>
            <a:pPr lvl="1"/>
            <a:r>
              <a:rPr lang="en-US" dirty="0" smtClean="0"/>
              <a:t>Swap implementations</a:t>
            </a:r>
          </a:p>
          <a:p>
            <a:pPr lvl="1"/>
            <a:r>
              <a:rPr lang="en-US" dirty="0" smtClean="0"/>
              <a:t>Advanced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Abstract Data Type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4791" y="1924493"/>
            <a:ext cx="8165804" cy="34163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module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type</a:t>
            </a:r>
            <a:r>
              <a:rPr lang="en-US" sz="2400" dirty="0" smtClean="0"/>
              <a:t> STACK = </a:t>
            </a:r>
            <a:r>
              <a:rPr lang="en-US" sz="2400" dirty="0" smtClean="0">
                <a:solidFill>
                  <a:srgbClr val="FF0000"/>
                </a:solidFill>
              </a:rPr>
              <a:t>sig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FF0000"/>
                </a:solidFill>
              </a:rPr>
              <a:t>val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empty : 'a list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FF0000"/>
                </a:solidFill>
              </a:rPr>
              <a:t>val</a:t>
            </a:r>
            <a:r>
              <a:rPr lang="en-US" sz="2400" dirty="0" smtClean="0"/>
              <a:t> </a:t>
            </a:r>
            <a:r>
              <a:rPr lang="en-US" sz="2400" dirty="0" err="1" smtClean="0"/>
              <a:t>is_empty</a:t>
            </a:r>
            <a:r>
              <a:rPr lang="en-US" sz="2400" dirty="0" smtClean="0"/>
              <a:t> : 'a list -&gt; </a:t>
            </a:r>
            <a:r>
              <a:rPr lang="en-US" sz="2400" dirty="0" err="1" smtClean="0"/>
              <a:t>bool</a:t>
            </a:r>
            <a:endParaRPr lang="en-US" sz="2400" dirty="0" smtClean="0"/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FF0000"/>
                </a:solidFill>
              </a:rPr>
              <a:t>val</a:t>
            </a:r>
            <a:r>
              <a:rPr lang="en-US" sz="2400" dirty="0" smtClean="0"/>
              <a:t> push : 'a -&gt; 'a list -&gt; 'a list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FF0000"/>
                </a:solidFill>
              </a:rPr>
              <a:t>val</a:t>
            </a:r>
            <a:r>
              <a:rPr lang="en-US" sz="2400" dirty="0" smtClean="0"/>
              <a:t> pop : 'a list -&gt; 'a * 'a list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module </a:t>
            </a:r>
            <a:r>
              <a:rPr lang="en-US" sz="2400" dirty="0" smtClean="0"/>
              <a:t>Stack : STACK = </a:t>
            </a:r>
            <a:r>
              <a:rPr lang="en-US" sz="2400" dirty="0" err="1" smtClean="0">
                <a:solidFill>
                  <a:srgbClr val="FF0000"/>
                </a:solidFill>
              </a:rPr>
              <a:t>struct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smtClean="0"/>
              <a:t>... (* as before *)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with Abstract Data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098" y="1499180"/>
            <a:ext cx="7804297" cy="50167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module type STACK = sig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7030A0"/>
                </a:solidFill>
              </a:rPr>
              <a:t>  type </a:t>
            </a:r>
            <a:r>
              <a:rPr lang="en-US" sz="2000" dirty="0" smtClean="0"/>
              <a:t>t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val</a:t>
            </a:r>
            <a:r>
              <a:rPr lang="en-US" sz="2000" dirty="0" smtClean="0"/>
              <a:t> empty : t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is_empty</a:t>
            </a:r>
            <a:r>
              <a:rPr lang="en-US" sz="2000" dirty="0" smtClean="0"/>
              <a:t> : t -&gt; </a:t>
            </a:r>
            <a:r>
              <a:rPr lang="en-US" sz="2000" dirty="0" err="1" smtClean="0"/>
              <a:t>bool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val</a:t>
            </a:r>
            <a:r>
              <a:rPr lang="en-US" sz="2000" dirty="0" smtClean="0"/>
              <a:t> push : </a:t>
            </a:r>
            <a:r>
              <a:rPr lang="en-US" sz="2000" dirty="0" err="1" smtClean="0"/>
              <a:t>int</a:t>
            </a:r>
            <a:r>
              <a:rPr lang="en-US" sz="2000" dirty="0" smtClean="0"/>
              <a:t> -&gt; t -&gt; t</a:t>
            </a:r>
          </a:p>
          <a:p>
            <a:r>
              <a:rPr lang="fr-FR" sz="2000" dirty="0" smtClean="0"/>
              <a:t>  val pop : t -&gt; </a:t>
            </a:r>
            <a:r>
              <a:rPr lang="fr-FR" sz="2000" dirty="0" err="1" smtClean="0"/>
              <a:t>int</a:t>
            </a:r>
            <a:r>
              <a:rPr lang="fr-FR" sz="2000" dirty="0" smtClean="0"/>
              <a:t> * t</a:t>
            </a:r>
          </a:p>
          <a:p>
            <a:r>
              <a:rPr lang="en-US" sz="2000" dirty="0" smtClean="0"/>
              <a:t>end</a:t>
            </a:r>
          </a:p>
          <a:p>
            <a:r>
              <a:rPr lang="en-US" sz="2000" dirty="0" smtClean="0"/>
              <a:t>module Stack : STACK = </a:t>
            </a:r>
            <a:r>
              <a:rPr lang="en-US" sz="2000" dirty="0" err="1" smtClean="0"/>
              <a:t>struct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type </a:t>
            </a:r>
            <a:r>
              <a:rPr lang="en-US" sz="2000" dirty="0" smtClean="0"/>
              <a:t>t = </a:t>
            </a:r>
            <a:r>
              <a:rPr lang="en-US" sz="2000" dirty="0" err="1" smtClean="0"/>
              <a:t>int</a:t>
            </a:r>
            <a:r>
              <a:rPr lang="en-US" sz="2000" dirty="0" smtClean="0"/>
              <a:t> list</a:t>
            </a:r>
          </a:p>
          <a:p>
            <a:r>
              <a:rPr lang="en-US" sz="2000" dirty="0" smtClean="0"/>
              <a:t>  let empty = [ ]</a:t>
            </a:r>
          </a:p>
          <a:p>
            <a:r>
              <a:rPr lang="en-US" sz="2000" dirty="0" smtClean="0"/>
              <a:t>  let </a:t>
            </a:r>
            <a:r>
              <a:rPr lang="en-US" sz="2000" dirty="0" err="1" smtClean="0"/>
              <a:t>is_empty</a:t>
            </a:r>
            <a:r>
              <a:rPr lang="en-US" sz="2000" dirty="0" smtClean="0"/>
              <a:t> s = s = [ ]</a:t>
            </a:r>
          </a:p>
          <a:p>
            <a:r>
              <a:rPr lang="en-US" sz="2000" dirty="0" smtClean="0"/>
              <a:t>  let push x s = x :: s</a:t>
            </a:r>
          </a:p>
          <a:p>
            <a:r>
              <a:rPr lang="en-US" sz="2000" dirty="0" smtClean="0"/>
              <a:t>  let pop s = match s with </a:t>
            </a:r>
          </a:p>
          <a:p>
            <a:r>
              <a:rPr lang="en-US" sz="2000" dirty="0" smtClean="0"/>
              <a:t>      [ ] -&gt; </a:t>
            </a:r>
            <a:r>
              <a:rPr lang="en-US" sz="2000" dirty="0" err="1" smtClean="0"/>
              <a:t>failwith</a:t>
            </a:r>
            <a:r>
              <a:rPr lang="en-US" sz="2000" dirty="0" smtClean="0"/>
              <a:t> "Empty”</a:t>
            </a:r>
          </a:p>
          <a:p>
            <a:r>
              <a:rPr lang="en-US" sz="2000" dirty="0" smtClean="0"/>
              <a:t>      | x::</a:t>
            </a:r>
            <a:r>
              <a:rPr lang="en-US" sz="2000" dirty="0" err="1" smtClean="0"/>
              <a:t>xs</a:t>
            </a:r>
            <a:r>
              <a:rPr lang="en-US" sz="2000" dirty="0" smtClean="0"/>
              <a:t> -&gt; (</a:t>
            </a:r>
            <a:r>
              <a:rPr lang="en-US" sz="2000" dirty="0" err="1" smtClean="0"/>
              <a:t>x,xs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provides flexible mechanisms for modularity</a:t>
            </a:r>
          </a:p>
          <a:p>
            <a:r>
              <a:rPr lang="en-US" dirty="0" smtClean="0"/>
              <a:t>Guarantees type safety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But sometimes side-effects are necessary</a:t>
            </a:r>
          </a:p>
          <a:p>
            <a:r>
              <a:rPr lang="en-US" dirty="0" smtClean="0"/>
              <a:t>The whole purpose of programming is to conduct side-effects</a:t>
            </a:r>
          </a:p>
          <a:p>
            <a:pPr lvl="1"/>
            <a:r>
              <a:rPr lang="en-US" dirty="0" err="1" smtClean="0"/>
              <a:t>Input/Output</a:t>
            </a:r>
            <a:endParaRPr lang="en-US" dirty="0" smtClean="0"/>
          </a:p>
          <a:p>
            <a:r>
              <a:rPr lang="en-US" dirty="0" smtClean="0"/>
              <a:t>Sometimes sharing is essential for functionality </a:t>
            </a:r>
          </a:p>
          <a:p>
            <a:r>
              <a:rPr lang="en-US" dirty="0" smtClean="0"/>
              <a:t>ML provides mechanisms to capture side-effects</a:t>
            </a:r>
          </a:p>
          <a:p>
            <a:pPr lvl="1"/>
            <a:r>
              <a:rPr lang="en-US" dirty="0" smtClean="0"/>
              <a:t>Enable efficient handling of code with little </a:t>
            </a:r>
            <a:r>
              <a:rPr lang="en-US" smtClean="0"/>
              <a:t>side effects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507" y="2110735"/>
            <a:ext cx="7942521" cy="1323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x = 3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let </a:t>
            </a:r>
            <a:r>
              <a:rPr lang="en-US" sz="2000" dirty="0" smtClean="0"/>
              <a:t>() = </a:t>
            </a:r>
            <a:r>
              <a:rPr lang="en-US" sz="2000" dirty="0" err="1" smtClean="0"/>
              <a:t>print_string</a:t>
            </a:r>
            <a:r>
              <a:rPr lang="en-US" sz="2000" dirty="0" smtClean="0"/>
              <a:t> ("Value of x is " ^ (</a:t>
            </a:r>
            <a:r>
              <a:rPr lang="en-US" sz="2000" dirty="0" err="1" smtClean="0"/>
              <a:t>string_of_int</a:t>
            </a:r>
            <a:r>
              <a:rPr lang="en-US" sz="2000" dirty="0" smtClean="0"/>
              <a:t> x))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 smtClean="0"/>
              <a:t>  x + 1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value of x is 3- : </a:t>
            </a:r>
            <a:r>
              <a:rPr lang="en-US" sz="2000" dirty="0" err="1" smtClean="0">
                <a:solidFill>
                  <a:srgbClr val="008000"/>
                </a:solidFill>
              </a:rPr>
              <a:t>int</a:t>
            </a:r>
            <a:r>
              <a:rPr lang="en-US" sz="2000" dirty="0" smtClean="0">
                <a:solidFill>
                  <a:srgbClr val="008000"/>
                </a:solidFill>
              </a:rPr>
              <a:t> =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0860" y="3713314"/>
            <a:ext cx="7123814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e</a:t>
            </a:r>
            <a:r>
              <a:rPr lang="en-US" sz="2000" dirty="0" smtClean="0"/>
              <a:t> ::= ...  |  (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; ... ; 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6795" y="4392564"/>
            <a:ext cx="6251944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x = 3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print_string</a:t>
            </a:r>
            <a:r>
              <a:rPr lang="en-US" sz="2000" dirty="0" smtClean="0"/>
              <a:t> ("Value of x is " ^ (</a:t>
            </a:r>
            <a:r>
              <a:rPr lang="en-US" sz="2000" dirty="0" err="1" smtClean="0"/>
              <a:t>string_of_int</a:t>
            </a:r>
            <a:r>
              <a:rPr lang="en-US" sz="2000" dirty="0" smtClean="0"/>
              <a:t> x));</a:t>
            </a:r>
          </a:p>
          <a:p>
            <a:r>
              <a:rPr lang="en-US" sz="2000" dirty="0" smtClean="0"/>
              <a:t>   x + 1)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5637" y="1431485"/>
            <a:ext cx="511426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print_string</a:t>
            </a:r>
            <a:r>
              <a:rPr lang="en-US" sz="2000" dirty="0" smtClean="0">
                <a:solidFill>
                  <a:srgbClr val="008000"/>
                </a:solidFill>
              </a:rPr>
              <a:t>: String -&gt; Unit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6672" y="5687367"/>
            <a:ext cx="5892190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Iterative loops are supported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1735"/>
          </a:xfrm>
        </p:spPr>
        <p:txBody>
          <a:bodyPr/>
          <a:lstStyle/>
          <a:p>
            <a:r>
              <a:rPr lang="en-US" dirty="0" smtClean="0"/>
              <a:t>Two built-in data-structures for implementing </a:t>
            </a:r>
            <a:r>
              <a:rPr lang="en-US" smtClean="0"/>
              <a:t>shared objects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730" y="2753816"/>
            <a:ext cx="7208875" cy="3477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module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/>
              <a:t> REF =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sig</a:t>
            </a:r>
          </a:p>
          <a:p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/>
              <a:t> 'a </a:t>
            </a:r>
            <a:r>
              <a:rPr lang="en-US" sz="2000" dirty="0" smtClean="0">
                <a:solidFill>
                  <a:srgbClr val="FF0000"/>
                </a:solidFill>
              </a:rPr>
              <a:t>ref</a:t>
            </a:r>
          </a:p>
          <a:p>
            <a:r>
              <a:rPr lang="en-US" sz="2000" dirty="0" smtClean="0"/>
              <a:t>      (* ref(x) creates a new ref containing x *)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/>
              <a:t> ref : 'a -&gt; 'a </a:t>
            </a:r>
            <a:r>
              <a:rPr lang="en-US" sz="2000" dirty="0" smtClean="0">
                <a:solidFill>
                  <a:srgbClr val="FF0000"/>
                </a:solidFill>
              </a:rPr>
              <a:t>ref</a:t>
            </a:r>
          </a:p>
          <a:p>
            <a:r>
              <a:rPr lang="en-US" sz="2000" dirty="0" smtClean="0"/>
              <a:t>      (* !x is the contents of the ref cell x *)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/>
              <a:t> (!) : 'a </a:t>
            </a:r>
            <a:r>
              <a:rPr lang="en-US" sz="2000" dirty="0" smtClean="0">
                <a:solidFill>
                  <a:srgbClr val="FF0000"/>
                </a:solidFill>
              </a:rPr>
              <a:t>ref</a:t>
            </a:r>
            <a:r>
              <a:rPr lang="en-US" sz="2000" dirty="0" smtClean="0"/>
              <a:t> -&gt; ‘a</a:t>
            </a:r>
          </a:p>
          <a:p>
            <a:r>
              <a:rPr lang="en-US" sz="2000" dirty="0" smtClean="0"/>
              <a:t>      (* Effects: x := y updates the contents of x</a:t>
            </a:r>
          </a:p>
          <a:p>
            <a:r>
              <a:rPr lang="en-US" sz="2000" dirty="0" smtClean="0"/>
              <a:t>       * so it contains y. *)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/>
              <a:t> (:=) : 'a ref -&gt; 'a -&gt; </a:t>
            </a:r>
            <a:r>
              <a:rPr lang="en-US" sz="2000" dirty="0" smtClean="0">
                <a:solidFill>
                  <a:srgbClr val="FF0000"/>
                </a:solidFill>
              </a:rPr>
              <a:t>unit</a:t>
            </a:r>
          </a:p>
          <a:p>
            <a:r>
              <a:rPr lang="en-US" sz="2000" dirty="0" smtClean="0"/>
              <a:t>  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Ref Examples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5907" y="1786271"/>
            <a:ext cx="6177516" cy="26776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</a:t>
            </a:r>
            <a:r>
              <a:rPr lang="en-US" sz="2400" dirty="0" smtClean="0"/>
              <a:t>x :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ref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ref </a:t>
            </a:r>
            <a:r>
              <a:rPr lang="en-US" sz="2400" dirty="0" smtClean="0"/>
              <a:t>3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in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let </a:t>
            </a:r>
            <a:r>
              <a:rPr lang="en-US" sz="2400" dirty="0" smtClean="0"/>
              <a:t>y : </a:t>
            </a:r>
            <a:r>
              <a:rPr lang="en-US" sz="2400" dirty="0" err="1" smtClean="0"/>
              <a:t>int</a:t>
            </a:r>
            <a:r>
              <a:rPr lang="en-US" sz="2400" dirty="0" smtClean="0"/>
              <a:t> = !x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in</a:t>
            </a:r>
          </a:p>
          <a:p>
            <a:r>
              <a:rPr lang="en-US" sz="2400" dirty="0" smtClean="0"/>
              <a:t>        (x := !x + 1);</a:t>
            </a:r>
          </a:p>
          <a:p>
            <a:r>
              <a:rPr lang="en-US" sz="2400" dirty="0" smtClean="0"/>
              <a:t>        y + !x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- : </a:t>
            </a:r>
            <a:r>
              <a:rPr lang="en-US" sz="2400" dirty="0" err="1" smtClean="0">
                <a:solidFill>
                  <a:srgbClr val="008000"/>
                </a:solidFill>
              </a:rPr>
              <a:t>int</a:t>
            </a:r>
            <a:r>
              <a:rPr lang="en-US" sz="2400" dirty="0" smtClean="0">
                <a:solidFill>
                  <a:srgbClr val="008000"/>
                </a:solidFill>
              </a:rPr>
              <a:t>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</a:t>
            </a:r>
            <a:br>
              <a:rPr lang="en-US" dirty="0" smtClean="0"/>
            </a:br>
            <a:r>
              <a:rPr lang="en-US" dirty="0" smtClean="0"/>
              <a:t>Imperative Programming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 cell and change contents</a:t>
            </a:r>
          </a:p>
          <a:p>
            <a:pPr lvl="1"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val</a:t>
            </a:r>
            <a:r>
              <a:rPr lang="en-US" dirty="0" smtClean="0"/>
              <a:t> x = </a:t>
            </a:r>
            <a:r>
              <a:rPr lang="en-US" dirty="0" smtClean="0">
                <a:solidFill>
                  <a:srgbClr val="FF0000"/>
                </a:solidFill>
              </a:rPr>
              <a:t>ref</a:t>
            </a:r>
            <a:r>
              <a:rPr lang="en-US" dirty="0" smtClean="0"/>
              <a:t> “Bob”;</a:t>
            </a:r>
          </a:p>
          <a:p>
            <a:pPr lvl="1">
              <a:buFontTx/>
              <a:buNone/>
            </a:pPr>
            <a:r>
              <a:rPr lang="en-US" dirty="0" smtClean="0"/>
              <a:t>x := “Bill”;</a:t>
            </a:r>
          </a:p>
          <a:p>
            <a:r>
              <a:rPr lang="en-US" dirty="0" smtClean="0"/>
              <a:t>Create cell and increment</a:t>
            </a:r>
          </a:p>
          <a:p>
            <a:pPr lvl="1"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val</a:t>
            </a:r>
            <a:r>
              <a:rPr lang="en-US" dirty="0" smtClean="0"/>
              <a:t> y = ref 0;</a:t>
            </a:r>
          </a:p>
          <a:p>
            <a:pPr lvl="1">
              <a:buFontTx/>
              <a:buNone/>
            </a:pPr>
            <a:r>
              <a:rPr lang="en-US" dirty="0" smtClean="0"/>
              <a:t>y := !y + 1;</a:t>
            </a:r>
          </a:p>
          <a:p>
            <a:r>
              <a:rPr lang="en-US" dirty="0" smtClean="0"/>
              <a:t>While loop </a:t>
            </a:r>
          </a:p>
          <a:p>
            <a:pPr lvl="1"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ref</a:t>
            </a:r>
            <a:r>
              <a:rPr lang="en-US" dirty="0" smtClean="0"/>
              <a:t> 0;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while</a:t>
            </a:r>
            <a:r>
              <a:rPr lang="en-US" dirty="0" smtClean="0"/>
              <a:t> !</a:t>
            </a:r>
            <a:r>
              <a:rPr lang="en-US" dirty="0" err="1" smtClean="0"/>
              <a:t>i</a:t>
            </a:r>
            <a:r>
              <a:rPr lang="en-US" dirty="0" smtClean="0"/>
              <a:t> &lt; 10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!</a:t>
            </a:r>
            <a:r>
              <a:rPr lang="en-US" dirty="0" err="1" smtClean="0"/>
              <a:t>i</a:t>
            </a:r>
            <a:r>
              <a:rPr lang="en-US" dirty="0" smtClean="0"/>
              <a:t> +1;</a:t>
            </a:r>
          </a:p>
          <a:p>
            <a:pPr lvl="1">
              <a:buFontTx/>
              <a:buNone/>
            </a:pP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6400800" y="22860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>
              <a:buFontTx/>
              <a:buNone/>
            </a:pPr>
            <a:r>
              <a:rPr lang="en-US"/>
              <a:t>Bob</a:t>
            </a:r>
          </a:p>
        </p:txBody>
      </p:sp>
      <p:sp>
        <p:nvSpPr>
          <p:cNvPr id="652295" name="Rectangle 7"/>
          <p:cNvSpPr>
            <a:spLocks noChangeArrowheads="1"/>
          </p:cNvSpPr>
          <p:nvPr/>
        </p:nvSpPr>
        <p:spPr bwMode="auto">
          <a:xfrm>
            <a:off x="6400800" y="22860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>
              <a:buFontTx/>
              <a:buNone/>
            </a:pPr>
            <a:r>
              <a:rPr lang="en-US"/>
              <a:t>Bill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60198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x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19800" y="3200400"/>
            <a:ext cx="1371600" cy="762000"/>
            <a:chOff x="3792" y="2016"/>
            <a:chExt cx="864" cy="480"/>
          </a:xfrm>
        </p:grpSpPr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4032" y="2208"/>
              <a:ext cx="624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>
                <a:buFontTx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40970" name="Text Box 11"/>
            <p:cNvSpPr txBox="1">
              <a:spLocks noChangeArrowheads="1"/>
            </p:cNvSpPr>
            <p:nvPr/>
          </p:nvSpPr>
          <p:spPr bwMode="auto">
            <a:xfrm>
              <a:off x="3792" y="20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/>
                <a:t>y</a:t>
              </a:r>
            </a:p>
          </p:txBody>
        </p:sp>
      </p:grpSp>
      <p:sp>
        <p:nvSpPr>
          <p:cNvPr id="652298" name="Rectangle 10"/>
          <p:cNvSpPr>
            <a:spLocks noChangeArrowheads="1"/>
          </p:cNvSpPr>
          <p:nvPr/>
        </p:nvSpPr>
        <p:spPr bwMode="auto">
          <a:xfrm>
            <a:off x="6400800" y="35052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5" grpId="0" animBg="1"/>
      <p:bldP spid="65229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an escape for imperative programming</a:t>
            </a:r>
          </a:p>
          <a:p>
            <a:r>
              <a:rPr lang="en-US" dirty="0" smtClean="0"/>
              <a:t>But insures type safety</a:t>
            </a:r>
          </a:p>
          <a:p>
            <a:pPr lvl="1"/>
            <a:r>
              <a:rPr lang="en-US" dirty="0" smtClean="0"/>
              <a:t>No dangling references</a:t>
            </a:r>
          </a:p>
          <a:p>
            <a:pPr lvl="1"/>
            <a:r>
              <a:rPr lang="en-US" dirty="0" smtClean="0"/>
              <a:t>No (double) free</a:t>
            </a:r>
          </a:p>
          <a:p>
            <a:pPr lvl="1"/>
            <a:r>
              <a:rPr lang="en-US" dirty="0" smtClean="0"/>
              <a:t>No null dereferences</a:t>
            </a:r>
          </a:p>
          <a:p>
            <a:r>
              <a:rPr lang="en-US" dirty="0" smtClean="0"/>
              <a:t>Relies on automatic 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Functions on Lists	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 lists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86724" y="2113945"/>
            <a:ext cx="7091666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append l1 l2 = </a:t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 </a:t>
            </a:r>
            <a:r>
              <a:rPr lang="en-US" b="1" dirty="0" smtClean="0">
                <a:latin typeface="Courier New"/>
                <a:cs typeface="Courier New"/>
              </a:rPr>
              <a:t>l1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with 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[]  -&gt; l2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append 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l2)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append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'a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list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83851" y="3957119"/>
            <a:ext cx="7091666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append l1 l2 = </a:t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 </a:t>
            </a:r>
            <a:r>
              <a:rPr lang="en-US" b="1" dirty="0" smtClean="0">
                <a:latin typeface="Courier New"/>
                <a:cs typeface="Courier New"/>
              </a:rPr>
              <a:t>l1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with 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[]  -&gt; []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append 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l2)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append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‘b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16080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  <p:bldP spid="4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Functional Programming Languages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9500" y="1773238"/>
          <a:ext cx="666074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Side-effect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Weakly</a:t>
                      </a:r>
                      <a:r>
                        <a:rPr lang="en-US" baseline="0" dirty="0" smtClean="0"/>
                        <a:t> typed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</a:p>
                    <a:p>
                      <a:r>
                        <a:rPr lang="en-US" dirty="0" smtClean="0"/>
                        <a:t>OCAML</a:t>
                      </a:r>
                    </a:p>
                    <a:p>
                      <a:r>
                        <a:rPr lang="en-US" dirty="0" smtClean="0"/>
                        <a:t>F#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Polymorphic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strongly typed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Haskell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Polymorphic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strongly typed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to Notice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Pure functions are easy to test</a:t>
            </a:r>
          </a:p>
          <a:p>
            <a:endParaRPr lang="en-GB" dirty="0" smtClean="0"/>
          </a:p>
          <a:p>
            <a:r>
              <a:rPr lang="en-GB" dirty="0" smtClean="0"/>
              <a:t>In an imperative or OO language, you have to</a:t>
            </a:r>
          </a:p>
          <a:p>
            <a:pPr lvl="1"/>
            <a:r>
              <a:rPr lang="en-GB" dirty="0" smtClean="0"/>
              <a:t>set up the state of the object and the external state it reads or writes</a:t>
            </a:r>
          </a:p>
          <a:p>
            <a:pPr lvl="1"/>
            <a:r>
              <a:rPr lang="en-GB" dirty="0" smtClean="0"/>
              <a:t>make the call</a:t>
            </a:r>
          </a:p>
          <a:p>
            <a:pPr lvl="1"/>
            <a:r>
              <a:rPr lang="en-GB" dirty="0" smtClean="0"/>
              <a:t>inspect the state of the object and the external state</a:t>
            </a:r>
          </a:p>
          <a:p>
            <a:pPr lvl="1"/>
            <a:r>
              <a:rPr lang="en-GB" dirty="0" smtClean="0"/>
              <a:t>perhaps copy part of the object or global state, so that you can use it in the post condition</a:t>
            </a:r>
          </a:p>
        </p:txBody>
      </p:sp>
      <p:sp>
        <p:nvSpPr>
          <p:cNvPr id="79876" name="TextBox 4"/>
          <p:cNvSpPr txBox="1">
            <a:spLocks noChangeArrowheads="1"/>
          </p:cNvSpPr>
          <p:nvPr/>
        </p:nvSpPr>
        <p:spPr bwMode="auto">
          <a:xfrm>
            <a:off x="1217492" y="2237692"/>
            <a:ext cx="6186488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 err="1">
                <a:latin typeface="Courier New" charset="0"/>
                <a:ea typeface="Courier New" charset="0"/>
                <a:cs typeface="Courier New" charset="0"/>
              </a:rPr>
              <a:t>prop_RevRev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 l = reverse(reverse l) ==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Things to Notice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r>
              <a:rPr lang="en-GB" sz="3600" dirty="0" smtClean="0">
                <a:ea typeface="+mn-ea"/>
              </a:rPr>
              <a:t>Types are everywhere.</a:t>
            </a:r>
            <a:endParaRPr lang="en-GB" dirty="0" smtClean="0">
              <a:ea typeface="+mn-ea"/>
            </a:endParaRP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endParaRPr lang="en-GB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r>
              <a:rPr lang="en-GB" dirty="0" smtClean="0">
                <a:ea typeface="+mn-ea"/>
              </a:rPr>
              <a:t>Usual static-typing panegyric omitted...</a:t>
            </a:r>
          </a:p>
          <a:p>
            <a:pPr marL="548640" indent="-411480" eaLnBrk="1" fontAlgn="auto" hangingPunct="1">
              <a:defRPr/>
            </a:pPr>
            <a:r>
              <a:rPr lang="en-GB" dirty="0" smtClean="0">
                <a:ea typeface="+mn-ea"/>
              </a:rPr>
              <a:t>In ML, </a:t>
            </a:r>
            <a:r>
              <a:rPr lang="en-GB" dirty="0" smtClean="0">
                <a:solidFill>
                  <a:schemeClr val="accent1"/>
                </a:solidFill>
                <a:ea typeface="+mn-ea"/>
              </a:rPr>
              <a:t>types express high-level design</a:t>
            </a:r>
            <a:r>
              <a:rPr lang="en-GB" dirty="0" smtClean="0">
                <a:ea typeface="+mn-ea"/>
              </a:rPr>
              <a:t>, in the same way that UML diagrams do, with the advantage that the type signatures are machine-checked</a:t>
            </a:r>
          </a:p>
          <a:p>
            <a:pPr marL="548640" indent="-411480" eaLnBrk="1" fontAlgn="auto" hangingPunct="1">
              <a:defRPr/>
            </a:pPr>
            <a:r>
              <a:rPr lang="en-GB" dirty="0" smtClean="0">
                <a:ea typeface="+mn-ea"/>
              </a:rPr>
              <a:t>Types are (almost always) optional: type inference fills them in if you leave them out</a:t>
            </a:r>
          </a:p>
        </p:txBody>
      </p:sp>
      <p:sp>
        <p:nvSpPr>
          <p:cNvPr id="81924" name="TextBox 5"/>
          <p:cNvSpPr txBox="1">
            <a:spLocks noChangeArrowheads="1"/>
          </p:cNvSpPr>
          <p:nvPr/>
        </p:nvSpPr>
        <p:spPr bwMode="auto">
          <a:xfrm>
            <a:off x="1857375" y="2243815"/>
            <a:ext cx="32623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reverse:: [w] -&gt; [w]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from Type Inference</a:t>
            </a:r>
            <a:endParaRPr lang="en-US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Consider this function…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… and its most general type: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What does this type mean?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27200" y="2209800"/>
            <a:ext cx="54864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128016" algn="l" fontAlgn="auto">
              <a:spcAft>
                <a:spcPts val="0"/>
              </a:spcAft>
              <a:buNone/>
              <a:defRPr sz="2000" b="1">
                <a:solidFill>
                  <a:schemeClr val="accent1">
                    <a:lumMod val="75000"/>
                  </a:schemeClr>
                </a:solidFill>
                <a:latin typeface="Courier New"/>
                <a:cs typeface="Courier New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reverse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ls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match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 [] -&gt; </a:t>
            </a:r>
            <a:r>
              <a:rPr lang="en-US" dirty="0"/>
              <a:t>[]</a:t>
            </a:r>
          </a:p>
          <a:p>
            <a:r>
              <a:rPr lang="en-US" dirty="0" smtClean="0"/>
              <a:t>  | x :: </a:t>
            </a:r>
            <a:r>
              <a:rPr lang="en-US" dirty="0" err="1" smtClean="0"/>
              <a:t>xs</a:t>
            </a:r>
            <a:r>
              <a:rPr lang="en-US" dirty="0" smtClean="0"/>
              <a:t> -&gt; </a:t>
            </a:r>
            <a:r>
              <a:rPr lang="en-US" dirty="0"/>
              <a:t>reverse </a:t>
            </a:r>
            <a:r>
              <a:rPr lang="en-US" dirty="0" err="1"/>
              <a:t>xs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6760" y="3714690"/>
            <a:ext cx="794004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128016" algn="l" fontAlgn="auto">
              <a:spcAft>
                <a:spcPts val="0"/>
              </a:spcAft>
              <a:buNone/>
              <a:defRPr sz="2000" b="1">
                <a:solidFill>
                  <a:schemeClr val="accent1">
                    <a:lumMod val="75000"/>
                  </a:schemeClr>
                </a:solidFill>
                <a:latin typeface="Courier New"/>
                <a:cs typeface="Courier New"/>
              </a:defRPr>
            </a:lvl1pPr>
          </a:lstStyle>
          <a:p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reverse :: </a:t>
            </a:r>
            <a:r>
              <a:rPr lang="en-US" dirty="0" smtClean="0">
                <a:solidFill>
                  <a:srgbClr val="008000"/>
                </a:solidFill>
              </a:rPr>
              <a:t>list ‘t_1 </a:t>
            </a:r>
            <a:r>
              <a:rPr lang="en-US" dirty="0">
                <a:solidFill>
                  <a:srgbClr val="008000"/>
                </a:solidFill>
              </a:rPr>
              <a:t>-&gt; </a:t>
            </a:r>
            <a:r>
              <a:rPr lang="en-US" dirty="0" smtClean="0">
                <a:solidFill>
                  <a:srgbClr val="008000"/>
                </a:solidFill>
              </a:rPr>
              <a:t>list ‘t_2 = function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433979" y="5105400"/>
            <a:ext cx="6490821" cy="885349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buNone/>
            </a:pPr>
            <a:r>
              <a:rPr kumimoji="1" lang="en-US" sz="2200" dirty="0">
                <a:solidFill>
                  <a:srgbClr val="000000"/>
                </a:solidFill>
                <a:latin typeface="Chalkboard"/>
                <a:ea typeface="Chalkboard"/>
                <a:cs typeface="Chalkboard"/>
              </a:rPr>
              <a:t>Reversing a list </a:t>
            </a:r>
            <a:r>
              <a:rPr kumimoji="1" lang="en-US" sz="2200" dirty="0" smtClean="0">
                <a:solidFill>
                  <a:srgbClr val="000000"/>
                </a:solidFill>
                <a:latin typeface="Chalkboard"/>
                <a:ea typeface="Chalkboard"/>
                <a:cs typeface="Chalkboard"/>
              </a:rPr>
              <a:t>should not </a:t>
            </a:r>
            <a:r>
              <a:rPr kumimoji="1" lang="en-US" sz="2200" dirty="0">
                <a:solidFill>
                  <a:srgbClr val="000000"/>
                </a:solidFill>
                <a:latin typeface="Chalkboard"/>
                <a:ea typeface="Chalkboard"/>
                <a:cs typeface="Chalkboard"/>
              </a:rPr>
              <a:t>change its type, so there must be an error in the definition of reverse!</a:t>
            </a:r>
          </a:p>
        </p:txBody>
      </p:sp>
    </p:spTree>
    <p:extLst>
      <p:ext uri="{BB962C8B-B14F-4D97-AF65-F5344CB8AC3E}">
        <p14:creationId xmlns:p14="http://schemas.microsoft.com/office/powerpoint/2010/main" val="13386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ML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 C. PAULSON: ML for the Working Programmer</a:t>
            </a:r>
          </a:p>
          <a:p>
            <a:r>
              <a:rPr lang="en-US" dirty="0" smtClean="0"/>
              <a:t>J. </a:t>
            </a:r>
            <a:r>
              <a:rPr lang="en-US" dirty="0" err="1" smtClean="0"/>
              <a:t>Ullman</a:t>
            </a:r>
            <a:r>
              <a:rPr lang="en-US" dirty="0" smtClean="0"/>
              <a:t>: Elements of ML Programming</a:t>
            </a:r>
          </a:p>
          <a:p>
            <a:r>
              <a:rPr lang="en-US" dirty="0" smtClean="0"/>
              <a:t>R. Harper: Programming in Standard ML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Recommended </a:t>
            </a:r>
            <a:r>
              <a:rPr lang="en-US" dirty="0" err="1" smtClean="0"/>
              <a:t>Ocaml</a:t>
            </a:r>
            <a:r>
              <a:rPr lang="en-US" dirty="0" smtClean="0"/>
              <a:t>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Xavier Leroy: The </a:t>
            </a:r>
            <a:r>
              <a:rPr lang="en-US" dirty="0" err="1" smtClean="0"/>
              <a:t>OCaml</a:t>
            </a:r>
            <a:r>
              <a:rPr lang="en-US" dirty="0" smtClean="0"/>
              <a:t> system </a:t>
            </a:r>
            <a:br>
              <a:rPr lang="en-US" dirty="0" smtClean="0"/>
            </a:br>
            <a:r>
              <a:rPr lang="en-US" dirty="0" smtClean="0"/>
              <a:t>release 4.02</a:t>
            </a:r>
          </a:p>
          <a:p>
            <a:pPr lvl="1"/>
            <a:r>
              <a:rPr lang="en-US" dirty="0" smtClean="0"/>
              <a:t>Part I: Introduction</a:t>
            </a:r>
          </a:p>
          <a:p>
            <a:r>
              <a:rPr lang="en-US" dirty="0" smtClean="0"/>
              <a:t>Jason Hickey: Introduction to Objective </a:t>
            </a:r>
            <a:r>
              <a:rPr lang="en-US" dirty="0" err="1" smtClean="0"/>
              <a:t>Caml</a:t>
            </a:r>
            <a:endParaRPr lang="en-US" dirty="0" smtClean="0"/>
          </a:p>
          <a:p>
            <a:r>
              <a:rPr lang="en-US" dirty="0" err="1" smtClean="0"/>
              <a:t>Yaron</a:t>
            </a:r>
            <a:r>
              <a:rPr lang="en-US" dirty="0" smtClean="0"/>
              <a:t> </a:t>
            </a:r>
            <a:r>
              <a:rPr lang="en-US" dirty="0" err="1" smtClean="0"/>
              <a:t>Minsky</a:t>
            </a:r>
            <a:r>
              <a:rPr lang="en-US" dirty="0" smtClean="0"/>
              <a:t>, Anil </a:t>
            </a:r>
            <a:r>
              <a:rPr lang="en-US" dirty="0" err="1" smtClean="0"/>
              <a:t>Madhavapeddy</a:t>
            </a:r>
            <a:r>
              <a:rPr lang="en-US" dirty="0" smtClean="0"/>
              <a:t>, Jason Hickey: Real World </a:t>
            </a:r>
            <a:r>
              <a:rPr lang="en-US" dirty="0" err="1" smtClean="0"/>
              <a:t>Ocaml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Summary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dirty="0" smtClean="0"/>
              <a:t>Functional programs provide concise coding</a:t>
            </a:r>
          </a:p>
          <a:p>
            <a:pPr algn="l" rtl="0" eaLnBrk="1" hangingPunct="1"/>
            <a:r>
              <a:rPr lang="en-US" dirty="0" smtClean="0"/>
              <a:t>Compiled code compares with C code</a:t>
            </a:r>
          </a:p>
          <a:p>
            <a:pPr algn="l" rtl="0" eaLnBrk="1" hangingPunct="1"/>
            <a:r>
              <a:rPr lang="en-US" dirty="0" smtClean="0"/>
              <a:t>Successfully used in some commercial applications </a:t>
            </a:r>
          </a:p>
          <a:p>
            <a:pPr lvl="1" algn="l" rtl="0" eaLnBrk="1" hangingPunct="1"/>
            <a:r>
              <a:rPr lang="en-US" dirty="0" smtClean="0"/>
              <a:t>F#, ERLANG, </a:t>
            </a:r>
            <a:r>
              <a:rPr lang="en-US" smtClean="0"/>
              <a:t>Jane Street</a:t>
            </a:r>
            <a:endParaRPr lang="en-US" dirty="0" smtClean="0"/>
          </a:p>
          <a:p>
            <a:pPr algn="l" rtl="0" eaLnBrk="1" hangingPunct="1"/>
            <a:r>
              <a:rPr lang="en-US" dirty="0" smtClean="0"/>
              <a:t>Ideas used in imperative programs</a:t>
            </a:r>
          </a:p>
          <a:p>
            <a:pPr algn="l" rtl="0" eaLnBrk="1" hangingPunct="1"/>
            <a:r>
              <a:rPr lang="en-US" dirty="0" smtClean="0"/>
              <a:t>Good conceptual tool</a:t>
            </a:r>
          </a:p>
          <a:p>
            <a:pPr algn="l" rtl="0" eaLnBrk="1" hangingPunct="1"/>
            <a:r>
              <a:rPr lang="en-US" dirty="0" smtClean="0"/>
              <a:t>Less popular than imperative programs</a:t>
            </a:r>
          </a:p>
          <a:p>
            <a:pPr lvl="1"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Functions on Lists	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Reverse a list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How efficient is reverse?</a:t>
            </a:r>
          </a:p>
          <a:p>
            <a:pPr lvl="1"/>
            <a:r>
              <a:rPr lang="en-US" dirty="0" smtClean="0"/>
              <a:t>Can it be done with only one pass through list?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3420" y="2803280"/>
            <a:ext cx="7518400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 rec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reverse l =</a:t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with 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| [] -&gt; []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append (reverse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   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]</a:t>
            </a:r>
          </a:p>
          <a:p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reverse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-&gt; 'a list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87129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More</a:t>
            </a:r>
            <a:r>
              <a:rPr lang="en-US" dirty="0" smtClean="0">
                <a:ea typeface="+mj-ea"/>
                <a:cs typeface="+mj-cs"/>
              </a:rPr>
              <a:t> Efficient Reverse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43000" y="3984148"/>
            <a:ext cx="1095375" cy="1676400"/>
            <a:chOff x="672" y="3072"/>
            <a:chExt cx="960" cy="1056"/>
          </a:xfrm>
        </p:grpSpPr>
        <p:sp>
          <p:nvSpPr>
            <p:cNvPr id="56348" name="Rectangle 4"/>
            <p:cNvSpPr>
              <a:spLocks noChangeArrowheads="1"/>
            </p:cNvSpPr>
            <p:nvPr/>
          </p:nvSpPr>
          <p:spPr bwMode="auto">
            <a:xfrm>
              <a:off x="672" y="3072"/>
              <a:ext cx="432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56349" name="Rectangle 5"/>
            <p:cNvSpPr>
              <a:spLocks noChangeArrowheads="1"/>
            </p:cNvSpPr>
            <p:nvPr/>
          </p:nvSpPr>
          <p:spPr bwMode="auto">
            <a:xfrm>
              <a:off x="672" y="3360"/>
              <a:ext cx="432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56350" name="Rectangle 6"/>
            <p:cNvSpPr>
              <a:spLocks noChangeArrowheads="1"/>
            </p:cNvSpPr>
            <p:nvPr/>
          </p:nvSpPr>
          <p:spPr bwMode="auto">
            <a:xfrm>
              <a:off x="672" y="3648"/>
              <a:ext cx="432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56351" name="Rectangle 7"/>
            <p:cNvSpPr>
              <a:spLocks noChangeArrowheads="1"/>
            </p:cNvSpPr>
            <p:nvPr/>
          </p:nvSpPr>
          <p:spPr bwMode="auto">
            <a:xfrm>
              <a:off x="672" y="3936"/>
              <a:ext cx="43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56352" name="Rectangle 9"/>
            <p:cNvSpPr>
              <a:spLocks noChangeArrowheads="1"/>
            </p:cNvSpPr>
            <p:nvPr/>
          </p:nvSpPr>
          <p:spPr bwMode="auto">
            <a:xfrm>
              <a:off x="1200" y="3936"/>
              <a:ext cx="43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481263" y="4441348"/>
            <a:ext cx="1676400" cy="1219200"/>
            <a:chOff x="1680" y="3360"/>
            <a:chExt cx="1488" cy="768"/>
          </a:xfrm>
        </p:grpSpPr>
        <p:grpSp>
          <p:nvGrpSpPr>
            <p:cNvPr id="56341" name="Group 21"/>
            <p:cNvGrpSpPr>
              <a:grpSpLocks/>
            </p:cNvGrpSpPr>
            <p:nvPr/>
          </p:nvGrpSpPr>
          <p:grpSpPr bwMode="auto">
            <a:xfrm>
              <a:off x="2208" y="3360"/>
              <a:ext cx="960" cy="768"/>
              <a:chOff x="2208" y="3360"/>
              <a:chExt cx="960" cy="768"/>
            </a:xfrm>
          </p:grpSpPr>
          <p:sp>
            <p:nvSpPr>
              <p:cNvPr id="56343" name="Rectangle 10"/>
              <p:cNvSpPr>
                <a:spLocks noChangeArrowheads="1"/>
              </p:cNvSpPr>
              <p:nvPr/>
            </p:nvSpPr>
            <p:spPr bwMode="auto">
              <a:xfrm>
                <a:off x="2736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1</a:t>
                </a:r>
              </a:p>
            </p:txBody>
          </p:sp>
          <p:sp>
            <p:nvSpPr>
              <p:cNvPr id="56344" name="Rectangle 11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latin typeface="+mn-lt"/>
                  </a:rPr>
                  <a:t>2</a:t>
                </a:r>
              </a:p>
            </p:txBody>
          </p:sp>
          <p:sp>
            <p:nvSpPr>
              <p:cNvPr id="56345" name="Rectangle 12"/>
              <p:cNvSpPr>
                <a:spLocks noChangeArrowheads="1"/>
              </p:cNvSpPr>
              <p:nvPr/>
            </p:nvSpPr>
            <p:spPr bwMode="auto">
              <a:xfrm>
                <a:off x="2208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3</a:t>
                </a:r>
              </a:p>
            </p:txBody>
          </p:sp>
          <p:sp>
            <p:nvSpPr>
              <p:cNvPr id="56346" name="Rectangle 13"/>
              <p:cNvSpPr>
                <a:spLocks noChangeArrowheads="1"/>
              </p:cNvSpPr>
              <p:nvPr/>
            </p:nvSpPr>
            <p:spPr bwMode="auto">
              <a:xfrm>
                <a:off x="2208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56347" name="Rectangle 14"/>
              <p:cNvSpPr>
                <a:spLocks noChangeArrowheads="1"/>
              </p:cNvSpPr>
              <p:nvPr/>
            </p:nvSpPr>
            <p:spPr bwMode="auto">
              <a:xfrm>
                <a:off x="2736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  <p:sp>
          <p:nvSpPr>
            <p:cNvPr id="56342" name="AutoShape 23"/>
            <p:cNvSpPr>
              <a:spLocks noChangeArrowheads="1"/>
            </p:cNvSpPr>
            <p:nvPr/>
          </p:nvSpPr>
          <p:spPr bwMode="auto">
            <a:xfrm>
              <a:off x="1680" y="3504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568825" y="4441348"/>
            <a:ext cx="1524000" cy="1219200"/>
            <a:chOff x="3360" y="3360"/>
            <a:chExt cx="1392" cy="768"/>
          </a:xfrm>
        </p:grpSpPr>
        <p:grpSp>
          <p:nvGrpSpPr>
            <p:cNvPr id="56334" name="Group 22"/>
            <p:cNvGrpSpPr>
              <a:grpSpLocks/>
            </p:cNvGrpSpPr>
            <p:nvPr/>
          </p:nvGrpSpPr>
          <p:grpSpPr bwMode="auto">
            <a:xfrm>
              <a:off x="3792" y="3360"/>
              <a:ext cx="960" cy="768"/>
              <a:chOff x="3792" y="3360"/>
              <a:chExt cx="960" cy="768"/>
            </a:xfrm>
          </p:grpSpPr>
          <p:sp>
            <p:nvSpPr>
              <p:cNvPr id="56336" name="Rectangle 15"/>
              <p:cNvSpPr>
                <a:spLocks noChangeArrowheads="1"/>
              </p:cNvSpPr>
              <p:nvPr/>
            </p:nvSpPr>
            <p:spPr bwMode="auto">
              <a:xfrm>
                <a:off x="4320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1</a:t>
                </a:r>
              </a:p>
            </p:txBody>
          </p:sp>
          <p:sp>
            <p:nvSpPr>
              <p:cNvPr id="56337" name="Rectangle 16"/>
              <p:cNvSpPr>
                <a:spLocks noChangeArrowheads="1"/>
              </p:cNvSpPr>
              <p:nvPr/>
            </p:nvSpPr>
            <p:spPr bwMode="auto">
              <a:xfrm>
                <a:off x="4320" y="3360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2</a:t>
                </a:r>
              </a:p>
            </p:txBody>
          </p:sp>
          <p:sp>
            <p:nvSpPr>
              <p:cNvPr id="56338" name="Rectangle 17"/>
              <p:cNvSpPr>
                <a:spLocks noChangeArrowheads="1"/>
              </p:cNvSpPr>
              <p:nvPr/>
            </p:nvSpPr>
            <p:spPr bwMode="auto">
              <a:xfrm>
                <a:off x="3792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latin typeface="+mn-lt"/>
                  </a:rPr>
                  <a:t>3</a:t>
                </a:r>
              </a:p>
            </p:txBody>
          </p:sp>
          <p:sp>
            <p:nvSpPr>
              <p:cNvPr id="56339" name="Rectangle 18"/>
              <p:cNvSpPr>
                <a:spLocks noChangeArrowheads="1"/>
              </p:cNvSpPr>
              <p:nvPr/>
            </p:nvSpPr>
            <p:spPr bwMode="auto">
              <a:xfrm>
                <a:off x="3792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56340" name="Rectangle 19"/>
              <p:cNvSpPr>
                <a:spLocks noChangeArrowheads="1"/>
              </p:cNvSpPr>
              <p:nvPr/>
            </p:nvSpPr>
            <p:spPr bwMode="auto">
              <a:xfrm>
                <a:off x="4320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  <p:sp>
          <p:nvSpPr>
            <p:cNvPr id="56335" name="AutoShape 25"/>
            <p:cNvSpPr>
              <a:spLocks noChangeArrowheads="1"/>
            </p:cNvSpPr>
            <p:nvPr/>
          </p:nvSpPr>
          <p:spPr bwMode="auto">
            <a:xfrm>
              <a:off x="3360" y="3504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505575" y="3984148"/>
            <a:ext cx="1524000" cy="1676400"/>
            <a:chOff x="4176" y="3072"/>
            <a:chExt cx="960" cy="1056"/>
          </a:xfrm>
        </p:grpSpPr>
        <p:sp>
          <p:nvSpPr>
            <p:cNvPr id="56328" name="Rectangle 30"/>
            <p:cNvSpPr>
              <a:spLocks noChangeArrowheads="1"/>
            </p:cNvSpPr>
            <p:nvPr/>
          </p:nvSpPr>
          <p:spPr bwMode="auto">
            <a:xfrm>
              <a:off x="4838" y="3648"/>
              <a:ext cx="298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56329" name="Rectangle 31"/>
            <p:cNvSpPr>
              <a:spLocks noChangeArrowheads="1"/>
            </p:cNvSpPr>
            <p:nvPr/>
          </p:nvSpPr>
          <p:spPr bwMode="auto">
            <a:xfrm>
              <a:off x="4838" y="3360"/>
              <a:ext cx="298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56330" name="Rectangle 32"/>
            <p:cNvSpPr>
              <a:spLocks noChangeArrowheads="1"/>
            </p:cNvSpPr>
            <p:nvPr/>
          </p:nvSpPr>
          <p:spPr bwMode="auto">
            <a:xfrm>
              <a:off x="4838" y="3072"/>
              <a:ext cx="298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56331" name="Rectangle 33"/>
            <p:cNvSpPr>
              <a:spLocks noChangeArrowheads="1"/>
            </p:cNvSpPr>
            <p:nvPr/>
          </p:nvSpPr>
          <p:spPr bwMode="auto">
            <a:xfrm>
              <a:off x="4474" y="3936"/>
              <a:ext cx="29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56332" name="Rectangle 34"/>
            <p:cNvSpPr>
              <a:spLocks noChangeArrowheads="1"/>
            </p:cNvSpPr>
            <p:nvPr/>
          </p:nvSpPr>
          <p:spPr bwMode="auto">
            <a:xfrm>
              <a:off x="4838" y="3936"/>
              <a:ext cx="29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56333" name="AutoShape 35"/>
            <p:cNvSpPr>
              <a:spLocks noChangeArrowheads="1"/>
            </p:cNvSpPr>
            <p:nvPr/>
          </p:nvSpPr>
          <p:spPr bwMode="auto">
            <a:xfrm>
              <a:off x="4176" y="3504"/>
              <a:ext cx="199" cy="144"/>
            </a:xfrm>
            <a:prstGeom prst="rightArrow">
              <a:avLst>
                <a:gd name="adj1" fmla="val 50000"/>
                <a:gd name="adj2" fmla="val 34549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016000" y="1553769"/>
            <a:ext cx="7099300" cy="23083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rev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latin typeface="Courier New"/>
                <a:cs typeface="Courier New"/>
              </a:rPr>
              <a:t>list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=</a:t>
            </a:r>
          </a:p>
          <a:p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dirty="0" smtClean="0">
                <a:solidFill>
                  <a:srgbClr val="FF0000"/>
                </a:solidFill>
                <a:latin typeface="Courier New"/>
                <a:cs typeface="Courier New"/>
              </a:rPr>
              <a:t>let </a:t>
            </a:r>
            <a:r>
              <a:rPr lang="fr-FR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fr-FR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aux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acc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</a:t>
            </a:r>
            <a:r>
              <a:rPr lang="fr-FR" b="1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mat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h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with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[] -&gt;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acc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| h::t -&gt; aux (h::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acc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) t </a:t>
            </a:r>
            <a:b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in</a:t>
            </a:r>
          </a:p>
          <a:p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aux [] </a:t>
            </a:r>
            <a:r>
              <a:rPr lang="fr-FR" b="1" dirty="0" err="1" smtClean="0">
                <a:latin typeface="Courier New"/>
                <a:cs typeface="Courier New"/>
              </a:rPr>
              <a:t>list</a:t>
            </a:r>
            <a:endParaRPr lang="fr-FR" b="1" dirty="0" smtClean="0">
              <a:latin typeface="Courier New"/>
              <a:cs typeface="Courier New"/>
            </a:endParaRPr>
          </a:p>
          <a:p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val </a:t>
            </a:r>
            <a:r>
              <a:rPr lang="fr-FR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rev</a:t>
            </a:r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 : 'a </a:t>
            </a:r>
            <a:r>
              <a:rPr lang="fr-FR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list</a:t>
            </a:r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 -&gt; 'a </a:t>
            </a:r>
            <a:r>
              <a:rPr lang="fr-FR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list</a:t>
            </a:r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 = &lt;fun&gt;</a:t>
            </a: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19211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is small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number of powerful constructs</a:t>
            </a:r>
          </a:p>
          <a:p>
            <a:r>
              <a:rPr lang="en-US" dirty="0" smtClean="0"/>
              <a:t>Easy to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5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Statement and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799663"/>
              </p:ext>
            </p:extLst>
          </p:nvPr>
        </p:nvGraphicFramePr>
        <p:xfrm>
          <a:off x="0" y="63799"/>
          <a:ext cx="8910084" cy="6621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9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Grammar/Meta-Variable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2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Identifiers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x,</a:t>
                      </a:r>
                      <a:r>
                        <a:rPr lang="en-US" sz="2000" baseline="0" dirty="0" smtClean="0"/>
                        <a:t> 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/>
                        <a:t>a, x, y, </a:t>
                      </a:r>
                      <a:r>
                        <a:rPr lang="es-ES" sz="2000" dirty="0" err="1" smtClean="0"/>
                        <a:t>x_y</a:t>
                      </a:r>
                      <a:r>
                        <a:rPr lang="es-ES" sz="2000" dirty="0" smtClean="0"/>
                        <a:t>, foo1000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7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Datatype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Type constructors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X,Y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Nil,</a:t>
                      </a:r>
                      <a:r>
                        <a:rPr lang="en-US" sz="2000" baseline="0" smtClean="0"/>
                        <a:t>  </a:t>
                      </a:r>
                      <a:r>
                        <a:rPr lang="en-US" sz="2000" baseline="0" dirty="0" smtClean="0"/>
                        <a:t>List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4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Constants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 4.0, “ff”, []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Expressions 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e::=</a:t>
                      </a:r>
                      <a:r>
                        <a:rPr lang="en-US" sz="2000" baseline="0" dirty="0" smtClean="0"/>
                        <a:t> x | c | e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e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 | (e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, e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, .., e</a:t>
                      </a:r>
                      <a:r>
                        <a:rPr lang="en-US" sz="2000" baseline="-25000" dirty="0" smtClean="0"/>
                        <a:t>n</a:t>
                      </a:r>
                      <a:r>
                        <a:rPr lang="en-US" sz="2000" baseline="0" dirty="0" smtClean="0"/>
                        <a:t>)|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  |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2000" baseline="0" dirty="0" smtClean="0"/>
                        <a:t> e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then</a:t>
                      </a:r>
                      <a:r>
                        <a:rPr lang="en-US" sz="2000" baseline="0" dirty="0" smtClean="0"/>
                        <a:t> e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else</a:t>
                      </a:r>
                      <a:r>
                        <a:rPr lang="en-US" sz="2000" baseline="0" dirty="0" smtClean="0"/>
                        <a:t> e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 |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  |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let</a:t>
                      </a:r>
                      <a:r>
                        <a:rPr lang="en-US" sz="2000" baseline="0" dirty="0" smtClean="0"/>
                        <a:t> [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rec</a:t>
                      </a:r>
                      <a:r>
                        <a:rPr lang="en-US" sz="2000" baseline="0" dirty="0" smtClean="0"/>
                        <a:t>] d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sz="2000" baseline="0" dirty="0" smtClean="0"/>
                        <a:t> … 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</a:t>
                      </a:r>
                      <a:r>
                        <a:rPr lang="en-US" sz="2000" u="sng" baseline="-25000" dirty="0" err="1" smtClean="0"/>
                        <a:t>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000" baseline="0" dirty="0" smtClean="0"/>
                        <a:t> e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  |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match</a:t>
                      </a:r>
                      <a:r>
                        <a:rPr lang="en-US" sz="2000" baseline="0" dirty="0" smtClean="0"/>
                        <a:t> e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en-US" sz="2000" baseline="0" dirty="0" smtClean="0"/>
                        <a:t> p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-&gt; e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|… |</a:t>
                      </a:r>
                      <a:r>
                        <a:rPr lang="en-US" sz="2000" baseline="0" dirty="0" err="1" smtClean="0"/>
                        <a:t>p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baseline="0" dirty="0" smtClean="0"/>
                        <a:t> -&gt;</a:t>
                      </a:r>
                      <a:r>
                        <a:rPr lang="en-US" sz="2000" baseline="0" dirty="0" err="1" smtClean="0"/>
                        <a:t>e</a:t>
                      </a:r>
                      <a:r>
                        <a:rPr lang="en-US" sz="2000" baseline="-25000" dirty="0" err="1" smtClean="0"/>
                        <a:t>n</a:t>
                      </a:r>
                      <a:endParaRPr lang="en-US" sz="2000" baseline="-25000" dirty="0" smtClean="0"/>
                    </a:p>
                    <a:p>
                      <a:r>
                        <a:rPr lang="en-US" sz="2000" baseline="-25000" dirty="0" smtClean="0"/>
                        <a:t>    </a:t>
                      </a:r>
                      <a:r>
                        <a:rPr lang="en-US" sz="2000" baseline="0" dirty="0" smtClean="0"/>
                        <a:t>| 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fun</a:t>
                      </a:r>
                      <a:r>
                        <a:rPr lang="en-US" sz="2000" baseline="0" dirty="0" smtClean="0"/>
                        <a:t> x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=&gt;</a:t>
                      </a:r>
                      <a:r>
                        <a:rPr lang="en-US" sz="2000" baseline="0" dirty="0" smtClean="0"/>
                        <a:t>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1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Patterns 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 ::= c | x [:t] | (p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, …, </a:t>
                      </a:r>
                      <a:r>
                        <a:rPr lang="en-US" sz="2000" dirty="0" err="1" smtClean="0"/>
                        <a:t>p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dirty="0" smtClean="0"/>
                        <a:t>) | X | X(p)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a:int, (x: </a:t>
                      </a:r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, y: </a:t>
                      </a:r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9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Declarations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d::</a:t>
                      </a:r>
                      <a:r>
                        <a:rPr lang="en-US" sz="2000" baseline="0" dirty="0" smtClean="0"/>
                        <a:t>= p</a:t>
                      </a:r>
                      <a:r>
                        <a:rPr lang="en-US" sz="2000" dirty="0" smtClean="0"/>
                        <a:t>  =</a:t>
                      </a:r>
                      <a:r>
                        <a:rPr lang="en-US" sz="2000" baseline="0" dirty="0" smtClean="0"/>
                        <a:t> e | y p [: t] = e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 |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datatype</a:t>
                      </a:r>
                      <a:r>
                        <a:rPr lang="en-US" sz="2000" dirty="0" smtClean="0"/>
                        <a:t> </a:t>
                      </a:r>
                      <a:r>
                        <a:rPr lang="en-US" sz="2000" i="1" dirty="0" smtClean="0"/>
                        <a:t>Y =</a:t>
                      </a:r>
                      <a:r>
                        <a:rPr lang="en-US" sz="2000" dirty="0" smtClean="0"/>
                        <a:t> 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 </a:t>
                      </a:r>
                      <a:r>
                        <a:rPr lang="en-US" sz="2000" b="1" dirty="0" smtClean="0"/>
                        <a:t>[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of</a:t>
                      </a:r>
                      <a:r>
                        <a:rPr lang="en-US" sz="2000" dirty="0" smtClean="0"/>
                        <a:t> </a:t>
                      </a:r>
                      <a:r>
                        <a:rPr lang="en-US" sz="2000" i="1" dirty="0" smtClean="0"/>
                        <a:t>t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="1" dirty="0" smtClean="0"/>
                        <a:t>]</a:t>
                      </a:r>
                      <a:r>
                        <a:rPr lang="en-US" sz="2000" dirty="0" smtClean="0"/>
                        <a:t> | ... | </a:t>
                      </a:r>
                      <a:r>
                        <a:rPr lang="en-US" sz="2000" i="1" dirty="0" err="1" smtClean="0"/>
                        <a:t>X</a:t>
                      </a:r>
                      <a:r>
                        <a:rPr lang="en-US" sz="2000" i="1" baseline="-25000" dirty="0" err="1" smtClean="0"/>
                        <a:t>n</a:t>
                      </a:r>
                      <a:r>
                        <a:rPr lang="en-US" sz="2000" i="1" baseline="-25000" dirty="0" smtClean="0"/>
                        <a:t> </a:t>
                      </a:r>
                      <a:r>
                        <a:rPr lang="en-US" sz="2000" b="1" dirty="0" smtClean="0"/>
                        <a:t>[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of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i="1" dirty="0" err="1" smtClean="0"/>
                        <a:t>t</a:t>
                      </a:r>
                      <a:r>
                        <a:rPr lang="en-US" sz="2000" i="1" baseline="-25000" dirty="0" err="1" smtClean="0"/>
                        <a:t>n</a:t>
                      </a:r>
                      <a:r>
                        <a:rPr lang="en-US" sz="2000" b="1" dirty="0" smtClean="0"/>
                        <a:t>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let</a:t>
                      </a:r>
                      <a:r>
                        <a:rPr lang="en-US" sz="2000" dirty="0" smtClean="0"/>
                        <a:t> one = 1</a:t>
                      </a:r>
                      <a:br>
                        <a:rPr lang="en-US" sz="2000" dirty="0" smtClean="0"/>
                      </a:b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let</a:t>
                      </a:r>
                      <a:r>
                        <a:rPr lang="en-US" sz="2000" dirty="0" smtClean="0"/>
                        <a:t> sq(x: </a:t>
                      </a:r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):  </a:t>
                      </a:r>
                      <a:r>
                        <a:rPr lang="en-US" sz="2000" dirty="0" err="1" smtClean="0"/>
                        <a:t>int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3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::=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US" sz="2000" dirty="0" smtClean="0"/>
                        <a:t> |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float</a:t>
                      </a:r>
                      <a:r>
                        <a:rPr lang="en-US" sz="2000" baseline="0" dirty="0" smtClean="0"/>
                        <a:t> |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en-US" sz="2000" baseline="0" dirty="0" smtClean="0"/>
                        <a:t> |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char</a:t>
                      </a:r>
                      <a:r>
                        <a:rPr lang="en-US" sz="2000" baseline="0" dirty="0" smtClean="0"/>
                        <a:t>|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  | t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-&gt; t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 | t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 * … * </a:t>
                      </a:r>
                      <a:r>
                        <a:rPr lang="en-US" sz="2000" baseline="0" dirty="0" err="1" smtClean="0"/>
                        <a:t>t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baseline="0" dirty="0" smtClean="0"/>
                        <a:t> | 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13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 ::= c | (v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…, </a:t>
                      </a:r>
                      <a:r>
                        <a:rPr lang="en-US" sz="2000" baseline="0" dirty="0" err="1" smtClean="0"/>
                        <a:t>v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baseline="0" dirty="0" smtClean="0"/>
                        <a:t>) | X(v)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    |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fun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0" baseline="0" dirty="0" smtClean="0"/>
                        <a:t>x =&gt; e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19050">
          <a:solidFill>
            <a:srgbClr val="FF0000"/>
          </a:solidFill>
        </a:ln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30040</TotalTime>
  <Words>2063</Words>
  <Application>Microsoft Office PowerPoint</Application>
  <PresentationFormat>On-screen Show (4:3)</PresentationFormat>
  <Paragraphs>478</Paragraphs>
  <Slides>46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  <vt:variant>
        <vt:lpstr>Custom Shows</vt:lpstr>
      </vt:variant>
      <vt:variant>
        <vt:i4>1</vt:i4>
      </vt:variant>
    </vt:vector>
  </HeadingPairs>
  <TitlesOfParts>
    <vt:vector size="56" baseType="lpstr">
      <vt:lpstr>ＭＳ Ｐゴシック</vt:lpstr>
      <vt:lpstr>Arial</vt:lpstr>
      <vt:lpstr>Book Antiqua</vt:lpstr>
      <vt:lpstr>Calibri</vt:lpstr>
      <vt:lpstr>Chalkboard</vt:lpstr>
      <vt:lpstr>Courier New</vt:lpstr>
      <vt:lpstr>Symbol</vt:lpstr>
      <vt:lpstr>Wingdings 2</vt:lpstr>
      <vt:lpstr>Office Theme</vt:lpstr>
      <vt:lpstr>Some Advanced ML Features</vt:lpstr>
      <vt:lpstr>Functions on Lists</vt:lpstr>
      <vt:lpstr>Map Function on Lists</vt:lpstr>
      <vt:lpstr>More Functions on Lists </vt:lpstr>
      <vt:lpstr>More Functions on Lists </vt:lpstr>
      <vt:lpstr>More Efficient Reverse</vt:lpstr>
      <vt:lpstr>ML is small</vt:lpstr>
      <vt:lpstr>What is the difference between Statement and Expression?</vt:lpstr>
      <vt:lpstr>PowerPoint Presentation</vt:lpstr>
      <vt:lpstr>Factorial in ML</vt:lpstr>
      <vt:lpstr>Benefits of Functional Programming</vt:lpstr>
      <vt:lpstr>let expressions</vt:lpstr>
      <vt:lpstr>Understanding let expressions</vt:lpstr>
      <vt:lpstr>Let-expressions</vt:lpstr>
      <vt:lpstr>Silly Examples</vt:lpstr>
      <vt:lpstr>List Example</vt:lpstr>
      <vt:lpstr>Exceptions</vt:lpstr>
      <vt:lpstr>Question?</vt:lpstr>
      <vt:lpstr>PowerPoint Presentation</vt:lpstr>
      <vt:lpstr>Modularity</vt:lpstr>
      <vt:lpstr>Java features for modularity</vt:lpstr>
      <vt:lpstr>Ocaml Features for modularity</vt:lpstr>
      <vt:lpstr>Ocaml modules</vt:lpstr>
      <vt:lpstr>Stack Module</vt:lpstr>
      <vt:lpstr>Might Seem Backwards…</vt:lpstr>
      <vt:lpstr>Abstraction</vt:lpstr>
      <vt:lpstr>Abstraction</vt:lpstr>
      <vt:lpstr>Procedural Abstraction</vt:lpstr>
      <vt:lpstr>Data Abstraction</vt:lpstr>
      <vt:lpstr>Ocaml Advanced Modularity Features</vt:lpstr>
      <vt:lpstr>Stack Abstract Data Type</vt:lpstr>
      <vt:lpstr>Stack with Abstract Data Types</vt:lpstr>
      <vt:lpstr>Summary Modularity</vt:lpstr>
      <vt:lpstr>Side-Effects</vt:lpstr>
      <vt:lpstr>Input/Output</vt:lpstr>
      <vt:lpstr>Refs and Arrays</vt:lpstr>
      <vt:lpstr>Simple Ref Examples</vt:lpstr>
      <vt:lpstr>More Examples of  Imperative Programming</vt:lpstr>
      <vt:lpstr>Summary References</vt:lpstr>
      <vt:lpstr>Functional Programming Languages</vt:lpstr>
      <vt:lpstr>Things to Notice</vt:lpstr>
      <vt:lpstr>Things to Notice</vt:lpstr>
      <vt:lpstr>Information from Type Inference</vt:lpstr>
      <vt:lpstr>Recommended ML Textbooks</vt:lpstr>
      <vt:lpstr>Recommended Ocaml Textbooks</vt:lpstr>
      <vt:lpstr>Summary</vt:lpstr>
      <vt:lpstr>Custom Show 1</vt:lpstr>
    </vt:vector>
  </TitlesOfParts>
  <Company>Stanford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Algol and Haskell</dc:title>
  <dc:creator>Kathleen Fisher</dc:creator>
  <cp:lastModifiedBy>Mooly Sagiv</cp:lastModifiedBy>
  <cp:revision>996</cp:revision>
  <cp:lastPrinted>2008-10-21T20:47:09Z</cp:lastPrinted>
  <dcterms:created xsi:type="dcterms:W3CDTF">2010-09-18T17:34:10Z</dcterms:created>
  <dcterms:modified xsi:type="dcterms:W3CDTF">2019-04-01T06:38:53Z</dcterms:modified>
</cp:coreProperties>
</file>