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9" r:id="rId2"/>
    <p:sldId id="460" r:id="rId3"/>
    <p:sldId id="397" r:id="rId4"/>
    <p:sldId id="388" r:id="rId5"/>
    <p:sldId id="462" r:id="rId6"/>
    <p:sldId id="463" r:id="rId7"/>
    <p:sldId id="466" r:id="rId8"/>
    <p:sldId id="464" r:id="rId9"/>
    <p:sldId id="465" r:id="rId10"/>
    <p:sldId id="404" r:id="rId11"/>
    <p:sldId id="458" r:id="rId12"/>
    <p:sldId id="375" r:id="rId13"/>
  </p:sldIdLst>
  <p:sldSz cx="9144000" cy="6858000" type="screen4x3"/>
  <p:notesSz cx="6985000" cy="9283700"/>
  <p:custShowLst>
    <p:custShow name="Custom Show 1" id="0">
      <p:sldLst>
        <p:sld r:id="rId13"/>
      </p:sldLst>
    </p:custShow>
    <p:custShow name="Custom Show 2" id="1">
      <p:sldLst>
        <p:sld r:id="rId13"/>
      </p:sldLst>
    </p:custShow>
  </p:custShow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99FFCC"/>
    <a:srgbClr val="66FF66"/>
    <a:srgbClr val="66FF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49" autoAdjust="0"/>
    <p:restoredTop sz="95419" autoAdjust="0"/>
  </p:normalViewPr>
  <p:slideViewPr>
    <p:cSldViewPr snapToGrid="0" snapToObjects="1">
      <p:cViewPr varScale="1">
        <p:scale>
          <a:sx n="119" d="100"/>
          <a:sy n="11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02" y="-96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EBA39F9-4902-4283-B56E-2036761876ED}" type="datetime1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1CD4559-F9F6-437D-89D6-5E7C3CE499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r">
              <a:spcBef>
                <a:spcPct val="0"/>
              </a:spcBef>
            </a:pPr>
            <a:endParaRPr lang="en-US" sz="2400" smtClean="0">
              <a:cs typeface="Arial" charset="0"/>
            </a:endParaRPr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45743BC9-5418-45B7-9367-F10FEF375F2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66700"/>
            <a:ext cx="1992313" cy="631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5829300" cy="631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7238" y="1676400"/>
            <a:ext cx="3787775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7238" y="4206875"/>
            <a:ext cx="3787775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676400"/>
            <a:ext cx="77279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wrap="square" lIns="91440" tIns="45720" rIns="91440" bIns="45720" anchor="t"/>
          <a:lstStyle/>
          <a:p>
            <a:pPr algn="ctr" rtl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fld id="{487EBCB0-6610-43D5-B849-A187D8C33907}" type="slidenum">
              <a:rPr lang="he-IL" sz="2400" smtClean="0"/>
              <a:pPr algn="ctr" rtl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t>1</a:t>
            </a:fld>
            <a:endParaRPr lang="en-US" sz="2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190500"/>
            <a:ext cx="5886450" cy="1157288"/>
          </a:xfrm>
          <a:noFill/>
        </p:spPr>
        <p:txBody>
          <a:bodyPr lIns="90488" tIns="44450" rIns="90488" bIns="44450" anchor="ctr"/>
          <a:lstStyle/>
          <a:p>
            <a:pPr algn="ctr"/>
            <a:r>
              <a:rPr lang="en-US" sz="4000" dirty="0" smtClean="0"/>
              <a:t>Iterative Program Analysis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" y="1347788"/>
            <a:ext cx="8763000" cy="5143500"/>
          </a:xfrm>
          <a:noFill/>
        </p:spPr>
        <p:txBody>
          <a:bodyPr lIns="90488" tIns="44450" rIns="90488" bIns="44450"/>
          <a:lstStyle/>
          <a:p>
            <a:pPr marL="336550" indent="-336550" defTabSz="895350"/>
            <a:r>
              <a:rPr lang="en-US" sz="2400" dirty="0" err="1" smtClean="0">
                <a:latin typeface="Courier New" pitchFamily="49" charset="0"/>
              </a:rPr>
              <a:t>Mooly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Sagiv</a:t>
            </a:r>
            <a:endParaRPr lang="en-US" sz="24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2000" dirty="0" smtClean="0">
                <a:latin typeface="Courier New" pitchFamily="49" charset="0"/>
              </a:rPr>
              <a:t>http://www.cs.tau.ac.il/~msagiv/courses/pa16.html</a:t>
            </a: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Tel Aviv University</a:t>
            </a: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640-6706</a:t>
            </a:r>
          </a:p>
          <a:p>
            <a:pPr marL="336550" indent="-336550" defTabSz="895350"/>
            <a:endParaRPr lang="en-US" sz="24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Textbook: </a:t>
            </a:r>
            <a:r>
              <a:rPr lang="en-US" dirty="0" smtClean="0"/>
              <a:t>Principles of Program Analysis</a:t>
            </a:r>
          </a:p>
          <a:p>
            <a:pPr marL="336550" indent="-336550" defTabSz="895350"/>
            <a:r>
              <a:rPr lang="en-US" dirty="0" smtClean="0"/>
              <a:t>Chapter 2.1   (modified)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Low Level View</a:t>
            </a:r>
          </a:p>
        </p:txBody>
      </p:sp>
      <p:sp>
        <p:nvSpPr>
          <p:cNvPr id="26627" name="Content Placeholder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Explicitly represent the program counter</a:t>
            </a:r>
          </a:p>
          <a:p>
            <a:r>
              <a:rPr lang="en-US" smtClean="0"/>
              <a:t>Create an abstract transition system which represents the analysis</a:t>
            </a:r>
          </a:p>
          <a:p>
            <a:r>
              <a:rPr lang="en-US" smtClean="0"/>
              <a:t>Execute transitions in arbitrary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76238" y="2066925"/>
            <a:ext cx="45275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2000"/>
              <a:t>1: z = 3</a:t>
            </a:r>
          </a:p>
          <a:p>
            <a:pPr algn="l"/>
            <a:r>
              <a:rPr lang="en-US" sz="2000"/>
              <a:t>2: x = 1</a:t>
            </a:r>
          </a:p>
          <a:p>
            <a:pPr algn="l"/>
            <a:r>
              <a:rPr lang="en-US" sz="2000"/>
              <a:t>while 3: (x &gt; 0) (</a:t>
            </a:r>
          </a:p>
          <a:p>
            <a:pPr algn="l"/>
            <a:r>
              <a:rPr lang="en-US" sz="2000"/>
              <a:t>        4: if (x = 1) then 5: y = 7</a:t>
            </a:r>
          </a:p>
          <a:p>
            <a:pPr algn="l"/>
            <a:r>
              <a:rPr lang="en-US" sz="2000"/>
              <a:t>                        else 6: y =z + 4</a:t>
            </a:r>
          </a:p>
          <a:p>
            <a:pPr algn="l"/>
            <a:r>
              <a:rPr lang="en-US" sz="2000"/>
              <a:t>         7: x = 3</a:t>
            </a:r>
          </a:p>
          <a:p>
            <a:pPr algn="l"/>
            <a:r>
              <a:rPr lang="en-US" sz="2000"/>
              <a:t>         8: print y </a:t>
            </a:r>
          </a:p>
          <a:p>
            <a:pPr algn="l"/>
            <a:r>
              <a:rPr lang="en-US" sz="2000"/>
              <a:t>   )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Low Level View (Example)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070225" y="1754188"/>
            <a:ext cx="3438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State : PC </a:t>
            </a:r>
            <a:r>
              <a:rPr lang="en-US">
                <a:sym typeface="Wingdings" pitchFamily="2" charset="2"/>
              </a:rPr>
              <a:t> (Var  Val) </a:t>
            </a: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49588" y="2300288"/>
            <a:ext cx="3829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Transformer: State</a:t>
            </a:r>
            <a:r>
              <a:rPr lang="en-US">
                <a:sym typeface="Wingdings" pitchFamily="2" charset="2"/>
              </a:rPr>
              <a:t>  State</a:t>
            </a:r>
            <a:r>
              <a:rPr lang="en-US"/>
              <a:t>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84538" y="2941638"/>
            <a:ext cx="5330825" cy="3625850"/>
            <a:chOff x="3284589" y="2941392"/>
            <a:chExt cx="5330449" cy="3626509"/>
          </a:xfrm>
        </p:grpSpPr>
        <p:sp>
          <p:nvSpPr>
            <p:cNvPr id="27655" name="TextBox 19"/>
            <p:cNvSpPr txBox="1">
              <a:spLocks noChangeArrowheads="1"/>
            </p:cNvSpPr>
            <p:nvPr/>
          </p:nvSpPr>
          <p:spPr bwMode="auto">
            <a:xfrm>
              <a:off x="4312055" y="3489317"/>
              <a:ext cx="41480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0                                   pc = 1</a:t>
              </a:r>
            </a:p>
          </p:txBody>
        </p:sp>
        <p:sp>
          <p:nvSpPr>
            <p:cNvPr id="27656" name="TextBox 42"/>
            <p:cNvSpPr txBox="1">
              <a:spLocks noChangeArrowheads="1"/>
            </p:cNvSpPr>
            <p:nvPr/>
          </p:nvSpPr>
          <p:spPr bwMode="auto">
            <a:xfrm>
              <a:off x="3473435" y="2941392"/>
              <a:ext cx="35258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ym typeface="Math B" pitchFamily="2" charset="2"/>
                </a:rPr>
                <a:t>S. pc. v: </a:t>
              </a:r>
              <a:endParaRPr lang="en-US"/>
            </a:p>
          </p:txBody>
        </p:sp>
        <p:sp>
          <p:nvSpPr>
            <p:cNvPr id="27657" name="Left Brace 7"/>
            <p:cNvSpPr>
              <a:spLocks/>
            </p:cNvSpPr>
            <p:nvPr/>
          </p:nvSpPr>
          <p:spPr bwMode="auto">
            <a:xfrm>
              <a:off x="5095343" y="4534395"/>
              <a:ext cx="108066" cy="404627"/>
            </a:xfrm>
            <a:prstGeom prst="leftBrace">
              <a:avLst>
                <a:gd name="adj1" fmla="val 8338"/>
                <a:gd name="adj2" fmla="val 50000"/>
              </a:avLst>
            </a:prstGeom>
            <a:noFill/>
            <a:ln w="9525" algn="ctr">
              <a:noFill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 sz="2000"/>
            </a:p>
          </p:txBody>
        </p:sp>
        <p:sp>
          <p:nvSpPr>
            <p:cNvPr id="27658" name="Left Brace 9"/>
            <p:cNvSpPr>
              <a:spLocks/>
            </p:cNvSpPr>
            <p:nvPr/>
          </p:nvSpPr>
          <p:spPr bwMode="auto">
            <a:xfrm>
              <a:off x="4987278" y="3617184"/>
              <a:ext cx="324196" cy="416255"/>
            </a:xfrm>
            <a:prstGeom prst="leftBrace">
              <a:avLst>
                <a:gd name="adj1" fmla="val 8334"/>
                <a:gd name="adj2" fmla="val 50000"/>
              </a:avLst>
            </a:prstGeom>
            <a:noFill/>
            <a:ln w="9525" algn="ctr">
              <a:noFill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 sz="2000"/>
            </a:p>
          </p:txBody>
        </p:sp>
        <p:sp>
          <p:nvSpPr>
            <p:cNvPr id="27659" name="Left Brace 12"/>
            <p:cNvSpPr>
              <a:spLocks/>
            </p:cNvSpPr>
            <p:nvPr/>
          </p:nvSpPr>
          <p:spPr bwMode="auto">
            <a:xfrm>
              <a:off x="4987278" y="4753039"/>
              <a:ext cx="615141" cy="42013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algn="ctr">
              <a:noFill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 sz="2000"/>
            </a:p>
          </p:txBody>
        </p:sp>
        <p:sp>
          <p:nvSpPr>
            <p:cNvPr id="27660" name="Left Brace 16"/>
            <p:cNvSpPr>
              <a:spLocks/>
            </p:cNvSpPr>
            <p:nvPr/>
          </p:nvSpPr>
          <p:spPr bwMode="auto">
            <a:xfrm>
              <a:off x="4638143" y="4987186"/>
              <a:ext cx="673331" cy="42013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algn="ctr">
              <a:noFill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 sz="2000"/>
            </a:p>
          </p:txBody>
        </p:sp>
        <p:sp>
          <p:nvSpPr>
            <p:cNvPr id="27661" name="TextBox 20"/>
            <p:cNvSpPr txBox="1">
              <a:spLocks noChangeArrowheads="1"/>
            </p:cNvSpPr>
            <p:nvPr/>
          </p:nvSpPr>
          <p:spPr bwMode="auto">
            <a:xfrm>
              <a:off x="4413700" y="3791497"/>
              <a:ext cx="39319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 1 [z </a:t>
              </a:r>
              <a:r>
                <a:rPr lang="en-US" sz="2000">
                  <a:sym typeface="Math C" pitchFamily="2" charset="2"/>
                </a:rPr>
                <a:t>3] v</a:t>
              </a:r>
              <a:r>
                <a:rPr lang="en-US" sz="2000"/>
                <a:t>                  pc =2</a:t>
              </a:r>
            </a:p>
          </p:txBody>
        </p:sp>
        <p:sp>
          <p:nvSpPr>
            <p:cNvPr id="27662" name="TextBox 21"/>
            <p:cNvSpPr txBox="1">
              <a:spLocks noChangeArrowheads="1"/>
            </p:cNvSpPr>
            <p:nvPr/>
          </p:nvSpPr>
          <p:spPr bwMode="auto">
            <a:xfrm>
              <a:off x="4416466" y="4196823"/>
              <a:ext cx="39319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(S 2 [x </a:t>
              </a:r>
              <a:r>
                <a:rPr lang="en-US" sz="2000">
                  <a:sym typeface="Math C" pitchFamily="2" charset="2"/>
                </a:rPr>
                <a:t>1] </a:t>
              </a:r>
              <a:r>
                <a:rPr lang="en-US" sz="2000">
                  <a:sym typeface="Math B" pitchFamily="2" charset="2"/>
                </a:rPr>
                <a:t> S 8) v</a:t>
              </a:r>
              <a:r>
                <a:rPr lang="en-US" sz="2000"/>
                <a:t>     pc =3</a:t>
              </a:r>
            </a:p>
          </p:txBody>
        </p:sp>
        <p:sp>
          <p:nvSpPr>
            <p:cNvPr id="27663" name="TextBox 22"/>
            <p:cNvSpPr txBox="1">
              <a:spLocks noChangeArrowheads="1"/>
            </p:cNvSpPr>
            <p:nvPr/>
          </p:nvSpPr>
          <p:spPr bwMode="auto">
            <a:xfrm>
              <a:off x="4402606" y="4552271"/>
              <a:ext cx="39319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 3 </a:t>
              </a:r>
              <a:r>
                <a:rPr lang="en-US" sz="2000">
                  <a:sym typeface="Math C" pitchFamily="2" charset="2"/>
                </a:rPr>
                <a:t> v                       </a:t>
              </a:r>
              <a:r>
                <a:rPr lang="en-US" sz="2000"/>
                <a:t>      pc =4</a:t>
              </a:r>
            </a:p>
          </p:txBody>
        </p:sp>
        <p:sp>
          <p:nvSpPr>
            <p:cNvPr id="27664" name="TextBox 23"/>
            <p:cNvSpPr txBox="1">
              <a:spLocks noChangeArrowheads="1"/>
            </p:cNvSpPr>
            <p:nvPr/>
          </p:nvSpPr>
          <p:spPr bwMode="auto">
            <a:xfrm>
              <a:off x="3442325" y="4907719"/>
              <a:ext cx="51283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(S 4 </a:t>
              </a:r>
              <a:r>
                <a:rPr lang="en-US" sz="2000">
                  <a:cs typeface="Times New Roman" pitchFamily="18" charset="0"/>
                  <a:sym typeface="Math B" pitchFamily="2" charset="2"/>
                </a:rPr>
                <a:t>[x</a:t>
              </a:r>
              <a:r>
                <a:rPr lang="en-US" sz="2000">
                  <a:cs typeface="Times New Roman" pitchFamily="18" charset="0"/>
                  <a:sym typeface="Math C" pitchFamily="2" charset="2"/>
                </a:rPr>
                <a:t>1, y </a:t>
              </a:r>
              <a:r>
                <a:rPr lang="en-US" sz="2000">
                  <a:cs typeface="Times New Roman" pitchFamily="18" charset="0"/>
                  <a:sym typeface="Math B" pitchFamily="2" charset="2"/>
                </a:rPr>
                <a:t>, z</a:t>
              </a:r>
              <a:r>
                <a:rPr lang="en-US" sz="2000">
                  <a:cs typeface="Times New Roman" pitchFamily="18" charset="0"/>
                  <a:sym typeface="Math C" pitchFamily="2" charset="2"/>
                </a:rPr>
                <a:t></a:t>
              </a:r>
              <a:r>
                <a:rPr lang="en-US" sz="2000">
                  <a:cs typeface="Times New Roman" pitchFamily="18" charset="0"/>
                  <a:sym typeface="Math B" pitchFamily="2" charset="2"/>
                </a:rPr>
                <a:t>]) v</a:t>
              </a:r>
              <a:r>
                <a:rPr lang="en-US" sz="2000"/>
                <a:t> </a:t>
              </a:r>
              <a:r>
                <a:rPr lang="en-US" sz="2000">
                  <a:sym typeface="Math C" pitchFamily="2" charset="2"/>
                </a:rPr>
                <a:t> </a:t>
              </a:r>
              <a:r>
                <a:rPr lang="en-US" sz="2000"/>
                <a:t>  pc =5</a:t>
              </a:r>
            </a:p>
          </p:txBody>
        </p:sp>
        <p:sp>
          <p:nvSpPr>
            <p:cNvPr id="27665" name="TextBox 25"/>
            <p:cNvSpPr txBox="1">
              <a:spLocks noChangeArrowheads="1"/>
            </p:cNvSpPr>
            <p:nvPr/>
          </p:nvSpPr>
          <p:spPr bwMode="auto">
            <a:xfrm>
              <a:off x="3486656" y="5254854"/>
              <a:ext cx="51283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 4</a:t>
              </a:r>
              <a:r>
                <a:rPr lang="en-US" sz="2000">
                  <a:cs typeface="Times New Roman" pitchFamily="18" charset="0"/>
                  <a:sym typeface="Math B" pitchFamily="2" charset="2"/>
                </a:rPr>
                <a:t> v</a:t>
              </a:r>
              <a:r>
                <a:rPr lang="en-US" sz="2000"/>
                <a:t> </a:t>
              </a:r>
              <a:r>
                <a:rPr lang="en-US" sz="2000">
                  <a:sym typeface="Math C" pitchFamily="2" charset="2"/>
                </a:rPr>
                <a:t> </a:t>
              </a:r>
              <a:r>
                <a:rPr lang="en-US" sz="2000"/>
                <a:t>                                       pc =6</a:t>
              </a:r>
            </a:p>
          </p:txBody>
        </p:sp>
        <p:sp>
          <p:nvSpPr>
            <p:cNvPr id="27666" name="TextBox 26"/>
            <p:cNvSpPr txBox="1">
              <a:spLocks noChangeArrowheads="1"/>
            </p:cNvSpPr>
            <p:nvPr/>
          </p:nvSpPr>
          <p:spPr bwMode="auto">
            <a:xfrm>
              <a:off x="3284589" y="5667483"/>
              <a:ext cx="51283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(S 5</a:t>
              </a:r>
              <a:r>
                <a:rPr lang="en-US" sz="2000"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/>
                <a:t>[y </a:t>
              </a:r>
              <a:r>
                <a:rPr lang="en-US" sz="2000">
                  <a:sym typeface="Math C" pitchFamily="2" charset="2"/>
                </a:rPr>
                <a:t>7] </a:t>
              </a:r>
              <a:r>
                <a:rPr lang="en-US" sz="2000">
                  <a:sym typeface="Math B" pitchFamily="2" charset="2"/>
                </a:rPr>
                <a:t> </a:t>
              </a:r>
              <a:r>
                <a:rPr lang="en-US" sz="2000"/>
                <a:t>(S 6</a:t>
              </a:r>
              <a:r>
                <a:rPr lang="en-US" sz="2000"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/>
                <a:t>[y </a:t>
              </a:r>
              <a:r>
                <a:rPr lang="en-US" sz="2000">
                  <a:sym typeface="Math C" pitchFamily="2" charset="2"/>
                </a:rPr>
                <a:t>(S 6 z) + 4]</a:t>
              </a:r>
              <a:r>
                <a:rPr lang="en-US" sz="2000">
                  <a:sym typeface="Math B" pitchFamily="2" charset="2"/>
                </a:rPr>
                <a:t> </a:t>
              </a:r>
              <a:r>
                <a:rPr lang="en-US" sz="2000"/>
                <a:t>pc =7</a:t>
              </a:r>
            </a:p>
          </p:txBody>
        </p:sp>
        <p:sp>
          <p:nvSpPr>
            <p:cNvPr id="27667" name="TextBox 27"/>
            <p:cNvSpPr txBox="1">
              <a:spLocks noChangeArrowheads="1"/>
            </p:cNvSpPr>
            <p:nvPr/>
          </p:nvSpPr>
          <p:spPr bwMode="auto">
            <a:xfrm>
              <a:off x="4468535" y="6128069"/>
              <a:ext cx="39319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 7 [x </a:t>
              </a:r>
              <a:r>
                <a:rPr lang="en-US" sz="2000">
                  <a:sym typeface="Math C" pitchFamily="2" charset="2"/>
                </a:rPr>
                <a:t>3] v</a:t>
              </a:r>
              <a:r>
                <a:rPr lang="en-US" sz="2000"/>
                <a:t>                  pc =8</a:t>
              </a:r>
            </a:p>
          </p:txBody>
        </p:sp>
        <p:sp>
          <p:nvSpPr>
            <p:cNvPr id="27668" name="Right Brace 30"/>
            <p:cNvSpPr>
              <a:spLocks/>
            </p:cNvSpPr>
            <p:nvPr/>
          </p:nvSpPr>
          <p:spPr bwMode="auto">
            <a:xfrm>
              <a:off x="8039797" y="3510951"/>
              <a:ext cx="472077" cy="484662"/>
            </a:xfrm>
            <a:prstGeom prst="rightBrace">
              <a:avLst>
                <a:gd name="adj1" fmla="val 8332"/>
                <a:gd name="adj2" fmla="val 50000"/>
              </a:avLst>
            </a:prstGeom>
            <a:noFill/>
            <a:ln w="9525" algn="ctr">
              <a:noFill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7669" name="Right Brace 32"/>
            <p:cNvSpPr>
              <a:spLocks/>
            </p:cNvSpPr>
            <p:nvPr/>
          </p:nvSpPr>
          <p:spPr bwMode="auto">
            <a:xfrm>
              <a:off x="8039797" y="3554064"/>
              <a:ext cx="308589" cy="3013837"/>
            </a:xfrm>
            <a:prstGeom prst="rightBrace">
              <a:avLst>
                <a:gd name="adj1" fmla="val 8320"/>
                <a:gd name="adj2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7670" name="Right Brace 34"/>
            <p:cNvSpPr>
              <a:spLocks/>
            </p:cNvSpPr>
            <p:nvPr/>
          </p:nvSpPr>
          <p:spPr bwMode="auto">
            <a:xfrm rot="10800000">
              <a:off x="3598943" y="3514342"/>
              <a:ext cx="308589" cy="3013837"/>
            </a:xfrm>
            <a:prstGeom prst="rightBrace">
              <a:avLst>
                <a:gd name="adj1" fmla="val 8320"/>
                <a:gd name="adj2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Summary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Chaotic iterations is a powerful technique</a:t>
            </a:r>
          </a:p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Rather precise</a:t>
            </a:r>
          </a:p>
          <a:p>
            <a:r>
              <a:rPr lang="en-US" dirty="0" smtClean="0"/>
              <a:t>But expensive</a:t>
            </a:r>
          </a:p>
          <a:p>
            <a:pPr lvl="1"/>
            <a:r>
              <a:rPr lang="en-US" smtClean="0"/>
              <a:t>More efficient methods exist for structured </a:t>
            </a:r>
            <a:r>
              <a:rPr lang="en-US" smtClean="0"/>
              <a:t>programs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programs to equations</a:t>
            </a:r>
          </a:p>
          <a:p>
            <a:r>
              <a:rPr lang="en-US" dirty="0" smtClean="0"/>
              <a:t>Examples of chaotic iterations</a:t>
            </a:r>
          </a:p>
          <a:p>
            <a:r>
              <a:rPr lang="en-US" dirty="0" smtClean="0"/>
              <a:t>Why can’t we stop early?</a:t>
            </a:r>
          </a:p>
          <a:p>
            <a:r>
              <a:rPr lang="en-US" dirty="0" smtClean="0"/>
              <a:t>Why can’t we start from top?</a:t>
            </a:r>
          </a:p>
          <a:p>
            <a:r>
              <a:rPr lang="en-US" dirty="0" smtClean="0"/>
              <a:t>Incompleteness</a:t>
            </a:r>
          </a:p>
          <a:p>
            <a:r>
              <a:rPr lang="en-US" dirty="0" smtClean="0"/>
              <a:t>Efficiency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Constants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Construct a control flow graph (CFG)</a:t>
            </a:r>
          </a:p>
          <a:p>
            <a:r>
              <a:rPr lang="en-US" dirty="0" smtClean="0"/>
              <a:t>Associate transfer functions with control flow graph edges</a:t>
            </a:r>
          </a:p>
          <a:p>
            <a:r>
              <a:rPr lang="en-US" dirty="0" smtClean="0"/>
              <a:t>Define a system of equations</a:t>
            </a:r>
          </a:p>
          <a:p>
            <a:r>
              <a:rPr lang="en-US" dirty="0" smtClean="0"/>
              <a:t>Compute the simultaneous least fixed point via Chaotic iterations</a:t>
            </a:r>
          </a:p>
          <a:p>
            <a:r>
              <a:rPr lang="en-US" dirty="0" smtClean="0"/>
              <a:t>The solution is unique</a:t>
            </a:r>
          </a:p>
          <a:p>
            <a:pPr lvl="1"/>
            <a:r>
              <a:rPr lang="en-US" dirty="0" smtClean="0"/>
              <a:t>But order of evaluation  may affect the number of iterations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76463" y="1772653"/>
            <a:ext cx="4761748" cy="37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dirty="0" smtClean="0"/>
              <a:t>[z := 3]</a:t>
            </a:r>
            <a:r>
              <a:rPr lang="en-US" baseline="30000" dirty="0" smtClean="0"/>
              <a:t>1</a:t>
            </a:r>
            <a:endParaRPr lang="en-US" baseline="30000" dirty="0"/>
          </a:p>
          <a:p>
            <a:pPr algn="l"/>
            <a:r>
              <a:rPr lang="en-US" dirty="0" smtClean="0"/>
              <a:t>[x := 1]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algn="l"/>
            <a:r>
              <a:rPr lang="en-US" dirty="0"/>
              <a:t>while </a:t>
            </a:r>
            <a:r>
              <a:rPr lang="en-US" dirty="0" smtClean="0"/>
              <a:t>([x </a:t>
            </a:r>
            <a:r>
              <a:rPr lang="en-US" dirty="0"/>
              <a:t>&gt; </a:t>
            </a:r>
            <a:r>
              <a:rPr lang="en-US" dirty="0" smtClean="0"/>
              <a:t>0]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n-US" dirty="0"/>
              <a:t>(</a:t>
            </a:r>
          </a:p>
          <a:p>
            <a:pPr algn="l"/>
            <a:r>
              <a:rPr lang="en-US" dirty="0"/>
              <a:t>        if </a:t>
            </a:r>
            <a:r>
              <a:rPr lang="en-US" dirty="0" smtClean="0"/>
              <a:t>[x </a:t>
            </a:r>
            <a:r>
              <a:rPr lang="en-US" dirty="0"/>
              <a:t>= </a:t>
            </a:r>
            <a:r>
              <a:rPr lang="en-US" dirty="0" smtClean="0"/>
              <a:t>1]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dirty="0" smtClean="0"/>
              <a:t>[y := 7]</a:t>
            </a:r>
            <a:r>
              <a:rPr lang="en-US" baseline="30000" dirty="0" smtClean="0"/>
              <a:t>5</a:t>
            </a:r>
            <a:endParaRPr lang="en-US" baseline="30000" dirty="0"/>
          </a:p>
          <a:p>
            <a:pPr algn="l"/>
            <a:r>
              <a:rPr lang="en-US" dirty="0"/>
              <a:t>                        else </a:t>
            </a:r>
            <a:r>
              <a:rPr lang="en-US" dirty="0" smtClean="0"/>
              <a:t>[y := </a:t>
            </a:r>
            <a:r>
              <a:rPr lang="en-US" dirty="0"/>
              <a:t>z + </a:t>
            </a:r>
            <a:r>
              <a:rPr lang="en-US" dirty="0" smtClean="0"/>
              <a:t>4]</a:t>
            </a:r>
            <a:r>
              <a:rPr lang="en-US" baseline="30000" dirty="0" smtClean="0"/>
              <a:t>6</a:t>
            </a:r>
            <a:endParaRPr lang="en-US" baseline="30000" dirty="0"/>
          </a:p>
          <a:p>
            <a:pPr algn="l"/>
            <a:r>
              <a:rPr lang="en-US" dirty="0"/>
              <a:t>         </a:t>
            </a:r>
            <a:r>
              <a:rPr lang="en-US" dirty="0" smtClean="0"/>
              <a:t>[x := 3]</a:t>
            </a:r>
            <a:r>
              <a:rPr lang="en-US" baseline="30000" dirty="0" smtClean="0"/>
              <a:t>7</a:t>
            </a:r>
            <a:endParaRPr lang="en-US" baseline="30000" dirty="0"/>
          </a:p>
          <a:p>
            <a:pPr algn="l"/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 bwMode="auto">
          <a:xfrm>
            <a:off x="5382126" y="1564107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5382126" y="245443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382126" y="334477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382126" y="4235103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970435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058515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382126" y="571096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33" idx="4"/>
            <a:endCxn id="34" idx="0"/>
          </p:cNvCxnSpPr>
          <p:nvPr/>
        </p:nvCxnSpPr>
        <p:spPr bwMode="auto">
          <a:xfrm>
            <a:off x="6055895" y="2214198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4" idx="4"/>
            <a:endCxn id="35" idx="0"/>
          </p:cNvCxnSpPr>
          <p:nvPr/>
        </p:nvCxnSpPr>
        <p:spPr bwMode="auto">
          <a:xfrm>
            <a:off x="6055895" y="3104530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5" idx="4"/>
            <a:endCxn id="36" idx="0"/>
          </p:cNvCxnSpPr>
          <p:nvPr/>
        </p:nvCxnSpPr>
        <p:spPr bwMode="auto">
          <a:xfrm>
            <a:off x="6055895" y="3994862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7411440" y="332873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>
            <a:stCxn id="35" idx="6"/>
            <a:endCxn id="50" idx="2"/>
          </p:cNvCxnSpPr>
          <p:nvPr/>
        </p:nvCxnSpPr>
        <p:spPr bwMode="auto">
          <a:xfrm flipV="1">
            <a:off x="6729663" y="3653777"/>
            <a:ext cx="681777" cy="160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6" idx="2"/>
            <a:endCxn id="37" idx="0"/>
          </p:cNvCxnSpPr>
          <p:nvPr/>
        </p:nvCxnSpPr>
        <p:spPr bwMode="auto">
          <a:xfrm flipH="1">
            <a:off x="4644204" y="4560149"/>
            <a:ext cx="737922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36" idx="6"/>
            <a:endCxn id="38" idx="0"/>
          </p:cNvCxnSpPr>
          <p:nvPr/>
        </p:nvCxnSpPr>
        <p:spPr bwMode="auto">
          <a:xfrm>
            <a:off x="6729663" y="4560149"/>
            <a:ext cx="1002621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7" idx="4"/>
            <a:endCxn id="39" idx="0"/>
          </p:cNvCxnSpPr>
          <p:nvPr/>
        </p:nvCxnSpPr>
        <p:spPr bwMode="auto">
          <a:xfrm>
            <a:off x="4644204" y="5535285"/>
            <a:ext cx="1411691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38" idx="4"/>
            <a:endCxn id="39" idx="0"/>
          </p:cNvCxnSpPr>
          <p:nvPr/>
        </p:nvCxnSpPr>
        <p:spPr bwMode="auto">
          <a:xfrm flipH="1">
            <a:off x="6055895" y="5535285"/>
            <a:ext cx="1676389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hape 61"/>
          <p:cNvCxnSpPr>
            <a:stCxn id="39" idx="2"/>
            <a:endCxn id="36" idx="1"/>
          </p:cNvCxnSpPr>
          <p:nvPr/>
        </p:nvCxnSpPr>
        <p:spPr bwMode="auto">
          <a:xfrm rot="10800000" flipH="1">
            <a:off x="5382126" y="4330307"/>
            <a:ext cx="197342" cy="1705708"/>
          </a:xfrm>
          <a:prstGeom prst="curvedConnector4">
            <a:avLst>
              <a:gd name="adj1" fmla="val -827135"/>
              <a:gd name="adj2" fmla="val 1189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228351" y="1992774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:= 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28352" y="291519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 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557214" y="330822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891472" y="383760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&gt;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845972" y="4302826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471757" y="430282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584048" y="553003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7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605341" y="5538059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z+4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658986" y="4764492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76503" y="266700"/>
            <a:ext cx="8582486" cy="1104900"/>
          </a:xfrm>
        </p:spPr>
        <p:txBody>
          <a:bodyPr/>
          <a:lstStyle/>
          <a:p>
            <a:r>
              <a:rPr lang="en-US" sz="4000" dirty="0" smtClean="0"/>
              <a:t>A Simple Example: System of Equations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588193" y="1564107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1588193" y="245443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588193" y="334477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588193" y="4235103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50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6458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588193" y="571096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33" idx="4"/>
            <a:endCxn id="34" idx="0"/>
          </p:cNvCxnSpPr>
          <p:nvPr/>
        </p:nvCxnSpPr>
        <p:spPr bwMode="auto">
          <a:xfrm>
            <a:off x="2261962" y="2214198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4" idx="4"/>
            <a:endCxn id="35" idx="0"/>
          </p:cNvCxnSpPr>
          <p:nvPr/>
        </p:nvCxnSpPr>
        <p:spPr bwMode="auto">
          <a:xfrm>
            <a:off x="2261962" y="3104530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5" idx="4"/>
            <a:endCxn id="36" idx="0"/>
          </p:cNvCxnSpPr>
          <p:nvPr/>
        </p:nvCxnSpPr>
        <p:spPr bwMode="auto">
          <a:xfrm>
            <a:off x="2261962" y="3994862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3617507" y="332873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>
            <a:stCxn id="35" idx="6"/>
            <a:endCxn id="50" idx="2"/>
          </p:cNvCxnSpPr>
          <p:nvPr/>
        </p:nvCxnSpPr>
        <p:spPr bwMode="auto">
          <a:xfrm flipV="1">
            <a:off x="2935730" y="3653777"/>
            <a:ext cx="681777" cy="160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6" idx="2"/>
            <a:endCxn id="37" idx="0"/>
          </p:cNvCxnSpPr>
          <p:nvPr/>
        </p:nvCxnSpPr>
        <p:spPr bwMode="auto">
          <a:xfrm flipH="1">
            <a:off x="850271" y="4560149"/>
            <a:ext cx="737922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36" idx="6"/>
            <a:endCxn id="38" idx="0"/>
          </p:cNvCxnSpPr>
          <p:nvPr/>
        </p:nvCxnSpPr>
        <p:spPr bwMode="auto">
          <a:xfrm>
            <a:off x="2935730" y="4560149"/>
            <a:ext cx="1002621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7" idx="4"/>
            <a:endCxn id="39" idx="0"/>
          </p:cNvCxnSpPr>
          <p:nvPr/>
        </p:nvCxnSpPr>
        <p:spPr bwMode="auto">
          <a:xfrm>
            <a:off x="850271" y="5535285"/>
            <a:ext cx="1411691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38" idx="4"/>
            <a:endCxn id="39" idx="0"/>
          </p:cNvCxnSpPr>
          <p:nvPr/>
        </p:nvCxnSpPr>
        <p:spPr bwMode="auto">
          <a:xfrm flipH="1">
            <a:off x="2261962" y="5535285"/>
            <a:ext cx="1676389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hape 61"/>
          <p:cNvCxnSpPr>
            <a:stCxn id="39" idx="2"/>
            <a:endCxn id="36" idx="1"/>
          </p:cNvCxnSpPr>
          <p:nvPr/>
        </p:nvCxnSpPr>
        <p:spPr bwMode="auto">
          <a:xfrm rot="10800000" flipH="1">
            <a:off x="1588193" y="4330307"/>
            <a:ext cx="197342" cy="1705708"/>
          </a:xfrm>
          <a:prstGeom prst="curvedConnector4">
            <a:avLst>
              <a:gd name="adj1" fmla="val -762103"/>
              <a:gd name="adj2" fmla="val 1189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434418" y="1992774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:= 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34419" y="291519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 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763281" y="330822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97539" y="383760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&gt;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52039" y="4302826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77824" y="430282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90115" y="553003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7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811408" y="5538059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z+4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6926" y="1482983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DF[1] </a:t>
            </a:r>
            <a:r>
              <a:rPr lang="en-US" dirty="0" smtClean="0"/>
              <a:t>=[x</a:t>
            </a:r>
            <a:r>
              <a:rPr lang="en-US" dirty="0" smtClean="0">
                <a:sym typeface="Math C"/>
              </a:rPr>
              <a:t>0</a:t>
            </a:r>
            <a:r>
              <a:rPr lang="en-US" dirty="0" smtClean="0">
                <a:sym typeface="Math C"/>
              </a:rPr>
              <a:t>, z </a:t>
            </a:r>
            <a:r>
              <a:rPr lang="en-US" dirty="0" smtClean="0">
                <a:sym typeface="Math C"/>
              </a:rPr>
              <a:t>0]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4843" y="1892055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DF[2] =DF[1]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z</a:t>
            </a:r>
            <a:r>
              <a:rPr lang="en-US" dirty="0" smtClean="0">
                <a:sym typeface="Math C"/>
              </a:rPr>
              <a:t>3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5205666" y="2253001"/>
            <a:ext cx="3216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DF[3] =DF[2]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Math C"/>
              </a:rPr>
              <a:t>1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35730" y="2646031"/>
            <a:ext cx="599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DF[4] =DF[3]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x&gt;0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DF[7]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y:=7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53789" y="3199481"/>
            <a:ext cx="318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DF[5] =DF[4]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1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53789" y="3504280"/>
            <a:ext cx="316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DF[6] =DF[4]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=1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131" y="3596977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37041" y="4073770"/>
            <a:ext cx="549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DF[7] =DF[5]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y:=7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DF[7]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y:=z+4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43078" y="4723472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DF[8] =DF[3]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1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76503" y="96254"/>
            <a:ext cx="8582486" cy="762001"/>
          </a:xfrm>
        </p:spPr>
        <p:txBody>
          <a:bodyPr/>
          <a:lstStyle/>
          <a:p>
            <a:r>
              <a:rPr lang="en-US" sz="3200" dirty="0" smtClean="0"/>
              <a:t>A Simple Example: </a:t>
            </a:r>
            <a:r>
              <a:rPr lang="en-US" sz="3200" dirty="0" smtClean="0"/>
              <a:t>Chaotic Iterations</a:t>
            </a:r>
            <a:endParaRPr lang="en-US" sz="3200" dirty="0" smtClean="0"/>
          </a:p>
        </p:txBody>
      </p:sp>
      <p:sp>
        <p:nvSpPr>
          <p:cNvPr id="33" name="Oval 32"/>
          <p:cNvSpPr/>
          <p:nvPr/>
        </p:nvSpPr>
        <p:spPr bwMode="auto">
          <a:xfrm>
            <a:off x="1588193" y="1564107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1588193" y="245443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588193" y="334477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588193" y="4235103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50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6458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588193" y="571096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33" idx="4"/>
            <a:endCxn id="34" idx="0"/>
          </p:cNvCxnSpPr>
          <p:nvPr/>
        </p:nvCxnSpPr>
        <p:spPr bwMode="auto">
          <a:xfrm>
            <a:off x="2261962" y="2214198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4" idx="4"/>
            <a:endCxn id="35" idx="0"/>
          </p:cNvCxnSpPr>
          <p:nvPr/>
        </p:nvCxnSpPr>
        <p:spPr bwMode="auto">
          <a:xfrm>
            <a:off x="2261962" y="3104530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5" idx="4"/>
            <a:endCxn id="36" idx="0"/>
          </p:cNvCxnSpPr>
          <p:nvPr/>
        </p:nvCxnSpPr>
        <p:spPr bwMode="auto">
          <a:xfrm>
            <a:off x="2261962" y="3994862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35" idx="6"/>
          </p:cNvCxnSpPr>
          <p:nvPr/>
        </p:nvCxnSpPr>
        <p:spPr bwMode="auto">
          <a:xfrm flipV="1">
            <a:off x="2935730" y="3653777"/>
            <a:ext cx="681777" cy="160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6" idx="2"/>
            <a:endCxn id="37" idx="0"/>
          </p:cNvCxnSpPr>
          <p:nvPr/>
        </p:nvCxnSpPr>
        <p:spPr bwMode="auto">
          <a:xfrm flipH="1">
            <a:off x="850271" y="4560149"/>
            <a:ext cx="737922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36" idx="6"/>
            <a:endCxn id="38" idx="0"/>
          </p:cNvCxnSpPr>
          <p:nvPr/>
        </p:nvCxnSpPr>
        <p:spPr bwMode="auto">
          <a:xfrm>
            <a:off x="2935730" y="4560149"/>
            <a:ext cx="1002621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7" idx="4"/>
            <a:endCxn id="39" idx="0"/>
          </p:cNvCxnSpPr>
          <p:nvPr/>
        </p:nvCxnSpPr>
        <p:spPr bwMode="auto">
          <a:xfrm>
            <a:off x="850271" y="5535285"/>
            <a:ext cx="1411691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38" idx="4"/>
            <a:endCxn id="39" idx="0"/>
          </p:cNvCxnSpPr>
          <p:nvPr/>
        </p:nvCxnSpPr>
        <p:spPr bwMode="auto">
          <a:xfrm flipH="1">
            <a:off x="2261962" y="5535285"/>
            <a:ext cx="1676389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434418" y="1992774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:= 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34419" y="291519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 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763281" y="330822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97539" y="383760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&gt;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52039" y="4302826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77824" y="430282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90115" y="553003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7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811408" y="5538059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z+4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3366144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:=3</a:t>
            </a:r>
            <a:endParaRPr lang="en-US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5045254" y="794091"/>
          <a:ext cx="379394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09"/>
                <a:gridCol w="2062068"/>
                <a:gridCol w="12833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DF[N]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{1}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0, y0, z 0]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{2}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0, y0,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{3}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1, y0,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{4,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1,  y0,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{5, 6,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1, y0,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{6, 7,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{7,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1, y7,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{3,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, y 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, </a:t>
                      </a:r>
                      <a:r>
                        <a:rPr lang="en-US" dirty="0" smtClean="0">
                          <a:sym typeface="Math C"/>
                        </a:rPr>
                        <a:t>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{4,</a:t>
                      </a:r>
                      <a:r>
                        <a:rPr lang="en-US" baseline="0" dirty="0" smtClean="0"/>
                        <a:t>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</a:t>
                      </a:r>
                      <a:r>
                        <a:rPr lang="en-US" dirty="0" smtClean="0">
                          <a:sym typeface="Math C"/>
                        </a:rPr>
                        <a:t>,  y</a:t>
                      </a:r>
                      <a:r>
                        <a:rPr lang="en-US" dirty="0" smtClean="0">
                          <a:sym typeface="Math B"/>
                        </a:rPr>
                        <a:t></a:t>
                      </a:r>
                      <a:r>
                        <a:rPr lang="en-US" dirty="0" smtClean="0">
                          <a:sym typeface="Math C"/>
                        </a:rPr>
                        <a:t>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{5, 6,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1</a:t>
                      </a:r>
                      <a:r>
                        <a:rPr lang="en-US" dirty="0" smtClean="0">
                          <a:sym typeface="Math C"/>
                        </a:rPr>
                        <a:t>,  y</a:t>
                      </a:r>
                      <a:r>
                        <a:rPr lang="en-US" dirty="0" smtClean="0">
                          <a:sym typeface="Math B"/>
                        </a:rPr>
                        <a:t></a:t>
                      </a:r>
                      <a:r>
                        <a:rPr lang="en-US" dirty="0" smtClean="0">
                          <a:sym typeface="Math C"/>
                        </a:rPr>
                        <a:t>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{6, 7,</a:t>
                      </a:r>
                      <a:r>
                        <a:rPr lang="en-US" baseline="0" dirty="0" smtClean="0"/>
                        <a:t>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</a:t>
                      </a:r>
                      <a:r>
                        <a:rPr lang="en-US" dirty="0" smtClean="0">
                          <a:sym typeface="Math C"/>
                        </a:rPr>
                        <a:t>,  y</a:t>
                      </a:r>
                      <a:r>
                        <a:rPr lang="en-US" dirty="0" smtClean="0">
                          <a:sym typeface="Math B"/>
                        </a:rPr>
                        <a:t></a:t>
                      </a:r>
                      <a:r>
                        <a:rPr lang="en-US" dirty="0" smtClean="0">
                          <a:sym typeface="Math C"/>
                        </a:rPr>
                        <a:t>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{7,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</a:t>
                      </a:r>
                      <a:r>
                        <a:rPr lang="en-US" dirty="0" smtClean="0">
                          <a:sym typeface="Math C"/>
                        </a:rPr>
                        <a:t>,  y7, 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{4, 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{8}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[x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, y </a:t>
                      </a:r>
                      <a:r>
                        <a:rPr lang="en-US" dirty="0" smtClean="0">
                          <a:sym typeface="Math C"/>
                        </a:rPr>
                        <a:t></a:t>
                      </a:r>
                      <a:r>
                        <a:rPr lang="en-US" dirty="0" smtClean="0">
                          <a:sym typeface="Math B"/>
                        </a:rPr>
                        <a:t>, </a:t>
                      </a:r>
                      <a:r>
                        <a:rPr lang="en-US" dirty="0" smtClean="0">
                          <a:sym typeface="Math C"/>
                        </a:rPr>
                        <a:t>z 3]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Oval 47"/>
          <p:cNvSpPr/>
          <p:nvPr/>
        </p:nvSpPr>
        <p:spPr bwMode="auto">
          <a:xfrm>
            <a:off x="3617507" y="332873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Curved Connector 58"/>
          <p:cNvCxnSpPr>
            <a:stCxn id="39" idx="2"/>
            <a:endCxn id="35" idx="2"/>
          </p:cNvCxnSpPr>
          <p:nvPr/>
        </p:nvCxnSpPr>
        <p:spPr bwMode="auto">
          <a:xfrm rot="10800000">
            <a:off x="1588193" y="3669817"/>
            <a:ext cx="12700" cy="2366198"/>
          </a:xfrm>
          <a:prstGeom prst="curvedConnector3">
            <a:avLst>
              <a:gd name="adj1" fmla="val 122842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76503" y="266700"/>
            <a:ext cx="8582486" cy="1104900"/>
          </a:xfrm>
        </p:spPr>
        <p:txBody>
          <a:bodyPr/>
          <a:lstStyle/>
          <a:p>
            <a:r>
              <a:rPr lang="en-US" sz="4000" dirty="0" smtClean="0"/>
              <a:t>A Simple Example: System of Equations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588193" y="1564107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1588193" y="245443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588193" y="334477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588193" y="4235103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50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6458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588193" y="571096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33" idx="4"/>
            <a:endCxn id="34" idx="0"/>
          </p:cNvCxnSpPr>
          <p:nvPr/>
        </p:nvCxnSpPr>
        <p:spPr bwMode="auto">
          <a:xfrm>
            <a:off x="2261962" y="2214198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4" idx="4"/>
            <a:endCxn id="35" idx="0"/>
          </p:cNvCxnSpPr>
          <p:nvPr/>
        </p:nvCxnSpPr>
        <p:spPr bwMode="auto">
          <a:xfrm>
            <a:off x="2261962" y="3104530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5" idx="4"/>
            <a:endCxn id="36" idx="0"/>
          </p:cNvCxnSpPr>
          <p:nvPr/>
        </p:nvCxnSpPr>
        <p:spPr bwMode="auto">
          <a:xfrm>
            <a:off x="2261962" y="3994862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3617507" y="332873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>
            <a:stCxn id="35" idx="6"/>
            <a:endCxn id="50" idx="2"/>
          </p:cNvCxnSpPr>
          <p:nvPr/>
        </p:nvCxnSpPr>
        <p:spPr bwMode="auto">
          <a:xfrm flipV="1">
            <a:off x="2935730" y="3653777"/>
            <a:ext cx="681777" cy="160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6" idx="2"/>
            <a:endCxn id="37" idx="0"/>
          </p:cNvCxnSpPr>
          <p:nvPr/>
        </p:nvCxnSpPr>
        <p:spPr bwMode="auto">
          <a:xfrm flipH="1">
            <a:off x="850271" y="4560149"/>
            <a:ext cx="737922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36" idx="6"/>
            <a:endCxn id="38" idx="0"/>
          </p:cNvCxnSpPr>
          <p:nvPr/>
        </p:nvCxnSpPr>
        <p:spPr bwMode="auto">
          <a:xfrm>
            <a:off x="2935730" y="4560149"/>
            <a:ext cx="1002621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7" idx="4"/>
            <a:endCxn id="39" idx="0"/>
          </p:cNvCxnSpPr>
          <p:nvPr/>
        </p:nvCxnSpPr>
        <p:spPr bwMode="auto">
          <a:xfrm>
            <a:off x="850271" y="5535285"/>
            <a:ext cx="1411691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38" idx="4"/>
            <a:endCxn id="39" idx="0"/>
          </p:cNvCxnSpPr>
          <p:nvPr/>
        </p:nvCxnSpPr>
        <p:spPr bwMode="auto">
          <a:xfrm flipH="1">
            <a:off x="2261962" y="5535285"/>
            <a:ext cx="1676389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hape 61"/>
          <p:cNvCxnSpPr>
            <a:stCxn id="39" idx="2"/>
            <a:endCxn id="36" idx="1"/>
          </p:cNvCxnSpPr>
          <p:nvPr/>
        </p:nvCxnSpPr>
        <p:spPr bwMode="auto">
          <a:xfrm rot="10800000" flipH="1">
            <a:off x="1588193" y="4330307"/>
            <a:ext cx="197342" cy="1705708"/>
          </a:xfrm>
          <a:prstGeom prst="curvedConnector4">
            <a:avLst>
              <a:gd name="adj1" fmla="val -762103"/>
              <a:gd name="adj2" fmla="val 1189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434418" y="1992774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:= 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34419" y="291519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 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763281" y="330822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97539" y="383760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&gt;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52039" y="4302826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77824" y="430282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90115" y="553003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7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811408" y="5538059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z+4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6926" y="1482983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DF[1] </a:t>
            </a:r>
            <a:r>
              <a:rPr lang="en-US" dirty="0" smtClean="0"/>
              <a:t>=[x</a:t>
            </a:r>
            <a:r>
              <a:rPr lang="en-US" dirty="0" smtClean="0">
                <a:sym typeface="Math C"/>
              </a:rPr>
              <a:t>0</a:t>
            </a:r>
            <a:r>
              <a:rPr lang="en-US" dirty="0" smtClean="0">
                <a:sym typeface="Math C"/>
              </a:rPr>
              <a:t>, z </a:t>
            </a:r>
            <a:r>
              <a:rPr lang="en-US" dirty="0" smtClean="0">
                <a:sym typeface="Math C"/>
              </a:rPr>
              <a:t>0]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4843" y="1892055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DF[2] =DF[1]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z</a:t>
            </a:r>
            <a:r>
              <a:rPr lang="en-US" dirty="0" smtClean="0">
                <a:sym typeface="Math C"/>
              </a:rPr>
              <a:t>3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5205666" y="2253001"/>
            <a:ext cx="3216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DF[3] =DF[2]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Math C"/>
              </a:rPr>
              <a:t>1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35730" y="2646031"/>
            <a:ext cx="599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DF[4] =DF[3]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x&gt;0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DF[7]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y:=7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53789" y="3199481"/>
            <a:ext cx="318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DF[5] =DF[4]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1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53789" y="3504280"/>
            <a:ext cx="316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DF[6] =DF[4]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=1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131" y="3596977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37041" y="4073770"/>
            <a:ext cx="549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DF[7] =DF[5]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y:=7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DF[7]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y:=z+4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43078" y="4723472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DF[8] =DF[3]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1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65043" y="5358063"/>
            <a:ext cx="353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when values are initialized to </a:t>
            </a:r>
            <a:r>
              <a:rPr lang="en-US" dirty="0" smtClean="0">
                <a:sym typeface="Math B"/>
              </a:rPr>
              <a:t>?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76503" y="266700"/>
            <a:ext cx="8582486" cy="1104900"/>
          </a:xfrm>
        </p:spPr>
        <p:txBody>
          <a:bodyPr/>
          <a:lstStyle/>
          <a:p>
            <a:r>
              <a:rPr lang="en-US" sz="4000" dirty="0" smtClean="0"/>
              <a:t>A Simple Example: System of Equations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588193" y="1564107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1588193" y="245443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588193" y="334477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588193" y="4235103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50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64582" y="4885194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588193" y="5710969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33" idx="4"/>
            <a:endCxn id="34" idx="0"/>
          </p:cNvCxnSpPr>
          <p:nvPr/>
        </p:nvCxnSpPr>
        <p:spPr bwMode="auto">
          <a:xfrm>
            <a:off x="2261962" y="2214198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4" idx="4"/>
            <a:endCxn id="35" idx="0"/>
          </p:cNvCxnSpPr>
          <p:nvPr/>
        </p:nvCxnSpPr>
        <p:spPr bwMode="auto">
          <a:xfrm>
            <a:off x="2261962" y="3104530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5" idx="4"/>
            <a:endCxn id="36" idx="0"/>
          </p:cNvCxnSpPr>
          <p:nvPr/>
        </p:nvCxnSpPr>
        <p:spPr bwMode="auto">
          <a:xfrm>
            <a:off x="2261962" y="3994862"/>
            <a:ext cx="0" cy="2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3617507" y="3328731"/>
            <a:ext cx="1347537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lang="en-US" dirty="0" smtClean="0"/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>
            <a:stCxn id="35" idx="6"/>
            <a:endCxn id="50" idx="2"/>
          </p:cNvCxnSpPr>
          <p:nvPr/>
        </p:nvCxnSpPr>
        <p:spPr bwMode="auto">
          <a:xfrm flipV="1">
            <a:off x="2935730" y="3653777"/>
            <a:ext cx="681777" cy="160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6" idx="2"/>
            <a:endCxn id="37" idx="0"/>
          </p:cNvCxnSpPr>
          <p:nvPr/>
        </p:nvCxnSpPr>
        <p:spPr bwMode="auto">
          <a:xfrm flipH="1">
            <a:off x="850271" y="4560149"/>
            <a:ext cx="737922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36" idx="6"/>
            <a:endCxn id="38" idx="0"/>
          </p:cNvCxnSpPr>
          <p:nvPr/>
        </p:nvCxnSpPr>
        <p:spPr bwMode="auto">
          <a:xfrm>
            <a:off x="2935730" y="4560149"/>
            <a:ext cx="1002621" cy="3250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7" idx="4"/>
            <a:endCxn id="39" idx="0"/>
          </p:cNvCxnSpPr>
          <p:nvPr/>
        </p:nvCxnSpPr>
        <p:spPr bwMode="auto">
          <a:xfrm>
            <a:off x="850271" y="5535285"/>
            <a:ext cx="1411691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38" idx="4"/>
            <a:endCxn id="39" idx="0"/>
          </p:cNvCxnSpPr>
          <p:nvPr/>
        </p:nvCxnSpPr>
        <p:spPr bwMode="auto">
          <a:xfrm flipH="1">
            <a:off x="2261962" y="5535285"/>
            <a:ext cx="1676389" cy="1756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hape 61"/>
          <p:cNvCxnSpPr>
            <a:stCxn id="39" idx="2"/>
            <a:endCxn id="36" idx="1"/>
          </p:cNvCxnSpPr>
          <p:nvPr/>
        </p:nvCxnSpPr>
        <p:spPr bwMode="auto">
          <a:xfrm rot="10800000" flipH="1">
            <a:off x="1588193" y="4330307"/>
            <a:ext cx="197342" cy="1705708"/>
          </a:xfrm>
          <a:prstGeom prst="curvedConnector4">
            <a:avLst>
              <a:gd name="adj1" fmla="val -762103"/>
              <a:gd name="adj2" fmla="val 1189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434418" y="1992774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:= 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34419" y="291519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 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763281" y="3308220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97539" y="383760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&gt;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52039" y="4302826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77824" y="430282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90115" y="5530037"/>
            <a:ext cx="10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7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811408" y="5538059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:= z+4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6926" y="1482983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DF[1] </a:t>
            </a:r>
            <a:r>
              <a:rPr lang="en-US" dirty="0" smtClean="0"/>
              <a:t>=[x</a:t>
            </a:r>
            <a:r>
              <a:rPr lang="en-US" dirty="0" smtClean="0">
                <a:sym typeface="Math C"/>
              </a:rPr>
              <a:t></a:t>
            </a:r>
            <a:r>
              <a:rPr lang="en-US" dirty="0" smtClean="0">
                <a:sym typeface="Math B"/>
              </a:rPr>
              <a:t></a:t>
            </a:r>
            <a:r>
              <a:rPr lang="en-US" dirty="0" smtClean="0">
                <a:sym typeface="Math C"/>
              </a:rPr>
              <a:t>, </a:t>
            </a:r>
            <a:r>
              <a:rPr lang="en-US" dirty="0" smtClean="0">
                <a:sym typeface="Math C"/>
              </a:rPr>
              <a:t>z </a:t>
            </a:r>
            <a:r>
              <a:rPr lang="en-US" dirty="0" smtClean="0">
                <a:sym typeface="Math C"/>
              </a:rPr>
              <a:t></a:t>
            </a:r>
            <a:r>
              <a:rPr lang="en-US" dirty="0" smtClean="0">
                <a:sym typeface="Math B"/>
              </a:rPr>
              <a:t></a:t>
            </a:r>
            <a:r>
              <a:rPr lang="en-US" dirty="0" smtClean="0">
                <a:sym typeface="Math C"/>
              </a:rPr>
              <a:t>]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4843" y="1892055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DF[2] =DF[1]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z</a:t>
            </a:r>
            <a:r>
              <a:rPr lang="en-US" dirty="0" smtClean="0">
                <a:sym typeface="Math C"/>
              </a:rPr>
              <a:t>3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5205666" y="2253001"/>
            <a:ext cx="3216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DF[3] =DF[2]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Math C"/>
              </a:rPr>
              <a:t>1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35730" y="2646031"/>
            <a:ext cx="599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DF[4] =DF[3]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x&gt;0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DF[7]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y:=7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53789" y="3199481"/>
            <a:ext cx="318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DF[5] =DF[4]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1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53789" y="3504280"/>
            <a:ext cx="316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DF[6] =DF[4]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=1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131" y="3596977"/>
            <a:ext cx="1548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:=3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37041" y="4073770"/>
            <a:ext cx="549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DF[7] =DF[5]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y:=7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DF[7]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y:=z+4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43078" y="4723472"/>
            <a:ext cx="284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DF[8] =DF[3]</a:t>
            </a:r>
            <a:r>
              <a:rPr lang="en-US" dirty="0" smtClean="0">
                <a:sym typeface="Math B"/>
              </a:rPr>
              <a:t>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1</a:t>
            </a:r>
            <a:r>
              <a:rPr lang="en-US" dirty="0" smtClean="0">
                <a:sym typeface="Math B"/>
              </a:rPr>
              <a:t></a:t>
            </a:r>
            <a:r>
              <a:rPr lang="en-US" baseline="30000" dirty="0" smtClean="0">
                <a:sym typeface="Math B"/>
              </a:rPr>
              <a:t>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loose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vs. Static values</a:t>
            </a:r>
          </a:p>
          <a:p>
            <a:r>
              <a:rPr lang="en-US" dirty="0" smtClean="0"/>
              <a:t>Correlated branches</a:t>
            </a:r>
          </a:p>
          <a:p>
            <a:r>
              <a:rPr lang="en-US" dirty="0" smtClean="0"/>
              <a:t>Locality of transformers (Join over all path)</a:t>
            </a:r>
          </a:p>
          <a:p>
            <a:r>
              <a:rPr lang="en-US" dirty="0" smtClean="0"/>
              <a:t>Initial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de Bar">
  <a:themeElements>
    <a:clrScheme name="Side Bar.pot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Side Ba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ide Bar.po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.po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12256</TotalTime>
  <Words>1140</Words>
  <Application>Microsoft Office PowerPoint</Application>
  <PresentationFormat>On-screen Show (4:3)</PresentationFormat>
  <Paragraphs>224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2</vt:i4>
      </vt:variant>
    </vt:vector>
  </HeadingPairs>
  <TitlesOfParts>
    <vt:vector size="15" baseType="lpstr">
      <vt:lpstr>Side Bar</vt:lpstr>
      <vt:lpstr>Iterative Program Analysis</vt:lpstr>
      <vt:lpstr>Subjects</vt:lpstr>
      <vt:lpstr>Computing Constants</vt:lpstr>
      <vt:lpstr>A Simple Example</vt:lpstr>
      <vt:lpstr>A Simple Example: System of Equations</vt:lpstr>
      <vt:lpstr>A Simple Example: Chaotic Iterations</vt:lpstr>
      <vt:lpstr>A Simple Example: System of Equations</vt:lpstr>
      <vt:lpstr>A Simple Example: System of Equations</vt:lpstr>
      <vt:lpstr>When do we loose precision</vt:lpstr>
      <vt:lpstr>Low Level View</vt:lpstr>
      <vt:lpstr>Low Level View (Example)</vt:lpstr>
      <vt:lpstr>Summary</vt:lpstr>
      <vt:lpstr>Custom Show 1</vt:lpstr>
      <vt:lpstr>Custom Show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Memory Errors via Static Pointer Analysis</dc:title>
  <dc:creator>Dor</dc:creator>
  <cp:lastModifiedBy>msagiv</cp:lastModifiedBy>
  <cp:revision>376</cp:revision>
  <cp:lastPrinted>1999-03-20T17:33:44Z</cp:lastPrinted>
  <dcterms:created xsi:type="dcterms:W3CDTF">1999-03-15T15:45:30Z</dcterms:created>
  <dcterms:modified xsi:type="dcterms:W3CDTF">2015-11-01T11:44:02Z</dcterms:modified>
</cp:coreProperties>
</file>