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sldIdLst>
    <p:sldId id="501" r:id="rId2"/>
    <p:sldId id="502" r:id="rId3"/>
    <p:sldId id="503" r:id="rId4"/>
    <p:sldId id="504" r:id="rId5"/>
    <p:sldId id="561" r:id="rId6"/>
    <p:sldId id="562" r:id="rId7"/>
    <p:sldId id="563" r:id="rId8"/>
    <p:sldId id="505" r:id="rId9"/>
    <p:sldId id="506" r:id="rId10"/>
    <p:sldId id="507" r:id="rId11"/>
    <p:sldId id="542" r:id="rId12"/>
    <p:sldId id="567" r:id="rId13"/>
    <p:sldId id="543" r:id="rId14"/>
    <p:sldId id="544" r:id="rId15"/>
    <p:sldId id="545" r:id="rId16"/>
    <p:sldId id="546" r:id="rId17"/>
    <p:sldId id="547" r:id="rId18"/>
    <p:sldId id="548" r:id="rId19"/>
    <p:sldId id="549" r:id="rId20"/>
    <p:sldId id="550" r:id="rId21"/>
    <p:sldId id="551" r:id="rId22"/>
    <p:sldId id="552" r:id="rId23"/>
    <p:sldId id="553" r:id="rId24"/>
    <p:sldId id="554" r:id="rId25"/>
    <p:sldId id="555" r:id="rId26"/>
    <p:sldId id="488" r:id="rId27"/>
    <p:sldId id="515" r:id="rId28"/>
    <p:sldId id="429" r:id="rId29"/>
    <p:sldId id="564" r:id="rId30"/>
    <p:sldId id="565" r:id="rId31"/>
    <p:sldId id="556" r:id="rId32"/>
    <p:sldId id="536" r:id="rId33"/>
    <p:sldId id="517" r:id="rId34"/>
    <p:sldId id="557" r:id="rId35"/>
    <p:sldId id="558" r:id="rId36"/>
    <p:sldId id="560" r:id="rId37"/>
    <p:sldId id="566" r:id="rId38"/>
    <p:sldId id="559" r:id="rId39"/>
  </p:sldIdLst>
  <p:sldSz cx="9144000" cy="6858000" type="screen4x3"/>
  <p:notesSz cx="6934200" cy="928052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E1"/>
    <a:srgbClr val="008000"/>
    <a:srgbClr val="009900"/>
    <a:srgbClr val="FF0000"/>
    <a:srgbClr val="F0F0F0"/>
    <a:srgbClr val="663300"/>
    <a:srgbClr val="FF99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77534" autoAdjust="0"/>
  </p:normalViewPr>
  <p:slideViewPr>
    <p:cSldViewPr snapToGrid="0" snapToObjects="1">
      <p:cViewPr varScale="1">
        <p:scale>
          <a:sx n="95" d="100"/>
          <a:sy n="95" d="100"/>
        </p:scale>
        <p:origin x="-19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7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defRPr sz="1200" i="0"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2238" y="0"/>
            <a:ext cx="30067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 i="0"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1250" y="663575"/>
            <a:ext cx="4716463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21188"/>
            <a:ext cx="5087937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 noProof="0" smtClean="0"/>
              <a:t>לחץ כדי לערוך סגנונות טקסט של תבנית בסיס</a:t>
            </a:r>
            <a:endParaRPr lang="en-US" altLang="en-US" noProof="0" smtClean="0"/>
          </a:p>
          <a:p>
            <a:pPr lvl="1"/>
            <a:r>
              <a:rPr lang="he-IL" altLang="en-US" noProof="0" smtClean="0"/>
              <a:t>רמה שנייה</a:t>
            </a:r>
            <a:endParaRPr lang="en-US" altLang="en-US" noProof="0" smtClean="0"/>
          </a:p>
          <a:p>
            <a:pPr lvl="2"/>
            <a:r>
              <a:rPr lang="he-IL" altLang="en-US" noProof="0" smtClean="0"/>
              <a:t>רמה שלישית</a:t>
            </a:r>
            <a:endParaRPr lang="en-US" altLang="en-US" noProof="0" smtClean="0"/>
          </a:p>
          <a:p>
            <a:pPr lvl="3"/>
            <a:r>
              <a:rPr lang="he-IL" altLang="en-US" noProof="0" smtClean="0"/>
              <a:t>רמה רביעית</a:t>
            </a:r>
            <a:endParaRPr lang="en-US" altLang="en-US" noProof="0" smtClean="0"/>
          </a:p>
          <a:p>
            <a:pPr lvl="4"/>
            <a:r>
              <a:rPr lang="he-IL" altLang="en-US" noProof="0" smtClean="0"/>
              <a:t>רמה חמישית</a:t>
            </a:r>
            <a:endParaRPr lang="en-US" altLang="en-US" noProof="0" smtClean="0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067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defRPr sz="1200" i="0"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2238" y="8842375"/>
            <a:ext cx="30067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 i="0">
                <a:latin typeface="Math C" pitchFamily="2" charset="2"/>
              </a:defRPr>
            </a:lvl1pPr>
          </a:lstStyle>
          <a:p>
            <a:pPr>
              <a:defRPr/>
            </a:pPr>
            <a:fld id="{82E12380-B57C-4907-B041-B1772FC27A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 (Hebrew)" pitchFamily="26" charset="-79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 (Hebrew)" pitchFamily="26" charset="-79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 (Hebrew)" pitchFamily="26" charset="-79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 (Hebrew)" pitchFamily="26" charset="-79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 (Hebrew)" pitchFamily="26" charset="-79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B104A0-7866-4CAB-A833-F062CB9866B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cs typeface="Times New Roman (Hebrew)" pitchFamily="26" charset="0"/>
              </a:rPr>
              <a:t>Explain what the procedure does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3BF0C4-0C24-4A2C-878F-B31D2979970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cs typeface="Times New Roman (Hebrew)" pitchFamily="26" charset="0"/>
              </a:rPr>
              <a:t>Len is the length to the null</a:t>
            </a:r>
          </a:p>
          <a:p>
            <a:r>
              <a:rPr lang="en-US" smtClean="0">
                <a:cs typeface="Times New Roman (Hebrew)" pitchFamily="26" charset="0"/>
              </a:rPr>
              <a:t>Pointer + integer relationships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3A9FBF-362E-431E-AA31-20B1B5172864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Times New Roman (Hebrew)" pitchFamily="2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427E84-4555-4456-9522-CDB238F20790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Times New Roman (Hebrew)" pitchFamily="2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71B867-E0C3-4AE2-BB89-68DE72DA1875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Times New Roman (Hebrew)" pitchFamily="2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Times New Roman (Hebrew)" pitchFamily="26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D6642-15B6-49C5-A4A2-C0C7AB4B42D9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196239-9511-4988-B49C-88F1E26E8F44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2647" tIns="46324" rIns="92647" bIns="46324"/>
          <a:lstStyle/>
          <a:p>
            <a:endParaRPr lang="en-US" smtClean="0">
              <a:cs typeface="Times New Roman (Hebrew)" pitchFamily="2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98C24-612A-4D1A-A3B0-889C0CFA5B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497CA-40F1-441E-A8C4-4A003ED9AC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217F9-B3F5-4FFF-A4ED-F4AC521752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54864-8583-4EC4-9B28-D189D74AFE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88B5A-B5AA-400B-BCDE-AFD6F9E5D3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50A8B-D0D8-4E04-99DA-589AC8C7DC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F4F32-F5B6-4D4F-98D0-B1028B1A31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ABE68-E058-4694-AD5C-2A7CC27BE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588D7-DC29-485E-A6E1-C156E05D41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27989-33E9-45B8-864D-49D35DF14C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943BD-3238-470D-8E8D-EE03F15124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27BA69D0-3AF4-4648-B2D2-8B1FC149F7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r>
              <a:rPr lang="en-US" smtClean="0"/>
              <a:t>CSSV: Towards a Realistic Tool for Statically Detecting </a:t>
            </a:r>
            <a:r>
              <a:rPr lang="en-US" smtClean="0">
                <a:solidFill>
                  <a:srgbClr val="FF3300"/>
                </a:solidFill>
              </a:rPr>
              <a:t>All</a:t>
            </a:r>
            <a:r>
              <a:rPr lang="en-US" smtClean="0"/>
              <a:t> Buffer Overflows in C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429000"/>
            <a:ext cx="7848600" cy="2209800"/>
          </a:xfrm>
        </p:spPr>
        <p:txBody>
          <a:bodyPr/>
          <a:lstStyle/>
          <a:p>
            <a:pPr algn="l"/>
            <a:r>
              <a:rPr lang="en-US" smtClean="0">
                <a:solidFill>
                  <a:srgbClr val="FF3300"/>
                </a:solidFill>
              </a:rPr>
              <a:t>Nurit Dor</a:t>
            </a:r>
            <a:r>
              <a:rPr lang="en-US" smtClean="0"/>
              <a:t>, Michael Rodeh, Mooly Sagiv</a:t>
            </a:r>
          </a:p>
          <a:p>
            <a:pPr algn="l"/>
            <a:r>
              <a:rPr lang="en-US" smtClean="0"/>
              <a:t>PLDI’2003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3400" y="5715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n-CL" b="1"/>
              <a:t>DAEDALUS</a:t>
            </a:r>
            <a:r>
              <a:rPr lang="en-US" b="1"/>
              <a:t> </a:t>
            </a:r>
            <a:r>
              <a:rPr lang="en-US"/>
              <a:t>project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String Static Verifier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Detects string violations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Buffer overflow (update beyond bounds)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Unsafe pointer arithmetic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References beyond null termination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Unsafe library calls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Handles full C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Multi-level pointers, pointer arithmetic, structures, casting, …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Applied to real programs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Public domain software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 code from Airbus</a:t>
            </a:r>
          </a:p>
        </p:txBody>
      </p:sp>
      <p:pic>
        <p:nvPicPr>
          <p:cNvPr id="44037" name="Picture 5" descr="Airbus"/>
          <p:cNvPicPr preferRelativeResize="0">
            <a:picLocks noChangeAspect="1" noChangeArrowheads="1"/>
          </p:cNvPicPr>
          <p:nvPr/>
        </p:nvPicPr>
        <p:blipFill>
          <a:blip r:embed="rId2" cstate="print"/>
          <a:srcRect l="20689" t="49020" r="57472" b="27451"/>
          <a:stretch>
            <a:fillRect/>
          </a:stretch>
        </p:blipFill>
        <p:spPr bwMode="auto">
          <a:xfrm>
            <a:off x="5638800" y="5562600"/>
            <a:ext cx="144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Operational Semantics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09600" y="3225800"/>
            <a:ext cx="263366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/>
            <a:r>
              <a:rPr lang="en-US"/>
              <a:t>p</a:t>
            </a:r>
            <a:r>
              <a:rPr lang="en-US" baseline="-25000"/>
              <a:t>1</a:t>
            </a:r>
            <a:r>
              <a:rPr lang="en-US"/>
              <a:t> =alloc(m)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609600" y="4491038"/>
            <a:ext cx="2633663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/>
            <a:r>
              <a:rPr lang="en-US"/>
              <a:t>p</a:t>
            </a:r>
            <a:r>
              <a:rPr lang="en-US" baseline="-25000"/>
              <a:t>2</a:t>
            </a:r>
            <a:r>
              <a:rPr lang="en-US"/>
              <a:t> = p</a:t>
            </a:r>
            <a:r>
              <a:rPr lang="en-US" baseline="-25000"/>
              <a:t>1</a:t>
            </a:r>
            <a:r>
              <a:rPr lang="en-US"/>
              <a:t> + i</a:t>
            </a:r>
          </a:p>
        </p:txBody>
      </p:sp>
      <p:sp>
        <p:nvSpPr>
          <p:cNvPr id="12293" name="Rectangle 27"/>
          <p:cNvSpPr>
            <a:spLocks noChangeArrowheads="1"/>
          </p:cNvSpPr>
          <p:nvPr/>
        </p:nvSpPr>
        <p:spPr bwMode="auto">
          <a:xfrm>
            <a:off x="596900" y="5683250"/>
            <a:ext cx="2633663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/>
            <a:r>
              <a:rPr lang="en-US"/>
              <a:t>p</a:t>
            </a:r>
            <a:r>
              <a:rPr lang="en-US" baseline="-25000"/>
              <a:t>3</a:t>
            </a:r>
            <a:r>
              <a:rPr lang="en-US"/>
              <a:t>= *p</a:t>
            </a:r>
            <a:r>
              <a:rPr lang="en-US" baseline="-25000"/>
              <a:t>2</a:t>
            </a:r>
            <a:endParaRPr lang="en-US"/>
          </a:p>
        </p:txBody>
      </p:sp>
      <p:grpSp>
        <p:nvGrpSpPr>
          <p:cNvPr id="12294" name="Group 69"/>
          <p:cNvGrpSpPr>
            <a:grpSpLocks/>
          </p:cNvGrpSpPr>
          <p:nvPr/>
        </p:nvGrpSpPr>
        <p:grpSpPr bwMode="auto">
          <a:xfrm>
            <a:off x="3005138" y="1473200"/>
            <a:ext cx="5767387" cy="4948238"/>
            <a:chOff x="1709" y="890"/>
            <a:chExt cx="3784" cy="3339"/>
          </a:xfrm>
        </p:grpSpPr>
        <p:sp>
          <p:nvSpPr>
            <p:cNvPr id="12295" name="Text Box 4"/>
            <p:cNvSpPr txBox="1">
              <a:spLocks noChangeArrowheads="1"/>
            </p:cNvSpPr>
            <p:nvPr/>
          </p:nvSpPr>
          <p:spPr bwMode="auto">
            <a:xfrm>
              <a:off x="1709" y="1992"/>
              <a:ext cx="864" cy="30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1</a:t>
              </a:r>
              <a:r>
                <a:rPr lang="en-US"/>
                <a:t> </a:t>
              </a:r>
              <a:r>
                <a:rPr lang="en-US" sz="1600"/>
                <a:t>0x480590</a:t>
              </a:r>
            </a:p>
          </p:txBody>
        </p:sp>
        <p:sp>
          <p:nvSpPr>
            <p:cNvPr id="12296" name="Text Box 5"/>
            <p:cNvSpPr txBox="1">
              <a:spLocks noChangeArrowheads="1"/>
            </p:cNvSpPr>
            <p:nvPr/>
          </p:nvSpPr>
          <p:spPr bwMode="auto">
            <a:xfrm>
              <a:off x="1846" y="3441"/>
              <a:ext cx="761" cy="2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0x5050510</a:t>
              </a:r>
            </a:p>
          </p:txBody>
        </p:sp>
        <p:sp>
          <p:nvSpPr>
            <p:cNvPr id="12297" name="Freeform 6"/>
            <p:cNvSpPr>
              <a:spLocks/>
            </p:cNvSpPr>
            <p:nvPr/>
          </p:nvSpPr>
          <p:spPr bwMode="auto">
            <a:xfrm>
              <a:off x="3278" y="2144"/>
              <a:ext cx="576" cy="1436"/>
            </a:xfrm>
            <a:custGeom>
              <a:avLst/>
              <a:gdLst>
                <a:gd name="T0" fmla="*/ 0 w 608"/>
                <a:gd name="T1" fmla="*/ 0 h 1412"/>
                <a:gd name="T2" fmla="*/ 546 w 608"/>
                <a:gd name="T3" fmla="*/ 529 h 1412"/>
                <a:gd name="T4" fmla="*/ 0 w 608"/>
                <a:gd name="T5" fmla="*/ 1460 h 1412"/>
                <a:gd name="T6" fmla="*/ 0 60000 65536"/>
                <a:gd name="T7" fmla="*/ 0 60000 65536"/>
                <a:gd name="T8" fmla="*/ 0 60000 65536"/>
                <a:gd name="T9" fmla="*/ 0 w 608"/>
                <a:gd name="T10" fmla="*/ 0 h 1412"/>
                <a:gd name="T11" fmla="*/ 608 w 608"/>
                <a:gd name="T12" fmla="*/ 1412 h 1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8" h="1412">
                  <a:moveTo>
                    <a:pt x="0" y="0"/>
                  </a:moveTo>
                  <a:cubicBezTo>
                    <a:pt x="304" y="138"/>
                    <a:pt x="608" y="276"/>
                    <a:pt x="608" y="511"/>
                  </a:cubicBezTo>
                  <a:cubicBezTo>
                    <a:pt x="608" y="746"/>
                    <a:pt x="101" y="1263"/>
                    <a:pt x="0" y="141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Text Box 8"/>
            <p:cNvSpPr txBox="1">
              <a:spLocks noChangeArrowheads="1"/>
            </p:cNvSpPr>
            <p:nvPr/>
          </p:nvSpPr>
          <p:spPr bwMode="auto">
            <a:xfrm>
              <a:off x="1768" y="1535"/>
              <a:ext cx="752" cy="30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 </a:t>
              </a:r>
              <a:r>
                <a:rPr lang="en-US" sz="1600"/>
                <a:t>0x480000</a:t>
              </a:r>
            </a:p>
          </p:txBody>
        </p:sp>
        <p:sp>
          <p:nvSpPr>
            <p:cNvPr id="12299" name="Text Box 9"/>
            <p:cNvSpPr txBox="1">
              <a:spLocks noChangeArrowheads="1"/>
            </p:cNvSpPr>
            <p:nvPr/>
          </p:nvSpPr>
          <p:spPr bwMode="auto">
            <a:xfrm>
              <a:off x="1718" y="1783"/>
              <a:ext cx="863" cy="30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2</a:t>
              </a:r>
              <a:r>
                <a:rPr lang="en-US"/>
                <a:t> </a:t>
              </a:r>
              <a:r>
                <a:rPr lang="en-US" sz="1600"/>
                <a:t>0x480580</a:t>
              </a:r>
            </a:p>
          </p:txBody>
        </p:sp>
        <p:sp>
          <p:nvSpPr>
            <p:cNvPr id="12300" name="Freeform 10"/>
            <p:cNvSpPr>
              <a:spLocks/>
            </p:cNvSpPr>
            <p:nvPr/>
          </p:nvSpPr>
          <p:spPr bwMode="auto">
            <a:xfrm>
              <a:off x="3310" y="1936"/>
              <a:ext cx="576" cy="1965"/>
            </a:xfrm>
            <a:custGeom>
              <a:avLst/>
              <a:gdLst>
                <a:gd name="T0" fmla="*/ 0 w 608"/>
                <a:gd name="T1" fmla="*/ 0 h 1412"/>
                <a:gd name="T2" fmla="*/ 546 w 608"/>
                <a:gd name="T3" fmla="*/ 989 h 1412"/>
                <a:gd name="T4" fmla="*/ 0 w 608"/>
                <a:gd name="T5" fmla="*/ 2735 h 1412"/>
                <a:gd name="T6" fmla="*/ 0 60000 65536"/>
                <a:gd name="T7" fmla="*/ 0 60000 65536"/>
                <a:gd name="T8" fmla="*/ 0 60000 65536"/>
                <a:gd name="T9" fmla="*/ 0 w 608"/>
                <a:gd name="T10" fmla="*/ 0 h 1412"/>
                <a:gd name="T11" fmla="*/ 608 w 608"/>
                <a:gd name="T12" fmla="*/ 1412 h 1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8" h="1412">
                  <a:moveTo>
                    <a:pt x="0" y="0"/>
                  </a:moveTo>
                  <a:cubicBezTo>
                    <a:pt x="304" y="138"/>
                    <a:pt x="608" y="276"/>
                    <a:pt x="608" y="511"/>
                  </a:cubicBezTo>
                  <a:cubicBezTo>
                    <a:pt x="608" y="746"/>
                    <a:pt x="101" y="1263"/>
                    <a:pt x="0" y="141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Text Box 11"/>
            <p:cNvSpPr txBox="1">
              <a:spLocks noChangeArrowheads="1"/>
            </p:cNvSpPr>
            <p:nvPr/>
          </p:nvSpPr>
          <p:spPr bwMode="auto">
            <a:xfrm>
              <a:off x="1840" y="3816"/>
              <a:ext cx="761" cy="2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0x5050518</a:t>
              </a:r>
            </a:p>
          </p:txBody>
        </p:sp>
        <p:grpSp>
          <p:nvGrpSpPr>
            <p:cNvPr id="12302" name="Group 12"/>
            <p:cNvGrpSpPr>
              <a:grpSpLocks/>
            </p:cNvGrpSpPr>
            <p:nvPr/>
          </p:nvGrpSpPr>
          <p:grpSpPr bwMode="auto">
            <a:xfrm>
              <a:off x="2535" y="1520"/>
              <a:ext cx="769" cy="2693"/>
              <a:chOff x="2847" y="1104"/>
              <a:chExt cx="769" cy="2693"/>
            </a:xfrm>
          </p:grpSpPr>
          <p:sp>
            <p:nvSpPr>
              <p:cNvPr id="12344" name="Rectangle 13"/>
              <p:cNvSpPr>
                <a:spLocks noChangeArrowheads="1"/>
              </p:cNvSpPr>
              <p:nvPr/>
            </p:nvSpPr>
            <p:spPr bwMode="auto">
              <a:xfrm>
                <a:off x="2877" y="1618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5" name="Text Box 14"/>
              <p:cNvSpPr txBox="1">
                <a:spLocks noChangeArrowheads="1"/>
              </p:cNvSpPr>
              <p:nvPr/>
            </p:nvSpPr>
            <p:spPr bwMode="auto">
              <a:xfrm>
                <a:off x="2848" y="1652"/>
                <a:ext cx="761" cy="22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0x5050510</a:t>
                </a:r>
              </a:p>
            </p:txBody>
          </p:sp>
          <p:sp>
            <p:nvSpPr>
              <p:cNvPr id="12346" name="Line 15"/>
              <p:cNvSpPr>
                <a:spLocks noChangeShapeType="1"/>
              </p:cNvSpPr>
              <p:nvPr/>
            </p:nvSpPr>
            <p:spPr bwMode="auto">
              <a:xfrm>
                <a:off x="2872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7" name="Line 16"/>
              <p:cNvSpPr>
                <a:spLocks noChangeShapeType="1"/>
              </p:cNvSpPr>
              <p:nvPr/>
            </p:nvSpPr>
            <p:spPr bwMode="auto">
              <a:xfrm>
                <a:off x="3597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8" name="Text Box 17"/>
              <p:cNvSpPr txBox="1">
                <a:spLocks noChangeArrowheads="1"/>
              </p:cNvSpPr>
              <p:nvPr/>
            </p:nvSpPr>
            <p:spPr bwMode="auto">
              <a:xfrm>
                <a:off x="3150" y="1801"/>
                <a:ext cx="142" cy="26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.</a:t>
                </a:r>
              </a:p>
              <a:p>
                <a:r>
                  <a:rPr lang="en-US" sz="1000" b="1"/>
                  <a:t>.</a:t>
                </a:r>
              </a:p>
            </p:txBody>
          </p:sp>
          <p:sp>
            <p:nvSpPr>
              <p:cNvPr id="12349" name="Rectangle 18"/>
              <p:cNvSpPr>
                <a:spLocks noChangeArrowheads="1"/>
              </p:cNvSpPr>
              <p:nvPr/>
            </p:nvSpPr>
            <p:spPr bwMode="auto">
              <a:xfrm>
                <a:off x="2872" y="3010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0" name="Line 19"/>
              <p:cNvSpPr>
                <a:spLocks noChangeShapeType="1"/>
              </p:cNvSpPr>
              <p:nvPr/>
            </p:nvSpPr>
            <p:spPr bwMode="auto">
              <a:xfrm>
                <a:off x="2867" y="2803"/>
                <a:ext cx="3" cy="99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1" name="Line 20"/>
              <p:cNvSpPr>
                <a:spLocks noChangeShapeType="1"/>
              </p:cNvSpPr>
              <p:nvPr/>
            </p:nvSpPr>
            <p:spPr bwMode="auto">
              <a:xfrm flipH="1">
                <a:off x="3590" y="2811"/>
                <a:ext cx="5" cy="98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2" name="Text Box 21"/>
              <p:cNvSpPr txBox="1">
                <a:spLocks noChangeArrowheads="1"/>
              </p:cNvSpPr>
              <p:nvPr/>
            </p:nvSpPr>
            <p:spPr bwMode="auto">
              <a:xfrm>
                <a:off x="3131" y="3011"/>
                <a:ext cx="320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999</a:t>
                </a:r>
              </a:p>
            </p:txBody>
          </p:sp>
          <p:sp>
            <p:nvSpPr>
              <p:cNvPr id="12353" name="Rectangle 22"/>
              <p:cNvSpPr>
                <a:spLocks noChangeArrowheads="1"/>
              </p:cNvSpPr>
              <p:nvPr/>
            </p:nvSpPr>
            <p:spPr bwMode="auto">
              <a:xfrm>
                <a:off x="2877" y="1162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4" name="Text Box 23"/>
              <p:cNvSpPr txBox="1">
                <a:spLocks noChangeArrowheads="1"/>
              </p:cNvSpPr>
              <p:nvPr/>
            </p:nvSpPr>
            <p:spPr bwMode="auto">
              <a:xfrm>
                <a:off x="2847" y="1196"/>
                <a:ext cx="762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8</a:t>
                </a:r>
              </a:p>
            </p:txBody>
          </p:sp>
          <p:sp>
            <p:nvSpPr>
              <p:cNvPr id="12355" name="Text Box 24"/>
              <p:cNvSpPr txBox="1">
                <a:spLocks noChangeArrowheads="1"/>
              </p:cNvSpPr>
              <p:nvPr/>
            </p:nvSpPr>
            <p:spPr bwMode="auto">
              <a:xfrm>
                <a:off x="2855" y="1412"/>
                <a:ext cx="761" cy="22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0x5050518</a:t>
                </a:r>
              </a:p>
            </p:txBody>
          </p:sp>
          <p:sp>
            <p:nvSpPr>
              <p:cNvPr id="12356" name="Rectangle 25"/>
              <p:cNvSpPr>
                <a:spLocks noChangeArrowheads="1"/>
              </p:cNvSpPr>
              <p:nvPr/>
            </p:nvSpPr>
            <p:spPr bwMode="auto">
              <a:xfrm>
                <a:off x="2864" y="3386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7" name="Text Box 26"/>
              <p:cNvSpPr txBox="1">
                <a:spLocks noChangeArrowheads="1"/>
              </p:cNvSpPr>
              <p:nvPr/>
            </p:nvSpPr>
            <p:spPr bwMode="auto">
              <a:xfrm>
                <a:off x="3157" y="3387"/>
                <a:ext cx="254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20</a:t>
                </a:r>
              </a:p>
            </p:txBody>
          </p:sp>
        </p:grpSp>
        <p:grpSp>
          <p:nvGrpSpPr>
            <p:cNvPr id="12303" name="Group 28"/>
            <p:cNvGrpSpPr>
              <a:grpSpLocks/>
            </p:cNvGrpSpPr>
            <p:nvPr/>
          </p:nvGrpSpPr>
          <p:grpSpPr bwMode="auto">
            <a:xfrm>
              <a:off x="1727" y="2415"/>
              <a:ext cx="1570" cy="309"/>
              <a:chOff x="2879" y="1999"/>
              <a:chExt cx="1570" cy="309"/>
            </a:xfrm>
          </p:grpSpPr>
          <p:sp>
            <p:nvSpPr>
              <p:cNvPr id="12341" name="Rectangle 29"/>
              <p:cNvSpPr>
                <a:spLocks noChangeArrowheads="1"/>
              </p:cNvSpPr>
              <p:nvPr/>
            </p:nvSpPr>
            <p:spPr bwMode="auto">
              <a:xfrm>
                <a:off x="3717" y="2042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2" name="Text Box 30"/>
              <p:cNvSpPr txBox="1">
                <a:spLocks noChangeArrowheads="1"/>
              </p:cNvSpPr>
              <p:nvPr/>
            </p:nvSpPr>
            <p:spPr bwMode="auto">
              <a:xfrm>
                <a:off x="2879" y="1999"/>
                <a:ext cx="863" cy="30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/>
                  <a:t>p</a:t>
                </a:r>
                <a:r>
                  <a:rPr lang="en-US" baseline="-25000"/>
                  <a:t>3</a:t>
                </a:r>
                <a:r>
                  <a:rPr lang="en-US"/>
                  <a:t> </a:t>
                </a:r>
                <a:r>
                  <a:rPr lang="en-US" sz="1600"/>
                  <a:t>0x490000</a:t>
                </a:r>
              </a:p>
            </p:txBody>
          </p:sp>
          <p:sp>
            <p:nvSpPr>
              <p:cNvPr id="12343" name="Text Box 31"/>
              <p:cNvSpPr txBox="1">
                <a:spLocks noChangeArrowheads="1"/>
              </p:cNvSpPr>
              <p:nvPr/>
            </p:nvSpPr>
            <p:spPr bwMode="auto">
              <a:xfrm>
                <a:off x="3687" y="2076"/>
                <a:ext cx="762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20</a:t>
                </a:r>
              </a:p>
            </p:txBody>
          </p:sp>
        </p:grpSp>
        <p:grpSp>
          <p:nvGrpSpPr>
            <p:cNvPr id="12304" name="Group 32"/>
            <p:cNvGrpSpPr>
              <a:grpSpLocks/>
            </p:cNvGrpSpPr>
            <p:nvPr/>
          </p:nvGrpSpPr>
          <p:grpSpPr bwMode="auto">
            <a:xfrm>
              <a:off x="4719" y="1536"/>
              <a:ext cx="769" cy="2693"/>
              <a:chOff x="2847" y="1104"/>
              <a:chExt cx="769" cy="2693"/>
            </a:xfrm>
          </p:grpSpPr>
          <p:sp>
            <p:nvSpPr>
              <p:cNvPr id="12327" name="Rectangle 33"/>
              <p:cNvSpPr>
                <a:spLocks noChangeArrowheads="1"/>
              </p:cNvSpPr>
              <p:nvPr/>
            </p:nvSpPr>
            <p:spPr bwMode="auto">
              <a:xfrm>
                <a:off x="2877" y="1618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8" name="Text Box 34"/>
              <p:cNvSpPr txBox="1">
                <a:spLocks noChangeArrowheads="1"/>
              </p:cNvSpPr>
              <p:nvPr/>
            </p:nvSpPr>
            <p:spPr bwMode="auto">
              <a:xfrm>
                <a:off x="2849" y="1652"/>
                <a:ext cx="758" cy="22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12329" name="Line 35"/>
              <p:cNvSpPr>
                <a:spLocks noChangeShapeType="1"/>
              </p:cNvSpPr>
              <p:nvPr/>
            </p:nvSpPr>
            <p:spPr bwMode="auto">
              <a:xfrm>
                <a:off x="2872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0" name="Line 36"/>
              <p:cNvSpPr>
                <a:spLocks noChangeShapeType="1"/>
              </p:cNvSpPr>
              <p:nvPr/>
            </p:nvSpPr>
            <p:spPr bwMode="auto">
              <a:xfrm>
                <a:off x="3597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1" name="Text Box 37"/>
              <p:cNvSpPr txBox="1">
                <a:spLocks noChangeArrowheads="1"/>
              </p:cNvSpPr>
              <p:nvPr/>
            </p:nvSpPr>
            <p:spPr bwMode="auto">
              <a:xfrm>
                <a:off x="3151" y="1801"/>
                <a:ext cx="142" cy="26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.</a:t>
                </a:r>
              </a:p>
              <a:p>
                <a:r>
                  <a:rPr lang="en-US" sz="1000" b="1"/>
                  <a:t>.</a:t>
                </a:r>
              </a:p>
            </p:txBody>
          </p:sp>
          <p:sp>
            <p:nvSpPr>
              <p:cNvPr id="12332" name="Rectangle 38"/>
              <p:cNvSpPr>
                <a:spLocks noChangeArrowheads="1"/>
              </p:cNvSpPr>
              <p:nvPr/>
            </p:nvSpPr>
            <p:spPr bwMode="auto">
              <a:xfrm>
                <a:off x="2872" y="3010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3" name="Line 39"/>
              <p:cNvSpPr>
                <a:spLocks noChangeShapeType="1"/>
              </p:cNvSpPr>
              <p:nvPr/>
            </p:nvSpPr>
            <p:spPr bwMode="auto">
              <a:xfrm>
                <a:off x="2867" y="2803"/>
                <a:ext cx="3" cy="99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4" name="Line 40"/>
              <p:cNvSpPr>
                <a:spLocks noChangeShapeType="1"/>
              </p:cNvSpPr>
              <p:nvPr/>
            </p:nvSpPr>
            <p:spPr bwMode="auto">
              <a:xfrm flipH="1">
                <a:off x="3590" y="2811"/>
                <a:ext cx="5" cy="98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5" name="Text Box 41"/>
              <p:cNvSpPr txBox="1">
                <a:spLocks noChangeArrowheads="1"/>
              </p:cNvSpPr>
              <p:nvPr/>
            </p:nvSpPr>
            <p:spPr bwMode="auto">
              <a:xfrm>
                <a:off x="3097" y="3011"/>
                <a:ext cx="217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/>
                  <a:t>m</a:t>
                </a:r>
              </a:p>
            </p:txBody>
          </p:sp>
          <p:sp>
            <p:nvSpPr>
              <p:cNvPr id="12336" name="Rectangle 42"/>
              <p:cNvSpPr>
                <a:spLocks noChangeArrowheads="1"/>
              </p:cNvSpPr>
              <p:nvPr/>
            </p:nvSpPr>
            <p:spPr bwMode="auto">
              <a:xfrm>
                <a:off x="2877" y="1162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7" name="Text Box 43"/>
              <p:cNvSpPr txBox="1">
                <a:spLocks noChangeArrowheads="1"/>
              </p:cNvSpPr>
              <p:nvPr/>
            </p:nvSpPr>
            <p:spPr bwMode="auto">
              <a:xfrm>
                <a:off x="2847" y="1196"/>
                <a:ext cx="760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12338" name="Text Box 44"/>
              <p:cNvSpPr txBox="1">
                <a:spLocks noChangeArrowheads="1"/>
              </p:cNvSpPr>
              <p:nvPr/>
            </p:nvSpPr>
            <p:spPr bwMode="auto">
              <a:xfrm>
                <a:off x="2856" y="1413"/>
                <a:ext cx="760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12339" name="Rectangle 45"/>
              <p:cNvSpPr>
                <a:spLocks noChangeArrowheads="1"/>
              </p:cNvSpPr>
              <p:nvPr/>
            </p:nvSpPr>
            <p:spPr bwMode="auto">
              <a:xfrm>
                <a:off x="2864" y="3386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0" name="Text Box 46"/>
              <p:cNvSpPr txBox="1">
                <a:spLocks noChangeArrowheads="1"/>
              </p:cNvSpPr>
              <p:nvPr/>
            </p:nvSpPr>
            <p:spPr bwMode="auto">
              <a:xfrm>
                <a:off x="3081" y="3387"/>
                <a:ext cx="418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>
                    <a:solidFill>
                      <a:srgbClr val="FF0000"/>
                    </a:solidFill>
                  </a:rPr>
                  <a:t>undef</a:t>
                </a:r>
              </a:p>
            </p:txBody>
          </p:sp>
        </p:grpSp>
        <p:grpSp>
          <p:nvGrpSpPr>
            <p:cNvPr id="12305" name="Group 47"/>
            <p:cNvGrpSpPr>
              <a:grpSpLocks/>
            </p:cNvGrpSpPr>
            <p:nvPr/>
          </p:nvGrpSpPr>
          <p:grpSpPr bwMode="auto">
            <a:xfrm>
              <a:off x="3929" y="1528"/>
              <a:ext cx="812" cy="2693"/>
              <a:chOff x="2849" y="1104"/>
              <a:chExt cx="812" cy="2693"/>
            </a:xfrm>
          </p:grpSpPr>
          <p:sp>
            <p:nvSpPr>
              <p:cNvPr id="12313" name="Rectangle 48"/>
              <p:cNvSpPr>
                <a:spLocks noChangeArrowheads="1"/>
              </p:cNvSpPr>
              <p:nvPr/>
            </p:nvSpPr>
            <p:spPr bwMode="auto">
              <a:xfrm>
                <a:off x="2877" y="1618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4" name="Text Box 49"/>
              <p:cNvSpPr txBox="1">
                <a:spLocks noChangeArrowheads="1"/>
              </p:cNvSpPr>
              <p:nvPr/>
            </p:nvSpPr>
            <p:spPr bwMode="auto">
              <a:xfrm>
                <a:off x="2849" y="1653"/>
                <a:ext cx="761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0x480590</a:t>
                </a:r>
              </a:p>
            </p:txBody>
          </p:sp>
          <p:sp>
            <p:nvSpPr>
              <p:cNvPr id="12315" name="Line 50"/>
              <p:cNvSpPr>
                <a:spLocks noChangeShapeType="1"/>
              </p:cNvSpPr>
              <p:nvPr/>
            </p:nvSpPr>
            <p:spPr bwMode="auto">
              <a:xfrm>
                <a:off x="2872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6" name="Line 51"/>
              <p:cNvSpPr>
                <a:spLocks noChangeShapeType="1"/>
              </p:cNvSpPr>
              <p:nvPr/>
            </p:nvSpPr>
            <p:spPr bwMode="auto">
              <a:xfrm>
                <a:off x="3597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7" name="Text Box 52"/>
              <p:cNvSpPr txBox="1">
                <a:spLocks noChangeArrowheads="1"/>
              </p:cNvSpPr>
              <p:nvPr/>
            </p:nvSpPr>
            <p:spPr bwMode="auto">
              <a:xfrm>
                <a:off x="3151" y="1801"/>
                <a:ext cx="141" cy="26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.</a:t>
                </a:r>
              </a:p>
              <a:p>
                <a:r>
                  <a:rPr lang="en-US" sz="1000" b="1"/>
                  <a:t>.</a:t>
                </a:r>
              </a:p>
            </p:txBody>
          </p:sp>
          <p:sp>
            <p:nvSpPr>
              <p:cNvPr id="12318" name="Rectangle 53"/>
              <p:cNvSpPr>
                <a:spLocks noChangeArrowheads="1"/>
              </p:cNvSpPr>
              <p:nvPr/>
            </p:nvSpPr>
            <p:spPr bwMode="auto">
              <a:xfrm>
                <a:off x="2872" y="3010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9" name="Line 54"/>
              <p:cNvSpPr>
                <a:spLocks noChangeShapeType="1"/>
              </p:cNvSpPr>
              <p:nvPr/>
            </p:nvSpPr>
            <p:spPr bwMode="auto">
              <a:xfrm>
                <a:off x="2867" y="2803"/>
                <a:ext cx="3" cy="99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0" name="Line 55"/>
              <p:cNvSpPr>
                <a:spLocks noChangeShapeType="1"/>
              </p:cNvSpPr>
              <p:nvPr/>
            </p:nvSpPr>
            <p:spPr bwMode="auto">
              <a:xfrm flipH="1">
                <a:off x="3590" y="2811"/>
                <a:ext cx="5" cy="98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1" name="Text Box 56"/>
              <p:cNvSpPr txBox="1">
                <a:spLocks noChangeArrowheads="1"/>
              </p:cNvSpPr>
              <p:nvPr/>
            </p:nvSpPr>
            <p:spPr bwMode="auto">
              <a:xfrm>
                <a:off x="2948" y="3010"/>
                <a:ext cx="713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/>
                  <a:t>0x5050510</a:t>
                </a:r>
              </a:p>
            </p:txBody>
          </p:sp>
          <p:sp>
            <p:nvSpPr>
              <p:cNvPr id="12322" name="Rectangle 57"/>
              <p:cNvSpPr>
                <a:spLocks noChangeArrowheads="1"/>
              </p:cNvSpPr>
              <p:nvPr/>
            </p:nvSpPr>
            <p:spPr bwMode="auto">
              <a:xfrm>
                <a:off x="2877" y="1162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3" name="Text Box 58"/>
              <p:cNvSpPr txBox="1">
                <a:spLocks noChangeArrowheads="1"/>
              </p:cNvSpPr>
              <p:nvPr/>
            </p:nvSpPr>
            <p:spPr bwMode="auto">
              <a:xfrm>
                <a:off x="2849" y="1197"/>
                <a:ext cx="761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0x480000</a:t>
                </a:r>
              </a:p>
            </p:txBody>
          </p:sp>
          <p:sp>
            <p:nvSpPr>
              <p:cNvPr id="12324" name="Text Box 59"/>
              <p:cNvSpPr txBox="1">
                <a:spLocks noChangeArrowheads="1"/>
              </p:cNvSpPr>
              <p:nvPr/>
            </p:nvSpPr>
            <p:spPr bwMode="auto">
              <a:xfrm>
                <a:off x="2856" y="1412"/>
                <a:ext cx="760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0x480580</a:t>
                </a:r>
              </a:p>
            </p:txBody>
          </p:sp>
          <p:sp>
            <p:nvSpPr>
              <p:cNvPr id="12325" name="Rectangle 60"/>
              <p:cNvSpPr>
                <a:spLocks noChangeArrowheads="1"/>
              </p:cNvSpPr>
              <p:nvPr/>
            </p:nvSpPr>
            <p:spPr bwMode="auto">
              <a:xfrm>
                <a:off x="2864" y="3386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6" name="Text Box 61"/>
              <p:cNvSpPr txBox="1">
                <a:spLocks noChangeArrowheads="1"/>
              </p:cNvSpPr>
              <p:nvPr/>
            </p:nvSpPr>
            <p:spPr bwMode="auto">
              <a:xfrm>
                <a:off x="2940" y="3385"/>
                <a:ext cx="714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>
                    <a:solidFill>
                      <a:srgbClr val="FF0000"/>
                    </a:solidFill>
                  </a:rPr>
                  <a:t>0x5050510</a:t>
                </a:r>
              </a:p>
            </p:txBody>
          </p:sp>
        </p:grpSp>
        <p:sp>
          <p:nvSpPr>
            <p:cNvPr id="12306" name="Text Box 62"/>
            <p:cNvSpPr txBox="1">
              <a:spLocks noChangeArrowheads="1"/>
            </p:cNvSpPr>
            <p:nvPr/>
          </p:nvSpPr>
          <p:spPr bwMode="auto">
            <a:xfrm>
              <a:off x="4044" y="890"/>
              <a:ext cx="1449" cy="30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Shadow memory</a:t>
              </a:r>
            </a:p>
          </p:txBody>
        </p:sp>
        <p:sp>
          <p:nvSpPr>
            <p:cNvPr id="12307" name="Text Box 63"/>
            <p:cNvSpPr txBox="1">
              <a:spLocks noChangeArrowheads="1"/>
            </p:cNvSpPr>
            <p:nvPr/>
          </p:nvSpPr>
          <p:spPr bwMode="auto">
            <a:xfrm>
              <a:off x="4078" y="1188"/>
              <a:ext cx="488" cy="30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base</a:t>
              </a:r>
            </a:p>
          </p:txBody>
        </p:sp>
        <p:sp>
          <p:nvSpPr>
            <p:cNvPr id="12308" name="Text Box 64"/>
            <p:cNvSpPr txBox="1">
              <a:spLocks noChangeArrowheads="1"/>
            </p:cNvSpPr>
            <p:nvPr/>
          </p:nvSpPr>
          <p:spPr bwMode="auto">
            <a:xfrm>
              <a:off x="4890" y="1199"/>
              <a:ext cx="420" cy="30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size</a:t>
              </a:r>
            </a:p>
          </p:txBody>
        </p:sp>
        <p:sp>
          <p:nvSpPr>
            <p:cNvPr id="12309" name="Rectangle 65"/>
            <p:cNvSpPr>
              <a:spLocks noChangeArrowheads="1"/>
            </p:cNvSpPr>
            <p:nvPr/>
          </p:nvSpPr>
          <p:spPr bwMode="auto">
            <a:xfrm>
              <a:off x="3949" y="2482"/>
              <a:ext cx="720" cy="21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Text Box 66"/>
            <p:cNvSpPr txBox="1">
              <a:spLocks noChangeArrowheads="1"/>
            </p:cNvSpPr>
            <p:nvPr/>
          </p:nvSpPr>
          <p:spPr bwMode="auto">
            <a:xfrm>
              <a:off x="3920" y="2516"/>
              <a:ext cx="761" cy="2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0x490000</a:t>
              </a:r>
            </a:p>
          </p:txBody>
        </p:sp>
        <p:sp>
          <p:nvSpPr>
            <p:cNvPr id="12311" name="Rectangle 67"/>
            <p:cNvSpPr>
              <a:spLocks noChangeArrowheads="1"/>
            </p:cNvSpPr>
            <p:nvPr/>
          </p:nvSpPr>
          <p:spPr bwMode="auto">
            <a:xfrm>
              <a:off x="4749" y="2498"/>
              <a:ext cx="720" cy="21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Text Box 68"/>
            <p:cNvSpPr txBox="1">
              <a:spLocks noChangeArrowheads="1"/>
            </p:cNvSpPr>
            <p:nvPr/>
          </p:nvSpPr>
          <p:spPr bwMode="auto">
            <a:xfrm>
              <a:off x="4976" y="2509"/>
              <a:ext cx="196" cy="24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abstract domains 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, …, D</a:t>
            </a:r>
            <a:r>
              <a:rPr lang="en-US" baseline="-25000" dirty="0" smtClean="0"/>
              <a:t>k</a:t>
            </a:r>
          </a:p>
          <a:p>
            <a:r>
              <a:rPr lang="en-US" dirty="0" smtClean="0"/>
              <a:t>Construct a “composite domain” c(D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, …, D</a:t>
            </a:r>
            <a:r>
              <a:rPr lang="en-US" baseline="-25000" dirty="0" smtClean="0"/>
              <a:t>k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smtClean="0"/>
              <a:t>Cartesian </a:t>
            </a:r>
            <a:r>
              <a:rPr lang="en-US" smtClean="0"/>
              <a:t>Abstraction</a:t>
            </a:r>
            <a:endParaRPr lang="en-US" dirty="0" smtClean="0"/>
          </a:p>
          <a:p>
            <a:r>
              <a:rPr lang="en-US" dirty="0" smtClean="0"/>
              <a:t>More later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CSSV</a:t>
            </a:r>
            <a:r>
              <a:rPr lang="en-US" sz="4000" smtClean="0">
                <a:latin typeface="Tahoma" pitchFamily="34" charset="0"/>
              </a:rPr>
              <a:t>’</a:t>
            </a:r>
            <a:r>
              <a:rPr lang="en-US" sz="4000" smtClean="0"/>
              <a:t>s Abstraction</a:t>
            </a:r>
            <a:r>
              <a:rPr lang="en-US" sz="3600" b="1" smtClean="0"/>
              <a:t> 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612900"/>
            <a:ext cx="4440238" cy="1328738"/>
          </a:xfrm>
          <a:noFill/>
        </p:spPr>
        <p:txBody>
          <a:bodyPr/>
          <a:lstStyle/>
          <a:p>
            <a:r>
              <a:rPr lang="en-US" smtClean="0"/>
              <a:t>Ignore exact location </a:t>
            </a:r>
          </a:p>
          <a:p>
            <a:r>
              <a:rPr lang="en-US" smtClean="0"/>
              <a:t>Track base addresses</a:t>
            </a:r>
          </a:p>
        </p:txBody>
      </p:sp>
      <p:grpSp>
        <p:nvGrpSpPr>
          <p:cNvPr id="13316" name="Group 117"/>
          <p:cNvGrpSpPr>
            <a:grpSpLocks/>
          </p:cNvGrpSpPr>
          <p:nvPr/>
        </p:nvGrpSpPr>
        <p:grpSpPr bwMode="auto">
          <a:xfrm>
            <a:off x="2011363" y="2860675"/>
            <a:ext cx="1184275" cy="3670300"/>
            <a:chOff x="3269" y="1426"/>
            <a:chExt cx="746" cy="2312"/>
          </a:xfrm>
        </p:grpSpPr>
        <p:sp>
          <p:nvSpPr>
            <p:cNvPr id="13382" name="Text Box 5"/>
            <p:cNvSpPr txBox="1">
              <a:spLocks noChangeArrowheads="1"/>
            </p:cNvSpPr>
            <p:nvPr/>
          </p:nvSpPr>
          <p:spPr bwMode="auto">
            <a:xfrm>
              <a:off x="3485" y="1426"/>
              <a:ext cx="316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13383" name="Text Box 9"/>
            <p:cNvSpPr txBox="1">
              <a:spLocks noChangeArrowheads="1"/>
            </p:cNvSpPr>
            <p:nvPr/>
          </p:nvSpPr>
          <p:spPr bwMode="auto">
            <a:xfrm>
              <a:off x="3485" y="1786"/>
              <a:ext cx="332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1</a:t>
              </a:r>
            </a:p>
          </p:txBody>
        </p:sp>
        <p:sp>
          <p:nvSpPr>
            <p:cNvPr id="13384" name="Text Box 10"/>
            <p:cNvSpPr txBox="1">
              <a:spLocks noChangeArrowheads="1"/>
            </p:cNvSpPr>
            <p:nvPr/>
          </p:nvSpPr>
          <p:spPr bwMode="auto">
            <a:xfrm>
              <a:off x="3493" y="2162"/>
              <a:ext cx="332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2</a:t>
              </a:r>
            </a:p>
          </p:txBody>
        </p:sp>
        <p:sp>
          <p:nvSpPr>
            <p:cNvPr id="13385" name="Text Box 11"/>
            <p:cNvSpPr txBox="1">
              <a:spLocks noChangeArrowheads="1"/>
            </p:cNvSpPr>
            <p:nvPr/>
          </p:nvSpPr>
          <p:spPr bwMode="auto">
            <a:xfrm>
              <a:off x="3501" y="2522"/>
              <a:ext cx="332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3</a:t>
              </a:r>
            </a:p>
          </p:txBody>
        </p:sp>
        <p:sp>
          <p:nvSpPr>
            <p:cNvPr id="13386" name="Text Box 12"/>
            <p:cNvSpPr txBox="1">
              <a:spLocks noChangeArrowheads="1"/>
            </p:cNvSpPr>
            <p:nvPr/>
          </p:nvSpPr>
          <p:spPr bwMode="auto">
            <a:xfrm>
              <a:off x="3269" y="3426"/>
              <a:ext cx="746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heap</a:t>
              </a:r>
              <a:r>
                <a:rPr lang="en-US" baseline="-25000"/>
                <a:t>1</a:t>
              </a:r>
            </a:p>
          </p:txBody>
        </p:sp>
      </p:grpSp>
      <p:grpSp>
        <p:nvGrpSpPr>
          <p:cNvPr id="13317" name="Group 118"/>
          <p:cNvGrpSpPr>
            <a:grpSpLocks/>
          </p:cNvGrpSpPr>
          <p:nvPr/>
        </p:nvGrpSpPr>
        <p:grpSpPr bwMode="auto">
          <a:xfrm>
            <a:off x="3373438" y="1841500"/>
            <a:ext cx="5767387" cy="4948238"/>
            <a:chOff x="1709" y="890"/>
            <a:chExt cx="3784" cy="3339"/>
          </a:xfrm>
        </p:grpSpPr>
        <p:sp>
          <p:nvSpPr>
            <p:cNvPr id="13319" name="Text Box 119"/>
            <p:cNvSpPr txBox="1">
              <a:spLocks noChangeArrowheads="1"/>
            </p:cNvSpPr>
            <p:nvPr/>
          </p:nvSpPr>
          <p:spPr bwMode="auto">
            <a:xfrm>
              <a:off x="1709" y="1992"/>
              <a:ext cx="864" cy="30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1</a:t>
              </a:r>
              <a:r>
                <a:rPr lang="en-US"/>
                <a:t> </a:t>
              </a:r>
              <a:r>
                <a:rPr lang="en-US" sz="1600"/>
                <a:t>0x480590</a:t>
              </a:r>
            </a:p>
          </p:txBody>
        </p:sp>
        <p:sp>
          <p:nvSpPr>
            <p:cNvPr id="13320" name="Text Box 120"/>
            <p:cNvSpPr txBox="1">
              <a:spLocks noChangeArrowheads="1"/>
            </p:cNvSpPr>
            <p:nvPr/>
          </p:nvSpPr>
          <p:spPr bwMode="auto">
            <a:xfrm>
              <a:off x="1846" y="3441"/>
              <a:ext cx="761" cy="2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0x5050510</a:t>
              </a:r>
            </a:p>
          </p:txBody>
        </p:sp>
        <p:sp>
          <p:nvSpPr>
            <p:cNvPr id="13321" name="Freeform 121"/>
            <p:cNvSpPr>
              <a:spLocks/>
            </p:cNvSpPr>
            <p:nvPr/>
          </p:nvSpPr>
          <p:spPr bwMode="auto">
            <a:xfrm>
              <a:off x="3278" y="2144"/>
              <a:ext cx="576" cy="1436"/>
            </a:xfrm>
            <a:custGeom>
              <a:avLst/>
              <a:gdLst>
                <a:gd name="T0" fmla="*/ 0 w 608"/>
                <a:gd name="T1" fmla="*/ 0 h 1412"/>
                <a:gd name="T2" fmla="*/ 546 w 608"/>
                <a:gd name="T3" fmla="*/ 529 h 1412"/>
                <a:gd name="T4" fmla="*/ 0 w 608"/>
                <a:gd name="T5" fmla="*/ 1460 h 1412"/>
                <a:gd name="T6" fmla="*/ 0 60000 65536"/>
                <a:gd name="T7" fmla="*/ 0 60000 65536"/>
                <a:gd name="T8" fmla="*/ 0 60000 65536"/>
                <a:gd name="T9" fmla="*/ 0 w 608"/>
                <a:gd name="T10" fmla="*/ 0 h 1412"/>
                <a:gd name="T11" fmla="*/ 608 w 608"/>
                <a:gd name="T12" fmla="*/ 1412 h 1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8" h="1412">
                  <a:moveTo>
                    <a:pt x="0" y="0"/>
                  </a:moveTo>
                  <a:cubicBezTo>
                    <a:pt x="304" y="138"/>
                    <a:pt x="608" y="276"/>
                    <a:pt x="608" y="511"/>
                  </a:cubicBezTo>
                  <a:cubicBezTo>
                    <a:pt x="608" y="746"/>
                    <a:pt x="101" y="1263"/>
                    <a:pt x="0" y="141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Text Box 122"/>
            <p:cNvSpPr txBox="1">
              <a:spLocks noChangeArrowheads="1"/>
            </p:cNvSpPr>
            <p:nvPr/>
          </p:nvSpPr>
          <p:spPr bwMode="auto">
            <a:xfrm>
              <a:off x="1768" y="1535"/>
              <a:ext cx="752" cy="30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 </a:t>
              </a:r>
              <a:r>
                <a:rPr lang="en-US" sz="1600"/>
                <a:t>0x480000</a:t>
              </a:r>
            </a:p>
          </p:txBody>
        </p:sp>
        <p:sp>
          <p:nvSpPr>
            <p:cNvPr id="13323" name="Text Box 123"/>
            <p:cNvSpPr txBox="1">
              <a:spLocks noChangeArrowheads="1"/>
            </p:cNvSpPr>
            <p:nvPr/>
          </p:nvSpPr>
          <p:spPr bwMode="auto">
            <a:xfrm>
              <a:off x="1718" y="1783"/>
              <a:ext cx="863" cy="30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2</a:t>
              </a:r>
              <a:r>
                <a:rPr lang="en-US"/>
                <a:t> </a:t>
              </a:r>
              <a:r>
                <a:rPr lang="en-US" sz="1600"/>
                <a:t>0x480580</a:t>
              </a:r>
            </a:p>
          </p:txBody>
        </p:sp>
        <p:sp>
          <p:nvSpPr>
            <p:cNvPr id="13324" name="Freeform 124"/>
            <p:cNvSpPr>
              <a:spLocks/>
            </p:cNvSpPr>
            <p:nvPr/>
          </p:nvSpPr>
          <p:spPr bwMode="auto">
            <a:xfrm>
              <a:off x="3310" y="1936"/>
              <a:ext cx="576" cy="1965"/>
            </a:xfrm>
            <a:custGeom>
              <a:avLst/>
              <a:gdLst>
                <a:gd name="T0" fmla="*/ 0 w 608"/>
                <a:gd name="T1" fmla="*/ 0 h 1412"/>
                <a:gd name="T2" fmla="*/ 546 w 608"/>
                <a:gd name="T3" fmla="*/ 989 h 1412"/>
                <a:gd name="T4" fmla="*/ 0 w 608"/>
                <a:gd name="T5" fmla="*/ 2735 h 1412"/>
                <a:gd name="T6" fmla="*/ 0 60000 65536"/>
                <a:gd name="T7" fmla="*/ 0 60000 65536"/>
                <a:gd name="T8" fmla="*/ 0 60000 65536"/>
                <a:gd name="T9" fmla="*/ 0 w 608"/>
                <a:gd name="T10" fmla="*/ 0 h 1412"/>
                <a:gd name="T11" fmla="*/ 608 w 608"/>
                <a:gd name="T12" fmla="*/ 1412 h 1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8" h="1412">
                  <a:moveTo>
                    <a:pt x="0" y="0"/>
                  </a:moveTo>
                  <a:cubicBezTo>
                    <a:pt x="304" y="138"/>
                    <a:pt x="608" y="276"/>
                    <a:pt x="608" y="511"/>
                  </a:cubicBezTo>
                  <a:cubicBezTo>
                    <a:pt x="608" y="746"/>
                    <a:pt x="101" y="1263"/>
                    <a:pt x="0" y="141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Text Box 125"/>
            <p:cNvSpPr txBox="1">
              <a:spLocks noChangeArrowheads="1"/>
            </p:cNvSpPr>
            <p:nvPr/>
          </p:nvSpPr>
          <p:spPr bwMode="auto">
            <a:xfrm>
              <a:off x="1840" y="3816"/>
              <a:ext cx="761" cy="2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0x5050518</a:t>
              </a:r>
            </a:p>
          </p:txBody>
        </p:sp>
        <p:grpSp>
          <p:nvGrpSpPr>
            <p:cNvPr id="13326" name="Group 126"/>
            <p:cNvGrpSpPr>
              <a:grpSpLocks/>
            </p:cNvGrpSpPr>
            <p:nvPr/>
          </p:nvGrpSpPr>
          <p:grpSpPr bwMode="auto">
            <a:xfrm>
              <a:off x="2535" y="1520"/>
              <a:ext cx="769" cy="2693"/>
              <a:chOff x="2847" y="1104"/>
              <a:chExt cx="769" cy="2693"/>
            </a:xfrm>
          </p:grpSpPr>
          <p:sp>
            <p:nvSpPr>
              <p:cNvPr id="13368" name="Rectangle 127"/>
              <p:cNvSpPr>
                <a:spLocks noChangeArrowheads="1"/>
              </p:cNvSpPr>
              <p:nvPr/>
            </p:nvSpPr>
            <p:spPr bwMode="auto">
              <a:xfrm>
                <a:off x="2877" y="1618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9" name="Text Box 128"/>
              <p:cNvSpPr txBox="1">
                <a:spLocks noChangeArrowheads="1"/>
              </p:cNvSpPr>
              <p:nvPr/>
            </p:nvSpPr>
            <p:spPr bwMode="auto">
              <a:xfrm>
                <a:off x="2848" y="1652"/>
                <a:ext cx="761" cy="22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0x5050510</a:t>
                </a:r>
              </a:p>
            </p:txBody>
          </p:sp>
          <p:sp>
            <p:nvSpPr>
              <p:cNvPr id="13370" name="Line 129"/>
              <p:cNvSpPr>
                <a:spLocks noChangeShapeType="1"/>
              </p:cNvSpPr>
              <p:nvPr/>
            </p:nvSpPr>
            <p:spPr bwMode="auto">
              <a:xfrm>
                <a:off x="2872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1" name="Line 130"/>
              <p:cNvSpPr>
                <a:spLocks noChangeShapeType="1"/>
              </p:cNvSpPr>
              <p:nvPr/>
            </p:nvSpPr>
            <p:spPr bwMode="auto">
              <a:xfrm>
                <a:off x="3597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2" name="Text Box 131"/>
              <p:cNvSpPr txBox="1">
                <a:spLocks noChangeArrowheads="1"/>
              </p:cNvSpPr>
              <p:nvPr/>
            </p:nvSpPr>
            <p:spPr bwMode="auto">
              <a:xfrm>
                <a:off x="3150" y="1801"/>
                <a:ext cx="142" cy="26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.</a:t>
                </a:r>
              </a:p>
              <a:p>
                <a:r>
                  <a:rPr lang="en-US" sz="1000" b="1"/>
                  <a:t>.</a:t>
                </a:r>
              </a:p>
            </p:txBody>
          </p:sp>
          <p:sp>
            <p:nvSpPr>
              <p:cNvPr id="13373" name="Rectangle 132"/>
              <p:cNvSpPr>
                <a:spLocks noChangeArrowheads="1"/>
              </p:cNvSpPr>
              <p:nvPr/>
            </p:nvSpPr>
            <p:spPr bwMode="auto">
              <a:xfrm>
                <a:off x="2872" y="3010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4" name="Line 133"/>
              <p:cNvSpPr>
                <a:spLocks noChangeShapeType="1"/>
              </p:cNvSpPr>
              <p:nvPr/>
            </p:nvSpPr>
            <p:spPr bwMode="auto">
              <a:xfrm>
                <a:off x="2867" y="2803"/>
                <a:ext cx="3" cy="99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5" name="Line 134"/>
              <p:cNvSpPr>
                <a:spLocks noChangeShapeType="1"/>
              </p:cNvSpPr>
              <p:nvPr/>
            </p:nvSpPr>
            <p:spPr bwMode="auto">
              <a:xfrm flipH="1">
                <a:off x="3590" y="2811"/>
                <a:ext cx="5" cy="98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6" name="Text Box 135"/>
              <p:cNvSpPr txBox="1">
                <a:spLocks noChangeArrowheads="1"/>
              </p:cNvSpPr>
              <p:nvPr/>
            </p:nvSpPr>
            <p:spPr bwMode="auto">
              <a:xfrm>
                <a:off x="3131" y="3011"/>
                <a:ext cx="320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999</a:t>
                </a:r>
              </a:p>
            </p:txBody>
          </p:sp>
          <p:sp>
            <p:nvSpPr>
              <p:cNvPr id="13377" name="Rectangle 136"/>
              <p:cNvSpPr>
                <a:spLocks noChangeArrowheads="1"/>
              </p:cNvSpPr>
              <p:nvPr/>
            </p:nvSpPr>
            <p:spPr bwMode="auto">
              <a:xfrm>
                <a:off x="2877" y="1162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8" name="Text Box 137"/>
              <p:cNvSpPr txBox="1">
                <a:spLocks noChangeArrowheads="1"/>
              </p:cNvSpPr>
              <p:nvPr/>
            </p:nvSpPr>
            <p:spPr bwMode="auto">
              <a:xfrm>
                <a:off x="2847" y="1196"/>
                <a:ext cx="762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8</a:t>
                </a:r>
              </a:p>
            </p:txBody>
          </p:sp>
          <p:sp>
            <p:nvSpPr>
              <p:cNvPr id="13379" name="Text Box 138"/>
              <p:cNvSpPr txBox="1">
                <a:spLocks noChangeArrowheads="1"/>
              </p:cNvSpPr>
              <p:nvPr/>
            </p:nvSpPr>
            <p:spPr bwMode="auto">
              <a:xfrm>
                <a:off x="2855" y="1412"/>
                <a:ext cx="761" cy="22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0x5050518</a:t>
                </a:r>
              </a:p>
            </p:txBody>
          </p:sp>
          <p:sp>
            <p:nvSpPr>
              <p:cNvPr id="13380" name="Rectangle 139"/>
              <p:cNvSpPr>
                <a:spLocks noChangeArrowheads="1"/>
              </p:cNvSpPr>
              <p:nvPr/>
            </p:nvSpPr>
            <p:spPr bwMode="auto">
              <a:xfrm>
                <a:off x="2864" y="3386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1" name="Text Box 140"/>
              <p:cNvSpPr txBox="1">
                <a:spLocks noChangeArrowheads="1"/>
              </p:cNvSpPr>
              <p:nvPr/>
            </p:nvSpPr>
            <p:spPr bwMode="auto">
              <a:xfrm>
                <a:off x="3157" y="3387"/>
                <a:ext cx="254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20</a:t>
                </a:r>
              </a:p>
            </p:txBody>
          </p:sp>
        </p:grpSp>
        <p:grpSp>
          <p:nvGrpSpPr>
            <p:cNvPr id="13327" name="Group 141"/>
            <p:cNvGrpSpPr>
              <a:grpSpLocks/>
            </p:cNvGrpSpPr>
            <p:nvPr/>
          </p:nvGrpSpPr>
          <p:grpSpPr bwMode="auto">
            <a:xfrm>
              <a:off x="1727" y="2415"/>
              <a:ext cx="1570" cy="309"/>
              <a:chOff x="2879" y="1999"/>
              <a:chExt cx="1570" cy="309"/>
            </a:xfrm>
          </p:grpSpPr>
          <p:sp>
            <p:nvSpPr>
              <p:cNvPr id="13365" name="Rectangle 142"/>
              <p:cNvSpPr>
                <a:spLocks noChangeArrowheads="1"/>
              </p:cNvSpPr>
              <p:nvPr/>
            </p:nvSpPr>
            <p:spPr bwMode="auto">
              <a:xfrm>
                <a:off x="3717" y="2042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6" name="Text Box 143"/>
              <p:cNvSpPr txBox="1">
                <a:spLocks noChangeArrowheads="1"/>
              </p:cNvSpPr>
              <p:nvPr/>
            </p:nvSpPr>
            <p:spPr bwMode="auto">
              <a:xfrm>
                <a:off x="2879" y="1999"/>
                <a:ext cx="863" cy="30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/>
                  <a:t>p</a:t>
                </a:r>
                <a:r>
                  <a:rPr lang="en-US" baseline="-25000"/>
                  <a:t>3</a:t>
                </a:r>
                <a:r>
                  <a:rPr lang="en-US"/>
                  <a:t> </a:t>
                </a:r>
                <a:r>
                  <a:rPr lang="en-US" sz="1600"/>
                  <a:t>0x490000</a:t>
                </a:r>
              </a:p>
            </p:txBody>
          </p:sp>
          <p:sp>
            <p:nvSpPr>
              <p:cNvPr id="13367" name="Text Box 144"/>
              <p:cNvSpPr txBox="1">
                <a:spLocks noChangeArrowheads="1"/>
              </p:cNvSpPr>
              <p:nvPr/>
            </p:nvSpPr>
            <p:spPr bwMode="auto">
              <a:xfrm>
                <a:off x="3687" y="2076"/>
                <a:ext cx="762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20</a:t>
                </a:r>
              </a:p>
            </p:txBody>
          </p:sp>
        </p:grpSp>
        <p:grpSp>
          <p:nvGrpSpPr>
            <p:cNvPr id="13328" name="Group 145"/>
            <p:cNvGrpSpPr>
              <a:grpSpLocks/>
            </p:cNvGrpSpPr>
            <p:nvPr/>
          </p:nvGrpSpPr>
          <p:grpSpPr bwMode="auto">
            <a:xfrm>
              <a:off x="4719" y="1536"/>
              <a:ext cx="769" cy="2693"/>
              <a:chOff x="2847" y="1104"/>
              <a:chExt cx="769" cy="2693"/>
            </a:xfrm>
          </p:grpSpPr>
          <p:sp>
            <p:nvSpPr>
              <p:cNvPr id="13351" name="Rectangle 146"/>
              <p:cNvSpPr>
                <a:spLocks noChangeArrowheads="1"/>
              </p:cNvSpPr>
              <p:nvPr/>
            </p:nvSpPr>
            <p:spPr bwMode="auto">
              <a:xfrm>
                <a:off x="2877" y="1618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2" name="Text Box 147"/>
              <p:cNvSpPr txBox="1">
                <a:spLocks noChangeArrowheads="1"/>
              </p:cNvSpPr>
              <p:nvPr/>
            </p:nvSpPr>
            <p:spPr bwMode="auto">
              <a:xfrm>
                <a:off x="2849" y="1652"/>
                <a:ext cx="758" cy="22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13353" name="Line 148"/>
              <p:cNvSpPr>
                <a:spLocks noChangeShapeType="1"/>
              </p:cNvSpPr>
              <p:nvPr/>
            </p:nvSpPr>
            <p:spPr bwMode="auto">
              <a:xfrm>
                <a:off x="2872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4" name="Line 149"/>
              <p:cNvSpPr>
                <a:spLocks noChangeShapeType="1"/>
              </p:cNvSpPr>
              <p:nvPr/>
            </p:nvSpPr>
            <p:spPr bwMode="auto">
              <a:xfrm>
                <a:off x="3597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5" name="Text Box 150"/>
              <p:cNvSpPr txBox="1">
                <a:spLocks noChangeArrowheads="1"/>
              </p:cNvSpPr>
              <p:nvPr/>
            </p:nvSpPr>
            <p:spPr bwMode="auto">
              <a:xfrm>
                <a:off x="3151" y="1801"/>
                <a:ext cx="142" cy="26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.</a:t>
                </a:r>
              </a:p>
              <a:p>
                <a:r>
                  <a:rPr lang="en-US" sz="1000" b="1"/>
                  <a:t>.</a:t>
                </a:r>
              </a:p>
            </p:txBody>
          </p:sp>
          <p:sp>
            <p:nvSpPr>
              <p:cNvPr id="13356" name="Rectangle 151"/>
              <p:cNvSpPr>
                <a:spLocks noChangeArrowheads="1"/>
              </p:cNvSpPr>
              <p:nvPr/>
            </p:nvSpPr>
            <p:spPr bwMode="auto">
              <a:xfrm>
                <a:off x="2872" y="3010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7" name="Line 152"/>
              <p:cNvSpPr>
                <a:spLocks noChangeShapeType="1"/>
              </p:cNvSpPr>
              <p:nvPr/>
            </p:nvSpPr>
            <p:spPr bwMode="auto">
              <a:xfrm>
                <a:off x="2867" y="2803"/>
                <a:ext cx="3" cy="99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8" name="Line 153"/>
              <p:cNvSpPr>
                <a:spLocks noChangeShapeType="1"/>
              </p:cNvSpPr>
              <p:nvPr/>
            </p:nvSpPr>
            <p:spPr bwMode="auto">
              <a:xfrm flipH="1">
                <a:off x="3590" y="2811"/>
                <a:ext cx="5" cy="98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9" name="Text Box 154"/>
              <p:cNvSpPr txBox="1">
                <a:spLocks noChangeArrowheads="1"/>
              </p:cNvSpPr>
              <p:nvPr/>
            </p:nvSpPr>
            <p:spPr bwMode="auto">
              <a:xfrm>
                <a:off x="3097" y="3011"/>
                <a:ext cx="217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/>
                  <a:t>m</a:t>
                </a:r>
              </a:p>
            </p:txBody>
          </p:sp>
          <p:sp>
            <p:nvSpPr>
              <p:cNvPr id="13360" name="Rectangle 155"/>
              <p:cNvSpPr>
                <a:spLocks noChangeArrowheads="1"/>
              </p:cNvSpPr>
              <p:nvPr/>
            </p:nvSpPr>
            <p:spPr bwMode="auto">
              <a:xfrm>
                <a:off x="2877" y="1162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1" name="Text Box 156"/>
              <p:cNvSpPr txBox="1">
                <a:spLocks noChangeArrowheads="1"/>
              </p:cNvSpPr>
              <p:nvPr/>
            </p:nvSpPr>
            <p:spPr bwMode="auto">
              <a:xfrm>
                <a:off x="2847" y="1196"/>
                <a:ext cx="760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13362" name="Text Box 157"/>
              <p:cNvSpPr txBox="1">
                <a:spLocks noChangeArrowheads="1"/>
              </p:cNvSpPr>
              <p:nvPr/>
            </p:nvSpPr>
            <p:spPr bwMode="auto">
              <a:xfrm>
                <a:off x="2856" y="1413"/>
                <a:ext cx="760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13363" name="Rectangle 158"/>
              <p:cNvSpPr>
                <a:spLocks noChangeArrowheads="1"/>
              </p:cNvSpPr>
              <p:nvPr/>
            </p:nvSpPr>
            <p:spPr bwMode="auto">
              <a:xfrm>
                <a:off x="2864" y="3386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4" name="Text Box 159"/>
              <p:cNvSpPr txBox="1">
                <a:spLocks noChangeArrowheads="1"/>
              </p:cNvSpPr>
              <p:nvPr/>
            </p:nvSpPr>
            <p:spPr bwMode="auto">
              <a:xfrm>
                <a:off x="3081" y="3387"/>
                <a:ext cx="418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/>
                  <a:t>undef</a:t>
                </a:r>
              </a:p>
            </p:txBody>
          </p:sp>
        </p:grpSp>
        <p:grpSp>
          <p:nvGrpSpPr>
            <p:cNvPr id="13329" name="Group 160"/>
            <p:cNvGrpSpPr>
              <a:grpSpLocks/>
            </p:cNvGrpSpPr>
            <p:nvPr/>
          </p:nvGrpSpPr>
          <p:grpSpPr bwMode="auto">
            <a:xfrm>
              <a:off x="3929" y="1528"/>
              <a:ext cx="812" cy="2693"/>
              <a:chOff x="2849" y="1104"/>
              <a:chExt cx="812" cy="2693"/>
            </a:xfrm>
          </p:grpSpPr>
          <p:sp>
            <p:nvSpPr>
              <p:cNvPr id="13337" name="Rectangle 161"/>
              <p:cNvSpPr>
                <a:spLocks noChangeArrowheads="1"/>
              </p:cNvSpPr>
              <p:nvPr/>
            </p:nvSpPr>
            <p:spPr bwMode="auto">
              <a:xfrm>
                <a:off x="2877" y="1618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8" name="Text Box 162"/>
              <p:cNvSpPr txBox="1">
                <a:spLocks noChangeArrowheads="1"/>
              </p:cNvSpPr>
              <p:nvPr/>
            </p:nvSpPr>
            <p:spPr bwMode="auto">
              <a:xfrm>
                <a:off x="2849" y="1653"/>
                <a:ext cx="761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0x480590</a:t>
                </a:r>
              </a:p>
            </p:txBody>
          </p:sp>
          <p:sp>
            <p:nvSpPr>
              <p:cNvPr id="13339" name="Line 163"/>
              <p:cNvSpPr>
                <a:spLocks noChangeShapeType="1"/>
              </p:cNvSpPr>
              <p:nvPr/>
            </p:nvSpPr>
            <p:spPr bwMode="auto">
              <a:xfrm>
                <a:off x="2872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0" name="Line 164"/>
              <p:cNvSpPr>
                <a:spLocks noChangeShapeType="1"/>
              </p:cNvSpPr>
              <p:nvPr/>
            </p:nvSpPr>
            <p:spPr bwMode="auto">
              <a:xfrm>
                <a:off x="3597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1" name="Text Box 165"/>
              <p:cNvSpPr txBox="1">
                <a:spLocks noChangeArrowheads="1"/>
              </p:cNvSpPr>
              <p:nvPr/>
            </p:nvSpPr>
            <p:spPr bwMode="auto">
              <a:xfrm>
                <a:off x="3151" y="1801"/>
                <a:ext cx="141" cy="26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.</a:t>
                </a:r>
              </a:p>
              <a:p>
                <a:r>
                  <a:rPr lang="en-US" sz="1000" b="1"/>
                  <a:t>.</a:t>
                </a:r>
              </a:p>
            </p:txBody>
          </p:sp>
          <p:sp>
            <p:nvSpPr>
              <p:cNvPr id="13342" name="Rectangle 166"/>
              <p:cNvSpPr>
                <a:spLocks noChangeArrowheads="1"/>
              </p:cNvSpPr>
              <p:nvPr/>
            </p:nvSpPr>
            <p:spPr bwMode="auto">
              <a:xfrm>
                <a:off x="2872" y="3010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3" name="Line 167"/>
              <p:cNvSpPr>
                <a:spLocks noChangeShapeType="1"/>
              </p:cNvSpPr>
              <p:nvPr/>
            </p:nvSpPr>
            <p:spPr bwMode="auto">
              <a:xfrm>
                <a:off x="2867" y="2803"/>
                <a:ext cx="3" cy="99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4" name="Line 168"/>
              <p:cNvSpPr>
                <a:spLocks noChangeShapeType="1"/>
              </p:cNvSpPr>
              <p:nvPr/>
            </p:nvSpPr>
            <p:spPr bwMode="auto">
              <a:xfrm flipH="1">
                <a:off x="3590" y="2811"/>
                <a:ext cx="5" cy="98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5" name="Text Box 169"/>
              <p:cNvSpPr txBox="1">
                <a:spLocks noChangeArrowheads="1"/>
              </p:cNvSpPr>
              <p:nvPr/>
            </p:nvSpPr>
            <p:spPr bwMode="auto">
              <a:xfrm>
                <a:off x="2948" y="3010"/>
                <a:ext cx="713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/>
                  <a:t>0x5050510</a:t>
                </a:r>
              </a:p>
            </p:txBody>
          </p:sp>
          <p:sp>
            <p:nvSpPr>
              <p:cNvPr id="13346" name="Rectangle 170"/>
              <p:cNvSpPr>
                <a:spLocks noChangeArrowheads="1"/>
              </p:cNvSpPr>
              <p:nvPr/>
            </p:nvSpPr>
            <p:spPr bwMode="auto">
              <a:xfrm>
                <a:off x="2877" y="1162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7" name="Text Box 171"/>
              <p:cNvSpPr txBox="1">
                <a:spLocks noChangeArrowheads="1"/>
              </p:cNvSpPr>
              <p:nvPr/>
            </p:nvSpPr>
            <p:spPr bwMode="auto">
              <a:xfrm>
                <a:off x="2849" y="1197"/>
                <a:ext cx="761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0x480000</a:t>
                </a:r>
              </a:p>
            </p:txBody>
          </p:sp>
          <p:sp>
            <p:nvSpPr>
              <p:cNvPr id="13348" name="Text Box 172"/>
              <p:cNvSpPr txBox="1">
                <a:spLocks noChangeArrowheads="1"/>
              </p:cNvSpPr>
              <p:nvPr/>
            </p:nvSpPr>
            <p:spPr bwMode="auto">
              <a:xfrm>
                <a:off x="2856" y="1412"/>
                <a:ext cx="760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0x480580</a:t>
                </a:r>
              </a:p>
            </p:txBody>
          </p:sp>
          <p:sp>
            <p:nvSpPr>
              <p:cNvPr id="13349" name="Rectangle 173"/>
              <p:cNvSpPr>
                <a:spLocks noChangeArrowheads="1"/>
              </p:cNvSpPr>
              <p:nvPr/>
            </p:nvSpPr>
            <p:spPr bwMode="auto">
              <a:xfrm>
                <a:off x="2864" y="3386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0" name="Text Box 174"/>
              <p:cNvSpPr txBox="1">
                <a:spLocks noChangeArrowheads="1"/>
              </p:cNvSpPr>
              <p:nvPr/>
            </p:nvSpPr>
            <p:spPr bwMode="auto">
              <a:xfrm>
                <a:off x="2940" y="3385"/>
                <a:ext cx="714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/>
                  <a:t>0x5050510</a:t>
                </a:r>
              </a:p>
            </p:txBody>
          </p:sp>
        </p:grpSp>
        <p:sp>
          <p:nvSpPr>
            <p:cNvPr id="13330" name="Text Box 175"/>
            <p:cNvSpPr txBox="1">
              <a:spLocks noChangeArrowheads="1"/>
            </p:cNvSpPr>
            <p:nvPr/>
          </p:nvSpPr>
          <p:spPr bwMode="auto">
            <a:xfrm>
              <a:off x="4044" y="890"/>
              <a:ext cx="1449" cy="30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Shadow memory</a:t>
              </a:r>
            </a:p>
          </p:txBody>
        </p:sp>
        <p:sp>
          <p:nvSpPr>
            <p:cNvPr id="13331" name="Text Box 176"/>
            <p:cNvSpPr txBox="1">
              <a:spLocks noChangeArrowheads="1"/>
            </p:cNvSpPr>
            <p:nvPr/>
          </p:nvSpPr>
          <p:spPr bwMode="auto">
            <a:xfrm>
              <a:off x="4078" y="1188"/>
              <a:ext cx="488" cy="30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base</a:t>
              </a:r>
            </a:p>
          </p:txBody>
        </p:sp>
        <p:sp>
          <p:nvSpPr>
            <p:cNvPr id="13332" name="Text Box 177"/>
            <p:cNvSpPr txBox="1">
              <a:spLocks noChangeArrowheads="1"/>
            </p:cNvSpPr>
            <p:nvPr/>
          </p:nvSpPr>
          <p:spPr bwMode="auto">
            <a:xfrm>
              <a:off x="4890" y="1199"/>
              <a:ext cx="420" cy="30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size</a:t>
              </a:r>
            </a:p>
          </p:txBody>
        </p:sp>
        <p:sp>
          <p:nvSpPr>
            <p:cNvPr id="13333" name="Rectangle 178"/>
            <p:cNvSpPr>
              <a:spLocks noChangeArrowheads="1"/>
            </p:cNvSpPr>
            <p:nvPr/>
          </p:nvSpPr>
          <p:spPr bwMode="auto">
            <a:xfrm>
              <a:off x="3949" y="2482"/>
              <a:ext cx="720" cy="21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Text Box 179"/>
            <p:cNvSpPr txBox="1">
              <a:spLocks noChangeArrowheads="1"/>
            </p:cNvSpPr>
            <p:nvPr/>
          </p:nvSpPr>
          <p:spPr bwMode="auto">
            <a:xfrm>
              <a:off x="3920" y="2516"/>
              <a:ext cx="761" cy="2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0x490000</a:t>
              </a:r>
            </a:p>
          </p:txBody>
        </p:sp>
        <p:sp>
          <p:nvSpPr>
            <p:cNvPr id="13335" name="Rectangle 180"/>
            <p:cNvSpPr>
              <a:spLocks noChangeArrowheads="1"/>
            </p:cNvSpPr>
            <p:nvPr/>
          </p:nvSpPr>
          <p:spPr bwMode="auto">
            <a:xfrm>
              <a:off x="4749" y="2498"/>
              <a:ext cx="720" cy="21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Text Box 181"/>
            <p:cNvSpPr txBox="1">
              <a:spLocks noChangeArrowheads="1"/>
            </p:cNvSpPr>
            <p:nvPr/>
          </p:nvSpPr>
          <p:spPr bwMode="auto">
            <a:xfrm>
              <a:off x="4976" y="2509"/>
              <a:ext cx="196" cy="24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4</a:t>
              </a:r>
            </a:p>
          </p:txBody>
        </p:sp>
      </p:grpSp>
      <p:sp>
        <p:nvSpPr>
          <p:cNvPr id="13318" name="Text Box 182"/>
          <p:cNvSpPr txBox="1">
            <a:spLocks noChangeArrowheads="1"/>
          </p:cNvSpPr>
          <p:nvPr/>
        </p:nvSpPr>
        <p:spPr bwMode="auto">
          <a:xfrm>
            <a:off x="323850" y="4149725"/>
            <a:ext cx="1300163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Abstract </a:t>
            </a:r>
            <a:br>
              <a:rPr lang="en-US">
                <a:solidFill>
                  <a:srgbClr val="009900"/>
                </a:solidFill>
              </a:rPr>
            </a:br>
            <a:r>
              <a:rPr lang="en-US">
                <a:solidFill>
                  <a:srgbClr val="009900"/>
                </a:solidFill>
              </a:rPr>
              <a:t>locations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CSSV</a:t>
            </a:r>
            <a:r>
              <a:rPr lang="en-US" sz="4000" smtClean="0">
                <a:latin typeface="Tahoma" pitchFamily="34" charset="0"/>
              </a:rPr>
              <a:t>’</a:t>
            </a:r>
            <a:r>
              <a:rPr lang="en-US" sz="4000" smtClean="0"/>
              <a:t>s Abstraction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612900"/>
            <a:ext cx="4440238" cy="1328738"/>
          </a:xfrm>
          <a:noFill/>
        </p:spPr>
        <p:txBody>
          <a:bodyPr/>
          <a:lstStyle/>
          <a:p>
            <a:r>
              <a:rPr lang="en-US" smtClean="0"/>
              <a:t>Track sizes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2011363" y="2860675"/>
            <a:ext cx="1184275" cy="3670300"/>
            <a:chOff x="3269" y="1426"/>
            <a:chExt cx="746" cy="2312"/>
          </a:xfrm>
        </p:grpSpPr>
        <p:sp>
          <p:nvSpPr>
            <p:cNvPr id="14412" name="Text Box 5"/>
            <p:cNvSpPr txBox="1">
              <a:spLocks noChangeArrowheads="1"/>
            </p:cNvSpPr>
            <p:nvPr/>
          </p:nvSpPr>
          <p:spPr bwMode="auto">
            <a:xfrm>
              <a:off x="3485" y="1426"/>
              <a:ext cx="316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14413" name="Text Box 6"/>
            <p:cNvSpPr txBox="1">
              <a:spLocks noChangeArrowheads="1"/>
            </p:cNvSpPr>
            <p:nvPr/>
          </p:nvSpPr>
          <p:spPr bwMode="auto">
            <a:xfrm>
              <a:off x="3485" y="1786"/>
              <a:ext cx="332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1</a:t>
              </a:r>
            </a:p>
          </p:txBody>
        </p:sp>
        <p:sp>
          <p:nvSpPr>
            <p:cNvPr id="14414" name="Text Box 7"/>
            <p:cNvSpPr txBox="1">
              <a:spLocks noChangeArrowheads="1"/>
            </p:cNvSpPr>
            <p:nvPr/>
          </p:nvSpPr>
          <p:spPr bwMode="auto">
            <a:xfrm>
              <a:off x="3493" y="2162"/>
              <a:ext cx="332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2</a:t>
              </a:r>
            </a:p>
          </p:txBody>
        </p:sp>
        <p:sp>
          <p:nvSpPr>
            <p:cNvPr id="14415" name="Text Box 8"/>
            <p:cNvSpPr txBox="1">
              <a:spLocks noChangeArrowheads="1"/>
            </p:cNvSpPr>
            <p:nvPr/>
          </p:nvSpPr>
          <p:spPr bwMode="auto">
            <a:xfrm>
              <a:off x="3501" y="2522"/>
              <a:ext cx="332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3</a:t>
              </a:r>
            </a:p>
          </p:txBody>
        </p:sp>
        <p:sp>
          <p:nvSpPr>
            <p:cNvPr id="14416" name="Text Box 9"/>
            <p:cNvSpPr txBox="1">
              <a:spLocks noChangeArrowheads="1"/>
            </p:cNvSpPr>
            <p:nvPr/>
          </p:nvSpPr>
          <p:spPr bwMode="auto">
            <a:xfrm>
              <a:off x="3269" y="3426"/>
              <a:ext cx="746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heap</a:t>
              </a:r>
              <a:r>
                <a:rPr lang="en-US" baseline="-25000"/>
                <a:t>1</a:t>
              </a:r>
            </a:p>
          </p:txBody>
        </p:sp>
      </p:grpSp>
      <p:grpSp>
        <p:nvGrpSpPr>
          <p:cNvPr id="14341" name="Group 10"/>
          <p:cNvGrpSpPr>
            <a:grpSpLocks/>
          </p:cNvGrpSpPr>
          <p:nvPr/>
        </p:nvGrpSpPr>
        <p:grpSpPr bwMode="auto">
          <a:xfrm>
            <a:off x="3373438" y="1841500"/>
            <a:ext cx="5767387" cy="4948238"/>
            <a:chOff x="1709" y="890"/>
            <a:chExt cx="3784" cy="3339"/>
          </a:xfrm>
        </p:grpSpPr>
        <p:sp>
          <p:nvSpPr>
            <p:cNvPr id="14349" name="Text Box 11"/>
            <p:cNvSpPr txBox="1">
              <a:spLocks noChangeArrowheads="1"/>
            </p:cNvSpPr>
            <p:nvPr/>
          </p:nvSpPr>
          <p:spPr bwMode="auto">
            <a:xfrm>
              <a:off x="1709" y="1992"/>
              <a:ext cx="864" cy="30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1</a:t>
              </a:r>
              <a:r>
                <a:rPr lang="en-US"/>
                <a:t> </a:t>
              </a:r>
              <a:r>
                <a:rPr lang="en-US" sz="1600"/>
                <a:t>0x480590</a:t>
              </a:r>
            </a:p>
          </p:txBody>
        </p:sp>
        <p:sp>
          <p:nvSpPr>
            <p:cNvPr id="14350" name="Text Box 12"/>
            <p:cNvSpPr txBox="1">
              <a:spLocks noChangeArrowheads="1"/>
            </p:cNvSpPr>
            <p:nvPr/>
          </p:nvSpPr>
          <p:spPr bwMode="auto">
            <a:xfrm>
              <a:off x="1846" y="3441"/>
              <a:ext cx="761" cy="2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0x5050510</a:t>
              </a:r>
            </a:p>
          </p:txBody>
        </p:sp>
        <p:sp>
          <p:nvSpPr>
            <p:cNvPr id="14351" name="Freeform 13"/>
            <p:cNvSpPr>
              <a:spLocks/>
            </p:cNvSpPr>
            <p:nvPr/>
          </p:nvSpPr>
          <p:spPr bwMode="auto">
            <a:xfrm>
              <a:off x="3278" y="2144"/>
              <a:ext cx="576" cy="1436"/>
            </a:xfrm>
            <a:custGeom>
              <a:avLst/>
              <a:gdLst>
                <a:gd name="T0" fmla="*/ 0 w 608"/>
                <a:gd name="T1" fmla="*/ 0 h 1412"/>
                <a:gd name="T2" fmla="*/ 546 w 608"/>
                <a:gd name="T3" fmla="*/ 529 h 1412"/>
                <a:gd name="T4" fmla="*/ 0 w 608"/>
                <a:gd name="T5" fmla="*/ 1460 h 1412"/>
                <a:gd name="T6" fmla="*/ 0 60000 65536"/>
                <a:gd name="T7" fmla="*/ 0 60000 65536"/>
                <a:gd name="T8" fmla="*/ 0 60000 65536"/>
                <a:gd name="T9" fmla="*/ 0 w 608"/>
                <a:gd name="T10" fmla="*/ 0 h 1412"/>
                <a:gd name="T11" fmla="*/ 608 w 608"/>
                <a:gd name="T12" fmla="*/ 1412 h 1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8" h="1412">
                  <a:moveTo>
                    <a:pt x="0" y="0"/>
                  </a:moveTo>
                  <a:cubicBezTo>
                    <a:pt x="304" y="138"/>
                    <a:pt x="608" y="276"/>
                    <a:pt x="608" y="511"/>
                  </a:cubicBezTo>
                  <a:cubicBezTo>
                    <a:pt x="608" y="746"/>
                    <a:pt x="101" y="1263"/>
                    <a:pt x="0" y="141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Text Box 14"/>
            <p:cNvSpPr txBox="1">
              <a:spLocks noChangeArrowheads="1"/>
            </p:cNvSpPr>
            <p:nvPr/>
          </p:nvSpPr>
          <p:spPr bwMode="auto">
            <a:xfrm>
              <a:off x="1768" y="1535"/>
              <a:ext cx="752" cy="30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 </a:t>
              </a:r>
              <a:r>
                <a:rPr lang="en-US" sz="1600"/>
                <a:t>0x480000</a:t>
              </a:r>
            </a:p>
          </p:txBody>
        </p:sp>
        <p:sp>
          <p:nvSpPr>
            <p:cNvPr id="14353" name="Text Box 15"/>
            <p:cNvSpPr txBox="1">
              <a:spLocks noChangeArrowheads="1"/>
            </p:cNvSpPr>
            <p:nvPr/>
          </p:nvSpPr>
          <p:spPr bwMode="auto">
            <a:xfrm>
              <a:off x="1718" y="1783"/>
              <a:ext cx="863" cy="30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2</a:t>
              </a:r>
              <a:r>
                <a:rPr lang="en-US"/>
                <a:t> </a:t>
              </a:r>
              <a:r>
                <a:rPr lang="en-US" sz="1600"/>
                <a:t>0x480580</a:t>
              </a:r>
            </a:p>
          </p:txBody>
        </p:sp>
        <p:sp>
          <p:nvSpPr>
            <p:cNvPr id="14354" name="Freeform 16"/>
            <p:cNvSpPr>
              <a:spLocks/>
            </p:cNvSpPr>
            <p:nvPr/>
          </p:nvSpPr>
          <p:spPr bwMode="auto">
            <a:xfrm>
              <a:off x="3310" y="1936"/>
              <a:ext cx="576" cy="1965"/>
            </a:xfrm>
            <a:custGeom>
              <a:avLst/>
              <a:gdLst>
                <a:gd name="T0" fmla="*/ 0 w 608"/>
                <a:gd name="T1" fmla="*/ 0 h 1412"/>
                <a:gd name="T2" fmla="*/ 546 w 608"/>
                <a:gd name="T3" fmla="*/ 989 h 1412"/>
                <a:gd name="T4" fmla="*/ 0 w 608"/>
                <a:gd name="T5" fmla="*/ 2735 h 1412"/>
                <a:gd name="T6" fmla="*/ 0 60000 65536"/>
                <a:gd name="T7" fmla="*/ 0 60000 65536"/>
                <a:gd name="T8" fmla="*/ 0 60000 65536"/>
                <a:gd name="T9" fmla="*/ 0 w 608"/>
                <a:gd name="T10" fmla="*/ 0 h 1412"/>
                <a:gd name="T11" fmla="*/ 608 w 608"/>
                <a:gd name="T12" fmla="*/ 1412 h 1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8" h="1412">
                  <a:moveTo>
                    <a:pt x="0" y="0"/>
                  </a:moveTo>
                  <a:cubicBezTo>
                    <a:pt x="304" y="138"/>
                    <a:pt x="608" y="276"/>
                    <a:pt x="608" y="511"/>
                  </a:cubicBezTo>
                  <a:cubicBezTo>
                    <a:pt x="608" y="746"/>
                    <a:pt x="101" y="1263"/>
                    <a:pt x="0" y="141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Text Box 17"/>
            <p:cNvSpPr txBox="1">
              <a:spLocks noChangeArrowheads="1"/>
            </p:cNvSpPr>
            <p:nvPr/>
          </p:nvSpPr>
          <p:spPr bwMode="auto">
            <a:xfrm>
              <a:off x="1840" y="3816"/>
              <a:ext cx="761" cy="2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0x5050518</a:t>
              </a:r>
            </a:p>
          </p:txBody>
        </p:sp>
        <p:grpSp>
          <p:nvGrpSpPr>
            <p:cNvPr id="14356" name="Group 18"/>
            <p:cNvGrpSpPr>
              <a:grpSpLocks/>
            </p:cNvGrpSpPr>
            <p:nvPr/>
          </p:nvGrpSpPr>
          <p:grpSpPr bwMode="auto">
            <a:xfrm>
              <a:off x="2535" y="1520"/>
              <a:ext cx="769" cy="2693"/>
              <a:chOff x="2847" y="1104"/>
              <a:chExt cx="769" cy="2693"/>
            </a:xfrm>
          </p:grpSpPr>
          <p:sp>
            <p:nvSpPr>
              <p:cNvPr id="14398" name="Rectangle 19"/>
              <p:cNvSpPr>
                <a:spLocks noChangeArrowheads="1"/>
              </p:cNvSpPr>
              <p:nvPr/>
            </p:nvSpPr>
            <p:spPr bwMode="auto">
              <a:xfrm>
                <a:off x="2877" y="1618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9" name="Text Box 20"/>
              <p:cNvSpPr txBox="1">
                <a:spLocks noChangeArrowheads="1"/>
              </p:cNvSpPr>
              <p:nvPr/>
            </p:nvSpPr>
            <p:spPr bwMode="auto">
              <a:xfrm>
                <a:off x="2848" y="1652"/>
                <a:ext cx="761" cy="22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0x5050510</a:t>
                </a:r>
              </a:p>
            </p:txBody>
          </p:sp>
          <p:sp>
            <p:nvSpPr>
              <p:cNvPr id="14400" name="Line 21"/>
              <p:cNvSpPr>
                <a:spLocks noChangeShapeType="1"/>
              </p:cNvSpPr>
              <p:nvPr/>
            </p:nvSpPr>
            <p:spPr bwMode="auto">
              <a:xfrm>
                <a:off x="2872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1" name="Line 22"/>
              <p:cNvSpPr>
                <a:spLocks noChangeShapeType="1"/>
              </p:cNvSpPr>
              <p:nvPr/>
            </p:nvSpPr>
            <p:spPr bwMode="auto">
              <a:xfrm>
                <a:off x="3597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2" name="Text Box 23"/>
              <p:cNvSpPr txBox="1">
                <a:spLocks noChangeArrowheads="1"/>
              </p:cNvSpPr>
              <p:nvPr/>
            </p:nvSpPr>
            <p:spPr bwMode="auto">
              <a:xfrm>
                <a:off x="3150" y="1801"/>
                <a:ext cx="142" cy="26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.</a:t>
                </a:r>
              </a:p>
              <a:p>
                <a:r>
                  <a:rPr lang="en-US" sz="1000" b="1"/>
                  <a:t>.</a:t>
                </a:r>
              </a:p>
            </p:txBody>
          </p:sp>
          <p:sp>
            <p:nvSpPr>
              <p:cNvPr id="14403" name="Rectangle 24"/>
              <p:cNvSpPr>
                <a:spLocks noChangeArrowheads="1"/>
              </p:cNvSpPr>
              <p:nvPr/>
            </p:nvSpPr>
            <p:spPr bwMode="auto">
              <a:xfrm>
                <a:off x="2872" y="3010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4" name="Line 25"/>
              <p:cNvSpPr>
                <a:spLocks noChangeShapeType="1"/>
              </p:cNvSpPr>
              <p:nvPr/>
            </p:nvSpPr>
            <p:spPr bwMode="auto">
              <a:xfrm>
                <a:off x="2867" y="2803"/>
                <a:ext cx="3" cy="99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5" name="Line 26"/>
              <p:cNvSpPr>
                <a:spLocks noChangeShapeType="1"/>
              </p:cNvSpPr>
              <p:nvPr/>
            </p:nvSpPr>
            <p:spPr bwMode="auto">
              <a:xfrm flipH="1">
                <a:off x="3590" y="2811"/>
                <a:ext cx="5" cy="98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6" name="Text Box 27"/>
              <p:cNvSpPr txBox="1">
                <a:spLocks noChangeArrowheads="1"/>
              </p:cNvSpPr>
              <p:nvPr/>
            </p:nvSpPr>
            <p:spPr bwMode="auto">
              <a:xfrm>
                <a:off x="3131" y="3011"/>
                <a:ext cx="320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999</a:t>
                </a:r>
              </a:p>
            </p:txBody>
          </p:sp>
          <p:sp>
            <p:nvSpPr>
              <p:cNvPr id="14407" name="Rectangle 28"/>
              <p:cNvSpPr>
                <a:spLocks noChangeArrowheads="1"/>
              </p:cNvSpPr>
              <p:nvPr/>
            </p:nvSpPr>
            <p:spPr bwMode="auto">
              <a:xfrm>
                <a:off x="2877" y="1162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8" name="Text Box 29"/>
              <p:cNvSpPr txBox="1">
                <a:spLocks noChangeArrowheads="1"/>
              </p:cNvSpPr>
              <p:nvPr/>
            </p:nvSpPr>
            <p:spPr bwMode="auto">
              <a:xfrm>
                <a:off x="2847" y="1196"/>
                <a:ext cx="762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8</a:t>
                </a:r>
              </a:p>
            </p:txBody>
          </p:sp>
          <p:sp>
            <p:nvSpPr>
              <p:cNvPr id="14409" name="Text Box 30"/>
              <p:cNvSpPr txBox="1">
                <a:spLocks noChangeArrowheads="1"/>
              </p:cNvSpPr>
              <p:nvPr/>
            </p:nvSpPr>
            <p:spPr bwMode="auto">
              <a:xfrm>
                <a:off x="2855" y="1412"/>
                <a:ext cx="761" cy="22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0x5050518</a:t>
                </a:r>
              </a:p>
            </p:txBody>
          </p:sp>
          <p:sp>
            <p:nvSpPr>
              <p:cNvPr id="14410" name="Rectangle 31"/>
              <p:cNvSpPr>
                <a:spLocks noChangeArrowheads="1"/>
              </p:cNvSpPr>
              <p:nvPr/>
            </p:nvSpPr>
            <p:spPr bwMode="auto">
              <a:xfrm>
                <a:off x="2864" y="3386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1" name="Text Box 32"/>
              <p:cNvSpPr txBox="1">
                <a:spLocks noChangeArrowheads="1"/>
              </p:cNvSpPr>
              <p:nvPr/>
            </p:nvSpPr>
            <p:spPr bwMode="auto">
              <a:xfrm>
                <a:off x="3157" y="3387"/>
                <a:ext cx="254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20</a:t>
                </a:r>
              </a:p>
            </p:txBody>
          </p:sp>
        </p:grpSp>
        <p:grpSp>
          <p:nvGrpSpPr>
            <p:cNvPr id="14357" name="Group 33"/>
            <p:cNvGrpSpPr>
              <a:grpSpLocks/>
            </p:cNvGrpSpPr>
            <p:nvPr/>
          </p:nvGrpSpPr>
          <p:grpSpPr bwMode="auto">
            <a:xfrm>
              <a:off x="1727" y="2415"/>
              <a:ext cx="1570" cy="309"/>
              <a:chOff x="2879" y="1999"/>
              <a:chExt cx="1570" cy="309"/>
            </a:xfrm>
          </p:grpSpPr>
          <p:sp>
            <p:nvSpPr>
              <p:cNvPr id="14395" name="Rectangle 34"/>
              <p:cNvSpPr>
                <a:spLocks noChangeArrowheads="1"/>
              </p:cNvSpPr>
              <p:nvPr/>
            </p:nvSpPr>
            <p:spPr bwMode="auto">
              <a:xfrm>
                <a:off x="3717" y="2042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6" name="Text Box 35"/>
              <p:cNvSpPr txBox="1">
                <a:spLocks noChangeArrowheads="1"/>
              </p:cNvSpPr>
              <p:nvPr/>
            </p:nvSpPr>
            <p:spPr bwMode="auto">
              <a:xfrm>
                <a:off x="2879" y="1999"/>
                <a:ext cx="863" cy="30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/>
                  <a:t>p</a:t>
                </a:r>
                <a:r>
                  <a:rPr lang="en-US" baseline="-25000"/>
                  <a:t>3</a:t>
                </a:r>
                <a:r>
                  <a:rPr lang="en-US"/>
                  <a:t> </a:t>
                </a:r>
                <a:r>
                  <a:rPr lang="en-US" sz="1600"/>
                  <a:t>0x490000</a:t>
                </a:r>
              </a:p>
            </p:txBody>
          </p:sp>
          <p:sp>
            <p:nvSpPr>
              <p:cNvPr id="14397" name="Text Box 36"/>
              <p:cNvSpPr txBox="1">
                <a:spLocks noChangeArrowheads="1"/>
              </p:cNvSpPr>
              <p:nvPr/>
            </p:nvSpPr>
            <p:spPr bwMode="auto">
              <a:xfrm>
                <a:off x="3687" y="2076"/>
                <a:ext cx="762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20</a:t>
                </a:r>
              </a:p>
            </p:txBody>
          </p:sp>
        </p:grpSp>
        <p:grpSp>
          <p:nvGrpSpPr>
            <p:cNvPr id="14358" name="Group 37"/>
            <p:cNvGrpSpPr>
              <a:grpSpLocks/>
            </p:cNvGrpSpPr>
            <p:nvPr/>
          </p:nvGrpSpPr>
          <p:grpSpPr bwMode="auto">
            <a:xfrm>
              <a:off x="4719" y="1536"/>
              <a:ext cx="769" cy="2693"/>
              <a:chOff x="2847" y="1104"/>
              <a:chExt cx="769" cy="2693"/>
            </a:xfrm>
          </p:grpSpPr>
          <p:sp>
            <p:nvSpPr>
              <p:cNvPr id="14381" name="Rectangle 38"/>
              <p:cNvSpPr>
                <a:spLocks noChangeArrowheads="1"/>
              </p:cNvSpPr>
              <p:nvPr/>
            </p:nvSpPr>
            <p:spPr bwMode="auto">
              <a:xfrm>
                <a:off x="2877" y="1618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2" name="Text Box 39"/>
              <p:cNvSpPr txBox="1">
                <a:spLocks noChangeArrowheads="1"/>
              </p:cNvSpPr>
              <p:nvPr/>
            </p:nvSpPr>
            <p:spPr bwMode="auto">
              <a:xfrm>
                <a:off x="2849" y="1652"/>
                <a:ext cx="758" cy="22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14383" name="Line 40"/>
              <p:cNvSpPr>
                <a:spLocks noChangeShapeType="1"/>
              </p:cNvSpPr>
              <p:nvPr/>
            </p:nvSpPr>
            <p:spPr bwMode="auto">
              <a:xfrm>
                <a:off x="2872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4" name="Line 41"/>
              <p:cNvSpPr>
                <a:spLocks noChangeShapeType="1"/>
              </p:cNvSpPr>
              <p:nvPr/>
            </p:nvSpPr>
            <p:spPr bwMode="auto">
              <a:xfrm>
                <a:off x="3597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5" name="Text Box 42"/>
              <p:cNvSpPr txBox="1">
                <a:spLocks noChangeArrowheads="1"/>
              </p:cNvSpPr>
              <p:nvPr/>
            </p:nvSpPr>
            <p:spPr bwMode="auto">
              <a:xfrm>
                <a:off x="3151" y="1801"/>
                <a:ext cx="142" cy="26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.</a:t>
                </a:r>
              </a:p>
              <a:p>
                <a:r>
                  <a:rPr lang="en-US" sz="1000" b="1"/>
                  <a:t>.</a:t>
                </a:r>
              </a:p>
            </p:txBody>
          </p:sp>
          <p:sp>
            <p:nvSpPr>
              <p:cNvPr id="14386" name="Rectangle 43"/>
              <p:cNvSpPr>
                <a:spLocks noChangeArrowheads="1"/>
              </p:cNvSpPr>
              <p:nvPr/>
            </p:nvSpPr>
            <p:spPr bwMode="auto">
              <a:xfrm>
                <a:off x="2872" y="3010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7" name="Line 44"/>
              <p:cNvSpPr>
                <a:spLocks noChangeShapeType="1"/>
              </p:cNvSpPr>
              <p:nvPr/>
            </p:nvSpPr>
            <p:spPr bwMode="auto">
              <a:xfrm>
                <a:off x="2867" y="2803"/>
                <a:ext cx="3" cy="99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8" name="Line 45"/>
              <p:cNvSpPr>
                <a:spLocks noChangeShapeType="1"/>
              </p:cNvSpPr>
              <p:nvPr/>
            </p:nvSpPr>
            <p:spPr bwMode="auto">
              <a:xfrm flipH="1">
                <a:off x="3590" y="2811"/>
                <a:ext cx="5" cy="98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9" name="Text Box 46"/>
              <p:cNvSpPr txBox="1">
                <a:spLocks noChangeArrowheads="1"/>
              </p:cNvSpPr>
              <p:nvPr/>
            </p:nvSpPr>
            <p:spPr bwMode="auto">
              <a:xfrm>
                <a:off x="3097" y="3011"/>
                <a:ext cx="217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/>
                  <a:t>m</a:t>
                </a:r>
              </a:p>
            </p:txBody>
          </p:sp>
          <p:sp>
            <p:nvSpPr>
              <p:cNvPr id="14390" name="Rectangle 47"/>
              <p:cNvSpPr>
                <a:spLocks noChangeArrowheads="1"/>
              </p:cNvSpPr>
              <p:nvPr/>
            </p:nvSpPr>
            <p:spPr bwMode="auto">
              <a:xfrm>
                <a:off x="2877" y="1162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1" name="Text Box 48"/>
              <p:cNvSpPr txBox="1">
                <a:spLocks noChangeArrowheads="1"/>
              </p:cNvSpPr>
              <p:nvPr/>
            </p:nvSpPr>
            <p:spPr bwMode="auto">
              <a:xfrm>
                <a:off x="2847" y="1196"/>
                <a:ext cx="760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14392" name="Text Box 49"/>
              <p:cNvSpPr txBox="1">
                <a:spLocks noChangeArrowheads="1"/>
              </p:cNvSpPr>
              <p:nvPr/>
            </p:nvSpPr>
            <p:spPr bwMode="auto">
              <a:xfrm>
                <a:off x="2856" y="1413"/>
                <a:ext cx="760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14393" name="Rectangle 50"/>
              <p:cNvSpPr>
                <a:spLocks noChangeArrowheads="1"/>
              </p:cNvSpPr>
              <p:nvPr/>
            </p:nvSpPr>
            <p:spPr bwMode="auto">
              <a:xfrm>
                <a:off x="2864" y="3386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4" name="Text Box 51"/>
              <p:cNvSpPr txBox="1">
                <a:spLocks noChangeArrowheads="1"/>
              </p:cNvSpPr>
              <p:nvPr/>
            </p:nvSpPr>
            <p:spPr bwMode="auto">
              <a:xfrm>
                <a:off x="3081" y="3387"/>
                <a:ext cx="418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/>
                  <a:t>undef</a:t>
                </a:r>
              </a:p>
            </p:txBody>
          </p:sp>
        </p:grpSp>
        <p:grpSp>
          <p:nvGrpSpPr>
            <p:cNvPr id="14359" name="Group 52"/>
            <p:cNvGrpSpPr>
              <a:grpSpLocks/>
            </p:cNvGrpSpPr>
            <p:nvPr/>
          </p:nvGrpSpPr>
          <p:grpSpPr bwMode="auto">
            <a:xfrm>
              <a:off x="3929" y="1528"/>
              <a:ext cx="812" cy="2693"/>
              <a:chOff x="2849" y="1104"/>
              <a:chExt cx="812" cy="2693"/>
            </a:xfrm>
          </p:grpSpPr>
          <p:sp>
            <p:nvSpPr>
              <p:cNvPr id="14367" name="Rectangle 53"/>
              <p:cNvSpPr>
                <a:spLocks noChangeArrowheads="1"/>
              </p:cNvSpPr>
              <p:nvPr/>
            </p:nvSpPr>
            <p:spPr bwMode="auto">
              <a:xfrm>
                <a:off x="2877" y="1618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8" name="Text Box 54"/>
              <p:cNvSpPr txBox="1">
                <a:spLocks noChangeArrowheads="1"/>
              </p:cNvSpPr>
              <p:nvPr/>
            </p:nvSpPr>
            <p:spPr bwMode="auto">
              <a:xfrm>
                <a:off x="2849" y="1653"/>
                <a:ext cx="761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0x480590</a:t>
                </a:r>
              </a:p>
            </p:txBody>
          </p:sp>
          <p:sp>
            <p:nvSpPr>
              <p:cNvPr id="14369" name="Line 55"/>
              <p:cNvSpPr>
                <a:spLocks noChangeShapeType="1"/>
              </p:cNvSpPr>
              <p:nvPr/>
            </p:nvSpPr>
            <p:spPr bwMode="auto">
              <a:xfrm>
                <a:off x="2872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0" name="Line 56"/>
              <p:cNvSpPr>
                <a:spLocks noChangeShapeType="1"/>
              </p:cNvSpPr>
              <p:nvPr/>
            </p:nvSpPr>
            <p:spPr bwMode="auto">
              <a:xfrm>
                <a:off x="3597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1" name="Text Box 57"/>
              <p:cNvSpPr txBox="1">
                <a:spLocks noChangeArrowheads="1"/>
              </p:cNvSpPr>
              <p:nvPr/>
            </p:nvSpPr>
            <p:spPr bwMode="auto">
              <a:xfrm>
                <a:off x="3151" y="1801"/>
                <a:ext cx="141" cy="26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.</a:t>
                </a:r>
              </a:p>
              <a:p>
                <a:r>
                  <a:rPr lang="en-US" sz="1000" b="1"/>
                  <a:t>.</a:t>
                </a:r>
              </a:p>
            </p:txBody>
          </p:sp>
          <p:sp>
            <p:nvSpPr>
              <p:cNvPr id="14372" name="Rectangle 58"/>
              <p:cNvSpPr>
                <a:spLocks noChangeArrowheads="1"/>
              </p:cNvSpPr>
              <p:nvPr/>
            </p:nvSpPr>
            <p:spPr bwMode="auto">
              <a:xfrm>
                <a:off x="2872" y="3010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3" name="Line 59"/>
              <p:cNvSpPr>
                <a:spLocks noChangeShapeType="1"/>
              </p:cNvSpPr>
              <p:nvPr/>
            </p:nvSpPr>
            <p:spPr bwMode="auto">
              <a:xfrm>
                <a:off x="2867" y="2803"/>
                <a:ext cx="3" cy="99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4" name="Line 60"/>
              <p:cNvSpPr>
                <a:spLocks noChangeShapeType="1"/>
              </p:cNvSpPr>
              <p:nvPr/>
            </p:nvSpPr>
            <p:spPr bwMode="auto">
              <a:xfrm flipH="1">
                <a:off x="3590" y="2811"/>
                <a:ext cx="5" cy="98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5" name="Text Box 61"/>
              <p:cNvSpPr txBox="1">
                <a:spLocks noChangeArrowheads="1"/>
              </p:cNvSpPr>
              <p:nvPr/>
            </p:nvSpPr>
            <p:spPr bwMode="auto">
              <a:xfrm>
                <a:off x="2948" y="3010"/>
                <a:ext cx="713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/>
                  <a:t>0x5050510</a:t>
                </a:r>
              </a:p>
            </p:txBody>
          </p:sp>
          <p:sp>
            <p:nvSpPr>
              <p:cNvPr id="14376" name="Rectangle 62"/>
              <p:cNvSpPr>
                <a:spLocks noChangeArrowheads="1"/>
              </p:cNvSpPr>
              <p:nvPr/>
            </p:nvSpPr>
            <p:spPr bwMode="auto">
              <a:xfrm>
                <a:off x="2877" y="1162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7" name="Text Box 63"/>
              <p:cNvSpPr txBox="1">
                <a:spLocks noChangeArrowheads="1"/>
              </p:cNvSpPr>
              <p:nvPr/>
            </p:nvSpPr>
            <p:spPr bwMode="auto">
              <a:xfrm>
                <a:off x="2849" y="1197"/>
                <a:ext cx="761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0x480000</a:t>
                </a:r>
              </a:p>
            </p:txBody>
          </p:sp>
          <p:sp>
            <p:nvSpPr>
              <p:cNvPr id="14378" name="Text Box 64"/>
              <p:cNvSpPr txBox="1">
                <a:spLocks noChangeArrowheads="1"/>
              </p:cNvSpPr>
              <p:nvPr/>
            </p:nvSpPr>
            <p:spPr bwMode="auto">
              <a:xfrm>
                <a:off x="2856" y="1412"/>
                <a:ext cx="760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0x480580</a:t>
                </a:r>
              </a:p>
            </p:txBody>
          </p:sp>
          <p:sp>
            <p:nvSpPr>
              <p:cNvPr id="14379" name="Rectangle 65"/>
              <p:cNvSpPr>
                <a:spLocks noChangeArrowheads="1"/>
              </p:cNvSpPr>
              <p:nvPr/>
            </p:nvSpPr>
            <p:spPr bwMode="auto">
              <a:xfrm>
                <a:off x="2864" y="3386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0" name="Text Box 66"/>
              <p:cNvSpPr txBox="1">
                <a:spLocks noChangeArrowheads="1"/>
              </p:cNvSpPr>
              <p:nvPr/>
            </p:nvSpPr>
            <p:spPr bwMode="auto">
              <a:xfrm>
                <a:off x="2940" y="3385"/>
                <a:ext cx="714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/>
                  <a:t>0x5050510</a:t>
                </a:r>
              </a:p>
            </p:txBody>
          </p:sp>
        </p:grpSp>
        <p:sp>
          <p:nvSpPr>
            <p:cNvPr id="14360" name="Text Box 67"/>
            <p:cNvSpPr txBox="1">
              <a:spLocks noChangeArrowheads="1"/>
            </p:cNvSpPr>
            <p:nvPr/>
          </p:nvSpPr>
          <p:spPr bwMode="auto">
            <a:xfrm>
              <a:off x="4044" y="890"/>
              <a:ext cx="1449" cy="30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Shadow memory</a:t>
              </a:r>
            </a:p>
          </p:txBody>
        </p:sp>
        <p:sp>
          <p:nvSpPr>
            <p:cNvPr id="14361" name="Text Box 68"/>
            <p:cNvSpPr txBox="1">
              <a:spLocks noChangeArrowheads="1"/>
            </p:cNvSpPr>
            <p:nvPr/>
          </p:nvSpPr>
          <p:spPr bwMode="auto">
            <a:xfrm>
              <a:off x="4078" y="1188"/>
              <a:ext cx="488" cy="30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base</a:t>
              </a:r>
            </a:p>
          </p:txBody>
        </p:sp>
        <p:sp>
          <p:nvSpPr>
            <p:cNvPr id="14362" name="Text Box 69"/>
            <p:cNvSpPr txBox="1">
              <a:spLocks noChangeArrowheads="1"/>
            </p:cNvSpPr>
            <p:nvPr/>
          </p:nvSpPr>
          <p:spPr bwMode="auto">
            <a:xfrm>
              <a:off x="4890" y="1199"/>
              <a:ext cx="420" cy="30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size</a:t>
              </a:r>
            </a:p>
          </p:txBody>
        </p:sp>
        <p:sp>
          <p:nvSpPr>
            <p:cNvPr id="14363" name="Rectangle 70"/>
            <p:cNvSpPr>
              <a:spLocks noChangeArrowheads="1"/>
            </p:cNvSpPr>
            <p:nvPr/>
          </p:nvSpPr>
          <p:spPr bwMode="auto">
            <a:xfrm>
              <a:off x="3949" y="2482"/>
              <a:ext cx="720" cy="21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Text Box 71"/>
            <p:cNvSpPr txBox="1">
              <a:spLocks noChangeArrowheads="1"/>
            </p:cNvSpPr>
            <p:nvPr/>
          </p:nvSpPr>
          <p:spPr bwMode="auto">
            <a:xfrm>
              <a:off x="3920" y="2516"/>
              <a:ext cx="761" cy="2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0x490000</a:t>
              </a:r>
            </a:p>
          </p:txBody>
        </p:sp>
        <p:sp>
          <p:nvSpPr>
            <p:cNvPr id="14365" name="Rectangle 72"/>
            <p:cNvSpPr>
              <a:spLocks noChangeArrowheads="1"/>
            </p:cNvSpPr>
            <p:nvPr/>
          </p:nvSpPr>
          <p:spPr bwMode="auto">
            <a:xfrm>
              <a:off x="4749" y="2498"/>
              <a:ext cx="720" cy="21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Text Box 73"/>
            <p:cNvSpPr txBox="1">
              <a:spLocks noChangeArrowheads="1"/>
            </p:cNvSpPr>
            <p:nvPr/>
          </p:nvSpPr>
          <p:spPr bwMode="auto">
            <a:xfrm>
              <a:off x="4976" y="2509"/>
              <a:ext cx="196" cy="24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4</a:t>
              </a:r>
            </a:p>
          </p:txBody>
        </p:sp>
      </p:grpSp>
      <p:sp>
        <p:nvSpPr>
          <p:cNvPr id="14342" name="Text Box 74"/>
          <p:cNvSpPr txBox="1">
            <a:spLocks noChangeArrowheads="1"/>
          </p:cNvSpPr>
          <p:nvPr/>
        </p:nvSpPr>
        <p:spPr bwMode="auto">
          <a:xfrm>
            <a:off x="323850" y="4149725"/>
            <a:ext cx="1300163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Abstract </a:t>
            </a:r>
            <a:br>
              <a:rPr lang="en-US">
                <a:solidFill>
                  <a:srgbClr val="009900"/>
                </a:solidFill>
              </a:rPr>
            </a:br>
            <a:r>
              <a:rPr lang="en-US">
                <a:solidFill>
                  <a:srgbClr val="009900"/>
                </a:solidFill>
              </a:rPr>
              <a:t>locations</a:t>
            </a:r>
          </a:p>
        </p:txBody>
      </p:sp>
      <p:grpSp>
        <p:nvGrpSpPr>
          <p:cNvPr id="14343" name="Group 81"/>
          <p:cNvGrpSpPr>
            <a:grpSpLocks/>
          </p:cNvGrpSpPr>
          <p:nvPr/>
        </p:nvGrpSpPr>
        <p:grpSpPr bwMode="auto">
          <a:xfrm>
            <a:off x="1651000" y="2741613"/>
            <a:ext cx="763588" cy="3606800"/>
            <a:chOff x="1040" y="1727"/>
            <a:chExt cx="481" cy="2272"/>
          </a:xfrm>
        </p:grpSpPr>
        <p:sp>
          <p:nvSpPr>
            <p:cNvPr id="14344" name="Text Box 82"/>
            <p:cNvSpPr txBox="1">
              <a:spLocks noChangeArrowheads="1"/>
            </p:cNvSpPr>
            <p:nvPr/>
          </p:nvSpPr>
          <p:spPr bwMode="auto">
            <a:xfrm>
              <a:off x="1301" y="1727"/>
              <a:ext cx="2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4345" name="Text Box 83"/>
            <p:cNvSpPr txBox="1">
              <a:spLocks noChangeArrowheads="1"/>
            </p:cNvSpPr>
            <p:nvPr/>
          </p:nvSpPr>
          <p:spPr bwMode="auto">
            <a:xfrm>
              <a:off x="1293" y="2103"/>
              <a:ext cx="2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4346" name="Text Box 84"/>
            <p:cNvSpPr txBox="1">
              <a:spLocks noChangeArrowheads="1"/>
            </p:cNvSpPr>
            <p:nvPr/>
          </p:nvSpPr>
          <p:spPr bwMode="auto">
            <a:xfrm>
              <a:off x="1309" y="2479"/>
              <a:ext cx="2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4347" name="Text Box 85"/>
            <p:cNvSpPr txBox="1">
              <a:spLocks noChangeArrowheads="1"/>
            </p:cNvSpPr>
            <p:nvPr/>
          </p:nvSpPr>
          <p:spPr bwMode="auto">
            <a:xfrm>
              <a:off x="1309" y="2823"/>
              <a:ext cx="2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4348" name="Text Box 86"/>
            <p:cNvSpPr txBox="1">
              <a:spLocks noChangeArrowheads="1"/>
            </p:cNvSpPr>
            <p:nvPr/>
          </p:nvSpPr>
          <p:spPr bwMode="auto">
            <a:xfrm>
              <a:off x="1040" y="3711"/>
              <a:ext cx="25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CSSV</a:t>
            </a:r>
            <a:r>
              <a:rPr lang="en-US" sz="4000" smtClean="0">
                <a:latin typeface="Tahoma" pitchFamily="34" charset="0"/>
              </a:rPr>
              <a:t>’</a:t>
            </a:r>
            <a:r>
              <a:rPr lang="en-US" sz="4000" smtClean="0"/>
              <a:t>s Abstraction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599" y="1612900"/>
            <a:ext cx="5527087" cy="1328738"/>
          </a:xfrm>
          <a:noFill/>
        </p:spPr>
        <p:txBody>
          <a:bodyPr/>
          <a:lstStyle/>
          <a:p>
            <a:r>
              <a:rPr lang="en-US" dirty="0" smtClean="0"/>
              <a:t>Track pointers from one  base to another (may)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2011363" y="2860675"/>
            <a:ext cx="1184275" cy="3670300"/>
            <a:chOff x="3269" y="1426"/>
            <a:chExt cx="746" cy="2312"/>
          </a:xfrm>
        </p:grpSpPr>
        <p:sp>
          <p:nvSpPr>
            <p:cNvPr id="15438" name="Text Box 5"/>
            <p:cNvSpPr txBox="1">
              <a:spLocks noChangeArrowheads="1"/>
            </p:cNvSpPr>
            <p:nvPr/>
          </p:nvSpPr>
          <p:spPr bwMode="auto">
            <a:xfrm>
              <a:off x="3485" y="1426"/>
              <a:ext cx="316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15439" name="Text Box 6"/>
            <p:cNvSpPr txBox="1">
              <a:spLocks noChangeArrowheads="1"/>
            </p:cNvSpPr>
            <p:nvPr/>
          </p:nvSpPr>
          <p:spPr bwMode="auto">
            <a:xfrm>
              <a:off x="3485" y="1786"/>
              <a:ext cx="332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1</a:t>
              </a:r>
            </a:p>
          </p:txBody>
        </p:sp>
        <p:sp>
          <p:nvSpPr>
            <p:cNvPr id="15440" name="Text Box 7"/>
            <p:cNvSpPr txBox="1">
              <a:spLocks noChangeArrowheads="1"/>
            </p:cNvSpPr>
            <p:nvPr/>
          </p:nvSpPr>
          <p:spPr bwMode="auto">
            <a:xfrm>
              <a:off x="3493" y="2162"/>
              <a:ext cx="332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2</a:t>
              </a:r>
            </a:p>
          </p:txBody>
        </p:sp>
        <p:sp>
          <p:nvSpPr>
            <p:cNvPr id="15441" name="Text Box 8"/>
            <p:cNvSpPr txBox="1">
              <a:spLocks noChangeArrowheads="1"/>
            </p:cNvSpPr>
            <p:nvPr/>
          </p:nvSpPr>
          <p:spPr bwMode="auto">
            <a:xfrm>
              <a:off x="3501" y="2522"/>
              <a:ext cx="332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3</a:t>
              </a:r>
            </a:p>
          </p:txBody>
        </p:sp>
        <p:sp>
          <p:nvSpPr>
            <p:cNvPr id="15442" name="Text Box 9"/>
            <p:cNvSpPr txBox="1">
              <a:spLocks noChangeArrowheads="1"/>
            </p:cNvSpPr>
            <p:nvPr/>
          </p:nvSpPr>
          <p:spPr bwMode="auto">
            <a:xfrm>
              <a:off x="3269" y="3426"/>
              <a:ext cx="746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heap</a:t>
              </a:r>
              <a:r>
                <a:rPr lang="en-US" baseline="-25000"/>
                <a:t>1</a:t>
              </a:r>
            </a:p>
          </p:txBody>
        </p:sp>
      </p:grpSp>
      <p:grpSp>
        <p:nvGrpSpPr>
          <p:cNvPr id="15365" name="Group 10"/>
          <p:cNvGrpSpPr>
            <a:grpSpLocks/>
          </p:cNvGrpSpPr>
          <p:nvPr/>
        </p:nvGrpSpPr>
        <p:grpSpPr bwMode="auto">
          <a:xfrm>
            <a:off x="3373438" y="1841500"/>
            <a:ext cx="5767387" cy="4948238"/>
            <a:chOff x="1709" y="890"/>
            <a:chExt cx="3784" cy="3339"/>
          </a:xfrm>
        </p:grpSpPr>
        <p:sp>
          <p:nvSpPr>
            <p:cNvPr id="15375" name="Text Box 11"/>
            <p:cNvSpPr txBox="1">
              <a:spLocks noChangeArrowheads="1"/>
            </p:cNvSpPr>
            <p:nvPr/>
          </p:nvSpPr>
          <p:spPr bwMode="auto">
            <a:xfrm>
              <a:off x="1709" y="1992"/>
              <a:ext cx="864" cy="30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1</a:t>
              </a:r>
              <a:r>
                <a:rPr lang="en-US"/>
                <a:t> </a:t>
              </a:r>
              <a:r>
                <a:rPr lang="en-US" sz="1600"/>
                <a:t>0x480590</a:t>
              </a:r>
            </a:p>
          </p:txBody>
        </p:sp>
        <p:sp>
          <p:nvSpPr>
            <p:cNvPr id="15376" name="Text Box 12"/>
            <p:cNvSpPr txBox="1">
              <a:spLocks noChangeArrowheads="1"/>
            </p:cNvSpPr>
            <p:nvPr/>
          </p:nvSpPr>
          <p:spPr bwMode="auto">
            <a:xfrm>
              <a:off x="1846" y="3441"/>
              <a:ext cx="761" cy="2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0x5050510</a:t>
              </a:r>
            </a:p>
          </p:txBody>
        </p:sp>
        <p:sp>
          <p:nvSpPr>
            <p:cNvPr id="15377" name="Freeform 13"/>
            <p:cNvSpPr>
              <a:spLocks/>
            </p:cNvSpPr>
            <p:nvPr/>
          </p:nvSpPr>
          <p:spPr bwMode="auto">
            <a:xfrm>
              <a:off x="3278" y="2144"/>
              <a:ext cx="576" cy="1436"/>
            </a:xfrm>
            <a:custGeom>
              <a:avLst/>
              <a:gdLst>
                <a:gd name="T0" fmla="*/ 0 w 608"/>
                <a:gd name="T1" fmla="*/ 0 h 1412"/>
                <a:gd name="T2" fmla="*/ 546 w 608"/>
                <a:gd name="T3" fmla="*/ 529 h 1412"/>
                <a:gd name="T4" fmla="*/ 0 w 608"/>
                <a:gd name="T5" fmla="*/ 1460 h 1412"/>
                <a:gd name="T6" fmla="*/ 0 60000 65536"/>
                <a:gd name="T7" fmla="*/ 0 60000 65536"/>
                <a:gd name="T8" fmla="*/ 0 60000 65536"/>
                <a:gd name="T9" fmla="*/ 0 w 608"/>
                <a:gd name="T10" fmla="*/ 0 h 1412"/>
                <a:gd name="T11" fmla="*/ 608 w 608"/>
                <a:gd name="T12" fmla="*/ 1412 h 1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8" h="1412">
                  <a:moveTo>
                    <a:pt x="0" y="0"/>
                  </a:moveTo>
                  <a:cubicBezTo>
                    <a:pt x="304" y="138"/>
                    <a:pt x="608" y="276"/>
                    <a:pt x="608" y="511"/>
                  </a:cubicBezTo>
                  <a:cubicBezTo>
                    <a:pt x="608" y="746"/>
                    <a:pt x="101" y="1263"/>
                    <a:pt x="0" y="141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Text Box 14"/>
            <p:cNvSpPr txBox="1">
              <a:spLocks noChangeArrowheads="1"/>
            </p:cNvSpPr>
            <p:nvPr/>
          </p:nvSpPr>
          <p:spPr bwMode="auto">
            <a:xfrm>
              <a:off x="1768" y="1535"/>
              <a:ext cx="752" cy="30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 </a:t>
              </a:r>
              <a:r>
                <a:rPr lang="en-US" sz="1600"/>
                <a:t>0x480000</a:t>
              </a:r>
            </a:p>
          </p:txBody>
        </p:sp>
        <p:sp>
          <p:nvSpPr>
            <p:cNvPr id="15379" name="Text Box 15"/>
            <p:cNvSpPr txBox="1">
              <a:spLocks noChangeArrowheads="1"/>
            </p:cNvSpPr>
            <p:nvPr/>
          </p:nvSpPr>
          <p:spPr bwMode="auto">
            <a:xfrm>
              <a:off x="1718" y="1783"/>
              <a:ext cx="863" cy="30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2</a:t>
              </a:r>
              <a:r>
                <a:rPr lang="en-US"/>
                <a:t> </a:t>
              </a:r>
              <a:r>
                <a:rPr lang="en-US" sz="1600"/>
                <a:t>0x480580</a:t>
              </a:r>
            </a:p>
          </p:txBody>
        </p:sp>
        <p:sp>
          <p:nvSpPr>
            <p:cNvPr id="15380" name="Freeform 16"/>
            <p:cNvSpPr>
              <a:spLocks/>
            </p:cNvSpPr>
            <p:nvPr/>
          </p:nvSpPr>
          <p:spPr bwMode="auto">
            <a:xfrm>
              <a:off x="3310" y="1936"/>
              <a:ext cx="576" cy="1965"/>
            </a:xfrm>
            <a:custGeom>
              <a:avLst/>
              <a:gdLst>
                <a:gd name="T0" fmla="*/ 0 w 608"/>
                <a:gd name="T1" fmla="*/ 0 h 1412"/>
                <a:gd name="T2" fmla="*/ 546 w 608"/>
                <a:gd name="T3" fmla="*/ 989 h 1412"/>
                <a:gd name="T4" fmla="*/ 0 w 608"/>
                <a:gd name="T5" fmla="*/ 2735 h 1412"/>
                <a:gd name="T6" fmla="*/ 0 60000 65536"/>
                <a:gd name="T7" fmla="*/ 0 60000 65536"/>
                <a:gd name="T8" fmla="*/ 0 60000 65536"/>
                <a:gd name="T9" fmla="*/ 0 w 608"/>
                <a:gd name="T10" fmla="*/ 0 h 1412"/>
                <a:gd name="T11" fmla="*/ 608 w 608"/>
                <a:gd name="T12" fmla="*/ 1412 h 1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8" h="1412">
                  <a:moveTo>
                    <a:pt x="0" y="0"/>
                  </a:moveTo>
                  <a:cubicBezTo>
                    <a:pt x="304" y="138"/>
                    <a:pt x="608" y="276"/>
                    <a:pt x="608" y="511"/>
                  </a:cubicBezTo>
                  <a:cubicBezTo>
                    <a:pt x="608" y="746"/>
                    <a:pt x="101" y="1263"/>
                    <a:pt x="0" y="141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Text Box 17"/>
            <p:cNvSpPr txBox="1">
              <a:spLocks noChangeArrowheads="1"/>
            </p:cNvSpPr>
            <p:nvPr/>
          </p:nvSpPr>
          <p:spPr bwMode="auto">
            <a:xfrm>
              <a:off x="1840" y="3816"/>
              <a:ext cx="761" cy="2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0x5050518</a:t>
              </a:r>
            </a:p>
          </p:txBody>
        </p:sp>
        <p:grpSp>
          <p:nvGrpSpPr>
            <p:cNvPr id="15382" name="Group 18"/>
            <p:cNvGrpSpPr>
              <a:grpSpLocks/>
            </p:cNvGrpSpPr>
            <p:nvPr/>
          </p:nvGrpSpPr>
          <p:grpSpPr bwMode="auto">
            <a:xfrm>
              <a:off x="2535" y="1520"/>
              <a:ext cx="769" cy="2693"/>
              <a:chOff x="2847" y="1104"/>
              <a:chExt cx="769" cy="2693"/>
            </a:xfrm>
          </p:grpSpPr>
          <p:sp>
            <p:nvSpPr>
              <p:cNvPr id="15424" name="Rectangle 19"/>
              <p:cNvSpPr>
                <a:spLocks noChangeArrowheads="1"/>
              </p:cNvSpPr>
              <p:nvPr/>
            </p:nvSpPr>
            <p:spPr bwMode="auto">
              <a:xfrm>
                <a:off x="2877" y="1618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5" name="Text Box 20"/>
              <p:cNvSpPr txBox="1">
                <a:spLocks noChangeArrowheads="1"/>
              </p:cNvSpPr>
              <p:nvPr/>
            </p:nvSpPr>
            <p:spPr bwMode="auto">
              <a:xfrm>
                <a:off x="2848" y="1652"/>
                <a:ext cx="761" cy="22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0x5050510</a:t>
                </a:r>
              </a:p>
            </p:txBody>
          </p:sp>
          <p:sp>
            <p:nvSpPr>
              <p:cNvPr id="15426" name="Line 21"/>
              <p:cNvSpPr>
                <a:spLocks noChangeShapeType="1"/>
              </p:cNvSpPr>
              <p:nvPr/>
            </p:nvSpPr>
            <p:spPr bwMode="auto">
              <a:xfrm>
                <a:off x="2872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7" name="Line 22"/>
              <p:cNvSpPr>
                <a:spLocks noChangeShapeType="1"/>
              </p:cNvSpPr>
              <p:nvPr/>
            </p:nvSpPr>
            <p:spPr bwMode="auto">
              <a:xfrm>
                <a:off x="3597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8" name="Text Box 23"/>
              <p:cNvSpPr txBox="1">
                <a:spLocks noChangeArrowheads="1"/>
              </p:cNvSpPr>
              <p:nvPr/>
            </p:nvSpPr>
            <p:spPr bwMode="auto">
              <a:xfrm>
                <a:off x="3150" y="1801"/>
                <a:ext cx="142" cy="26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.</a:t>
                </a:r>
              </a:p>
              <a:p>
                <a:r>
                  <a:rPr lang="en-US" sz="1000" b="1"/>
                  <a:t>.</a:t>
                </a:r>
              </a:p>
            </p:txBody>
          </p:sp>
          <p:sp>
            <p:nvSpPr>
              <p:cNvPr id="15429" name="Rectangle 24"/>
              <p:cNvSpPr>
                <a:spLocks noChangeArrowheads="1"/>
              </p:cNvSpPr>
              <p:nvPr/>
            </p:nvSpPr>
            <p:spPr bwMode="auto">
              <a:xfrm>
                <a:off x="2872" y="3010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0" name="Line 25"/>
              <p:cNvSpPr>
                <a:spLocks noChangeShapeType="1"/>
              </p:cNvSpPr>
              <p:nvPr/>
            </p:nvSpPr>
            <p:spPr bwMode="auto">
              <a:xfrm>
                <a:off x="2867" y="2803"/>
                <a:ext cx="3" cy="99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1" name="Line 26"/>
              <p:cNvSpPr>
                <a:spLocks noChangeShapeType="1"/>
              </p:cNvSpPr>
              <p:nvPr/>
            </p:nvSpPr>
            <p:spPr bwMode="auto">
              <a:xfrm flipH="1">
                <a:off x="3590" y="2811"/>
                <a:ext cx="5" cy="98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2" name="Text Box 27"/>
              <p:cNvSpPr txBox="1">
                <a:spLocks noChangeArrowheads="1"/>
              </p:cNvSpPr>
              <p:nvPr/>
            </p:nvSpPr>
            <p:spPr bwMode="auto">
              <a:xfrm>
                <a:off x="3131" y="3011"/>
                <a:ext cx="320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999</a:t>
                </a:r>
              </a:p>
            </p:txBody>
          </p:sp>
          <p:sp>
            <p:nvSpPr>
              <p:cNvPr id="15433" name="Rectangle 28"/>
              <p:cNvSpPr>
                <a:spLocks noChangeArrowheads="1"/>
              </p:cNvSpPr>
              <p:nvPr/>
            </p:nvSpPr>
            <p:spPr bwMode="auto">
              <a:xfrm>
                <a:off x="2877" y="1162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4" name="Text Box 29"/>
              <p:cNvSpPr txBox="1">
                <a:spLocks noChangeArrowheads="1"/>
              </p:cNvSpPr>
              <p:nvPr/>
            </p:nvSpPr>
            <p:spPr bwMode="auto">
              <a:xfrm>
                <a:off x="2847" y="1196"/>
                <a:ext cx="762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8</a:t>
                </a:r>
              </a:p>
            </p:txBody>
          </p:sp>
          <p:sp>
            <p:nvSpPr>
              <p:cNvPr id="15435" name="Text Box 30"/>
              <p:cNvSpPr txBox="1">
                <a:spLocks noChangeArrowheads="1"/>
              </p:cNvSpPr>
              <p:nvPr/>
            </p:nvSpPr>
            <p:spPr bwMode="auto">
              <a:xfrm>
                <a:off x="2855" y="1412"/>
                <a:ext cx="761" cy="22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0x5050518</a:t>
                </a:r>
              </a:p>
            </p:txBody>
          </p:sp>
          <p:sp>
            <p:nvSpPr>
              <p:cNvPr id="15436" name="Rectangle 31"/>
              <p:cNvSpPr>
                <a:spLocks noChangeArrowheads="1"/>
              </p:cNvSpPr>
              <p:nvPr/>
            </p:nvSpPr>
            <p:spPr bwMode="auto">
              <a:xfrm>
                <a:off x="2864" y="3386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7" name="Text Box 32"/>
              <p:cNvSpPr txBox="1">
                <a:spLocks noChangeArrowheads="1"/>
              </p:cNvSpPr>
              <p:nvPr/>
            </p:nvSpPr>
            <p:spPr bwMode="auto">
              <a:xfrm>
                <a:off x="3157" y="3387"/>
                <a:ext cx="254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20</a:t>
                </a:r>
              </a:p>
            </p:txBody>
          </p:sp>
        </p:grpSp>
        <p:grpSp>
          <p:nvGrpSpPr>
            <p:cNvPr id="15383" name="Group 33"/>
            <p:cNvGrpSpPr>
              <a:grpSpLocks/>
            </p:cNvGrpSpPr>
            <p:nvPr/>
          </p:nvGrpSpPr>
          <p:grpSpPr bwMode="auto">
            <a:xfrm>
              <a:off x="1727" y="2415"/>
              <a:ext cx="1570" cy="309"/>
              <a:chOff x="2879" y="1999"/>
              <a:chExt cx="1570" cy="309"/>
            </a:xfrm>
          </p:grpSpPr>
          <p:sp>
            <p:nvSpPr>
              <p:cNvPr id="15421" name="Rectangle 34"/>
              <p:cNvSpPr>
                <a:spLocks noChangeArrowheads="1"/>
              </p:cNvSpPr>
              <p:nvPr/>
            </p:nvSpPr>
            <p:spPr bwMode="auto">
              <a:xfrm>
                <a:off x="3717" y="2042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2" name="Text Box 35"/>
              <p:cNvSpPr txBox="1">
                <a:spLocks noChangeArrowheads="1"/>
              </p:cNvSpPr>
              <p:nvPr/>
            </p:nvSpPr>
            <p:spPr bwMode="auto">
              <a:xfrm>
                <a:off x="2879" y="1999"/>
                <a:ext cx="863" cy="30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dirty="0"/>
                  <a:t>p</a:t>
                </a:r>
                <a:r>
                  <a:rPr lang="en-US" baseline="-25000" dirty="0"/>
                  <a:t>3</a:t>
                </a:r>
                <a:r>
                  <a:rPr lang="en-US" dirty="0"/>
                  <a:t> </a:t>
                </a:r>
                <a:r>
                  <a:rPr lang="en-US" sz="1600" dirty="0"/>
                  <a:t>0x490000</a:t>
                </a:r>
              </a:p>
            </p:txBody>
          </p:sp>
          <p:sp>
            <p:nvSpPr>
              <p:cNvPr id="15423" name="Text Box 36"/>
              <p:cNvSpPr txBox="1">
                <a:spLocks noChangeArrowheads="1"/>
              </p:cNvSpPr>
              <p:nvPr/>
            </p:nvSpPr>
            <p:spPr bwMode="auto">
              <a:xfrm>
                <a:off x="3687" y="2076"/>
                <a:ext cx="762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20</a:t>
                </a:r>
              </a:p>
            </p:txBody>
          </p:sp>
        </p:grpSp>
        <p:grpSp>
          <p:nvGrpSpPr>
            <p:cNvPr id="15384" name="Group 37"/>
            <p:cNvGrpSpPr>
              <a:grpSpLocks/>
            </p:cNvGrpSpPr>
            <p:nvPr/>
          </p:nvGrpSpPr>
          <p:grpSpPr bwMode="auto">
            <a:xfrm>
              <a:off x="4719" y="1536"/>
              <a:ext cx="769" cy="2693"/>
              <a:chOff x="2847" y="1104"/>
              <a:chExt cx="769" cy="2693"/>
            </a:xfrm>
          </p:grpSpPr>
          <p:sp>
            <p:nvSpPr>
              <p:cNvPr id="15407" name="Rectangle 38"/>
              <p:cNvSpPr>
                <a:spLocks noChangeArrowheads="1"/>
              </p:cNvSpPr>
              <p:nvPr/>
            </p:nvSpPr>
            <p:spPr bwMode="auto">
              <a:xfrm>
                <a:off x="2877" y="1618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8" name="Text Box 39"/>
              <p:cNvSpPr txBox="1">
                <a:spLocks noChangeArrowheads="1"/>
              </p:cNvSpPr>
              <p:nvPr/>
            </p:nvSpPr>
            <p:spPr bwMode="auto">
              <a:xfrm>
                <a:off x="2849" y="1652"/>
                <a:ext cx="758" cy="22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15409" name="Line 40"/>
              <p:cNvSpPr>
                <a:spLocks noChangeShapeType="1"/>
              </p:cNvSpPr>
              <p:nvPr/>
            </p:nvSpPr>
            <p:spPr bwMode="auto">
              <a:xfrm>
                <a:off x="2872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0" name="Line 41"/>
              <p:cNvSpPr>
                <a:spLocks noChangeShapeType="1"/>
              </p:cNvSpPr>
              <p:nvPr/>
            </p:nvSpPr>
            <p:spPr bwMode="auto">
              <a:xfrm>
                <a:off x="3597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1" name="Text Box 42"/>
              <p:cNvSpPr txBox="1">
                <a:spLocks noChangeArrowheads="1"/>
              </p:cNvSpPr>
              <p:nvPr/>
            </p:nvSpPr>
            <p:spPr bwMode="auto">
              <a:xfrm>
                <a:off x="3151" y="1801"/>
                <a:ext cx="142" cy="26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.</a:t>
                </a:r>
              </a:p>
              <a:p>
                <a:r>
                  <a:rPr lang="en-US" sz="1000" b="1"/>
                  <a:t>.</a:t>
                </a:r>
              </a:p>
            </p:txBody>
          </p:sp>
          <p:sp>
            <p:nvSpPr>
              <p:cNvPr id="15412" name="Rectangle 43"/>
              <p:cNvSpPr>
                <a:spLocks noChangeArrowheads="1"/>
              </p:cNvSpPr>
              <p:nvPr/>
            </p:nvSpPr>
            <p:spPr bwMode="auto">
              <a:xfrm>
                <a:off x="2872" y="3010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3" name="Line 44"/>
              <p:cNvSpPr>
                <a:spLocks noChangeShapeType="1"/>
              </p:cNvSpPr>
              <p:nvPr/>
            </p:nvSpPr>
            <p:spPr bwMode="auto">
              <a:xfrm>
                <a:off x="2867" y="2803"/>
                <a:ext cx="3" cy="99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4" name="Line 45"/>
              <p:cNvSpPr>
                <a:spLocks noChangeShapeType="1"/>
              </p:cNvSpPr>
              <p:nvPr/>
            </p:nvSpPr>
            <p:spPr bwMode="auto">
              <a:xfrm flipH="1">
                <a:off x="3590" y="2811"/>
                <a:ext cx="5" cy="98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5" name="Text Box 46"/>
              <p:cNvSpPr txBox="1">
                <a:spLocks noChangeArrowheads="1"/>
              </p:cNvSpPr>
              <p:nvPr/>
            </p:nvSpPr>
            <p:spPr bwMode="auto">
              <a:xfrm>
                <a:off x="3097" y="3011"/>
                <a:ext cx="217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/>
                  <a:t>m</a:t>
                </a:r>
              </a:p>
            </p:txBody>
          </p:sp>
          <p:sp>
            <p:nvSpPr>
              <p:cNvPr id="15416" name="Rectangle 47"/>
              <p:cNvSpPr>
                <a:spLocks noChangeArrowheads="1"/>
              </p:cNvSpPr>
              <p:nvPr/>
            </p:nvSpPr>
            <p:spPr bwMode="auto">
              <a:xfrm>
                <a:off x="2877" y="1162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7" name="Text Box 48"/>
              <p:cNvSpPr txBox="1">
                <a:spLocks noChangeArrowheads="1"/>
              </p:cNvSpPr>
              <p:nvPr/>
            </p:nvSpPr>
            <p:spPr bwMode="auto">
              <a:xfrm>
                <a:off x="2847" y="1196"/>
                <a:ext cx="760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15418" name="Text Box 49"/>
              <p:cNvSpPr txBox="1">
                <a:spLocks noChangeArrowheads="1"/>
              </p:cNvSpPr>
              <p:nvPr/>
            </p:nvSpPr>
            <p:spPr bwMode="auto">
              <a:xfrm>
                <a:off x="2856" y="1413"/>
                <a:ext cx="760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15419" name="Rectangle 50"/>
              <p:cNvSpPr>
                <a:spLocks noChangeArrowheads="1"/>
              </p:cNvSpPr>
              <p:nvPr/>
            </p:nvSpPr>
            <p:spPr bwMode="auto">
              <a:xfrm>
                <a:off x="2864" y="3386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0" name="Text Box 51"/>
              <p:cNvSpPr txBox="1">
                <a:spLocks noChangeArrowheads="1"/>
              </p:cNvSpPr>
              <p:nvPr/>
            </p:nvSpPr>
            <p:spPr bwMode="auto">
              <a:xfrm>
                <a:off x="3081" y="3387"/>
                <a:ext cx="418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/>
                  <a:t>undef</a:t>
                </a:r>
              </a:p>
            </p:txBody>
          </p:sp>
        </p:grpSp>
        <p:grpSp>
          <p:nvGrpSpPr>
            <p:cNvPr id="15385" name="Group 52"/>
            <p:cNvGrpSpPr>
              <a:grpSpLocks/>
            </p:cNvGrpSpPr>
            <p:nvPr/>
          </p:nvGrpSpPr>
          <p:grpSpPr bwMode="auto">
            <a:xfrm>
              <a:off x="3929" y="1528"/>
              <a:ext cx="812" cy="2693"/>
              <a:chOff x="2849" y="1104"/>
              <a:chExt cx="812" cy="2693"/>
            </a:xfrm>
          </p:grpSpPr>
          <p:sp>
            <p:nvSpPr>
              <p:cNvPr id="15393" name="Rectangle 53"/>
              <p:cNvSpPr>
                <a:spLocks noChangeArrowheads="1"/>
              </p:cNvSpPr>
              <p:nvPr/>
            </p:nvSpPr>
            <p:spPr bwMode="auto">
              <a:xfrm>
                <a:off x="2877" y="1618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4" name="Text Box 54"/>
              <p:cNvSpPr txBox="1">
                <a:spLocks noChangeArrowheads="1"/>
              </p:cNvSpPr>
              <p:nvPr/>
            </p:nvSpPr>
            <p:spPr bwMode="auto">
              <a:xfrm>
                <a:off x="2849" y="1653"/>
                <a:ext cx="761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0x480590</a:t>
                </a:r>
              </a:p>
            </p:txBody>
          </p:sp>
          <p:sp>
            <p:nvSpPr>
              <p:cNvPr id="15395" name="Line 55"/>
              <p:cNvSpPr>
                <a:spLocks noChangeShapeType="1"/>
              </p:cNvSpPr>
              <p:nvPr/>
            </p:nvSpPr>
            <p:spPr bwMode="auto">
              <a:xfrm>
                <a:off x="2872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6" name="Line 56"/>
              <p:cNvSpPr>
                <a:spLocks noChangeShapeType="1"/>
              </p:cNvSpPr>
              <p:nvPr/>
            </p:nvSpPr>
            <p:spPr bwMode="auto">
              <a:xfrm>
                <a:off x="3597" y="1104"/>
                <a:ext cx="0" cy="130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7" name="Text Box 57"/>
              <p:cNvSpPr txBox="1">
                <a:spLocks noChangeArrowheads="1"/>
              </p:cNvSpPr>
              <p:nvPr/>
            </p:nvSpPr>
            <p:spPr bwMode="auto">
              <a:xfrm>
                <a:off x="3151" y="1801"/>
                <a:ext cx="141" cy="26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.</a:t>
                </a:r>
              </a:p>
              <a:p>
                <a:r>
                  <a:rPr lang="en-US" sz="1000" b="1"/>
                  <a:t>.</a:t>
                </a:r>
              </a:p>
            </p:txBody>
          </p:sp>
          <p:sp>
            <p:nvSpPr>
              <p:cNvPr id="15398" name="Rectangle 58"/>
              <p:cNvSpPr>
                <a:spLocks noChangeArrowheads="1"/>
              </p:cNvSpPr>
              <p:nvPr/>
            </p:nvSpPr>
            <p:spPr bwMode="auto">
              <a:xfrm>
                <a:off x="2872" y="3010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9" name="Line 59"/>
              <p:cNvSpPr>
                <a:spLocks noChangeShapeType="1"/>
              </p:cNvSpPr>
              <p:nvPr/>
            </p:nvSpPr>
            <p:spPr bwMode="auto">
              <a:xfrm>
                <a:off x="2867" y="2803"/>
                <a:ext cx="3" cy="99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0" name="Line 60"/>
              <p:cNvSpPr>
                <a:spLocks noChangeShapeType="1"/>
              </p:cNvSpPr>
              <p:nvPr/>
            </p:nvSpPr>
            <p:spPr bwMode="auto">
              <a:xfrm flipH="1">
                <a:off x="3590" y="2811"/>
                <a:ext cx="5" cy="98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1" name="Text Box 61"/>
              <p:cNvSpPr txBox="1">
                <a:spLocks noChangeArrowheads="1"/>
              </p:cNvSpPr>
              <p:nvPr/>
            </p:nvSpPr>
            <p:spPr bwMode="auto">
              <a:xfrm>
                <a:off x="2948" y="3010"/>
                <a:ext cx="713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/>
                  <a:t>0x5050510</a:t>
                </a:r>
              </a:p>
            </p:txBody>
          </p:sp>
          <p:sp>
            <p:nvSpPr>
              <p:cNvPr id="15402" name="Rectangle 62"/>
              <p:cNvSpPr>
                <a:spLocks noChangeArrowheads="1"/>
              </p:cNvSpPr>
              <p:nvPr/>
            </p:nvSpPr>
            <p:spPr bwMode="auto">
              <a:xfrm>
                <a:off x="2877" y="1162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3" name="Text Box 63"/>
              <p:cNvSpPr txBox="1">
                <a:spLocks noChangeArrowheads="1"/>
              </p:cNvSpPr>
              <p:nvPr/>
            </p:nvSpPr>
            <p:spPr bwMode="auto">
              <a:xfrm>
                <a:off x="2849" y="1197"/>
                <a:ext cx="761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0x480000</a:t>
                </a:r>
              </a:p>
            </p:txBody>
          </p:sp>
          <p:sp>
            <p:nvSpPr>
              <p:cNvPr id="15404" name="Text Box 64"/>
              <p:cNvSpPr txBox="1">
                <a:spLocks noChangeArrowheads="1"/>
              </p:cNvSpPr>
              <p:nvPr/>
            </p:nvSpPr>
            <p:spPr bwMode="auto">
              <a:xfrm>
                <a:off x="2856" y="1412"/>
                <a:ext cx="760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/>
                  <a:t>0x480580</a:t>
                </a:r>
              </a:p>
            </p:txBody>
          </p:sp>
          <p:sp>
            <p:nvSpPr>
              <p:cNvPr id="15405" name="Rectangle 65"/>
              <p:cNvSpPr>
                <a:spLocks noChangeArrowheads="1"/>
              </p:cNvSpPr>
              <p:nvPr/>
            </p:nvSpPr>
            <p:spPr bwMode="auto">
              <a:xfrm>
                <a:off x="2864" y="3386"/>
                <a:ext cx="720" cy="21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6" name="Text Box 66"/>
              <p:cNvSpPr txBox="1">
                <a:spLocks noChangeArrowheads="1"/>
              </p:cNvSpPr>
              <p:nvPr/>
            </p:nvSpPr>
            <p:spPr bwMode="auto">
              <a:xfrm>
                <a:off x="2940" y="3385"/>
                <a:ext cx="714" cy="22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/>
                  <a:t>0x5050510</a:t>
                </a:r>
              </a:p>
            </p:txBody>
          </p:sp>
        </p:grpSp>
        <p:sp>
          <p:nvSpPr>
            <p:cNvPr id="15386" name="Text Box 67"/>
            <p:cNvSpPr txBox="1">
              <a:spLocks noChangeArrowheads="1"/>
            </p:cNvSpPr>
            <p:nvPr/>
          </p:nvSpPr>
          <p:spPr bwMode="auto">
            <a:xfrm>
              <a:off x="4044" y="890"/>
              <a:ext cx="1449" cy="30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Shadow memory</a:t>
              </a:r>
            </a:p>
          </p:txBody>
        </p:sp>
        <p:sp>
          <p:nvSpPr>
            <p:cNvPr id="15387" name="Text Box 68"/>
            <p:cNvSpPr txBox="1">
              <a:spLocks noChangeArrowheads="1"/>
            </p:cNvSpPr>
            <p:nvPr/>
          </p:nvSpPr>
          <p:spPr bwMode="auto">
            <a:xfrm>
              <a:off x="4078" y="1188"/>
              <a:ext cx="488" cy="30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base</a:t>
              </a:r>
            </a:p>
          </p:txBody>
        </p:sp>
        <p:sp>
          <p:nvSpPr>
            <p:cNvPr id="15388" name="Text Box 69"/>
            <p:cNvSpPr txBox="1">
              <a:spLocks noChangeArrowheads="1"/>
            </p:cNvSpPr>
            <p:nvPr/>
          </p:nvSpPr>
          <p:spPr bwMode="auto">
            <a:xfrm>
              <a:off x="4890" y="1199"/>
              <a:ext cx="420" cy="30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size</a:t>
              </a:r>
            </a:p>
          </p:txBody>
        </p:sp>
        <p:sp>
          <p:nvSpPr>
            <p:cNvPr id="15389" name="Rectangle 70"/>
            <p:cNvSpPr>
              <a:spLocks noChangeArrowheads="1"/>
            </p:cNvSpPr>
            <p:nvPr/>
          </p:nvSpPr>
          <p:spPr bwMode="auto">
            <a:xfrm>
              <a:off x="3949" y="2482"/>
              <a:ext cx="720" cy="21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Text Box 71"/>
            <p:cNvSpPr txBox="1">
              <a:spLocks noChangeArrowheads="1"/>
            </p:cNvSpPr>
            <p:nvPr/>
          </p:nvSpPr>
          <p:spPr bwMode="auto">
            <a:xfrm>
              <a:off x="3920" y="2516"/>
              <a:ext cx="761" cy="2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0x490000</a:t>
              </a:r>
            </a:p>
          </p:txBody>
        </p:sp>
        <p:sp>
          <p:nvSpPr>
            <p:cNvPr id="15391" name="Rectangle 72"/>
            <p:cNvSpPr>
              <a:spLocks noChangeArrowheads="1"/>
            </p:cNvSpPr>
            <p:nvPr/>
          </p:nvSpPr>
          <p:spPr bwMode="auto">
            <a:xfrm>
              <a:off x="4749" y="2498"/>
              <a:ext cx="720" cy="21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2" name="Text Box 73"/>
            <p:cNvSpPr txBox="1">
              <a:spLocks noChangeArrowheads="1"/>
            </p:cNvSpPr>
            <p:nvPr/>
          </p:nvSpPr>
          <p:spPr bwMode="auto">
            <a:xfrm>
              <a:off x="4976" y="2509"/>
              <a:ext cx="196" cy="24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4</a:t>
              </a:r>
            </a:p>
          </p:txBody>
        </p:sp>
      </p:grpSp>
      <p:sp>
        <p:nvSpPr>
          <p:cNvPr id="15366" name="Text Box 74"/>
          <p:cNvSpPr txBox="1">
            <a:spLocks noChangeArrowheads="1"/>
          </p:cNvSpPr>
          <p:nvPr/>
        </p:nvSpPr>
        <p:spPr bwMode="auto">
          <a:xfrm>
            <a:off x="323850" y="4149725"/>
            <a:ext cx="1300163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Abstract </a:t>
            </a:r>
            <a:br>
              <a:rPr lang="en-US">
                <a:solidFill>
                  <a:srgbClr val="009900"/>
                </a:solidFill>
              </a:rPr>
            </a:br>
            <a:r>
              <a:rPr lang="en-US">
                <a:solidFill>
                  <a:srgbClr val="009900"/>
                </a:solidFill>
              </a:rPr>
              <a:t>locations</a:t>
            </a:r>
          </a:p>
        </p:txBody>
      </p:sp>
      <p:grpSp>
        <p:nvGrpSpPr>
          <p:cNvPr id="15367" name="Group 83"/>
          <p:cNvGrpSpPr>
            <a:grpSpLocks/>
          </p:cNvGrpSpPr>
          <p:nvPr/>
        </p:nvGrpSpPr>
        <p:grpSpPr bwMode="auto">
          <a:xfrm>
            <a:off x="1651000" y="2741613"/>
            <a:ext cx="763588" cy="3606800"/>
            <a:chOff x="1040" y="1727"/>
            <a:chExt cx="481" cy="2272"/>
          </a:xfrm>
        </p:grpSpPr>
        <p:sp>
          <p:nvSpPr>
            <p:cNvPr id="15370" name="Text Box 76"/>
            <p:cNvSpPr txBox="1">
              <a:spLocks noChangeArrowheads="1"/>
            </p:cNvSpPr>
            <p:nvPr/>
          </p:nvSpPr>
          <p:spPr bwMode="auto">
            <a:xfrm>
              <a:off x="1301" y="1727"/>
              <a:ext cx="2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5371" name="Text Box 77"/>
            <p:cNvSpPr txBox="1">
              <a:spLocks noChangeArrowheads="1"/>
            </p:cNvSpPr>
            <p:nvPr/>
          </p:nvSpPr>
          <p:spPr bwMode="auto">
            <a:xfrm>
              <a:off x="1293" y="2103"/>
              <a:ext cx="2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5372" name="Text Box 78"/>
            <p:cNvSpPr txBox="1">
              <a:spLocks noChangeArrowheads="1"/>
            </p:cNvSpPr>
            <p:nvPr/>
          </p:nvSpPr>
          <p:spPr bwMode="auto">
            <a:xfrm>
              <a:off x="1309" y="2479"/>
              <a:ext cx="2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5373" name="Text Box 79"/>
            <p:cNvSpPr txBox="1">
              <a:spLocks noChangeArrowheads="1"/>
            </p:cNvSpPr>
            <p:nvPr/>
          </p:nvSpPr>
          <p:spPr bwMode="auto">
            <a:xfrm>
              <a:off x="1309" y="2823"/>
              <a:ext cx="2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5374" name="Text Box 80"/>
            <p:cNvSpPr txBox="1">
              <a:spLocks noChangeArrowheads="1"/>
            </p:cNvSpPr>
            <p:nvPr/>
          </p:nvSpPr>
          <p:spPr bwMode="auto">
            <a:xfrm>
              <a:off x="1040" y="3711"/>
              <a:ext cx="25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m</a:t>
              </a:r>
            </a:p>
          </p:txBody>
        </p:sp>
      </p:grpSp>
      <p:sp>
        <p:nvSpPr>
          <p:cNvPr id="15368" name="Freeform 81"/>
          <p:cNvSpPr>
            <a:spLocks/>
          </p:cNvSpPr>
          <p:nvPr/>
        </p:nvSpPr>
        <p:spPr bwMode="auto">
          <a:xfrm>
            <a:off x="2894013" y="3808413"/>
            <a:ext cx="914400" cy="2279650"/>
          </a:xfrm>
          <a:custGeom>
            <a:avLst/>
            <a:gdLst>
              <a:gd name="T0" fmla="*/ 0 w 608"/>
              <a:gd name="T1" fmla="*/ 0 h 1412"/>
              <a:gd name="T2" fmla="*/ 1375209297 w 608"/>
              <a:gd name="T3" fmla="*/ 1331950035 h 1412"/>
              <a:gd name="T4" fmla="*/ 0 w 608"/>
              <a:gd name="T5" fmla="*/ 2147483647 h 1412"/>
              <a:gd name="T6" fmla="*/ 0 60000 65536"/>
              <a:gd name="T7" fmla="*/ 0 60000 65536"/>
              <a:gd name="T8" fmla="*/ 0 60000 65536"/>
              <a:gd name="T9" fmla="*/ 0 w 608"/>
              <a:gd name="T10" fmla="*/ 0 h 1412"/>
              <a:gd name="T11" fmla="*/ 608 w 608"/>
              <a:gd name="T12" fmla="*/ 1412 h 14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8" h="1412">
                <a:moveTo>
                  <a:pt x="0" y="0"/>
                </a:moveTo>
                <a:cubicBezTo>
                  <a:pt x="304" y="138"/>
                  <a:pt x="608" y="276"/>
                  <a:pt x="608" y="511"/>
                </a:cubicBezTo>
                <a:cubicBezTo>
                  <a:pt x="608" y="746"/>
                  <a:pt x="101" y="1263"/>
                  <a:pt x="0" y="141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Freeform 82"/>
          <p:cNvSpPr>
            <a:spLocks/>
          </p:cNvSpPr>
          <p:nvPr/>
        </p:nvSpPr>
        <p:spPr bwMode="auto">
          <a:xfrm rot="290301">
            <a:off x="2789238" y="4157663"/>
            <a:ext cx="777875" cy="1930400"/>
          </a:xfrm>
          <a:custGeom>
            <a:avLst/>
            <a:gdLst>
              <a:gd name="T0" fmla="*/ 0 w 608"/>
              <a:gd name="T1" fmla="*/ 0 h 1412"/>
              <a:gd name="T2" fmla="*/ 995212939 w 608"/>
              <a:gd name="T3" fmla="*/ 955094121 h 1412"/>
              <a:gd name="T4" fmla="*/ 0 w 608"/>
              <a:gd name="T5" fmla="*/ 2147483647 h 1412"/>
              <a:gd name="T6" fmla="*/ 0 60000 65536"/>
              <a:gd name="T7" fmla="*/ 0 60000 65536"/>
              <a:gd name="T8" fmla="*/ 0 60000 65536"/>
              <a:gd name="T9" fmla="*/ 0 w 608"/>
              <a:gd name="T10" fmla="*/ 0 h 1412"/>
              <a:gd name="T11" fmla="*/ 608 w 608"/>
              <a:gd name="T12" fmla="*/ 1412 h 14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8" h="1412">
                <a:moveTo>
                  <a:pt x="0" y="0"/>
                </a:moveTo>
                <a:cubicBezTo>
                  <a:pt x="304" y="138"/>
                  <a:pt x="608" y="276"/>
                  <a:pt x="608" y="511"/>
                </a:cubicBezTo>
                <a:cubicBezTo>
                  <a:pt x="608" y="746"/>
                  <a:pt x="101" y="1263"/>
                  <a:pt x="0" y="141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Pointer Validation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78100"/>
          </a:xfrm>
          <a:noFill/>
        </p:spPr>
        <p:txBody>
          <a:bodyPr/>
          <a:lstStyle/>
          <a:p>
            <a:r>
              <a:rPr lang="en-US" sz="2800" smtClean="0"/>
              <a:t>How can we validate pointer arithmetic?</a:t>
            </a:r>
          </a:p>
          <a:p>
            <a:pPr>
              <a:buFontTx/>
              <a:buNone/>
            </a:pPr>
            <a:r>
              <a:rPr lang="en-US" sz="2800" smtClean="0"/>
              <a:t>	</a:t>
            </a:r>
          </a:p>
          <a:p>
            <a:pPr>
              <a:buFontTx/>
              <a:buNone/>
            </a:pPr>
            <a:endParaRPr lang="en-US" sz="2800" smtClean="0"/>
          </a:p>
          <a:p>
            <a:r>
              <a:rPr lang="en-US" sz="2800" smtClean="0"/>
              <a:t>Track offsets from origin</a:t>
            </a:r>
          </a:p>
          <a:p>
            <a:r>
              <a:rPr lang="en-US" sz="2800" smtClean="0"/>
              <a:t>Track numeric values</a:t>
            </a:r>
          </a:p>
          <a:p>
            <a:pPr>
              <a:buFontTx/>
              <a:buNone/>
            </a:pPr>
            <a:endParaRPr lang="en-US" sz="2800" smtClean="0"/>
          </a:p>
          <a:p>
            <a:pPr>
              <a:buFontTx/>
              <a:buNone/>
            </a:pPr>
            <a:endParaRPr lang="en-US" sz="280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811463" y="2825750"/>
            <a:ext cx="2633662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/>
            <a:r>
              <a:rPr lang="en-US"/>
              <a:t>p</a:t>
            </a:r>
            <a:r>
              <a:rPr lang="en-US" baseline="-25000"/>
              <a:t>2</a:t>
            </a:r>
            <a:r>
              <a:rPr lang="en-US"/>
              <a:t> = p</a:t>
            </a:r>
            <a:r>
              <a:rPr lang="en-US" baseline="-25000"/>
              <a:t>1</a:t>
            </a:r>
            <a:r>
              <a:rPr lang="en-US"/>
              <a:t> + i</a:t>
            </a:r>
          </a:p>
        </p:txBody>
      </p:sp>
      <p:grpSp>
        <p:nvGrpSpPr>
          <p:cNvPr id="16389" name="Group 12"/>
          <p:cNvGrpSpPr>
            <a:grpSpLocks/>
          </p:cNvGrpSpPr>
          <p:nvPr/>
        </p:nvGrpSpPr>
        <p:grpSpPr bwMode="auto">
          <a:xfrm>
            <a:off x="6488113" y="2979738"/>
            <a:ext cx="1184275" cy="3670300"/>
            <a:chOff x="3269" y="1426"/>
            <a:chExt cx="746" cy="2312"/>
          </a:xfrm>
        </p:grpSpPr>
        <p:sp>
          <p:nvSpPr>
            <p:cNvPr id="16401" name="Text Box 13"/>
            <p:cNvSpPr txBox="1">
              <a:spLocks noChangeArrowheads="1"/>
            </p:cNvSpPr>
            <p:nvPr/>
          </p:nvSpPr>
          <p:spPr bwMode="auto">
            <a:xfrm>
              <a:off x="3485" y="1426"/>
              <a:ext cx="316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16402" name="Text Box 14"/>
            <p:cNvSpPr txBox="1">
              <a:spLocks noChangeArrowheads="1"/>
            </p:cNvSpPr>
            <p:nvPr/>
          </p:nvSpPr>
          <p:spPr bwMode="auto">
            <a:xfrm>
              <a:off x="3485" y="1786"/>
              <a:ext cx="332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1</a:t>
              </a:r>
            </a:p>
          </p:txBody>
        </p:sp>
        <p:sp>
          <p:nvSpPr>
            <p:cNvPr id="16403" name="Text Box 15"/>
            <p:cNvSpPr txBox="1">
              <a:spLocks noChangeArrowheads="1"/>
            </p:cNvSpPr>
            <p:nvPr/>
          </p:nvSpPr>
          <p:spPr bwMode="auto">
            <a:xfrm>
              <a:off x="3493" y="2162"/>
              <a:ext cx="332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2</a:t>
              </a:r>
            </a:p>
          </p:txBody>
        </p:sp>
        <p:sp>
          <p:nvSpPr>
            <p:cNvPr id="16404" name="Text Box 16"/>
            <p:cNvSpPr txBox="1">
              <a:spLocks noChangeArrowheads="1"/>
            </p:cNvSpPr>
            <p:nvPr/>
          </p:nvSpPr>
          <p:spPr bwMode="auto">
            <a:xfrm>
              <a:off x="3501" y="2522"/>
              <a:ext cx="332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3</a:t>
              </a:r>
            </a:p>
          </p:txBody>
        </p:sp>
        <p:sp>
          <p:nvSpPr>
            <p:cNvPr id="16405" name="Text Box 17"/>
            <p:cNvSpPr txBox="1">
              <a:spLocks noChangeArrowheads="1"/>
            </p:cNvSpPr>
            <p:nvPr/>
          </p:nvSpPr>
          <p:spPr bwMode="auto">
            <a:xfrm>
              <a:off x="3269" y="3426"/>
              <a:ext cx="746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heap</a:t>
              </a:r>
              <a:r>
                <a:rPr lang="en-US" baseline="-25000"/>
                <a:t>1</a:t>
              </a:r>
            </a:p>
          </p:txBody>
        </p:sp>
      </p:grpSp>
      <p:grpSp>
        <p:nvGrpSpPr>
          <p:cNvPr id="16390" name="Group 18"/>
          <p:cNvGrpSpPr>
            <a:grpSpLocks/>
          </p:cNvGrpSpPr>
          <p:nvPr/>
        </p:nvGrpSpPr>
        <p:grpSpPr bwMode="auto">
          <a:xfrm>
            <a:off x="6127750" y="2860675"/>
            <a:ext cx="763588" cy="3606800"/>
            <a:chOff x="1040" y="1727"/>
            <a:chExt cx="481" cy="2272"/>
          </a:xfrm>
        </p:grpSpPr>
        <p:sp>
          <p:nvSpPr>
            <p:cNvPr id="16396" name="Text Box 19"/>
            <p:cNvSpPr txBox="1">
              <a:spLocks noChangeArrowheads="1"/>
            </p:cNvSpPr>
            <p:nvPr/>
          </p:nvSpPr>
          <p:spPr bwMode="auto">
            <a:xfrm>
              <a:off x="1301" y="1727"/>
              <a:ext cx="2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6397" name="Text Box 20"/>
            <p:cNvSpPr txBox="1">
              <a:spLocks noChangeArrowheads="1"/>
            </p:cNvSpPr>
            <p:nvPr/>
          </p:nvSpPr>
          <p:spPr bwMode="auto">
            <a:xfrm>
              <a:off x="1293" y="2103"/>
              <a:ext cx="2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6398" name="Text Box 21"/>
            <p:cNvSpPr txBox="1">
              <a:spLocks noChangeArrowheads="1"/>
            </p:cNvSpPr>
            <p:nvPr/>
          </p:nvSpPr>
          <p:spPr bwMode="auto">
            <a:xfrm>
              <a:off x="1309" y="2479"/>
              <a:ext cx="2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6399" name="Text Box 22"/>
            <p:cNvSpPr txBox="1">
              <a:spLocks noChangeArrowheads="1"/>
            </p:cNvSpPr>
            <p:nvPr/>
          </p:nvSpPr>
          <p:spPr bwMode="auto">
            <a:xfrm>
              <a:off x="1309" y="2823"/>
              <a:ext cx="2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6400" name="Text Box 23"/>
            <p:cNvSpPr txBox="1">
              <a:spLocks noChangeArrowheads="1"/>
            </p:cNvSpPr>
            <p:nvPr/>
          </p:nvSpPr>
          <p:spPr bwMode="auto">
            <a:xfrm>
              <a:off x="1040" y="3711"/>
              <a:ext cx="25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m</a:t>
              </a:r>
            </a:p>
          </p:txBody>
        </p:sp>
      </p:grpSp>
      <p:sp>
        <p:nvSpPr>
          <p:cNvPr id="16391" name="Freeform 24"/>
          <p:cNvSpPr>
            <a:spLocks/>
          </p:cNvSpPr>
          <p:nvPr/>
        </p:nvSpPr>
        <p:spPr bwMode="auto">
          <a:xfrm rot="290301">
            <a:off x="7265988" y="4276725"/>
            <a:ext cx="777875" cy="1930400"/>
          </a:xfrm>
          <a:custGeom>
            <a:avLst/>
            <a:gdLst>
              <a:gd name="T0" fmla="*/ 0 w 608"/>
              <a:gd name="T1" fmla="*/ 0 h 1412"/>
              <a:gd name="T2" fmla="*/ 995212939 w 608"/>
              <a:gd name="T3" fmla="*/ 955094121 h 1412"/>
              <a:gd name="T4" fmla="*/ 0 w 608"/>
              <a:gd name="T5" fmla="*/ 2147483647 h 1412"/>
              <a:gd name="T6" fmla="*/ 0 60000 65536"/>
              <a:gd name="T7" fmla="*/ 0 60000 65536"/>
              <a:gd name="T8" fmla="*/ 0 60000 65536"/>
              <a:gd name="T9" fmla="*/ 0 w 608"/>
              <a:gd name="T10" fmla="*/ 0 h 1412"/>
              <a:gd name="T11" fmla="*/ 608 w 608"/>
              <a:gd name="T12" fmla="*/ 1412 h 14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8" h="1412">
                <a:moveTo>
                  <a:pt x="0" y="0"/>
                </a:moveTo>
                <a:cubicBezTo>
                  <a:pt x="304" y="138"/>
                  <a:pt x="608" y="276"/>
                  <a:pt x="608" y="511"/>
                </a:cubicBezTo>
                <a:cubicBezTo>
                  <a:pt x="608" y="746"/>
                  <a:pt x="101" y="1263"/>
                  <a:pt x="0" y="141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Freeform 26"/>
          <p:cNvSpPr>
            <a:spLocks/>
          </p:cNvSpPr>
          <p:nvPr/>
        </p:nvSpPr>
        <p:spPr bwMode="auto">
          <a:xfrm>
            <a:off x="7383463" y="3914775"/>
            <a:ext cx="914400" cy="2279650"/>
          </a:xfrm>
          <a:custGeom>
            <a:avLst/>
            <a:gdLst>
              <a:gd name="T0" fmla="*/ 0 w 608"/>
              <a:gd name="T1" fmla="*/ 0 h 1412"/>
              <a:gd name="T2" fmla="*/ 1375209297 w 608"/>
              <a:gd name="T3" fmla="*/ 1331950035 h 1412"/>
              <a:gd name="T4" fmla="*/ 0 w 608"/>
              <a:gd name="T5" fmla="*/ 2147483647 h 1412"/>
              <a:gd name="T6" fmla="*/ 0 60000 65536"/>
              <a:gd name="T7" fmla="*/ 0 60000 65536"/>
              <a:gd name="T8" fmla="*/ 0 60000 65536"/>
              <a:gd name="T9" fmla="*/ 0 w 608"/>
              <a:gd name="T10" fmla="*/ 0 h 1412"/>
              <a:gd name="T11" fmla="*/ 608 w 608"/>
              <a:gd name="T12" fmla="*/ 1412 h 14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8" h="1412">
                <a:moveTo>
                  <a:pt x="0" y="0"/>
                </a:moveTo>
                <a:cubicBezTo>
                  <a:pt x="304" y="138"/>
                  <a:pt x="608" y="276"/>
                  <a:pt x="608" y="511"/>
                </a:cubicBezTo>
                <a:cubicBezTo>
                  <a:pt x="608" y="746"/>
                  <a:pt x="101" y="1263"/>
                  <a:pt x="0" y="141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Text Box 27"/>
          <p:cNvSpPr txBox="1">
            <a:spLocks noChangeArrowheads="1"/>
          </p:cNvSpPr>
          <p:nvPr/>
        </p:nvSpPr>
        <p:spPr bwMode="auto">
          <a:xfrm>
            <a:off x="7837488" y="3808413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6394" name="Text Box 28"/>
          <p:cNvSpPr txBox="1">
            <a:spLocks noChangeArrowheads="1"/>
          </p:cNvSpPr>
          <p:nvPr/>
        </p:nvSpPr>
        <p:spPr bwMode="auto">
          <a:xfrm>
            <a:off x="7824788" y="4303713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6395" name="Text Box 29"/>
          <p:cNvSpPr txBox="1">
            <a:spLocks noChangeArrowheads="1"/>
          </p:cNvSpPr>
          <p:nvPr/>
        </p:nvSpPr>
        <p:spPr bwMode="auto">
          <a:xfrm>
            <a:off x="7273925" y="2978150"/>
            <a:ext cx="5429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Numeric values are unknown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78100"/>
          </a:xfrm>
          <a:noFill/>
        </p:spPr>
        <p:txBody>
          <a:bodyPr/>
          <a:lstStyle/>
          <a:p>
            <a:r>
              <a:rPr lang="en-US" smtClean="0"/>
              <a:t>Track integer relationships</a:t>
            </a:r>
          </a:p>
          <a:p>
            <a:pPr>
              <a:buFontTx/>
              <a:buNone/>
            </a:pPr>
            <a:r>
              <a:rPr lang="en-US" smtClean="0"/>
              <a:t>	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811463" y="2825750"/>
            <a:ext cx="2633662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/>
            <a:r>
              <a:rPr lang="en-US"/>
              <a:t>p</a:t>
            </a:r>
            <a:r>
              <a:rPr lang="en-US" baseline="-25000"/>
              <a:t>2</a:t>
            </a:r>
            <a:r>
              <a:rPr lang="en-US"/>
              <a:t> = p</a:t>
            </a:r>
            <a:r>
              <a:rPr lang="en-US" baseline="-25000"/>
              <a:t>1</a:t>
            </a:r>
            <a:r>
              <a:rPr lang="en-US"/>
              <a:t> + i</a:t>
            </a:r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6488113" y="2979738"/>
            <a:ext cx="1184275" cy="3670300"/>
            <a:chOff x="3269" y="1426"/>
            <a:chExt cx="746" cy="2312"/>
          </a:xfrm>
        </p:grpSpPr>
        <p:sp>
          <p:nvSpPr>
            <p:cNvPr id="17426" name="Text Box 6"/>
            <p:cNvSpPr txBox="1">
              <a:spLocks noChangeArrowheads="1"/>
            </p:cNvSpPr>
            <p:nvPr/>
          </p:nvSpPr>
          <p:spPr bwMode="auto">
            <a:xfrm>
              <a:off x="3485" y="1426"/>
              <a:ext cx="316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17427" name="Text Box 7"/>
            <p:cNvSpPr txBox="1">
              <a:spLocks noChangeArrowheads="1"/>
            </p:cNvSpPr>
            <p:nvPr/>
          </p:nvSpPr>
          <p:spPr bwMode="auto">
            <a:xfrm>
              <a:off x="3485" y="1786"/>
              <a:ext cx="332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1</a:t>
              </a:r>
            </a:p>
          </p:txBody>
        </p:sp>
        <p:sp>
          <p:nvSpPr>
            <p:cNvPr id="17428" name="Text Box 8"/>
            <p:cNvSpPr txBox="1">
              <a:spLocks noChangeArrowheads="1"/>
            </p:cNvSpPr>
            <p:nvPr/>
          </p:nvSpPr>
          <p:spPr bwMode="auto">
            <a:xfrm>
              <a:off x="3493" y="2162"/>
              <a:ext cx="332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2</a:t>
              </a:r>
            </a:p>
          </p:txBody>
        </p:sp>
        <p:sp>
          <p:nvSpPr>
            <p:cNvPr id="17429" name="Text Box 9"/>
            <p:cNvSpPr txBox="1">
              <a:spLocks noChangeArrowheads="1"/>
            </p:cNvSpPr>
            <p:nvPr/>
          </p:nvSpPr>
          <p:spPr bwMode="auto">
            <a:xfrm>
              <a:off x="3501" y="2522"/>
              <a:ext cx="332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3</a:t>
              </a:r>
            </a:p>
          </p:txBody>
        </p:sp>
        <p:sp>
          <p:nvSpPr>
            <p:cNvPr id="17430" name="Text Box 10"/>
            <p:cNvSpPr txBox="1">
              <a:spLocks noChangeArrowheads="1"/>
            </p:cNvSpPr>
            <p:nvPr/>
          </p:nvSpPr>
          <p:spPr bwMode="auto">
            <a:xfrm>
              <a:off x="3269" y="3426"/>
              <a:ext cx="746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heap</a:t>
              </a:r>
              <a:r>
                <a:rPr lang="en-US" baseline="-25000"/>
                <a:t>1</a:t>
              </a:r>
            </a:p>
          </p:txBody>
        </p:sp>
      </p:grpSp>
      <p:grpSp>
        <p:nvGrpSpPr>
          <p:cNvPr id="17414" name="Group 11"/>
          <p:cNvGrpSpPr>
            <a:grpSpLocks/>
          </p:cNvGrpSpPr>
          <p:nvPr/>
        </p:nvGrpSpPr>
        <p:grpSpPr bwMode="auto">
          <a:xfrm>
            <a:off x="6127750" y="2860675"/>
            <a:ext cx="763588" cy="3606800"/>
            <a:chOff x="1040" y="1727"/>
            <a:chExt cx="481" cy="2272"/>
          </a:xfrm>
        </p:grpSpPr>
        <p:sp>
          <p:nvSpPr>
            <p:cNvPr id="17421" name="Text Box 12"/>
            <p:cNvSpPr txBox="1">
              <a:spLocks noChangeArrowheads="1"/>
            </p:cNvSpPr>
            <p:nvPr/>
          </p:nvSpPr>
          <p:spPr bwMode="auto">
            <a:xfrm>
              <a:off x="1301" y="1727"/>
              <a:ext cx="2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7422" name="Text Box 13"/>
            <p:cNvSpPr txBox="1">
              <a:spLocks noChangeArrowheads="1"/>
            </p:cNvSpPr>
            <p:nvPr/>
          </p:nvSpPr>
          <p:spPr bwMode="auto">
            <a:xfrm>
              <a:off x="1293" y="2103"/>
              <a:ext cx="2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7423" name="Text Box 14"/>
            <p:cNvSpPr txBox="1">
              <a:spLocks noChangeArrowheads="1"/>
            </p:cNvSpPr>
            <p:nvPr/>
          </p:nvSpPr>
          <p:spPr bwMode="auto">
            <a:xfrm>
              <a:off x="1309" y="2479"/>
              <a:ext cx="2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7424" name="Text Box 15"/>
            <p:cNvSpPr txBox="1">
              <a:spLocks noChangeArrowheads="1"/>
            </p:cNvSpPr>
            <p:nvPr/>
          </p:nvSpPr>
          <p:spPr bwMode="auto">
            <a:xfrm>
              <a:off x="1309" y="2823"/>
              <a:ext cx="2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7425" name="Text Box 16"/>
            <p:cNvSpPr txBox="1">
              <a:spLocks noChangeArrowheads="1"/>
            </p:cNvSpPr>
            <p:nvPr/>
          </p:nvSpPr>
          <p:spPr bwMode="auto">
            <a:xfrm>
              <a:off x="1040" y="3711"/>
              <a:ext cx="25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m</a:t>
              </a:r>
            </a:p>
          </p:txBody>
        </p:sp>
      </p:grpSp>
      <p:sp>
        <p:nvSpPr>
          <p:cNvPr id="17415" name="Freeform 17"/>
          <p:cNvSpPr>
            <a:spLocks/>
          </p:cNvSpPr>
          <p:nvPr/>
        </p:nvSpPr>
        <p:spPr bwMode="auto">
          <a:xfrm rot="290301">
            <a:off x="7265988" y="4276725"/>
            <a:ext cx="777875" cy="1930400"/>
          </a:xfrm>
          <a:custGeom>
            <a:avLst/>
            <a:gdLst>
              <a:gd name="T0" fmla="*/ 0 w 608"/>
              <a:gd name="T1" fmla="*/ 0 h 1412"/>
              <a:gd name="T2" fmla="*/ 995212939 w 608"/>
              <a:gd name="T3" fmla="*/ 955094121 h 1412"/>
              <a:gd name="T4" fmla="*/ 0 w 608"/>
              <a:gd name="T5" fmla="*/ 2147483647 h 1412"/>
              <a:gd name="T6" fmla="*/ 0 60000 65536"/>
              <a:gd name="T7" fmla="*/ 0 60000 65536"/>
              <a:gd name="T8" fmla="*/ 0 60000 65536"/>
              <a:gd name="T9" fmla="*/ 0 w 608"/>
              <a:gd name="T10" fmla="*/ 0 h 1412"/>
              <a:gd name="T11" fmla="*/ 608 w 608"/>
              <a:gd name="T12" fmla="*/ 1412 h 14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8" h="1412">
                <a:moveTo>
                  <a:pt x="0" y="0"/>
                </a:moveTo>
                <a:cubicBezTo>
                  <a:pt x="304" y="138"/>
                  <a:pt x="608" y="276"/>
                  <a:pt x="608" y="511"/>
                </a:cubicBezTo>
                <a:cubicBezTo>
                  <a:pt x="608" y="746"/>
                  <a:pt x="101" y="1263"/>
                  <a:pt x="0" y="141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Freeform 18"/>
          <p:cNvSpPr>
            <a:spLocks/>
          </p:cNvSpPr>
          <p:nvPr/>
        </p:nvSpPr>
        <p:spPr bwMode="auto">
          <a:xfrm>
            <a:off x="7383463" y="3914775"/>
            <a:ext cx="914400" cy="2279650"/>
          </a:xfrm>
          <a:custGeom>
            <a:avLst/>
            <a:gdLst>
              <a:gd name="T0" fmla="*/ 0 w 608"/>
              <a:gd name="T1" fmla="*/ 0 h 1412"/>
              <a:gd name="T2" fmla="*/ 1375209297 w 608"/>
              <a:gd name="T3" fmla="*/ 1331950035 h 1412"/>
              <a:gd name="T4" fmla="*/ 0 w 608"/>
              <a:gd name="T5" fmla="*/ 2147483647 h 1412"/>
              <a:gd name="T6" fmla="*/ 0 60000 65536"/>
              <a:gd name="T7" fmla="*/ 0 60000 65536"/>
              <a:gd name="T8" fmla="*/ 0 60000 65536"/>
              <a:gd name="T9" fmla="*/ 0 w 608"/>
              <a:gd name="T10" fmla="*/ 0 h 1412"/>
              <a:gd name="T11" fmla="*/ 608 w 608"/>
              <a:gd name="T12" fmla="*/ 1412 h 14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8" h="1412">
                <a:moveTo>
                  <a:pt x="0" y="0"/>
                </a:moveTo>
                <a:cubicBezTo>
                  <a:pt x="304" y="138"/>
                  <a:pt x="608" y="276"/>
                  <a:pt x="608" y="511"/>
                </a:cubicBezTo>
                <a:cubicBezTo>
                  <a:pt x="608" y="746"/>
                  <a:pt x="101" y="1263"/>
                  <a:pt x="0" y="141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Text Box 19"/>
          <p:cNvSpPr txBox="1">
            <a:spLocks noChangeArrowheads="1"/>
          </p:cNvSpPr>
          <p:nvPr/>
        </p:nvSpPr>
        <p:spPr bwMode="auto">
          <a:xfrm rot="2109918">
            <a:off x="7423150" y="3808413"/>
            <a:ext cx="11731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</a:t>
            </a:r>
            <a:r>
              <a:rPr lang="en-US"/>
              <a:t>.offset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1795463" y="3892550"/>
            <a:ext cx="5880100" cy="1846263"/>
            <a:chOff x="1131" y="2452"/>
            <a:chExt cx="3704" cy="1163"/>
          </a:xfrm>
        </p:grpSpPr>
        <p:sp>
          <p:nvSpPr>
            <p:cNvPr id="17419" name="Text Box 23"/>
            <p:cNvSpPr txBox="1">
              <a:spLocks noChangeArrowheads="1"/>
            </p:cNvSpPr>
            <p:nvPr/>
          </p:nvSpPr>
          <p:spPr bwMode="auto">
            <a:xfrm rot="771671">
              <a:off x="3817" y="3327"/>
              <a:ext cx="101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1</a:t>
              </a:r>
              <a:r>
                <a:rPr lang="en-US"/>
                <a:t>.offset + i</a:t>
              </a:r>
            </a:p>
          </p:txBody>
        </p:sp>
        <p:sp>
          <p:nvSpPr>
            <p:cNvPr id="17420" name="Rectangle 24"/>
            <p:cNvSpPr>
              <a:spLocks noChangeArrowheads="1"/>
            </p:cNvSpPr>
            <p:nvPr/>
          </p:nvSpPr>
          <p:spPr bwMode="auto">
            <a:xfrm>
              <a:off x="1131" y="2452"/>
              <a:ext cx="249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 algn="l"/>
              <a:r>
                <a:rPr lang="en-US">
                  <a:solidFill>
                    <a:srgbClr val="009900"/>
                  </a:solidFill>
                </a:rPr>
                <a:t>p</a:t>
              </a:r>
              <a:r>
                <a:rPr lang="en-US" baseline="-25000">
                  <a:solidFill>
                    <a:srgbClr val="009900"/>
                  </a:solidFill>
                </a:rPr>
                <a:t>2</a:t>
              </a:r>
              <a:r>
                <a:rPr lang="en-US">
                  <a:solidFill>
                    <a:srgbClr val="009900"/>
                  </a:solidFill>
                </a:rPr>
                <a:t>.offset = p</a:t>
              </a:r>
              <a:r>
                <a:rPr lang="en-US" baseline="-25000">
                  <a:solidFill>
                    <a:srgbClr val="009900"/>
                  </a:solidFill>
                </a:rPr>
                <a:t>1 </a:t>
              </a:r>
              <a:r>
                <a:rPr lang="en-US">
                  <a:solidFill>
                    <a:srgbClr val="009900"/>
                  </a:solidFill>
                </a:rPr>
                <a:t>.offset + 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Validation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986588" cy="587375"/>
          </a:xfrm>
          <a:noFill/>
        </p:spPr>
        <p:txBody>
          <a:bodyPr/>
          <a:lstStyle/>
          <a:p>
            <a:r>
              <a:rPr lang="en-US" smtClean="0"/>
              <a:t>Pointer arithmetic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811463" y="2825750"/>
            <a:ext cx="2633662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/>
            <a:r>
              <a:rPr lang="en-US"/>
              <a:t>p</a:t>
            </a:r>
            <a:r>
              <a:rPr lang="en-US" baseline="-25000"/>
              <a:t>2</a:t>
            </a:r>
            <a:r>
              <a:rPr lang="en-US"/>
              <a:t> = p</a:t>
            </a:r>
            <a:r>
              <a:rPr lang="en-US" baseline="-25000"/>
              <a:t>1</a:t>
            </a:r>
            <a:r>
              <a:rPr lang="en-US"/>
              <a:t> + i</a:t>
            </a:r>
          </a:p>
        </p:txBody>
      </p:sp>
      <p:sp>
        <p:nvSpPr>
          <p:cNvPr id="18437" name="Rectangle 22"/>
          <p:cNvSpPr>
            <a:spLocks noChangeArrowheads="1"/>
          </p:cNvSpPr>
          <p:nvPr/>
        </p:nvSpPr>
        <p:spPr bwMode="auto">
          <a:xfrm>
            <a:off x="1795463" y="3359150"/>
            <a:ext cx="396398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/>
            <a:r>
              <a:rPr lang="en-US">
                <a:solidFill>
                  <a:srgbClr val="009900"/>
                </a:solidFill>
                <a:sym typeface="Symbol" pitchFamily="18" charset="2"/>
              </a:rPr>
              <a:t> *p</a:t>
            </a:r>
            <a:r>
              <a:rPr lang="en-US" baseline="-25000">
                <a:solidFill>
                  <a:srgbClr val="009900"/>
                </a:solidFill>
                <a:sym typeface="Symbol" pitchFamily="18" charset="2"/>
              </a:rPr>
              <a:t>1</a:t>
            </a:r>
            <a:r>
              <a:rPr lang="en-US">
                <a:solidFill>
                  <a:srgbClr val="009900"/>
                </a:solidFill>
                <a:sym typeface="Symbol" pitchFamily="18" charset="2"/>
              </a:rPr>
              <a:t>.size   </a:t>
            </a:r>
            <a:r>
              <a:rPr lang="en-US">
                <a:solidFill>
                  <a:srgbClr val="009900"/>
                </a:solidFill>
              </a:rPr>
              <a:t>p</a:t>
            </a:r>
            <a:r>
              <a:rPr lang="en-US" baseline="-25000">
                <a:solidFill>
                  <a:srgbClr val="009900"/>
                </a:solidFill>
              </a:rPr>
              <a:t>1 </a:t>
            </a:r>
            <a:r>
              <a:rPr lang="en-US">
                <a:solidFill>
                  <a:srgbClr val="009900"/>
                </a:solidFill>
              </a:rPr>
              <a:t>.offset + i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685800" y="4064000"/>
            <a:ext cx="6986588" cy="1925638"/>
            <a:chOff x="432" y="2560"/>
            <a:chExt cx="4401" cy="1213"/>
          </a:xfrm>
        </p:grpSpPr>
        <p:sp>
          <p:nvSpPr>
            <p:cNvPr id="18439" name="Rectangle 23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432" y="2560"/>
              <a:ext cx="4401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FontTx/>
                <a:buChar char="•"/>
              </a:pPr>
              <a:r>
                <a:rPr lang="en-US" sz="3200" i="0"/>
                <a:t>Pointer dereference</a:t>
              </a:r>
            </a:p>
            <a:p>
              <a:pPr marL="342900" indent="-342900" algn="l">
                <a:spcBef>
                  <a:spcPct val="20000"/>
                </a:spcBef>
              </a:pPr>
              <a:endParaRPr lang="en-US" sz="3200" i="0"/>
            </a:p>
          </p:txBody>
        </p:sp>
        <p:sp>
          <p:nvSpPr>
            <p:cNvPr id="18440" name="Rectangle 24"/>
            <p:cNvSpPr>
              <a:spLocks noChangeArrowheads="1"/>
            </p:cNvSpPr>
            <p:nvPr/>
          </p:nvSpPr>
          <p:spPr bwMode="auto">
            <a:xfrm>
              <a:off x="1771" y="3092"/>
              <a:ext cx="1659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 algn="l"/>
              <a:r>
                <a:rPr lang="en-US"/>
                <a:t>p</a:t>
              </a:r>
              <a:r>
                <a:rPr lang="en-US" baseline="-25000"/>
                <a:t>3</a:t>
              </a:r>
              <a:r>
                <a:rPr lang="en-US"/>
                <a:t> = *p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18441" name="Rectangle 25"/>
            <p:cNvSpPr>
              <a:spLocks noChangeArrowheads="1"/>
            </p:cNvSpPr>
            <p:nvPr/>
          </p:nvSpPr>
          <p:spPr bwMode="auto">
            <a:xfrm>
              <a:off x="1131" y="3428"/>
              <a:ext cx="249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 algn="l"/>
              <a:r>
                <a:rPr lang="en-US">
                  <a:solidFill>
                    <a:srgbClr val="009900"/>
                  </a:solidFill>
                  <a:sym typeface="Symbol" pitchFamily="18" charset="2"/>
                </a:rPr>
                <a:t> *p</a:t>
              </a:r>
              <a:r>
                <a:rPr lang="en-US" baseline="-25000">
                  <a:solidFill>
                    <a:srgbClr val="009900"/>
                  </a:solidFill>
                  <a:sym typeface="Symbol" pitchFamily="18" charset="2"/>
                </a:rPr>
                <a:t>2</a:t>
              </a:r>
              <a:r>
                <a:rPr lang="en-US">
                  <a:solidFill>
                    <a:srgbClr val="009900"/>
                  </a:solidFill>
                  <a:sym typeface="Symbol" pitchFamily="18" charset="2"/>
                </a:rPr>
                <a:t>.size   </a:t>
              </a:r>
              <a:r>
                <a:rPr lang="en-US">
                  <a:solidFill>
                    <a:srgbClr val="009900"/>
                  </a:solidFill>
                </a:rPr>
                <a:t>p</a:t>
              </a:r>
              <a:r>
                <a:rPr lang="en-US" baseline="-25000">
                  <a:solidFill>
                    <a:srgbClr val="009900"/>
                  </a:solidFill>
                </a:rPr>
                <a:t>2 </a:t>
              </a:r>
              <a:r>
                <a:rPr lang="en-US">
                  <a:solidFill>
                    <a:srgbClr val="009900"/>
                  </a:solidFill>
                </a:rPr>
                <a:t>.offset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The null-termination byte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986588" cy="587375"/>
          </a:xfrm>
          <a:noFill/>
        </p:spPr>
        <p:txBody>
          <a:bodyPr/>
          <a:lstStyle/>
          <a:p>
            <a:r>
              <a:rPr lang="en-US" smtClean="0"/>
              <a:t>Many expressions involve the </a:t>
            </a:r>
            <a:r>
              <a:rPr lang="en-US" smtClean="0">
                <a:latin typeface="Tahoma" pitchFamily="34" charset="0"/>
              </a:rPr>
              <a:t>‘</a:t>
            </a:r>
            <a:r>
              <a:rPr lang="en-US" smtClean="0"/>
              <a:t>\0</a:t>
            </a:r>
            <a:r>
              <a:rPr lang="en-US" smtClean="0">
                <a:latin typeface="Tahoma" pitchFamily="34" charset="0"/>
              </a:rPr>
              <a:t>’</a:t>
            </a:r>
            <a:r>
              <a:rPr lang="en-US" smtClean="0"/>
              <a:t> byte 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811463" y="2825750"/>
            <a:ext cx="2633662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/>
            <a:r>
              <a:rPr lang="en-US"/>
              <a:t>strcpy(dst, src)</a:t>
            </a:r>
          </a:p>
        </p:txBody>
      </p:sp>
      <p:sp>
        <p:nvSpPr>
          <p:cNvPr id="19461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4064000"/>
            <a:ext cx="698658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 i="0"/>
              <a:t>Track the existence of null-termination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 i="0"/>
              <a:t>Track the index of the first one</a:t>
            </a:r>
          </a:p>
          <a:p>
            <a:pPr marL="342900" indent="-342900" algn="l">
              <a:spcBef>
                <a:spcPct val="20000"/>
              </a:spcBef>
            </a:pPr>
            <a:endParaRPr lang="en-US" sz="3200" i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52"/>
          <p:cNvSpPr>
            <a:spLocks noChangeArrowheads="1"/>
          </p:cNvSpPr>
          <p:nvPr/>
        </p:nvSpPr>
        <p:spPr bwMode="auto">
          <a:xfrm>
            <a:off x="457200" y="1828800"/>
            <a:ext cx="7848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800" dirty="0">
                <a:latin typeface="+mj-lt"/>
              </a:rPr>
              <a:t>/* from web2c [</a:t>
            </a:r>
            <a:r>
              <a:rPr kumimoji="1" lang="en-US" sz="2800" dirty="0" err="1">
                <a:latin typeface="+mj-lt"/>
              </a:rPr>
              <a:t>strpascal.c</a:t>
            </a:r>
            <a:r>
              <a:rPr kumimoji="1" lang="en-US" sz="2800" dirty="0">
                <a:latin typeface="+mj-lt"/>
              </a:rPr>
              <a:t>] */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800" dirty="0">
                <a:latin typeface="+mj-lt"/>
              </a:rPr>
              <a:t>	void </a:t>
            </a:r>
            <a:r>
              <a:rPr kumimoji="1" lang="en-US" sz="2800" dirty="0" err="1">
                <a:latin typeface="+mj-lt"/>
              </a:rPr>
              <a:t>foo</a:t>
            </a:r>
            <a:r>
              <a:rPr kumimoji="1" lang="en-US" sz="2800" dirty="0">
                <a:latin typeface="+mj-lt"/>
              </a:rPr>
              <a:t>(char *s)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800" dirty="0">
                <a:latin typeface="+mj-lt"/>
              </a:rPr>
              <a:t>	{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800" dirty="0">
                <a:latin typeface="+mj-lt"/>
              </a:rPr>
              <a:t>		while ( *s != ‘ ‘ )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800" dirty="0">
                <a:latin typeface="+mj-lt"/>
              </a:rPr>
              <a:t>			s++;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800" dirty="0">
                <a:latin typeface="+mj-lt"/>
              </a:rPr>
              <a:t>		*s = 0;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800" dirty="0">
                <a:latin typeface="+mj-lt"/>
              </a:rPr>
              <a:t>	}</a:t>
            </a:r>
          </a:p>
        </p:txBody>
      </p:sp>
      <p:sp>
        <p:nvSpPr>
          <p:cNvPr id="307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Vulnerabilities of C programs</a:t>
            </a:r>
          </a:p>
        </p:txBody>
      </p:sp>
      <p:grpSp>
        <p:nvGrpSpPr>
          <p:cNvPr id="2" name="Group 2083"/>
          <p:cNvGrpSpPr>
            <a:grpSpLocks/>
          </p:cNvGrpSpPr>
          <p:nvPr/>
        </p:nvGrpSpPr>
        <p:grpSpPr bwMode="auto">
          <a:xfrm>
            <a:off x="2590800" y="2936875"/>
            <a:ext cx="6130925" cy="949325"/>
            <a:chOff x="1632" y="1850"/>
            <a:chExt cx="3862" cy="598"/>
          </a:xfrm>
        </p:grpSpPr>
        <p:sp>
          <p:nvSpPr>
            <p:cNvPr id="3085" name="Oval 2055"/>
            <p:cNvSpPr>
              <a:spLocks noChangeArrowheads="1"/>
            </p:cNvSpPr>
            <p:nvPr/>
          </p:nvSpPr>
          <p:spPr bwMode="auto">
            <a:xfrm>
              <a:off x="1632" y="2112"/>
              <a:ext cx="240" cy="336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Text Box 2059"/>
            <p:cNvSpPr txBox="1">
              <a:spLocks noChangeArrowheads="1"/>
            </p:cNvSpPr>
            <p:nvPr/>
          </p:nvSpPr>
          <p:spPr bwMode="auto">
            <a:xfrm>
              <a:off x="2711" y="1850"/>
              <a:ext cx="278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rgbClr val="FF3300"/>
                  </a:solidFill>
                </a:rPr>
                <a:t>Null dereference</a:t>
              </a:r>
            </a:p>
            <a:p>
              <a:pPr algn="l"/>
              <a:r>
                <a:rPr lang="en-US">
                  <a:solidFill>
                    <a:srgbClr val="FF3300"/>
                  </a:solidFill>
                </a:rPr>
                <a:t>Dereference to unallocated storage</a:t>
              </a:r>
            </a:p>
          </p:txBody>
        </p:sp>
        <p:sp>
          <p:nvSpPr>
            <p:cNvPr id="3087" name="Line 2061"/>
            <p:cNvSpPr>
              <a:spLocks noChangeShapeType="1"/>
            </p:cNvSpPr>
            <p:nvPr/>
          </p:nvSpPr>
          <p:spPr bwMode="auto">
            <a:xfrm flipH="1">
              <a:off x="1895" y="2112"/>
              <a:ext cx="816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2084"/>
          <p:cNvGrpSpPr>
            <a:grpSpLocks/>
          </p:cNvGrpSpPr>
          <p:nvPr/>
        </p:nvGrpSpPr>
        <p:grpSpPr bwMode="auto">
          <a:xfrm>
            <a:off x="2171700" y="3921125"/>
            <a:ext cx="6611938" cy="498475"/>
            <a:chOff x="1368" y="2470"/>
            <a:chExt cx="4165" cy="314"/>
          </a:xfrm>
        </p:grpSpPr>
        <p:sp>
          <p:nvSpPr>
            <p:cNvPr id="3082" name="Oval 2070"/>
            <p:cNvSpPr>
              <a:spLocks noChangeArrowheads="1"/>
            </p:cNvSpPr>
            <p:nvPr/>
          </p:nvSpPr>
          <p:spPr bwMode="auto">
            <a:xfrm>
              <a:off x="1368" y="2470"/>
              <a:ext cx="552" cy="314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Text Box 2071"/>
            <p:cNvSpPr txBox="1">
              <a:spLocks noChangeArrowheads="1"/>
            </p:cNvSpPr>
            <p:nvPr/>
          </p:nvSpPr>
          <p:spPr bwMode="auto">
            <a:xfrm>
              <a:off x="2978" y="2496"/>
              <a:ext cx="25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Out of bound pointer arithmetic</a:t>
              </a:r>
            </a:p>
          </p:txBody>
        </p:sp>
        <p:sp>
          <p:nvSpPr>
            <p:cNvPr id="3084" name="Line 2072"/>
            <p:cNvSpPr>
              <a:spLocks noChangeShapeType="1"/>
            </p:cNvSpPr>
            <p:nvPr/>
          </p:nvSpPr>
          <p:spPr bwMode="auto">
            <a:xfrm flipH="1" flipV="1">
              <a:off x="1920" y="2640"/>
              <a:ext cx="791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2085"/>
          <p:cNvGrpSpPr>
            <a:grpSpLocks/>
          </p:cNvGrpSpPr>
          <p:nvPr/>
        </p:nvGrpSpPr>
        <p:grpSpPr bwMode="auto">
          <a:xfrm>
            <a:off x="1309688" y="4445000"/>
            <a:ext cx="6115050" cy="498475"/>
            <a:chOff x="825" y="2800"/>
            <a:chExt cx="3852" cy="314"/>
          </a:xfrm>
        </p:grpSpPr>
        <p:sp>
          <p:nvSpPr>
            <p:cNvPr id="3079" name="Oval 2075"/>
            <p:cNvSpPr>
              <a:spLocks noChangeArrowheads="1"/>
            </p:cNvSpPr>
            <p:nvPr/>
          </p:nvSpPr>
          <p:spPr bwMode="auto">
            <a:xfrm>
              <a:off x="825" y="2800"/>
              <a:ext cx="552" cy="314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Text Box 2076"/>
            <p:cNvSpPr txBox="1">
              <a:spLocks noChangeArrowheads="1"/>
            </p:cNvSpPr>
            <p:nvPr/>
          </p:nvSpPr>
          <p:spPr bwMode="auto">
            <a:xfrm>
              <a:off x="2978" y="2826"/>
              <a:ext cx="16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rgbClr val="FF3300"/>
                  </a:solidFill>
                </a:rPr>
                <a:t>Out of bound update</a:t>
              </a:r>
            </a:p>
          </p:txBody>
        </p:sp>
        <p:sp>
          <p:nvSpPr>
            <p:cNvPr id="3081" name="Line 2077"/>
            <p:cNvSpPr>
              <a:spLocks noChangeShapeType="1"/>
            </p:cNvSpPr>
            <p:nvPr/>
          </p:nvSpPr>
          <p:spPr bwMode="auto">
            <a:xfrm flipH="1" flipV="1">
              <a:off x="1377" y="2970"/>
              <a:ext cx="133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Abstract Transformers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986588" cy="58737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Defines the effect of statements on the abstract representation</a:t>
            </a:r>
          </a:p>
        </p:txBody>
      </p:sp>
      <p:sp>
        <p:nvSpPr>
          <p:cNvPr id="679942" name="Rectangle 6"/>
          <p:cNvSpPr>
            <a:spLocks noChangeArrowheads="1"/>
          </p:cNvSpPr>
          <p:nvPr/>
        </p:nvSpPr>
        <p:spPr bwMode="auto">
          <a:xfrm>
            <a:off x="609600" y="3160713"/>
            <a:ext cx="263366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/>
            <a:r>
              <a:rPr lang="en-US" sz="2800">
                <a:solidFill>
                  <a:srgbClr val="009900"/>
                </a:solidFill>
              </a:rPr>
              <a:t>p</a:t>
            </a:r>
            <a:r>
              <a:rPr lang="en-US" sz="2800" baseline="-25000">
                <a:solidFill>
                  <a:srgbClr val="009900"/>
                </a:solidFill>
              </a:rPr>
              <a:t>1</a:t>
            </a:r>
            <a:r>
              <a:rPr lang="en-US" sz="2800">
                <a:solidFill>
                  <a:srgbClr val="009900"/>
                </a:solidFill>
              </a:rPr>
              <a:t> =alloc(m)</a:t>
            </a:r>
          </a:p>
        </p:txBody>
      </p:sp>
      <p:sp>
        <p:nvSpPr>
          <p:cNvPr id="679943" name="Rectangle 7"/>
          <p:cNvSpPr>
            <a:spLocks noChangeArrowheads="1"/>
          </p:cNvSpPr>
          <p:nvPr/>
        </p:nvSpPr>
        <p:spPr bwMode="auto">
          <a:xfrm>
            <a:off x="609600" y="4425950"/>
            <a:ext cx="2633663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/>
            <a:r>
              <a:rPr lang="en-US" sz="2800">
                <a:solidFill>
                  <a:srgbClr val="009900"/>
                </a:solidFill>
              </a:rPr>
              <a:t>p</a:t>
            </a:r>
            <a:r>
              <a:rPr lang="en-US" sz="2800" baseline="-25000">
                <a:solidFill>
                  <a:srgbClr val="009900"/>
                </a:solidFill>
              </a:rPr>
              <a:t>2</a:t>
            </a:r>
            <a:r>
              <a:rPr lang="en-US" sz="2800">
                <a:solidFill>
                  <a:srgbClr val="009900"/>
                </a:solidFill>
              </a:rPr>
              <a:t> = p</a:t>
            </a:r>
            <a:r>
              <a:rPr lang="en-US" sz="2800" baseline="-25000">
                <a:solidFill>
                  <a:srgbClr val="009900"/>
                </a:solidFill>
              </a:rPr>
              <a:t>1</a:t>
            </a:r>
            <a:r>
              <a:rPr lang="en-US" sz="2800">
                <a:solidFill>
                  <a:srgbClr val="009900"/>
                </a:solidFill>
              </a:rPr>
              <a:t> + i</a:t>
            </a:r>
          </a:p>
        </p:txBody>
      </p:sp>
      <p:sp>
        <p:nvSpPr>
          <p:cNvPr id="20486" name="Text Box 10"/>
          <p:cNvSpPr txBox="1">
            <a:spLocks noChangeArrowheads="1"/>
          </p:cNvSpPr>
          <p:nvPr/>
        </p:nvSpPr>
        <p:spPr bwMode="auto">
          <a:xfrm>
            <a:off x="6831013" y="2979738"/>
            <a:ext cx="501650" cy="4953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20487" name="Text Box 12"/>
          <p:cNvSpPr txBox="1">
            <a:spLocks noChangeArrowheads="1"/>
          </p:cNvSpPr>
          <p:nvPr/>
        </p:nvSpPr>
        <p:spPr bwMode="auto">
          <a:xfrm>
            <a:off x="6843713" y="4148138"/>
            <a:ext cx="527050" cy="4953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2</a:t>
            </a:r>
          </a:p>
        </p:txBody>
      </p:sp>
      <p:sp>
        <p:nvSpPr>
          <p:cNvPr id="20488" name="Text Box 13"/>
          <p:cNvSpPr txBox="1">
            <a:spLocks noChangeArrowheads="1"/>
          </p:cNvSpPr>
          <p:nvPr/>
        </p:nvSpPr>
        <p:spPr bwMode="auto">
          <a:xfrm>
            <a:off x="6856413" y="4719638"/>
            <a:ext cx="527050" cy="4953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3</a:t>
            </a:r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6831013" y="3551238"/>
            <a:ext cx="527050" cy="4953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</a:t>
            </a:r>
          </a:p>
        </p:txBody>
      </p:sp>
      <p:sp>
        <p:nvSpPr>
          <p:cNvPr id="20490" name="Text Box 20"/>
          <p:cNvSpPr txBox="1">
            <a:spLocks noChangeArrowheads="1"/>
          </p:cNvSpPr>
          <p:nvPr/>
        </p:nvSpPr>
        <p:spPr bwMode="auto">
          <a:xfrm>
            <a:off x="6542088" y="2860675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6529388" y="3457575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20492" name="Text Box 22"/>
          <p:cNvSpPr txBox="1">
            <a:spLocks noChangeArrowheads="1"/>
          </p:cNvSpPr>
          <p:nvPr/>
        </p:nvSpPr>
        <p:spPr bwMode="auto">
          <a:xfrm>
            <a:off x="6554788" y="4054475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20493" name="Text Box 23"/>
          <p:cNvSpPr txBox="1">
            <a:spLocks noChangeArrowheads="1"/>
          </p:cNvSpPr>
          <p:nvPr/>
        </p:nvSpPr>
        <p:spPr bwMode="auto">
          <a:xfrm>
            <a:off x="6554788" y="4600575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4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127750" y="3808413"/>
            <a:ext cx="2724150" cy="2841625"/>
            <a:chOff x="3860" y="2399"/>
            <a:chExt cx="1716" cy="1790"/>
          </a:xfrm>
        </p:grpSpPr>
        <p:grpSp>
          <p:nvGrpSpPr>
            <p:cNvPr id="20498" name="Group 18"/>
            <p:cNvGrpSpPr>
              <a:grpSpLocks/>
            </p:cNvGrpSpPr>
            <p:nvPr/>
          </p:nvGrpSpPr>
          <p:grpSpPr bwMode="auto">
            <a:xfrm>
              <a:off x="4087" y="2399"/>
              <a:ext cx="1489" cy="1790"/>
              <a:chOff x="4087" y="2399"/>
              <a:chExt cx="1489" cy="1790"/>
            </a:xfrm>
          </p:grpSpPr>
          <p:sp>
            <p:nvSpPr>
              <p:cNvPr id="20500" name="Text Box 14"/>
              <p:cNvSpPr txBox="1">
                <a:spLocks noChangeArrowheads="1"/>
              </p:cNvSpPr>
              <p:nvPr/>
            </p:nvSpPr>
            <p:spPr bwMode="auto">
              <a:xfrm>
                <a:off x="4087" y="3877"/>
                <a:ext cx="746" cy="312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heap</a:t>
                </a:r>
                <a:r>
                  <a:rPr lang="en-US" baseline="-25000"/>
                  <a:t>1</a:t>
                </a:r>
              </a:p>
            </p:txBody>
          </p:sp>
          <p:sp>
            <p:nvSpPr>
              <p:cNvPr id="20501" name="Freeform 15"/>
              <p:cNvSpPr>
                <a:spLocks/>
              </p:cNvSpPr>
              <p:nvPr/>
            </p:nvSpPr>
            <p:spPr bwMode="auto">
              <a:xfrm>
                <a:off x="4651" y="2466"/>
                <a:ext cx="576" cy="1436"/>
              </a:xfrm>
              <a:custGeom>
                <a:avLst/>
                <a:gdLst>
                  <a:gd name="T0" fmla="*/ 0 w 608"/>
                  <a:gd name="T1" fmla="*/ 0 h 1412"/>
                  <a:gd name="T2" fmla="*/ 546 w 608"/>
                  <a:gd name="T3" fmla="*/ 529 h 1412"/>
                  <a:gd name="T4" fmla="*/ 0 w 608"/>
                  <a:gd name="T5" fmla="*/ 1460 h 1412"/>
                  <a:gd name="T6" fmla="*/ 0 60000 65536"/>
                  <a:gd name="T7" fmla="*/ 0 60000 65536"/>
                  <a:gd name="T8" fmla="*/ 0 60000 65536"/>
                  <a:gd name="T9" fmla="*/ 0 w 608"/>
                  <a:gd name="T10" fmla="*/ 0 h 1412"/>
                  <a:gd name="T11" fmla="*/ 608 w 608"/>
                  <a:gd name="T12" fmla="*/ 1412 h 14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08" h="1412">
                    <a:moveTo>
                      <a:pt x="0" y="0"/>
                    </a:moveTo>
                    <a:cubicBezTo>
                      <a:pt x="304" y="138"/>
                      <a:pt x="608" y="276"/>
                      <a:pt x="608" y="511"/>
                    </a:cubicBezTo>
                    <a:cubicBezTo>
                      <a:pt x="608" y="746"/>
                      <a:pt x="101" y="1263"/>
                      <a:pt x="0" y="1412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2" name="Text Box 16"/>
              <p:cNvSpPr txBox="1">
                <a:spLocks noChangeArrowheads="1"/>
              </p:cNvSpPr>
              <p:nvPr/>
            </p:nvSpPr>
            <p:spPr bwMode="auto">
              <a:xfrm rot="2109918">
                <a:off x="4515" y="2399"/>
                <a:ext cx="1061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p</a:t>
                </a:r>
                <a:r>
                  <a:rPr lang="en-US" baseline="-25000"/>
                  <a:t>1</a:t>
                </a:r>
                <a:r>
                  <a:rPr lang="en-US"/>
                  <a:t>.offset = 0</a:t>
                </a:r>
              </a:p>
            </p:txBody>
          </p:sp>
        </p:grpSp>
        <p:sp>
          <p:nvSpPr>
            <p:cNvPr id="20499" name="Text Box 24"/>
            <p:cNvSpPr txBox="1">
              <a:spLocks noChangeArrowheads="1"/>
            </p:cNvSpPr>
            <p:nvPr/>
          </p:nvSpPr>
          <p:spPr bwMode="auto">
            <a:xfrm>
              <a:off x="3860" y="3786"/>
              <a:ext cx="25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m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059488" y="4276725"/>
            <a:ext cx="1984375" cy="1930400"/>
            <a:chOff x="3817" y="2694"/>
            <a:chExt cx="1250" cy="1216"/>
          </a:xfrm>
        </p:grpSpPr>
        <p:sp>
          <p:nvSpPr>
            <p:cNvPr id="20496" name="Freeform 26"/>
            <p:cNvSpPr>
              <a:spLocks/>
            </p:cNvSpPr>
            <p:nvPr/>
          </p:nvSpPr>
          <p:spPr bwMode="auto">
            <a:xfrm rot="290301">
              <a:off x="4577" y="2694"/>
              <a:ext cx="490" cy="1216"/>
            </a:xfrm>
            <a:custGeom>
              <a:avLst/>
              <a:gdLst>
                <a:gd name="T0" fmla="*/ 0 w 608"/>
                <a:gd name="T1" fmla="*/ 0 h 1412"/>
                <a:gd name="T2" fmla="*/ 395 w 608"/>
                <a:gd name="T3" fmla="*/ 379 h 1412"/>
                <a:gd name="T4" fmla="*/ 0 w 608"/>
                <a:gd name="T5" fmla="*/ 1047 h 1412"/>
                <a:gd name="T6" fmla="*/ 0 60000 65536"/>
                <a:gd name="T7" fmla="*/ 0 60000 65536"/>
                <a:gd name="T8" fmla="*/ 0 60000 65536"/>
                <a:gd name="T9" fmla="*/ 0 w 608"/>
                <a:gd name="T10" fmla="*/ 0 h 1412"/>
                <a:gd name="T11" fmla="*/ 608 w 608"/>
                <a:gd name="T12" fmla="*/ 1412 h 1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8" h="1412">
                  <a:moveTo>
                    <a:pt x="0" y="0"/>
                  </a:moveTo>
                  <a:cubicBezTo>
                    <a:pt x="304" y="138"/>
                    <a:pt x="608" y="276"/>
                    <a:pt x="608" y="511"/>
                  </a:cubicBezTo>
                  <a:cubicBezTo>
                    <a:pt x="608" y="746"/>
                    <a:pt x="101" y="1263"/>
                    <a:pt x="0" y="141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Text Box 28"/>
            <p:cNvSpPr txBox="1">
              <a:spLocks noChangeArrowheads="1"/>
            </p:cNvSpPr>
            <p:nvPr/>
          </p:nvSpPr>
          <p:spPr bwMode="auto">
            <a:xfrm rot="771671">
              <a:off x="3817" y="3327"/>
              <a:ext cx="101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1</a:t>
              </a:r>
              <a:r>
                <a:rPr lang="en-US"/>
                <a:t>.offset + 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42" grpId="0" autoUpdateAnimBg="0"/>
      <p:bldP spid="67994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Abstract Transformers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69925" y="1981200"/>
            <a:ext cx="6986588" cy="587375"/>
          </a:xfrm>
          <a:noFill/>
        </p:spPr>
        <p:txBody>
          <a:bodyPr/>
          <a:lstStyle/>
          <a:p>
            <a:r>
              <a:rPr lang="en-US" smtClean="0"/>
              <a:t>Unknown value</a:t>
            </a:r>
          </a:p>
        </p:txBody>
      </p:sp>
      <p:sp>
        <p:nvSpPr>
          <p:cNvPr id="21508" name="Rectangle 23"/>
          <p:cNvSpPr>
            <a:spLocks noChangeArrowheads="1"/>
          </p:cNvSpPr>
          <p:nvPr/>
        </p:nvSpPr>
        <p:spPr bwMode="auto">
          <a:xfrm>
            <a:off x="596900" y="2933700"/>
            <a:ext cx="85471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en-US" sz="3600">
                <a:solidFill>
                  <a:srgbClr val="009900"/>
                </a:solidFill>
              </a:rPr>
              <a:t>p</a:t>
            </a:r>
            <a:r>
              <a:rPr lang="en-US" sz="3600" baseline="-25000">
                <a:solidFill>
                  <a:srgbClr val="009900"/>
                </a:solidFill>
              </a:rPr>
              <a:t>3</a:t>
            </a:r>
            <a:r>
              <a:rPr lang="en-US" sz="3600">
                <a:solidFill>
                  <a:srgbClr val="009900"/>
                </a:solidFill>
              </a:rPr>
              <a:t>= *p</a:t>
            </a:r>
            <a:r>
              <a:rPr lang="en-US" sz="3600" baseline="-25000">
                <a:solidFill>
                  <a:srgbClr val="009900"/>
                </a:solidFill>
              </a:rPr>
              <a:t>2</a:t>
            </a:r>
          </a:p>
          <a:p>
            <a:pPr marL="457200" indent="-457200"/>
            <a:endParaRPr lang="en-US" sz="3600" baseline="-25000">
              <a:solidFill>
                <a:srgbClr val="009900"/>
              </a:solidFill>
            </a:endParaRPr>
          </a:p>
          <a:p>
            <a:pPr marL="457200" indent="-457200" algn="l"/>
            <a:r>
              <a:rPr lang="en-US" baseline="-25000"/>
              <a:t>		</a:t>
            </a:r>
          </a:p>
          <a:p>
            <a:pPr marL="457200" indent="-457200" algn="l"/>
            <a:r>
              <a:rPr lang="en-US" sz="2800"/>
              <a:t>p</a:t>
            </a:r>
            <a:r>
              <a:rPr lang="en-US" sz="2800" baseline="-25000"/>
              <a:t>3</a:t>
            </a:r>
            <a:r>
              <a:rPr lang="en-US" sz="2800"/>
              <a:t>=0 			*p</a:t>
            </a:r>
            <a:r>
              <a:rPr lang="en-US" sz="2800" baseline="-25000"/>
              <a:t>2</a:t>
            </a:r>
            <a:r>
              <a:rPr lang="en-US" sz="2800"/>
              <a:t>.is_nullt </a:t>
            </a:r>
            <a:r>
              <a:rPr lang="en-US" sz="2800" i="0">
                <a:sym typeface="Math B" pitchFamily="2" charset="2"/>
              </a:rPr>
              <a:t> </a:t>
            </a:r>
            <a:r>
              <a:rPr lang="en-US" sz="2800">
                <a:sym typeface="Math B" pitchFamily="2" charset="2"/>
              </a:rPr>
              <a:t>*p2.len == p2.offset</a:t>
            </a:r>
          </a:p>
          <a:p>
            <a:pPr marL="457200" indent="-457200" algn="l"/>
            <a:r>
              <a:rPr lang="en-US" sz="2800"/>
              <a:t>p</a:t>
            </a:r>
            <a:r>
              <a:rPr lang="en-US" sz="2800" baseline="-25000"/>
              <a:t>3</a:t>
            </a:r>
            <a:r>
              <a:rPr lang="en-US" sz="2800"/>
              <a:t>= unknown		otherwise</a:t>
            </a:r>
          </a:p>
        </p:txBody>
      </p:sp>
      <p:sp>
        <p:nvSpPr>
          <p:cNvPr id="21509" name="AutoShape 24"/>
          <p:cNvSpPr>
            <a:spLocks/>
          </p:cNvSpPr>
          <p:nvPr/>
        </p:nvSpPr>
        <p:spPr bwMode="auto">
          <a:xfrm>
            <a:off x="8259763" y="4054475"/>
            <a:ext cx="415925" cy="898525"/>
          </a:xfrm>
          <a:prstGeom prst="rightBrace">
            <a:avLst>
              <a:gd name="adj1" fmla="val 1800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Overly Conservative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986588" cy="58737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Representing infeasible concrete states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Infeasible pointer aliases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Infeasible integer variables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3200" i="0"/>
              <a:t>char* strcpy(char* dst, char *src)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3200" i="0"/>
              <a:t>		</a:t>
            </a:r>
            <a:r>
              <a:rPr lang="en-US" sz="3200" i="0">
                <a:solidFill>
                  <a:srgbClr val="FF0000"/>
                </a:solidFill>
              </a:rPr>
              <a:t>requires</a:t>
            </a:r>
            <a:r>
              <a:rPr lang="en-US" sz="3200" i="0"/>
              <a:t/>
            </a:r>
            <a:br>
              <a:rPr lang="en-US" sz="3200" i="0"/>
            </a:br>
            <a:r>
              <a:rPr lang="en-US" sz="2800" i="0"/>
              <a:t/>
            </a:r>
            <a:br>
              <a:rPr lang="en-US" sz="2800" i="0"/>
            </a:br>
            <a:r>
              <a:rPr lang="en-US" sz="3200" i="0"/>
              <a:t/>
            </a:r>
            <a:br>
              <a:rPr lang="en-US" sz="3200" i="0"/>
            </a:br>
            <a:r>
              <a:rPr lang="en-US" sz="3200" i="0"/>
              <a:t/>
            </a:r>
            <a:br>
              <a:rPr lang="en-US" sz="3200" i="0"/>
            </a:br>
            <a:r>
              <a:rPr lang="en-US" sz="3200" i="0"/>
              <a:t/>
            </a:r>
            <a:br>
              <a:rPr lang="en-US" sz="3200" i="0"/>
            </a:br>
            <a:r>
              <a:rPr lang="en-US" sz="3200" i="0"/>
              <a:t>	</a:t>
            </a:r>
            <a:r>
              <a:rPr lang="en-US" sz="3200" i="0">
                <a:solidFill>
                  <a:srgbClr val="FF0000"/>
                </a:solidFill>
              </a:rPr>
              <a:t>mod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3200" i="0">
                <a:solidFill>
                  <a:schemeClr val="tx2"/>
                </a:solidFill>
              </a:rPr>
              <a:t>		</a:t>
            </a:r>
            <a:r>
              <a:rPr lang="en-US" sz="3200" i="0">
                <a:solidFill>
                  <a:srgbClr val="FF0000"/>
                </a:solidFill>
              </a:rPr>
              <a:t>ensures</a:t>
            </a:r>
            <a:r>
              <a:rPr lang="en-US" sz="3200" i="0"/>
              <a:t>	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Procedure Calls </a:t>
            </a:r>
            <a:r>
              <a:rPr lang="en-US" sz="4000" smtClean="0">
                <a:latin typeface="Tahoma" pitchFamily="34" charset="0"/>
              </a:rPr>
              <a:t>–</a:t>
            </a:r>
            <a:r>
              <a:rPr lang="en-US" sz="4000" smtClean="0"/>
              <a:t> Contracts</a:t>
            </a:r>
          </a:p>
        </p:txBody>
      </p:sp>
      <p:sp>
        <p:nvSpPr>
          <p:cNvPr id="674823" name="Text Box 7"/>
          <p:cNvSpPr txBox="1">
            <a:spLocks noChangeArrowheads="1"/>
          </p:cNvSpPr>
          <p:nvPr/>
        </p:nvSpPr>
        <p:spPr bwMode="auto">
          <a:xfrm>
            <a:off x="3581400" y="2311400"/>
            <a:ext cx="384175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( string(src) </a:t>
            </a:r>
            <a:r>
              <a:rPr lang="en-US" sz="2800" i="0">
                <a:solidFill>
                  <a:srgbClr val="44884E"/>
                </a:solidFill>
                <a:latin typeface="Tahoma" pitchFamily="34" charset="0"/>
                <a:sym typeface="Symbol" pitchFamily="18" charset="2"/>
              </a:rPr>
              <a:t></a:t>
            </a:r>
            <a:endParaRPr lang="en-US" sz="2800" i="0">
              <a:solidFill>
                <a:srgbClr val="44884E"/>
              </a:solidFill>
              <a:latin typeface="Tahoma" pitchFamily="34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   alloc(dst) &gt; len(src)	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)</a:t>
            </a:r>
          </a:p>
        </p:txBody>
      </p:sp>
      <p:sp>
        <p:nvSpPr>
          <p:cNvPr id="674824" name="Text Box 8"/>
          <p:cNvSpPr txBox="1">
            <a:spLocks noChangeArrowheads="1"/>
          </p:cNvSpPr>
          <p:nvPr/>
        </p:nvSpPr>
        <p:spPr bwMode="auto">
          <a:xfrm>
            <a:off x="3505200" y="4476750"/>
            <a:ext cx="5486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len(</a:t>
            </a:r>
            <a:r>
              <a:rPr lang="en-US" sz="2800" i="0">
                <a:solidFill>
                  <a:srgbClr val="44884E"/>
                </a:solidFill>
                <a:latin typeface="Tahoma" pitchFamily="34" charset="0"/>
                <a:cs typeface="Tahoma" pitchFamily="34" charset="0"/>
              </a:rPr>
              <a:t>dst)</a:t>
            </a: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, is_nullt(dst)</a:t>
            </a:r>
          </a:p>
          <a:p>
            <a:pPr algn="r" rtl="1" eaLnBrk="1" hangingPunct="1"/>
            <a:endParaRPr lang="en-US" i="0">
              <a:solidFill>
                <a:srgbClr val="44884E"/>
              </a:solidFill>
              <a:latin typeface="Tahoma" pitchFamily="34" charset="0"/>
            </a:endParaRPr>
          </a:p>
        </p:txBody>
      </p:sp>
      <p:sp>
        <p:nvSpPr>
          <p:cNvPr id="674825" name="Text Box 9"/>
          <p:cNvSpPr txBox="1">
            <a:spLocks noChangeArrowheads="1"/>
          </p:cNvSpPr>
          <p:nvPr/>
        </p:nvSpPr>
        <p:spPr bwMode="auto">
          <a:xfrm>
            <a:off x="3476625" y="5064125"/>
            <a:ext cx="50419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(  len(dst) = = pre@len(src) </a:t>
            </a:r>
            <a:r>
              <a:rPr lang="en-US" i="0">
                <a:solidFill>
                  <a:srgbClr val="44884E"/>
                </a:solidFill>
                <a:latin typeface="Tahoma" pitchFamily="34" charset="0"/>
                <a:sym typeface="Symbol" pitchFamily="18" charset="2"/>
              </a:rPr>
              <a:t></a:t>
            </a: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   return = = pre@dst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)</a:t>
            </a:r>
            <a:r>
              <a:rPr lang="en-US" i="0">
                <a:latin typeface="Tahoma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23" grpId="0" autoUpdateAnimBg="0"/>
      <p:bldP spid="674824" grpId="0" autoUpdateAnimBg="0"/>
      <p:bldP spid="67482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Advantages of Procedure Contracts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Modular analysis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44884E"/>
                </a:solidFill>
              </a:rPr>
              <a:t>[Not all the code is available]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44884E"/>
                </a:solidFill>
              </a:rPr>
              <a:t>Enables more expensive analyses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User control of the verification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44884E"/>
                </a:solidFill>
              </a:rPr>
              <a:t>Detect errors at point of logical error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44884E"/>
                </a:solidFill>
              </a:rPr>
              <a:t>Improve the precision of the analysis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44884E"/>
                </a:solidFill>
              </a:rPr>
              <a:t>Check additional properties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rgbClr val="44884E"/>
                </a:solidFill>
              </a:rPr>
              <a:t>Beyond ANSI-C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Specification and Soundness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114800"/>
          </a:xfrm>
        </p:spPr>
        <p:txBody>
          <a:bodyPr/>
          <a:lstStyle/>
          <a:p>
            <a:r>
              <a:rPr lang="en-US" smtClean="0"/>
              <a:t>All errors are detected</a:t>
            </a:r>
          </a:p>
          <a:p>
            <a:r>
              <a:rPr lang="en-US" smtClean="0"/>
              <a:t>Violation of procedure</a:t>
            </a:r>
            <a:r>
              <a:rPr lang="en-US" smtClean="0">
                <a:latin typeface="Tahoma" pitchFamily="34" charset="0"/>
              </a:rPr>
              <a:t>’</a:t>
            </a:r>
            <a:r>
              <a:rPr lang="en-US" smtClean="0"/>
              <a:t>s precondition</a:t>
            </a:r>
          </a:p>
          <a:p>
            <a:pPr lvl="1"/>
            <a:r>
              <a:rPr lang="en-US" smtClean="0"/>
              <a:t>Call</a:t>
            </a:r>
          </a:p>
          <a:p>
            <a:r>
              <a:rPr lang="en-US" smtClean="0"/>
              <a:t>Violation of procedure's postcondition</a:t>
            </a:r>
          </a:p>
          <a:p>
            <a:pPr lvl="1"/>
            <a:r>
              <a:rPr lang="en-US" smtClean="0"/>
              <a:t>Return</a:t>
            </a:r>
          </a:p>
          <a:p>
            <a:r>
              <a:rPr lang="en-US" smtClean="0"/>
              <a:t>Violation of statement</a:t>
            </a:r>
            <a:r>
              <a:rPr lang="en-US" smtClean="0">
                <a:latin typeface="Tahoma" pitchFamily="34" charset="0"/>
              </a:rPr>
              <a:t>’</a:t>
            </a:r>
            <a:r>
              <a:rPr lang="en-US" smtClean="0"/>
              <a:t>s precondition</a:t>
            </a:r>
          </a:p>
          <a:p>
            <a:pPr lvl="1"/>
            <a:r>
              <a:rPr lang="en-US" smtClean="0">
                <a:latin typeface="Tahoma" pitchFamily="34" charset="0"/>
              </a:rPr>
              <a:t>…</a:t>
            </a:r>
            <a:r>
              <a:rPr lang="en-US" smtClean="0"/>
              <a:t>a[i]</a:t>
            </a:r>
            <a:r>
              <a:rPr lang="en-US" smtClean="0">
                <a:latin typeface="Tahoma" pitchFamily="34" charset="0"/>
              </a:rPr>
              <a:t>…</a:t>
            </a:r>
            <a:r>
              <a:rPr lang="en-US" smtClean="0"/>
              <a:t>  </a:t>
            </a:r>
            <a:endParaRPr lang="en-US" smtClean="0">
              <a:solidFill>
                <a:srgbClr val="44884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3200" i="0"/>
              <a:t>char* strcpy(char* dst, char *src)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3200" i="0"/>
              <a:t>		</a:t>
            </a:r>
            <a:r>
              <a:rPr lang="en-US" sz="3200" i="0">
                <a:solidFill>
                  <a:srgbClr val="FF0000"/>
                </a:solidFill>
              </a:rPr>
              <a:t>requires</a:t>
            </a:r>
            <a:r>
              <a:rPr lang="en-US" sz="3200" i="0"/>
              <a:t/>
            </a:r>
            <a:br>
              <a:rPr lang="en-US" sz="3200" i="0"/>
            </a:br>
            <a:r>
              <a:rPr lang="en-US" sz="2800" i="0"/>
              <a:t/>
            </a:r>
            <a:br>
              <a:rPr lang="en-US" sz="2800" i="0"/>
            </a:br>
            <a:r>
              <a:rPr lang="en-US" sz="3200" i="0"/>
              <a:t/>
            </a:r>
            <a:br>
              <a:rPr lang="en-US" sz="3200" i="0"/>
            </a:br>
            <a:r>
              <a:rPr lang="en-US" sz="3200" i="0"/>
              <a:t/>
            </a:r>
            <a:br>
              <a:rPr lang="en-US" sz="3200" i="0"/>
            </a:br>
            <a:r>
              <a:rPr lang="en-US" sz="3200" i="0"/>
              <a:t/>
            </a:r>
            <a:br>
              <a:rPr lang="en-US" sz="3200" i="0"/>
            </a:br>
            <a:r>
              <a:rPr lang="en-US" sz="3200" i="0"/>
              <a:t>	</a:t>
            </a:r>
            <a:r>
              <a:rPr lang="en-US" sz="3200" i="0">
                <a:solidFill>
                  <a:srgbClr val="FF0000"/>
                </a:solidFill>
              </a:rPr>
              <a:t>mod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3200" i="0">
                <a:solidFill>
                  <a:schemeClr val="tx2"/>
                </a:solidFill>
              </a:rPr>
              <a:t>		</a:t>
            </a:r>
            <a:r>
              <a:rPr lang="en-US" sz="3200" i="0">
                <a:solidFill>
                  <a:srgbClr val="FF0000"/>
                </a:solidFill>
              </a:rPr>
              <a:t>ensures</a:t>
            </a:r>
            <a:r>
              <a:rPr lang="en-US" sz="3200" i="0"/>
              <a:t>	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Procedure Calls </a:t>
            </a:r>
            <a:r>
              <a:rPr lang="en-US" sz="4000" smtClean="0">
                <a:latin typeface="Tahoma" pitchFamily="34" charset="0"/>
              </a:rPr>
              <a:t>–</a:t>
            </a:r>
            <a:r>
              <a:rPr lang="en-US" sz="4000" smtClean="0"/>
              <a:t> Contracts</a:t>
            </a:r>
          </a:p>
        </p:txBody>
      </p:sp>
      <p:sp>
        <p:nvSpPr>
          <p:cNvPr id="674823" name="Text Box 7"/>
          <p:cNvSpPr txBox="1">
            <a:spLocks noChangeArrowheads="1"/>
          </p:cNvSpPr>
          <p:nvPr/>
        </p:nvSpPr>
        <p:spPr bwMode="auto">
          <a:xfrm>
            <a:off x="3581400" y="2311400"/>
            <a:ext cx="384175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( string(src) </a:t>
            </a:r>
            <a:r>
              <a:rPr lang="en-US" sz="2800" i="0">
                <a:solidFill>
                  <a:srgbClr val="44884E"/>
                </a:solidFill>
                <a:latin typeface="Tahoma" pitchFamily="34" charset="0"/>
                <a:sym typeface="Symbol" pitchFamily="18" charset="2"/>
              </a:rPr>
              <a:t></a:t>
            </a:r>
            <a:endParaRPr lang="en-US" sz="2800" i="0">
              <a:solidFill>
                <a:srgbClr val="44884E"/>
              </a:solidFill>
              <a:latin typeface="Tahoma" pitchFamily="34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   alloc(dst) &gt; len(src)	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)</a:t>
            </a:r>
          </a:p>
        </p:txBody>
      </p:sp>
      <p:sp>
        <p:nvSpPr>
          <p:cNvPr id="674824" name="Text Box 8"/>
          <p:cNvSpPr txBox="1">
            <a:spLocks noChangeArrowheads="1"/>
          </p:cNvSpPr>
          <p:nvPr/>
        </p:nvSpPr>
        <p:spPr bwMode="auto">
          <a:xfrm>
            <a:off x="3505200" y="4476750"/>
            <a:ext cx="5486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len(</a:t>
            </a:r>
            <a:r>
              <a:rPr lang="en-US" sz="2800" i="0">
                <a:solidFill>
                  <a:srgbClr val="44884E"/>
                </a:solidFill>
                <a:latin typeface="Tahoma" pitchFamily="34" charset="0"/>
                <a:cs typeface="Tahoma" pitchFamily="34" charset="0"/>
              </a:rPr>
              <a:t>dst)</a:t>
            </a: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, is_nullt(dst)</a:t>
            </a:r>
          </a:p>
          <a:p>
            <a:pPr algn="r" rtl="1" eaLnBrk="1" hangingPunct="1"/>
            <a:endParaRPr lang="en-US" i="0">
              <a:solidFill>
                <a:srgbClr val="44884E"/>
              </a:solidFill>
              <a:latin typeface="Tahoma" pitchFamily="34" charset="0"/>
            </a:endParaRPr>
          </a:p>
        </p:txBody>
      </p:sp>
      <p:sp>
        <p:nvSpPr>
          <p:cNvPr id="674825" name="Text Box 9"/>
          <p:cNvSpPr txBox="1">
            <a:spLocks noChangeArrowheads="1"/>
          </p:cNvSpPr>
          <p:nvPr/>
        </p:nvSpPr>
        <p:spPr bwMode="auto">
          <a:xfrm>
            <a:off x="3476625" y="5064125"/>
            <a:ext cx="50419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(  len(dst) = = pre@len(src) </a:t>
            </a:r>
            <a:r>
              <a:rPr lang="en-US" i="0">
                <a:solidFill>
                  <a:srgbClr val="44884E"/>
                </a:solidFill>
                <a:latin typeface="Tahoma" pitchFamily="34" charset="0"/>
                <a:sym typeface="Symbol" pitchFamily="18" charset="2"/>
              </a:rPr>
              <a:t></a:t>
            </a: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   return = = pre@dst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 i="0">
                <a:solidFill>
                  <a:srgbClr val="44884E"/>
                </a:solidFill>
                <a:latin typeface="Tahoma" pitchFamily="34" charset="0"/>
              </a:rPr>
              <a:t>)</a:t>
            </a:r>
            <a:r>
              <a:rPr lang="en-US" i="0">
                <a:latin typeface="Tahoma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23" grpId="0" autoUpdateAnimBg="0"/>
      <p:bldP spid="674824" grpId="0" autoUpdateAnimBg="0"/>
      <p:bldP spid="67482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safe_cat’s contract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void </a:t>
            </a:r>
            <a:r>
              <a:rPr lang="en-US" dirty="0" err="1" smtClean="0">
                <a:cs typeface="Arial" charset="0"/>
              </a:rPr>
              <a:t>safe_cat</a:t>
            </a:r>
            <a:r>
              <a:rPr lang="en-US" dirty="0" smtClean="0">
                <a:cs typeface="Arial" charset="0"/>
              </a:rPr>
              <a:t>(char* </a:t>
            </a:r>
            <a:r>
              <a:rPr lang="en-US" dirty="0" err="1" smtClean="0">
                <a:cs typeface="Arial" charset="0"/>
              </a:rPr>
              <a:t>dst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int</a:t>
            </a:r>
            <a:r>
              <a:rPr lang="en-US" dirty="0" smtClean="0">
                <a:cs typeface="Arial" charset="0"/>
              </a:rPr>
              <a:t> size, char* </a:t>
            </a:r>
            <a:r>
              <a:rPr lang="en-US" dirty="0" err="1" smtClean="0">
                <a:cs typeface="Arial" charset="0"/>
              </a:rPr>
              <a:t>src</a:t>
            </a:r>
            <a:r>
              <a:rPr lang="en-US" dirty="0" smtClean="0">
                <a:cs typeface="Arial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		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requires</a:t>
            </a: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r>
              <a:rPr lang="en-US" sz="2800" dirty="0" smtClean="0">
                <a:cs typeface="Arial" charset="0"/>
              </a:rPr>
              <a:t/>
            </a:r>
            <a:br>
              <a:rPr lang="en-US" sz="2800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mod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		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ensures</a:t>
            </a:r>
            <a:r>
              <a:rPr lang="en-US" dirty="0" smtClean="0">
                <a:cs typeface="Arial" charset="0"/>
              </a:rPr>
              <a:t>	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476625" y="2311400"/>
            <a:ext cx="398145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44884E"/>
                </a:solidFill>
                <a:latin typeface="Arial" charset="0"/>
              </a:rPr>
              <a:t>( string(src) </a:t>
            </a:r>
            <a:r>
              <a:rPr lang="en-US" sz="2800">
                <a:solidFill>
                  <a:srgbClr val="44884E"/>
                </a:solidFill>
                <a:latin typeface="Arial" charset="0"/>
                <a:sym typeface="Symbol" pitchFamily="18" charset="2"/>
              </a:rPr>
              <a:t> </a:t>
            </a:r>
            <a:r>
              <a:rPr lang="en-US" sz="2800">
                <a:solidFill>
                  <a:srgbClr val="44884E"/>
                </a:solidFill>
                <a:latin typeface="Arial" charset="0"/>
              </a:rPr>
              <a:t>string(dst)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44884E"/>
                </a:solidFill>
                <a:latin typeface="Arial" charset="0"/>
              </a:rPr>
              <a:t>   alloc(dst) == size	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44884E"/>
                </a:solidFill>
                <a:latin typeface="Arial" charset="0"/>
              </a:rPr>
              <a:t>)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476625" y="4451350"/>
            <a:ext cx="5043368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44884E"/>
                </a:solidFill>
                <a:latin typeface="Arial" charset="0"/>
              </a:rPr>
              <a:t>(  </a:t>
            </a:r>
            <a:r>
              <a:rPr lang="en-US" sz="2800" dirty="0" err="1">
                <a:solidFill>
                  <a:srgbClr val="44884E"/>
                </a:solidFill>
                <a:latin typeface="Arial" charset="0"/>
              </a:rPr>
              <a:t>len</a:t>
            </a:r>
            <a:r>
              <a:rPr lang="en-US" sz="2800" dirty="0">
                <a:solidFill>
                  <a:srgbClr val="44884E"/>
                </a:solidFill>
                <a:latin typeface="Arial" charset="0"/>
              </a:rPr>
              <a:t>(</a:t>
            </a:r>
            <a:r>
              <a:rPr lang="en-US" sz="2800" dirty="0" err="1">
                <a:solidFill>
                  <a:srgbClr val="44884E"/>
                </a:solidFill>
                <a:latin typeface="Arial" charset="0"/>
              </a:rPr>
              <a:t>dst</a:t>
            </a:r>
            <a:r>
              <a:rPr lang="en-US" sz="2800" dirty="0">
                <a:solidFill>
                  <a:srgbClr val="44884E"/>
                </a:solidFill>
                <a:latin typeface="Arial" charset="0"/>
              </a:rPr>
              <a:t>) &lt;= </a:t>
            </a:r>
            <a:r>
              <a:rPr lang="en-US" sz="2800" dirty="0" err="1" smtClean="0">
                <a:solidFill>
                  <a:srgbClr val="44884E"/>
                </a:solidFill>
                <a:latin typeface="Arial" charset="0"/>
              </a:rPr>
              <a:t>pre@len</a:t>
            </a:r>
            <a:r>
              <a:rPr lang="en-US" sz="2800" dirty="0" smtClean="0">
                <a:solidFill>
                  <a:srgbClr val="44884E"/>
                </a:solidFill>
                <a:latin typeface="Arial" charset="0"/>
              </a:rPr>
              <a:t>(</a:t>
            </a:r>
            <a:r>
              <a:rPr lang="en-US" sz="2800" dirty="0" err="1" smtClean="0">
                <a:solidFill>
                  <a:srgbClr val="44884E"/>
                </a:solidFill>
                <a:latin typeface="Arial" charset="0"/>
              </a:rPr>
              <a:t>src</a:t>
            </a:r>
            <a:r>
              <a:rPr lang="en-US" sz="2800" dirty="0" smtClean="0">
                <a:solidFill>
                  <a:srgbClr val="44884E"/>
                </a:solidFill>
                <a:latin typeface="Arial" charset="0"/>
              </a:rPr>
              <a:t>)</a:t>
            </a:r>
            <a:r>
              <a:rPr lang="en-US" sz="2800" baseline="-25000" dirty="0" smtClean="0">
                <a:solidFill>
                  <a:srgbClr val="44884E"/>
                </a:solidFill>
                <a:latin typeface="Arial" charset="0"/>
                <a:cs typeface="Times New Roman" pitchFamily="18" charset="0"/>
                <a:sym typeface="Math B" pitchFamily="2" charset="2"/>
              </a:rPr>
              <a:t>e</a:t>
            </a:r>
            <a:r>
              <a:rPr lang="en-US" sz="2800" dirty="0" smtClean="0">
                <a:solidFill>
                  <a:srgbClr val="44884E"/>
                </a:solidFill>
                <a:latin typeface="Arial" charset="0"/>
              </a:rPr>
              <a:t> </a:t>
            </a:r>
            <a:r>
              <a:rPr lang="en-US" sz="2800" dirty="0">
                <a:solidFill>
                  <a:srgbClr val="44884E"/>
                </a:solidFill>
                <a:latin typeface="Arial" charset="0"/>
              </a:rPr>
              <a:t>+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44884E"/>
                </a:solidFill>
                <a:latin typeface="Arial" charset="0"/>
              </a:rPr>
              <a:t>		    </a:t>
            </a:r>
            <a:r>
              <a:rPr lang="en-US" sz="2800" dirty="0" err="1" smtClean="0">
                <a:solidFill>
                  <a:srgbClr val="44884E"/>
                </a:solidFill>
                <a:latin typeface="Arial" charset="0"/>
              </a:rPr>
              <a:t>pre@len</a:t>
            </a:r>
            <a:r>
              <a:rPr lang="en-US" sz="2800" dirty="0" smtClean="0">
                <a:solidFill>
                  <a:srgbClr val="44884E"/>
                </a:solidFill>
                <a:latin typeface="Arial" charset="0"/>
              </a:rPr>
              <a:t>(</a:t>
            </a:r>
            <a:r>
              <a:rPr lang="en-US" sz="2800" dirty="0" err="1" smtClean="0">
                <a:solidFill>
                  <a:srgbClr val="44884E"/>
                </a:solidFill>
                <a:latin typeface="Arial" charset="0"/>
              </a:rPr>
              <a:t>dst</a:t>
            </a:r>
            <a:r>
              <a:rPr lang="en-US" sz="2800" dirty="0" smtClean="0">
                <a:solidFill>
                  <a:srgbClr val="44884E"/>
                </a:solidFill>
                <a:latin typeface="Arial" charset="0"/>
              </a:rPr>
              <a:t>) </a:t>
            </a:r>
            <a:r>
              <a:rPr lang="en-US" sz="2800" dirty="0">
                <a:solidFill>
                  <a:srgbClr val="44884E"/>
                </a:solidFill>
                <a:latin typeface="Arial" charset="0"/>
                <a:sym typeface="Symbol" pitchFamily="18" charset="2"/>
              </a:rPr>
              <a:t>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44884E"/>
                </a:solidFill>
                <a:latin typeface="Arial" charset="0"/>
              </a:rPr>
              <a:t>  </a:t>
            </a:r>
            <a:r>
              <a:rPr lang="en-US" sz="2800" dirty="0" err="1">
                <a:solidFill>
                  <a:srgbClr val="44884E"/>
                </a:solidFill>
                <a:latin typeface="Arial" charset="0"/>
              </a:rPr>
              <a:t>len</a:t>
            </a:r>
            <a:r>
              <a:rPr lang="en-US" sz="2800" dirty="0">
                <a:solidFill>
                  <a:srgbClr val="44884E"/>
                </a:solidFill>
                <a:latin typeface="Arial" charset="0"/>
              </a:rPr>
              <a:t>(</a:t>
            </a:r>
            <a:r>
              <a:rPr lang="en-US" sz="2800" dirty="0" err="1">
                <a:solidFill>
                  <a:srgbClr val="44884E"/>
                </a:solidFill>
                <a:latin typeface="Arial" charset="0"/>
              </a:rPr>
              <a:t>dst</a:t>
            </a:r>
            <a:r>
              <a:rPr lang="en-US" sz="2800" dirty="0">
                <a:solidFill>
                  <a:srgbClr val="44884E"/>
                </a:solidFill>
                <a:latin typeface="Arial" charset="0"/>
              </a:rPr>
              <a:t>) &gt;= </a:t>
            </a:r>
            <a:r>
              <a:rPr lang="en-US" sz="2800" dirty="0" err="1" smtClean="0">
                <a:solidFill>
                  <a:srgbClr val="44884E"/>
                </a:solidFill>
                <a:latin typeface="Arial" charset="0"/>
              </a:rPr>
              <a:t>pre@len</a:t>
            </a:r>
            <a:r>
              <a:rPr lang="en-US" sz="2800" dirty="0" smtClean="0">
                <a:solidFill>
                  <a:srgbClr val="44884E"/>
                </a:solidFill>
                <a:latin typeface="Arial" charset="0"/>
              </a:rPr>
              <a:t>(</a:t>
            </a:r>
            <a:r>
              <a:rPr lang="en-US" sz="2800" dirty="0" err="1" smtClean="0">
                <a:solidFill>
                  <a:srgbClr val="44884E"/>
                </a:solidFill>
                <a:latin typeface="Arial" charset="0"/>
              </a:rPr>
              <a:t>dst</a:t>
            </a:r>
            <a:r>
              <a:rPr lang="en-US" sz="2800" dirty="0" smtClean="0">
                <a:solidFill>
                  <a:srgbClr val="44884E"/>
                </a:solidFill>
                <a:latin typeface="Arial" charset="0"/>
              </a:rPr>
              <a:t>|)</a:t>
            </a:r>
            <a:endParaRPr lang="en-US" sz="2800" dirty="0">
              <a:solidFill>
                <a:srgbClr val="44884E"/>
              </a:solidFill>
              <a:latin typeface="Arial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44884E"/>
                </a:solidFill>
                <a:latin typeface="Arial" charset="0"/>
              </a:rPr>
              <a:t>)</a:t>
            </a:r>
            <a:r>
              <a:rPr lang="en-US" dirty="0">
                <a:latin typeface="Arial" charset="0"/>
              </a:rPr>
              <a:t>	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535363" y="3810000"/>
            <a:ext cx="103663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44884E"/>
                </a:solidFill>
                <a:latin typeface="Arial" charset="0"/>
              </a:rPr>
              <a:t>dst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rial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Specification </a:t>
            </a:r>
            <a:r>
              <a:rPr lang="en-US" sz="3600" smtClean="0">
                <a:latin typeface="Tahoma" pitchFamily="34" charset="0"/>
              </a:rPr>
              <a:t>–</a:t>
            </a:r>
            <a:r>
              <a:rPr lang="en-US" sz="3600" smtClean="0"/>
              <a:t> insert_long()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1577975"/>
            <a:ext cx="3962400" cy="5203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0"/>
              <a:t>/* insert_long.c */</a:t>
            </a:r>
          </a:p>
          <a:p>
            <a:pPr algn="l"/>
            <a:r>
              <a:rPr lang="en-US" i="0"/>
              <a:t>#include "insert_long.h"  </a:t>
            </a:r>
          </a:p>
          <a:p>
            <a:pPr algn="l"/>
            <a:r>
              <a:rPr lang="en-US" i="0"/>
              <a:t>char buf[BUFSIZ];</a:t>
            </a:r>
          </a:p>
          <a:p>
            <a:pPr algn="l"/>
            <a:r>
              <a:rPr lang="en-US" i="0"/>
              <a:t>char * insert_long (char *cp) { </a:t>
            </a:r>
          </a:p>
          <a:p>
            <a:pPr algn="l"/>
            <a:r>
              <a:rPr lang="en-US" i="0"/>
              <a:t>   char temp[BUFSIZ];</a:t>
            </a:r>
          </a:p>
          <a:p>
            <a:pPr algn="l"/>
            <a:r>
              <a:rPr lang="en-US" i="0"/>
              <a:t>   int i;</a:t>
            </a:r>
          </a:p>
          <a:p>
            <a:pPr algn="l"/>
            <a:r>
              <a:rPr lang="en-US" i="0"/>
              <a:t>   for (i=0; &amp;buf[i] &lt; cp; ++i){ </a:t>
            </a:r>
          </a:p>
          <a:p>
            <a:pPr algn="l"/>
            <a:r>
              <a:rPr lang="en-US" i="0"/>
              <a:t>      temp[i] = buf[i];  </a:t>
            </a:r>
          </a:p>
          <a:p>
            <a:pPr algn="l"/>
            <a:r>
              <a:rPr lang="en-US" i="0"/>
              <a:t>      }</a:t>
            </a:r>
          </a:p>
          <a:p>
            <a:pPr algn="l"/>
            <a:r>
              <a:rPr lang="en-US" i="0"/>
              <a:t>    strcpy (&amp;temp[i],"(long)");</a:t>
            </a:r>
          </a:p>
          <a:p>
            <a:pPr algn="l"/>
            <a:r>
              <a:rPr lang="en-US" i="0"/>
              <a:t>    strcpy (&amp;temp[i + 6], cp); </a:t>
            </a:r>
          </a:p>
          <a:p>
            <a:pPr algn="l"/>
            <a:r>
              <a:rPr lang="en-US" i="0"/>
              <a:t>    strcpy (buf, temp); </a:t>
            </a:r>
          </a:p>
          <a:p>
            <a:pPr algn="l"/>
            <a:r>
              <a:rPr lang="en-US" i="0"/>
              <a:t>    return cp + 6;  </a:t>
            </a:r>
          </a:p>
          <a:p>
            <a:pPr algn="l"/>
            <a:r>
              <a:rPr lang="en-US" i="0"/>
              <a:t>}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343400" y="1828800"/>
            <a:ext cx="4572000" cy="43878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0" dirty="0"/>
              <a:t>char * </a:t>
            </a:r>
            <a:r>
              <a:rPr lang="en-US" i="0" dirty="0" err="1"/>
              <a:t>insert_long</a:t>
            </a:r>
            <a:r>
              <a:rPr lang="en-US" i="0" dirty="0"/>
              <a:t>(char *cp) </a:t>
            </a:r>
          </a:p>
          <a:p>
            <a:pPr algn="l"/>
            <a:r>
              <a:rPr lang="en-US" i="0" dirty="0"/>
              <a:t>  </a:t>
            </a:r>
            <a:r>
              <a:rPr lang="en-US" i="0" dirty="0">
                <a:solidFill>
                  <a:srgbClr val="FF0000"/>
                </a:solidFill>
              </a:rPr>
              <a:t>  requires</a:t>
            </a:r>
            <a:r>
              <a:rPr lang="en-US" i="0" dirty="0">
                <a:solidFill>
                  <a:srgbClr val="44884E"/>
                </a:solidFill>
              </a:rPr>
              <a:t>( </a:t>
            </a:r>
            <a:r>
              <a:rPr lang="en-US" sz="2000" i="0" dirty="0">
                <a:solidFill>
                  <a:srgbClr val="44884E"/>
                </a:solidFill>
              </a:rPr>
              <a:t>string(cp) </a:t>
            </a:r>
            <a:r>
              <a:rPr lang="en-US" sz="2800" i="0" dirty="0">
                <a:solidFill>
                  <a:srgbClr val="44884E"/>
                </a:solidFill>
                <a:latin typeface="Tahoma" pitchFamily="34" charset="0"/>
                <a:sym typeface="Symbol" pitchFamily="18" charset="2"/>
              </a:rPr>
              <a:t></a:t>
            </a:r>
            <a:endParaRPr lang="en-US" sz="2000" i="0" dirty="0">
              <a:solidFill>
                <a:srgbClr val="44884E"/>
              </a:solidFill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000" i="0" dirty="0">
                <a:solidFill>
                  <a:srgbClr val="44884E"/>
                </a:solidFill>
              </a:rPr>
              <a:t>	</a:t>
            </a:r>
            <a:r>
              <a:rPr lang="en-US" sz="2000" i="0" dirty="0" err="1">
                <a:solidFill>
                  <a:srgbClr val="44884E"/>
                </a:solidFill>
              </a:rPr>
              <a:t>buf</a:t>
            </a:r>
            <a:r>
              <a:rPr lang="en-US" sz="2000" i="0" dirty="0">
                <a:solidFill>
                  <a:srgbClr val="44884E"/>
                </a:solidFill>
              </a:rPr>
              <a:t> </a:t>
            </a:r>
            <a:r>
              <a:rPr lang="en-US" sz="2000" i="0" dirty="0">
                <a:solidFill>
                  <a:srgbClr val="44884E"/>
                </a:solidFill>
                <a:sym typeface="Math B" pitchFamily="2" charset="2"/>
              </a:rPr>
              <a:t></a:t>
            </a:r>
            <a:r>
              <a:rPr lang="en-US" sz="2000" i="0" dirty="0">
                <a:solidFill>
                  <a:srgbClr val="44884E"/>
                </a:solidFill>
              </a:rPr>
              <a:t> cp &lt; </a:t>
            </a:r>
            <a:r>
              <a:rPr lang="en-US" sz="2000" i="0" dirty="0" err="1">
                <a:solidFill>
                  <a:srgbClr val="44884E"/>
                </a:solidFill>
              </a:rPr>
              <a:t>buf</a:t>
            </a:r>
            <a:r>
              <a:rPr lang="en-US" sz="2000" i="0" dirty="0">
                <a:solidFill>
                  <a:srgbClr val="44884E"/>
                </a:solidFill>
              </a:rPr>
              <a:t>  + </a:t>
            </a:r>
            <a:r>
              <a:rPr lang="en-US" sz="1600" i="0" dirty="0">
                <a:solidFill>
                  <a:srgbClr val="44884E"/>
                </a:solidFill>
              </a:rPr>
              <a:t>BUFSIZ </a:t>
            </a:r>
            <a:endParaRPr lang="en-US" sz="2000" i="0" dirty="0">
              <a:solidFill>
                <a:srgbClr val="44884E"/>
              </a:solidFill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i="0" dirty="0">
                <a:solidFill>
                  <a:srgbClr val="44884E"/>
                </a:solidFill>
              </a:rPr>
              <a:t>	)</a:t>
            </a:r>
          </a:p>
          <a:p>
            <a:pPr algn="l"/>
            <a:r>
              <a:rPr lang="en-US" i="0" dirty="0"/>
              <a:t> </a:t>
            </a:r>
            <a:r>
              <a:rPr lang="en-US" i="0" dirty="0">
                <a:solidFill>
                  <a:srgbClr val="FF0000"/>
                </a:solidFill>
              </a:rPr>
              <a:t>  mod</a:t>
            </a:r>
            <a:r>
              <a:rPr lang="en-US" i="0" dirty="0"/>
              <a:t> </a:t>
            </a:r>
            <a:r>
              <a:rPr lang="en-US" i="0" dirty="0">
                <a:solidFill>
                  <a:srgbClr val="44884E"/>
                </a:solidFill>
              </a:rPr>
              <a:t>cp.len</a:t>
            </a:r>
            <a:r>
              <a:rPr lang="en-US" i="0" dirty="0"/>
              <a:t> </a:t>
            </a:r>
          </a:p>
          <a:p>
            <a:pPr algn="l"/>
            <a:r>
              <a:rPr lang="en-US" i="0" dirty="0"/>
              <a:t>   </a:t>
            </a:r>
            <a:r>
              <a:rPr lang="en-US" i="0" dirty="0">
                <a:solidFill>
                  <a:srgbClr val="FF0000"/>
                </a:solidFill>
              </a:rPr>
              <a:t>ensures </a:t>
            </a:r>
            <a:r>
              <a:rPr lang="en-US" i="0" dirty="0">
                <a:solidFill>
                  <a:srgbClr val="44884E"/>
                </a:solidFill>
              </a:rPr>
              <a:t>(</a:t>
            </a:r>
          </a:p>
          <a:p>
            <a:pPr algn="l"/>
            <a:r>
              <a:rPr lang="en-US" i="0" dirty="0">
                <a:solidFill>
                  <a:srgbClr val="44884E"/>
                </a:solidFill>
              </a:rPr>
              <a:t>      </a:t>
            </a:r>
            <a:r>
              <a:rPr lang="en-US" i="0" dirty="0" err="1">
                <a:solidFill>
                  <a:srgbClr val="44884E"/>
                </a:solidFill>
              </a:rPr>
              <a:t>len</a:t>
            </a:r>
            <a:r>
              <a:rPr lang="en-US" i="0" dirty="0">
                <a:solidFill>
                  <a:srgbClr val="44884E"/>
                </a:solidFill>
              </a:rPr>
              <a:t>(cp) = = </a:t>
            </a:r>
            <a:r>
              <a:rPr lang="en-US" i="0" dirty="0" err="1" smtClean="0">
                <a:solidFill>
                  <a:srgbClr val="44884E"/>
                </a:solidFill>
              </a:rPr>
              <a:t>pre@len</a:t>
            </a:r>
            <a:r>
              <a:rPr lang="en-US" i="0" dirty="0" smtClean="0">
                <a:solidFill>
                  <a:srgbClr val="44884E"/>
                </a:solidFill>
              </a:rPr>
              <a:t>(cp</a:t>
            </a:r>
            <a:r>
              <a:rPr lang="en-US" i="0" dirty="0">
                <a:solidFill>
                  <a:srgbClr val="44884E"/>
                </a:solidFill>
              </a:rPr>
              <a:t>) + </a:t>
            </a:r>
            <a:r>
              <a:rPr lang="en-US" i="0" dirty="0" smtClean="0">
                <a:solidFill>
                  <a:srgbClr val="44884E"/>
                </a:solidFill>
              </a:rPr>
              <a:t>6 </a:t>
            </a:r>
            <a:r>
              <a:rPr lang="en-US" i="0" dirty="0">
                <a:solidFill>
                  <a:srgbClr val="44884E"/>
                </a:solidFill>
              </a:rPr>
              <a:t>	</a:t>
            </a:r>
            <a:r>
              <a:rPr lang="en-US" i="0" dirty="0">
                <a:solidFill>
                  <a:srgbClr val="44884E"/>
                </a:solidFill>
                <a:sym typeface="Symbol" pitchFamily="18" charset="2"/>
              </a:rPr>
              <a:t></a:t>
            </a:r>
            <a:r>
              <a:rPr lang="en-US" i="0" dirty="0">
                <a:solidFill>
                  <a:srgbClr val="44884E"/>
                </a:solidFill>
              </a:rPr>
              <a:t> </a:t>
            </a:r>
          </a:p>
          <a:p>
            <a:pPr algn="l"/>
            <a:r>
              <a:rPr lang="en-US" i="0" dirty="0">
                <a:solidFill>
                  <a:srgbClr val="44884E"/>
                </a:solidFill>
              </a:rPr>
              <a:t>      </a:t>
            </a:r>
            <a:r>
              <a:rPr lang="en-US" i="0" dirty="0" err="1">
                <a:solidFill>
                  <a:srgbClr val="44884E"/>
                </a:solidFill>
              </a:rPr>
              <a:t>return_value</a:t>
            </a:r>
            <a:r>
              <a:rPr lang="en-US" i="0" dirty="0">
                <a:solidFill>
                  <a:srgbClr val="44884E"/>
                </a:solidFill>
              </a:rPr>
              <a:t> = = cp + 6 ; </a:t>
            </a:r>
          </a:p>
          <a:p>
            <a:pPr algn="l"/>
            <a:r>
              <a:rPr lang="en-US" i="0" dirty="0">
                <a:solidFill>
                  <a:srgbClr val="44884E"/>
                </a:solidFill>
              </a:rPr>
              <a:t>	)</a:t>
            </a:r>
          </a:p>
          <a:p>
            <a:pPr algn="l">
              <a:spcBef>
                <a:spcPct val="50000"/>
              </a:spcBef>
            </a:pPr>
            <a:endParaRPr lang="en-US" i="0" dirty="0">
              <a:solidFill>
                <a:srgbClr val="44884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 descr="Dark downward diagonal"/>
          <p:cNvSpPr>
            <a:spLocks noChangeArrowheads="1"/>
          </p:cNvSpPr>
          <p:nvPr/>
        </p:nvSpPr>
        <p:spPr bwMode="auto">
          <a:xfrm>
            <a:off x="5410200" y="1981200"/>
            <a:ext cx="1981200" cy="381000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1066800" y="1295400"/>
            <a:ext cx="71628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90500"/>
            <a:ext cx="8458200" cy="1104900"/>
          </a:xfrm>
          <a:noFill/>
        </p:spPr>
        <p:txBody>
          <a:bodyPr lIns="92075" tIns="46038" rIns="92075" bIns="46038" anchor="b"/>
          <a:lstStyle/>
          <a:p>
            <a:r>
              <a:rPr lang="en-US" sz="3600" smtClean="0">
                <a:latin typeface="Tahoma" pitchFamily="34" charset="0"/>
              </a:rPr>
              <a:t>Complicated Example  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57200" y="18288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/* from web2c [fixwrites.c] */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#define BUFSIZ 1024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char	buf[BUFSIZ];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endParaRPr kumimoji="1" lang="en-US" sz="1200" i="0">
              <a:latin typeface="Arial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char insert_long(char *cp)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{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char    temp[BUFSIZ];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1600" b="1" i="0">
                <a:latin typeface="Arial" charset="0"/>
              </a:rPr>
              <a:t>	…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for (i = 0; &amp;buf[i] &lt; cp ; ++i)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	temp[i] = buf[i];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endParaRPr kumimoji="1" lang="en-US" sz="1200" i="0">
              <a:latin typeface="Arial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</a:t>
            </a:r>
            <a:r>
              <a:rPr kumimoji="1" lang="en-US" sz="2000" i="0">
                <a:solidFill>
                  <a:srgbClr val="FF9900"/>
                </a:solidFill>
                <a:latin typeface="Arial" charset="0"/>
              </a:rPr>
              <a:t>strcpy(&amp;temp[i],”(long)”);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strcpy(&amp;temp[i+6],cp);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1600" b="1" i="0">
                <a:latin typeface="Arial" charset="0"/>
              </a:rPr>
              <a:t>	…</a:t>
            </a:r>
            <a:endParaRPr kumimoji="1" lang="en-US" sz="2000" i="0">
              <a:latin typeface="Arial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800" i="0">
                <a:latin typeface="Arial" charset="0"/>
              </a:rPr>
              <a:t>	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175250" y="2555875"/>
            <a:ext cx="4714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cp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410200" y="1981200"/>
            <a:ext cx="27432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5638800" y="1981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5943600" y="1981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6248400" y="1981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7696200" y="1981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7924800" y="1981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810125" y="1946275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buf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V="1">
            <a:off x="5638800" y="2362200"/>
            <a:ext cx="1752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7224713" y="3276600"/>
            <a:ext cx="1462087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( l  o  n  g )</a:t>
            </a:r>
          </a:p>
        </p:txBody>
      </p:sp>
      <p:sp>
        <p:nvSpPr>
          <p:cNvPr id="29712" name="Rectangle 16" descr="Dark downward diagonal"/>
          <p:cNvSpPr>
            <a:spLocks noChangeArrowheads="1"/>
          </p:cNvSpPr>
          <p:nvPr/>
        </p:nvSpPr>
        <p:spPr bwMode="auto">
          <a:xfrm>
            <a:off x="5410200" y="3311525"/>
            <a:ext cx="1905000" cy="381000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410200" y="3311525"/>
            <a:ext cx="27432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56388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59436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62484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76962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79248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4708525" y="3276600"/>
            <a:ext cx="7921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temp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3733800" y="5168900"/>
            <a:ext cx="45720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solidFill>
                  <a:srgbClr val="FF9900"/>
                </a:solidFill>
              </a:rPr>
              <a:t>Cleanness is potentially violated:</a:t>
            </a:r>
          </a:p>
          <a:p>
            <a:r>
              <a:rPr lang="en-US" i="0">
                <a:solidFill>
                  <a:srgbClr val="FF9900"/>
                </a:solidFill>
              </a:rPr>
              <a:t>	7 + offset (cp) </a:t>
            </a:r>
            <a:r>
              <a:rPr lang="en-US" i="0">
                <a:solidFill>
                  <a:srgbClr val="FF9900"/>
                </a:solidFill>
                <a:sym typeface="Symbol" pitchFamily="18" charset="2"/>
              </a:rPr>
              <a:t></a:t>
            </a:r>
            <a:r>
              <a:rPr lang="en-US" i="0">
                <a:solidFill>
                  <a:srgbClr val="FF9900"/>
                </a:solidFill>
              </a:rPr>
              <a:t>BUFSIZ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Is it common?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429000"/>
          </a:xfrm>
        </p:spPr>
        <p:txBody>
          <a:bodyPr/>
          <a:lstStyle/>
          <a:p>
            <a:r>
              <a:rPr lang="en-US" sz="2800" smtClean="0"/>
              <a:t>General belief – yes!</a:t>
            </a:r>
          </a:p>
          <a:p>
            <a:r>
              <a:rPr lang="en-US" sz="2800" smtClean="0"/>
              <a:t>FUZZ study </a:t>
            </a:r>
          </a:p>
          <a:p>
            <a:pPr lvl="1"/>
            <a:r>
              <a:rPr lang="en-US" sz="2400" smtClean="0"/>
              <a:t>Test reliability by random input </a:t>
            </a:r>
          </a:p>
          <a:p>
            <a:pPr lvl="1"/>
            <a:r>
              <a:rPr lang="en-US" sz="2400" smtClean="0"/>
              <a:t>Tens of applications on 9 different UNIX systems </a:t>
            </a:r>
          </a:p>
          <a:p>
            <a:pPr lvl="1"/>
            <a:r>
              <a:rPr lang="en-US" sz="2400" smtClean="0"/>
              <a:t>18% – 23% hang or crash</a:t>
            </a:r>
          </a:p>
          <a:p>
            <a:r>
              <a:rPr lang="en-US" sz="2800" smtClean="0"/>
              <a:t>CERT advisory</a:t>
            </a:r>
          </a:p>
          <a:p>
            <a:pPr lvl="1"/>
            <a:r>
              <a:rPr lang="en-US" sz="2400" smtClean="0"/>
              <a:t>Up to 50% of attacks are due to buffer overflow</a:t>
            </a:r>
          </a:p>
          <a:p>
            <a:endParaRPr lang="en-US" sz="2800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638300" y="5486400"/>
            <a:ext cx="5600700" cy="841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3300"/>
                </a:solidFill>
              </a:rPr>
              <a:t>COMMON AND DANGEROUS</a:t>
            </a:r>
          </a:p>
          <a:p>
            <a:endParaRPr lang="en-US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Light upward diagonal"/>
          <p:cNvSpPr>
            <a:spLocks noChangeArrowheads="1"/>
          </p:cNvSpPr>
          <p:nvPr/>
        </p:nvSpPr>
        <p:spPr bwMode="auto">
          <a:xfrm>
            <a:off x="7696200" y="3309938"/>
            <a:ext cx="1219200" cy="381000"/>
          </a:xfrm>
          <a:prstGeom prst="rect">
            <a:avLst/>
          </a:prstGeom>
          <a:pattFill prst="ltUpDiag">
            <a:fgClr>
              <a:schemeClr val="accent2"/>
            </a:fgClr>
            <a:bgClr>
              <a:srgbClr val="FFFFFF"/>
            </a:bgClr>
          </a:patt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 descr="Light upward diagonal"/>
          <p:cNvSpPr>
            <a:spLocks noChangeArrowheads="1"/>
          </p:cNvSpPr>
          <p:nvPr/>
        </p:nvSpPr>
        <p:spPr bwMode="auto">
          <a:xfrm>
            <a:off x="6934200" y="1981200"/>
            <a:ext cx="1219200" cy="381000"/>
          </a:xfrm>
          <a:prstGeom prst="rect">
            <a:avLst/>
          </a:prstGeom>
          <a:pattFill prst="ltUpDiag">
            <a:fgClr>
              <a:schemeClr val="accent2"/>
            </a:fgClr>
            <a:bgClr>
              <a:srgbClr val="FFFFFF"/>
            </a:bgClr>
          </a:patt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 descr="Dark downward diagonal"/>
          <p:cNvSpPr>
            <a:spLocks noChangeArrowheads="1"/>
          </p:cNvSpPr>
          <p:nvPr/>
        </p:nvSpPr>
        <p:spPr bwMode="auto">
          <a:xfrm>
            <a:off x="5410200" y="1981200"/>
            <a:ext cx="1600200" cy="381000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1066800" y="1295400"/>
            <a:ext cx="71628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190500"/>
            <a:ext cx="8458200" cy="1104900"/>
          </a:xfrm>
          <a:noFill/>
        </p:spPr>
        <p:txBody>
          <a:bodyPr lIns="92075" tIns="46038" rIns="92075" bIns="46038" anchor="b"/>
          <a:lstStyle/>
          <a:p>
            <a:r>
              <a:rPr lang="en-US" sz="3600" smtClean="0">
                <a:latin typeface="Tahoma" pitchFamily="34" charset="0"/>
              </a:rPr>
              <a:t>Complicated Example  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57200" y="18288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/* from web2c [fixwrites.c] */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#define BUFSIZ 1024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char	buf[BUFSIZ];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endParaRPr kumimoji="1" lang="en-US" sz="1200" i="0">
              <a:latin typeface="Arial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char insert_long(char *cp)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{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char    temp[BUFSIZ];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1600" b="1" i="0">
                <a:latin typeface="Arial" charset="0"/>
              </a:rPr>
              <a:t>	…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for (i = 0; &amp;buf[i] &lt; cp ; ++i)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	temp[i] = buf[i];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endParaRPr kumimoji="1" lang="en-US" sz="1200" i="0">
              <a:latin typeface="Arial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strcpy(&amp;temp[i],”(long)”);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</a:t>
            </a:r>
            <a:r>
              <a:rPr kumimoji="1" lang="en-US" sz="2000" i="0">
                <a:solidFill>
                  <a:srgbClr val="FF9900"/>
                </a:solidFill>
                <a:latin typeface="Arial" charset="0"/>
              </a:rPr>
              <a:t>strcpy(&amp;temp[i+6],cp);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1600" b="1" i="0">
                <a:latin typeface="Arial" charset="0"/>
              </a:rPr>
              <a:t>	…</a:t>
            </a:r>
            <a:endParaRPr kumimoji="1" lang="en-US" sz="2000" i="0">
              <a:latin typeface="Arial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800" i="0">
                <a:latin typeface="Arial" charset="0"/>
              </a:rPr>
              <a:t>	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4810125" y="1946275"/>
            <a:ext cx="3343275" cy="1066800"/>
            <a:chOff x="3030" y="1226"/>
            <a:chExt cx="2106" cy="672"/>
          </a:xfrm>
        </p:grpSpPr>
        <p:sp>
          <p:nvSpPr>
            <p:cNvPr id="30739" name="Text Box 9"/>
            <p:cNvSpPr txBox="1">
              <a:spLocks noChangeArrowheads="1"/>
            </p:cNvSpPr>
            <p:nvPr/>
          </p:nvSpPr>
          <p:spPr bwMode="auto">
            <a:xfrm>
              <a:off x="3260" y="1610"/>
              <a:ext cx="297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cp</a:t>
              </a:r>
            </a:p>
          </p:txBody>
        </p:sp>
        <p:sp>
          <p:nvSpPr>
            <p:cNvPr id="30740" name="Rectangle 10"/>
            <p:cNvSpPr>
              <a:spLocks noChangeArrowheads="1"/>
            </p:cNvSpPr>
            <p:nvPr/>
          </p:nvSpPr>
          <p:spPr bwMode="auto">
            <a:xfrm>
              <a:off x="3408" y="1248"/>
              <a:ext cx="1728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Line 11"/>
            <p:cNvSpPr>
              <a:spLocks noChangeShapeType="1"/>
            </p:cNvSpPr>
            <p:nvPr/>
          </p:nvSpPr>
          <p:spPr bwMode="auto">
            <a:xfrm>
              <a:off x="3552" y="12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Line 12"/>
            <p:cNvSpPr>
              <a:spLocks noChangeShapeType="1"/>
            </p:cNvSpPr>
            <p:nvPr/>
          </p:nvSpPr>
          <p:spPr bwMode="auto">
            <a:xfrm>
              <a:off x="3744" y="12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Line 13"/>
            <p:cNvSpPr>
              <a:spLocks noChangeShapeType="1"/>
            </p:cNvSpPr>
            <p:nvPr/>
          </p:nvSpPr>
          <p:spPr bwMode="auto">
            <a:xfrm>
              <a:off x="3936" y="12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Line 14"/>
            <p:cNvSpPr>
              <a:spLocks noChangeShapeType="1"/>
            </p:cNvSpPr>
            <p:nvPr/>
          </p:nvSpPr>
          <p:spPr bwMode="auto">
            <a:xfrm>
              <a:off x="4848" y="12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Line 15"/>
            <p:cNvSpPr>
              <a:spLocks noChangeShapeType="1"/>
            </p:cNvSpPr>
            <p:nvPr/>
          </p:nvSpPr>
          <p:spPr bwMode="auto">
            <a:xfrm>
              <a:off x="4992" y="12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Text Box 16"/>
            <p:cNvSpPr txBox="1">
              <a:spLocks noChangeArrowheads="1"/>
            </p:cNvSpPr>
            <p:nvPr/>
          </p:nvSpPr>
          <p:spPr bwMode="auto">
            <a:xfrm>
              <a:off x="3030" y="1226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buf</a:t>
              </a:r>
            </a:p>
          </p:txBody>
        </p:sp>
        <p:sp>
          <p:nvSpPr>
            <p:cNvPr id="30747" name="Line 17"/>
            <p:cNvSpPr>
              <a:spLocks noChangeShapeType="1"/>
            </p:cNvSpPr>
            <p:nvPr/>
          </p:nvSpPr>
          <p:spPr bwMode="auto">
            <a:xfrm flipV="1">
              <a:off x="3552" y="1488"/>
              <a:ext cx="86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9" name="Text Box 18"/>
          <p:cNvSpPr txBox="1">
            <a:spLocks noChangeArrowheads="1"/>
          </p:cNvSpPr>
          <p:nvPr/>
        </p:nvSpPr>
        <p:spPr bwMode="auto">
          <a:xfrm>
            <a:off x="6858000" y="3276600"/>
            <a:ext cx="10048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(long)</a:t>
            </a:r>
          </a:p>
        </p:txBody>
      </p:sp>
      <p:sp>
        <p:nvSpPr>
          <p:cNvPr id="30730" name="Rectangle 19" descr="Dark downward diagonal"/>
          <p:cNvSpPr>
            <a:spLocks noChangeArrowheads="1"/>
          </p:cNvSpPr>
          <p:nvPr/>
        </p:nvSpPr>
        <p:spPr bwMode="auto">
          <a:xfrm>
            <a:off x="5410200" y="3311525"/>
            <a:ext cx="1600200" cy="381000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Rectangle 20"/>
          <p:cNvSpPr>
            <a:spLocks noChangeArrowheads="1"/>
          </p:cNvSpPr>
          <p:nvPr/>
        </p:nvSpPr>
        <p:spPr bwMode="auto">
          <a:xfrm>
            <a:off x="5410200" y="3311525"/>
            <a:ext cx="27432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21"/>
          <p:cNvSpPr>
            <a:spLocks noChangeShapeType="1"/>
          </p:cNvSpPr>
          <p:nvPr/>
        </p:nvSpPr>
        <p:spPr bwMode="auto">
          <a:xfrm>
            <a:off x="56388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22"/>
          <p:cNvSpPr>
            <a:spLocks noChangeShapeType="1"/>
          </p:cNvSpPr>
          <p:nvPr/>
        </p:nvSpPr>
        <p:spPr bwMode="auto">
          <a:xfrm>
            <a:off x="59436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Line 23"/>
          <p:cNvSpPr>
            <a:spLocks noChangeShapeType="1"/>
          </p:cNvSpPr>
          <p:nvPr/>
        </p:nvSpPr>
        <p:spPr bwMode="auto">
          <a:xfrm>
            <a:off x="62484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24"/>
          <p:cNvSpPr>
            <a:spLocks noChangeShapeType="1"/>
          </p:cNvSpPr>
          <p:nvPr/>
        </p:nvSpPr>
        <p:spPr bwMode="auto">
          <a:xfrm>
            <a:off x="76962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25"/>
          <p:cNvSpPr>
            <a:spLocks noChangeShapeType="1"/>
          </p:cNvSpPr>
          <p:nvPr/>
        </p:nvSpPr>
        <p:spPr bwMode="auto">
          <a:xfrm>
            <a:off x="79248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Text Box 26"/>
          <p:cNvSpPr txBox="1">
            <a:spLocks noChangeArrowheads="1"/>
          </p:cNvSpPr>
          <p:nvPr/>
        </p:nvSpPr>
        <p:spPr bwMode="auto">
          <a:xfrm>
            <a:off x="4708525" y="3276600"/>
            <a:ext cx="7921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temp</a:t>
            </a:r>
          </a:p>
        </p:txBody>
      </p:sp>
      <p:sp>
        <p:nvSpPr>
          <p:cNvPr id="30738" name="Rectangle 27"/>
          <p:cNvSpPr>
            <a:spLocks noChangeArrowheads="1"/>
          </p:cNvSpPr>
          <p:nvPr/>
        </p:nvSpPr>
        <p:spPr bwMode="auto">
          <a:xfrm>
            <a:off x="3733800" y="5168900"/>
            <a:ext cx="51816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solidFill>
                  <a:srgbClr val="FF9900"/>
                </a:solidFill>
              </a:rPr>
              <a:t>Cleanness is potentially violated:</a:t>
            </a:r>
          </a:p>
          <a:p>
            <a:r>
              <a:rPr lang="en-US" i="0">
                <a:solidFill>
                  <a:srgbClr val="FF9900"/>
                </a:solidFill>
              </a:rPr>
              <a:t>	offset(cp)+7 +len(cp) </a:t>
            </a:r>
            <a:r>
              <a:rPr lang="en-US" i="0">
                <a:solidFill>
                  <a:srgbClr val="FF9900"/>
                </a:solidFill>
                <a:sym typeface="Symbol" pitchFamily="18" charset="2"/>
              </a:rPr>
              <a:t> BUFSIZ</a:t>
            </a:r>
          </a:p>
          <a:p>
            <a:r>
              <a:rPr lang="en-US" i="0">
                <a:solidFill>
                  <a:srgbClr val="FF9900"/>
                </a:solidFill>
              </a:rPr>
              <a:t>7 + offset (cp) </a:t>
            </a:r>
            <a:r>
              <a:rPr lang="en-US" i="0">
                <a:solidFill>
                  <a:srgbClr val="FF9900"/>
                </a:solidFill>
                <a:sym typeface="Symbol" pitchFamily="18" charset="2"/>
              </a:rPr>
              <a:t>&lt; </a:t>
            </a:r>
            <a:r>
              <a:rPr lang="en-US" i="0">
                <a:solidFill>
                  <a:srgbClr val="FF9900"/>
                </a:solidFill>
              </a:rPr>
              <a:t>BUFSIZ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6942138" cy="762000"/>
          </a:xfrm>
        </p:spPr>
        <p:txBody>
          <a:bodyPr/>
          <a:lstStyle/>
          <a:p>
            <a:r>
              <a:rPr lang="en-US" sz="3600" smtClean="0"/>
              <a:t>CSSV </a:t>
            </a:r>
            <a:r>
              <a:rPr lang="en-US" sz="3600" smtClean="0">
                <a:latin typeface="Tahoma" pitchFamily="34" charset="0"/>
              </a:rPr>
              <a:t>–</a:t>
            </a:r>
            <a:r>
              <a:rPr lang="en-US" sz="3600" smtClean="0"/>
              <a:t> Technical overview </a:t>
            </a:r>
            <a:r>
              <a:rPr lang="en-US" smtClean="0"/>
              <a:t> </a:t>
            </a:r>
            <a:endParaRPr lang="en-US" smtClean="0">
              <a:solidFill>
                <a:srgbClr val="44884E"/>
              </a:solidFill>
            </a:endParaRP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 flipV="1">
            <a:off x="2819400" y="1371600"/>
            <a:ext cx="838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685800" y="914400"/>
            <a:ext cx="762000" cy="1295400"/>
            <a:chOff x="1200" y="2448"/>
            <a:chExt cx="480" cy="816"/>
          </a:xfrm>
        </p:grpSpPr>
        <p:sp>
          <p:nvSpPr>
            <p:cNvPr id="31776" name="AutoShape 5"/>
            <p:cNvSpPr>
              <a:spLocks noChangeArrowheads="1"/>
            </p:cNvSpPr>
            <p:nvPr/>
          </p:nvSpPr>
          <p:spPr bwMode="auto">
            <a:xfrm rot="10800000">
              <a:off x="1200" y="2448"/>
              <a:ext cx="480" cy="816"/>
            </a:xfrm>
            <a:prstGeom prst="foldedCorner">
              <a:avLst>
                <a:gd name="adj" fmla="val 1770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7" name="Text Box 6"/>
            <p:cNvSpPr txBox="1">
              <a:spLocks noChangeArrowheads="1"/>
            </p:cNvSpPr>
            <p:nvPr/>
          </p:nvSpPr>
          <p:spPr bwMode="auto">
            <a:xfrm>
              <a:off x="1216" y="2602"/>
              <a:ext cx="452" cy="51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0">
                  <a:latin typeface="Tahoma" pitchFamily="34" charset="0"/>
                </a:rPr>
                <a:t>C</a:t>
              </a:r>
              <a:br>
                <a:rPr lang="en-US" i="0">
                  <a:latin typeface="Tahoma" pitchFamily="34" charset="0"/>
                </a:rPr>
              </a:br>
              <a:r>
                <a:rPr lang="en-US" i="0">
                  <a:latin typeface="Tahoma" pitchFamily="34" charset="0"/>
                </a:rPr>
                <a:t>files</a:t>
              </a:r>
            </a:p>
          </p:txBody>
        </p:sp>
      </p:grpSp>
      <p:sp>
        <p:nvSpPr>
          <p:cNvPr id="31749" name="Oval 7"/>
          <p:cNvSpPr>
            <a:spLocks noChangeArrowheads="1"/>
          </p:cNvSpPr>
          <p:nvPr/>
        </p:nvSpPr>
        <p:spPr bwMode="auto">
          <a:xfrm>
            <a:off x="3657600" y="2133600"/>
            <a:ext cx="2438400" cy="762000"/>
          </a:xfrm>
          <a:prstGeom prst="ellipse">
            <a:avLst/>
          </a:prstGeom>
          <a:solidFill>
            <a:srgbClr val="E8E8E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1" hangingPunct="1"/>
            <a:r>
              <a:rPr lang="en-US" i="0">
                <a:latin typeface="Tahoma" pitchFamily="34" charset="0"/>
              </a:rPr>
              <a:t>Procedure</a:t>
            </a:r>
            <a:r>
              <a:rPr lang="en-US" i="0"/>
              <a:t>’</a:t>
            </a:r>
            <a:r>
              <a:rPr lang="en-US" i="0">
                <a:latin typeface="Tahoma" pitchFamily="34" charset="0"/>
              </a:rPr>
              <a:t>s</a:t>
            </a:r>
            <a:br>
              <a:rPr lang="en-US" i="0">
                <a:latin typeface="Tahoma" pitchFamily="34" charset="0"/>
              </a:rPr>
            </a:br>
            <a:r>
              <a:rPr lang="en-US" i="0">
                <a:latin typeface="Tahoma" pitchFamily="34" charset="0"/>
              </a:rPr>
              <a:t>Pointer info</a:t>
            </a:r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3657600" y="1066800"/>
            <a:ext cx="2362200" cy="533400"/>
          </a:xfrm>
          <a:prstGeom prst="rect">
            <a:avLst/>
          </a:prstGeom>
          <a:solidFill>
            <a:srgbClr val="CFFDE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1" hangingPunct="1"/>
            <a:r>
              <a:rPr lang="en-US" i="0">
                <a:latin typeface="Tahoma" pitchFamily="34" charset="0"/>
              </a:rPr>
              <a:t>Pointer Analysis</a:t>
            </a:r>
          </a:p>
        </p:txBody>
      </p:sp>
      <p:sp>
        <p:nvSpPr>
          <p:cNvPr id="31751" name="Line 9"/>
          <p:cNvSpPr>
            <a:spLocks noChangeShapeType="1"/>
          </p:cNvSpPr>
          <p:nvPr/>
        </p:nvSpPr>
        <p:spPr bwMode="auto">
          <a:xfrm flipH="1">
            <a:off x="4876800" y="2895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2" name="Line 10"/>
          <p:cNvSpPr>
            <a:spLocks noChangeShapeType="1"/>
          </p:cNvSpPr>
          <p:nvPr/>
        </p:nvSpPr>
        <p:spPr bwMode="auto">
          <a:xfrm>
            <a:off x="4876800" y="1600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3" name="Rectangle 11"/>
          <p:cNvSpPr>
            <a:spLocks noChangeArrowheads="1"/>
          </p:cNvSpPr>
          <p:nvPr/>
        </p:nvSpPr>
        <p:spPr bwMode="auto">
          <a:xfrm>
            <a:off x="3657600" y="3429000"/>
            <a:ext cx="2438400" cy="533400"/>
          </a:xfrm>
          <a:prstGeom prst="rect">
            <a:avLst/>
          </a:prstGeom>
          <a:solidFill>
            <a:srgbClr val="CFFDE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1" hangingPunct="1"/>
            <a:r>
              <a:rPr lang="en-US" i="0">
                <a:latin typeface="Tahoma" pitchFamily="34" charset="0"/>
              </a:rPr>
              <a:t>C2IP</a:t>
            </a:r>
          </a:p>
        </p:txBody>
      </p:sp>
      <p:grpSp>
        <p:nvGrpSpPr>
          <p:cNvPr id="31754" name="Group 12"/>
          <p:cNvGrpSpPr>
            <a:grpSpLocks/>
          </p:cNvGrpSpPr>
          <p:nvPr/>
        </p:nvGrpSpPr>
        <p:grpSpPr bwMode="auto">
          <a:xfrm>
            <a:off x="201613" y="4019550"/>
            <a:ext cx="1452562" cy="1027113"/>
            <a:chOff x="1152" y="1152"/>
            <a:chExt cx="576" cy="912"/>
          </a:xfrm>
        </p:grpSpPr>
        <p:sp>
          <p:nvSpPr>
            <p:cNvPr id="31772" name="AutoShape 13"/>
            <p:cNvSpPr>
              <a:spLocks noChangeArrowheads="1"/>
            </p:cNvSpPr>
            <p:nvPr/>
          </p:nvSpPr>
          <p:spPr bwMode="auto">
            <a:xfrm rot="10800000">
              <a:off x="1152" y="1152"/>
              <a:ext cx="480" cy="816"/>
            </a:xfrm>
            <a:prstGeom prst="foldedCorner">
              <a:avLst>
                <a:gd name="adj" fmla="val 1770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AutoShape 14"/>
            <p:cNvSpPr>
              <a:spLocks noChangeArrowheads="1"/>
            </p:cNvSpPr>
            <p:nvPr/>
          </p:nvSpPr>
          <p:spPr bwMode="auto">
            <a:xfrm rot="10800000">
              <a:off x="1200" y="1200"/>
              <a:ext cx="480" cy="816"/>
            </a:xfrm>
            <a:prstGeom prst="foldedCorner">
              <a:avLst>
                <a:gd name="adj" fmla="val 1770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AutoShape 15"/>
            <p:cNvSpPr>
              <a:spLocks noChangeArrowheads="1"/>
            </p:cNvSpPr>
            <p:nvPr/>
          </p:nvSpPr>
          <p:spPr bwMode="auto">
            <a:xfrm rot="10800000">
              <a:off x="1248" y="1248"/>
              <a:ext cx="480" cy="816"/>
            </a:xfrm>
            <a:prstGeom prst="foldedCorner">
              <a:avLst>
                <a:gd name="adj" fmla="val 1770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Text Box 16"/>
            <p:cNvSpPr txBox="1">
              <a:spLocks noChangeArrowheads="1"/>
            </p:cNvSpPr>
            <p:nvPr/>
          </p:nvSpPr>
          <p:spPr bwMode="auto">
            <a:xfrm>
              <a:off x="1264" y="1344"/>
              <a:ext cx="73" cy="3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endParaRPr lang="en-US" sz="2000" i="0">
                <a:latin typeface="Tahoma" pitchFamily="34" charset="0"/>
              </a:endParaRPr>
            </a:p>
          </p:txBody>
        </p:sp>
      </p:grpSp>
      <p:sp>
        <p:nvSpPr>
          <p:cNvPr id="31755" name="Oval 17"/>
          <p:cNvSpPr>
            <a:spLocks noChangeArrowheads="1"/>
          </p:cNvSpPr>
          <p:nvPr/>
        </p:nvSpPr>
        <p:spPr bwMode="auto">
          <a:xfrm>
            <a:off x="3886200" y="4572000"/>
            <a:ext cx="1981200" cy="533400"/>
          </a:xfrm>
          <a:prstGeom prst="ellipse">
            <a:avLst/>
          </a:prstGeom>
          <a:solidFill>
            <a:srgbClr val="E8E8E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 eaLnBrk="1" hangingPunct="1"/>
            <a:r>
              <a:rPr lang="en-US" i="0">
                <a:latin typeface="Tahoma" pitchFamily="34" charset="0"/>
              </a:rPr>
              <a:t>Integer Proc</a:t>
            </a:r>
          </a:p>
        </p:txBody>
      </p:sp>
      <p:sp>
        <p:nvSpPr>
          <p:cNvPr id="31756" name="Line 18"/>
          <p:cNvSpPr>
            <a:spLocks noChangeShapeType="1"/>
          </p:cNvSpPr>
          <p:nvPr/>
        </p:nvSpPr>
        <p:spPr bwMode="auto">
          <a:xfrm>
            <a:off x="4876800" y="4038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7" name="Rectangle 19"/>
          <p:cNvSpPr>
            <a:spLocks noChangeArrowheads="1"/>
          </p:cNvSpPr>
          <p:nvPr/>
        </p:nvSpPr>
        <p:spPr bwMode="auto">
          <a:xfrm>
            <a:off x="3733800" y="5715000"/>
            <a:ext cx="2438400" cy="533400"/>
          </a:xfrm>
          <a:prstGeom prst="rect">
            <a:avLst/>
          </a:prstGeom>
          <a:solidFill>
            <a:srgbClr val="CFFDE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1" hangingPunct="1"/>
            <a:r>
              <a:rPr lang="en-US" i="0">
                <a:latin typeface="Tahoma" pitchFamily="34" charset="0"/>
              </a:rPr>
              <a:t>Integer Analysis</a:t>
            </a:r>
          </a:p>
        </p:txBody>
      </p:sp>
      <p:sp>
        <p:nvSpPr>
          <p:cNvPr id="31758" name="Line 20"/>
          <p:cNvSpPr>
            <a:spLocks noChangeShapeType="1"/>
          </p:cNvSpPr>
          <p:nvPr/>
        </p:nvSpPr>
        <p:spPr bwMode="auto">
          <a:xfrm>
            <a:off x="4876800" y="5181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9" name="Line 21"/>
          <p:cNvSpPr>
            <a:spLocks noChangeShapeType="1"/>
          </p:cNvSpPr>
          <p:nvPr/>
        </p:nvSpPr>
        <p:spPr bwMode="auto">
          <a:xfrm flipV="1">
            <a:off x="6172200" y="6019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0" name="Rectangle 22"/>
          <p:cNvSpPr>
            <a:spLocks noChangeArrowheads="1"/>
          </p:cNvSpPr>
          <p:nvPr/>
        </p:nvSpPr>
        <p:spPr bwMode="auto">
          <a:xfrm>
            <a:off x="6781800" y="5486400"/>
            <a:ext cx="2209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1" hangingPunct="1"/>
            <a:r>
              <a:rPr lang="en-US" i="0">
                <a:solidFill>
                  <a:srgbClr val="FF9900"/>
                </a:solidFill>
                <a:latin typeface="Tahoma" pitchFamily="34" charset="0"/>
              </a:rPr>
              <a:t>Potential </a:t>
            </a:r>
            <a:br>
              <a:rPr lang="en-US" i="0">
                <a:solidFill>
                  <a:srgbClr val="FF9900"/>
                </a:solidFill>
                <a:latin typeface="Tahoma" pitchFamily="34" charset="0"/>
              </a:rPr>
            </a:br>
            <a:r>
              <a:rPr lang="en-US" i="0">
                <a:solidFill>
                  <a:srgbClr val="FF9900"/>
                </a:solidFill>
                <a:latin typeface="Tahoma" pitchFamily="34" charset="0"/>
              </a:rPr>
              <a:t>Error Messages</a:t>
            </a:r>
          </a:p>
        </p:txBody>
      </p:sp>
      <p:sp>
        <p:nvSpPr>
          <p:cNvPr id="31761" name="Rectangle 23"/>
          <p:cNvSpPr>
            <a:spLocks noChangeArrowheads="1"/>
          </p:cNvSpPr>
          <p:nvPr/>
        </p:nvSpPr>
        <p:spPr bwMode="auto">
          <a:xfrm>
            <a:off x="381000" y="2514600"/>
            <a:ext cx="1600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1" hangingPunct="1"/>
            <a:r>
              <a:rPr lang="en-US" i="0">
                <a:latin typeface="Tahoma" pitchFamily="34" charset="0"/>
              </a:rPr>
              <a:t>Procedure </a:t>
            </a:r>
            <a:br>
              <a:rPr lang="en-US" i="0">
                <a:latin typeface="Tahoma" pitchFamily="34" charset="0"/>
              </a:rPr>
            </a:br>
            <a:r>
              <a:rPr lang="en-US" i="0">
                <a:latin typeface="Tahoma" pitchFamily="34" charset="0"/>
              </a:rPr>
              <a:t>name</a:t>
            </a:r>
          </a:p>
        </p:txBody>
      </p:sp>
      <p:grpSp>
        <p:nvGrpSpPr>
          <p:cNvPr id="31762" name="Group 24"/>
          <p:cNvGrpSpPr>
            <a:grpSpLocks/>
          </p:cNvGrpSpPr>
          <p:nvPr/>
        </p:nvGrpSpPr>
        <p:grpSpPr bwMode="auto">
          <a:xfrm>
            <a:off x="762000" y="990600"/>
            <a:ext cx="762000" cy="1295400"/>
            <a:chOff x="1200" y="2448"/>
            <a:chExt cx="480" cy="816"/>
          </a:xfrm>
        </p:grpSpPr>
        <p:sp>
          <p:nvSpPr>
            <p:cNvPr id="31770" name="AutoShape 25"/>
            <p:cNvSpPr>
              <a:spLocks noChangeArrowheads="1"/>
            </p:cNvSpPr>
            <p:nvPr/>
          </p:nvSpPr>
          <p:spPr bwMode="auto">
            <a:xfrm rot="10800000">
              <a:off x="1200" y="2448"/>
              <a:ext cx="480" cy="816"/>
            </a:xfrm>
            <a:prstGeom prst="foldedCorner">
              <a:avLst>
                <a:gd name="adj" fmla="val 1770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Text Box 26"/>
            <p:cNvSpPr txBox="1">
              <a:spLocks noChangeArrowheads="1"/>
            </p:cNvSpPr>
            <p:nvPr/>
          </p:nvSpPr>
          <p:spPr bwMode="auto">
            <a:xfrm>
              <a:off x="1216" y="2602"/>
              <a:ext cx="452" cy="51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0">
                  <a:latin typeface="Tahoma" pitchFamily="34" charset="0"/>
                </a:rPr>
                <a:t>C</a:t>
              </a:r>
              <a:br>
                <a:rPr lang="en-US" i="0">
                  <a:latin typeface="Tahoma" pitchFamily="34" charset="0"/>
                </a:rPr>
              </a:br>
              <a:r>
                <a:rPr lang="en-US" i="0">
                  <a:latin typeface="Tahoma" pitchFamily="34" charset="0"/>
                </a:rPr>
                <a:t>files</a:t>
              </a:r>
            </a:p>
          </p:txBody>
        </p:sp>
      </p:grpSp>
      <p:sp>
        <p:nvSpPr>
          <p:cNvPr id="31763" name="Line 27"/>
          <p:cNvSpPr>
            <a:spLocks noChangeShapeType="1"/>
          </p:cNvSpPr>
          <p:nvPr/>
        </p:nvSpPr>
        <p:spPr bwMode="auto">
          <a:xfrm flipV="1">
            <a:off x="1654175" y="3733800"/>
            <a:ext cx="2003425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4" name="Line 32"/>
          <p:cNvSpPr>
            <a:spLocks noChangeShapeType="1"/>
          </p:cNvSpPr>
          <p:nvPr/>
        </p:nvSpPr>
        <p:spPr bwMode="auto">
          <a:xfrm>
            <a:off x="2819400" y="2209800"/>
            <a:ext cx="8382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5" name="Line 33"/>
          <p:cNvSpPr>
            <a:spLocks noChangeShapeType="1"/>
          </p:cNvSpPr>
          <p:nvPr/>
        </p:nvSpPr>
        <p:spPr bwMode="auto">
          <a:xfrm flipV="1">
            <a:off x="1981200" y="2743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6" name="Line 34"/>
          <p:cNvSpPr>
            <a:spLocks noChangeShapeType="1"/>
          </p:cNvSpPr>
          <p:nvPr/>
        </p:nvSpPr>
        <p:spPr bwMode="auto">
          <a:xfrm flipV="1">
            <a:off x="1524000" y="1524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7" name="Line 35"/>
          <p:cNvSpPr>
            <a:spLocks noChangeShapeType="1"/>
          </p:cNvSpPr>
          <p:nvPr/>
        </p:nvSpPr>
        <p:spPr bwMode="auto">
          <a:xfrm rot="16200000" flipV="1">
            <a:off x="1981200" y="21336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8" name="Line 36"/>
          <p:cNvSpPr>
            <a:spLocks noChangeShapeType="1"/>
          </p:cNvSpPr>
          <p:nvPr/>
        </p:nvSpPr>
        <p:spPr bwMode="auto">
          <a:xfrm flipV="1">
            <a:off x="2590800" y="2209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9" name="Text Box 39"/>
          <p:cNvSpPr txBox="1">
            <a:spLocks noChangeArrowheads="1"/>
          </p:cNvSpPr>
          <p:nvPr/>
        </p:nvSpPr>
        <p:spPr bwMode="auto">
          <a:xfrm>
            <a:off x="328613" y="4351338"/>
            <a:ext cx="145256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i="0">
                <a:latin typeface="Tahoma" pitchFamily="34" charset="0"/>
                <a:cs typeface="Tahoma" pitchFamily="34" charset="0"/>
              </a:rPr>
              <a:t>Contracts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Used Software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ASToolKit</a:t>
            </a:r>
            <a:r>
              <a:rPr lang="en-US" dirty="0" smtClean="0"/>
              <a:t>  [Microsoft]</a:t>
            </a:r>
          </a:p>
          <a:p>
            <a:pPr lvl="1"/>
            <a:r>
              <a:rPr lang="en-US" dirty="0" smtClean="0"/>
              <a:t>LLVM, Soot</a:t>
            </a:r>
          </a:p>
          <a:p>
            <a:r>
              <a:rPr lang="en-US" dirty="0" smtClean="0"/>
              <a:t>Core C [TAU - Greta </a:t>
            </a:r>
            <a:r>
              <a:rPr lang="en-US" dirty="0" err="1" smtClean="0"/>
              <a:t>Yorsh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CIL [Berkeley, LLVM]</a:t>
            </a:r>
          </a:p>
          <a:p>
            <a:r>
              <a:rPr lang="en-US" dirty="0" smtClean="0"/>
              <a:t>GOLF [Microsoft - </a:t>
            </a:r>
            <a:r>
              <a:rPr lang="en-US" dirty="0" err="1" smtClean="0"/>
              <a:t>Manuvir</a:t>
            </a:r>
            <a:r>
              <a:rPr lang="en-US" dirty="0" smtClean="0"/>
              <a:t> Das]</a:t>
            </a:r>
          </a:p>
          <a:p>
            <a:r>
              <a:rPr lang="en-US" dirty="0" smtClean="0"/>
              <a:t>New Polka [</a:t>
            </a:r>
            <a:r>
              <a:rPr lang="en-US" dirty="0" err="1" smtClean="0"/>
              <a:t>Inria</a:t>
            </a:r>
            <a:r>
              <a:rPr lang="en-US" dirty="0" smtClean="0"/>
              <a:t> - Bertrand </a:t>
            </a:r>
            <a:r>
              <a:rPr lang="en-US" dirty="0" err="1" smtClean="0"/>
              <a:t>Jeannet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Apron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CSSV Static Analysis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mtClean="0"/>
              <a:t>Inline contracts</a:t>
            </a:r>
          </a:p>
          <a:p>
            <a:pPr marL="990600" lvl="1" indent="-533400">
              <a:buFontTx/>
              <a:buChar char="•"/>
            </a:pPr>
            <a:r>
              <a:rPr lang="en-US" smtClean="0"/>
              <a:t>Expose behavior of called procedures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mtClean="0"/>
              <a:t>Pointer analysis (global)</a:t>
            </a:r>
          </a:p>
          <a:p>
            <a:pPr marL="990600" lvl="1" indent="-533400">
              <a:buFontTx/>
              <a:buChar char="•"/>
            </a:pPr>
            <a:r>
              <a:rPr lang="en-US" smtClean="0"/>
              <a:t>Find relationship between base addresses</a:t>
            </a:r>
          </a:p>
          <a:p>
            <a:pPr marL="990600" lvl="1" indent="-533400">
              <a:buFontTx/>
              <a:buChar char="•"/>
            </a:pPr>
            <a:r>
              <a:rPr lang="en-US" smtClean="0">
                <a:solidFill>
                  <a:srgbClr val="FF0000"/>
                </a:solidFill>
              </a:rPr>
              <a:t>Project into procedures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mtClean="0"/>
              <a:t>Integer analysis</a:t>
            </a:r>
          </a:p>
          <a:p>
            <a:pPr marL="990600" lvl="1" indent="-533400">
              <a:buFontTx/>
              <a:buChar char="•"/>
            </a:pPr>
            <a:r>
              <a:rPr lang="en-US" smtClean="0"/>
              <a:t>Compute offset information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9563"/>
            <a:ext cx="7772400" cy="685800"/>
          </a:xfrm>
        </p:spPr>
        <p:txBody>
          <a:bodyPr/>
          <a:lstStyle/>
          <a:p>
            <a:r>
              <a:rPr lang="en-US" sz="3600" smtClean="0"/>
              <a:t>Preliminary results (web2C)</a:t>
            </a:r>
          </a:p>
        </p:txBody>
      </p:sp>
      <p:graphicFrame>
        <p:nvGraphicFramePr>
          <p:cNvPr id="601091" name="Group 3"/>
          <p:cNvGraphicFramePr>
            <a:graphicFrameLocks noGrp="1"/>
          </p:cNvGraphicFramePr>
          <p:nvPr/>
        </p:nvGraphicFramePr>
        <p:xfrm>
          <a:off x="457200" y="1295400"/>
          <a:ext cx="8153400" cy="4114800"/>
        </p:xfrm>
        <a:graphic>
          <a:graphicData uri="http://schemas.openxmlformats.org/drawingml/2006/table">
            <a:tbl>
              <a:tblPr rtl="1"/>
              <a:tblGrid>
                <a:gridCol w="838200"/>
                <a:gridCol w="990600"/>
                <a:gridCol w="1219200"/>
                <a:gridCol w="1066800"/>
                <a:gridCol w="1066800"/>
                <a:gridCol w="685800"/>
                <a:gridCol w="22860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FA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errors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space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(Mb)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time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(sec)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coreC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Proc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insert_long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0.3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fprintf_pascal_string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space_terminate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external_file_name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5.2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0.6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join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4.6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0.6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remove_newline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null_terminate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z="3600" smtClean="0"/>
              <a:t>Preliminary results (EADS/RTC_Si) </a:t>
            </a:r>
          </a:p>
        </p:txBody>
      </p:sp>
      <p:graphicFrame>
        <p:nvGraphicFramePr>
          <p:cNvPr id="613379" name="Group 3"/>
          <p:cNvGraphicFramePr>
            <a:graphicFrameLocks noGrp="1"/>
          </p:cNvGraphicFramePr>
          <p:nvPr/>
        </p:nvGraphicFramePr>
        <p:xfrm>
          <a:off x="304800" y="2133600"/>
          <a:ext cx="8610600" cy="2854961"/>
        </p:xfrm>
        <a:graphic>
          <a:graphicData uri="http://schemas.openxmlformats.org/drawingml/2006/table">
            <a:tbl>
              <a:tblPr rtl="1"/>
              <a:tblGrid>
                <a:gridCol w="1027112"/>
                <a:gridCol w="1027113"/>
                <a:gridCol w="1374775"/>
                <a:gridCol w="1066800"/>
                <a:gridCol w="1066800"/>
                <a:gridCol w="836612"/>
                <a:gridCol w="2211388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FA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errors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space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(Mb)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time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(sec)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coreC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1957"/>
                          </a:solidFill>
                          <a:effectLst/>
                          <a:latin typeface="Times New Roman" pitchFamily="18" charset="0"/>
                        </a:rPr>
                        <a:t>Proc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1.6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FiltrerCarNonImp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1.9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0.8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SkipLine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7.9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134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StoreIntInBuffer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CSSV</a:t>
            </a:r>
            <a:r>
              <a:rPr lang="he-IL" smtClean="0"/>
              <a:t>:</a:t>
            </a:r>
            <a:r>
              <a:rPr lang="en-US" smtClean="0"/>
              <a:t> Summary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191000" cy="4114800"/>
          </a:xfrm>
        </p:spPr>
        <p:txBody>
          <a:bodyPr/>
          <a:lstStyle/>
          <a:p>
            <a:r>
              <a:rPr lang="en-US" smtClean="0"/>
              <a:t>Semantics</a:t>
            </a:r>
          </a:p>
          <a:p>
            <a:pPr lvl="1"/>
            <a:r>
              <a:rPr lang="en-US" smtClean="0"/>
              <a:t>Safety checking</a:t>
            </a:r>
          </a:p>
          <a:p>
            <a:pPr lvl="1"/>
            <a:r>
              <a:rPr lang="en-US" smtClean="0"/>
              <a:t>Full C</a:t>
            </a:r>
          </a:p>
          <a:p>
            <a:pPr lvl="1"/>
            <a:r>
              <a:rPr lang="en-US" smtClean="0"/>
              <a:t>Enables abstractions</a:t>
            </a:r>
          </a:p>
          <a:p>
            <a:r>
              <a:rPr lang="en-US" smtClean="0"/>
              <a:t>Contract language</a:t>
            </a:r>
          </a:p>
          <a:p>
            <a:pPr lvl="1"/>
            <a:r>
              <a:rPr lang="en-US" smtClean="0"/>
              <a:t>String behavior</a:t>
            </a:r>
          </a:p>
          <a:p>
            <a:pPr lvl="1"/>
            <a:r>
              <a:rPr lang="en-US" smtClean="0"/>
              <a:t>Omit pointer aliasing  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r>
              <a:rPr lang="en-US" smtClean="0"/>
              <a:t>Procedural points-to </a:t>
            </a:r>
          </a:p>
          <a:p>
            <a:pPr lvl="1"/>
            <a:r>
              <a:rPr lang="en-US" smtClean="0"/>
              <a:t>Scalable</a:t>
            </a:r>
          </a:p>
          <a:p>
            <a:pPr lvl="1"/>
            <a:r>
              <a:rPr lang="en-US" smtClean="0"/>
              <a:t>Improve precision</a:t>
            </a:r>
          </a:p>
          <a:p>
            <a:r>
              <a:rPr lang="en-US" smtClean="0"/>
              <a:t>Static analysis </a:t>
            </a:r>
          </a:p>
          <a:p>
            <a:pPr lvl="1"/>
            <a:r>
              <a:rPr lang="en-US" smtClean="0"/>
              <a:t>Tracks important string properties</a:t>
            </a:r>
          </a:p>
          <a:p>
            <a:pPr lvl="1"/>
            <a:r>
              <a:rPr lang="en-US" smtClean="0"/>
              <a:t>Utilizes integer analysis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Related Projects</a:t>
            </a:r>
          </a:p>
        </p:txBody>
      </p:sp>
      <p:sp>
        <p:nvSpPr>
          <p:cNvPr id="3789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 Microsoft</a:t>
            </a:r>
          </a:p>
          <a:p>
            <a:r>
              <a:rPr lang="en-US" dirty="0" smtClean="0"/>
              <a:t>Splint: David Evans</a:t>
            </a:r>
          </a:p>
          <a:p>
            <a:r>
              <a:rPr lang="en-US" dirty="0" smtClean="0"/>
              <a:t>Sage: Microsoft</a:t>
            </a:r>
          </a:p>
          <a:p>
            <a:r>
              <a:rPr lang="en-US" dirty="0" smtClean="0"/>
              <a:t>Brian </a:t>
            </a:r>
            <a:r>
              <a:rPr lang="en-US" dirty="0" err="1" smtClean="0"/>
              <a:t>Hacket</a:t>
            </a:r>
            <a:r>
              <a:rPr lang="en-US" dirty="0" smtClean="0"/>
              <a:t> static analysis, ICSE’2006</a:t>
            </a:r>
          </a:p>
          <a:p>
            <a:r>
              <a:rPr lang="en-US" dirty="0" err="1" smtClean="0"/>
              <a:t>Vinod</a:t>
            </a:r>
            <a:r>
              <a:rPr lang="en-US" dirty="0" smtClean="0"/>
              <a:t> </a:t>
            </a:r>
            <a:r>
              <a:rPr lang="en-US" dirty="0" err="1" smtClean="0"/>
              <a:t>Ganapathy</a:t>
            </a:r>
            <a:r>
              <a:rPr lang="en-US" dirty="0" smtClean="0"/>
              <a:t>: CCS’2013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1066800" y="1295400"/>
            <a:ext cx="71628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09550"/>
            <a:ext cx="7772400" cy="1143000"/>
          </a:xfrm>
          <a:noFill/>
        </p:spPr>
        <p:txBody>
          <a:bodyPr lIns="92075" tIns="46038" rIns="92075" bIns="46038" anchor="b"/>
          <a:lstStyle/>
          <a:p>
            <a:r>
              <a:rPr lang="en-US" sz="3600" smtClean="0">
                <a:latin typeface="Tahoma" pitchFamily="34" charset="0"/>
              </a:rPr>
              <a:t>Conclusion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C"/>
            </a:pPr>
            <a:r>
              <a:rPr lang="en-US" smtClean="0"/>
              <a:t>Ambitious sound analyses</a:t>
            </a:r>
          </a:p>
          <a:p>
            <a:pPr>
              <a:buFont typeface="Wingdings" pitchFamily="2" charset="2"/>
              <a:buChar char="C"/>
            </a:pPr>
            <a:r>
              <a:rPr lang="en-US" smtClean="0"/>
              <a:t>Very few false alarms</a:t>
            </a:r>
          </a:p>
          <a:p>
            <a:pPr>
              <a:buFont typeface="Wingdings" pitchFamily="2" charset="2"/>
              <a:buChar char="´"/>
            </a:pPr>
            <a:r>
              <a:rPr lang="en-US" smtClean="0"/>
              <a:t>Scaling is an issue</a:t>
            </a:r>
          </a:p>
          <a:p>
            <a:pPr lvl="1"/>
            <a:r>
              <a:rPr lang="en-US" smtClean="0"/>
              <a:t>Use staged analyses</a:t>
            </a:r>
          </a:p>
          <a:p>
            <a:pPr lvl="1"/>
            <a:r>
              <a:rPr lang="en-US" smtClean="0"/>
              <a:t>Use modular analysis</a:t>
            </a:r>
          </a:p>
          <a:p>
            <a:pPr lvl="1"/>
            <a:r>
              <a:rPr lang="en-US" smtClean="0"/>
              <a:t>Use encapsulation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457200" y="1447800"/>
            <a:ext cx="83724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008000"/>
              </a:buClr>
              <a:buSzPct val="75000"/>
              <a:buFont typeface="Wingdings" pitchFamily="2" charset="2"/>
              <a:buChar char="u"/>
            </a:pPr>
            <a:endParaRPr kumimoji="1" lang="en-US" i="0">
              <a:latin typeface="Tahoma" pitchFamily="34" charset="0"/>
            </a:endParaRPr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457200" y="2971800"/>
            <a:ext cx="8372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71600" lvl="2" indent="-457200" algn="l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Ø"/>
            </a:pPr>
            <a:endParaRPr kumimoji="1" lang="en-US" sz="2800" i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CSSV’s Goals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Efficient </a:t>
            </a:r>
            <a:r>
              <a:rPr lang="en-US" smtClean="0">
                <a:solidFill>
                  <a:srgbClr val="FF3300"/>
                </a:solidFill>
              </a:rPr>
              <a:t>conservative</a:t>
            </a:r>
            <a:r>
              <a:rPr lang="en-US" smtClean="0"/>
              <a:t> static checking algorithm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3300"/>
                </a:solidFill>
              </a:rPr>
              <a:t>Verify the absence of buffer overflow --- not just finding bugs</a:t>
            </a:r>
            <a:r>
              <a:rPr lang="en-US" smtClean="0"/>
              <a:t>  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All C constructs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Pointer arithmetic, casting, dynamic memory, …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Real programs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Minimum false alarms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 descr="Dark downward diagonal"/>
          <p:cNvSpPr>
            <a:spLocks noChangeArrowheads="1"/>
          </p:cNvSpPr>
          <p:nvPr/>
        </p:nvSpPr>
        <p:spPr bwMode="auto">
          <a:xfrm>
            <a:off x="5410200" y="1981200"/>
            <a:ext cx="1600200" cy="381000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1066800" y="1295400"/>
            <a:ext cx="71628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90500"/>
            <a:ext cx="8458200" cy="1104900"/>
          </a:xfrm>
          <a:noFill/>
        </p:spPr>
        <p:txBody>
          <a:bodyPr lIns="92075" tIns="46038" rIns="92075" bIns="46038" anchor="b"/>
          <a:lstStyle/>
          <a:p>
            <a:r>
              <a:rPr lang="en-US" sz="3600" smtClean="0">
                <a:latin typeface="Tahoma" pitchFamily="34" charset="0"/>
              </a:rPr>
              <a:t>Complicated Example 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7200" y="18288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/* from web2c [fixwrites.c] */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#define BUFSIZ 1024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char	buf[BUFSIZ];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endParaRPr kumimoji="1" lang="en-US" sz="1200" i="0">
              <a:latin typeface="Arial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char insert_long(char *cp)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{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char    temp[BUFSIZ];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1600" b="1" i="0">
                <a:latin typeface="Arial" charset="0"/>
              </a:rPr>
              <a:t>	…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for (i = 0; &amp;buf[i] &lt; cp ; ++i)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	temp[i] = buf[i];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endParaRPr kumimoji="1" lang="en-US" sz="1200" i="0">
              <a:latin typeface="Arial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strcpy(&amp;temp[i],”(long)”);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strcpy(&amp;temp[i+6],cp);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1600" b="1" i="0">
                <a:latin typeface="Arial" charset="0"/>
              </a:rPr>
              <a:t>	…</a:t>
            </a:r>
            <a:endParaRPr kumimoji="1" lang="en-US" sz="2000" i="0">
              <a:latin typeface="Arial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800" i="0">
                <a:latin typeface="Arial" charset="0"/>
              </a:rPr>
              <a:t>	</a:t>
            </a:r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4810125" y="1946275"/>
            <a:ext cx="3343275" cy="1066800"/>
            <a:chOff x="3030" y="1226"/>
            <a:chExt cx="2106" cy="672"/>
          </a:xfrm>
        </p:grpSpPr>
        <p:sp>
          <p:nvSpPr>
            <p:cNvPr id="6160" name="Text Box 7"/>
            <p:cNvSpPr txBox="1">
              <a:spLocks noChangeArrowheads="1"/>
            </p:cNvSpPr>
            <p:nvPr/>
          </p:nvSpPr>
          <p:spPr bwMode="auto">
            <a:xfrm>
              <a:off x="3260" y="1610"/>
              <a:ext cx="297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cp</a:t>
              </a:r>
            </a:p>
          </p:txBody>
        </p:sp>
        <p:sp>
          <p:nvSpPr>
            <p:cNvPr id="6161" name="Rectangle 8"/>
            <p:cNvSpPr>
              <a:spLocks noChangeArrowheads="1"/>
            </p:cNvSpPr>
            <p:nvPr/>
          </p:nvSpPr>
          <p:spPr bwMode="auto">
            <a:xfrm>
              <a:off x="3408" y="1248"/>
              <a:ext cx="1728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Line 9"/>
            <p:cNvSpPr>
              <a:spLocks noChangeShapeType="1"/>
            </p:cNvSpPr>
            <p:nvPr/>
          </p:nvSpPr>
          <p:spPr bwMode="auto">
            <a:xfrm>
              <a:off x="3552" y="12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Line 10"/>
            <p:cNvSpPr>
              <a:spLocks noChangeShapeType="1"/>
            </p:cNvSpPr>
            <p:nvPr/>
          </p:nvSpPr>
          <p:spPr bwMode="auto">
            <a:xfrm>
              <a:off x="3744" y="12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Line 11"/>
            <p:cNvSpPr>
              <a:spLocks noChangeShapeType="1"/>
            </p:cNvSpPr>
            <p:nvPr/>
          </p:nvSpPr>
          <p:spPr bwMode="auto">
            <a:xfrm>
              <a:off x="3936" y="12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Line 12"/>
            <p:cNvSpPr>
              <a:spLocks noChangeShapeType="1"/>
            </p:cNvSpPr>
            <p:nvPr/>
          </p:nvSpPr>
          <p:spPr bwMode="auto">
            <a:xfrm>
              <a:off x="4848" y="12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Line 13"/>
            <p:cNvSpPr>
              <a:spLocks noChangeShapeType="1"/>
            </p:cNvSpPr>
            <p:nvPr/>
          </p:nvSpPr>
          <p:spPr bwMode="auto">
            <a:xfrm>
              <a:off x="4992" y="12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Text Box 14"/>
            <p:cNvSpPr txBox="1">
              <a:spLocks noChangeArrowheads="1"/>
            </p:cNvSpPr>
            <p:nvPr/>
          </p:nvSpPr>
          <p:spPr bwMode="auto">
            <a:xfrm>
              <a:off x="3030" y="1226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buf</a:t>
              </a:r>
            </a:p>
          </p:txBody>
        </p:sp>
        <p:sp>
          <p:nvSpPr>
            <p:cNvPr id="6168" name="Line 15"/>
            <p:cNvSpPr>
              <a:spLocks noChangeShapeType="1"/>
            </p:cNvSpPr>
            <p:nvPr/>
          </p:nvSpPr>
          <p:spPr bwMode="auto">
            <a:xfrm flipV="1">
              <a:off x="3552" y="1488"/>
              <a:ext cx="86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7968" name="Text Box 16"/>
          <p:cNvSpPr txBox="1">
            <a:spLocks noChangeArrowheads="1"/>
          </p:cNvSpPr>
          <p:nvPr/>
        </p:nvSpPr>
        <p:spPr bwMode="auto">
          <a:xfrm>
            <a:off x="6858000" y="3276600"/>
            <a:ext cx="10048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(long)</a:t>
            </a:r>
          </a:p>
        </p:txBody>
      </p:sp>
      <p:sp>
        <p:nvSpPr>
          <p:cNvPr id="637969" name="Rectangle 17" descr="Dark downward diagonal"/>
          <p:cNvSpPr>
            <a:spLocks noChangeArrowheads="1"/>
          </p:cNvSpPr>
          <p:nvPr/>
        </p:nvSpPr>
        <p:spPr bwMode="auto">
          <a:xfrm>
            <a:off x="5410200" y="3311525"/>
            <a:ext cx="1600200" cy="381000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18"/>
          <p:cNvSpPr>
            <a:spLocks noChangeArrowheads="1"/>
          </p:cNvSpPr>
          <p:nvPr/>
        </p:nvSpPr>
        <p:spPr bwMode="auto">
          <a:xfrm>
            <a:off x="5410200" y="3311525"/>
            <a:ext cx="27432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9"/>
          <p:cNvSpPr>
            <a:spLocks noChangeShapeType="1"/>
          </p:cNvSpPr>
          <p:nvPr/>
        </p:nvSpPr>
        <p:spPr bwMode="auto">
          <a:xfrm>
            <a:off x="56388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20"/>
          <p:cNvSpPr>
            <a:spLocks noChangeShapeType="1"/>
          </p:cNvSpPr>
          <p:nvPr/>
        </p:nvSpPr>
        <p:spPr bwMode="auto">
          <a:xfrm>
            <a:off x="59436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21"/>
          <p:cNvSpPr>
            <a:spLocks noChangeShapeType="1"/>
          </p:cNvSpPr>
          <p:nvPr/>
        </p:nvSpPr>
        <p:spPr bwMode="auto">
          <a:xfrm>
            <a:off x="62484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22"/>
          <p:cNvSpPr>
            <a:spLocks noChangeShapeType="1"/>
          </p:cNvSpPr>
          <p:nvPr/>
        </p:nvSpPr>
        <p:spPr bwMode="auto">
          <a:xfrm>
            <a:off x="76962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23"/>
          <p:cNvSpPr>
            <a:spLocks noChangeShapeType="1"/>
          </p:cNvSpPr>
          <p:nvPr/>
        </p:nvSpPr>
        <p:spPr bwMode="auto">
          <a:xfrm>
            <a:off x="79248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Text Box 24"/>
          <p:cNvSpPr txBox="1">
            <a:spLocks noChangeArrowheads="1"/>
          </p:cNvSpPr>
          <p:nvPr/>
        </p:nvSpPr>
        <p:spPr bwMode="auto">
          <a:xfrm>
            <a:off x="4708525" y="3276600"/>
            <a:ext cx="7921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temp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4" grpId="0" animBg="1"/>
      <p:bldP spid="637968" grpId="0" autoUpdateAnimBg="0"/>
      <p:bldP spid="6379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Dark downward diagonal"/>
          <p:cNvSpPr>
            <a:spLocks noChangeArrowheads="1"/>
          </p:cNvSpPr>
          <p:nvPr/>
        </p:nvSpPr>
        <p:spPr bwMode="auto">
          <a:xfrm>
            <a:off x="5410200" y="1981200"/>
            <a:ext cx="1981200" cy="381000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066800" y="1295400"/>
            <a:ext cx="71628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90500"/>
            <a:ext cx="8458200" cy="1104900"/>
          </a:xfrm>
          <a:noFill/>
        </p:spPr>
        <p:txBody>
          <a:bodyPr lIns="92075" tIns="46038" rIns="92075" bIns="46038" anchor="b"/>
          <a:lstStyle/>
          <a:p>
            <a:r>
              <a:rPr lang="en-US" sz="3600" smtClean="0">
                <a:latin typeface="Tahoma" pitchFamily="34" charset="0"/>
              </a:rPr>
              <a:t>Complicated Example 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7200" y="18288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/* from web2c [fixwrites.c] */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#define BUFSIZ 1024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char	buf[BUFSIZ];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endParaRPr kumimoji="1" lang="en-US" sz="1200" i="0">
              <a:latin typeface="Arial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char insert_long(char *cp)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{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char    temp[BUFSIZ];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1600" b="1" i="0">
                <a:latin typeface="Arial" charset="0"/>
              </a:rPr>
              <a:t>	…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for (i = 0; &amp;buf[i] &lt; cp ; ++i)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	temp[i] = buf[i];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endParaRPr kumimoji="1" lang="en-US" sz="1200" i="0">
              <a:latin typeface="Arial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</a:t>
            </a:r>
            <a:r>
              <a:rPr kumimoji="1" lang="en-US" sz="2000" i="0">
                <a:solidFill>
                  <a:srgbClr val="FF9900"/>
                </a:solidFill>
                <a:latin typeface="Arial" charset="0"/>
              </a:rPr>
              <a:t>strcpy(&amp;temp[i],”(long)”);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strcpy(&amp;temp[i+6],cp);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1600" b="1" i="0">
                <a:latin typeface="Arial" charset="0"/>
              </a:rPr>
              <a:t>	…</a:t>
            </a:r>
            <a:endParaRPr kumimoji="1" lang="en-US" sz="2000" i="0">
              <a:latin typeface="Arial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800" i="0">
                <a:latin typeface="Arial" charset="0"/>
              </a:rPr>
              <a:t>	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175250" y="2555875"/>
            <a:ext cx="4714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cp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410200" y="1981200"/>
            <a:ext cx="27432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638800" y="1981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5943600" y="1981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248400" y="1981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7696200" y="1981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7924800" y="1981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810125" y="1946275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buf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5638800" y="2362200"/>
            <a:ext cx="1752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224713" y="3276600"/>
            <a:ext cx="1462087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( l  o  n  g )</a:t>
            </a:r>
          </a:p>
        </p:txBody>
      </p:sp>
      <p:sp>
        <p:nvSpPr>
          <p:cNvPr id="7184" name="Rectangle 16" descr="Dark downward diagonal"/>
          <p:cNvSpPr>
            <a:spLocks noChangeArrowheads="1"/>
          </p:cNvSpPr>
          <p:nvPr/>
        </p:nvSpPr>
        <p:spPr bwMode="auto">
          <a:xfrm>
            <a:off x="5410200" y="3311525"/>
            <a:ext cx="1905000" cy="381000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5410200" y="3311525"/>
            <a:ext cx="27432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56388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59436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62484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76962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79248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708525" y="3276600"/>
            <a:ext cx="7921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temp</a:t>
            </a: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3733800" y="5168900"/>
            <a:ext cx="45720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solidFill>
                  <a:srgbClr val="FF9900"/>
                </a:solidFill>
              </a:rPr>
              <a:t>Cleanness is potentially violated:</a:t>
            </a:r>
          </a:p>
          <a:p>
            <a:r>
              <a:rPr lang="en-US" i="0">
                <a:solidFill>
                  <a:srgbClr val="FF9900"/>
                </a:solidFill>
              </a:rPr>
              <a:t>	7 + offset (cp) </a:t>
            </a:r>
            <a:r>
              <a:rPr lang="en-US" i="0">
                <a:solidFill>
                  <a:srgbClr val="FF9900"/>
                </a:solidFill>
                <a:sym typeface="Symbol" pitchFamily="18" charset="2"/>
              </a:rPr>
              <a:t></a:t>
            </a:r>
            <a:r>
              <a:rPr lang="en-US" i="0">
                <a:solidFill>
                  <a:srgbClr val="FF9900"/>
                </a:solidFill>
              </a:rPr>
              <a:t>BUFSIZ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Light upward diagonal"/>
          <p:cNvSpPr>
            <a:spLocks noChangeArrowheads="1"/>
          </p:cNvSpPr>
          <p:nvPr/>
        </p:nvSpPr>
        <p:spPr bwMode="auto">
          <a:xfrm>
            <a:off x="7696200" y="3309938"/>
            <a:ext cx="1219200" cy="381000"/>
          </a:xfrm>
          <a:prstGeom prst="rect">
            <a:avLst/>
          </a:prstGeom>
          <a:pattFill prst="ltUpDiag">
            <a:fgClr>
              <a:schemeClr val="accent2"/>
            </a:fgClr>
            <a:bgClr>
              <a:srgbClr val="FFFFFF"/>
            </a:bgClr>
          </a:patt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 descr="Light upward diagonal"/>
          <p:cNvSpPr>
            <a:spLocks noChangeArrowheads="1"/>
          </p:cNvSpPr>
          <p:nvPr/>
        </p:nvSpPr>
        <p:spPr bwMode="auto">
          <a:xfrm>
            <a:off x="6934200" y="1981200"/>
            <a:ext cx="1219200" cy="381000"/>
          </a:xfrm>
          <a:prstGeom prst="rect">
            <a:avLst/>
          </a:prstGeom>
          <a:pattFill prst="ltUpDiag">
            <a:fgClr>
              <a:schemeClr val="accent2"/>
            </a:fgClr>
            <a:bgClr>
              <a:srgbClr val="FFFFFF"/>
            </a:bgClr>
          </a:patt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 descr="Dark downward diagonal"/>
          <p:cNvSpPr>
            <a:spLocks noChangeArrowheads="1"/>
          </p:cNvSpPr>
          <p:nvPr/>
        </p:nvSpPr>
        <p:spPr bwMode="auto">
          <a:xfrm>
            <a:off x="5410200" y="1981200"/>
            <a:ext cx="1600200" cy="381000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066800" y="1295400"/>
            <a:ext cx="71628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190500"/>
            <a:ext cx="8458200" cy="1104900"/>
          </a:xfrm>
          <a:noFill/>
        </p:spPr>
        <p:txBody>
          <a:bodyPr lIns="92075" tIns="46038" rIns="92075" bIns="46038" anchor="b"/>
          <a:lstStyle/>
          <a:p>
            <a:r>
              <a:rPr lang="en-US" sz="3600" smtClean="0">
                <a:latin typeface="Tahoma" pitchFamily="34" charset="0"/>
              </a:rPr>
              <a:t>Complicated Example  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57200" y="18288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/* from web2c [fixwrites.c] */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#define BUFSIZ 1024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char	buf[BUFSIZ];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endParaRPr kumimoji="1" lang="en-US" sz="1200" i="0">
              <a:latin typeface="Arial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char insert_long(char *cp)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{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char    temp[BUFSIZ];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1600" b="1" i="0">
                <a:latin typeface="Arial" charset="0"/>
              </a:rPr>
              <a:t>	…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for (i = 0; &amp;buf[i] &lt; cp ; ++i)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	temp[i] = buf[i];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endParaRPr kumimoji="1" lang="en-US" sz="1200" i="0">
              <a:latin typeface="Arial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strcpy(&amp;temp[i],”(long)”);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 i="0">
                <a:latin typeface="Arial" charset="0"/>
              </a:rPr>
              <a:t>	</a:t>
            </a:r>
            <a:r>
              <a:rPr kumimoji="1" lang="en-US" sz="2000" i="0">
                <a:solidFill>
                  <a:srgbClr val="FF9900"/>
                </a:solidFill>
                <a:latin typeface="Arial" charset="0"/>
              </a:rPr>
              <a:t>strcpy(&amp;temp[i+6],cp);</a:t>
            </a: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1600" b="1" i="0">
                <a:latin typeface="Arial" charset="0"/>
              </a:rPr>
              <a:t>	…</a:t>
            </a:r>
            <a:endParaRPr kumimoji="1" lang="en-US" sz="2000" i="0">
              <a:latin typeface="Arial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800" i="0">
                <a:latin typeface="Arial" charset="0"/>
              </a:rPr>
              <a:t>	</a:t>
            </a:r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4810125" y="1946275"/>
            <a:ext cx="3343275" cy="1066800"/>
            <a:chOff x="3030" y="1226"/>
            <a:chExt cx="2106" cy="672"/>
          </a:xfrm>
        </p:grpSpPr>
        <p:sp>
          <p:nvSpPr>
            <p:cNvPr id="8211" name="Text Box 9"/>
            <p:cNvSpPr txBox="1">
              <a:spLocks noChangeArrowheads="1"/>
            </p:cNvSpPr>
            <p:nvPr/>
          </p:nvSpPr>
          <p:spPr bwMode="auto">
            <a:xfrm>
              <a:off x="3260" y="1610"/>
              <a:ext cx="297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cp</a:t>
              </a:r>
            </a:p>
          </p:txBody>
        </p:sp>
        <p:sp>
          <p:nvSpPr>
            <p:cNvPr id="8212" name="Rectangle 10"/>
            <p:cNvSpPr>
              <a:spLocks noChangeArrowheads="1"/>
            </p:cNvSpPr>
            <p:nvPr/>
          </p:nvSpPr>
          <p:spPr bwMode="auto">
            <a:xfrm>
              <a:off x="3408" y="1248"/>
              <a:ext cx="1728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Line 11"/>
            <p:cNvSpPr>
              <a:spLocks noChangeShapeType="1"/>
            </p:cNvSpPr>
            <p:nvPr/>
          </p:nvSpPr>
          <p:spPr bwMode="auto">
            <a:xfrm>
              <a:off x="3552" y="12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Line 12"/>
            <p:cNvSpPr>
              <a:spLocks noChangeShapeType="1"/>
            </p:cNvSpPr>
            <p:nvPr/>
          </p:nvSpPr>
          <p:spPr bwMode="auto">
            <a:xfrm>
              <a:off x="3744" y="12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Line 13"/>
            <p:cNvSpPr>
              <a:spLocks noChangeShapeType="1"/>
            </p:cNvSpPr>
            <p:nvPr/>
          </p:nvSpPr>
          <p:spPr bwMode="auto">
            <a:xfrm>
              <a:off x="3936" y="12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Line 14"/>
            <p:cNvSpPr>
              <a:spLocks noChangeShapeType="1"/>
            </p:cNvSpPr>
            <p:nvPr/>
          </p:nvSpPr>
          <p:spPr bwMode="auto">
            <a:xfrm>
              <a:off x="4848" y="12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Line 15"/>
            <p:cNvSpPr>
              <a:spLocks noChangeShapeType="1"/>
            </p:cNvSpPr>
            <p:nvPr/>
          </p:nvSpPr>
          <p:spPr bwMode="auto">
            <a:xfrm>
              <a:off x="4992" y="12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Text Box 16"/>
            <p:cNvSpPr txBox="1">
              <a:spLocks noChangeArrowheads="1"/>
            </p:cNvSpPr>
            <p:nvPr/>
          </p:nvSpPr>
          <p:spPr bwMode="auto">
            <a:xfrm>
              <a:off x="3030" y="1226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buf</a:t>
              </a:r>
            </a:p>
          </p:txBody>
        </p:sp>
        <p:sp>
          <p:nvSpPr>
            <p:cNvPr id="8219" name="Line 17"/>
            <p:cNvSpPr>
              <a:spLocks noChangeShapeType="1"/>
            </p:cNvSpPr>
            <p:nvPr/>
          </p:nvSpPr>
          <p:spPr bwMode="auto">
            <a:xfrm flipV="1">
              <a:off x="3552" y="1488"/>
              <a:ext cx="86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1" name="Text Box 18"/>
          <p:cNvSpPr txBox="1">
            <a:spLocks noChangeArrowheads="1"/>
          </p:cNvSpPr>
          <p:nvPr/>
        </p:nvSpPr>
        <p:spPr bwMode="auto">
          <a:xfrm>
            <a:off x="6858000" y="3276600"/>
            <a:ext cx="10048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(long)</a:t>
            </a:r>
          </a:p>
        </p:txBody>
      </p:sp>
      <p:sp>
        <p:nvSpPr>
          <p:cNvPr id="8202" name="Rectangle 19" descr="Dark downward diagonal"/>
          <p:cNvSpPr>
            <a:spLocks noChangeArrowheads="1"/>
          </p:cNvSpPr>
          <p:nvPr/>
        </p:nvSpPr>
        <p:spPr bwMode="auto">
          <a:xfrm>
            <a:off x="5410200" y="3311525"/>
            <a:ext cx="1600200" cy="381000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20"/>
          <p:cNvSpPr>
            <a:spLocks noChangeArrowheads="1"/>
          </p:cNvSpPr>
          <p:nvPr/>
        </p:nvSpPr>
        <p:spPr bwMode="auto">
          <a:xfrm>
            <a:off x="5410200" y="3311525"/>
            <a:ext cx="27432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21"/>
          <p:cNvSpPr>
            <a:spLocks noChangeShapeType="1"/>
          </p:cNvSpPr>
          <p:nvPr/>
        </p:nvSpPr>
        <p:spPr bwMode="auto">
          <a:xfrm>
            <a:off x="56388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22"/>
          <p:cNvSpPr>
            <a:spLocks noChangeShapeType="1"/>
          </p:cNvSpPr>
          <p:nvPr/>
        </p:nvSpPr>
        <p:spPr bwMode="auto">
          <a:xfrm>
            <a:off x="59436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23"/>
          <p:cNvSpPr>
            <a:spLocks noChangeShapeType="1"/>
          </p:cNvSpPr>
          <p:nvPr/>
        </p:nvSpPr>
        <p:spPr bwMode="auto">
          <a:xfrm>
            <a:off x="62484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24"/>
          <p:cNvSpPr>
            <a:spLocks noChangeShapeType="1"/>
          </p:cNvSpPr>
          <p:nvPr/>
        </p:nvSpPr>
        <p:spPr bwMode="auto">
          <a:xfrm>
            <a:off x="76962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25"/>
          <p:cNvSpPr>
            <a:spLocks noChangeShapeType="1"/>
          </p:cNvSpPr>
          <p:nvPr/>
        </p:nvSpPr>
        <p:spPr bwMode="auto">
          <a:xfrm>
            <a:off x="7924800" y="33115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Text Box 26"/>
          <p:cNvSpPr txBox="1">
            <a:spLocks noChangeArrowheads="1"/>
          </p:cNvSpPr>
          <p:nvPr/>
        </p:nvSpPr>
        <p:spPr bwMode="auto">
          <a:xfrm>
            <a:off x="4708525" y="3276600"/>
            <a:ext cx="7921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temp</a:t>
            </a:r>
          </a:p>
        </p:txBody>
      </p:sp>
      <p:sp>
        <p:nvSpPr>
          <p:cNvPr id="8210" name="Rectangle 27"/>
          <p:cNvSpPr>
            <a:spLocks noChangeArrowheads="1"/>
          </p:cNvSpPr>
          <p:nvPr/>
        </p:nvSpPr>
        <p:spPr bwMode="auto">
          <a:xfrm>
            <a:off x="3733800" y="5168900"/>
            <a:ext cx="51816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solidFill>
                  <a:srgbClr val="FF9900"/>
                </a:solidFill>
              </a:rPr>
              <a:t>Cleanness is potentially violated:</a:t>
            </a:r>
          </a:p>
          <a:p>
            <a:r>
              <a:rPr lang="en-US" i="0">
                <a:solidFill>
                  <a:srgbClr val="FF9900"/>
                </a:solidFill>
              </a:rPr>
              <a:t>	offset(cp)+7 +len(cp) </a:t>
            </a:r>
            <a:r>
              <a:rPr lang="en-US" i="0">
                <a:solidFill>
                  <a:srgbClr val="FF9900"/>
                </a:solidFill>
                <a:sym typeface="Symbol" pitchFamily="18" charset="2"/>
              </a:rPr>
              <a:t> BUFSIZ</a:t>
            </a:r>
          </a:p>
          <a:p>
            <a:r>
              <a:rPr lang="en-US" i="0">
                <a:solidFill>
                  <a:srgbClr val="FF9900"/>
                </a:solidFill>
              </a:rPr>
              <a:t>7 + offset (cp) </a:t>
            </a:r>
            <a:r>
              <a:rPr lang="en-US" i="0">
                <a:solidFill>
                  <a:srgbClr val="FF9900"/>
                </a:solidFill>
                <a:sym typeface="Symbol" pitchFamily="18" charset="2"/>
              </a:rPr>
              <a:t>&lt; </a:t>
            </a:r>
            <a:r>
              <a:rPr lang="en-US" i="0">
                <a:solidFill>
                  <a:srgbClr val="FF9900"/>
                </a:solidFill>
              </a:rPr>
              <a:t>BUFSIZ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Verifying Absence of Buffer Overflow is </a:t>
            </a:r>
            <a:r>
              <a:rPr lang="en-US" sz="3600" smtClean="0">
                <a:solidFill>
                  <a:srgbClr val="FF3300"/>
                </a:solidFill>
              </a:rPr>
              <a:t>non-trivial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1646256"/>
            <a:ext cx="617696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void </a:t>
            </a:r>
            <a:r>
              <a:rPr lang="en-US" dirty="0" err="1">
                <a:solidFill>
                  <a:schemeClr val="tx2"/>
                </a:solidFill>
                <a:latin typeface="Tahoma" pitchFamily="34" charset="0"/>
              </a:rPr>
              <a:t>safe_cat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(char *</a:t>
            </a:r>
            <a:r>
              <a:rPr lang="en-US" dirty="0" err="1">
                <a:solidFill>
                  <a:schemeClr val="tx2"/>
                </a:solidFill>
                <a:latin typeface="Tahoma" pitchFamily="34" charset="0"/>
              </a:rPr>
              <a:t>dst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,  </a:t>
            </a:r>
            <a:r>
              <a:rPr lang="en-US" dirty="0" err="1">
                <a:solidFill>
                  <a:schemeClr val="tx2"/>
                </a:solidFill>
                <a:latin typeface="Tahoma" pitchFamily="34" charset="0"/>
              </a:rPr>
              <a:t>int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 size, char *</a:t>
            </a:r>
            <a:r>
              <a:rPr lang="en-US" dirty="0" err="1">
                <a:solidFill>
                  <a:schemeClr val="tx2"/>
                </a:solidFill>
                <a:latin typeface="Tahoma" pitchFamily="34" charset="0"/>
              </a:rPr>
              <a:t>src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 )</a:t>
            </a:r>
          </a:p>
          <a:p>
            <a:pPr algn="l"/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algn="l"/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{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  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  if ( size &gt; </a:t>
            </a:r>
            <a:r>
              <a:rPr lang="en-US" dirty="0" err="1">
                <a:solidFill>
                  <a:schemeClr val="tx2"/>
                </a:solidFill>
                <a:latin typeface="Tahoma" pitchFamily="34" charset="0"/>
              </a:rPr>
              <a:t>strlen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Tahoma" pitchFamily="34" charset="0"/>
              </a:rPr>
              <a:t>src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) + </a:t>
            </a:r>
            <a:r>
              <a:rPr lang="en-US" dirty="0" err="1">
                <a:solidFill>
                  <a:schemeClr val="tx2"/>
                </a:solidFill>
                <a:latin typeface="Tahoma" pitchFamily="34" charset="0"/>
              </a:rPr>
              <a:t>strlen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Tahoma" pitchFamily="34" charset="0"/>
              </a:rPr>
              <a:t>dst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) )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  {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	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       </a:t>
            </a:r>
            <a:r>
              <a:rPr lang="en-US" dirty="0" err="1">
                <a:solidFill>
                  <a:schemeClr val="tx2"/>
                </a:solidFill>
                <a:latin typeface="Tahoma" pitchFamily="34" charset="0"/>
              </a:rPr>
              <a:t>dst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 = </a:t>
            </a:r>
            <a:r>
              <a:rPr lang="en-US" dirty="0" err="1">
                <a:solidFill>
                  <a:schemeClr val="tx2"/>
                </a:solidFill>
                <a:latin typeface="Tahoma" pitchFamily="34" charset="0"/>
              </a:rPr>
              <a:t>dst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 + </a:t>
            </a:r>
            <a:r>
              <a:rPr lang="en-US" dirty="0" err="1">
                <a:solidFill>
                  <a:schemeClr val="tx2"/>
                </a:solidFill>
                <a:latin typeface="Tahoma" pitchFamily="34" charset="0"/>
              </a:rPr>
              <a:t>strlen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Tahoma" pitchFamily="34" charset="0"/>
              </a:rPr>
              <a:t>dst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);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        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	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       </a:t>
            </a:r>
            <a:r>
              <a:rPr lang="en-US" dirty="0" err="1">
                <a:solidFill>
                  <a:schemeClr val="tx2"/>
                </a:solidFill>
                <a:latin typeface="Tahoma" pitchFamily="34" charset="0"/>
              </a:rPr>
              <a:t>strcpy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Tahoma" pitchFamily="34" charset="0"/>
              </a:rPr>
              <a:t>dst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Tahoma" pitchFamily="34" charset="0"/>
              </a:rPr>
              <a:t>src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);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  }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}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1066800" y="4800600"/>
            <a:ext cx="446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{string(src) </a:t>
            </a:r>
            <a:r>
              <a:rPr lang="en-US">
                <a:solidFill>
                  <a:srgbClr val="FF3300"/>
                </a:solidFill>
                <a:sym typeface="Symbol" pitchFamily="18" charset="2"/>
              </a:rPr>
              <a:t> </a:t>
            </a:r>
            <a:r>
              <a:rPr lang="en-US">
                <a:solidFill>
                  <a:srgbClr val="FF3300"/>
                </a:solidFill>
              </a:rPr>
              <a:t>alloc(dst) &gt; len(src)}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1066800" y="3733800"/>
            <a:ext cx="715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{string(src) </a:t>
            </a:r>
            <a:r>
              <a:rPr lang="en-US">
                <a:solidFill>
                  <a:srgbClr val="FF3300"/>
                </a:solidFill>
                <a:sym typeface="Symbol" pitchFamily="18" charset="2"/>
              </a:rPr>
              <a:t> </a:t>
            </a:r>
            <a:r>
              <a:rPr lang="en-US">
                <a:solidFill>
                  <a:srgbClr val="FF3300"/>
                </a:solidFill>
              </a:rPr>
              <a:t>string(dst)</a:t>
            </a:r>
            <a:r>
              <a:rPr lang="en-US"/>
              <a:t> </a:t>
            </a:r>
            <a:r>
              <a:rPr lang="en-US">
                <a:solidFill>
                  <a:srgbClr val="FF3300"/>
                </a:solidFill>
                <a:sym typeface="Symbol" pitchFamily="18" charset="2"/>
              </a:rPr>
              <a:t></a:t>
            </a:r>
            <a:r>
              <a:rPr lang="en-US"/>
              <a:t> </a:t>
            </a:r>
            <a:r>
              <a:rPr lang="en-US">
                <a:solidFill>
                  <a:srgbClr val="FF3300"/>
                </a:solidFill>
              </a:rPr>
              <a:t>alloc(dst+len(dst)) &gt; len(src)}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914400" y="1981200"/>
            <a:ext cx="8001000" cy="1143000"/>
            <a:chOff x="576" y="1248"/>
            <a:chExt cx="5040" cy="720"/>
          </a:xfrm>
        </p:grpSpPr>
        <p:sp>
          <p:nvSpPr>
            <p:cNvPr id="9223" name="Text Box 6"/>
            <p:cNvSpPr txBox="1">
              <a:spLocks noChangeArrowheads="1"/>
            </p:cNvSpPr>
            <p:nvPr/>
          </p:nvSpPr>
          <p:spPr bwMode="auto">
            <a:xfrm>
              <a:off x="672" y="1248"/>
              <a:ext cx="494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string(src) </a:t>
              </a:r>
              <a:r>
                <a:rPr lang="en-US">
                  <a:solidFill>
                    <a:srgbClr val="FF3300"/>
                  </a:solidFill>
                  <a:sym typeface="Symbol" pitchFamily="18" charset="2"/>
                </a:rPr>
                <a:t> </a:t>
              </a:r>
              <a:r>
                <a:rPr lang="en-US">
                  <a:solidFill>
                    <a:srgbClr val="FF3300"/>
                  </a:solidFill>
                </a:rPr>
                <a:t>string(dst)</a:t>
              </a:r>
              <a:r>
                <a:rPr lang="en-US"/>
                <a:t> </a:t>
              </a:r>
              <a:r>
                <a:rPr lang="en-US">
                  <a:solidFill>
                    <a:srgbClr val="FF3300"/>
                  </a:solidFill>
                  <a:sym typeface="Symbol" pitchFamily="18" charset="2"/>
                </a:rPr>
                <a:t> </a:t>
              </a:r>
              <a:br>
                <a:rPr lang="en-US">
                  <a:solidFill>
                    <a:srgbClr val="FF3300"/>
                  </a:solidFill>
                  <a:sym typeface="Symbol" pitchFamily="18" charset="2"/>
                </a:rPr>
              </a:br>
              <a:r>
                <a:rPr lang="en-US">
                  <a:solidFill>
                    <a:srgbClr val="FF3300"/>
                  </a:solidFill>
                  <a:sym typeface="Symbol" pitchFamily="18" charset="2"/>
                </a:rPr>
                <a:t>(</a:t>
              </a:r>
              <a:r>
                <a:rPr lang="en-US">
                  <a:solidFill>
                    <a:srgbClr val="FF3300"/>
                  </a:solidFill>
                </a:rPr>
                <a:t>size &gt; len(src)+len(dst))</a:t>
              </a:r>
              <a:r>
                <a:rPr lang="en-US">
                  <a:solidFill>
                    <a:srgbClr val="FF3300"/>
                  </a:solidFill>
                  <a:sym typeface="Symbol" pitchFamily="18" charset="2"/>
                </a:rPr>
                <a:t> </a:t>
              </a:r>
              <a:r>
                <a:rPr lang="en-US">
                  <a:solidFill>
                    <a:srgbClr val="FF3300"/>
                  </a:solidFill>
                </a:rPr>
                <a:t>alloc(dst+len(dst)) &gt; len(src))</a:t>
              </a:r>
            </a:p>
          </p:txBody>
        </p:sp>
        <p:sp>
          <p:nvSpPr>
            <p:cNvPr id="9224" name="AutoShape 7"/>
            <p:cNvSpPr>
              <a:spLocks/>
            </p:cNvSpPr>
            <p:nvPr/>
          </p:nvSpPr>
          <p:spPr bwMode="auto">
            <a:xfrm>
              <a:off x="576" y="1248"/>
              <a:ext cx="96" cy="720"/>
            </a:xfrm>
            <a:prstGeom prst="leftBrace">
              <a:avLst>
                <a:gd name="adj1" fmla="val 62500"/>
                <a:gd name="adj2" fmla="val 50000"/>
              </a:avLst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9225" name="AutoShape 8"/>
            <p:cNvSpPr>
              <a:spLocks/>
            </p:cNvSpPr>
            <p:nvPr/>
          </p:nvSpPr>
          <p:spPr bwMode="auto">
            <a:xfrm>
              <a:off x="5424" y="124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  <p:bldP spid="1044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Can this be done for real programs?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28800"/>
            <a:ext cx="5257800" cy="4114800"/>
          </a:xfrm>
        </p:spPr>
        <p:txBody>
          <a:bodyPr/>
          <a:lstStyle/>
          <a:p>
            <a:r>
              <a:rPr lang="en-US" smtClean="0"/>
              <a:t>Complex linear relationships</a:t>
            </a:r>
          </a:p>
          <a:p>
            <a:r>
              <a:rPr lang="en-US" smtClean="0"/>
              <a:t>Pointer arithmetic</a:t>
            </a:r>
          </a:p>
          <a:p>
            <a:r>
              <a:rPr lang="en-US" smtClean="0"/>
              <a:t>Loops</a:t>
            </a:r>
          </a:p>
          <a:p>
            <a:r>
              <a:rPr lang="en-US" smtClean="0"/>
              <a:t>Procedures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828800"/>
            <a:ext cx="4419600" cy="4191000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Polyhedra</a:t>
            </a:r>
            <a:r>
              <a:rPr lang="en-US" dirty="0" smtClean="0"/>
              <a:t>[CH78]</a:t>
            </a:r>
          </a:p>
          <a:p>
            <a:r>
              <a:rPr lang="en-US" dirty="0" smtClean="0"/>
              <a:t>Points-to-analysis</a:t>
            </a:r>
          </a:p>
          <a:p>
            <a:r>
              <a:rPr lang="en-US" dirty="0" smtClean="0"/>
              <a:t>Widening</a:t>
            </a:r>
          </a:p>
          <a:p>
            <a:r>
              <a:rPr lang="en-US" dirty="0" smtClean="0"/>
              <a:t>Procedure contracts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905000" y="5638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Very few false alarms!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build="p"/>
    </p:bldLst>
  </p:timing>
</p:sld>
</file>

<file path=ppt/theme/theme1.xml><?xml version="1.0" encoding="utf-8"?>
<a:theme xmlns:a="http://schemas.openxmlformats.org/drawingml/2006/main" name="english">
  <a:themeElements>
    <a:clrScheme name="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nglis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lish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lis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lish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lis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lis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Settings\nurr.SIGMA\Application Data\Microsoft\Templates\english.pot</Template>
  <TotalTime>8559</TotalTime>
  <Words>1372</Words>
  <Application>Microsoft Office PowerPoint</Application>
  <PresentationFormat>On-screen Show (4:3)</PresentationFormat>
  <Paragraphs>661</Paragraphs>
  <Slides>38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english</vt:lpstr>
      <vt:lpstr>CSSV: Towards a Realistic Tool for Statically Detecting All Buffer Overflows in C</vt:lpstr>
      <vt:lpstr>Vulnerabilities of C programs</vt:lpstr>
      <vt:lpstr>Is it common?</vt:lpstr>
      <vt:lpstr>CSSV’s Goals</vt:lpstr>
      <vt:lpstr>Complicated Example  </vt:lpstr>
      <vt:lpstr>Complicated Example  </vt:lpstr>
      <vt:lpstr>Complicated Example  </vt:lpstr>
      <vt:lpstr>Verifying Absence of Buffer Overflow is non-trivial</vt:lpstr>
      <vt:lpstr>Can this be done for real programs?</vt:lpstr>
      <vt:lpstr>C String Static Verifier</vt:lpstr>
      <vt:lpstr>Operational Semantics</vt:lpstr>
      <vt:lpstr>Domain Construction</vt:lpstr>
      <vt:lpstr>CSSV’s Abstraction </vt:lpstr>
      <vt:lpstr>CSSV’s Abstraction</vt:lpstr>
      <vt:lpstr>CSSV’s Abstraction</vt:lpstr>
      <vt:lpstr>Pointer Validation</vt:lpstr>
      <vt:lpstr>Numeric values are unknown</vt:lpstr>
      <vt:lpstr>Validation</vt:lpstr>
      <vt:lpstr>The null-termination byte</vt:lpstr>
      <vt:lpstr>Abstract Transformers</vt:lpstr>
      <vt:lpstr>Abstract Transformers</vt:lpstr>
      <vt:lpstr>Overly Conservative</vt:lpstr>
      <vt:lpstr>Procedure Calls – Contracts</vt:lpstr>
      <vt:lpstr>Advantages of Procedure Contracts</vt:lpstr>
      <vt:lpstr>Specification and Soundness</vt:lpstr>
      <vt:lpstr>Procedure Calls – Contracts</vt:lpstr>
      <vt:lpstr>safe_cat’s contract</vt:lpstr>
      <vt:lpstr>Specification – insert_long()</vt:lpstr>
      <vt:lpstr>Complicated Example  </vt:lpstr>
      <vt:lpstr>Complicated Example  </vt:lpstr>
      <vt:lpstr>CSSV – Technical overview  </vt:lpstr>
      <vt:lpstr>Used Software</vt:lpstr>
      <vt:lpstr>CSSV Static Analysis</vt:lpstr>
      <vt:lpstr>Preliminary results (web2C)</vt:lpstr>
      <vt:lpstr>Preliminary results (EADS/RTC_Si) </vt:lpstr>
      <vt:lpstr>CSSV: Summary</vt:lpstr>
      <vt:lpstr>Related Projects</vt:lpstr>
      <vt:lpstr>Conclusion</vt:lpstr>
    </vt:vector>
  </TitlesOfParts>
  <Company>.Tel-Aviv Univ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Cleanness Checking</dc:title>
  <dc:creator>nurr</dc:creator>
  <cp:lastModifiedBy>msagiv</cp:lastModifiedBy>
  <cp:revision>119</cp:revision>
  <cp:lastPrinted>1999-03-30T06:08:28Z</cp:lastPrinted>
  <dcterms:created xsi:type="dcterms:W3CDTF">2001-02-22T13:15:07Z</dcterms:created>
  <dcterms:modified xsi:type="dcterms:W3CDTF">2015-11-22T13:26:52Z</dcterms:modified>
</cp:coreProperties>
</file>