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459" r:id="rId2"/>
    <p:sldId id="460" r:id="rId3"/>
    <p:sldId id="468" r:id="rId4"/>
    <p:sldId id="469" r:id="rId5"/>
    <p:sldId id="470" r:id="rId6"/>
    <p:sldId id="508" r:id="rId7"/>
    <p:sldId id="509" r:id="rId8"/>
    <p:sldId id="510" r:id="rId9"/>
    <p:sldId id="511" r:id="rId10"/>
    <p:sldId id="512" r:id="rId11"/>
    <p:sldId id="513" r:id="rId12"/>
    <p:sldId id="514" r:id="rId13"/>
    <p:sldId id="515" r:id="rId14"/>
    <p:sldId id="516" r:id="rId15"/>
    <p:sldId id="517" r:id="rId16"/>
    <p:sldId id="518" r:id="rId17"/>
    <p:sldId id="519" r:id="rId18"/>
    <p:sldId id="520" r:id="rId19"/>
    <p:sldId id="522" r:id="rId20"/>
    <p:sldId id="524" r:id="rId21"/>
    <p:sldId id="521" r:id="rId22"/>
    <p:sldId id="525" r:id="rId23"/>
  </p:sldIdLst>
  <p:sldSz cx="9144000" cy="6858000" type="screen4x3"/>
  <p:notesSz cx="6985000" cy="9283700"/>
  <p:custShowLst>
    <p:custShow name="Custom Show 1" id="0">
      <p:sldLst/>
    </p:custShow>
    <p:custShow name="Custom Show 2" id="1">
      <p:sldLst/>
    </p:custShow>
  </p:custShowLst>
  <p:defaultTextStyle>
    <a:defPPr>
      <a:defRPr lang="he-IL"/>
    </a:defPPr>
    <a:lvl1pPr algn="ctr" rtl="0" eaLnBrk="0" fontAlgn="base" hangingPunct="0">
      <a:spcBef>
        <a:spcPct val="50000"/>
      </a:spcBef>
      <a:spcAft>
        <a:spcPct val="0"/>
      </a:spcAft>
      <a:buClr>
        <a:schemeClr val="accent2"/>
      </a:buClr>
      <a:buSzPct val="75000"/>
      <a:buFont typeface="Monotype Sorts" pitchFamily="2" charset="2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buClr>
        <a:schemeClr val="accent2"/>
      </a:buClr>
      <a:buSzPct val="75000"/>
      <a:buFont typeface="Monotype Sorts" pitchFamily="2" charset="2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buClr>
        <a:schemeClr val="accent2"/>
      </a:buClr>
      <a:buSzPct val="75000"/>
      <a:buFont typeface="Monotype Sorts" pitchFamily="2" charset="2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buClr>
        <a:schemeClr val="accent2"/>
      </a:buClr>
      <a:buSzPct val="75000"/>
      <a:buFont typeface="Monotype Sorts" pitchFamily="2" charset="2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buClr>
        <a:schemeClr val="accent2"/>
      </a:buClr>
      <a:buSzPct val="75000"/>
      <a:buFont typeface="Monotype Sorts" pitchFamily="2" charset="2"/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0000"/>
    <a:srgbClr val="99FFCC"/>
    <a:srgbClr val="66FF66"/>
    <a:srgbClr val="66FFFF"/>
    <a:srgbClr val="99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4049" autoAdjust="0"/>
    <p:restoredTop sz="86472" autoAdjust="0"/>
  </p:normalViewPr>
  <p:slideViewPr>
    <p:cSldViewPr snapToGrid="0" snapToObjects="1">
      <p:cViewPr varScale="1">
        <p:scale>
          <a:sx n="107" d="100"/>
          <a:sy n="107" d="100"/>
        </p:scale>
        <p:origin x="-16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-1902" y="-96"/>
      </p:cViewPr>
      <p:guideLst>
        <p:guide orient="horz" pos="2924"/>
        <p:guide pos="22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9225" y="0"/>
            <a:ext cx="3025775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9EBA39F9-4902-4283-B56E-2036761876ED}" type="datetime1">
              <a:rPr lang="en-US"/>
              <a:pPr>
                <a:defRPr/>
              </a:pPr>
              <a:t>11/29/2015</a:t>
            </a:fld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0150"/>
            <a:ext cx="3025775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9225" y="8820150"/>
            <a:ext cx="3025775" cy="463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71CD4559-F9F6-437D-89D6-5E7C3CE4999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1863" y="4410075"/>
            <a:ext cx="5121275" cy="4176713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r">
              <a:spcBef>
                <a:spcPct val="0"/>
              </a:spcBef>
            </a:pPr>
            <a:endParaRPr lang="en-US" sz="2400" smtClean="0">
              <a:cs typeface="Arial" charset="0"/>
            </a:endParaRPr>
          </a:p>
        </p:txBody>
      </p:sp>
      <p:sp>
        <p:nvSpPr>
          <p:cNvPr id="29699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rtl="1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buClrTx/>
              <a:buSzTx/>
              <a:buFontTx/>
              <a:buNone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buClrTx/>
              <a:buSzTx/>
              <a:buFontTx/>
              <a:buNone/>
              <a:defRPr sz="1400">
                <a:cs typeface="Times New Roman" pitchFamily="18" charset="0"/>
              </a:defRPr>
            </a:lvl1pPr>
          </a:lstStyle>
          <a:p>
            <a:pPr>
              <a:defRPr/>
            </a:pPr>
            <a:fld id="{45743BC9-5418-45B7-9367-F10FEF375F2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266700"/>
            <a:ext cx="1992313" cy="6319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5829300" cy="6319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"/>
            <a:ext cx="77724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27063" y="1676400"/>
            <a:ext cx="3787775" cy="4910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67238" y="1676400"/>
            <a:ext cx="3787775" cy="2378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67238" y="4206875"/>
            <a:ext cx="3787775" cy="23796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"/>
            <a:ext cx="77724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27063" y="1676400"/>
            <a:ext cx="7727950" cy="4910138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7063" y="1676400"/>
            <a:ext cx="3787775" cy="4910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238" y="1676400"/>
            <a:ext cx="3787775" cy="4910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7063" y="1676400"/>
            <a:ext cx="772795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Monotype Sorts" pitchFamily="2" charset="2"/>
        <a:buChar char="u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u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 wrap="square" lIns="91440" tIns="45720" rIns="91440" bIns="45720" anchor="t"/>
          <a:lstStyle/>
          <a:p>
            <a:pPr algn="ctr" rtl="0">
              <a:spcBef>
                <a:spcPct val="50000"/>
              </a:spcBef>
              <a:buClr>
                <a:schemeClr val="accent2"/>
              </a:buClr>
              <a:buSzPct val="75000"/>
              <a:buFont typeface="Monotype Sorts" pitchFamily="2" charset="2"/>
              <a:buNone/>
            </a:pPr>
            <a:fld id="{487EBCB0-6610-43D5-B849-A187D8C33907}" type="slidenum">
              <a:rPr lang="he-IL" sz="2400" smtClean="0"/>
              <a:pPr algn="ctr" rtl="0">
                <a:spcBef>
                  <a:spcPct val="50000"/>
                </a:spcBef>
                <a:buClr>
                  <a:schemeClr val="accent2"/>
                </a:buClr>
                <a:buSzPct val="75000"/>
                <a:buFont typeface="Monotype Sorts" pitchFamily="2" charset="2"/>
                <a:buNone/>
              </a:pPr>
              <a:t>1</a:t>
            </a:fld>
            <a:endParaRPr lang="en-US" sz="240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6988" y="190500"/>
            <a:ext cx="5886450" cy="1157288"/>
          </a:xfrm>
          <a:noFill/>
        </p:spPr>
        <p:txBody>
          <a:bodyPr lIns="90488" tIns="44450" rIns="90488" bIns="44450" anchor="ctr"/>
          <a:lstStyle/>
          <a:p>
            <a:pPr algn="ctr"/>
            <a:r>
              <a:rPr lang="en-US" sz="4000" dirty="0" smtClean="0"/>
              <a:t>Combining Abstract Interpreters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3825" y="1347788"/>
            <a:ext cx="8763000" cy="5143500"/>
          </a:xfrm>
          <a:noFill/>
        </p:spPr>
        <p:txBody>
          <a:bodyPr lIns="90488" tIns="44450" rIns="90488" bIns="44450"/>
          <a:lstStyle/>
          <a:p>
            <a:pPr marL="336550" indent="-336550" defTabSz="895350"/>
            <a:r>
              <a:rPr lang="en-US" sz="2400" dirty="0" err="1" smtClean="0">
                <a:latin typeface="Courier New" pitchFamily="49" charset="0"/>
              </a:rPr>
              <a:t>Mooly</a:t>
            </a:r>
            <a:r>
              <a:rPr lang="en-US" sz="2400" dirty="0" smtClean="0">
                <a:latin typeface="Courier New" pitchFamily="49" charset="0"/>
              </a:rPr>
              <a:t> </a:t>
            </a:r>
            <a:r>
              <a:rPr lang="en-US" sz="2400" dirty="0" err="1" smtClean="0">
                <a:latin typeface="Courier New" pitchFamily="49" charset="0"/>
              </a:rPr>
              <a:t>Sagiv</a:t>
            </a:r>
            <a:endParaRPr lang="en-US" sz="2400" dirty="0" smtClean="0">
              <a:latin typeface="Courier New" pitchFamily="49" charset="0"/>
            </a:endParaRPr>
          </a:p>
          <a:p>
            <a:pPr marL="336550" indent="-336550" defTabSz="895350"/>
            <a:r>
              <a:rPr lang="en-US" sz="2000" dirty="0" smtClean="0">
                <a:latin typeface="Courier New" pitchFamily="49" charset="0"/>
              </a:rPr>
              <a:t>http://www.cs.tau.ac.il/~msagiv/courses/pa16.html</a:t>
            </a:r>
          </a:p>
          <a:p>
            <a:pPr marL="336550" indent="-336550" defTabSz="895350"/>
            <a:r>
              <a:rPr lang="en-US" sz="2400" dirty="0" smtClean="0">
                <a:latin typeface="Courier New" pitchFamily="49" charset="0"/>
              </a:rPr>
              <a:t>Tel Aviv University</a:t>
            </a:r>
          </a:p>
          <a:p>
            <a:pPr marL="336550" indent="-336550" defTabSz="895350"/>
            <a:r>
              <a:rPr lang="en-US" sz="2400" dirty="0" smtClean="0">
                <a:latin typeface="Courier New" pitchFamily="49" charset="0"/>
              </a:rPr>
              <a:t>640-6706</a:t>
            </a:r>
          </a:p>
          <a:p>
            <a:pPr marL="336550" indent="-336550" defTabSz="895350"/>
            <a:endParaRPr lang="en-US" sz="2400" dirty="0" smtClean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731838" y="200025"/>
            <a:ext cx="7772400" cy="944563"/>
          </a:xfrm>
        </p:spPr>
        <p:txBody>
          <a:bodyPr/>
          <a:lstStyle/>
          <a:p>
            <a:r>
              <a:rPr lang="en-US" sz="3600" smtClean="0">
                <a:solidFill>
                  <a:schemeClr val="tx1"/>
                </a:solidFill>
              </a:rPr>
              <a:t>Semantic Reduction</a:t>
            </a:r>
          </a:p>
        </p:txBody>
      </p:sp>
      <p:sp>
        <p:nvSpPr>
          <p:cNvPr id="1650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1650" y="1004888"/>
            <a:ext cx="7788275" cy="5226050"/>
          </a:xfrm>
          <a:noFill/>
        </p:spPr>
        <p:txBody>
          <a:bodyPr/>
          <a:lstStyle/>
          <a:p>
            <a:r>
              <a:rPr lang="en-US" dirty="0" smtClean="0"/>
              <a:t>Improve the precision of the analysis by recovering properties of the program semantics</a:t>
            </a:r>
          </a:p>
          <a:p>
            <a:r>
              <a:rPr lang="en-US" sz="3600" dirty="0" smtClean="0">
                <a:sym typeface="Symbol" pitchFamily="18" charset="2"/>
              </a:rPr>
              <a:t>A Galois connection </a:t>
            </a:r>
            <a:r>
              <a:rPr lang="en-US" dirty="0" smtClean="0">
                <a:sym typeface="Symbol" pitchFamily="18" charset="2"/>
              </a:rPr>
              <a:t>(L</a:t>
            </a:r>
            <a:r>
              <a:rPr lang="en-US" baseline="-25000" dirty="0" smtClean="0">
                <a:sym typeface="Symbol" pitchFamily="18" charset="2"/>
              </a:rPr>
              <a:t>1</a:t>
            </a:r>
            <a:r>
              <a:rPr lang="en-US" dirty="0" smtClean="0">
                <a:sym typeface="Symbol" pitchFamily="18" charset="2"/>
              </a:rPr>
              <a:t>, , , L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)</a:t>
            </a:r>
          </a:p>
          <a:p>
            <a:r>
              <a:rPr lang="en-US" dirty="0" smtClean="0">
                <a:sym typeface="Symbol" pitchFamily="18" charset="2"/>
              </a:rPr>
              <a:t>An operation op:L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L</a:t>
            </a:r>
            <a:r>
              <a:rPr lang="en-US" baseline="-25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 is a semantic reduction</a:t>
            </a:r>
          </a:p>
          <a:p>
            <a:pPr lvl="1"/>
            <a:r>
              <a:rPr lang="en-US" dirty="0" smtClean="0">
                <a:sym typeface="Symbol" pitchFamily="18" charset="2"/>
              </a:rPr>
              <a:t>lL</a:t>
            </a:r>
            <a:r>
              <a:rPr lang="en-US" baseline="-25000" dirty="0" smtClean="0">
                <a:sym typeface="Symbol" pitchFamily="18" charset="2"/>
              </a:rPr>
              <a:t>2  </a:t>
            </a:r>
            <a:r>
              <a:rPr lang="en-US" dirty="0" smtClean="0">
                <a:sym typeface="Symbol" pitchFamily="18" charset="2"/>
              </a:rPr>
              <a:t>op(l)</a:t>
            </a:r>
            <a:r>
              <a:rPr lang="en-US" dirty="0" smtClean="0">
                <a:sym typeface="Math B" pitchFamily="2" charset="2"/>
              </a:rPr>
              <a:t>l</a:t>
            </a:r>
          </a:p>
          <a:p>
            <a:pPr lvl="1"/>
            <a:r>
              <a:rPr lang="en-US" dirty="0" smtClean="0">
                <a:sym typeface="Symbol" pitchFamily="18" charset="2"/>
              </a:rPr>
              <a:t>(op(l)) = (l)</a:t>
            </a:r>
          </a:p>
          <a:p>
            <a:r>
              <a:rPr lang="en-US" dirty="0" smtClean="0">
                <a:sym typeface="Symbol" pitchFamily="18" charset="2"/>
              </a:rPr>
              <a:t>The most precise semantic reduction can be defined but not-necessarily computed</a:t>
            </a:r>
          </a:p>
          <a:p>
            <a:r>
              <a:rPr lang="en-US" dirty="0" smtClean="0">
                <a:sym typeface="Symbol" pitchFamily="18" charset="2"/>
              </a:rPr>
              <a:t>Can be applied before and </a:t>
            </a:r>
            <a:br>
              <a:rPr lang="en-US" dirty="0" smtClean="0">
                <a:sym typeface="Symbol" pitchFamily="18" charset="2"/>
              </a:rPr>
            </a:br>
            <a:r>
              <a:rPr lang="en-US" dirty="0" smtClean="0">
                <a:sym typeface="Symbol" pitchFamily="18" charset="2"/>
              </a:rPr>
              <a:t>after basic operations</a:t>
            </a:r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 rot="2687728">
            <a:off x="7516813" y="5277058"/>
            <a:ext cx="974725" cy="95885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 rot="2687728">
            <a:off x="4951413" y="4964380"/>
            <a:ext cx="1535113" cy="14319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7940676" y="5354905"/>
            <a:ext cx="1841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l</a:t>
            </a:r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 flipH="1" flipV="1">
            <a:off x="5870576" y="5415230"/>
            <a:ext cx="2070100" cy="136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7926388" y="5537468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2" name="Line 10"/>
          <p:cNvSpPr>
            <a:spLocks noChangeShapeType="1"/>
          </p:cNvSpPr>
          <p:nvPr/>
        </p:nvSpPr>
        <p:spPr bwMode="auto">
          <a:xfrm flipH="1" flipV="1">
            <a:off x="5838826" y="5399355"/>
            <a:ext cx="2057400" cy="503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403" name="Text Box 11"/>
          <p:cNvSpPr txBox="1">
            <a:spLocks noChangeArrowheads="1"/>
          </p:cNvSpPr>
          <p:nvPr/>
        </p:nvSpPr>
        <p:spPr bwMode="auto">
          <a:xfrm>
            <a:off x="5410201" y="4754830"/>
            <a:ext cx="471488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L</a:t>
            </a:r>
            <a:r>
              <a:rPr lang="en-US" sz="2400" baseline="-25000" dirty="0"/>
              <a:t>1</a:t>
            </a: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7848601" y="5089793"/>
            <a:ext cx="471488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L</a:t>
            </a:r>
            <a:r>
              <a:rPr lang="en-US" sz="2400" baseline="-25000" dirty="0"/>
              <a:t>2</a:t>
            </a:r>
          </a:p>
        </p:txBody>
      </p:sp>
      <p:sp>
        <p:nvSpPr>
          <p:cNvPr id="59405" name="Text Box 13"/>
          <p:cNvSpPr txBox="1">
            <a:spLocks noChangeArrowheads="1"/>
          </p:cNvSpPr>
          <p:nvPr/>
        </p:nvSpPr>
        <p:spPr bwMode="auto">
          <a:xfrm>
            <a:off x="6829426" y="5140593"/>
            <a:ext cx="395288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ym typeface="Symbol" pitchFamily="18" charset="2"/>
              </a:rPr>
              <a:t></a:t>
            </a:r>
          </a:p>
        </p:txBody>
      </p:sp>
      <p:sp>
        <p:nvSpPr>
          <p:cNvPr id="59406" name="Text Box 14"/>
          <p:cNvSpPr txBox="1">
            <a:spLocks noChangeArrowheads="1"/>
          </p:cNvSpPr>
          <p:nvPr/>
        </p:nvSpPr>
        <p:spPr bwMode="auto">
          <a:xfrm>
            <a:off x="6889751" y="5507305"/>
            <a:ext cx="395288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ym typeface="Symbol" pitchFamily="18" charset="2"/>
              </a:rPr>
              <a:t></a:t>
            </a:r>
          </a:p>
        </p:txBody>
      </p:sp>
      <p:sp>
        <p:nvSpPr>
          <p:cNvPr id="59407" name="Text Box 15"/>
          <p:cNvSpPr txBox="1">
            <a:spLocks noChangeArrowheads="1"/>
          </p:cNvSpPr>
          <p:nvPr/>
        </p:nvSpPr>
        <p:spPr bwMode="auto">
          <a:xfrm>
            <a:off x="8002588" y="5597793"/>
            <a:ext cx="730250" cy="39687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ym typeface="Symbol" pitchFamily="18" charset="2"/>
              </a:rPr>
              <a:t>op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0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069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D1= Intervals</a:t>
            </a:r>
          </a:p>
          <a:p>
            <a:r>
              <a:rPr lang="en-US" dirty="0" smtClean="0"/>
              <a:t>D2 = Parity</a:t>
            </a:r>
          </a:p>
          <a:p>
            <a:r>
              <a:rPr lang="en-US" dirty="0" smtClean="0"/>
              <a:t>Example Reduction:</a:t>
            </a:r>
          </a:p>
          <a:p>
            <a:pPr lvl="1"/>
            <a:r>
              <a:rPr lang="en-US" dirty="0" smtClean="0"/>
              <a:t>Update lower/upper bound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Granger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 general heuristics for approximating semantic reduction</a:t>
            </a:r>
          </a:p>
          <a:p>
            <a:r>
              <a:rPr lang="en-US" sz="2400" dirty="0" smtClean="0"/>
              <a:t>D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=&lt;D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</a:t>
            </a:r>
            <a:r>
              <a:rPr lang="en-US" sz="2400" dirty="0" smtClean="0">
                <a:sym typeface="Math B" pitchFamily="2" charset="2"/>
              </a:rPr>
              <a:t> </a:t>
            </a:r>
            <a:r>
              <a:rPr lang="en-US" sz="2400" baseline="30000" dirty="0" smtClean="0">
                <a:sym typeface="Math B" pitchFamily="2" charset="2"/>
              </a:rPr>
              <a:t>1</a:t>
            </a:r>
            <a:r>
              <a:rPr lang="en-US" sz="2400" dirty="0" smtClean="0">
                <a:sym typeface="Math B" pitchFamily="2" charset="2"/>
              </a:rPr>
              <a:t>, </a:t>
            </a:r>
            <a:r>
              <a:rPr lang="en-US" sz="2400" baseline="30000" dirty="0" smtClean="0">
                <a:sym typeface="Math B" pitchFamily="2" charset="2"/>
              </a:rPr>
              <a:t>1</a:t>
            </a:r>
            <a:r>
              <a:rPr lang="en-US" sz="2400" dirty="0" smtClean="0">
                <a:sym typeface="Math B" pitchFamily="2" charset="2"/>
              </a:rPr>
              <a:t>, </a:t>
            </a:r>
            <a:r>
              <a:rPr lang="en-US" sz="2400" baseline="30000" dirty="0" smtClean="0">
                <a:sym typeface="Math B" pitchFamily="2" charset="2"/>
              </a:rPr>
              <a:t>1</a:t>
            </a:r>
            <a:r>
              <a:rPr lang="en-US" sz="2400" dirty="0" smtClean="0">
                <a:sym typeface="Math B" pitchFamily="2" charset="2"/>
              </a:rPr>
              <a:t>, </a:t>
            </a:r>
            <a:r>
              <a:rPr lang="en-US" sz="2400" baseline="30000" dirty="0" smtClean="0">
                <a:sym typeface="Math B" pitchFamily="2" charset="2"/>
              </a:rPr>
              <a:t>1</a:t>
            </a:r>
            <a:r>
              <a:rPr lang="en-US" sz="2400" dirty="0" smtClean="0">
                <a:sym typeface="Math B" pitchFamily="2" charset="2"/>
              </a:rPr>
              <a:t>, </a:t>
            </a:r>
            <a:r>
              <a:rPr lang="en-US" sz="2400" baseline="30000" dirty="0" smtClean="0">
                <a:sym typeface="Math B" pitchFamily="2" charset="2"/>
              </a:rPr>
              <a:t>1</a:t>
            </a:r>
            <a:r>
              <a:rPr lang="en-US" sz="2400" dirty="0" smtClean="0">
                <a:sym typeface="Math B" pitchFamily="2" charset="2"/>
              </a:rPr>
              <a:t>)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D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=&lt;D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</a:t>
            </a:r>
            <a:r>
              <a:rPr lang="en-US" sz="2400" dirty="0" smtClean="0">
                <a:sym typeface="Math B" pitchFamily="2" charset="2"/>
              </a:rPr>
              <a:t> </a:t>
            </a:r>
            <a:r>
              <a:rPr lang="en-US" sz="2400" baseline="30000" dirty="0" smtClean="0">
                <a:sym typeface="Math B" pitchFamily="2" charset="2"/>
              </a:rPr>
              <a:t>2</a:t>
            </a:r>
            <a:r>
              <a:rPr lang="en-US" sz="2400" dirty="0" smtClean="0">
                <a:sym typeface="Math B" pitchFamily="2" charset="2"/>
              </a:rPr>
              <a:t>, </a:t>
            </a:r>
            <a:r>
              <a:rPr lang="en-US" sz="2400" baseline="30000" dirty="0" smtClean="0">
                <a:sym typeface="Math B" pitchFamily="2" charset="2"/>
              </a:rPr>
              <a:t>2</a:t>
            </a:r>
            <a:r>
              <a:rPr lang="en-US" sz="2400" dirty="0" smtClean="0">
                <a:sym typeface="Math B" pitchFamily="2" charset="2"/>
              </a:rPr>
              <a:t>, </a:t>
            </a:r>
            <a:r>
              <a:rPr lang="en-US" sz="2400" baseline="30000" dirty="0" smtClean="0">
                <a:sym typeface="Math B" pitchFamily="2" charset="2"/>
              </a:rPr>
              <a:t>2</a:t>
            </a:r>
            <a:r>
              <a:rPr lang="en-US" sz="2400" dirty="0" smtClean="0">
                <a:sym typeface="Math B" pitchFamily="2" charset="2"/>
              </a:rPr>
              <a:t>, </a:t>
            </a:r>
            <a:r>
              <a:rPr lang="en-US" sz="2400" baseline="30000" dirty="0" smtClean="0">
                <a:sym typeface="Math B" pitchFamily="2" charset="2"/>
              </a:rPr>
              <a:t>2</a:t>
            </a:r>
            <a:r>
              <a:rPr lang="en-US" sz="2400" dirty="0" smtClean="0">
                <a:sym typeface="Math B" pitchFamily="2" charset="2"/>
              </a:rPr>
              <a:t>, </a:t>
            </a:r>
            <a:r>
              <a:rPr lang="en-US" sz="2400" baseline="30000" dirty="0" smtClean="0">
                <a:sym typeface="Math B" pitchFamily="2" charset="2"/>
              </a:rPr>
              <a:t>2</a:t>
            </a:r>
            <a:r>
              <a:rPr lang="en-US" sz="2400" dirty="0" smtClean="0">
                <a:sym typeface="Math B" pitchFamily="2" charset="2"/>
              </a:rPr>
              <a:t>)</a:t>
            </a:r>
            <a:br>
              <a:rPr lang="en-US" sz="2400" dirty="0" smtClean="0">
                <a:sym typeface="Math B" pitchFamily="2" charset="2"/>
              </a:rPr>
            </a:br>
            <a:r>
              <a:rPr lang="en-US" sz="2400" dirty="0" smtClean="0"/>
              <a:t>D =&lt; D</a:t>
            </a:r>
            <a:r>
              <a:rPr lang="en-US" sz="2400" baseline="-25000" dirty="0" smtClean="0"/>
              <a:t>1 </a:t>
            </a:r>
            <a:r>
              <a:rPr lang="en-US" sz="2400" dirty="0" smtClean="0">
                <a:sym typeface="Symbol"/>
              </a:rPr>
              <a:t></a:t>
            </a:r>
            <a:r>
              <a:rPr lang="en-US" sz="2400" dirty="0" smtClean="0"/>
              <a:t>D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</a:t>
            </a:r>
            <a:r>
              <a:rPr lang="en-US" sz="2400" dirty="0" smtClean="0">
                <a:sym typeface="Math B" pitchFamily="2" charset="2"/>
              </a:rPr>
              <a:t> , , , , )</a:t>
            </a:r>
          </a:p>
          <a:p>
            <a:r>
              <a:rPr lang="en-US" sz="2400" dirty="0" smtClean="0">
                <a:sym typeface="Math B" pitchFamily="2" charset="2"/>
              </a:rPr>
              <a:t>Define operations:</a:t>
            </a:r>
            <a:r>
              <a:rPr lang="en-US" sz="2400" dirty="0" smtClean="0">
                <a:sym typeface="Symbol"/>
              </a:rPr>
              <a:t></a:t>
            </a:r>
            <a:r>
              <a:rPr lang="en-US" sz="2400" baseline="-25000" dirty="0" smtClean="0">
                <a:sym typeface="Symbol"/>
              </a:rPr>
              <a:t>1</a:t>
            </a:r>
            <a:r>
              <a:rPr lang="en-US" sz="2400" dirty="0" smtClean="0">
                <a:sym typeface="Symbol"/>
              </a:rPr>
              <a:t>:</a:t>
            </a:r>
            <a:r>
              <a:rPr lang="en-US" sz="2400" dirty="0" smtClean="0"/>
              <a:t> D</a:t>
            </a:r>
            <a:r>
              <a:rPr lang="en-US" sz="2400" baseline="-25000" dirty="0" smtClean="0"/>
              <a:t>1 </a:t>
            </a:r>
            <a:r>
              <a:rPr lang="en-US" sz="2400" dirty="0" smtClean="0">
                <a:sym typeface="Symbol"/>
              </a:rPr>
              <a:t></a:t>
            </a:r>
            <a:r>
              <a:rPr lang="en-US" sz="2400" dirty="0" smtClean="0"/>
              <a:t>D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smtClean="0">
                <a:sym typeface="Wingdings" pitchFamily="2" charset="2"/>
              </a:rPr>
              <a:t>D</a:t>
            </a:r>
            <a:r>
              <a:rPr lang="en-US" sz="2400" baseline="-25000" dirty="0" smtClean="0">
                <a:sym typeface="Wingdings" pitchFamily="2" charset="2"/>
              </a:rPr>
              <a:t>1 </a:t>
            </a:r>
            <a:r>
              <a:rPr lang="en-US" sz="2400" dirty="0" smtClean="0">
                <a:sym typeface="Symbol"/>
              </a:rPr>
              <a:t>and </a:t>
            </a:r>
            <a:br>
              <a:rPr lang="en-US" sz="2400" dirty="0" smtClean="0">
                <a:sym typeface="Symbol"/>
              </a:rPr>
            </a:br>
            <a:r>
              <a:rPr lang="en-US" sz="2400" dirty="0" smtClean="0">
                <a:sym typeface="Symbol"/>
              </a:rPr>
              <a:t></a:t>
            </a:r>
            <a:r>
              <a:rPr lang="en-US" sz="2400" baseline="-25000" dirty="0" smtClean="0">
                <a:sym typeface="Symbol"/>
              </a:rPr>
              <a:t>2</a:t>
            </a:r>
            <a:r>
              <a:rPr lang="en-US" sz="2400" dirty="0" smtClean="0">
                <a:sym typeface="Symbol"/>
              </a:rPr>
              <a:t>: </a:t>
            </a:r>
            <a:r>
              <a:rPr lang="en-US" sz="2400" dirty="0" smtClean="0"/>
              <a:t>D</a:t>
            </a:r>
            <a:r>
              <a:rPr lang="en-US" sz="2400" baseline="-25000" dirty="0" smtClean="0"/>
              <a:t>1 </a:t>
            </a:r>
            <a:r>
              <a:rPr lang="en-US" sz="2400" dirty="0" smtClean="0">
                <a:sym typeface="Symbol"/>
              </a:rPr>
              <a:t></a:t>
            </a:r>
            <a:r>
              <a:rPr lang="en-US" sz="2400" dirty="0" smtClean="0"/>
              <a:t>D</a:t>
            </a:r>
            <a:r>
              <a:rPr lang="en-US" sz="2400" baseline="-25000" dirty="0" smtClean="0"/>
              <a:t>2</a:t>
            </a:r>
            <a:r>
              <a:rPr lang="en-US" sz="2400" dirty="0" smtClean="0">
                <a:sym typeface="Wingdings" pitchFamily="2" charset="2"/>
              </a:rPr>
              <a:t>D</a:t>
            </a:r>
            <a:r>
              <a:rPr lang="en-US" sz="2400" baseline="-25000" dirty="0" smtClean="0">
                <a:sym typeface="Wingdings" pitchFamily="2" charset="2"/>
              </a:rPr>
              <a:t>2 </a:t>
            </a:r>
            <a:r>
              <a:rPr lang="en-US" sz="2400" dirty="0" smtClean="0">
                <a:sym typeface="Wingdings" pitchFamily="2" charset="2"/>
              </a:rPr>
              <a:t>such that</a:t>
            </a:r>
          </a:p>
          <a:p>
            <a:pPr lvl="1"/>
            <a:r>
              <a:rPr lang="en-US" sz="2000" dirty="0" smtClean="0">
                <a:sym typeface="Symbol"/>
              </a:rPr>
              <a:t></a:t>
            </a:r>
            <a:r>
              <a:rPr lang="en-US" sz="2000" baseline="-25000" dirty="0" smtClean="0">
                <a:sym typeface="Symbol"/>
              </a:rPr>
              <a:t>1 </a:t>
            </a:r>
            <a:r>
              <a:rPr lang="en-US" sz="2000" dirty="0" smtClean="0">
                <a:sym typeface="Symbol"/>
              </a:rPr>
              <a:t>(d</a:t>
            </a:r>
            <a:r>
              <a:rPr lang="en-US" sz="2000" baseline="-25000" dirty="0" smtClean="0">
                <a:sym typeface="Symbol"/>
              </a:rPr>
              <a:t>1</a:t>
            </a:r>
            <a:r>
              <a:rPr lang="en-US" sz="2000" dirty="0" smtClean="0">
                <a:sym typeface="Symbol"/>
              </a:rPr>
              <a:t>, d</a:t>
            </a:r>
            <a:r>
              <a:rPr lang="en-US" sz="2000" baseline="-25000" dirty="0" smtClean="0">
                <a:sym typeface="Symbol"/>
              </a:rPr>
              <a:t>2</a:t>
            </a:r>
            <a:r>
              <a:rPr lang="en-US" sz="2000" dirty="0" smtClean="0">
                <a:sym typeface="Symbol"/>
              </a:rPr>
              <a:t>) </a:t>
            </a:r>
            <a:r>
              <a:rPr lang="en-US" sz="2000" dirty="0" smtClean="0">
                <a:sym typeface="Math B" pitchFamily="2" charset="2"/>
              </a:rPr>
              <a:t></a:t>
            </a:r>
            <a:r>
              <a:rPr lang="en-US" sz="2000" baseline="30000" dirty="0" smtClean="0">
                <a:sym typeface="Math B" pitchFamily="2" charset="2"/>
              </a:rPr>
              <a:t>1 </a:t>
            </a:r>
            <a:r>
              <a:rPr lang="en-US" sz="2000" dirty="0" smtClean="0">
                <a:sym typeface="Symbol"/>
              </a:rPr>
              <a:t>d</a:t>
            </a:r>
            <a:r>
              <a:rPr lang="en-US" sz="2000" baseline="-25000" dirty="0" smtClean="0">
                <a:sym typeface="Symbol"/>
              </a:rPr>
              <a:t>1 </a:t>
            </a:r>
            <a:r>
              <a:rPr lang="en-US" sz="2000" dirty="0" smtClean="0">
                <a:sym typeface="Symbol"/>
              </a:rPr>
              <a:t>and (</a:t>
            </a:r>
            <a:r>
              <a:rPr lang="en-US" sz="2000" baseline="-25000" dirty="0" smtClean="0">
                <a:sym typeface="Symbol"/>
              </a:rPr>
              <a:t>1 </a:t>
            </a:r>
            <a:r>
              <a:rPr lang="en-US" sz="2000" dirty="0" smtClean="0">
                <a:sym typeface="Symbol"/>
              </a:rPr>
              <a:t>(d</a:t>
            </a:r>
            <a:r>
              <a:rPr lang="en-US" sz="2000" baseline="-25000" dirty="0" smtClean="0">
                <a:sym typeface="Symbol"/>
              </a:rPr>
              <a:t>1</a:t>
            </a:r>
            <a:r>
              <a:rPr lang="en-US" sz="2000" dirty="0" smtClean="0">
                <a:sym typeface="Symbol"/>
              </a:rPr>
              <a:t>, d</a:t>
            </a:r>
            <a:r>
              <a:rPr lang="en-US" sz="2000" baseline="-25000" dirty="0" smtClean="0">
                <a:sym typeface="Symbol"/>
              </a:rPr>
              <a:t>2</a:t>
            </a:r>
            <a:r>
              <a:rPr lang="en-US" sz="2000" dirty="0" smtClean="0">
                <a:sym typeface="Symbol"/>
              </a:rPr>
              <a:t>), d</a:t>
            </a:r>
            <a:r>
              <a:rPr lang="en-US" sz="2000" baseline="-25000" dirty="0" smtClean="0">
                <a:sym typeface="Symbol"/>
              </a:rPr>
              <a:t>2</a:t>
            </a:r>
            <a:r>
              <a:rPr lang="en-US" sz="2000" dirty="0" smtClean="0">
                <a:sym typeface="Symbol"/>
              </a:rPr>
              <a:t>) = (d</a:t>
            </a:r>
            <a:r>
              <a:rPr lang="en-US" sz="2000" baseline="-25000" dirty="0" smtClean="0">
                <a:sym typeface="Symbol"/>
              </a:rPr>
              <a:t>1</a:t>
            </a:r>
            <a:r>
              <a:rPr lang="en-US" sz="2000" dirty="0" smtClean="0">
                <a:sym typeface="Symbol"/>
              </a:rPr>
              <a:t>, d</a:t>
            </a:r>
            <a:r>
              <a:rPr lang="en-US" sz="2000" baseline="-25000" dirty="0" smtClean="0">
                <a:sym typeface="Symbol"/>
              </a:rPr>
              <a:t>2</a:t>
            </a:r>
            <a:r>
              <a:rPr lang="en-US" sz="2000" dirty="0" smtClean="0">
                <a:sym typeface="Symbol"/>
              </a:rPr>
              <a:t>) </a:t>
            </a:r>
          </a:p>
          <a:p>
            <a:pPr lvl="1"/>
            <a:r>
              <a:rPr lang="en-US" sz="2000" dirty="0" smtClean="0">
                <a:sym typeface="Symbol"/>
              </a:rPr>
              <a:t></a:t>
            </a:r>
            <a:r>
              <a:rPr lang="en-US" sz="2000" baseline="-25000" dirty="0" smtClean="0">
                <a:sym typeface="Symbol"/>
              </a:rPr>
              <a:t>2 </a:t>
            </a:r>
            <a:r>
              <a:rPr lang="en-US" sz="2000" dirty="0" smtClean="0">
                <a:sym typeface="Symbol"/>
              </a:rPr>
              <a:t>(d</a:t>
            </a:r>
            <a:r>
              <a:rPr lang="en-US" sz="2000" baseline="-25000" dirty="0" smtClean="0">
                <a:sym typeface="Symbol"/>
              </a:rPr>
              <a:t>1</a:t>
            </a:r>
            <a:r>
              <a:rPr lang="en-US" sz="2000" dirty="0" smtClean="0">
                <a:sym typeface="Symbol"/>
              </a:rPr>
              <a:t>, d</a:t>
            </a:r>
            <a:r>
              <a:rPr lang="en-US" sz="2000" baseline="-25000" dirty="0" smtClean="0">
                <a:sym typeface="Symbol"/>
              </a:rPr>
              <a:t>2</a:t>
            </a:r>
            <a:r>
              <a:rPr lang="en-US" sz="2000" dirty="0" smtClean="0">
                <a:sym typeface="Symbol"/>
              </a:rPr>
              <a:t>) </a:t>
            </a:r>
            <a:r>
              <a:rPr lang="en-US" sz="2000" dirty="0" smtClean="0">
                <a:sym typeface="Math B" pitchFamily="2" charset="2"/>
              </a:rPr>
              <a:t></a:t>
            </a:r>
            <a:r>
              <a:rPr lang="en-US" sz="2000" baseline="30000" dirty="0" smtClean="0">
                <a:sym typeface="Math B" pitchFamily="2" charset="2"/>
              </a:rPr>
              <a:t>2 </a:t>
            </a:r>
            <a:r>
              <a:rPr lang="en-US" sz="2000" dirty="0" smtClean="0">
                <a:sym typeface="Symbol"/>
              </a:rPr>
              <a:t>d</a:t>
            </a:r>
            <a:r>
              <a:rPr lang="en-US" sz="2000" baseline="-25000" dirty="0" smtClean="0">
                <a:sym typeface="Symbol"/>
              </a:rPr>
              <a:t>2</a:t>
            </a:r>
            <a:r>
              <a:rPr lang="en-US" sz="2000" dirty="0" smtClean="0">
                <a:sym typeface="Symbol"/>
              </a:rPr>
              <a:t> and (d</a:t>
            </a:r>
            <a:r>
              <a:rPr lang="en-US" sz="2000" baseline="-25000" dirty="0" smtClean="0">
                <a:sym typeface="Symbol"/>
              </a:rPr>
              <a:t>1</a:t>
            </a:r>
            <a:r>
              <a:rPr lang="en-US" sz="2000" dirty="0" smtClean="0">
                <a:sym typeface="Symbol"/>
              </a:rPr>
              <a:t>, </a:t>
            </a:r>
            <a:r>
              <a:rPr lang="en-US" sz="2000" baseline="-25000" dirty="0" smtClean="0">
                <a:sym typeface="Symbol"/>
              </a:rPr>
              <a:t>2 </a:t>
            </a:r>
            <a:r>
              <a:rPr lang="en-US" sz="2000" dirty="0" smtClean="0">
                <a:sym typeface="Symbol"/>
              </a:rPr>
              <a:t>(d</a:t>
            </a:r>
            <a:r>
              <a:rPr lang="en-US" sz="2000" baseline="-25000" dirty="0" smtClean="0">
                <a:sym typeface="Symbol"/>
              </a:rPr>
              <a:t>1</a:t>
            </a:r>
            <a:r>
              <a:rPr lang="en-US" sz="2000" dirty="0" smtClean="0">
                <a:sym typeface="Symbol"/>
              </a:rPr>
              <a:t>, d</a:t>
            </a:r>
            <a:r>
              <a:rPr lang="en-US" sz="2000" baseline="-25000" dirty="0" smtClean="0">
                <a:sym typeface="Symbol"/>
              </a:rPr>
              <a:t>2</a:t>
            </a:r>
            <a:r>
              <a:rPr lang="en-US" sz="2000" dirty="0" smtClean="0">
                <a:sym typeface="Symbol"/>
              </a:rPr>
              <a:t>) ) = (d</a:t>
            </a:r>
            <a:r>
              <a:rPr lang="en-US" sz="2000" baseline="-25000" dirty="0" smtClean="0">
                <a:sym typeface="Symbol"/>
              </a:rPr>
              <a:t>1</a:t>
            </a:r>
            <a:r>
              <a:rPr lang="en-US" sz="2000" dirty="0" smtClean="0">
                <a:sym typeface="Symbol"/>
              </a:rPr>
              <a:t>, d</a:t>
            </a:r>
            <a:r>
              <a:rPr lang="en-US" sz="2000" baseline="-25000" dirty="0" smtClean="0">
                <a:sym typeface="Symbol"/>
              </a:rPr>
              <a:t>2</a:t>
            </a:r>
            <a:r>
              <a:rPr lang="en-US" sz="2000" dirty="0" smtClean="0">
                <a:sym typeface="Symbol"/>
              </a:rPr>
              <a:t>) </a:t>
            </a:r>
          </a:p>
          <a:p>
            <a:r>
              <a:rPr lang="en-US" sz="2400" dirty="0" smtClean="0">
                <a:sym typeface="Symbol"/>
              </a:rPr>
              <a:t>Compute the semantic reduction iteratively</a:t>
            </a:r>
          </a:p>
          <a:p>
            <a:pPr lvl="1"/>
            <a:r>
              <a:rPr lang="en-US" sz="2000" dirty="0" smtClean="0">
                <a:sym typeface="Symbol"/>
              </a:rPr>
              <a:t>&lt;a0, b0&gt; = &lt;a, b&gt;</a:t>
            </a:r>
          </a:p>
          <a:p>
            <a:pPr lvl="1"/>
            <a:r>
              <a:rPr lang="en-US" sz="2000" dirty="0" smtClean="0">
                <a:sym typeface="Symbol"/>
              </a:rPr>
              <a:t>&lt;a</a:t>
            </a:r>
            <a:r>
              <a:rPr lang="en-US" sz="2000" baseline="-25000" dirty="0" smtClean="0">
                <a:sym typeface="Symbol"/>
              </a:rPr>
              <a:t>n+1</a:t>
            </a:r>
            <a:r>
              <a:rPr lang="en-US" sz="2000" dirty="0" smtClean="0">
                <a:sym typeface="Symbol"/>
              </a:rPr>
              <a:t>, b</a:t>
            </a:r>
            <a:r>
              <a:rPr lang="en-US" sz="2000" baseline="-25000" dirty="0" smtClean="0">
                <a:sym typeface="Symbol"/>
              </a:rPr>
              <a:t>n+1</a:t>
            </a:r>
            <a:r>
              <a:rPr lang="en-US" sz="2000" dirty="0" smtClean="0">
                <a:sym typeface="Symbol"/>
              </a:rPr>
              <a:t>&gt; = &lt;</a:t>
            </a:r>
            <a:r>
              <a:rPr lang="en-US" sz="2000" baseline="-25000" dirty="0" smtClean="0">
                <a:sym typeface="Symbol"/>
              </a:rPr>
              <a:t>1 </a:t>
            </a:r>
            <a:r>
              <a:rPr lang="en-US" sz="2000" dirty="0" smtClean="0">
                <a:sym typeface="Symbol"/>
              </a:rPr>
              <a:t>(a</a:t>
            </a:r>
            <a:r>
              <a:rPr lang="en-US" sz="2000" baseline="-25000" dirty="0" smtClean="0">
                <a:sym typeface="Symbol"/>
              </a:rPr>
              <a:t>n</a:t>
            </a:r>
            <a:r>
              <a:rPr lang="en-US" sz="2000" dirty="0" smtClean="0">
                <a:sym typeface="Symbol"/>
              </a:rPr>
              <a:t>, </a:t>
            </a:r>
            <a:r>
              <a:rPr lang="en-US" sz="2000" dirty="0" err="1" smtClean="0">
                <a:sym typeface="Symbol"/>
              </a:rPr>
              <a:t>b</a:t>
            </a:r>
            <a:r>
              <a:rPr lang="en-US" sz="2000" baseline="-25000" dirty="0" err="1" smtClean="0">
                <a:sym typeface="Symbol"/>
              </a:rPr>
              <a:t>n</a:t>
            </a:r>
            <a:r>
              <a:rPr lang="en-US" sz="2000" dirty="0" smtClean="0">
                <a:sym typeface="Symbol"/>
              </a:rPr>
              <a:t>), </a:t>
            </a:r>
            <a:r>
              <a:rPr lang="en-US" sz="2000" baseline="-25000" dirty="0" smtClean="0">
                <a:sym typeface="Symbol"/>
              </a:rPr>
              <a:t>2</a:t>
            </a:r>
            <a:r>
              <a:rPr lang="en-US" sz="2000" dirty="0" smtClean="0">
                <a:sym typeface="Symbol"/>
              </a:rPr>
              <a:t>(a</a:t>
            </a:r>
            <a:r>
              <a:rPr lang="en-US" sz="2000" baseline="-25000" dirty="0" smtClean="0">
                <a:sym typeface="Symbol"/>
              </a:rPr>
              <a:t>n</a:t>
            </a:r>
            <a:r>
              <a:rPr lang="en-US" sz="2000" dirty="0" smtClean="0">
                <a:sym typeface="Symbol"/>
              </a:rPr>
              <a:t>, </a:t>
            </a:r>
            <a:r>
              <a:rPr lang="en-US" sz="2000" dirty="0" err="1" smtClean="0">
                <a:sym typeface="Symbol"/>
              </a:rPr>
              <a:t>b</a:t>
            </a:r>
            <a:r>
              <a:rPr lang="en-US" sz="2000" baseline="-25000" dirty="0" err="1" smtClean="0">
                <a:sym typeface="Symbol"/>
              </a:rPr>
              <a:t>n</a:t>
            </a:r>
            <a:r>
              <a:rPr lang="en-US" sz="2000" dirty="0" smtClean="0">
                <a:sym typeface="Symbol"/>
              </a:rPr>
              <a:t>) &gt;</a:t>
            </a:r>
          </a:p>
          <a:p>
            <a:endParaRPr lang="en-US" sz="2400" dirty="0" smtClean="0">
              <a:sym typeface="Symbol"/>
            </a:endParaRPr>
          </a:p>
          <a:p>
            <a:pPr lvl="1"/>
            <a:endParaRPr lang="en-US" sz="2000" baseline="-25000" dirty="0" smtClean="0">
              <a:sym typeface="Math B" pitchFamily="2" charset="2"/>
            </a:endParaRPr>
          </a:p>
          <a:p>
            <a:pPr lvl="1"/>
            <a:endParaRPr lang="en-US" baseline="-25000" dirty="0" smtClean="0">
              <a:sym typeface="Math B" pitchFamily="2" charset="2"/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Example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err="1" smtClean="0"/>
              <a:t>Intervals+Inqualities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2228295"/>
            <a:ext cx="46518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if (I &lt;= 0)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 err="1" smtClean="0"/>
              <a:t>arr</a:t>
            </a:r>
            <a:r>
              <a:rPr lang="en-US" dirty="0" smtClean="0"/>
              <a:t> = new </a:t>
            </a:r>
            <a:r>
              <a:rPr lang="en-US" dirty="0" err="1" smtClean="0"/>
              <a:t>Int</a:t>
            </a:r>
            <a:r>
              <a:rPr lang="en-US" dirty="0" smtClean="0"/>
              <a:t>[1]</a:t>
            </a:r>
          </a:p>
          <a:p>
            <a:pPr algn="l"/>
            <a:r>
              <a:rPr lang="en-US" dirty="0" smtClean="0"/>
              <a:t>else</a:t>
            </a:r>
          </a:p>
          <a:p>
            <a:pPr algn="l"/>
            <a:r>
              <a:rPr lang="en-US" dirty="0" smtClean="0"/>
              <a:t>   </a:t>
            </a:r>
            <a:r>
              <a:rPr lang="en-US" dirty="0" err="1" smtClean="0"/>
              <a:t>arr</a:t>
            </a:r>
            <a:r>
              <a:rPr lang="en-US" dirty="0" smtClean="0"/>
              <a:t> = new </a:t>
            </a:r>
            <a:r>
              <a:rPr lang="en-US" dirty="0" err="1" smtClean="0"/>
              <a:t>Int</a:t>
            </a:r>
            <a:r>
              <a:rPr lang="en-US" dirty="0" smtClean="0"/>
              <a:t>[I]</a:t>
            </a:r>
          </a:p>
          <a:p>
            <a:pPr algn="l"/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 &lt; I 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arr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= 0;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Complex Example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err="1" smtClean="0"/>
              <a:t>Intervals+Inqualities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2228295"/>
            <a:ext cx="46518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if (I &lt;= 2)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 err="1" smtClean="0"/>
              <a:t>arr</a:t>
            </a:r>
            <a:r>
              <a:rPr lang="en-US" dirty="0" smtClean="0"/>
              <a:t> = new </a:t>
            </a:r>
            <a:r>
              <a:rPr lang="en-US" dirty="0" err="1" smtClean="0"/>
              <a:t>Int</a:t>
            </a:r>
            <a:r>
              <a:rPr lang="en-US" dirty="0" smtClean="0"/>
              <a:t>[1]</a:t>
            </a:r>
          </a:p>
          <a:p>
            <a:pPr algn="l"/>
            <a:r>
              <a:rPr lang="en-US" dirty="0" smtClean="0"/>
              <a:t>else</a:t>
            </a:r>
          </a:p>
          <a:p>
            <a:pPr algn="l"/>
            <a:r>
              <a:rPr lang="en-US" dirty="0" smtClean="0"/>
              <a:t>   </a:t>
            </a:r>
            <a:r>
              <a:rPr lang="en-US" dirty="0" err="1" smtClean="0"/>
              <a:t>arr</a:t>
            </a:r>
            <a:r>
              <a:rPr lang="en-US" dirty="0" smtClean="0"/>
              <a:t> = new </a:t>
            </a:r>
            <a:r>
              <a:rPr lang="en-US" dirty="0" err="1" smtClean="0"/>
              <a:t>Int</a:t>
            </a:r>
            <a:r>
              <a:rPr lang="en-US" dirty="0" smtClean="0"/>
              <a:t>[I]</a:t>
            </a:r>
          </a:p>
          <a:p>
            <a:pPr algn="l"/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=3; </a:t>
            </a:r>
            <a:r>
              <a:rPr lang="en-US" dirty="0" err="1" smtClean="0"/>
              <a:t>i</a:t>
            </a:r>
            <a:r>
              <a:rPr lang="en-US" dirty="0" smtClean="0"/>
              <a:t> &lt; I 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arr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= 0;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Reduced Cardinal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 the two domains in a way which keeps correlations between the individual elements</a:t>
            </a:r>
          </a:p>
          <a:p>
            <a:r>
              <a:rPr lang="en-US" dirty="0" smtClean="0"/>
              <a:t>The element a </a:t>
            </a:r>
            <a:r>
              <a:rPr lang="en-US" dirty="0" smtClean="0">
                <a:sym typeface="Wingdings" pitchFamily="2" charset="2"/>
              </a:rPr>
              <a:t>b means that if the state obeys ‘a’ it also obeys ‘b’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Reduced Cardinal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063" y="1676400"/>
            <a:ext cx="7727950" cy="2993254"/>
          </a:xfrm>
        </p:spPr>
        <p:txBody>
          <a:bodyPr/>
          <a:lstStyle/>
          <a:p>
            <a:r>
              <a:rPr lang="en-US" dirty="0" smtClean="0"/>
              <a:t>Given domains</a:t>
            </a:r>
            <a:br>
              <a:rPr lang="en-US" dirty="0" smtClean="0"/>
            </a:br>
            <a:r>
              <a:rPr lang="en-US" dirty="0" smtClean="0"/>
              <a:t>   D</a:t>
            </a:r>
            <a:r>
              <a:rPr lang="en-US" baseline="-25000" dirty="0" smtClean="0"/>
              <a:t>1</a:t>
            </a:r>
            <a:r>
              <a:rPr lang="en-US" dirty="0" smtClean="0"/>
              <a:t> =&lt;D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dirty="0" smtClean="0">
                <a:sym typeface="Math B" pitchFamily="2" charset="2"/>
              </a:rPr>
              <a:t> </a:t>
            </a:r>
            <a:r>
              <a:rPr lang="en-US" baseline="30000" dirty="0" smtClean="0">
                <a:sym typeface="Math B" pitchFamily="2" charset="2"/>
              </a:rPr>
              <a:t>1</a:t>
            </a:r>
            <a:r>
              <a:rPr lang="en-US" dirty="0" smtClean="0">
                <a:sym typeface="Math B" pitchFamily="2" charset="2"/>
              </a:rPr>
              <a:t>, </a:t>
            </a:r>
            <a:r>
              <a:rPr lang="en-US" baseline="30000" dirty="0" smtClean="0">
                <a:sym typeface="Math B" pitchFamily="2" charset="2"/>
              </a:rPr>
              <a:t>1</a:t>
            </a:r>
            <a:r>
              <a:rPr lang="en-US" dirty="0" smtClean="0">
                <a:sym typeface="Math B" pitchFamily="2" charset="2"/>
              </a:rPr>
              <a:t>, </a:t>
            </a:r>
            <a:r>
              <a:rPr lang="en-US" baseline="30000" dirty="0" smtClean="0">
                <a:sym typeface="Math B" pitchFamily="2" charset="2"/>
              </a:rPr>
              <a:t>1</a:t>
            </a:r>
            <a:r>
              <a:rPr lang="en-US" dirty="0" smtClean="0">
                <a:sym typeface="Math B" pitchFamily="2" charset="2"/>
              </a:rPr>
              <a:t>, </a:t>
            </a:r>
            <a:r>
              <a:rPr lang="en-US" baseline="30000" dirty="0" smtClean="0">
                <a:sym typeface="Math B" pitchFamily="2" charset="2"/>
              </a:rPr>
              <a:t>1</a:t>
            </a:r>
            <a:r>
              <a:rPr lang="en-US" dirty="0" smtClean="0">
                <a:sym typeface="Math B" pitchFamily="2" charset="2"/>
              </a:rPr>
              <a:t>, </a:t>
            </a:r>
            <a:r>
              <a:rPr lang="en-US" baseline="30000" dirty="0" smtClean="0">
                <a:sym typeface="Math B" pitchFamily="2" charset="2"/>
              </a:rPr>
              <a:t>1</a:t>
            </a:r>
            <a:r>
              <a:rPr lang="en-US" dirty="0" smtClean="0">
                <a:sym typeface="Math B" pitchFamily="2" charset="2"/>
              </a:rPr>
              <a:t>)</a:t>
            </a:r>
            <a:r>
              <a:rPr lang="en-US" dirty="0" smtClean="0"/>
              <a:t> and</a:t>
            </a:r>
            <a:br>
              <a:rPr lang="en-US" dirty="0" smtClean="0"/>
            </a:br>
            <a:r>
              <a:rPr lang="en-US" dirty="0" smtClean="0"/>
              <a:t>   D</a:t>
            </a:r>
            <a:r>
              <a:rPr lang="en-US" baseline="-25000" dirty="0" smtClean="0"/>
              <a:t>2</a:t>
            </a:r>
            <a:r>
              <a:rPr lang="en-US" dirty="0" smtClean="0"/>
              <a:t> =&lt;D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dirty="0" smtClean="0">
                <a:sym typeface="Math B" pitchFamily="2" charset="2"/>
              </a:rPr>
              <a:t> </a:t>
            </a:r>
            <a:r>
              <a:rPr lang="en-US" baseline="30000" dirty="0" smtClean="0">
                <a:sym typeface="Math B" pitchFamily="2" charset="2"/>
              </a:rPr>
              <a:t>2</a:t>
            </a:r>
            <a:r>
              <a:rPr lang="en-US" dirty="0" smtClean="0">
                <a:sym typeface="Math B" pitchFamily="2" charset="2"/>
              </a:rPr>
              <a:t>, </a:t>
            </a:r>
            <a:r>
              <a:rPr lang="en-US" baseline="30000" dirty="0" smtClean="0">
                <a:sym typeface="Math B" pitchFamily="2" charset="2"/>
              </a:rPr>
              <a:t>2</a:t>
            </a:r>
            <a:r>
              <a:rPr lang="en-US" dirty="0" smtClean="0">
                <a:sym typeface="Math B" pitchFamily="2" charset="2"/>
              </a:rPr>
              <a:t>, </a:t>
            </a:r>
            <a:r>
              <a:rPr lang="en-US" baseline="30000" dirty="0" smtClean="0">
                <a:sym typeface="Math B" pitchFamily="2" charset="2"/>
              </a:rPr>
              <a:t>2</a:t>
            </a:r>
            <a:r>
              <a:rPr lang="en-US" dirty="0" smtClean="0">
                <a:sym typeface="Math B" pitchFamily="2" charset="2"/>
              </a:rPr>
              <a:t>, </a:t>
            </a:r>
            <a:r>
              <a:rPr lang="en-US" baseline="30000" dirty="0" smtClean="0">
                <a:sym typeface="Math B" pitchFamily="2" charset="2"/>
              </a:rPr>
              <a:t>2</a:t>
            </a:r>
            <a:r>
              <a:rPr lang="en-US" dirty="0" smtClean="0">
                <a:sym typeface="Math B" pitchFamily="2" charset="2"/>
              </a:rPr>
              <a:t>, </a:t>
            </a:r>
            <a:r>
              <a:rPr lang="en-US" baseline="30000" dirty="0" smtClean="0">
                <a:sym typeface="Math B" pitchFamily="2" charset="2"/>
              </a:rPr>
              <a:t>2</a:t>
            </a:r>
            <a:r>
              <a:rPr lang="en-US" dirty="0" smtClean="0">
                <a:sym typeface="Math B" pitchFamily="2" charset="2"/>
              </a:rPr>
              <a:t>)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Construct a domain D =&lt;D</a:t>
            </a:r>
            <a:r>
              <a:rPr lang="en-US" baseline="-25000" dirty="0" smtClean="0"/>
              <a:t>1</a:t>
            </a:r>
            <a:r>
              <a:rPr lang="en-US" dirty="0" smtClean="0">
                <a:sym typeface="Symbol"/>
              </a:rPr>
              <a:t>D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/>
              <a:t>, </a:t>
            </a:r>
            <a:r>
              <a:rPr lang="en-US" dirty="0" smtClean="0">
                <a:sym typeface="Math B" pitchFamily="2" charset="2"/>
              </a:rPr>
              <a:t> , , , , )</a:t>
            </a:r>
            <a:r>
              <a:rPr lang="en-US" dirty="0" smtClean="0"/>
              <a:t> </a:t>
            </a:r>
          </a:p>
          <a:p>
            <a:r>
              <a:rPr lang="en-US" dirty="0" smtClean="0"/>
              <a:t>Galois connection</a:t>
            </a:r>
          </a:p>
          <a:p>
            <a:r>
              <a:rPr lang="en-US" dirty="0" smtClean="0"/>
              <a:t>Transformers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Complex Example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err="1" smtClean="0"/>
              <a:t>Intervals+Inqualities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2228295"/>
            <a:ext cx="46518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if (I &lt;= 2)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dirty="0" err="1" smtClean="0"/>
              <a:t>arr</a:t>
            </a:r>
            <a:r>
              <a:rPr lang="en-US" dirty="0" smtClean="0"/>
              <a:t> = new </a:t>
            </a:r>
            <a:r>
              <a:rPr lang="en-US" dirty="0" err="1" smtClean="0"/>
              <a:t>Int</a:t>
            </a:r>
            <a:r>
              <a:rPr lang="en-US" dirty="0" smtClean="0"/>
              <a:t>[1]</a:t>
            </a:r>
          </a:p>
          <a:p>
            <a:pPr algn="l"/>
            <a:r>
              <a:rPr lang="en-US" dirty="0" smtClean="0"/>
              <a:t>else</a:t>
            </a:r>
          </a:p>
          <a:p>
            <a:pPr algn="l"/>
            <a:r>
              <a:rPr lang="en-US" dirty="0" smtClean="0"/>
              <a:t>   </a:t>
            </a:r>
            <a:r>
              <a:rPr lang="en-US" dirty="0" err="1" smtClean="0"/>
              <a:t>arr</a:t>
            </a:r>
            <a:r>
              <a:rPr lang="en-US" dirty="0" smtClean="0"/>
              <a:t> = new </a:t>
            </a:r>
            <a:r>
              <a:rPr lang="en-US" dirty="0" err="1" smtClean="0"/>
              <a:t>Int</a:t>
            </a:r>
            <a:r>
              <a:rPr lang="en-US" dirty="0" smtClean="0"/>
              <a:t>[I]</a:t>
            </a:r>
          </a:p>
          <a:p>
            <a:pPr algn="l"/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=3; </a:t>
            </a:r>
            <a:r>
              <a:rPr lang="en-US" dirty="0" err="1" smtClean="0"/>
              <a:t>i</a:t>
            </a:r>
            <a:r>
              <a:rPr lang="en-US" dirty="0" smtClean="0"/>
              <a:t> &lt; I 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arr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= 0;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Complex Example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err="1" smtClean="0"/>
              <a:t>Booleans+Signs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2228295"/>
            <a:ext cx="46518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x := 100;  b := true;</a:t>
            </a:r>
          </a:p>
          <a:p>
            <a:pPr algn="l"/>
            <a:r>
              <a:rPr lang="en-US" dirty="0" smtClean="0"/>
              <a:t>while b do {</a:t>
            </a:r>
          </a:p>
          <a:p>
            <a:pPr algn="l"/>
            <a:r>
              <a:rPr lang="en-US" dirty="0" smtClean="0"/>
              <a:t>        x := x – 1;</a:t>
            </a:r>
          </a:p>
          <a:p>
            <a:pPr algn="l"/>
            <a:r>
              <a:rPr lang="en-US" dirty="0" smtClean="0"/>
              <a:t>        b := (x &gt; 0);</a:t>
            </a:r>
          </a:p>
          <a:p>
            <a:pPr algn="l"/>
            <a:r>
              <a:rPr lang="en-US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Applications of Reduced Cardinal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Astree</a:t>
            </a:r>
            <a:r>
              <a:rPr lang="en-US" dirty="0" smtClean="0"/>
              <a:t> Branch Correlations</a:t>
            </a:r>
          </a:p>
          <a:p>
            <a:r>
              <a:rPr lang="en-US" dirty="0" err="1" smtClean="0"/>
              <a:t>Interprodecural</a:t>
            </a:r>
            <a:r>
              <a:rPr lang="en-US" dirty="0" smtClean="0"/>
              <a:t> analysis [Next lesson]</a:t>
            </a:r>
          </a:p>
          <a:p>
            <a:r>
              <a:rPr lang="en-US" dirty="0" smtClean="0"/>
              <a:t>Shape Analysis [Later]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new abstract interpreters from old</a:t>
            </a:r>
          </a:p>
          <a:p>
            <a:r>
              <a:rPr lang="en-US" dirty="0" smtClean="0"/>
              <a:t>If I know how to handle programs over data type A and programs over data type B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How can I handle programs with variables of type A or type B</a:t>
            </a:r>
          </a:p>
          <a:p>
            <a:r>
              <a:rPr lang="en-US" dirty="0" smtClean="0">
                <a:sym typeface="Wingdings" pitchFamily="2" charset="2"/>
              </a:rPr>
              <a:t>Develop new abstract domains from old</a:t>
            </a:r>
          </a:p>
          <a:p>
            <a:r>
              <a:rPr lang="en-US" dirty="0" smtClean="0">
                <a:sym typeface="Wingdings" pitchFamily="2" charset="2"/>
              </a:rPr>
              <a:t>Develop new transformers from 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Combinations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Product</a:t>
            </a:r>
          </a:p>
          <a:p>
            <a:r>
              <a:rPr lang="en-US" dirty="0" smtClean="0"/>
              <a:t>Logical Product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Cousot</a:t>
            </a:r>
            <a:r>
              <a:rPr lang="en-US" sz="2400" dirty="0" smtClean="0"/>
              <a:t> &amp; </a:t>
            </a:r>
            <a:r>
              <a:rPr lang="en-US" sz="2400" dirty="0" err="1" smtClean="0"/>
              <a:t>Cousot</a:t>
            </a:r>
            <a:r>
              <a:rPr lang="en-US" sz="2400" dirty="0" smtClean="0"/>
              <a:t> POPL 1979</a:t>
            </a:r>
          </a:p>
          <a:p>
            <a:r>
              <a:rPr lang="en-US" sz="2400" dirty="0" smtClean="0"/>
              <a:t>Bruno </a:t>
            </a:r>
            <a:r>
              <a:rPr lang="en-US" sz="2400" dirty="0" err="1" smtClean="0"/>
              <a:t>Blachet</a:t>
            </a:r>
            <a:r>
              <a:rPr lang="en-US" sz="2400" dirty="0" smtClean="0"/>
              <a:t>, Introduction to Abstract Interpretation</a:t>
            </a:r>
          </a:p>
          <a:p>
            <a:r>
              <a:rPr lang="en-US" sz="2400" dirty="0" smtClean="0"/>
              <a:t>A. </a:t>
            </a:r>
            <a:r>
              <a:rPr lang="en-US" sz="2400" dirty="0" err="1" smtClean="0"/>
              <a:t>Cortesi</a:t>
            </a:r>
            <a:r>
              <a:rPr lang="en-US" sz="2400" dirty="0" smtClean="0"/>
              <a:t>, G. </a:t>
            </a:r>
            <a:r>
              <a:rPr lang="en-US" sz="2400" dirty="0" err="1" smtClean="0"/>
              <a:t>Contanini</a:t>
            </a:r>
            <a:r>
              <a:rPr lang="en-US" sz="2400" dirty="0" smtClean="0"/>
              <a:t>, P. </a:t>
            </a:r>
            <a:r>
              <a:rPr lang="en-US" sz="2400" dirty="0" err="1" smtClean="0"/>
              <a:t>Ferrrara</a:t>
            </a:r>
            <a:r>
              <a:rPr lang="en-US" sz="2400" dirty="0" smtClean="0"/>
              <a:t>: A survey o Product Operator in Abstract Interpretations</a:t>
            </a:r>
          </a:p>
          <a:p>
            <a:r>
              <a:rPr lang="en-US" sz="2400" dirty="0" smtClean="0"/>
              <a:t>Roberto </a:t>
            </a:r>
            <a:r>
              <a:rPr lang="en-US" sz="2400" dirty="0" err="1" smtClean="0"/>
              <a:t>Giacobazzi</a:t>
            </a:r>
            <a:r>
              <a:rPr lang="en-US" sz="2400" dirty="0" smtClean="0"/>
              <a:t>, Francesco </a:t>
            </a:r>
            <a:r>
              <a:rPr lang="en-US" sz="2400" dirty="0" err="1" smtClean="0"/>
              <a:t>Ranzato</a:t>
            </a:r>
            <a:r>
              <a:rPr lang="en-US" sz="2400" dirty="0" smtClean="0"/>
              <a:t>:</a:t>
            </a:r>
            <a:br>
              <a:rPr lang="en-US" sz="2400" dirty="0" smtClean="0"/>
            </a:br>
            <a:r>
              <a:rPr lang="en-US" sz="2400" dirty="0" smtClean="0"/>
              <a:t>Optimal Domains for Disjunctive Abstract </a:t>
            </a:r>
            <a:r>
              <a:rPr lang="en-US" sz="2400" dirty="0" err="1" smtClean="0"/>
              <a:t>Intepretation</a:t>
            </a:r>
            <a:r>
              <a:rPr lang="en-US" sz="2400" dirty="0" smtClean="0"/>
              <a:t>. Sci. </a:t>
            </a:r>
            <a:r>
              <a:rPr lang="en-US" sz="2400" dirty="0" err="1" smtClean="0"/>
              <a:t>Comput</a:t>
            </a:r>
            <a:r>
              <a:rPr lang="en-US" sz="2400" dirty="0" smtClean="0"/>
              <a:t>. Program. 32(1-3): 177-210 </a:t>
            </a:r>
            <a:endParaRPr lang="en-US" sz="2400" dirty="0" smtClean="0"/>
          </a:p>
          <a:p>
            <a:r>
              <a:rPr lang="en-US" sz="2400" dirty="0" err="1" smtClean="0"/>
              <a:t>Sumit</a:t>
            </a:r>
            <a:r>
              <a:rPr lang="en-US" sz="2400" dirty="0" smtClean="0"/>
              <a:t> </a:t>
            </a:r>
            <a:r>
              <a:rPr lang="en-US" sz="2400" dirty="0" err="1" smtClean="0"/>
              <a:t>Gulewani</a:t>
            </a:r>
            <a:r>
              <a:rPr lang="en-US" sz="2400" dirty="0" smtClean="0"/>
              <a:t>, </a:t>
            </a:r>
            <a:r>
              <a:rPr lang="en-US" sz="2400" dirty="0" err="1" smtClean="0"/>
              <a:t>Ashish</a:t>
            </a:r>
            <a:r>
              <a:rPr lang="en-US" sz="2400" dirty="0" smtClean="0"/>
              <a:t> </a:t>
            </a:r>
            <a:r>
              <a:rPr lang="en-US" sz="2400" dirty="0" err="1" smtClean="0"/>
              <a:t>Tiwari</a:t>
            </a:r>
            <a:r>
              <a:rPr lang="en-US" sz="2400" dirty="0" smtClean="0"/>
              <a:t>: Combining abstract interpreters PLDI’06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ways to combine abstractions</a:t>
            </a:r>
          </a:p>
          <a:p>
            <a:r>
              <a:rPr lang="en-US" dirty="0" smtClean="0"/>
              <a:t>Simplifies the design and implementation of static analyzers</a:t>
            </a:r>
          </a:p>
          <a:p>
            <a:r>
              <a:rPr lang="en-US" dirty="0" smtClean="0"/>
              <a:t>Improve our understanding of abstractions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Pointer Semantics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919" y="266700"/>
            <a:ext cx="8621485" cy="1104900"/>
          </a:xfrm>
        </p:spPr>
        <p:txBody>
          <a:bodyPr/>
          <a:lstStyle/>
          <a:p>
            <a:r>
              <a:rPr lang="en-US" sz="4000" dirty="0" smtClean="0"/>
              <a:t>Simple Pointer Commands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063" y="1676400"/>
            <a:ext cx="8044664" cy="4910138"/>
          </a:xfrm>
        </p:spPr>
        <p:txBody>
          <a:bodyPr/>
          <a:lstStyle/>
          <a:p>
            <a:r>
              <a:rPr lang="en-US" dirty="0" smtClean="0">
                <a:sym typeface="Symbol"/>
              </a:rPr>
              <a:t>&lt;com&gt; ::= X := Y 	 X, Y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  </a:t>
            </a:r>
            <a:r>
              <a:rPr lang="en-US" dirty="0" err="1" smtClean="0">
                <a:sym typeface="Symbol"/>
              </a:rPr>
              <a:t>Var</a:t>
            </a:r>
            <a:r>
              <a:rPr lang="en-US" dirty="0" smtClean="0">
                <a:sym typeface="Symbol"/>
              </a:rPr>
              <a:t/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     | X := &amp;Y      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     | *X := Y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     | assume X = Y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     | assume *X = Y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     | assert X = Y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         | assert *X = Y</a:t>
            </a:r>
          </a:p>
          <a:p>
            <a:r>
              <a:rPr lang="en-US" dirty="0" smtClean="0">
                <a:sym typeface="Symbol"/>
              </a:rPr>
              <a:t>Control Flow Graph  G(N, E, s) where ENN is annotated with commands</a:t>
            </a:r>
          </a:p>
          <a:p>
            <a:pPr lvl="1"/>
            <a:r>
              <a:rPr lang="en-US" dirty="0" smtClean="0">
                <a:sym typeface="Symbol"/>
              </a:rPr>
              <a:t>s  N is the start node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/>
          <p:cNvSpPr/>
          <p:nvPr/>
        </p:nvSpPr>
        <p:spPr bwMode="auto">
          <a:xfrm>
            <a:off x="3344782" y="4858687"/>
            <a:ext cx="1443789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Example Program</a:t>
            </a:r>
            <a:endParaRPr lang="en-US" sz="4000" dirty="0"/>
          </a:p>
        </p:txBody>
      </p:sp>
      <p:sp>
        <p:nvSpPr>
          <p:cNvPr id="23" name="Oval 22"/>
          <p:cNvSpPr/>
          <p:nvPr/>
        </p:nvSpPr>
        <p:spPr bwMode="auto">
          <a:xfrm>
            <a:off x="3328737" y="1340518"/>
            <a:ext cx="1443789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</a:t>
            </a:r>
          </a:p>
        </p:txBody>
      </p:sp>
      <p:cxnSp>
        <p:nvCxnSpPr>
          <p:cNvPr id="27" name="Straight Arrow Connector 26"/>
          <p:cNvCxnSpPr>
            <a:stCxn id="23" idx="4"/>
          </p:cNvCxnSpPr>
          <p:nvPr/>
        </p:nvCxnSpPr>
        <p:spPr bwMode="auto">
          <a:xfrm>
            <a:off x="4050632" y="1990609"/>
            <a:ext cx="8021" cy="18861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Oval 32"/>
          <p:cNvSpPr/>
          <p:nvPr/>
        </p:nvSpPr>
        <p:spPr bwMode="auto">
          <a:xfrm>
            <a:off x="3344780" y="2185054"/>
            <a:ext cx="1443789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162926" y="1840188"/>
            <a:ext cx="19090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A1 := &amp;B1</a:t>
            </a:r>
            <a:endParaRPr lang="en-US" sz="2000" dirty="0"/>
          </a:p>
        </p:txBody>
      </p:sp>
      <p:sp>
        <p:nvSpPr>
          <p:cNvPr id="35" name="Oval 34"/>
          <p:cNvSpPr/>
          <p:nvPr/>
        </p:nvSpPr>
        <p:spPr bwMode="auto">
          <a:xfrm>
            <a:off x="3344781" y="3276460"/>
            <a:ext cx="1443789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cxnSp>
        <p:nvCxnSpPr>
          <p:cNvPr id="37" name="Straight Arrow Connector 36"/>
          <p:cNvCxnSpPr>
            <a:stCxn id="33" idx="4"/>
            <a:endCxn id="35" idx="0"/>
          </p:cNvCxnSpPr>
          <p:nvPr/>
        </p:nvCxnSpPr>
        <p:spPr bwMode="auto">
          <a:xfrm>
            <a:off x="4066675" y="2835145"/>
            <a:ext cx="1" cy="44131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4211053" y="2834793"/>
            <a:ext cx="19090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A2 := &amp;B2</a:t>
            </a:r>
            <a:endParaRPr lang="en-US" sz="2000" dirty="0"/>
          </a:p>
        </p:txBody>
      </p:sp>
      <p:sp>
        <p:nvSpPr>
          <p:cNvPr id="39" name="Oval 38"/>
          <p:cNvSpPr/>
          <p:nvPr/>
        </p:nvSpPr>
        <p:spPr bwMode="auto">
          <a:xfrm>
            <a:off x="1900993" y="4118973"/>
            <a:ext cx="1443789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cxnSp>
        <p:nvCxnSpPr>
          <p:cNvPr id="42" name="Straight Arrow Connector 41"/>
          <p:cNvCxnSpPr>
            <a:stCxn id="35" idx="2"/>
            <a:endCxn id="39" idx="0"/>
          </p:cNvCxnSpPr>
          <p:nvPr/>
        </p:nvCxnSpPr>
        <p:spPr bwMode="auto">
          <a:xfrm flipH="1">
            <a:off x="2622888" y="3601506"/>
            <a:ext cx="721893" cy="517467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stCxn id="35" idx="6"/>
            <a:endCxn id="45" idx="0"/>
          </p:cNvCxnSpPr>
          <p:nvPr/>
        </p:nvCxnSpPr>
        <p:spPr bwMode="auto">
          <a:xfrm>
            <a:off x="4788570" y="3601506"/>
            <a:ext cx="802098" cy="56014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Oval 44"/>
          <p:cNvSpPr/>
          <p:nvPr/>
        </p:nvSpPr>
        <p:spPr bwMode="auto">
          <a:xfrm>
            <a:off x="4868773" y="4161651"/>
            <a:ext cx="1443789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cxnSp>
        <p:nvCxnSpPr>
          <p:cNvPr id="52" name="Straight Arrow Connector 51"/>
          <p:cNvCxnSpPr>
            <a:endCxn id="48" idx="2"/>
          </p:cNvCxnSpPr>
          <p:nvPr/>
        </p:nvCxnSpPr>
        <p:spPr bwMode="auto">
          <a:xfrm>
            <a:off x="2622888" y="4700226"/>
            <a:ext cx="721894" cy="483507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45" idx="4"/>
            <a:endCxn id="48" idx="6"/>
          </p:cNvCxnSpPr>
          <p:nvPr/>
        </p:nvCxnSpPr>
        <p:spPr bwMode="auto">
          <a:xfrm flipH="1">
            <a:off x="4788571" y="4811742"/>
            <a:ext cx="802097" cy="37199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3320720" y="5812571"/>
            <a:ext cx="1443789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411724" y="3596788"/>
            <a:ext cx="19090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X := &amp;A1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4836692" y="3676999"/>
            <a:ext cx="19090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X := &amp;A2</a:t>
            </a:r>
            <a:endParaRPr lang="en-US" sz="2000" dirty="0"/>
          </a:p>
        </p:txBody>
      </p:sp>
      <p:cxnSp>
        <p:nvCxnSpPr>
          <p:cNvPr id="60" name="Straight Arrow Connector 59"/>
          <p:cNvCxnSpPr>
            <a:stCxn id="48" idx="4"/>
          </p:cNvCxnSpPr>
          <p:nvPr/>
        </p:nvCxnSpPr>
        <p:spPr bwMode="auto">
          <a:xfrm>
            <a:off x="4066677" y="5508778"/>
            <a:ext cx="0" cy="468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3914267" y="5513459"/>
            <a:ext cx="19090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*X := B1</a:t>
            </a:r>
            <a:endParaRPr lang="en-US" sz="2000" dirty="0"/>
          </a:p>
        </p:txBody>
      </p:sp>
      <p:cxnSp>
        <p:nvCxnSpPr>
          <p:cNvPr id="67" name="Straight Arrow Connector 66"/>
          <p:cNvCxnSpPr/>
          <p:nvPr/>
        </p:nvCxnSpPr>
        <p:spPr bwMode="auto">
          <a:xfrm>
            <a:off x="4058653" y="5508778"/>
            <a:ext cx="8024" cy="36593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Disjunctive Completion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Given an abstract domain D</a:t>
            </a:r>
          </a:p>
          <a:p>
            <a:pPr lvl="1"/>
            <a:r>
              <a:rPr lang="en-US" sz="2000" dirty="0" smtClean="0"/>
              <a:t>Construct an abstract domain D’ such that join does not lose information</a:t>
            </a:r>
          </a:p>
          <a:p>
            <a:pPr lvl="2"/>
            <a:r>
              <a:rPr lang="en-US" sz="1800" dirty="0" smtClean="0"/>
              <a:t>How can this be formulated?</a:t>
            </a:r>
          </a:p>
          <a:p>
            <a:pPr>
              <a:tabLst>
                <a:tab pos="1944688" algn="l"/>
              </a:tabLst>
            </a:pPr>
            <a:r>
              <a:rPr lang="en-US" sz="2400" dirty="0" smtClean="0"/>
              <a:t>Examples:</a:t>
            </a:r>
          </a:p>
          <a:p>
            <a:pPr lvl="1">
              <a:tabLst>
                <a:tab pos="1944688" algn="l"/>
              </a:tabLst>
            </a:pPr>
            <a:r>
              <a:rPr lang="en-US" sz="2000" dirty="0" smtClean="0"/>
              <a:t>Signs = {</a:t>
            </a:r>
            <a:r>
              <a:rPr lang="en-US" sz="2000" dirty="0" smtClean="0">
                <a:sym typeface="Symbol"/>
              </a:rPr>
              <a:t>, {+}, {-}. {0}, {0, +}, {0, -}, Z}</a:t>
            </a:r>
          </a:p>
          <a:p>
            <a:pPr lvl="1">
              <a:tabLst>
                <a:tab pos="1944688" algn="l"/>
              </a:tabLst>
            </a:pPr>
            <a:r>
              <a:rPr lang="en-US" sz="2000" dirty="0" smtClean="0">
                <a:sym typeface="Symbol"/>
              </a:rPr>
              <a:t>Points-to</a:t>
            </a:r>
          </a:p>
          <a:p>
            <a:pPr>
              <a:tabLst>
                <a:tab pos="1944688" algn="l"/>
              </a:tabLst>
            </a:pPr>
            <a:r>
              <a:rPr lang="en-US" sz="2400" dirty="0" smtClean="0">
                <a:sym typeface="Symbol"/>
              </a:rPr>
              <a:t>Size of the new </a:t>
            </a:r>
            <a:r>
              <a:rPr lang="en-US" sz="2400" dirty="0" err="1" smtClean="0">
                <a:sym typeface="Symbol"/>
              </a:rPr>
              <a:t>domin</a:t>
            </a:r>
            <a:endParaRPr lang="en-US" sz="2400" dirty="0" smtClean="0">
              <a:sym typeface="Symbol"/>
            </a:endParaRPr>
          </a:p>
          <a:p>
            <a:pPr>
              <a:tabLst>
                <a:tab pos="1944688" algn="l"/>
              </a:tabLst>
            </a:pPr>
            <a:r>
              <a:rPr lang="en-US" sz="2400" dirty="0" smtClean="0">
                <a:sym typeface="Symbol"/>
              </a:rPr>
              <a:t>Height of the new abstract domain</a:t>
            </a:r>
          </a:p>
          <a:p>
            <a:pPr lvl="1">
              <a:tabLst>
                <a:tab pos="1944688" algn="l"/>
              </a:tabLst>
            </a:pPr>
            <a:r>
              <a:rPr lang="en-US" sz="2000" dirty="0" smtClean="0">
                <a:sym typeface="Symbol"/>
              </a:rPr>
              <a:t>Finite lattices</a:t>
            </a:r>
          </a:p>
          <a:p>
            <a:pPr lvl="1">
              <a:tabLst>
                <a:tab pos="1944688" algn="l"/>
              </a:tabLst>
            </a:pPr>
            <a:r>
              <a:rPr lang="en-US" sz="2000" dirty="0" smtClean="0">
                <a:sym typeface="Symbol"/>
              </a:rPr>
              <a:t>Infinite lattice</a:t>
            </a:r>
          </a:p>
          <a:p>
            <a:pPr>
              <a:tabLst>
                <a:tab pos="1944688" algn="l"/>
              </a:tabLst>
            </a:pPr>
            <a:r>
              <a:rPr lang="en-US" sz="2400" dirty="0" smtClean="0">
                <a:sym typeface="Symbol"/>
              </a:rPr>
              <a:t>Constructing transformers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/>
          <p:cNvSpPr/>
          <p:nvPr/>
        </p:nvSpPr>
        <p:spPr bwMode="auto">
          <a:xfrm>
            <a:off x="3344782" y="4858687"/>
            <a:ext cx="1443789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Example Program</a:t>
            </a:r>
            <a:endParaRPr lang="en-US" sz="4000" dirty="0"/>
          </a:p>
        </p:txBody>
      </p:sp>
      <p:sp>
        <p:nvSpPr>
          <p:cNvPr id="23" name="Oval 22"/>
          <p:cNvSpPr/>
          <p:nvPr/>
        </p:nvSpPr>
        <p:spPr bwMode="auto">
          <a:xfrm>
            <a:off x="3328737" y="1340518"/>
            <a:ext cx="1443789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1</a:t>
            </a:r>
          </a:p>
        </p:txBody>
      </p:sp>
      <p:cxnSp>
        <p:nvCxnSpPr>
          <p:cNvPr id="27" name="Straight Arrow Connector 26"/>
          <p:cNvCxnSpPr>
            <a:stCxn id="23" idx="4"/>
          </p:cNvCxnSpPr>
          <p:nvPr/>
        </p:nvCxnSpPr>
        <p:spPr bwMode="auto">
          <a:xfrm>
            <a:off x="4050632" y="1990609"/>
            <a:ext cx="8021" cy="188616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Oval 32"/>
          <p:cNvSpPr/>
          <p:nvPr/>
        </p:nvSpPr>
        <p:spPr bwMode="auto">
          <a:xfrm>
            <a:off x="3344780" y="2185054"/>
            <a:ext cx="1443789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162926" y="1840188"/>
            <a:ext cx="19090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A1 := &amp;B1</a:t>
            </a:r>
            <a:endParaRPr lang="en-US" sz="2000" dirty="0"/>
          </a:p>
        </p:txBody>
      </p:sp>
      <p:sp>
        <p:nvSpPr>
          <p:cNvPr id="35" name="Oval 34"/>
          <p:cNvSpPr/>
          <p:nvPr/>
        </p:nvSpPr>
        <p:spPr bwMode="auto">
          <a:xfrm>
            <a:off x="3344781" y="3276460"/>
            <a:ext cx="1443789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3</a:t>
            </a:r>
          </a:p>
        </p:txBody>
      </p:sp>
      <p:cxnSp>
        <p:nvCxnSpPr>
          <p:cNvPr id="37" name="Straight Arrow Connector 36"/>
          <p:cNvCxnSpPr>
            <a:stCxn id="33" idx="4"/>
            <a:endCxn id="35" idx="0"/>
          </p:cNvCxnSpPr>
          <p:nvPr/>
        </p:nvCxnSpPr>
        <p:spPr bwMode="auto">
          <a:xfrm>
            <a:off x="4066675" y="2835145"/>
            <a:ext cx="1" cy="44131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4211053" y="2834793"/>
            <a:ext cx="19090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A2 := &amp;B2</a:t>
            </a:r>
            <a:endParaRPr lang="en-US" sz="2000" dirty="0"/>
          </a:p>
        </p:txBody>
      </p:sp>
      <p:sp>
        <p:nvSpPr>
          <p:cNvPr id="39" name="Oval 38"/>
          <p:cNvSpPr/>
          <p:nvPr/>
        </p:nvSpPr>
        <p:spPr bwMode="auto">
          <a:xfrm>
            <a:off x="1900993" y="4118973"/>
            <a:ext cx="1443789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</a:t>
            </a:r>
          </a:p>
        </p:txBody>
      </p:sp>
      <p:cxnSp>
        <p:nvCxnSpPr>
          <p:cNvPr id="42" name="Straight Arrow Connector 41"/>
          <p:cNvCxnSpPr>
            <a:stCxn id="35" idx="2"/>
            <a:endCxn id="39" idx="0"/>
          </p:cNvCxnSpPr>
          <p:nvPr/>
        </p:nvCxnSpPr>
        <p:spPr bwMode="auto">
          <a:xfrm flipH="1">
            <a:off x="2622888" y="3601506"/>
            <a:ext cx="721893" cy="517467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stCxn id="35" idx="6"/>
            <a:endCxn id="45" idx="0"/>
          </p:cNvCxnSpPr>
          <p:nvPr/>
        </p:nvCxnSpPr>
        <p:spPr bwMode="auto">
          <a:xfrm>
            <a:off x="4788570" y="3601506"/>
            <a:ext cx="802098" cy="56014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Oval 44"/>
          <p:cNvSpPr/>
          <p:nvPr/>
        </p:nvSpPr>
        <p:spPr bwMode="auto">
          <a:xfrm>
            <a:off x="4868773" y="4161651"/>
            <a:ext cx="1443789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5</a:t>
            </a:r>
          </a:p>
        </p:txBody>
      </p:sp>
      <p:cxnSp>
        <p:nvCxnSpPr>
          <p:cNvPr id="52" name="Straight Arrow Connector 51"/>
          <p:cNvCxnSpPr>
            <a:endCxn id="48" idx="2"/>
          </p:cNvCxnSpPr>
          <p:nvPr/>
        </p:nvCxnSpPr>
        <p:spPr bwMode="auto">
          <a:xfrm>
            <a:off x="2622888" y="4700226"/>
            <a:ext cx="721894" cy="483507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45" idx="4"/>
            <a:endCxn id="48" idx="6"/>
          </p:cNvCxnSpPr>
          <p:nvPr/>
        </p:nvCxnSpPr>
        <p:spPr bwMode="auto">
          <a:xfrm flipH="1">
            <a:off x="4788571" y="4811742"/>
            <a:ext cx="802097" cy="37199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Oval 55"/>
          <p:cNvSpPr/>
          <p:nvPr/>
        </p:nvSpPr>
        <p:spPr bwMode="auto">
          <a:xfrm>
            <a:off x="3320720" y="5812571"/>
            <a:ext cx="1443789" cy="650091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Monotype Sorts" pitchFamily="2" charset="2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7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411724" y="3596788"/>
            <a:ext cx="19090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X := &amp;A1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4836692" y="3676999"/>
            <a:ext cx="19090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X := &amp;A2</a:t>
            </a:r>
            <a:endParaRPr lang="en-US" sz="2000" dirty="0"/>
          </a:p>
        </p:txBody>
      </p:sp>
      <p:cxnSp>
        <p:nvCxnSpPr>
          <p:cNvPr id="60" name="Straight Arrow Connector 59"/>
          <p:cNvCxnSpPr>
            <a:stCxn id="48" idx="4"/>
          </p:cNvCxnSpPr>
          <p:nvPr/>
        </p:nvCxnSpPr>
        <p:spPr bwMode="auto">
          <a:xfrm>
            <a:off x="4066677" y="5508778"/>
            <a:ext cx="0" cy="468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3914267" y="5513459"/>
            <a:ext cx="19090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*X := B1</a:t>
            </a:r>
            <a:endParaRPr lang="en-US" sz="2000" dirty="0"/>
          </a:p>
        </p:txBody>
      </p:sp>
      <p:cxnSp>
        <p:nvCxnSpPr>
          <p:cNvPr id="67" name="Straight Arrow Connector 66"/>
          <p:cNvCxnSpPr/>
          <p:nvPr/>
        </p:nvCxnSpPr>
        <p:spPr bwMode="auto">
          <a:xfrm>
            <a:off x="4058653" y="5508778"/>
            <a:ext cx="8024" cy="36593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Cartesian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063" y="1676400"/>
            <a:ext cx="7727950" cy="2993254"/>
          </a:xfrm>
        </p:spPr>
        <p:txBody>
          <a:bodyPr/>
          <a:lstStyle/>
          <a:p>
            <a:r>
              <a:rPr lang="en-US" dirty="0" smtClean="0"/>
              <a:t>Given domains</a:t>
            </a:r>
            <a:br>
              <a:rPr lang="en-US" dirty="0" smtClean="0"/>
            </a:br>
            <a:r>
              <a:rPr lang="en-US" dirty="0" smtClean="0"/>
              <a:t>   D</a:t>
            </a:r>
            <a:r>
              <a:rPr lang="en-US" baseline="-25000" dirty="0" smtClean="0"/>
              <a:t>1</a:t>
            </a:r>
            <a:r>
              <a:rPr lang="en-US" dirty="0" smtClean="0"/>
              <a:t> =&lt;D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dirty="0" smtClean="0">
                <a:sym typeface="Math B" pitchFamily="2" charset="2"/>
              </a:rPr>
              <a:t> </a:t>
            </a:r>
            <a:r>
              <a:rPr lang="en-US" baseline="30000" dirty="0" smtClean="0">
                <a:sym typeface="Math B" pitchFamily="2" charset="2"/>
              </a:rPr>
              <a:t>1</a:t>
            </a:r>
            <a:r>
              <a:rPr lang="en-US" dirty="0" smtClean="0">
                <a:sym typeface="Math B" pitchFamily="2" charset="2"/>
              </a:rPr>
              <a:t>, </a:t>
            </a:r>
            <a:r>
              <a:rPr lang="en-US" baseline="30000" dirty="0" smtClean="0">
                <a:sym typeface="Math B" pitchFamily="2" charset="2"/>
              </a:rPr>
              <a:t>1</a:t>
            </a:r>
            <a:r>
              <a:rPr lang="en-US" dirty="0" smtClean="0">
                <a:sym typeface="Math B" pitchFamily="2" charset="2"/>
              </a:rPr>
              <a:t>, </a:t>
            </a:r>
            <a:r>
              <a:rPr lang="en-US" baseline="30000" dirty="0" smtClean="0">
                <a:sym typeface="Math B" pitchFamily="2" charset="2"/>
              </a:rPr>
              <a:t>1</a:t>
            </a:r>
            <a:r>
              <a:rPr lang="en-US" dirty="0" smtClean="0">
                <a:sym typeface="Math B" pitchFamily="2" charset="2"/>
              </a:rPr>
              <a:t>, </a:t>
            </a:r>
            <a:r>
              <a:rPr lang="en-US" baseline="30000" dirty="0" smtClean="0">
                <a:sym typeface="Math B" pitchFamily="2" charset="2"/>
              </a:rPr>
              <a:t>1</a:t>
            </a:r>
            <a:r>
              <a:rPr lang="en-US" dirty="0" smtClean="0">
                <a:sym typeface="Math B" pitchFamily="2" charset="2"/>
              </a:rPr>
              <a:t>, </a:t>
            </a:r>
            <a:r>
              <a:rPr lang="en-US" baseline="30000" dirty="0" smtClean="0">
                <a:sym typeface="Math B" pitchFamily="2" charset="2"/>
              </a:rPr>
              <a:t>1</a:t>
            </a:r>
            <a:r>
              <a:rPr lang="en-US" dirty="0" smtClean="0">
                <a:sym typeface="Math B" pitchFamily="2" charset="2"/>
              </a:rPr>
              <a:t>)</a:t>
            </a:r>
            <a:r>
              <a:rPr lang="en-US" dirty="0" smtClean="0"/>
              <a:t> and</a:t>
            </a:r>
            <a:br>
              <a:rPr lang="en-US" dirty="0" smtClean="0"/>
            </a:br>
            <a:r>
              <a:rPr lang="en-US" dirty="0" smtClean="0"/>
              <a:t>   D</a:t>
            </a:r>
            <a:r>
              <a:rPr lang="en-US" baseline="-25000" dirty="0" smtClean="0"/>
              <a:t>2</a:t>
            </a:r>
            <a:r>
              <a:rPr lang="en-US" dirty="0" smtClean="0"/>
              <a:t> =&lt;D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dirty="0" smtClean="0">
                <a:sym typeface="Math B" pitchFamily="2" charset="2"/>
              </a:rPr>
              <a:t> </a:t>
            </a:r>
            <a:r>
              <a:rPr lang="en-US" baseline="30000" dirty="0" smtClean="0">
                <a:sym typeface="Math B" pitchFamily="2" charset="2"/>
              </a:rPr>
              <a:t>2</a:t>
            </a:r>
            <a:r>
              <a:rPr lang="en-US" dirty="0" smtClean="0">
                <a:sym typeface="Math B" pitchFamily="2" charset="2"/>
              </a:rPr>
              <a:t>, </a:t>
            </a:r>
            <a:r>
              <a:rPr lang="en-US" baseline="30000" dirty="0" smtClean="0">
                <a:sym typeface="Math B" pitchFamily="2" charset="2"/>
              </a:rPr>
              <a:t>2</a:t>
            </a:r>
            <a:r>
              <a:rPr lang="en-US" dirty="0" smtClean="0">
                <a:sym typeface="Math B" pitchFamily="2" charset="2"/>
              </a:rPr>
              <a:t>, </a:t>
            </a:r>
            <a:r>
              <a:rPr lang="en-US" baseline="30000" dirty="0" smtClean="0">
                <a:sym typeface="Math B" pitchFamily="2" charset="2"/>
              </a:rPr>
              <a:t>2</a:t>
            </a:r>
            <a:r>
              <a:rPr lang="en-US" dirty="0" smtClean="0">
                <a:sym typeface="Math B" pitchFamily="2" charset="2"/>
              </a:rPr>
              <a:t>, </a:t>
            </a:r>
            <a:r>
              <a:rPr lang="en-US" baseline="30000" dirty="0" smtClean="0">
                <a:sym typeface="Math B" pitchFamily="2" charset="2"/>
              </a:rPr>
              <a:t>2</a:t>
            </a:r>
            <a:r>
              <a:rPr lang="en-US" dirty="0" smtClean="0">
                <a:sym typeface="Math B" pitchFamily="2" charset="2"/>
              </a:rPr>
              <a:t>, </a:t>
            </a:r>
            <a:r>
              <a:rPr lang="en-US" baseline="30000" dirty="0" smtClean="0">
                <a:sym typeface="Math B" pitchFamily="2" charset="2"/>
              </a:rPr>
              <a:t>2</a:t>
            </a:r>
            <a:r>
              <a:rPr lang="en-US" dirty="0" smtClean="0">
                <a:sym typeface="Math B" pitchFamily="2" charset="2"/>
              </a:rPr>
              <a:t>)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Construct a domain D =&lt;D</a:t>
            </a:r>
            <a:r>
              <a:rPr lang="en-US" baseline="-25000" dirty="0" smtClean="0"/>
              <a:t>1</a:t>
            </a:r>
            <a:r>
              <a:rPr lang="en-US" dirty="0" smtClean="0">
                <a:sym typeface="Symbol"/>
              </a:rPr>
              <a:t>D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/>
              <a:t>, </a:t>
            </a:r>
            <a:r>
              <a:rPr lang="en-US" dirty="0" smtClean="0">
                <a:sym typeface="Math B" pitchFamily="2" charset="2"/>
              </a:rPr>
              <a:t> , , , , )</a:t>
            </a:r>
            <a:r>
              <a:rPr lang="en-US" dirty="0" smtClean="0"/>
              <a:t> </a:t>
            </a:r>
          </a:p>
          <a:p>
            <a:r>
              <a:rPr lang="en-US" dirty="0" smtClean="0"/>
              <a:t>Galois connection</a:t>
            </a:r>
          </a:p>
          <a:p>
            <a:pPr lvl="1"/>
            <a:r>
              <a:rPr lang="en-US" dirty="0" smtClean="0"/>
              <a:t>Is it a Galois insertion</a:t>
            </a:r>
          </a:p>
          <a:p>
            <a:r>
              <a:rPr lang="en-US" dirty="0" smtClean="0"/>
              <a:t>Widening</a:t>
            </a:r>
          </a:p>
          <a:p>
            <a:r>
              <a:rPr lang="en-US" dirty="0" smtClean="0"/>
              <a:t>Transformers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37303" y="5530820"/>
            <a:ext cx="44598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for (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 &lt; </a:t>
            </a:r>
            <a:r>
              <a:rPr lang="en-US" dirty="0" err="1" smtClean="0"/>
              <a:t>arr.length</a:t>
            </a:r>
            <a:r>
              <a:rPr lang="en-US" dirty="0" smtClean="0"/>
              <a:t> ; </a:t>
            </a:r>
            <a:r>
              <a:rPr lang="en-US" dirty="0" err="1" smtClean="0"/>
              <a:t>i</a:t>
            </a:r>
            <a:r>
              <a:rPr lang="en-US" dirty="0" smtClean="0"/>
              <a:t>++)</a:t>
            </a:r>
          </a:p>
          <a:p>
            <a:pPr algn="l"/>
            <a:r>
              <a:rPr lang="en-US" dirty="0" smtClean="0"/>
              <a:t>    </a:t>
            </a:r>
            <a:r>
              <a:rPr lang="en-US" dirty="0" err="1" smtClean="0"/>
              <a:t>arr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 = 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Reduced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063" y="1676400"/>
            <a:ext cx="7727950" cy="4351538"/>
          </a:xfrm>
        </p:spPr>
        <p:txBody>
          <a:bodyPr/>
          <a:lstStyle/>
          <a:p>
            <a:r>
              <a:rPr lang="en-US" dirty="0" smtClean="0"/>
              <a:t>Cartesian product does not utilize the interaction between the domains</a:t>
            </a:r>
          </a:p>
          <a:p>
            <a:r>
              <a:rPr lang="en-US" dirty="0" smtClean="0"/>
              <a:t>How can each analysis in the abstract composition benefits from the information brought by the other analyses</a:t>
            </a:r>
          </a:p>
          <a:p>
            <a:r>
              <a:rPr lang="en-US" dirty="0" smtClean="0"/>
              <a:t>Two solutions</a:t>
            </a:r>
          </a:p>
          <a:p>
            <a:pPr lvl="1"/>
            <a:r>
              <a:rPr lang="en-US" dirty="0" smtClean="0"/>
              <a:t>Employ a theorem </a:t>
            </a:r>
            <a:r>
              <a:rPr lang="en-US" dirty="0" err="1" smtClean="0"/>
              <a:t>prover</a:t>
            </a:r>
            <a:endParaRPr lang="en-US" dirty="0" smtClean="0"/>
          </a:p>
          <a:p>
            <a:pPr lvl="1"/>
            <a:r>
              <a:rPr lang="en-US" dirty="0" smtClean="0"/>
              <a:t>Employ semantic reduction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de Bar">
  <a:themeElements>
    <a:clrScheme name="Side Bar.pot 1">
      <a:dk1>
        <a:srgbClr val="000099"/>
      </a:dk1>
      <a:lt1>
        <a:srgbClr val="FFFFFF"/>
      </a:lt1>
      <a:dk2>
        <a:srgbClr val="0000FF"/>
      </a:dk2>
      <a:lt2>
        <a:srgbClr val="FFFF00"/>
      </a:lt2>
      <a:accent1>
        <a:srgbClr val="FF6633"/>
      </a:accent1>
      <a:accent2>
        <a:srgbClr val="FF00FF"/>
      </a:accent2>
      <a:accent3>
        <a:srgbClr val="AAAAFF"/>
      </a:accent3>
      <a:accent4>
        <a:srgbClr val="DADADA"/>
      </a:accent4>
      <a:accent5>
        <a:srgbClr val="FFB8AD"/>
      </a:accent5>
      <a:accent6>
        <a:srgbClr val="E700E7"/>
      </a:accent6>
      <a:hlink>
        <a:srgbClr val="FF0000"/>
      </a:hlink>
      <a:folHlink>
        <a:srgbClr val="808080"/>
      </a:folHlink>
    </a:clrScheme>
    <a:fontScheme name="Side Bar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rtlCol="0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accent2"/>
          </a:buClr>
          <a:buSzPct val="75000"/>
          <a:buFont typeface="Monotype Sorts" pitchFamily="2" charset="2"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Side Bar.pot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 Bar.pot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.pot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Designs\ANGLES.POT</Template>
  <TotalTime>13467</TotalTime>
  <Words>556</Words>
  <Application>Microsoft Office PowerPoint</Application>
  <PresentationFormat>On-screen Show (4:3)</PresentationFormat>
  <Paragraphs>152</Paragraphs>
  <Slides>22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  <vt:variant>
        <vt:lpstr>Custom Shows</vt:lpstr>
      </vt:variant>
      <vt:variant>
        <vt:i4>2</vt:i4>
      </vt:variant>
    </vt:vector>
  </HeadingPairs>
  <TitlesOfParts>
    <vt:vector size="25" baseType="lpstr">
      <vt:lpstr>Side Bar</vt:lpstr>
      <vt:lpstr>Combining Abstract Interpreters</vt:lpstr>
      <vt:lpstr>Motivation</vt:lpstr>
      <vt:lpstr>Pointer Semantics</vt:lpstr>
      <vt:lpstr>Simple Pointer Commands</vt:lpstr>
      <vt:lpstr>Example Program</vt:lpstr>
      <vt:lpstr>Disjunctive Completion</vt:lpstr>
      <vt:lpstr>Example Program</vt:lpstr>
      <vt:lpstr>Cartesian Product</vt:lpstr>
      <vt:lpstr>Reduced Product</vt:lpstr>
      <vt:lpstr>Semantic Reduction</vt:lpstr>
      <vt:lpstr>Example</vt:lpstr>
      <vt:lpstr>Granger Product</vt:lpstr>
      <vt:lpstr>A Simple Example [Intervals+Inqualities]</vt:lpstr>
      <vt:lpstr>A Complex Example [Intervals+Inqualities]</vt:lpstr>
      <vt:lpstr>Reduced Cardinal Power</vt:lpstr>
      <vt:lpstr>Reduced Cardinal Power</vt:lpstr>
      <vt:lpstr>A Complex Example [Intervals+Inqualities]</vt:lpstr>
      <vt:lpstr>A Complex Example [Booleans+Signs]</vt:lpstr>
      <vt:lpstr>Practical Applications of Reduced Cardinal Power</vt:lpstr>
      <vt:lpstr>Other Combinations</vt:lpstr>
      <vt:lpstr>Bibliography</vt:lpstr>
      <vt:lpstr>Summary</vt:lpstr>
      <vt:lpstr>Custom Show 1</vt:lpstr>
      <vt:lpstr>Custom Show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Detecting Memory Errors via Static Pointer Analysis</dc:title>
  <dc:creator>Dor</dc:creator>
  <cp:lastModifiedBy>msagiv</cp:lastModifiedBy>
  <cp:revision>499</cp:revision>
  <cp:lastPrinted>1999-03-20T17:33:44Z</cp:lastPrinted>
  <dcterms:created xsi:type="dcterms:W3CDTF">1999-03-15T15:45:30Z</dcterms:created>
  <dcterms:modified xsi:type="dcterms:W3CDTF">2015-11-29T13:25:36Z</dcterms:modified>
</cp:coreProperties>
</file>