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9" r:id="rId2"/>
    <p:sldId id="385" r:id="rId3"/>
    <p:sldId id="386" r:id="rId4"/>
    <p:sldId id="387" r:id="rId5"/>
    <p:sldId id="425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8" r:id="rId16"/>
    <p:sldId id="400" r:id="rId17"/>
    <p:sldId id="401" r:id="rId18"/>
    <p:sldId id="406" r:id="rId19"/>
    <p:sldId id="397" r:id="rId20"/>
    <p:sldId id="403" r:id="rId21"/>
    <p:sldId id="407" r:id="rId22"/>
    <p:sldId id="408" r:id="rId23"/>
    <p:sldId id="424" r:id="rId24"/>
    <p:sldId id="422" r:id="rId25"/>
    <p:sldId id="423" r:id="rId26"/>
    <p:sldId id="409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  <p:sldId id="418" r:id="rId36"/>
    <p:sldId id="419" r:id="rId37"/>
    <p:sldId id="420" r:id="rId38"/>
    <p:sldId id="421" r:id="rId39"/>
  </p:sldIdLst>
  <p:sldSz cx="9144000" cy="6858000" type="screen4x3"/>
  <p:notesSz cx="6985000" cy="9283700"/>
  <p:custShowLst>
    <p:custShow name="Custom Show 1" id="0">
      <p:sldLst>
        <p:sld r:id="rId2"/>
        <p:sld r:id="rId9"/>
        <p:sld r:id="rId14"/>
        <p:sld r:id="rId15"/>
        <p:sld r:id="rId16"/>
        <p:sld r:id="rId20"/>
        <p:sld r:id="rId27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</p:sldLst>
    </p:custShow>
  </p:custShow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buChar char="u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FFCC"/>
    <a:srgbClr val="66FF66"/>
    <a:srgbClr val="66FFFF"/>
    <a:srgbClr val="99FF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02" y="-96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94D2C75-717C-4D95-BDD1-76346CA0851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62" tIns="45223" rIns="92062" bIns="45223"/>
          <a:lstStyle/>
          <a:p>
            <a:pPr algn="r" defTabSz="930275">
              <a:spcBef>
                <a:spcPct val="0"/>
              </a:spcBef>
            </a:pPr>
            <a:endParaRPr lang="en-US" sz="2400" smtClean="0">
              <a:cs typeface="Arial" charset="0"/>
            </a:endParaRPr>
          </a:p>
        </p:txBody>
      </p:sp>
      <p:sp>
        <p:nvSpPr>
          <p:cNvPr id="3789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294" tIns="45647" rIns="91294" bIns="45647"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r>
              <a:rPr lang="en-US" smtClean="0">
                <a:cs typeface="Arial" charset="0"/>
              </a:rPr>
              <a:t>Iterative procedure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EF888DC4-4D45-4819-8BB6-40129A59BB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66700"/>
            <a:ext cx="1992313" cy="631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5829300" cy="631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7238" y="1676400"/>
            <a:ext cx="3787775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7238" y="4206875"/>
            <a:ext cx="3787775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676400"/>
            <a:ext cx="77279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1" r:id="rId1"/>
    <p:sldLayoutId id="2147484938" r:id="rId2"/>
    <p:sldLayoutId id="2147484939" r:id="rId3"/>
    <p:sldLayoutId id="2147484940" r:id="rId4"/>
    <p:sldLayoutId id="2147484941" r:id="rId5"/>
    <p:sldLayoutId id="2147484942" r:id="rId6"/>
    <p:sldLayoutId id="2147484943" r:id="rId7"/>
    <p:sldLayoutId id="2147484944" r:id="rId8"/>
    <p:sldLayoutId id="2147484945" r:id="rId9"/>
    <p:sldLayoutId id="2147484946" r:id="rId10"/>
    <p:sldLayoutId id="2147484947" r:id="rId11"/>
    <p:sldLayoutId id="2147484948" r:id="rId12"/>
    <p:sldLayoutId id="2147484949" r:id="rId13"/>
    <p:sldLayoutId id="214748495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8763"/>
            <a:ext cx="7772400" cy="1714500"/>
          </a:xfrm>
          <a:noFill/>
        </p:spPr>
        <p:txBody>
          <a:bodyPr lIns="90488" tIns="44450" rIns="90488" bIns="44450" anchor="ctr"/>
          <a:lstStyle/>
          <a:p>
            <a:pPr algn="ctr"/>
            <a:r>
              <a:rPr lang="en-US" dirty="0" smtClean="0"/>
              <a:t>Chaotic Iterations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73263"/>
            <a:ext cx="8763000" cy="4041775"/>
          </a:xfrm>
          <a:noFill/>
        </p:spPr>
        <p:txBody>
          <a:bodyPr lIns="90488" tIns="44450" rIns="90488" bIns="44450"/>
          <a:lstStyle/>
          <a:p>
            <a:pPr marL="336550" indent="-336550" defTabSz="895350"/>
            <a:r>
              <a:rPr lang="en-US" sz="2000" dirty="0" err="1" smtClean="0">
                <a:latin typeface="Courier New" pitchFamily="49" charset="0"/>
              </a:rPr>
              <a:t>Mooly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Sagiv</a:t>
            </a:r>
            <a:endParaRPr lang="en-US" sz="20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2000" dirty="0" smtClean="0">
                <a:latin typeface="Courier New" pitchFamily="49" charset="0"/>
              </a:rPr>
              <a:t>http://www.cs.tau.ac.il/~msagiv/courses/pa16.html</a:t>
            </a:r>
          </a:p>
          <a:p>
            <a:pPr marL="336550" indent="-336550" defTabSz="895350"/>
            <a:r>
              <a:rPr lang="en-US" sz="2000" dirty="0" smtClean="0">
                <a:latin typeface="Courier New" pitchFamily="49" charset="0"/>
              </a:rPr>
              <a:t>Tel Aviv University</a:t>
            </a:r>
          </a:p>
          <a:p>
            <a:pPr marL="336550" indent="-336550" defTabSz="895350"/>
            <a:r>
              <a:rPr lang="en-US" sz="2000" dirty="0" smtClean="0">
                <a:latin typeface="Courier New" pitchFamily="49" charset="0"/>
              </a:rPr>
              <a:t>640-6706</a:t>
            </a:r>
          </a:p>
          <a:p>
            <a:pPr marL="336550" indent="-336550" defTabSz="895350"/>
            <a:r>
              <a:rPr lang="en-US" sz="2000" dirty="0" smtClean="0">
                <a:latin typeface="Courier New" pitchFamily="49" charset="0"/>
              </a:rPr>
              <a:t>Textbook: </a:t>
            </a:r>
            <a:r>
              <a:rPr lang="en-US" sz="2000" dirty="0" smtClean="0"/>
              <a:t>Principles of Program Analysis</a:t>
            </a:r>
          </a:p>
          <a:p>
            <a:pPr marL="336550" indent="-336550" defTabSz="895350"/>
            <a:r>
              <a:rPr lang="en-US" sz="2000" dirty="0" smtClean="0"/>
              <a:t>F. Nielson, H. Nielson, C.L. </a:t>
            </a:r>
            <a:r>
              <a:rPr lang="en-US" sz="2000" dirty="0" err="1" smtClean="0"/>
              <a:t>Hankin</a:t>
            </a:r>
            <a:endParaRPr lang="en-US" sz="2000" dirty="0" smtClean="0"/>
          </a:p>
          <a:p>
            <a:pPr marL="336550" indent="-336550" defTabSz="895350"/>
            <a:r>
              <a:rPr lang="en-US" sz="2000" dirty="0" smtClean="0"/>
              <a:t>Appendix A</a:t>
            </a:r>
          </a:p>
          <a:p>
            <a:pPr marL="336550" indent="-336550" defTabSz="895350"/>
            <a:r>
              <a:rPr lang="en-US" sz="2000" dirty="0" err="1" smtClean="0"/>
              <a:t>Caterina’s</a:t>
            </a:r>
            <a:r>
              <a:rPr lang="en-US" sz="2000" dirty="0" smtClean="0"/>
              <a:t> thesis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Cartesian Products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complete lattice </a:t>
            </a:r>
            <a:br>
              <a:rPr lang="en-US" sz="3200" smtClean="0">
                <a:sym typeface="Symbol" pitchFamily="18" charset="2"/>
              </a:rPr>
            </a:b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 = (L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, 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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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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complete lattice </a:t>
            </a:r>
            <a:br>
              <a:rPr lang="en-US" sz="3200" smtClean="0">
                <a:sym typeface="Symbol" pitchFamily="18" charset="2"/>
              </a:rPr>
            </a:b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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) = (, , 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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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, 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Define a Poset L = (L</a:t>
            </a:r>
            <a:r>
              <a:rPr lang="en-US" sz="3200" baseline="-25000" smtClean="0">
                <a:sym typeface="Math B" pitchFamily="2" charset="2"/>
              </a:rPr>
              <a:t>1 </a:t>
            </a:r>
            <a:r>
              <a:rPr lang="en-US" sz="3200" smtClean="0">
                <a:sym typeface="Math B" pitchFamily="2" charset="2"/>
              </a:rPr>
              <a:t>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2</a:t>
            </a:r>
            <a:r>
              <a:rPr lang="en-US" sz="3200" smtClean="0">
                <a:sym typeface="Math B" pitchFamily="2" charset="2"/>
              </a:rPr>
              <a:t> ,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) where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(x</a:t>
            </a:r>
            <a:r>
              <a:rPr lang="en-US" sz="2800" baseline="-25000" smtClean="0">
                <a:sym typeface="Math B" pitchFamily="2" charset="2"/>
              </a:rPr>
              <a:t>1</a:t>
            </a:r>
            <a:r>
              <a:rPr lang="en-US" sz="2800" smtClean="0">
                <a:sym typeface="Math B" pitchFamily="2" charset="2"/>
              </a:rPr>
              <a:t>, x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Math B" pitchFamily="2" charset="2"/>
              </a:rPr>
              <a:t>)  (y</a:t>
            </a:r>
            <a:r>
              <a:rPr lang="en-US" sz="2800" baseline="-25000" smtClean="0">
                <a:sym typeface="Math B" pitchFamily="2" charset="2"/>
              </a:rPr>
              <a:t>1</a:t>
            </a:r>
            <a:r>
              <a:rPr lang="en-US" sz="2800" smtClean="0">
                <a:sym typeface="Math B" pitchFamily="2" charset="2"/>
              </a:rPr>
              <a:t>, y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Math B" pitchFamily="2" charset="2"/>
              </a:rPr>
              <a:t>)  if  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x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 y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and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x</a:t>
            </a:r>
            <a:r>
              <a:rPr lang="en-US" sz="2400" baseline="-25000" smtClean="0">
                <a:sym typeface="Math B" pitchFamily="2" charset="2"/>
              </a:rPr>
              <a:t>2 </a:t>
            </a:r>
            <a:r>
              <a:rPr lang="en-US" sz="2400" smtClean="0">
                <a:sym typeface="Math B" pitchFamily="2" charset="2"/>
              </a:rPr>
              <a:t> y</a:t>
            </a:r>
            <a:r>
              <a:rPr lang="en-US" sz="2400" baseline="-25000" smtClean="0">
                <a:sym typeface="Math B" pitchFamily="2" charset="2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L is a complete lattice</a:t>
            </a:r>
          </a:p>
          <a:p>
            <a:pPr>
              <a:lnSpc>
                <a:spcPct val="80000"/>
              </a:lnSpc>
            </a:pPr>
            <a:endParaRPr lang="en-US" sz="32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Finite Maps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complete lattice </a:t>
            </a:r>
            <a:br>
              <a:rPr lang="en-US" sz="3200" smtClean="0">
                <a:sym typeface="Symbol" pitchFamily="18" charset="2"/>
              </a:rPr>
            </a:br>
            <a:r>
              <a:rPr lang="en-US" sz="3200" smtClean="0">
                <a:sym typeface="Symbol" pitchFamily="18" charset="2"/>
              </a:rPr>
              <a:t>(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 = (L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, 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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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, 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3200" smtClean="0">
                <a:sym typeface="Symbol" pitchFamily="18" charset="2"/>
              </a:rPr>
              <a:t>A finite set V</a:t>
            </a:r>
            <a:endParaRPr lang="en-US" sz="320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Define a Poset L = (V</a:t>
            </a:r>
            <a:r>
              <a:rPr lang="en-US" sz="3200" smtClean="0">
                <a:sym typeface="Symbol" pitchFamily="18" charset="2"/>
              </a:rPr>
              <a:t>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L</a:t>
            </a:r>
            <a:r>
              <a:rPr lang="en-US" sz="3200" baseline="-25000" smtClean="0">
                <a:sym typeface="Math B" pitchFamily="2" charset="2"/>
              </a:rPr>
              <a:t>1</a:t>
            </a:r>
            <a:r>
              <a:rPr lang="en-US" sz="3200" smtClean="0">
                <a:sym typeface="Math B" pitchFamily="2" charset="2"/>
              </a:rPr>
              <a:t> ,</a:t>
            </a:r>
            <a:r>
              <a:rPr lang="en-US" sz="3200" baseline="-25000" smtClean="0">
                <a:sym typeface="Math B" pitchFamily="2" charset="2"/>
              </a:rPr>
              <a:t> </a:t>
            </a:r>
            <a:r>
              <a:rPr lang="en-US" sz="3200" smtClean="0">
                <a:sym typeface="Math B" pitchFamily="2" charset="2"/>
              </a:rPr>
              <a:t>) where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e</a:t>
            </a:r>
            <a:r>
              <a:rPr lang="en-US" sz="2800" baseline="-25000" smtClean="0">
                <a:sym typeface="Math B" pitchFamily="2" charset="2"/>
              </a:rPr>
              <a:t>1</a:t>
            </a:r>
            <a:r>
              <a:rPr lang="en-US" sz="2800" smtClean="0">
                <a:sym typeface="Math B" pitchFamily="2" charset="2"/>
              </a:rPr>
              <a:t>  e</a:t>
            </a:r>
            <a:r>
              <a:rPr lang="en-US" sz="2800" baseline="-25000" smtClean="0">
                <a:sym typeface="Math B" pitchFamily="2" charset="2"/>
              </a:rPr>
              <a:t>2</a:t>
            </a:r>
            <a:r>
              <a:rPr lang="en-US" sz="2800" smtClean="0">
                <a:sym typeface="Math B" pitchFamily="2" charset="2"/>
              </a:rPr>
              <a:t>  if for all v </a:t>
            </a:r>
            <a:r>
              <a:rPr lang="en-US" sz="2800" smtClean="0">
                <a:sym typeface="Symbol" pitchFamily="18" charset="2"/>
              </a:rPr>
              <a:t> V</a:t>
            </a:r>
            <a:r>
              <a:rPr lang="en-US" sz="2800" smtClean="0">
                <a:sym typeface="Math B" pitchFamily="2" charset="2"/>
              </a:rPr>
              <a:t>   </a:t>
            </a:r>
          </a:p>
          <a:p>
            <a:pPr lvl="2"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e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v  e</a:t>
            </a:r>
            <a:r>
              <a:rPr lang="en-US" sz="2400" baseline="-25000" smtClean="0">
                <a:sym typeface="Math B" pitchFamily="2" charset="2"/>
              </a:rPr>
              <a:t>2</a:t>
            </a:r>
            <a:r>
              <a:rPr lang="en-US" sz="2400" smtClean="0">
                <a:sym typeface="Math B" pitchFamily="2" charset="2"/>
              </a:rPr>
              <a:t>v</a:t>
            </a:r>
            <a:endParaRPr lang="en-US" sz="2400" baseline="-2500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3200" smtClean="0">
                <a:sym typeface="Math B" pitchFamily="2" charset="2"/>
              </a:rPr>
              <a:t>L is a complete lattice</a:t>
            </a:r>
          </a:p>
          <a:p>
            <a:pPr>
              <a:lnSpc>
                <a:spcPct val="80000"/>
              </a:lnSpc>
            </a:pPr>
            <a:endParaRPr lang="en-US" sz="32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Chains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ym typeface="Symbol" pitchFamily="18" charset="2"/>
              </a:rPr>
              <a:t>A subset Y </a:t>
            </a:r>
            <a:r>
              <a:rPr lang="en-US" sz="2400" smtClean="0">
                <a:sym typeface="Math B" pitchFamily="2" charset="2"/>
              </a:rPr>
              <a:t> L in a </a:t>
            </a:r>
            <a:r>
              <a:rPr lang="en-US" sz="2400" smtClean="0">
                <a:sym typeface="Symbol" pitchFamily="18" charset="2"/>
              </a:rPr>
              <a:t>poset  (L, </a:t>
            </a:r>
            <a:r>
              <a:rPr lang="en-US" sz="2400" smtClean="0">
                <a:sym typeface="Math B" pitchFamily="2" charset="2"/>
              </a:rPr>
              <a:t> ) is a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 chain</a:t>
            </a:r>
            <a:r>
              <a:rPr lang="en-US" sz="2400" smtClean="0">
                <a:sym typeface="Math B" pitchFamily="2" charset="2"/>
              </a:rPr>
              <a:t>  if every two elements in Y are ordered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For all 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, l</a:t>
            </a:r>
            <a:r>
              <a:rPr lang="en-US" sz="2000" baseline="-25000" smtClean="0">
                <a:sym typeface="Math B" pitchFamily="2" charset="2"/>
              </a:rPr>
              <a:t>2 </a:t>
            </a:r>
            <a:r>
              <a:rPr lang="en-US" sz="2000" smtClean="0">
                <a:sym typeface="Math B" pitchFamily="2" charset="2"/>
              </a:rPr>
              <a:t> Y: l</a:t>
            </a:r>
            <a:r>
              <a:rPr lang="en-US" sz="2000" baseline="-25000" smtClean="0">
                <a:sym typeface="Math B" pitchFamily="2" charset="2"/>
              </a:rPr>
              <a:t>1 </a:t>
            </a:r>
            <a:r>
              <a:rPr lang="en-US" sz="2000" smtClean="0">
                <a:sym typeface="Math B" pitchFamily="2" charset="2"/>
              </a:rPr>
              <a:t> l</a:t>
            </a:r>
            <a:r>
              <a:rPr lang="en-US" sz="2000" baseline="-25000" smtClean="0">
                <a:sym typeface="Math B" pitchFamily="2" charset="2"/>
              </a:rPr>
              <a:t>2 </a:t>
            </a:r>
            <a:r>
              <a:rPr lang="en-US" sz="2000" smtClean="0">
                <a:sym typeface="Math B" pitchFamily="2" charset="2"/>
              </a:rPr>
              <a:t> or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 l</a:t>
            </a:r>
            <a:r>
              <a:rPr lang="en-US" sz="2000" baseline="-25000" smtClean="0">
                <a:sym typeface="Math B" pitchFamily="2" charset="2"/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An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ascending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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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  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strictly ascending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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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…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descending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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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  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A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strictly descending chain</a:t>
            </a:r>
            <a:r>
              <a:rPr lang="en-US" sz="2400" smtClean="0">
                <a:sym typeface="Math B" pitchFamily="2" charset="2"/>
              </a:rPr>
              <a:t> is a sequence of values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l</a:t>
            </a:r>
            <a:r>
              <a:rPr lang="en-US" sz="2000" baseline="-25000" smtClean="0">
                <a:sym typeface="Math B" pitchFamily="2" charset="2"/>
              </a:rPr>
              <a:t>1</a:t>
            </a:r>
            <a:r>
              <a:rPr lang="en-US" sz="2000" smtClean="0">
                <a:sym typeface="Math B" pitchFamily="2" charset="2"/>
              </a:rPr>
              <a:t>  l</a:t>
            </a:r>
            <a:r>
              <a:rPr lang="en-US" sz="2000" baseline="-25000" smtClean="0">
                <a:sym typeface="Math B" pitchFamily="2" charset="2"/>
              </a:rPr>
              <a:t>2</a:t>
            </a:r>
            <a:r>
              <a:rPr lang="en-US" sz="2000" smtClean="0">
                <a:sym typeface="Math B" pitchFamily="2" charset="2"/>
              </a:rPr>
              <a:t>  l</a:t>
            </a:r>
            <a:r>
              <a:rPr lang="en-US" sz="2000" baseline="-25000" smtClean="0">
                <a:sym typeface="Math B" pitchFamily="2" charset="2"/>
              </a:rPr>
              <a:t>3</a:t>
            </a:r>
            <a:r>
              <a:rPr lang="en-US" sz="2000" smtClean="0">
                <a:sym typeface="Math B" pitchFamily="2" charset="2"/>
              </a:rPr>
              <a:t>  …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L </a:t>
            </a: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has a finite height if every</a:t>
            </a:r>
            <a:r>
              <a:rPr lang="en-US" sz="2400" smtClean="0">
                <a:sym typeface="Math B" pitchFamily="2" charset="2"/>
              </a:rPr>
              <a:t> chain in L is finite</a:t>
            </a:r>
            <a:endParaRPr lang="en-US" sz="2400" smtClean="0">
              <a:solidFill>
                <a:schemeClr val="hlink"/>
              </a:solidFill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  <a:sym typeface="Math B" pitchFamily="2" charset="2"/>
              </a:rPr>
              <a:t>Lemma</a:t>
            </a:r>
            <a:r>
              <a:rPr lang="en-US" sz="240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2400" smtClean="0">
                <a:sym typeface="Symbol" pitchFamily="18" charset="2"/>
              </a:rPr>
              <a:t> A poset  (L, </a:t>
            </a:r>
            <a:r>
              <a:rPr lang="en-US" sz="2400" smtClean="0">
                <a:sym typeface="Math B" pitchFamily="2" charset="2"/>
              </a:rPr>
              <a:t> ) has finite height if and only if every strictly decreasing and strictly increasing chains are finite</a:t>
            </a:r>
            <a:endParaRPr lang="en-US" sz="2400" smtClean="0">
              <a:solidFill>
                <a:schemeClr val="hlink"/>
              </a:solidFill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2000" baseline="-25000" smtClean="0">
              <a:solidFill>
                <a:schemeClr val="hlink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Monotone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ym typeface="Symbol" pitchFamily="18" charset="2"/>
              </a:rPr>
              <a:t>A </a:t>
            </a:r>
            <a:r>
              <a:rPr lang="en-US" sz="3600" dirty="0" err="1" smtClean="0">
                <a:sym typeface="Symbol" pitchFamily="18" charset="2"/>
              </a:rPr>
              <a:t>poset</a:t>
            </a:r>
            <a:r>
              <a:rPr lang="en-US" sz="3600" dirty="0" smtClean="0">
                <a:sym typeface="Symbol" pitchFamily="18" charset="2"/>
              </a:rPr>
              <a:t>  (L, </a:t>
            </a:r>
            <a:r>
              <a:rPr lang="en-US" sz="3600" dirty="0" smtClean="0">
                <a:sym typeface="Math B" pitchFamily="2" charset="2"/>
              </a:rPr>
              <a:t> ) </a:t>
            </a:r>
          </a:p>
          <a:p>
            <a:r>
              <a:rPr lang="en-US" sz="3600" dirty="0" smtClean="0">
                <a:sym typeface="Math B" pitchFamily="2" charset="2"/>
              </a:rPr>
              <a:t>A</a:t>
            </a:r>
            <a:r>
              <a:rPr lang="en-US" dirty="0" smtClean="0"/>
              <a:t> function f: L </a:t>
            </a:r>
            <a:r>
              <a:rPr lang="en-US" dirty="0" smtClean="0">
                <a:sym typeface="Symbol" pitchFamily="18" charset="2"/>
              </a:rPr>
              <a:t> L is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monotone</a:t>
            </a:r>
            <a:r>
              <a:rPr lang="en-US" dirty="0" smtClean="0">
                <a:solidFill>
                  <a:schemeClr val="hlink"/>
                </a:solidFill>
              </a:rPr>
              <a:t>  </a:t>
            </a:r>
            <a:r>
              <a:rPr lang="en-US" dirty="0" smtClean="0"/>
              <a:t>if for every </a:t>
            </a:r>
            <a:br>
              <a:rPr lang="en-US" dirty="0" smtClean="0"/>
            </a:br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, 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Math B" pitchFamily="2" charset="2"/>
              </a:rPr>
              <a:t> L:</a:t>
            </a:r>
          </a:p>
          <a:p>
            <a:pPr lvl="1"/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sz="3200" dirty="0" smtClean="0">
                <a:sym typeface="Math B" pitchFamily="2" charset="2"/>
              </a:rPr>
              <a:t></a:t>
            </a:r>
            <a:r>
              <a:rPr lang="en-US" dirty="0" smtClean="0"/>
              <a:t> 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 f(</a:t>
            </a:r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sz="3200" dirty="0" smtClean="0">
                <a:sym typeface="Math B" pitchFamily="2" charset="2"/>
              </a:rPr>
              <a:t></a:t>
            </a:r>
            <a:r>
              <a:rPr lang="en-US" dirty="0" smtClean="0"/>
              <a:t>  f(l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Fixed Points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8" y="1676400"/>
            <a:ext cx="59563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ym typeface="Math B" pitchFamily="2" charset="2"/>
              </a:rPr>
              <a:t>A</a:t>
            </a:r>
            <a:r>
              <a:rPr lang="en-US" sz="2400" smtClean="0"/>
              <a:t> monotone function f: L </a:t>
            </a:r>
            <a:r>
              <a:rPr lang="en-US" sz="2400" smtClean="0">
                <a:sym typeface="Symbol" pitchFamily="18" charset="2"/>
              </a:rPr>
              <a:t> L where </a:t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Math B" pitchFamily="2" charset="2"/>
              </a:rPr>
              <a:t>(L, , , , , ) is a complete lattice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Math B" pitchFamily="2" charset="2"/>
              </a:rPr>
              <a:t>Fix(f) = { l: l  L, f(l) = l}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Math B" pitchFamily="2" charset="2"/>
              </a:rPr>
              <a:t>Red(f) = {l: l  L, f(l)  l}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Math B" pitchFamily="2" charset="2"/>
              </a:rPr>
              <a:t>Ext(f) = {l: l  L, l  f(l)}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</a:t>
            </a:r>
            <a:r>
              <a:rPr lang="en-US" baseline="-25000" smtClean="0"/>
              <a:t>1 </a:t>
            </a:r>
            <a:r>
              <a:rPr lang="en-US" smtClean="0">
                <a:sym typeface="Math B" pitchFamily="2" charset="2"/>
              </a:rPr>
              <a:t></a:t>
            </a:r>
            <a:r>
              <a:rPr lang="en-US" smtClean="0"/>
              <a:t> 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 f(</a:t>
            </a:r>
            <a:r>
              <a:rPr lang="en-US" smtClean="0"/>
              <a:t>l</a:t>
            </a:r>
            <a:r>
              <a:rPr lang="en-US" baseline="-25000" smtClean="0"/>
              <a:t>1 </a:t>
            </a:r>
            <a:r>
              <a:rPr lang="en-US" smtClean="0">
                <a:sym typeface="Symbol" pitchFamily="18" charset="2"/>
              </a:rPr>
              <a:t>) </a:t>
            </a:r>
            <a:r>
              <a:rPr lang="en-US" smtClean="0">
                <a:sym typeface="Math B" pitchFamily="2" charset="2"/>
              </a:rPr>
              <a:t></a:t>
            </a:r>
            <a:r>
              <a:rPr lang="en-US" smtClean="0"/>
              <a:t>  f(l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Tarski’s Theorem 1955: if f is monotone then: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 lfp(f)  =  </a:t>
            </a:r>
            <a:r>
              <a:rPr lang="en-US" smtClean="0">
                <a:sym typeface="Math B" pitchFamily="2" charset="2"/>
              </a:rPr>
              <a:t> Fix(f) =  Red(f)  Fix(f)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ym typeface="Math B" pitchFamily="2" charset="2"/>
              </a:rPr>
              <a:t> gfp(f) =   Fix(f) =  Ext(f)   Fix(f)</a:t>
            </a:r>
          </a:p>
        </p:txBody>
      </p:sp>
      <p:sp>
        <p:nvSpPr>
          <p:cNvPr id="239620" name="Oval 4"/>
          <p:cNvSpPr>
            <a:spLocks noChangeArrowheads="1"/>
          </p:cNvSpPr>
          <p:nvPr/>
        </p:nvSpPr>
        <p:spPr bwMode="auto">
          <a:xfrm>
            <a:off x="6553200" y="266700"/>
            <a:ext cx="2225675" cy="6378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123113" y="266700"/>
            <a:ext cx="1042987" cy="6383338"/>
            <a:chOff x="4487" y="168"/>
            <a:chExt cx="657" cy="4021"/>
          </a:xfrm>
        </p:grpSpPr>
        <p:sp>
          <p:nvSpPr>
            <p:cNvPr id="15380" name="Text Box 5"/>
            <p:cNvSpPr txBox="1">
              <a:spLocks noChangeArrowheads="1"/>
            </p:cNvSpPr>
            <p:nvPr/>
          </p:nvSpPr>
          <p:spPr bwMode="auto">
            <a:xfrm>
              <a:off x="4766" y="3898"/>
              <a:ext cx="1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</a:t>
              </a:r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4696" y="168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</a:t>
              </a:r>
            </a:p>
          </p:txBody>
        </p:sp>
        <p:sp>
          <p:nvSpPr>
            <p:cNvPr id="15382" name="Text Box 7"/>
            <p:cNvSpPr txBox="1">
              <a:spLocks noChangeArrowheads="1"/>
            </p:cNvSpPr>
            <p:nvPr/>
          </p:nvSpPr>
          <p:spPr bwMode="auto">
            <a:xfrm>
              <a:off x="4521" y="41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f()</a:t>
              </a:r>
            </a:p>
          </p:txBody>
        </p:sp>
        <p:sp>
          <p:nvSpPr>
            <p:cNvPr id="15383" name="Text Box 8"/>
            <p:cNvSpPr txBox="1">
              <a:spLocks noChangeArrowheads="1"/>
            </p:cNvSpPr>
            <p:nvPr/>
          </p:nvSpPr>
          <p:spPr bwMode="auto">
            <a:xfrm>
              <a:off x="4488" y="3670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f()</a:t>
              </a:r>
            </a:p>
          </p:txBody>
        </p:sp>
        <p:sp>
          <p:nvSpPr>
            <p:cNvPr id="15384" name="Text Box 9"/>
            <p:cNvSpPr txBox="1">
              <a:spLocks noChangeArrowheads="1"/>
            </p:cNvSpPr>
            <p:nvPr/>
          </p:nvSpPr>
          <p:spPr bwMode="auto">
            <a:xfrm>
              <a:off x="4521" y="766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</a:t>
              </a:r>
              <a:r>
                <a:rPr lang="en-US" baseline="30000">
                  <a:sym typeface="Math B" pitchFamily="2" charset="2"/>
                </a:rPr>
                <a:t>2</a:t>
              </a:r>
              <a:r>
                <a:rPr lang="en-US">
                  <a:sym typeface="Math B" pitchFamily="2" charset="2"/>
                </a:rPr>
                <a:t>()</a:t>
              </a:r>
            </a:p>
          </p:txBody>
        </p:sp>
        <p:sp>
          <p:nvSpPr>
            <p:cNvPr id="15385" name="Text Box 10"/>
            <p:cNvSpPr txBox="1">
              <a:spLocks noChangeArrowheads="1"/>
            </p:cNvSpPr>
            <p:nvPr/>
          </p:nvSpPr>
          <p:spPr bwMode="auto">
            <a:xfrm>
              <a:off x="4487" y="3382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ym typeface="Math B" pitchFamily="2" charset="2"/>
                </a:rPr>
                <a:t>f</a:t>
              </a:r>
              <a:r>
                <a:rPr lang="en-US" baseline="30000">
                  <a:sym typeface="Math B" pitchFamily="2" charset="2"/>
                </a:rPr>
                <a:t>2</a:t>
              </a:r>
              <a:r>
                <a:rPr lang="en-US">
                  <a:sym typeface="Math B" pitchFamily="2" charset="2"/>
                </a:rPr>
                <a:t>()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78450" y="3184525"/>
            <a:ext cx="1798638" cy="461963"/>
            <a:chOff x="3216" y="1056"/>
            <a:chExt cx="1133" cy="291"/>
          </a:xfrm>
        </p:grpSpPr>
        <p:sp>
          <p:nvSpPr>
            <p:cNvPr id="15378" name="Text Box 14"/>
            <p:cNvSpPr txBox="1">
              <a:spLocks noChangeArrowheads="1"/>
            </p:cNvSpPr>
            <p:nvPr/>
          </p:nvSpPr>
          <p:spPr bwMode="auto">
            <a:xfrm>
              <a:off x="3216" y="1056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Fix(f)</a:t>
              </a:r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>
              <a:off x="3777" y="121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378450" y="2568575"/>
            <a:ext cx="3019425" cy="4076700"/>
            <a:chOff x="3388" y="1618"/>
            <a:chExt cx="1902" cy="2568"/>
          </a:xfrm>
        </p:grpSpPr>
        <p:sp>
          <p:nvSpPr>
            <p:cNvPr id="15375" name="Oval 13"/>
            <p:cNvSpPr>
              <a:spLocks noChangeArrowheads="1"/>
            </p:cNvSpPr>
            <p:nvPr/>
          </p:nvSpPr>
          <p:spPr bwMode="auto">
            <a:xfrm>
              <a:off x="4349" y="161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5376" name="Text Box 19"/>
            <p:cNvSpPr txBox="1">
              <a:spLocks noChangeArrowheads="1"/>
            </p:cNvSpPr>
            <p:nvPr/>
          </p:nvSpPr>
          <p:spPr bwMode="auto">
            <a:xfrm>
              <a:off x="3388" y="3526"/>
              <a:ext cx="9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Ext(f)</a:t>
              </a:r>
            </a:p>
          </p:txBody>
        </p:sp>
        <p:sp>
          <p:nvSpPr>
            <p:cNvPr id="15377" name="Line 20"/>
            <p:cNvSpPr>
              <a:spLocks noChangeShapeType="1"/>
            </p:cNvSpPr>
            <p:nvPr/>
          </p:nvSpPr>
          <p:spPr bwMode="auto">
            <a:xfrm>
              <a:off x="3949" y="3689"/>
              <a:ext cx="5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257800" y="266700"/>
            <a:ext cx="3140075" cy="4076700"/>
            <a:chOff x="3312" y="168"/>
            <a:chExt cx="1978" cy="2568"/>
          </a:xfrm>
        </p:grpSpPr>
        <p:sp>
          <p:nvSpPr>
            <p:cNvPr id="15371" name="Oval 12"/>
            <p:cNvSpPr>
              <a:spLocks noChangeArrowheads="1"/>
            </p:cNvSpPr>
            <p:nvPr/>
          </p:nvSpPr>
          <p:spPr bwMode="auto">
            <a:xfrm>
              <a:off x="4349" y="168"/>
              <a:ext cx="941" cy="25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5372" name="Group 21"/>
            <p:cNvGrpSpPr>
              <a:grpSpLocks/>
            </p:cNvGrpSpPr>
            <p:nvPr/>
          </p:nvGrpSpPr>
          <p:grpSpPr bwMode="auto">
            <a:xfrm>
              <a:off x="3312" y="1152"/>
              <a:ext cx="1133" cy="291"/>
              <a:chOff x="3216" y="1056"/>
              <a:chExt cx="1133" cy="291"/>
            </a:xfrm>
          </p:grpSpPr>
          <p:sp>
            <p:nvSpPr>
              <p:cNvPr id="15373" name="Text Box 22"/>
              <p:cNvSpPr txBox="1">
                <a:spLocks noChangeArrowheads="1"/>
              </p:cNvSpPr>
              <p:nvPr/>
            </p:nvSpPr>
            <p:spPr bwMode="auto">
              <a:xfrm>
                <a:off x="3216" y="1056"/>
                <a:ext cx="91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buFont typeface="Monotype Sorts" pitchFamily="2" charset="2"/>
                  <a:buNone/>
                </a:pPr>
                <a:r>
                  <a:rPr lang="en-US"/>
                  <a:t>Red(f)</a:t>
                </a:r>
              </a:p>
            </p:txBody>
          </p:sp>
          <p:sp>
            <p:nvSpPr>
              <p:cNvPr id="15374" name="Line 23"/>
              <p:cNvSpPr>
                <a:spLocks noChangeShapeType="1"/>
              </p:cNvSpPr>
              <p:nvPr/>
            </p:nvSpPr>
            <p:spPr bwMode="auto">
              <a:xfrm>
                <a:off x="3777" y="1219"/>
                <a:ext cx="5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39640" name="Text Box 24"/>
          <p:cNvSpPr txBox="1">
            <a:spLocks noChangeArrowheads="1"/>
          </p:cNvSpPr>
          <p:nvPr/>
        </p:nvSpPr>
        <p:spPr bwMode="auto">
          <a:xfrm>
            <a:off x="7056438" y="228600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gfp(f)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7158038" y="411480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lfp(f)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239640" grpId="0"/>
      <p:bldP spid="2396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3838"/>
            <a:ext cx="7772400" cy="655637"/>
          </a:xfrm>
        </p:spPr>
        <p:txBody>
          <a:bodyPr/>
          <a:lstStyle/>
          <a:p>
            <a:pPr algn="ctr"/>
            <a:r>
              <a:rPr lang="en-US" sz="4000" smtClean="0"/>
              <a:t>Chaotic Iterations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7063" y="946150"/>
            <a:ext cx="7526337" cy="1935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 lattice L = </a:t>
            </a:r>
            <a:r>
              <a:rPr lang="en-US" sz="1800" smtClean="0">
                <a:sym typeface="Math B" pitchFamily="2" charset="2"/>
              </a:rPr>
              <a:t>(L, , , , , ) </a:t>
            </a:r>
            <a:r>
              <a:rPr lang="en-US" sz="2000" smtClean="0"/>
              <a:t>with finite strictly increasing chains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L</a:t>
            </a:r>
            <a:r>
              <a:rPr lang="en-US" sz="2000" baseline="30000" smtClean="0"/>
              <a:t>n</a:t>
            </a:r>
            <a:r>
              <a:rPr lang="en-US" sz="2000" smtClean="0"/>
              <a:t> = L </a:t>
            </a:r>
            <a:r>
              <a:rPr lang="en-US" sz="2000" smtClean="0">
                <a:sym typeface="Math B" pitchFamily="2" charset="2"/>
              </a:rPr>
              <a:t> L  …  L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monotone function </a:t>
            </a:r>
            <a:r>
              <a:rPr lang="en-US" sz="2000" u="sng" smtClean="0"/>
              <a:t>f</a:t>
            </a:r>
            <a:r>
              <a:rPr lang="en-US" sz="2000" smtClean="0"/>
              <a:t>: L</a:t>
            </a:r>
            <a:r>
              <a:rPr lang="en-US" sz="2000" baseline="30000" smtClean="0"/>
              <a:t>n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baseline="30000" smtClean="0">
                <a:sym typeface="Symbol" pitchFamily="18" charset="2"/>
              </a:rPr>
              <a:t> </a:t>
            </a:r>
            <a:r>
              <a:rPr lang="en-US" sz="2000" smtClean="0"/>
              <a:t>L</a:t>
            </a:r>
            <a:r>
              <a:rPr lang="en-US" sz="2000" baseline="30000" smtClean="0"/>
              <a:t>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Compute lfp(</a:t>
            </a:r>
            <a:r>
              <a:rPr lang="en-US" sz="2000" u="sng" smtClean="0"/>
              <a:t>f</a:t>
            </a:r>
            <a:r>
              <a:rPr lang="en-US" sz="20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simultaneous  least fixed of the system  {x[i] = </a:t>
            </a:r>
            <a:r>
              <a:rPr lang="en-US" sz="2000" u="sng" smtClean="0">
                <a:sym typeface="Math B" pitchFamily="2" charset="2"/>
              </a:rPr>
              <a:t>f</a:t>
            </a:r>
            <a:r>
              <a:rPr lang="en-US" sz="2000" baseline="-25000" smtClean="0">
                <a:sym typeface="Math B" pitchFamily="2" charset="2"/>
              </a:rPr>
              <a:t>i</a:t>
            </a:r>
            <a:r>
              <a:rPr lang="en-US" sz="2000" smtClean="0">
                <a:sym typeface="Math B" pitchFamily="2" charset="2"/>
              </a:rPr>
              <a:t>(x) : 1 </a:t>
            </a:r>
            <a:r>
              <a:rPr lang="en-US" sz="2000" smtClean="0">
                <a:sym typeface="Symbol" pitchFamily="18" charset="2"/>
              </a:rPr>
              <a:t> i n</a:t>
            </a:r>
            <a:r>
              <a:rPr lang="en-US" sz="2000" smtClean="0">
                <a:sym typeface="Math B" pitchFamily="2" charset="2"/>
              </a:rPr>
              <a:t> }</a:t>
            </a: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0" y="3978275"/>
            <a:ext cx="34417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u="sng"/>
              <a:t>x</a:t>
            </a:r>
            <a:r>
              <a:rPr lang="en-US"/>
              <a:t> := (</a:t>
            </a:r>
            <a:r>
              <a:rPr lang="en-US">
                <a:sym typeface="Math B" pitchFamily="2" charset="2"/>
              </a:rPr>
              <a:t>, , …, )</a:t>
            </a:r>
          </a:p>
          <a:p>
            <a:pPr algn="l">
              <a:buFont typeface="Monotype Sorts" pitchFamily="2" charset="2"/>
              <a:buNone/>
            </a:pPr>
            <a:r>
              <a:rPr lang="en-US">
                <a:sym typeface="Math B" pitchFamily="2" charset="2"/>
              </a:rPr>
              <a:t>while (</a:t>
            </a:r>
            <a:r>
              <a:rPr lang="en-US" u="sng">
                <a:sym typeface="Math B" pitchFamily="2" charset="2"/>
              </a:rPr>
              <a:t>f</a:t>
            </a:r>
            <a:r>
              <a:rPr lang="en-US">
                <a:sym typeface="Math B" pitchFamily="2" charset="2"/>
              </a:rPr>
              <a:t>(x) </a:t>
            </a:r>
            <a:r>
              <a:rPr lang="en-US">
                <a:sym typeface="Symbol" pitchFamily="18" charset="2"/>
              </a:rPr>
              <a:t></a:t>
            </a:r>
            <a:r>
              <a:rPr lang="en-US">
                <a:sym typeface="Math B" pitchFamily="2" charset="2"/>
              </a:rPr>
              <a:t> </a:t>
            </a:r>
            <a:r>
              <a:rPr lang="en-US" u="sng">
                <a:sym typeface="Math B" pitchFamily="2" charset="2"/>
              </a:rPr>
              <a:t> x</a:t>
            </a:r>
            <a:r>
              <a:rPr lang="en-US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>
                <a:sym typeface="Math B" pitchFamily="2" charset="2"/>
              </a:rPr>
              <a:t>	</a:t>
            </a:r>
            <a:r>
              <a:rPr lang="en-US" u="sng">
                <a:sym typeface="Math B" pitchFamily="2" charset="2"/>
              </a:rPr>
              <a:t>x</a:t>
            </a:r>
            <a:r>
              <a:rPr lang="en-US">
                <a:sym typeface="Math B" pitchFamily="2" charset="2"/>
              </a:rPr>
              <a:t> := f(</a:t>
            </a:r>
            <a:r>
              <a:rPr lang="en-US" u="sng">
                <a:sym typeface="Math B" pitchFamily="2" charset="2"/>
              </a:rPr>
              <a:t>x</a:t>
            </a:r>
            <a:r>
              <a:rPr lang="en-US">
                <a:sym typeface="Math B" pitchFamily="2" charset="2"/>
              </a:rPr>
              <a:t>)</a:t>
            </a:r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2636838" y="2830513"/>
            <a:ext cx="650716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for i :=1  to n do</a:t>
            </a:r>
            <a:br>
              <a:rPr lang="en-US" sz="2000"/>
            </a:br>
            <a:r>
              <a:rPr lang="en-US" sz="2000"/>
              <a:t>     x[i] = </a:t>
            </a:r>
            <a:r>
              <a:rPr lang="en-US" sz="2000">
                <a:sym typeface="Math B" pitchFamily="2" charset="2"/>
              </a:rPr>
              <a:t>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WL = {1, 2, …, n}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while (WL </a:t>
            </a:r>
            <a:r>
              <a:rPr lang="en-US" sz="2000">
                <a:sym typeface="Symbol" pitchFamily="18" charset="2"/>
              </a:rPr>
              <a:t></a:t>
            </a:r>
            <a:r>
              <a:rPr lang="en-US" sz="2000">
                <a:sym typeface="Math B" pitchFamily="2" charset="2"/>
              </a:rPr>
              <a:t>   </a:t>
            </a:r>
            <a:r>
              <a:rPr lang="en-US" sz="2000">
                <a:sym typeface="Math C" pitchFamily="2" charset="2"/>
              </a:rPr>
              <a:t></a:t>
            </a:r>
            <a:r>
              <a:rPr lang="en-US" sz="2000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   select and remove an element i  WL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   new := f</a:t>
            </a:r>
            <a:r>
              <a:rPr lang="en-US" sz="2000" baseline="-25000">
                <a:sym typeface="Math B" pitchFamily="2" charset="2"/>
              </a:rPr>
              <a:t>i</a:t>
            </a:r>
            <a:r>
              <a:rPr lang="en-US" sz="2000">
                <a:sym typeface="Math B" pitchFamily="2" charset="2"/>
              </a:rPr>
              <a:t>(</a:t>
            </a:r>
            <a:r>
              <a:rPr lang="en-US" sz="2000" u="sng">
                <a:sym typeface="Math B" pitchFamily="2" charset="2"/>
              </a:rPr>
              <a:t>x</a:t>
            </a:r>
            <a:r>
              <a:rPr lang="en-US" sz="2000">
                <a:sym typeface="Math B" pitchFamily="2" charset="2"/>
              </a:rPr>
              <a:t>)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B" pitchFamily="2" charset="2"/>
              </a:rPr>
              <a:t>    if (new </a:t>
            </a:r>
            <a:r>
              <a:rPr lang="en-US" sz="2000">
                <a:sym typeface="Symbol" pitchFamily="18" charset="2"/>
              </a:rPr>
              <a:t> x[i]) then 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Symbol" pitchFamily="18" charset="2"/>
              </a:rPr>
              <a:t>          x[i] := new;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Symbol" pitchFamily="18" charset="2"/>
              </a:rPr>
              <a:t>          Add all the indexes that directly depends on i to WL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  <p:bldP spid="241680" grpId="0"/>
      <p:bldP spid="2416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Specialized Chaotic Iterations</a:t>
            </a:r>
            <a:br>
              <a:rPr lang="en-US" sz="4000" smtClean="0"/>
            </a:br>
            <a:r>
              <a:rPr lang="en-US" sz="4000" smtClean="0"/>
              <a:t>System of Equations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6438" y="1638300"/>
            <a:ext cx="69167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/>
              <a:t>S =</a:t>
            </a:r>
          </a:p>
          <a:p>
            <a:pPr algn="l">
              <a:buFont typeface="Monotype Sorts" pitchFamily="2" charset="2"/>
              <a:buNone/>
            </a:pPr>
            <a:r>
              <a:rPr lang="en-US"/>
              <a:t>  df</a:t>
            </a:r>
            <a:r>
              <a:rPr lang="en-US" baseline="-25000"/>
              <a:t>entry</a:t>
            </a:r>
            <a:r>
              <a:rPr lang="en-US"/>
              <a:t>[s] = </a:t>
            </a:r>
            <a:r>
              <a:rPr lang="en-US">
                <a:sym typeface="Symbol" pitchFamily="18" charset="2"/>
              </a:rPr>
              <a:t></a:t>
            </a:r>
          </a:p>
          <a:p>
            <a:pPr algn="l">
              <a:buFont typeface="Monotype Sorts" pitchFamily="2" charset="2"/>
              <a:buNone/>
            </a:pPr>
            <a:r>
              <a:rPr lang="en-US">
                <a:sym typeface="Symbol" pitchFamily="18" charset="2"/>
              </a:rPr>
              <a:t>  df</a:t>
            </a:r>
            <a:r>
              <a:rPr lang="en-US" baseline="-25000">
                <a:sym typeface="Symbol" pitchFamily="18" charset="2"/>
              </a:rPr>
              <a:t>entry</a:t>
            </a:r>
            <a:r>
              <a:rPr lang="en-US">
                <a:sym typeface="Symbol" pitchFamily="18" charset="2"/>
              </a:rPr>
              <a:t>[v] = </a:t>
            </a:r>
            <a:r>
              <a:rPr lang="en-US">
                <a:sym typeface="Math B" pitchFamily="2" charset="2"/>
              </a:rPr>
              <a:t>{f(u, v) (df</a:t>
            </a:r>
            <a:r>
              <a:rPr lang="en-US" baseline="-25000">
                <a:sym typeface="Math B" pitchFamily="2" charset="2"/>
              </a:rPr>
              <a:t>entry</a:t>
            </a:r>
            <a:r>
              <a:rPr lang="en-US">
                <a:sym typeface="Math B" pitchFamily="2" charset="2"/>
              </a:rPr>
              <a:t>[u]) | (u, v) </a:t>
            </a:r>
            <a:r>
              <a:rPr lang="en-US">
                <a:sym typeface="Symbol" pitchFamily="18" charset="2"/>
              </a:rPr>
              <a:t> E }</a:t>
            </a:r>
          </a:p>
          <a:p>
            <a:pPr algn="l"/>
            <a:endParaRPr lang="en-US">
              <a:sym typeface="Symbol" pitchFamily="18" charset="2"/>
            </a:endParaRPr>
          </a:p>
        </p:txBody>
      </p:sp>
      <p:sp>
        <p:nvSpPr>
          <p:cNvPr id="17412" name="AutoShape 5"/>
          <p:cNvSpPr>
            <a:spLocks/>
          </p:cNvSpPr>
          <p:nvPr/>
        </p:nvSpPr>
        <p:spPr bwMode="auto">
          <a:xfrm>
            <a:off x="706438" y="2435225"/>
            <a:ext cx="134937" cy="1466850"/>
          </a:xfrm>
          <a:prstGeom prst="leftBrace">
            <a:avLst>
              <a:gd name="adj1" fmla="val 905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 flipH="1">
            <a:off x="6635750" y="2435225"/>
            <a:ext cx="134938" cy="1466850"/>
          </a:xfrm>
          <a:prstGeom prst="leftBrace">
            <a:avLst>
              <a:gd name="adj1" fmla="val 905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841375" y="3738563"/>
            <a:ext cx="50863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F</a:t>
            </a:r>
            <a:r>
              <a:rPr lang="en-US" sz="2000" baseline="-25000"/>
              <a:t>S</a:t>
            </a:r>
            <a:r>
              <a:rPr lang="he-IL" sz="2000">
                <a:cs typeface="Times New Roman" pitchFamily="18" charset="0"/>
              </a:rPr>
              <a:t>:</a:t>
            </a:r>
            <a:r>
              <a:rPr lang="en-US" sz="2000">
                <a:cs typeface="Times New Roman" pitchFamily="18" charset="0"/>
              </a:rPr>
              <a:t>L</a:t>
            </a:r>
            <a:r>
              <a:rPr lang="en-US" sz="2000" baseline="30000">
                <a:cs typeface="Times New Roman" pitchFamily="18" charset="0"/>
              </a:rPr>
              <a:t>n</a:t>
            </a:r>
            <a:r>
              <a:rPr lang="he-IL" sz="2000" baseline="30000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/>
              <a:t>L</a:t>
            </a:r>
            <a:r>
              <a:rPr lang="en-US" sz="2000" baseline="30000"/>
              <a:t>n</a:t>
            </a:r>
          </a:p>
          <a:p>
            <a:pPr algn="l">
              <a:buFont typeface="Monotype Sorts" pitchFamily="2" charset="2"/>
              <a:buNone/>
            </a:pPr>
            <a:r>
              <a:rPr lang="en-US" sz="2000" baseline="30000"/>
              <a:t>      </a:t>
            </a:r>
            <a:r>
              <a:rPr lang="en-US"/>
              <a:t>F</a:t>
            </a:r>
            <a:r>
              <a:rPr lang="en-US" baseline="-25000"/>
              <a:t>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(X)[s]</a:t>
            </a:r>
            <a:r>
              <a:rPr lang="en-US"/>
              <a:t> = </a:t>
            </a:r>
            <a:r>
              <a:rPr lang="en-US">
                <a:sym typeface="Symbol" pitchFamily="18" charset="2"/>
              </a:rPr>
              <a:t>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cs typeface="Times New Roman" pitchFamily="18" charset="0"/>
              </a:rPr>
              <a:t>    F</a:t>
            </a:r>
            <a:r>
              <a:rPr lang="en-US" sz="2000" baseline="-25000">
                <a:cs typeface="Times New Roman" pitchFamily="18" charset="0"/>
              </a:rPr>
              <a:t>S</a:t>
            </a:r>
            <a:r>
              <a:rPr lang="en-US">
                <a:sym typeface="Symbol" pitchFamily="18" charset="2"/>
              </a:rPr>
              <a:t>(X)[v]</a:t>
            </a:r>
            <a:r>
              <a:rPr lang="en-US"/>
              <a:t> </a:t>
            </a:r>
            <a:r>
              <a:rPr lang="en-US" sz="2000">
                <a:cs typeface="Times New Roman" pitchFamily="18" charset="0"/>
              </a:rPr>
              <a:t>= </a:t>
            </a:r>
            <a:r>
              <a:rPr lang="en-US" sz="2000">
                <a:sym typeface="Math B" pitchFamily="2" charset="2"/>
              </a:rPr>
              <a:t>{f(u, v)(X[u]) | (u, v) </a:t>
            </a:r>
            <a:r>
              <a:rPr lang="en-US" sz="2000">
                <a:sym typeface="Symbol" pitchFamily="18" charset="2"/>
              </a:rPr>
              <a:t> E }</a:t>
            </a:r>
          </a:p>
        </p:txBody>
      </p:sp>
      <p:sp>
        <p:nvSpPr>
          <p:cNvPr id="313352" name="Text Box 8"/>
          <p:cNvSpPr txBox="1">
            <a:spLocks noChangeArrowheads="1"/>
          </p:cNvSpPr>
          <p:nvPr/>
        </p:nvSpPr>
        <p:spPr bwMode="auto">
          <a:xfrm>
            <a:off x="706438" y="6129338"/>
            <a:ext cx="464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lfp(S) = lfp(F</a:t>
            </a:r>
            <a:r>
              <a:rPr lang="en-US" baseline="-25000"/>
              <a:t>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1" grpId="0"/>
      <p:bldP spid="3133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Specialized Chaotic Iterations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06438" y="1771650"/>
            <a:ext cx="6916737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/>
              <a:t>Chaotic(G(V, E): Graph, s: Node, L: Lattice, </a:t>
            </a:r>
            <a:r>
              <a:rPr lang="en-US" sz="1800">
                <a:sym typeface="Symbol" pitchFamily="18" charset="2"/>
              </a:rPr>
              <a:t>: L, f: E (L L) </a:t>
            </a:r>
            <a:r>
              <a:rPr lang="en-US" sz="1800"/>
              <a:t>){</a:t>
            </a:r>
          </a:p>
          <a:p>
            <a:pPr algn="l">
              <a:buFont typeface="Monotype Sorts" pitchFamily="2" charset="2"/>
              <a:buNone/>
            </a:pPr>
            <a:r>
              <a:rPr lang="en-US" sz="1800"/>
              <a:t>   for each v in V to n do df</a:t>
            </a:r>
            <a:r>
              <a:rPr lang="en-US" sz="1800" baseline="-25000"/>
              <a:t>entry</a:t>
            </a:r>
            <a:r>
              <a:rPr lang="en-US" sz="1800"/>
              <a:t>[v] := </a:t>
            </a:r>
            <a:r>
              <a:rPr lang="en-US" sz="1800">
                <a:sym typeface="Math B" pitchFamily="2" charset="2"/>
              </a:rPr>
              <a:t>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df[s] = </a:t>
            </a:r>
            <a:r>
              <a:rPr lang="en-US" sz="1800">
                <a:sym typeface="Symbol" pitchFamily="18" charset="2"/>
              </a:rPr>
              <a:t></a:t>
            </a:r>
            <a:r>
              <a:rPr lang="en-US" sz="1800">
                <a:sym typeface="Math B" pitchFamily="2" charset="2"/>
              </a:rPr>
              <a:t> 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WL = {s}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while (WL </a:t>
            </a:r>
            <a:r>
              <a:rPr lang="en-US" sz="1800">
                <a:sym typeface="Symbol" pitchFamily="18" charset="2"/>
              </a:rPr>
              <a:t></a:t>
            </a:r>
            <a:r>
              <a:rPr lang="en-US" sz="1800">
                <a:sym typeface="Math B" pitchFamily="2" charset="2"/>
              </a:rPr>
              <a:t>   </a:t>
            </a:r>
            <a:r>
              <a:rPr lang="en-US" sz="1800">
                <a:sym typeface="Math C" pitchFamily="2" charset="2"/>
              </a:rPr>
              <a:t></a:t>
            </a:r>
            <a:r>
              <a:rPr lang="en-US" sz="1800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select and remove an element u  WL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for each v, such that. (u, v) </a:t>
            </a:r>
            <a:r>
              <a:rPr lang="en-US" sz="1800">
                <a:sym typeface="Symbol" pitchFamily="18" charset="2"/>
              </a:rPr>
              <a:t>E do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temp = </a:t>
            </a:r>
            <a:r>
              <a:rPr lang="en-US" sz="1800">
                <a:sym typeface="Math B" pitchFamily="2" charset="2"/>
              </a:rPr>
              <a:t>f(e)(df</a:t>
            </a:r>
            <a:r>
              <a:rPr lang="en-US" sz="1800" baseline="-25000">
                <a:sym typeface="Math B" pitchFamily="2" charset="2"/>
              </a:rPr>
              <a:t>entry</a:t>
            </a:r>
            <a:r>
              <a:rPr lang="en-US" sz="1800">
                <a:sym typeface="Math B" pitchFamily="2" charset="2"/>
              </a:rPr>
              <a:t>[u]) </a:t>
            </a:r>
            <a:endParaRPr lang="en-US" sz="1800">
              <a:sym typeface="Symbol" pitchFamily="18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>
                <a:sym typeface="Math B" pitchFamily="2" charset="2"/>
              </a:rPr>
              <a:t> new := df</a:t>
            </a:r>
            <a:r>
              <a:rPr lang="en-US" sz="1800" baseline="-25000">
                <a:sym typeface="Math B" pitchFamily="2" charset="2"/>
              </a:rPr>
              <a:t>entry</a:t>
            </a:r>
            <a:r>
              <a:rPr lang="en-US" sz="1800">
                <a:sym typeface="Math B" pitchFamily="2" charset="2"/>
              </a:rPr>
              <a:t>(v) temp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           if (new </a:t>
            </a:r>
            <a:r>
              <a:rPr lang="en-US" sz="1800">
                <a:sym typeface="Symbol" pitchFamily="18" charset="2"/>
              </a:rPr>
              <a:t> df</a:t>
            </a:r>
            <a:r>
              <a:rPr lang="en-US" sz="1800" baseline="-25000">
                <a:sym typeface="Symbol" pitchFamily="18" charset="2"/>
              </a:rPr>
              <a:t>entry</a:t>
            </a:r>
            <a:r>
              <a:rPr lang="en-US" sz="1800">
                <a:sym typeface="Symbol" pitchFamily="18" charset="2"/>
              </a:rPr>
              <a:t>[v]) then  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           df</a:t>
            </a:r>
            <a:r>
              <a:rPr lang="en-US" sz="1800" baseline="-25000">
                <a:sym typeface="Symbol" pitchFamily="18" charset="2"/>
              </a:rPr>
              <a:t>entry</a:t>
            </a:r>
            <a:r>
              <a:rPr lang="en-US" sz="1800">
                <a:sym typeface="Symbol" pitchFamily="18" charset="2"/>
              </a:rPr>
              <a:t>[v] := new;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           WL := WL {v}</a:t>
            </a:r>
            <a:r>
              <a:rPr lang="en-US" sz="18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5"/>
          <p:cNvSpPr txBox="1">
            <a:spLocks noChangeArrowheads="1"/>
          </p:cNvSpPr>
          <p:nvPr/>
        </p:nvSpPr>
        <p:spPr bwMode="auto">
          <a:xfrm rot="-1719839">
            <a:off x="2747963" y="4625151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y :=z+4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1143000"/>
          </a:xfrm>
        </p:spPr>
        <p:txBody>
          <a:bodyPr/>
          <a:lstStyle/>
          <a:p>
            <a:r>
              <a:rPr lang="en-US" dirty="0" smtClean="0"/>
              <a:t>Constant Propagation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5588000" y="34940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800"/>
              <a:t>[x</a:t>
            </a:r>
            <a:r>
              <a:rPr lang="en-US" sz="2800">
                <a:sym typeface="Math C" pitchFamily="2" charset="2"/>
              </a:rPr>
              <a:t>?, y?, z</a:t>
            </a:r>
            <a:r>
              <a:rPr lang="en-US">
                <a:sym typeface="Math C" pitchFamily="2" charset="2"/>
              </a:rPr>
              <a:t>3</a:t>
            </a:r>
            <a:r>
              <a:rPr lang="en-US" sz="2800">
                <a:sym typeface="Math C" pitchFamily="2" charset="2"/>
              </a:rPr>
              <a:t>]</a:t>
            </a:r>
          </a:p>
        </p:txBody>
      </p:sp>
      <p:sp>
        <p:nvSpPr>
          <p:cNvPr id="19462" name="Oval 30"/>
          <p:cNvSpPr>
            <a:spLocks noChangeArrowheads="1"/>
          </p:cNvSpPr>
          <p:nvPr/>
        </p:nvSpPr>
        <p:spPr bwMode="auto">
          <a:xfrm>
            <a:off x="2370138" y="1244615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1</a:t>
            </a:r>
          </a:p>
        </p:txBody>
      </p:sp>
      <p:sp>
        <p:nvSpPr>
          <p:cNvPr id="19463" name="Oval 31"/>
          <p:cNvSpPr>
            <a:spLocks noChangeArrowheads="1"/>
          </p:cNvSpPr>
          <p:nvPr/>
        </p:nvSpPr>
        <p:spPr bwMode="auto">
          <a:xfrm>
            <a:off x="2373313" y="2169334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2</a:t>
            </a:r>
          </a:p>
        </p:txBody>
      </p:sp>
      <p:cxnSp>
        <p:nvCxnSpPr>
          <p:cNvPr id="19464" name="Straight Arrow Connector 33"/>
          <p:cNvCxnSpPr>
            <a:cxnSpLocks noChangeShapeType="1"/>
            <a:stCxn id="19462" idx="4"/>
            <a:endCxn id="19463" idx="0"/>
          </p:cNvCxnSpPr>
          <p:nvPr/>
        </p:nvCxnSpPr>
        <p:spPr bwMode="auto">
          <a:xfrm>
            <a:off x="2837657" y="1808148"/>
            <a:ext cx="3175" cy="36118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5" name="TextBox 34"/>
          <p:cNvSpPr txBox="1">
            <a:spLocks noChangeArrowheads="1"/>
          </p:cNvSpPr>
          <p:nvPr/>
        </p:nvSpPr>
        <p:spPr bwMode="auto">
          <a:xfrm>
            <a:off x="1893888" y="1719263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z :=3</a:t>
            </a:r>
          </a:p>
        </p:txBody>
      </p:sp>
      <p:sp>
        <p:nvSpPr>
          <p:cNvPr id="19466" name="Oval 36"/>
          <p:cNvSpPr>
            <a:spLocks noChangeArrowheads="1"/>
          </p:cNvSpPr>
          <p:nvPr/>
        </p:nvSpPr>
        <p:spPr bwMode="auto">
          <a:xfrm>
            <a:off x="-46037" y="2171715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7</a:t>
            </a:r>
          </a:p>
        </p:txBody>
      </p:sp>
      <p:sp>
        <p:nvSpPr>
          <p:cNvPr id="19467" name="TextBox 37"/>
          <p:cNvSpPr txBox="1">
            <a:spLocks noChangeArrowheads="1"/>
          </p:cNvSpPr>
          <p:nvPr/>
        </p:nvSpPr>
        <p:spPr bwMode="auto">
          <a:xfrm>
            <a:off x="801688" y="2039938"/>
            <a:ext cx="1217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z &lt;=0</a:t>
            </a:r>
          </a:p>
        </p:txBody>
      </p:sp>
      <p:cxnSp>
        <p:nvCxnSpPr>
          <p:cNvPr id="19468" name="Straight Arrow Connector 41"/>
          <p:cNvCxnSpPr>
            <a:cxnSpLocks noChangeShapeType="1"/>
            <a:stCxn id="19463" idx="2"/>
            <a:endCxn id="19466" idx="6"/>
          </p:cNvCxnSpPr>
          <p:nvPr/>
        </p:nvCxnSpPr>
        <p:spPr bwMode="auto">
          <a:xfrm flipH="1">
            <a:off x="889000" y="2451101"/>
            <a:ext cx="1484313" cy="238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9" name="Oval 43"/>
          <p:cNvSpPr>
            <a:spLocks noChangeArrowheads="1"/>
          </p:cNvSpPr>
          <p:nvPr/>
        </p:nvSpPr>
        <p:spPr bwMode="auto">
          <a:xfrm>
            <a:off x="2386013" y="3151996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3</a:t>
            </a:r>
          </a:p>
        </p:txBody>
      </p:sp>
      <p:cxnSp>
        <p:nvCxnSpPr>
          <p:cNvPr id="19470" name="Straight Arrow Connector 47"/>
          <p:cNvCxnSpPr>
            <a:cxnSpLocks noChangeShapeType="1"/>
            <a:stCxn id="19463" idx="4"/>
            <a:endCxn id="19469" idx="0"/>
          </p:cNvCxnSpPr>
          <p:nvPr/>
        </p:nvCxnSpPr>
        <p:spPr bwMode="auto">
          <a:xfrm>
            <a:off x="2840832" y="2732867"/>
            <a:ext cx="12700" cy="41912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1" name="TextBox 48"/>
          <p:cNvSpPr txBox="1">
            <a:spLocks noChangeArrowheads="1"/>
          </p:cNvSpPr>
          <p:nvPr/>
        </p:nvSpPr>
        <p:spPr bwMode="auto">
          <a:xfrm>
            <a:off x="1922463" y="26797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z &gt;0</a:t>
            </a:r>
          </a:p>
        </p:txBody>
      </p:sp>
      <p:sp>
        <p:nvSpPr>
          <p:cNvPr id="19472" name="Oval 49"/>
          <p:cNvSpPr>
            <a:spLocks noChangeArrowheads="1"/>
          </p:cNvSpPr>
          <p:nvPr/>
        </p:nvSpPr>
        <p:spPr bwMode="auto">
          <a:xfrm>
            <a:off x="1023938" y="3998134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4</a:t>
            </a:r>
          </a:p>
        </p:txBody>
      </p:sp>
      <p:sp>
        <p:nvSpPr>
          <p:cNvPr id="19473" name="Oval 50"/>
          <p:cNvSpPr>
            <a:spLocks noChangeArrowheads="1"/>
          </p:cNvSpPr>
          <p:nvPr/>
        </p:nvSpPr>
        <p:spPr bwMode="auto">
          <a:xfrm>
            <a:off x="3706813" y="4024327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5</a:t>
            </a:r>
          </a:p>
        </p:txBody>
      </p:sp>
      <p:cxnSp>
        <p:nvCxnSpPr>
          <p:cNvPr id="19474" name="Straight Arrow Connector 52"/>
          <p:cNvCxnSpPr>
            <a:cxnSpLocks noChangeShapeType="1"/>
            <a:stCxn id="19469" idx="2"/>
            <a:endCxn id="19472" idx="0"/>
          </p:cNvCxnSpPr>
          <p:nvPr/>
        </p:nvCxnSpPr>
        <p:spPr bwMode="auto">
          <a:xfrm flipH="1">
            <a:off x="1491457" y="3433763"/>
            <a:ext cx="894556" cy="56437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75" name="Straight Arrow Connector 55"/>
          <p:cNvCxnSpPr>
            <a:cxnSpLocks noChangeShapeType="1"/>
            <a:stCxn id="19469" idx="6"/>
            <a:endCxn id="19473" idx="0"/>
          </p:cNvCxnSpPr>
          <p:nvPr/>
        </p:nvCxnSpPr>
        <p:spPr bwMode="auto">
          <a:xfrm>
            <a:off x="3321050" y="3433763"/>
            <a:ext cx="853282" cy="59056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76" name="TextBox 56"/>
          <p:cNvSpPr txBox="1">
            <a:spLocks noChangeArrowheads="1"/>
          </p:cNvSpPr>
          <p:nvPr/>
        </p:nvSpPr>
        <p:spPr bwMode="auto">
          <a:xfrm rot="-2001753">
            <a:off x="1365250" y="3234501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x==1</a:t>
            </a:r>
          </a:p>
        </p:txBody>
      </p:sp>
      <p:sp>
        <p:nvSpPr>
          <p:cNvPr id="19477" name="TextBox 57"/>
          <p:cNvSpPr txBox="1">
            <a:spLocks noChangeArrowheads="1"/>
          </p:cNvSpPr>
          <p:nvPr/>
        </p:nvSpPr>
        <p:spPr bwMode="auto">
          <a:xfrm rot="2497133">
            <a:off x="3055938" y="3267839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x!=1</a:t>
            </a:r>
          </a:p>
        </p:txBody>
      </p:sp>
      <p:sp>
        <p:nvSpPr>
          <p:cNvPr id="19478" name="Oval 59"/>
          <p:cNvSpPr>
            <a:spLocks noChangeArrowheads="1"/>
          </p:cNvSpPr>
          <p:nvPr/>
        </p:nvSpPr>
        <p:spPr bwMode="auto">
          <a:xfrm>
            <a:off x="2373313" y="5511815"/>
            <a:ext cx="935037" cy="56353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6</a:t>
            </a:r>
          </a:p>
        </p:txBody>
      </p:sp>
      <p:cxnSp>
        <p:nvCxnSpPr>
          <p:cNvPr id="19479" name="Straight Arrow Connector 61"/>
          <p:cNvCxnSpPr>
            <a:cxnSpLocks noChangeShapeType="1"/>
            <a:stCxn id="19472" idx="4"/>
            <a:endCxn id="19478" idx="0"/>
          </p:cNvCxnSpPr>
          <p:nvPr/>
        </p:nvCxnSpPr>
        <p:spPr bwMode="auto">
          <a:xfrm>
            <a:off x="1491457" y="4561667"/>
            <a:ext cx="1349375" cy="95014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80" name="TextBox 62"/>
          <p:cNvSpPr txBox="1">
            <a:spLocks noChangeArrowheads="1"/>
          </p:cNvSpPr>
          <p:nvPr/>
        </p:nvSpPr>
        <p:spPr bwMode="auto">
          <a:xfrm rot="1649421">
            <a:off x="1747838" y="4598164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y :=7</a:t>
            </a:r>
          </a:p>
        </p:txBody>
      </p:sp>
      <p:cxnSp>
        <p:nvCxnSpPr>
          <p:cNvPr id="19481" name="Straight Arrow Connector 64"/>
          <p:cNvCxnSpPr>
            <a:cxnSpLocks noChangeShapeType="1"/>
            <a:stCxn id="19473" idx="4"/>
          </p:cNvCxnSpPr>
          <p:nvPr/>
        </p:nvCxnSpPr>
        <p:spPr bwMode="auto">
          <a:xfrm flipH="1">
            <a:off x="2840039" y="4587860"/>
            <a:ext cx="1334293" cy="88107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3759" name="TextBox 73"/>
          <p:cNvSpPr txBox="1">
            <a:spLocks noChangeArrowheads="1"/>
          </p:cNvSpPr>
          <p:nvPr/>
        </p:nvSpPr>
        <p:spPr bwMode="auto">
          <a:xfrm rot="-4393158">
            <a:off x="-354012" y="3762659"/>
            <a:ext cx="1952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/>
              <a:t>assert y==7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366115" y="1276352"/>
          <a:ext cx="4498486" cy="273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71"/>
                <a:gridCol w="2114274"/>
                <a:gridCol w="1907541"/>
              </a:tblGrid>
              <a:tr h="371548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WL</a:t>
                      </a:r>
                      <a:endParaRPr lang="en-US" dirty="0"/>
                    </a:p>
                  </a:txBody>
                  <a:tcPr/>
                </a:tc>
              </a:tr>
              <a:tr h="49332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[x</a:t>
                      </a:r>
                      <a:r>
                        <a:rPr lang="en-US" sz="2000" dirty="0" smtClean="0">
                          <a:sym typeface="Math C" pitchFamily="2" charset="2"/>
                        </a:rPr>
                        <a:t>?, y?, z?]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Math C" pitchFamily="2" charset="2"/>
                        </a:rPr>
                        <a:t>{2,</a:t>
                      </a:r>
                      <a:r>
                        <a:rPr lang="en-US" sz="2000" baseline="0" dirty="0" smtClean="0">
                          <a:sym typeface="Math C" pitchFamily="2" charset="2"/>
                        </a:rPr>
                        <a:t> 3, 4, 5, 6, 7}</a:t>
                      </a:r>
                      <a:endParaRPr lang="en-US" sz="2000" dirty="0" smtClean="0">
                        <a:sym typeface="Math C" pitchFamily="2" charset="2"/>
                      </a:endParaRPr>
                    </a:p>
                  </a:txBody>
                  <a:tcPr/>
                </a:tc>
              </a:tr>
              <a:tr h="38316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y?, z3]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Math C" pitchFamily="2" charset="2"/>
                        </a:rPr>
                        <a:t>{</a:t>
                      </a:r>
                      <a:r>
                        <a:rPr lang="en-US" sz="1800" baseline="0" dirty="0" smtClean="0">
                          <a:sym typeface="Math C" pitchFamily="2" charset="2"/>
                        </a:rPr>
                        <a:t> 3, 4, 5, 6, 7}</a:t>
                      </a:r>
                      <a:endParaRPr lang="en-US" sz="1800" dirty="0" smtClean="0">
                        <a:sym typeface="Math C" pitchFamily="2" charset="2"/>
                      </a:endParaRPr>
                    </a:p>
                  </a:txBody>
                  <a:tcPr/>
                </a:tc>
              </a:tr>
              <a:tr h="37154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y?,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4, 5, 6, 7}</a:t>
                      </a:r>
                      <a:endParaRPr lang="en-US" dirty="0"/>
                    </a:p>
                  </a:txBody>
                  <a:tcPr/>
                </a:tc>
              </a:tr>
              <a:tr h="37154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1, y7,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{5, 6, 7}</a:t>
                      </a:r>
                      <a:endParaRPr lang="en-US" dirty="0"/>
                    </a:p>
                  </a:txBody>
                  <a:tcPr/>
                </a:tc>
              </a:tr>
              <a:tr h="37154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y7,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{6, 7}</a:t>
                      </a:r>
                      <a:endParaRPr lang="en-US" dirty="0"/>
                    </a:p>
                  </a:txBody>
                  <a:tcPr/>
                </a:tc>
              </a:tr>
              <a:tr h="37154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?, y7, z3]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{7}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hape 30"/>
          <p:cNvCxnSpPr>
            <a:endCxn id="19469" idx="1"/>
          </p:cNvCxnSpPr>
          <p:nvPr/>
        </p:nvCxnSpPr>
        <p:spPr bwMode="auto">
          <a:xfrm rot="5400000" flipH="1" flipV="1">
            <a:off x="1179950" y="4440587"/>
            <a:ext cx="2549059" cy="136933"/>
          </a:xfrm>
          <a:prstGeom prst="curvedConnector5">
            <a:avLst>
              <a:gd name="adj1" fmla="val 36380"/>
              <a:gd name="adj2" fmla="val -1124083"/>
              <a:gd name="adj3" fmla="val 1089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3" grpId="0"/>
      <p:bldP spid="737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Constant Propagation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14550" y="1589088"/>
            <a:ext cx="30003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1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143125" y="2347913"/>
            <a:ext cx="300038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2</a:t>
            </a:r>
          </a:p>
        </p:txBody>
      </p:sp>
      <p:sp>
        <p:nvSpPr>
          <p:cNvPr id="20485" name="Text Box 20"/>
          <p:cNvSpPr txBox="1">
            <a:spLocks noChangeArrowheads="1"/>
          </p:cNvSpPr>
          <p:nvPr/>
        </p:nvSpPr>
        <p:spPr bwMode="auto">
          <a:xfrm>
            <a:off x="2009775" y="1931988"/>
            <a:ext cx="173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e.e[x</a:t>
            </a:r>
            <a:r>
              <a:rPr lang="en-US" sz="1800">
                <a:sym typeface="Math C" pitchFamily="2" charset="2"/>
              </a:rPr>
              <a:t>3]</a:t>
            </a:r>
          </a:p>
        </p:txBody>
      </p:sp>
      <p:sp>
        <p:nvSpPr>
          <p:cNvPr id="20486" name="Text Box 21"/>
          <p:cNvSpPr txBox="1">
            <a:spLocks noChangeArrowheads="1"/>
          </p:cNvSpPr>
          <p:nvPr/>
        </p:nvSpPr>
        <p:spPr bwMode="auto">
          <a:xfrm>
            <a:off x="2305050" y="21844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e.e</a:t>
            </a:r>
            <a:endParaRPr lang="en-US" sz="1800">
              <a:sym typeface="Math C" pitchFamily="2" charset="2"/>
            </a:endParaRPr>
          </a:p>
        </p:txBody>
      </p:sp>
      <p:sp>
        <p:nvSpPr>
          <p:cNvPr id="20487" name="Text Box 41"/>
          <p:cNvSpPr txBox="1">
            <a:spLocks noChangeArrowheads="1"/>
          </p:cNvSpPr>
          <p:nvPr/>
        </p:nvSpPr>
        <p:spPr bwMode="auto">
          <a:xfrm>
            <a:off x="3717925" y="2349500"/>
            <a:ext cx="373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3</a:t>
            </a:r>
          </a:p>
        </p:txBody>
      </p:sp>
      <p:sp>
        <p:nvSpPr>
          <p:cNvPr id="20488" name="Text Box 82"/>
          <p:cNvSpPr txBox="1">
            <a:spLocks noChangeArrowheads="1"/>
          </p:cNvSpPr>
          <p:nvPr/>
        </p:nvSpPr>
        <p:spPr bwMode="auto">
          <a:xfrm>
            <a:off x="5707063" y="1514475"/>
            <a:ext cx="18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20489" name="TextBox 42"/>
          <p:cNvSpPr txBox="1">
            <a:spLocks noChangeArrowheads="1"/>
          </p:cNvSpPr>
          <p:nvPr/>
        </p:nvSpPr>
        <p:spPr bwMode="auto">
          <a:xfrm>
            <a:off x="4414838" y="1281113"/>
            <a:ext cx="4056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DF(1) = [x </a:t>
            </a:r>
            <a:r>
              <a:rPr lang="en-US" sz="2000">
                <a:sym typeface="Math C" pitchFamily="2" charset="2"/>
              </a:rPr>
              <a:t>0]</a:t>
            </a:r>
            <a:endParaRPr lang="en-US" sz="2000"/>
          </a:p>
        </p:txBody>
      </p:sp>
      <p:sp>
        <p:nvSpPr>
          <p:cNvPr id="20490" name="TextBox 43"/>
          <p:cNvSpPr txBox="1">
            <a:spLocks noChangeArrowheads="1"/>
          </p:cNvSpPr>
          <p:nvPr/>
        </p:nvSpPr>
        <p:spPr bwMode="auto">
          <a:xfrm>
            <a:off x="4416425" y="1674813"/>
            <a:ext cx="4057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DF(2) = DF(1)[x </a:t>
            </a:r>
            <a:r>
              <a:rPr lang="en-US" sz="2000">
                <a:sym typeface="Math C" pitchFamily="2" charset="2"/>
              </a:rPr>
              <a:t>3] </a:t>
            </a:r>
            <a:r>
              <a:rPr lang="en-US" sz="2000">
                <a:sym typeface="Math B" pitchFamily="2" charset="2"/>
              </a:rPr>
              <a:t> DF(2)</a:t>
            </a:r>
            <a:endParaRPr lang="en-US" sz="2000"/>
          </a:p>
        </p:txBody>
      </p:sp>
      <p:sp>
        <p:nvSpPr>
          <p:cNvPr id="20491" name="TextBox 44"/>
          <p:cNvSpPr txBox="1">
            <a:spLocks noChangeArrowheads="1"/>
          </p:cNvSpPr>
          <p:nvPr/>
        </p:nvSpPr>
        <p:spPr bwMode="auto">
          <a:xfrm>
            <a:off x="4411663" y="2093913"/>
            <a:ext cx="4056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/>
              <a:t>DF(3) = DF(2)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3259138" y="2349500"/>
            <a:ext cx="3651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/>
              <a:t>3t</a:t>
            </a:r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auto">
          <a:xfrm>
            <a:off x="1843088" y="277495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e.e</a:t>
            </a:r>
            <a:endParaRPr lang="en-US" sz="1800">
              <a:sym typeface="Math C" pitchFamily="2" charset="2"/>
            </a:endParaRPr>
          </a:p>
        </p:txBody>
      </p:sp>
      <p:cxnSp>
        <p:nvCxnSpPr>
          <p:cNvPr id="20494" name="Straight Arrow Connector 51"/>
          <p:cNvCxnSpPr>
            <a:cxnSpLocks noChangeShapeType="1"/>
            <a:stCxn id="20484" idx="3"/>
            <a:endCxn id="20492" idx="1"/>
          </p:cNvCxnSpPr>
          <p:nvPr/>
        </p:nvCxnSpPr>
        <p:spPr bwMode="auto">
          <a:xfrm>
            <a:off x="2443163" y="2533650"/>
            <a:ext cx="8159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5" name="Curved Connector 55"/>
          <p:cNvCxnSpPr>
            <a:cxnSpLocks noChangeShapeType="1"/>
            <a:stCxn id="20484" idx="1"/>
          </p:cNvCxnSpPr>
          <p:nvPr/>
        </p:nvCxnSpPr>
        <p:spPr bwMode="auto">
          <a:xfrm rot="10800000" flipH="1" flipV="1">
            <a:off x="2143125" y="2533650"/>
            <a:ext cx="263525" cy="360363"/>
          </a:xfrm>
          <a:prstGeom prst="curvedConnector4">
            <a:avLst>
              <a:gd name="adj1" fmla="val -86528"/>
              <a:gd name="adj2" fmla="val 75667"/>
            </a:avLst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0496" name="Shape 57"/>
          <p:cNvCxnSpPr>
            <a:cxnSpLocks noChangeShapeType="1"/>
            <a:stCxn id="20484" idx="1"/>
            <a:endCxn id="20484" idx="3"/>
          </p:cNvCxnSpPr>
          <p:nvPr/>
        </p:nvCxnSpPr>
        <p:spPr bwMode="auto">
          <a:xfrm rot="10800000" flipH="1">
            <a:off x="2143125" y="2533650"/>
            <a:ext cx="300038" cy="12700"/>
          </a:xfrm>
          <a:prstGeom prst="curvedConnector5">
            <a:avLst>
              <a:gd name="adj1" fmla="val -75856"/>
              <a:gd name="adj2" fmla="val -7357199"/>
              <a:gd name="adj3" fmla="val 175856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497" name="Straight Arrow Connector 60"/>
          <p:cNvCxnSpPr>
            <a:cxnSpLocks noChangeShapeType="1"/>
          </p:cNvCxnSpPr>
          <p:nvPr/>
        </p:nvCxnSpPr>
        <p:spPr bwMode="auto">
          <a:xfrm rot="16200000" flipH="1">
            <a:off x="2120901" y="2181225"/>
            <a:ext cx="3667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98" name="TextBox 20"/>
          <p:cNvSpPr txBox="1">
            <a:spLocks noChangeArrowheads="1"/>
          </p:cNvSpPr>
          <p:nvPr/>
        </p:nvSpPr>
        <p:spPr bwMode="auto">
          <a:xfrm>
            <a:off x="1347788" y="1943100"/>
            <a:ext cx="1074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x :=3</a:t>
            </a:r>
          </a:p>
        </p:txBody>
      </p:sp>
      <p:sp>
        <p:nvSpPr>
          <p:cNvPr id="20499" name="TextBox 21"/>
          <p:cNvSpPr txBox="1">
            <a:spLocks noChangeArrowheads="1"/>
          </p:cNvSpPr>
          <p:nvPr/>
        </p:nvSpPr>
        <p:spPr bwMode="auto">
          <a:xfrm>
            <a:off x="1792288" y="3459163"/>
            <a:ext cx="1074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skip</a:t>
            </a:r>
          </a:p>
        </p:txBody>
      </p:sp>
      <p:sp>
        <p:nvSpPr>
          <p:cNvPr id="20500" name="TextBox 22"/>
          <p:cNvSpPr txBox="1">
            <a:spLocks noChangeArrowheads="1"/>
          </p:cNvSpPr>
          <p:nvPr/>
        </p:nvSpPr>
        <p:spPr bwMode="auto">
          <a:xfrm>
            <a:off x="2378075" y="2406650"/>
            <a:ext cx="10747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/>
              <a:t>skip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792288" y="462121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DF[1]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DF[3]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0]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0]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?]</a:t>
                      </a:r>
                      <a:endParaRPr 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7]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/>
                        <a:t>[x </a:t>
                      </a:r>
                      <a:r>
                        <a:rPr lang="en-US" sz="1800" smtClean="0">
                          <a:sym typeface="Math C" pitchFamily="2" charset="2"/>
                        </a:rPr>
                        <a:t>7]</a:t>
                      </a:r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?]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[x </a:t>
                      </a:r>
                      <a:r>
                        <a:rPr lang="en-US" sz="1800" dirty="0" smtClean="0">
                          <a:sym typeface="Math C" pitchFamily="2" charset="2"/>
                        </a:rPr>
                        <a:t>3]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Mathematical Background</a:t>
            </a:r>
          </a:p>
          <a:p>
            <a:r>
              <a:rPr lang="en-US" smtClean="0"/>
              <a:t>Chaotic Iterations</a:t>
            </a:r>
          </a:p>
          <a:p>
            <a:r>
              <a:rPr lang="en-US" smtClean="0"/>
              <a:t>Examples</a:t>
            </a:r>
          </a:p>
          <a:p>
            <a:r>
              <a:rPr lang="en-US" smtClean="0"/>
              <a:t>Soundness, Precision and more examples next week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Chaotic Iterations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Parameters:</a:t>
            </a:r>
          </a:p>
          <a:p>
            <a:pPr lvl="1"/>
            <a:r>
              <a:rPr lang="en-US" smtClean="0"/>
              <a:t>n  the number of CFG nodes</a:t>
            </a:r>
          </a:p>
          <a:p>
            <a:pPr lvl="1"/>
            <a:r>
              <a:rPr lang="en-US" smtClean="0"/>
              <a:t>k is the maximum outdegree of edges </a:t>
            </a:r>
          </a:p>
          <a:p>
            <a:pPr lvl="1"/>
            <a:r>
              <a:rPr lang="en-US" smtClean="0"/>
              <a:t>A lattice of height h</a:t>
            </a:r>
          </a:p>
          <a:p>
            <a:pPr lvl="1"/>
            <a:r>
              <a:rPr lang="en-US" smtClean="0"/>
              <a:t>c is the maximum cost of</a:t>
            </a:r>
          </a:p>
          <a:p>
            <a:pPr lvl="2"/>
            <a:r>
              <a:rPr lang="en-US" smtClean="0"/>
              <a:t>applying </a:t>
            </a:r>
            <a:r>
              <a:rPr lang="en-US" i="1" smtClean="0"/>
              <a:t>f</a:t>
            </a:r>
            <a:r>
              <a:rPr lang="en-US" baseline="-25000" smtClean="0"/>
              <a:t>(e)</a:t>
            </a:r>
            <a:endParaRPr lang="en-US" smtClean="0"/>
          </a:p>
          <a:p>
            <a:pPr lvl="2"/>
            <a:r>
              <a:rPr lang="en-US" smtClean="0">
                <a:sym typeface="Math B" pitchFamily="2" charset="2"/>
              </a:rPr>
              <a:t></a:t>
            </a:r>
          </a:p>
          <a:p>
            <a:pPr lvl="2"/>
            <a:r>
              <a:rPr lang="en-US" smtClean="0">
                <a:sym typeface="Math B" pitchFamily="2" charset="2"/>
              </a:rPr>
              <a:t>L comparisons</a:t>
            </a:r>
          </a:p>
          <a:p>
            <a:r>
              <a:rPr lang="en-US" smtClean="0">
                <a:sym typeface="Math B" pitchFamily="2" charset="2"/>
              </a:rPr>
              <a:t>Complexity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O(n * h * c * 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detected constant is indeed such</a:t>
            </a:r>
          </a:p>
          <a:p>
            <a:r>
              <a:rPr lang="en-US" dirty="0" smtClean="0"/>
              <a:t>Every error will be detected</a:t>
            </a:r>
          </a:p>
          <a:p>
            <a:r>
              <a:rPr lang="en-US" dirty="0" smtClean="0"/>
              <a:t>The least fixed points represents all occurring runtime states</a:t>
            </a:r>
          </a:p>
          <a:p>
            <a:r>
              <a:rPr lang="en-US" dirty="0" smtClean="0"/>
              <a:t>Next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Completeness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constant is indeed detected as such</a:t>
            </a:r>
          </a:p>
          <a:p>
            <a:r>
              <a:rPr lang="en-US" dirty="0" smtClean="0"/>
              <a:t>Every detected error is real</a:t>
            </a:r>
          </a:p>
          <a:p>
            <a:r>
              <a:rPr lang="en-US" dirty="0" smtClean="0"/>
              <a:t>Cannot be guaranteed in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Join-Over-All-Paths (JOP)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Let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paths(v)</a:t>
            </a:r>
            <a:r>
              <a:rPr lang="en-US" smtClean="0">
                <a:sym typeface="Symbol" pitchFamily="18" charset="2"/>
              </a:rPr>
              <a:t> denote the potentially infinite set paths from start to v (written as sequences of labels)</a:t>
            </a:r>
          </a:p>
          <a:p>
            <a:r>
              <a:rPr lang="en-US" smtClean="0"/>
              <a:t>For a sequence of edges [e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 define</a:t>
            </a:r>
            <a:br>
              <a:rPr lang="en-US" smtClean="0"/>
            </a:br>
            <a:r>
              <a:rPr lang="en-US" i="1" smtClean="0"/>
              <a:t>f</a:t>
            </a:r>
            <a:r>
              <a:rPr lang="en-US" smtClean="0"/>
              <a:t> [e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]: L </a:t>
            </a:r>
            <a:r>
              <a:rPr lang="en-US" smtClean="0">
                <a:sym typeface="Symbol" pitchFamily="18" charset="2"/>
              </a:rPr>
              <a:t> L by composing the effects of basic blocks</a:t>
            </a:r>
            <a:br>
              <a:rPr lang="en-US" smtClean="0">
                <a:sym typeface="Symbol" pitchFamily="18" charset="2"/>
              </a:rPr>
            </a:br>
            <a:r>
              <a:rPr lang="en-US" i="1" smtClean="0"/>
              <a:t>f</a:t>
            </a:r>
            <a:r>
              <a:rPr lang="en-US" smtClean="0"/>
              <a:t> [e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](l) = </a:t>
            </a:r>
            <a:r>
              <a:rPr lang="en-US" i="1" smtClean="0"/>
              <a:t>f(e</a:t>
            </a:r>
            <a:r>
              <a:rPr lang="en-US" i="1" baseline="-30000" smtClean="0"/>
              <a:t>n</a:t>
            </a:r>
            <a:r>
              <a:rPr lang="en-US" i="1" smtClean="0"/>
              <a:t>)</a:t>
            </a:r>
            <a:r>
              <a:rPr lang="en-US" baseline="-30000" smtClean="0"/>
              <a:t> </a:t>
            </a:r>
            <a:r>
              <a:rPr lang="en-US" smtClean="0"/>
              <a:t>(… (</a:t>
            </a:r>
            <a:r>
              <a:rPr lang="en-US" i="1" smtClean="0"/>
              <a:t>f(e</a:t>
            </a:r>
            <a:r>
              <a:rPr lang="en-US" i="1" baseline="-30000" smtClean="0"/>
              <a:t>2</a:t>
            </a:r>
            <a:r>
              <a:rPr lang="en-US" i="1" smtClean="0"/>
              <a:t>)</a:t>
            </a:r>
            <a:r>
              <a:rPr lang="en-US" baseline="-30000" smtClean="0"/>
              <a:t> </a:t>
            </a:r>
            <a:r>
              <a:rPr lang="en-US" smtClean="0"/>
              <a:t>(</a:t>
            </a:r>
            <a:r>
              <a:rPr lang="en-US" i="1" smtClean="0"/>
              <a:t>f(e</a:t>
            </a:r>
            <a:r>
              <a:rPr lang="en-US" i="1" baseline="-25000" smtClean="0"/>
              <a:t>1</a:t>
            </a:r>
            <a:r>
              <a:rPr lang="en-US" i="1" smtClean="0"/>
              <a:t>)</a:t>
            </a:r>
            <a:r>
              <a:rPr lang="en-US" baseline="-30000" smtClean="0"/>
              <a:t>  </a:t>
            </a:r>
            <a:r>
              <a:rPr lang="en-US" smtClean="0"/>
              <a:t>(l)) …)</a:t>
            </a:r>
          </a:p>
          <a:p>
            <a:r>
              <a:rPr lang="en-US" smtClean="0">
                <a:solidFill>
                  <a:schemeClr val="tx2"/>
                </a:solidFill>
              </a:rPr>
              <a:t>JOP[v]</a:t>
            </a:r>
            <a:r>
              <a:rPr lang="en-US" baseline="-25000" smtClean="0"/>
              <a:t>  </a:t>
            </a:r>
            <a:r>
              <a:rPr lang="en-US" smtClean="0"/>
              <a:t> = </a:t>
            </a:r>
            <a:r>
              <a:rPr lang="en-US" smtClean="0">
                <a:sym typeface="Math B" pitchFamily="2" charset="2"/>
              </a:rPr>
              <a:t>{</a:t>
            </a:r>
            <a:r>
              <a:rPr lang="en-US" i="1" smtClean="0"/>
              <a:t>f</a:t>
            </a:r>
            <a:r>
              <a:rPr lang="en-US" smtClean="0"/>
              <a:t>[</a:t>
            </a:r>
            <a:r>
              <a:rPr lang="en-US" i="1" smtClean="0"/>
              <a:t>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…,e</a:t>
            </a:r>
            <a:r>
              <a:rPr lang="en-US" i="1" baseline="-25000" smtClean="0"/>
              <a:t>n</a:t>
            </a:r>
            <a:r>
              <a:rPr lang="en-US" smtClean="0"/>
              <a:t>](</a:t>
            </a:r>
            <a:r>
              <a:rPr lang="en-US" smtClean="0">
                <a:sym typeface="Symbol" pitchFamily="18" charset="2"/>
              </a:rPr>
              <a:t>)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		</a:t>
            </a:r>
            <a:r>
              <a:rPr lang="en-US" smtClean="0"/>
              <a:t>[</a:t>
            </a:r>
            <a:r>
              <a:rPr lang="en-US" i="1" smtClean="0"/>
              <a:t>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</a:t>
            </a:r>
            <a:r>
              <a:rPr lang="en-US" smtClean="0">
                <a:sym typeface="Symbol" pitchFamily="18" charset="2"/>
              </a:rPr>
              <a:t>  paths(v)}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JOP vs. Least Solution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DF solution obtained by Chaotic iteration satisfies </a:t>
            </a:r>
            <a:r>
              <a:rPr lang="en-US" smtClean="0">
                <a:sym typeface="Symbol" pitchFamily="18" charset="2"/>
              </a:rPr>
              <a:t>for every</a:t>
            </a:r>
            <a:r>
              <a:rPr lang="en-US" i="1" smtClean="0">
                <a:sym typeface="Symbol" pitchFamily="18" charset="2"/>
              </a:rPr>
              <a:t> l</a:t>
            </a:r>
            <a:r>
              <a:rPr lang="en-US" smtClean="0">
                <a:sym typeface="Symbol" pitchFamily="18" charset="2"/>
              </a:rPr>
              <a:t>: </a:t>
            </a:r>
          </a:p>
          <a:p>
            <a:pPr lvl="1"/>
            <a:r>
              <a:rPr lang="en-US" smtClean="0">
                <a:sym typeface="Symbol" pitchFamily="18" charset="2"/>
              </a:rPr>
              <a:t>JOP[v]</a:t>
            </a:r>
            <a:r>
              <a:rPr lang="en-US" smtClean="0">
                <a:sym typeface="Math B" pitchFamily="2" charset="2"/>
              </a:rPr>
              <a:t> DF</a:t>
            </a:r>
            <a:r>
              <a:rPr lang="en-US" baseline="-25000" smtClean="0">
                <a:sym typeface="Math B" pitchFamily="2" charset="2"/>
              </a:rPr>
              <a:t>entry</a:t>
            </a:r>
            <a:r>
              <a:rPr lang="en-US" smtClean="0">
                <a:sym typeface="Math B" pitchFamily="2" charset="2"/>
              </a:rPr>
              <a:t>(</a:t>
            </a:r>
            <a:r>
              <a:rPr lang="en-US" i="1" smtClean="0">
                <a:sym typeface="Math B" pitchFamily="2" charset="2"/>
              </a:rPr>
              <a:t>v</a:t>
            </a:r>
            <a:r>
              <a:rPr lang="en-US" smtClean="0">
                <a:sym typeface="Math B" pitchFamily="2" charset="2"/>
              </a:rPr>
              <a:t>)</a:t>
            </a:r>
          </a:p>
          <a:p>
            <a:r>
              <a:rPr lang="en-US" smtClean="0">
                <a:sym typeface="Math B" pitchFamily="2" charset="2"/>
              </a:rPr>
              <a:t>A function f is additive (distributive) if </a:t>
            </a:r>
          </a:p>
          <a:p>
            <a:pPr lvl="1"/>
            <a:r>
              <a:rPr lang="en-US" smtClean="0">
                <a:sym typeface="Math B" pitchFamily="2" charset="2"/>
              </a:rPr>
              <a:t>f({x| x </a:t>
            </a:r>
            <a:r>
              <a:rPr lang="en-US" smtClean="0">
                <a:sym typeface="Symbol" pitchFamily="18" charset="2"/>
              </a:rPr>
              <a:t> X}) = </a:t>
            </a:r>
            <a:r>
              <a:rPr lang="en-US" smtClean="0">
                <a:sym typeface="Math B" pitchFamily="2" charset="2"/>
              </a:rPr>
              <a:t>{f(x) | </a:t>
            </a:r>
            <a:r>
              <a:rPr lang="en-US" smtClean="0">
                <a:sym typeface="Symbol" pitchFamily="18" charset="2"/>
              </a:rPr>
              <a:t> X}</a:t>
            </a:r>
          </a:p>
          <a:p>
            <a:r>
              <a:rPr lang="en-US" smtClean="0">
                <a:sym typeface="Math B" pitchFamily="2" charset="2"/>
              </a:rPr>
              <a:t>If every </a:t>
            </a:r>
            <a:r>
              <a:rPr lang="en-US" i="1" smtClean="0">
                <a:sym typeface="Math B" pitchFamily="2" charset="2"/>
              </a:rPr>
              <a:t>f</a:t>
            </a:r>
            <a:r>
              <a:rPr lang="en-US" i="1" baseline="-25000" smtClean="0">
                <a:sym typeface="Math B" pitchFamily="2" charset="2"/>
              </a:rPr>
              <a:t>l</a:t>
            </a:r>
            <a:r>
              <a:rPr lang="en-US" smtClean="0">
                <a:sym typeface="Math B" pitchFamily="2" charset="2"/>
              </a:rPr>
              <a:t> is additive (distributive) for all the nodes v</a:t>
            </a:r>
          </a:p>
          <a:p>
            <a:pPr lvl="1"/>
            <a:r>
              <a:rPr lang="en-US" smtClean="0">
                <a:sym typeface="Symbol" pitchFamily="18" charset="2"/>
              </a:rPr>
              <a:t>JOP[v]</a:t>
            </a:r>
            <a:r>
              <a:rPr lang="en-US" baseline="-25000" smtClean="0">
                <a:sym typeface="Symbol" pitchFamily="18" charset="2"/>
              </a:rPr>
              <a:t>  </a:t>
            </a:r>
            <a:r>
              <a:rPr lang="en-US" smtClean="0">
                <a:sym typeface="Symbol" pitchFamily="18" charset="2"/>
              </a:rPr>
              <a:t>=</a:t>
            </a:r>
            <a:r>
              <a:rPr lang="en-US" smtClean="0">
                <a:sym typeface="Math B" pitchFamily="2" charset="2"/>
              </a:rPr>
              <a:t> DF</a:t>
            </a:r>
            <a:r>
              <a:rPr lang="en-US" baseline="-25000" smtClean="0">
                <a:sym typeface="Math B" pitchFamily="2" charset="2"/>
              </a:rPr>
              <a:t>entry</a:t>
            </a:r>
            <a:r>
              <a:rPr lang="en-US" smtClean="0">
                <a:sym typeface="Math B" pitchFamily="2" charset="2"/>
              </a:rPr>
              <a:t>(v)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Chaotic iterations is a powerful technique</a:t>
            </a:r>
          </a:p>
          <a:p>
            <a:r>
              <a:rPr lang="en-US" smtClean="0"/>
              <a:t>Easy to implement</a:t>
            </a:r>
          </a:p>
          <a:p>
            <a:r>
              <a:rPr lang="en-US" smtClean="0"/>
              <a:t>Rather precise</a:t>
            </a:r>
          </a:p>
          <a:p>
            <a:r>
              <a:rPr lang="en-US" smtClean="0"/>
              <a:t>But expensive</a:t>
            </a:r>
          </a:p>
          <a:p>
            <a:pPr lvl="1"/>
            <a:r>
              <a:rPr lang="en-US" smtClean="0"/>
              <a:t>More efficient methods exist for structured programs </a:t>
            </a:r>
          </a:p>
          <a:p>
            <a:r>
              <a:rPr lang="en-US" smtClean="0"/>
              <a:t>Abstract interpretation relates runtime semantics and static information</a:t>
            </a:r>
          </a:p>
          <a:p>
            <a:r>
              <a:rPr lang="en-US" smtClean="0"/>
              <a:t>The concrete semantics serves as a tool in designing abstractions</a:t>
            </a:r>
          </a:p>
          <a:p>
            <a:pPr lvl="1"/>
            <a:r>
              <a:rPr lang="en-US" smtClean="0"/>
              <a:t>More intuition will be given in the sequel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Widening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Accelerate the termination of Chaotic iterations by computing a more conservative solution</a:t>
            </a:r>
          </a:p>
          <a:p>
            <a:r>
              <a:rPr lang="en-US" smtClean="0"/>
              <a:t>Can handle lattices of infinite heights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Specialized Chaotic Iterations+ </a:t>
            </a:r>
            <a:r>
              <a:rPr lang="en-US" smtClean="0">
                <a:sym typeface="Math B" pitchFamily="2" charset="2"/>
              </a:rPr>
              <a:t>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06438" y="1771650"/>
            <a:ext cx="6916737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/>
              <a:t>Chaotic(G(V, E): Graph, s: Node, L: lattice, </a:t>
            </a:r>
            <a:r>
              <a:rPr lang="en-US" sz="1800">
                <a:sym typeface="Symbol" pitchFamily="18" charset="2"/>
              </a:rPr>
              <a:t>: L, f: E (L L) </a:t>
            </a:r>
            <a:r>
              <a:rPr lang="en-US" sz="1800"/>
              <a:t>){</a:t>
            </a:r>
          </a:p>
          <a:p>
            <a:pPr algn="l">
              <a:buFont typeface="Monotype Sorts" pitchFamily="2" charset="2"/>
              <a:buNone/>
            </a:pPr>
            <a:r>
              <a:rPr lang="en-US" sz="1800"/>
              <a:t>   for each v in V to n do df</a:t>
            </a:r>
            <a:r>
              <a:rPr lang="en-US" sz="1800" baseline="-25000"/>
              <a:t>entry</a:t>
            </a:r>
            <a:r>
              <a:rPr lang="en-US" sz="1800"/>
              <a:t>[v] := </a:t>
            </a:r>
            <a:r>
              <a:rPr lang="en-US" sz="1800">
                <a:sym typeface="Math B" pitchFamily="2" charset="2"/>
              </a:rPr>
              <a:t>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In[v] = </a:t>
            </a:r>
            <a:r>
              <a:rPr lang="en-US" sz="1800">
                <a:sym typeface="Symbol" pitchFamily="18" charset="2"/>
              </a:rPr>
              <a:t></a:t>
            </a:r>
            <a:r>
              <a:rPr lang="en-US" sz="1800">
                <a:sym typeface="Math B" pitchFamily="2" charset="2"/>
              </a:rPr>
              <a:t> 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WL = {s}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while (WL </a:t>
            </a:r>
            <a:r>
              <a:rPr lang="en-US" sz="1800">
                <a:sym typeface="Symbol" pitchFamily="18" charset="2"/>
              </a:rPr>
              <a:t></a:t>
            </a:r>
            <a:r>
              <a:rPr lang="en-US" sz="1800">
                <a:sym typeface="Math B" pitchFamily="2" charset="2"/>
              </a:rPr>
              <a:t>   </a:t>
            </a:r>
            <a:r>
              <a:rPr lang="en-US" sz="1800">
                <a:sym typeface="Math C" pitchFamily="2" charset="2"/>
              </a:rPr>
              <a:t></a:t>
            </a:r>
            <a:r>
              <a:rPr lang="en-US" sz="1800">
                <a:sym typeface="Math B" pitchFamily="2" charset="2"/>
              </a:rPr>
              <a:t> )  do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select and remove an element u  WL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for each v, such that. (u, v) </a:t>
            </a:r>
            <a:r>
              <a:rPr lang="en-US" sz="1800">
                <a:sym typeface="Symbol" pitchFamily="18" charset="2"/>
              </a:rPr>
              <a:t>E do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temp = </a:t>
            </a:r>
            <a:r>
              <a:rPr lang="en-US" sz="1800">
                <a:sym typeface="Math B" pitchFamily="2" charset="2"/>
              </a:rPr>
              <a:t>f(e)(df</a:t>
            </a:r>
            <a:r>
              <a:rPr lang="en-US" sz="1800" baseline="-25000">
                <a:sym typeface="Math B" pitchFamily="2" charset="2"/>
              </a:rPr>
              <a:t>entry</a:t>
            </a:r>
            <a:r>
              <a:rPr lang="en-US" sz="1800">
                <a:sym typeface="Math B" pitchFamily="2" charset="2"/>
              </a:rPr>
              <a:t>[u]) </a:t>
            </a:r>
            <a:endParaRPr lang="en-US" sz="1800">
              <a:sym typeface="Symbol" pitchFamily="18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>
                <a:sym typeface="Math B" pitchFamily="2" charset="2"/>
              </a:rPr>
              <a:t> new := df</a:t>
            </a:r>
            <a:r>
              <a:rPr lang="en-US" sz="1800" baseline="-25000">
                <a:sym typeface="Math B" pitchFamily="2" charset="2"/>
              </a:rPr>
              <a:t>entry</a:t>
            </a:r>
            <a:r>
              <a:rPr lang="en-US" sz="1800">
                <a:sym typeface="Math B" pitchFamily="2" charset="2"/>
              </a:rPr>
              <a:t>(v) </a:t>
            </a:r>
            <a:r>
              <a:rPr lang="en-US">
                <a:sym typeface="Math B" pitchFamily="2" charset="2"/>
              </a:rPr>
              <a:t> </a:t>
            </a:r>
            <a:r>
              <a:rPr lang="en-US" sz="1800">
                <a:sym typeface="Math B" pitchFamily="2" charset="2"/>
              </a:rPr>
              <a:t> temp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Math B" pitchFamily="2" charset="2"/>
              </a:rPr>
              <a:t>                 if (new </a:t>
            </a:r>
            <a:r>
              <a:rPr lang="en-US" sz="1800">
                <a:sym typeface="Symbol" pitchFamily="18" charset="2"/>
              </a:rPr>
              <a:t> df</a:t>
            </a:r>
            <a:r>
              <a:rPr lang="en-US" sz="1800" baseline="-25000">
                <a:sym typeface="Symbol" pitchFamily="18" charset="2"/>
              </a:rPr>
              <a:t>entry</a:t>
            </a:r>
            <a:r>
              <a:rPr lang="en-US" sz="1800">
                <a:sym typeface="Symbol" pitchFamily="18" charset="2"/>
              </a:rPr>
              <a:t>[v]) then  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           df</a:t>
            </a:r>
            <a:r>
              <a:rPr lang="en-US" sz="1800" baseline="-25000">
                <a:sym typeface="Symbol" pitchFamily="18" charset="2"/>
              </a:rPr>
              <a:t>entry</a:t>
            </a:r>
            <a:r>
              <a:rPr lang="en-US" sz="1800">
                <a:sym typeface="Symbol" pitchFamily="18" charset="2"/>
              </a:rPr>
              <a:t>[v] := new;</a:t>
            </a:r>
          </a:p>
          <a:p>
            <a:pPr algn="l">
              <a:buFont typeface="Monotype Sorts" pitchFamily="2" charset="2"/>
              <a:buNone/>
            </a:pPr>
            <a:r>
              <a:rPr lang="en-US" sz="1800">
                <a:sym typeface="Symbol" pitchFamily="18" charset="2"/>
              </a:rPr>
              <a:t>                            WL := WL {v}</a:t>
            </a:r>
            <a:r>
              <a:rPr lang="en-US" sz="18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r>
              <a:rPr lang="en-US" smtClean="0"/>
              <a:t>Example Interval Analysis 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276350"/>
            <a:ext cx="7727950" cy="4910138"/>
          </a:xfrm>
        </p:spPr>
        <p:txBody>
          <a:bodyPr/>
          <a:lstStyle/>
          <a:p>
            <a:r>
              <a:rPr lang="en-US" smtClean="0"/>
              <a:t>Find a lower and an upper bound of the value of a variable</a:t>
            </a:r>
          </a:p>
          <a:p>
            <a:r>
              <a:rPr lang="en-US" smtClean="0"/>
              <a:t>Usages?</a:t>
            </a:r>
          </a:p>
          <a:p>
            <a:r>
              <a:rPr lang="en-US" smtClean="0"/>
              <a:t>Lattice </a:t>
            </a:r>
            <a:br>
              <a:rPr lang="en-US" smtClean="0"/>
            </a:br>
            <a:r>
              <a:rPr lang="en-US" smtClean="0"/>
              <a:t>L = (Z</a:t>
            </a:r>
            <a:r>
              <a:rPr lang="en-US" smtClean="0">
                <a:sym typeface="Symbol" pitchFamily="18" charset="2"/>
              </a:rPr>
              <a:t>{-, }Z {-, }, </a:t>
            </a:r>
            <a:r>
              <a:rPr lang="en-US" smtClean="0">
                <a:sym typeface="Math B" pitchFamily="2" charset="2"/>
              </a:rPr>
              <a:t>, </a:t>
            </a:r>
            <a:r>
              <a:rPr lang="en-US" sz="2400" smtClean="0">
                <a:sym typeface="Math B" pitchFamily="2" charset="2"/>
              </a:rPr>
              <a:t>, , ,</a:t>
            </a:r>
            <a:r>
              <a:rPr lang="en-US" smtClean="0">
                <a:sym typeface="Math B" pitchFamily="2" charset="2"/>
              </a:rPr>
              <a:t>)</a:t>
            </a:r>
          </a:p>
          <a:p>
            <a:pPr lvl="1"/>
            <a:r>
              <a:rPr lang="en-US" smtClean="0">
                <a:sym typeface="Math B" pitchFamily="2" charset="2"/>
              </a:rPr>
              <a:t>[a, b]  [c, d] if c </a:t>
            </a:r>
            <a:r>
              <a:rPr lang="en-US" smtClean="0">
                <a:sym typeface="Symbol" pitchFamily="18" charset="2"/>
              </a:rPr>
              <a:t> a and d  b</a:t>
            </a:r>
          </a:p>
          <a:p>
            <a:pPr lvl="1"/>
            <a:r>
              <a:rPr lang="en-US" smtClean="0">
                <a:sym typeface="Symbol" pitchFamily="18" charset="2"/>
              </a:rPr>
              <a:t>[a, b] </a:t>
            </a:r>
            <a:r>
              <a:rPr lang="en-US" sz="2000" smtClean="0">
                <a:sym typeface="Math B" pitchFamily="2" charset="2"/>
              </a:rPr>
              <a:t> [c, d] = [min(a, c), max(b, d)]</a:t>
            </a:r>
          </a:p>
          <a:p>
            <a:pPr lvl="1"/>
            <a:r>
              <a:rPr lang="en-US" sz="2000" smtClean="0">
                <a:sym typeface="Math B" pitchFamily="2" charset="2"/>
              </a:rPr>
              <a:t>[a,  b]   [c, d] = [max(a, c), min(b, d)]</a:t>
            </a:r>
          </a:p>
          <a:p>
            <a:pPr lvl="1"/>
            <a:r>
              <a:rPr lang="en-US" sz="2000" smtClean="0">
                <a:sym typeface="Math B" pitchFamily="2" charset="2"/>
              </a:rPr>
              <a:t>  =</a:t>
            </a:r>
          </a:p>
          <a:p>
            <a:pPr lvl="1"/>
            <a:r>
              <a:rPr lang="en-US" sz="2000" smtClean="0">
                <a:sym typeface="Math B" pitchFamily="2" charset="2"/>
              </a:rPr>
              <a:t>  =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smtClean="0"/>
              <a:t>Example Program</a:t>
            </a:r>
            <a:br>
              <a:rPr lang="en-US" sz="4000" smtClean="0"/>
            </a:br>
            <a:r>
              <a:rPr lang="en-US" sz="4000" smtClean="0"/>
              <a:t>Interval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630613" y="1568450"/>
            <a:ext cx="5305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IntEntry(1) = [minint,maxint</a:t>
            </a:r>
            <a:r>
              <a:rPr lang="en-US" sz="2000"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IntExit(1)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630613" y="2611438"/>
            <a:ext cx="53054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IntEntry(2) = IntExit(1) </a:t>
            </a:r>
            <a:r>
              <a:rPr lang="en-US" sz="2000">
                <a:sym typeface="Math B" pitchFamily="2" charset="2"/>
              </a:rPr>
              <a:t> IntExit(3)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IntExit(2) = IntEntry(2)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27657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[x:=1]</a:t>
              </a:r>
              <a:r>
                <a:rPr lang="en-US" baseline="30000"/>
                <a:t>1</a:t>
              </a:r>
            </a:p>
          </p:txBody>
        </p:sp>
        <p:sp>
          <p:nvSpPr>
            <p:cNvPr id="27658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 </a:t>
              </a:r>
              <a:r>
                <a:rPr lang="en-US">
                  <a:sym typeface="Symbol" pitchFamily="18" charset="2"/>
                </a:rPr>
                <a:t> 1000]</a:t>
              </a:r>
              <a:r>
                <a:rPr lang="en-US" baseline="30000">
                  <a:sym typeface="Symbol" pitchFamily="18" charset="2"/>
                </a:rPr>
                <a:t>2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  <p:sp>
          <p:nvSpPr>
            <p:cNvPr id="27659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 := x+1</a:t>
              </a:r>
              <a:r>
                <a:rPr lang="en-US">
                  <a:sym typeface="Symbol" pitchFamily="18" charset="2"/>
                </a:rPr>
                <a:t>]</a:t>
              </a:r>
              <a:r>
                <a:rPr lang="en-US" baseline="30000">
                  <a:sym typeface="Symbol" pitchFamily="18" charset="2"/>
                </a:rPr>
                <a:t>3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7662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[exit]</a:t>
              </a:r>
              <a:r>
                <a:rPr lang="en-US" baseline="30000"/>
                <a:t>4</a:t>
              </a:r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cxnSp>
          <p:nvCxnSpPr>
            <p:cNvPr id="27664" name="AutoShape 14"/>
            <p:cNvCxnSpPr>
              <a:cxnSpLocks noChangeShapeType="1"/>
              <a:stCxn id="27659" idx="1"/>
              <a:endCxn id="27658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630613" y="3819525"/>
            <a:ext cx="5305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IntEntry(3) = IntExit(2) </a:t>
            </a:r>
            <a:r>
              <a:rPr lang="en-US" sz="2000">
                <a:sym typeface="Math B" pitchFamily="2" charset="2"/>
              </a:rPr>
              <a:t> [minint,1000]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IntExit(3) = IntEntry(3)+[1,1]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630613" y="5495925"/>
            <a:ext cx="5305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IntEntry(4) = IntExit(2) </a:t>
            </a:r>
            <a:r>
              <a:rPr lang="en-US" sz="2000">
                <a:sym typeface="Math B" pitchFamily="2" charset="2"/>
              </a:rPr>
              <a:t> [1001,maxint]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IntExit(4) = IntEntry(4)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  <p:bldP spid="233477" grpId="0"/>
      <p:bldP spid="233487" grpId="0"/>
      <p:bldP spid="2334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93700"/>
            <a:ext cx="7772400" cy="1104900"/>
          </a:xfrm>
        </p:spPr>
        <p:txBody>
          <a:bodyPr/>
          <a:lstStyle/>
          <a:p>
            <a:r>
              <a:rPr lang="en-US" sz="4800" b="1" smtClean="0"/>
              <a:t>Mathematical 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/>
              <a:t>Declaratively define</a:t>
            </a:r>
          </a:p>
          <a:p>
            <a:pPr lvl="1"/>
            <a:r>
              <a:rPr lang="en-US" sz="3200" smtClean="0"/>
              <a:t>The result of the analysis</a:t>
            </a:r>
          </a:p>
          <a:p>
            <a:pPr lvl="1"/>
            <a:r>
              <a:rPr lang="en-US" sz="3200" smtClean="0"/>
              <a:t>The exact solution</a:t>
            </a:r>
          </a:p>
          <a:p>
            <a:pPr lvl="1"/>
            <a:r>
              <a:rPr lang="en-US" sz="3200" smtClean="0"/>
              <a:t>Allow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5738"/>
            <a:ext cx="7772400" cy="800100"/>
          </a:xfrm>
        </p:spPr>
        <p:txBody>
          <a:bodyPr/>
          <a:lstStyle/>
          <a:p>
            <a:r>
              <a:rPr lang="en-US" smtClean="0"/>
              <a:t>Widening for Interval Analysis 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62038"/>
            <a:ext cx="7727950" cy="5551487"/>
          </a:xfrm>
        </p:spPr>
        <p:txBody>
          <a:bodyPr/>
          <a:lstStyle/>
          <a:p>
            <a:r>
              <a:rPr lang="en-US" sz="2400" smtClean="0">
                <a:sym typeface="Math B" pitchFamily="2" charset="2"/>
              </a:rPr>
              <a:t></a:t>
            </a:r>
            <a:r>
              <a:rPr lang="en-US" smtClean="0">
                <a:sym typeface="Math B" pitchFamily="2" charset="2"/>
              </a:rPr>
              <a:t> [c, d] = [c, d]</a:t>
            </a:r>
          </a:p>
          <a:p>
            <a:r>
              <a:rPr lang="en-US" smtClean="0">
                <a:sym typeface="Math B" pitchFamily="2" charset="2"/>
              </a:rPr>
              <a:t>[a, b]   [c, d] = [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   	if a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>
                <a:sym typeface="Math B" pitchFamily="2" charset="2"/>
              </a:rPr>
              <a:t> c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then a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</a:t>
            </a:r>
            <a:r>
              <a:rPr lang="en-US" smtClean="0">
                <a:sym typeface="Symbol" pitchFamily="18" charset="2"/>
              </a:rPr>
              <a:t>else -,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	</a:t>
            </a:r>
            <a:r>
              <a:rPr lang="en-US" smtClean="0">
                <a:sym typeface="Math B" pitchFamily="2" charset="2"/>
              </a:rPr>
              <a:t>if b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>
                <a:sym typeface="Math B" pitchFamily="2" charset="2"/>
              </a:rPr>
              <a:t> d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then b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</a:t>
            </a:r>
            <a:r>
              <a:rPr lang="en-US" smtClean="0">
                <a:sym typeface="Symbol" pitchFamily="18" charset="2"/>
              </a:rPr>
              <a:t>else </a:t>
            </a:r>
            <a:r>
              <a:rPr lang="en-US" smtClean="0">
                <a:sym typeface="Math B" pitchFamily="2" charset="2"/>
              </a:rPr>
              <a:t> 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 			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smtClean="0"/>
              <a:t>Example Program</a:t>
            </a:r>
            <a:br>
              <a:rPr lang="en-US" sz="4000" smtClean="0"/>
            </a:br>
            <a:r>
              <a:rPr lang="en-US" sz="4000" smtClean="0"/>
              <a:t>Interval Analysis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440113" y="1568450"/>
            <a:ext cx="530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IntEntry(1) = [</a:t>
            </a:r>
            <a:r>
              <a:rPr lang="en-US">
                <a:sym typeface="Symbol" pitchFamily="18" charset="2"/>
              </a:rPr>
              <a:t>-</a:t>
            </a:r>
            <a:r>
              <a:rPr lang="en-US" sz="2000"/>
              <a:t>, </a:t>
            </a:r>
            <a:r>
              <a:rPr lang="en-US">
                <a:sym typeface="Symbol" pitchFamily="18" charset="2"/>
              </a:rPr>
              <a:t></a:t>
            </a:r>
            <a:r>
              <a:rPr lang="en-US" sz="2000"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IntExit(1) = [1,1]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440113" y="2611438"/>
            <a:ext cx="5622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IntEntry(2) = InExit(2) </a:t>
            </a:r>
            <a:r>
              <a:rPr lang="en-US" sz="2000">
                <a:sym typeface="Math B" pitchFamily="2" charset="2"/>
              </a:rPr>
              <a:t></a:t>
            </a:r>
            <a:r>
              <a:rPr lang="en-US">
                <a:sym typeface="Math C" pitchFamily="2" charset="2"/>
              </a:rPr>
              <a:t> </a:t>
            </a:r>
            <a:r>
              <a:rPr lang="en-US" sz="2000">
                <a:sym typeface="Math C" pitchFamily="2" charset="2"/>
              </a:rPr>
              <a:t>(</a:t>
            </a:r>
            <a:r>
              <a:rPr lang="en-US" sz="2000"/>
              <a:t>IntExit(1) </a:t>
            </a:r>
            <a:r>
              <a:rPr lang="en-US" sz="2000">
                <a:sym typeface="Math B" pitchFamily="2" charset="2"/>
              </a:rPr>
              <a:t> IntExit(3))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IntExit(2) = IntEntry(2)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29705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[x:=1]</a:t>
              </a:r>
              <a:r>
                <a:rPr lang="en-US" baseline="30000"/>
                <a:t>1</a:t>
              </a:r>
            </a:p>
          </p:txBody>
        </p:sp>
        <p:sp>
          <p:nvSpPr>
            <p:cNvPr id="29706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 </a:t>
              </a:r>
              <a:r>
                <a:rPr lang="en-US">
                  <a:sym typeface="Symbol" pitchFamily="18" charset="2"/>
                </a:rPr>
                <a:t> 1000]</a:t>
              </a:r>
              <a:r>
                <a:rPr lang="en-US" baseline="30000">
                  <a:sym typeface="Symbol" pitchFamily="18" charset="2"/>
                </a:rPr>
                <a:t>2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  <p:sp>
          <p:nvSpPr>
            <p:cNvPr id="29707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 := x+1</a:t>
              </a:r>
              <a:r>
                <a:rPr lang="en-US">
                  <a:sym typeface="Symbol" pitchFamily="18" charset="2"/>
                </a:rPr>
                <a:t>]</a:t>
              </a:r>
              <a:r>
                <a:rPr lang="en-US" baseline="30000">
                  <a:sym typeface="Symbol" pitchFamily="18" charset="2"/>
                </a:rPr>
                <a:t>3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9709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29710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[exit]</a:t>
              </a:r>
              <a:r>
                <a:rPr lang="en-US" baseline="30000"/>
                <a:t>4</a:t>
              </a:r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cxnSp>
          <p:nvCxnSpPr>
            <p:cNvPr id="29712" name="AutoShape 14"/>
            <p:cNvCxnSpPr>
              <a:cxnSpLocks noChangeShapeType="1"/>
              <a:stCxn id="29707" idx="1"/>
              <a:endCxn id="29706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9703" name="Text Box 15"/>
          <p:cNvSpPr txBox="1">
            <a:spLocks noChangeArrowheads="1"/>
          </p:cNvSpPr>
          <p:nvPr/>
        </p:nvSpPr>
        <p:spPr bwMode="auto">
          <a:xfrm>
            <a:off x="3440113" y="3819525"/>
            <a:ext cx="530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IntEntry(3) = IntExit(2) </a:t>
            </a:r>
            <a:r>
              <a:rPr lang="en-US" sz="2000">
                <a:sym typeface="Math B" pitchFamily="2" charset="2"/>
              </a:rPr>
              <a:t> [</a:t>
            </a:r>
            <a:r>
              <a:rPr lang="en-US">
                <a:sym typeface="Symbol" pitchFamily="18" charset="2"/>
              </a:rPr>
              <a:t>-</a:t>
            </a:r>
            <a:r>
              <a:rPr lang="en-US" sz="2000">
                <a:sym typeface="Math B" pitchFamily="2" charset="2"/>
              </a:rPr>
              <a:t>,1000]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IntExit(3) = IntEntry(3)+[1,1]</a:t>
            </a:r>
          </a:p>
        </p:txBody>
      </p:sp>
      <p:sp>
        <p:nvSpPr>
          <p:cNvPr id="29704" name="Text Box 16"/>
          <p:cNvSpPr txBox="1">
            <a:spLocks noChangeArrowheads="1"/>
          </p:cNvSpPr>
          <p:nvPr/>
        </p:nvSpPr>
        <p:spPr bwMode="auto">
          <a:xfrm>
            <a:off x="3440113" y="5495925"/>
            <a:ext cx="530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IntEntry(4) = IntExit(2) </a:t>
            </a:r>
            <a:r>
              <a:rPr lang="en-US" sz="2000">
                <a:sym typeface="Math B" pitchFamily="2" charset="2"/>
              </a:rPr>
              <a:t> [1001, </a:t>
            </a:r>
            <a:r>
              <a:rPr lang="en-US">
                <a:sym typeface="Symbol" pitchFamily="18" charset="2"/>
              </a:rPr>
              <a:t></a:t>
            </a:r>
            <a:r>
              <a:rPr lang="en-US" sz="2000">
                <a:sym typeface="Math B" pitchFamily="2" charset="2"/>
              </a:rPr>
              <a:t>]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IntExit(4) = IntEntry(4)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on Widening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For all elements l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 l</a:t>
            </a:r>
            <a:r>
              <a:rPr lang="en-US" sz="2400" baseline="-25000" smtClean="0">
                <a:sym typeface="Math B" pitchFamily="2" charset="2"/>
              </a:rPr>
              <a:t>2</a:t>
            </a:r>
            <a:r>
              <a:rPr lang="en-US" sz="2400" smtClean="0">
                <a:sym typeface="Math B" pitchFamily="2" charset="2"/>
              </a:rPr>
              <a:t>  l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 l</a:t>
            </a:r>
            <a:r>
              <a:rPr lang="en-US" sz="2400" baseline="-25000" smtClean="0">
                <a:sym typeface="Math B" pitchFamily="2" charset="2"/>
              </a:rPr>
              <a:t>2</a:t>
            </a:r>
            <a:r>
              <a:rPr lang="en-US" sz="2400" smtClean="0">
                <a:sym typeface="Math B" pitchFamily="2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For all ascending chains 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l</a:t>
            </a:r>
            <a:r>
              <a:rPr lang="en-US" sz="2400" baseline="-25000" smtClean="0">
                <a:sym typeface="Math B" pitchFamily="2" charset="2"/>
              </a:rPr>
              <a:t>0</a:t>
            </a:r>
            <a:r>
              <a:rPr lang="en-US" sz="2400" smtClean="0">
                <a:sym typeface="Math B" pitchFamily="2" charset="2"/>
              </a:rPr>
              <a:t>  l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 l</a:t>
            </a:r>
            <a:r>
              <a:rPr lang="en-US" sz="2400" baseline="-25000" smtClean="0">
                <a:sym typeface="Math B" pitchFamily="2" charset="2"/>
              </a:rPr>
              <a:t>2</a:t>
            </a:r>
            <a:r>
              <a:rPr lang="en-US" sz="2400" smtClean="0">
                <a:sym typeface="Math B" pitchFamily="2" charset="2"/>
              </a:rPr>
              <a:t>  …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the following sequence is finite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y</a:t>
            </a:r>
            <a:r>
              <a:rPr lang="en-US" sz="2000" baseline="-25000" smtClean="0">
                <a:sym typeface="Math B" pitchFamily="2" charset="2"/>
              </a:rPr>
              <a:t>0</a:t>
            </a:r>
            <a:r>
              <a:rPr lang="en-US" sz="2000" smtClean="0">
                <a:sym typeface="Math B" pitchFamily="2" charset="2"/>
              </a:rPr>
              <a:t> = l</a:t>
            </a:r>
            <a:r>
              <a:rPr lang="en-US" sz="2000" baseline="-25000" smtClean="0">
                <a:sym typeface="Math B" pitchFamily="2" charset="2"/>
              </a:rPr>
              <a:t>0</a:t>
            </a:r>
            <a:r>
              <a:rPr lang="en-US" sz="2000" smtClean="0">
                <a:sym typeface="Math B" pitchFamily="2" charset="2"/>
              </a:rPr>
              <a:t> </a:t>
            </a:r>
            <a:endParaRPr lang="en-US" sz="1800" smtClean="0"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1800" smtClean="0">
                <a:sym typeface="Math B" pitchFamily="2" charset="2"/>
              </a:rPr>
              <a:t>y</a:t>
            </a:r>
            <a:r>
              <a:rPr lang="en-US" sz="1800" baseline="-25000" smtClean="0">
                <a:sym typeface="Math B" pitchFamily="2" charset="2"/>
              </a:rPr>
              <a:t>i+1</a:t>
            </a:r>
            <a:r>
              <a:rPr lang="en-US" sz="1800" smtClean="0">
                <a:sym typeface="Math B" pitchFamily="2" charset="2"/>
              </a:rPr>
              <a:t> = y</a:t>
            </a:r>
            <a:r>
              <a:rPr lang="en-US" sz="1800" baseline="-25000" smtClean="0">
                <a:sym typeface="Math B" pitchFamily="2" charset="2"/>
              </a:rPr>
              <a:t>i </a:t>
            </a:r>
            <a:r>
              <a:rPr lang="en-US" sz="2000" smtClean="0">
                <a:sym typeface="Math B" pitchFamily="2" charset="2"/>
              </a:rPr>
              <a:t> l</a:t>
            </a:r>
            <a:r>
              <a:rPr lang="en-US" sz="2000" baseline="-25000" smtClean="0">
                <a:sym typeface="Math B" pitchFamily="2" charset="2"/>
              </a:rPr>
              <a:t>i+1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For a monotonic function 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f: L </a:t>
            </a:r>
            <a:r>
              <a:rPr lang="en-US" sz="2400" smtClean="0">
                <a:sym typeface="Symbol" pitchFamily="18" charset="2"/>
              </a:rPr>
              <a:t> L</a:t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define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x</a:t>
            </a:r>
            <a:r>
              <a:rPr lang="en-US" sz="2000" baseline="-25000" smtClean="0">
                <a:sym typeface="Math B" pitchFamily="2" charset="2"/>
              </a:rPr>
              <a:t>0  </a:t>
            </a:r>
            <a:r>
              <a:rPr lang="en-US" sz="2000" smtClean="0">
                <a:sym typeface="Math B" pitchFamily="2" charset="2"/>
              </a:rPr>
              <a:t>= 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x</a:t>
            </a:r>
            <a:r>
              <a:rPr lang="en-US" sz="1800" baseline="-25000" smtClean="0">
                <a:sym typeface="Math B" pitchFamily="2" charset="2"/>
              </a:rPr>
              <a:t>i+1</a:t>
            </a:r>
            <a:r>
              <a:rPr lang="en-US" sz="1800" smtClean="0">
                <a:sym typeface="Math B" pitchFamily="2" charset="2"/>
              </a:rPr>
              <a:t> = x</a:t>
            </a:r>
            <a:r>
              <a:rPr lang="en-US" sz="1800" baseline="-25000" smtClean="0">
                <a:sym typeface="Math B" pitchFamily="2" charset="2"/>
              </a:rPr>
              <a:t>i </a:t>
            </a:r>
            <a:r>
              <a:rPr lang="en-US" sz="2000" smtClean="0">
                <a:sym typeface="Math B" pitchFamily="2" charset="2"/>
              </a:rPr>
              <a:t> f(x</a:t>
            </a:r>
            <a:r>
              <a:rPr lang="en-US" sz="2000" baseline="-25000" smtClean="0">
                <a:sym typeface="Math B" pitchFamily="2" charset="2"/>
              </a:rPr>
              <a:t>i </a:t>
            </a:r>
            <a:r>
              <a:rPr lang="en-US" sz="2000" smtClean="0">
                <a:sym typeface="Math B" pitchFamily="2" charset="2"/>
              </a:rPr>
              <a:t>)</a:t>
            </a:r>
            <a:endParaRPr lang="en-US" sz="2000" baseline="-25000" smtClean="0"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2000" baseline="-2500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Theorem: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There exits k such that  x</a:t>
            </a:r>
            <a:r>
              <a:rPr lang="en-US" sz="1800" baseline="-25000" smtClean="0">
                <a:sym typeface="Math B" pitchFamily="2" charset="2"/>
              </a:rPr>
              <a:t>k+1</a:t>
            </a:r>
            <a:r>
              <a:rPr lang="en-US" sz="1800" smtClean="0">
                <a:sym typeface="Math B" pitchFamily="2" charset="2"/>
              </a:rPr>
              <a:t> = x</a:t>
            </a:r>
            <a:r>
              <a:rPr lang="en-US" sz="1800" baseline="-25000" smtClean="0">
                <a:sym typeface="Math B" pitchFamily="2" charset="2"/>
              </a:rPr>
              <a:t>k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x</a:t>
            </a:r>
            <a:r>
              <a:rPr lang="en-US" sz="1800" baseline="-25000" smtClean="0">
                <a:sym typeface="Math B" pitchFamily="2" charset="2"/>
              </a:rPr>
              <a:t>k</a:t>
            </a:r>
            <a:r>
              <a:rPr lang="en-US" sz="1800" smtClean="0">
                <a:sym typeface="Math B" pitchFamily="2" charset="2"/>
              </a:rPr>
              <a:t> </a:t>
            </a:r>
            <a:r>
              <a:rPr lang="en-US" sz="2000" smtClean="0">
                <a:sym typeface="Math B" pitchFamily="2" charset="2"/>
              </a:rPr>
              <a:t>Red(f) = {l: l  L, f(l)  l}</a:t>
            </a:r>
          </a:p>
          <a:p>
            <a:pPr lvl="1">
              <a:lnSpc>
                <a:spcPct val="80000"/>
              </a:lnSpc>
            </a:pPr>
            <a:endParaRPr lang="en-US" sz="1800" baseline="-250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Narrowing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Improve the result of widening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 </a:t>
            </a:r>
            <a:r>
              <a:rPr lang="en-US" sz="2400" smtClean="0">
                <a:sym typeface="Math B" pitchFamily="2" charset="2"/>
              </a:rPr>
              <a:t> x </a:t>
            </a:r>
            <a:r>
              <a:rPr lang="en-US" sz="2400" smtClean="0">
                <a:sym typeface="Symbol" pitchFamily="18" charset="2"/>
              </a:rPr>
              <a:t> y </a:t>
            </a:r>
            <a:r>
              <a:rPr lang="en-US" sz="2400" smtClean="0">
                <a:sym typeface="Math B" pitchFamily="2" charset="2"/>
              </a:rPr>
              <a:t> (x y)   x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For all decreasing chains x</a:t>
            </a:r>
            <a:r>
              <a:rPr lang="en-US" sz="2400" baseline="-25000" smtClean="0">
                <a:sym typeface="Math B" pitchFamily="2" charset="2"/>
              </a:rPr>
              <a:t>0</a:t>
            </a:r>
            <a:r>
              <a:rPr lang="en-US" sz="2400" smtClean="0">
                <a:sym typeface="Math B" pitchFamily="2" charset="2"/>
              </a:rPr>
              <a:t>  x</a:t>
            </a:r>
            <a:r>
              <a:rPr lang="en-US" sz="2400" baseline="-25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…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the following sequence is finite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y</a:t>
            </a:r>
            <a:r>
              <a:rPr lang="en-US" sz="2000" baseline="-25000" smtClean="0">
                <a:sym typeface="Math B" pitchFamily="2" charset="2"/>
              </a:rPr>
              <a:t>0</a:t>
            </a:r>
            <a:r>
              <a:rPr lang="en-US" sz="2000" smtClean="0">
                <a:sym typeface="Math B" pitchFamily="2" charset="2"/>
              </a:rPr>
              <a:t> = x</a:t>
            </a:r>
            <a:r>
              <a:rPr lang="en-US" sz="2000" baseline="-25000" smtClean="0">
                <a:sym typeface="Math B" pitchFamily="2" charset="2"/>
              </a:rPr>
              <a:t>0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y</a:t>
            </a:r>
            <a:r>
              <a:rPr lang="en-US" sz="2000" baseline="-25000" smtClean="0">
                <a:sym typeface="Math B" pitchFamily="2" charset="2"/>
              </a:rPr>
              <a:t>i+1</a:t>
            </a:r>
            <a:r>
              <a:rPr lang="en-US" sz="2000" smtClean="0">
                <a:sym typeface="Math B" pitchFamily="2" charset="2"/>
              </a:rPr>
              <a:t> = y</a:t>
            </a:r>
            <a:r>
              <a:rPr lang="en-US" sz="2000" baseline="-25000" smtClean="0">
                <a:sym typeface="Math B" pitchFamily="2" charset="2"/>
              </a:rPr>
              <a:t>i</a:t>
            </a:r>
            <a:r>
              <a:rPr lang="en-US" sz="2000" smtClean="0">
                <a:sym typeface="Math B" pitchFamily="2" charset="2"/>
              </a:rPr>
              <a:t>  x</a:t>
            </a:r>
            <a:r>
              <a:rPr lang="en-US" sz="2000" baseline="-25000" smtClean="0">
                <a:sym typeface="Math B" pitchFamily="2" charset="2"/>
              </a:rPr>
              <a:t>i+1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For a monotonic function 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f: L </a:t>
            </a:r>
            <a:r>
              <a:rPr lang="en-US" sz="2400" smtClean="0">
                <a:sym typeface="Symbol" pitchFamily="18" charset="2"/>
              </a:rPr>
              <a:t> L and x </a:t>
            </a:r>
            <a:r>
              <a:rPr lang="en-US" sz="2000" smtClean="0">
                <a:sym typeface="Math B" pitchFamily="2" charset="2"/>
              </a:rPr>
              <a:t></a:t>
            </a:r>
            <a:r>
              <a:rPr lang="en-US" sz="2400" smtClean="0">
                <a:sym typeface="Math B" pitchFamily="2" charset="2"/>
              </a:rPr>
              <a:t>Red(f) = {l: l  L, f(l)  l}</a:t>
            </a:r>
            <a:r>
              <a:rPr lang="en-US" sz="2400" smtClean="0">
                <a:sym typeface="Symbol" pitchFamily="18" charset="2"/>
              </a:rPr>
              <a:t/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define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y</a:t>
            </a:r>
            <a:r>
              <a:rPr lang="en-US" sz="2000" baseline="-25000" smtClean="0">
                <a:sym typeface="Math B" pitchFamily="2" charset="2"/>
              </a:rPr>
              <a:t>0  </a:t>
            </a:r>
            <a:r>
              <a:rPr lang="en-US" sz="2000" smtClean="0">
                <a:sym typeface="Math B" pitchFamily="2" charset="2"/>
              </a:rPr>
              <a:t>= x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y</a:t>
            </a:r>
            <a:r>
              <a:rPr lang="en-US" sz="1800" baseline="-25000" smtClean="0">
                <a:sym typeface="Math B" pitchFamily="2" charset="2"/>
              </a:rPr>
              <a:t>i+1</a:t>
            </a:r>
            <a:r>
              <a:rPr lang="en-US" sz="1800" smtClean="0">
                <a:sym typeface="Math B" pitchFamily="2" charset="2"/>
              </a:rPr>
              <a:t> = y</a:t>
            </a:r>
            <a:r>
              <a:rPr lang="en-US" sz="1800" baseline="-25000" smtClean="0">
                <a:sym typeface="Math B" pitchFamily="2" charset="2"/>
              </a:rPr>
              <a:t>i </a:t>
            </a:r>
            <a:r>
              <a:rPr lang="en-US" sz="2000" smtClean="0">
                <a:sym typeface="Math B" pitchFamily="2" charset="2"/>
              </a:rPr>
              <a:t> f(y</a:t>
            </a:r>
            <a:r>
              <a:rPr lang="en-US" sz="2000" baseline="-25000" smtClean="0">
                <a:sym typeface="Math B" pitchFamily="2" charset="2"/>
              </a:rPr>
              <a:t>i </a:t>
            </a:r>
            <a:r>
              <a:rPr lang="en-US" sz="2000" smtClean="0">
                <a:sym typeface="Math B" pitchFamily="2" charset="2"/>
              </a:rPr>
              <a:t>)</a:t>
            </a:r>
            <a:endParaRPr lang="en-US" sz="2000" baseline="-25000" smtClean="0"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2000" baseline="-2500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ym typeface="Math B" pitchFamily="2" charset="2"/>
              </a:rPr>
              <a:t>Theorem: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There exits k such that  y</a:t>
            </a:r>
            <a:r>
              <a:rPr lang="en-US" sz="1800" baseline="-25000" smtClean="0">
                <a:sym typeface="Math B" pitchFamily="2" charset="2"/>
              </a:rPr>
              <a:t>k+1</a:t>
            </a:r>
            <a:r>
              <a:rPr lang="en-US" sz="1800" smtClean="0">
                <a:sym typeface="Math B" pitchFamily="2" charset="2"/>
              </a:rPr>
              <a:t> =y</a:t>
            </a:r>
            <a:r>
              <a:rPr lang="en-US" sz="1800" baseline="-25000" smtClean="0">
                <a:sym typeface="Math B" pitchFamily="2" charset="2"/>
              </a:rPr>
              <a:t>k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ym typeface="Math B" pitchFamily="2" charset="2"/>
              </a:rPr>
              <a:t>y</a:t>
            </a:r>
            <a:r>
              <a:rPr lang="en-US" sz="1800" baseline="-25000" smtClean="0">
                <a:sym typeface="Math B" pitchFamily="2" charset="2"/>
              </a:rPr>
              <a:t>k</a:t>
            </a:r>
            <a:r>
              <a:rPr lang="en-US" sz="1800" smtClean="0">
                <a:sym typeface="Math B" pitchFamily="2" charset="2"/>
              </a:rPr>
              <a:t> </a:t>
            </a:r>
            <a:r>
              <a:rPr lang="en-US" sz="2000" smtClean="0">
                <a:sym typeface="Math B" pitchFamily="2" charset="2"/>
              </a:rPr>
              <a:t>Red(f) = {l: l  L, f(l)  l}</a:t>
            </a:r>
          </a:p>
          <a:p>
            <a:pPr lvl="1">
              <a:lnSpc>
                <a:spcPct val="80000"/>
              </a:lnSpc>
            </a:pPr>
            <a:endParaRPr lang="en-US" sz="20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5738"/>
            <a:ext cx="7772400" cy="800100"/>
          </a:xfrm>
        </p:spPr>
        <p:txBody>
          <a:bodyPr/>
          <a:lstStyle/>
          <a:p>
            <a:r>
              <a:rPr lang="en-US" smtClean="0"/>
              <a:t>Narrowing for Interval Analysis 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62038"/>
            <a:ext cx="7727950" cy="5551487"/>
          </a:xfrm>
        </p:spPr>
        <p:txBody>
          <a:bodyPr/>
          <a:lstStyle/>
          <a:p>
            <a:r>
              <a:rPr lang="en-US" smtClean="0">
                <a:sym typeface="Math B" pitchFamily="2" charset="2"/>
              </a:rPr>
              <a:t>[a, b]  </a:t>
            </a:r>
            <a:r>
              <a:rPr lang="en-US" sz="2400" smtClean="0">
                <a:sym typeface="Math B" pitchFamily="2" charset="2"/>
              </a:rPr>
              <a:t></a:t>
            </a:r>
            <a:r>
              <a:rPr lang="en-US" smtClean="0">
                <a:sym typeface="Math B" pitchFamily="2" charset="2"/>
              </a:rPr>
              <a:t> = [a, b]</a:t>
            </a:r>
          </a:p>
          <a:p>
            <a:r>
              <a:rPr lang="en-US" smtClean="0">
                <a:sym typeface="Math B" pitchFamily="2" charset="2"/>
              </a:rPr>
              <a:t>[a, b]  [c, d] = [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   	if a = </a:t>
            </a:r>
            <a:r>
              <a:rPr lang="en-US" smtClean="0">
                <a:sym typeface="Symbol" pitchFamily="18" charset="2"/>
              </a:rPr>
              <a:t>-</a:t>
            </a:r>
            <a:r>
              <a:rPr lang="en-US" smtClean="0">
                <a:sym typeface="Math B" pitchFamily="2" charset="2"/>
              </a:rPr>
              <a:t> 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then c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else a</a:t>
            </a:r>
            <a:r>
              <a:rPr lang="en-US" smtClean="0">
                <a:sym typeface="Symbol" pitchFamily="18" charset="2"/>
              </a:rPr>
              <a:t>,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	</a:t>
            </a:r>
            <a:r>
              <a:rPr lang="en-US" smtClean="0">
                <a:sym typeface="Math B" pitchFamily="2" charset="2"/>
              </a:rPr>
              <a:t>if b = </a:t>
            </a:r>
            <a:r>
              <a:rPr lang="en-US" smtClean="0">
                <a:sym typeface="Symbol" pitchFamily="18" charset="2"/>
              </a:rPr>
              <a:t></a:t>
            </a:r>
            <a:r>
              <a:rPr lang="en-US" smtClean="0">
                <a:sym typeface="Math B" pitchFamily="2" charset="2"/>
              </a:rPr>
              <a:t/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then d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		else b </a:t>
            </a:r>
            <a:br>
              <a:rPr lang="en-US" smtClean="0">
                <a:sym typeface="Math B" pitchFamily="2" charset="2"/>
              </a:rPr>
            </a:br>
            <a:r>
              <a:rPr lang="en-US" smtClean="0">
                <a:sym typeface="Math B" pitchFamily="2" charset="2"/>
              </a:rPr>
              <a:t> 			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smtClean="0"/>
              <a:t>Example Program</a:t>
            </a:r>
            <a:br>
              <a:rPr lang="en-US" sz="4000" smtClean="0"/>
            </a:br>
            <a:r>
              <a:rPr lang="en-US" sz="4000" smtClean="0"/>
              <a:t>Interval Analysis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440113" y="1568450"/>
            <a:ext cx="530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IntEntry(1) = [</a:t>
            </a:r>
            <a:r>
              <a:rPr lang="en-US">
                <a:sym typeface="Symbol" pitchFamily="18" charset="2"/>
              </a:rPr>
              <a:t>-</a:t>
            </a:r>
            <a:r>
              <a:rPr lang="en-US"/>
              <a:t> </a:t>
            </a:r>
            <a:r>
              <a:rPr lang="en-US" sz="2000"/>
              <a:t>, </a:t>
            </a:r>
            <a:r>
              <a:rPr lang="en-US">
                <a:sym typeface="Symbol" pitchFamily="18" charset="2"/>
              </a:rPr>
              <a:t></a:t>
            </a:r>
            <a:r>
              <a:rPr lang="en-US" sz="2000"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IntExit(1) = [1,1]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440113" y="2611438"/>
            <a:ext cx="5622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IntEntry(2) = InExit(2)</a:t>
            </a:r>
            <a:r>
              <a:rPr lang="en-US"/>
              <a:t> </a:t>
            </a:r>
            <a:r>
              <a:rPr lang="en-US">
                <a:sym typeface="Math B" pitchFamily="2" charset="2"/>
              </a:rPr>
              <a:t></a:t>
            </a:r>
            <a:r>
              <a:rPr lang="en-US" sz="2000">
                <a:sym typeface="Math C" pitchFamily="2" charset="2"/>
              </a:rPr>
              <a:t>(</a:t>
            </a:r>
            <a:r>
              <a:rPr lang="en-US" sz="2000"/>
              <a:t> IntExit(1) </a:t>
            </a:r>
            <a:r>
              <a:rPr lang="en-US" sz="2000">
                <a:sym typeface="Math B" pitchFamily="2" charset="2"/>
              </a:rPr>
              <a:t> IntExit(3))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IntExit(2) = IntEntry(2)</a:t>
            </a:r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33801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[x:=1]</a:t>
              </a:r>
              <a:r>
                <a:rPr lang="en-US" baseline="30000"/>
                <a:t>1</a:t>
              </a:r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 </a:t>
              </a:r>
              <a:r>
                <a:rPr lang="en-US">
                  <a:sym typeface="Symbol" pitchFamily="18" charset="2"/>
                </a:rPr>
                <a:t> 1000]</a:t>
              </a:r>
              <a:r>
                <a:rPr lang="en-US" baseline="30000">
                  <a:sym typeface="Symbol" pitchFamily="18" charset="2"/>
                </a:rPr>
                <a:t>2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  <p:sp>
          <p:nvSpPr>
            <p:cNvPr id="33803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[x := x+1</a:t>
              </a:r>
              <a:r>
                <a:rPr lang="en-US">
                  <a:sym typeface="Symbol" pitchFamily="18" charset="2"/>
                </a:rPr>
                <a:t>]</a:t>
              </a:r>
              <a:r>
                <a:rPr lang="en-US" baseline="30000">
                  <a:sym typeface="Symbol" pitchFamily="18" charset="2"/>
                </a:rPr>
                <a:t>3</a:t>
              </a:r>
              <a:r>
                <a:rPr lang="en-US">
                  <a:sym typeface="Symbol" pitchFamily="18" charset="2"/>
                </a:rPr>
                <a:t> </a:t>
              </a:r>
            </a:p>
          </p:txBody>
        </p:sp>
        <p:sp>
          <p:nvSpPr>
            <p:cNvPr id="33804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33805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/>
                <a:t>[exit]</a:t>
              </a:r>
              <a:r>
                <a:rPr lang="en-US" baseline="30000"/>
                <a:t>4</a:t>
              </a:r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cxnSp>
          <p:nvCxnSpPr>
            <p:cNvPr id="33808" name="AutoShape 14"/>
            <p:cNvCxnSpPr>
              <a:cxnSpLocks noChangeShapeType="1"/>
              <a:stCxn id="33803" idx="1"/>
              <a:endCxn id="33802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3799" name="Text Box 15"/>
          <p:cNvSpPr txBox="1">
            <a:spLocks noChangeArrowheads="1"/>
          </p:cNvSpPr>
          <p:nvPr/>
        </p:nvSpPr>
        <p:spPr bwMode="auto">
          <a:xfrm>
            <a:off x="3440113" y="3819525"/>
            <a:ext cx="530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IntEntry(3) = IntExit(2) </a:t>
            </a:r>
            <a:r>
              <a:rPr lang="en-US" sz="2000">
                <a:sym typeface="Math B" pitchFamily="2" charset="2"/>
              </a:rPr>
              <a:t> [</a:t>
            </a:r>
            <a:r>
              <a:rPr lang="en-US">
                <a:sym typeface="Symbol" pitchFamily="18" charset="2"/>
              </a:rPr>
              <a:t>-</a:t>
            </a:r>
            <a:r>
              <a:rPr lang="en-US" sz="2000">
                <a:sym typeface="Math B" pitchFamily="2" charset="2"/>
              </a:rPr>
              <a:t>,1000]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IntExit(3) = IntEntry(3)+[1,1]</a:t>
            </a:r>
          </a:p>
        </p:txBody>
      </p:sp>
      <p:sp>
        <p:nvSpPr>
          <p:cNvPr id="33800" name="Text Box 16"/>
          <p:cNvSpPr txBox="1">
            <a:spLocks noChangeArrowheads="1"/>
          </p:cNvSpPr>
          <p:nvPr/>
        </p:nvSpPr>
        <p:spPr bwMode="auto">
          <a:xfrm>
            <a:off x="3440113" y="5495925"/>
            <a:ext cx="530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/>
              <a:t>IntEntry(4) = IntExit(2) </a:t>
            </a:r>
            <a:r>
              <a:rPr lang="en-US" sz="2000">
                <a:sym typeface="Math B" pitchFamily="2" charset="2"/>
              </a:rPr>
              <a:t> [1001, </a:t>
            </a:r>
            <a:r>
              <a:rPr lang="en-US">
                <a:sym typeface="Symbol" pitchFamily="18" charset="2"/>
              </a:rPr>
              <a:t></a:t>
            </a:r>
            <a:r>
              <a:rPr lang="en-US" sz="2000">
                <a:sym typeface="Math B" pitchFamily="2" charset="2"/>
              </a:rPr>
              <a:t>]</a:t>
            </a:r>
            <a:endParaRPr lang="en-US" sz="2000"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>
                <a:sym typeface="Math C" pitchFamily="2" charset="2"/>
              </a:rPr>
              <a:t>IntExit(4) = IntEntry(4)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 Montonicity of Widening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ym typeface="Math B" pitchFamily="2" charset="2"/>
              </a:rPr>
              <a:t>[0,1]  [0,2] = [0, </a:t>
            </a:r>
            <a:r>
              <a:rPr lang="en-US" smtClean="0">
                <a:sym typeface="Symbol" pitchFamily="18" charset="2"/>
              </a:rPr>
              <a:t></a:t>
            </a:r>
            <a:r>
              <a:rPr lang="en-US" smtClean="0">
                <a:sym typeface="Math B" pitchFamily="2" charset="2"/>
              </a:rPr>
              <a:t>]</a:t>
            </a:r>
          </a:p>
          <a:p>
            <a:r>
              <a:rPr lang="en-US" smtClean="0">
                <a:sym typeface="Math B" pitchFamily="2" charset="2"/>
              </a:rPr>
              <a:t>[0,2]  [0,2] = [0,2] 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Widening and Narrowing Summary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Very simple but produces impressive precision</a:t>
            </a:r>
          </a:p>
          <a:p>
            <a:r>
              <a:rPr lang="en-US" smtClean="0"/>
              <a:t>Sometimes non-monotonic</a:t>
            </a:r>
          </a:p>
          <a:p>
            <a:r>
              <a:rPr lang="en-US" smtClean="0"/>
              <a:t>The McCarthy 91 function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Also useful in the finite case</a:t>
            </a:r>
          </a:p>
          <a:p>
            <a:r>
              <a:rPr lang="en-US" smtClean="0"/>
              <a:t>Can be used as a methodological tool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052513" y="2992438"/>
            <a:ext cx="7302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int f(x) </a:t>
            </a:r>
            <a:r>
              <a:rPr lang="en-US">
                <a:solidFill>
                  <a:schemeClr val="tx2"/>
                </a:solidFill>
              </a:rPr>
              <a:t>[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-</a:t>
            </a:r>
            <a:r>
              <a:rPr lang="en-US">
                <a:solidFill>
                  <a:schemeClr val="tx2"/>
                </a:solidFill>
              </a:rPr>
              <a:t> ,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</a:t>
            </a:r>
            <a:r>
              <a:rPr lang="en-US">
                <a:solidFill>
                  <a:schemeClr val="tx2"/>
                </a:solidFill>
              </a:rPr>
              <a:t>]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  if x &gt; 100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     then </a:t>
            </a:r>
            <a:r>
              <a:rPr lang="en-US">
                <a:solidFill>
                  <a:schemeClr val="tx2"/>
                </a:solidFill>
              </a:rPr>
              <a:t>[101,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</a:t>
            </a:r>
            <a:r>
              <a:rPr lang="en-US">
                <a:solidFill>
                  <a:schemeClr val="tx2"/>
                </a:solidFill>
              </a:rPr>
              <a:t>]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return x -10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[91,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</a:t>
            </a:r>
            <a:r>
              <a:rPr lang="en-US">
                <a:solidFill>
                  <a:schemeClr val="tx2"/>
                </a:solidFill>
              </a:rPr>
              <a:t>-10];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hlink"/>
                </a:solidFill>
              </a:rPr>
              <a:t>     </a:t>
            </a:r>
            <a:r>
              <a:rPr lang="en-US"/>
              <a:t>else </a:t>
            </a:r>
            <a:r>
              <a:rPr lang="en-US">
                <a:solidFill>
                  <a:schemeClr val="tx2"/>
                </a:solidFill>
              </a:rPr>
              <a:t>[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-</a:t>
            </a:r>
            <a:r>
              <a:rPr lang="en-US">
                <a:solidFill>
                  <a:schemeClr val="tx2"/>
                </a:solidFill>
              </a:rPr>
              <a:t>, 100]</a:t>
            </a:r>
            <a:r>
              <a:rPr lang="en-US"/>
              <a:t> return f(f(x+11)) </a:t>
            </a:r>
            <a:r>
              <a:rPr lang="en-US">
                <a:solidFill>
                  <a:schemeClr val="tx2"/>
                </a:solidFill>
              </a:rPr>
              <a:t>[91, 91]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Chaotic iterations is a powerful technique</a:t>
            </a:r>
          </a:p>
          <a:p>
            <a:r>
              <a:rPr lang="en-US" smtClean="0"/>
              <a:t>Easy to implement</a:t>
            </a:r>
          </a:p>
          <a:p>
            <a:r>
              <a:rPr lang="en-US" smtClean="0"/>
              <a:t>Rather precise</a:t>
            </a:r>
          </a:p>
          <a:p>
            <a:r>
              <a:rPr lang="en-US" smtClean="0"/>
              <a:t>But expensive</a:t>
            </a:r>
          </a:p>
          <a:p>
            <a:pPr lvl="1"/>
            <a:r>
              <a:rPr lang="en-US" smtClean="0"/>
              <a:t>More efficient methods exist for structured programs 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3600" dirty="0" err="1" smtClean="0"/>
              <a:t>Posets</a:t>
            </a:r>
            <a:endParaRPr lang="en-US" sz="3600" dirty="0" smtClean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4"/>
            <a:ext cx="7727950" cy="580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 partial ordering is a binary relation</a:t>
            </a:r>
            <a:br>
              <a:rPr lang="en-US" sz="2400" dirty="0" smtClean="0"/>
            </a:br>
            <a:r>
              <a:rPr lang="en-US" sz="2400" dirty="0" smtClean="0">
                <a:sym typeface="Math B" pitchFamily="2" charset="2"/>
              </a:rPr>
              <a:t> : L  L </a:t>
            </a:r>
            <a:r>
              <a:rPr lang="en-US" sz="2400" dirty="0" smtClean="0">
                <a:sym typeface="Symbol" pitchFamily="18" charset="2"/>
              </a:rPr>
              <a:t> {false, true}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ym typeface="Symbol" pitchFamily="18" charset="2"/>
              </a:rPr>
              <a:t>For all l </a:t>
            </a:r>
            <a:r>
              <a:rPr lang="en-US" dirty="0" smtClean="0">
                <a:sym typeface="Math B" pitchFamily="2" charset="2"/>
              </a:rPr>
              <a:t> L : l  l (</a:t>
            </a:r>
            <a:r>
              <a:rPr lang="en-US" dirty="0" smtClean="0">
                <a:sym typeface="Symbol" pitchFamily="18" charset="2"/>
              </a:rPr>
              <a:t>Reflexive)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ym typeface="Symbol" pitchFamily="18" charset="2"/>
              </a:rPr>
              <a:t>For all l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l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Math B" pitchFamily="2" charset="2"/>
              </a:rPr>
              <a:t> L : 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Math B" pitchFamily="2" charset="2"/>
              </a:rPr>
              <a:t> 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l</a:t>
            </a:r>
            <a:r>
              <a:rPr lang="en-US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Math B" pitchFamily="2" charset="2"/>
              </a:rPr>
              <a:t></a:t>
            </a:r>
            <a:r>
              <a:rPr lang="en-US" dirty="0" smtClean="0">
                <a:sym typeface="Symbol" pitchFamily="18" charset="2"/>
              </a:rPr>
              <a:t> l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   l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Math B" pitchFamily="2" charset="2"/>
              </a:rPr>
              <a:t> 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  (Transitive)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ym typeface="Symbol" pitchFamily="18" charset="2"/>
              </a:rPr>
              <a:t>For all l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Math B" pitchFamily="2" charset="2"/>
              </a:rPr>
              <a:t> L : 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Math B" pitchFamily="2" charset="2"/>
              </a:rPr>
              <a:t> 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l</a:t>
            </a:r>
            <a:r>
              <a:rPr lang="en-US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Math B" pitchFamily="2" charset="2"/>
              </a:rPr>
              <a:t></a:t>
            </a:r>
            <a:r>
              <a:rPr lang="en-US" dirty="0" smtClean="0">
                <a:sym typeface="Symbol" pitchFamily="18" charset="2"/>
              </a:rPr>
              <a:t> l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 l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Math B" pitchFamily="2" charset="2"/>
              </a:rPr>
              <a:t>= 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-25000" dirty="0" smtClean="0">
                <a:sym typeface="Symbol" pitchFamily="18" charset="2"/>
              </a:rPr>
              <a:t>2</a:t>
            </a:r>
            <a:br>
              <a:rPr lang="en-US" baseline="-25000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 (Anti-Symmetric)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Denoted by (L, </a:t>
            </a:r>
            <a:r>
              <a:rPr lang="en-US" sz="2400" dirty="0" smtClean="0">
                <a:sym typeface="Math B" pitchFamily="2" charset="2"/>
              </a:rPr>
              <a:t> </a:t>
            </a:r>
            <a:r>
              <a:rPr lang="en-US" sz="2400" dirty="0" smtClean="0">
                <a:sym typeface="Math B" pitchFamily="2" charset="2"/>
              </a:rPr>
              <a:t>)</a:t>
            </a:r>
            <a:endParaRPr lang="en-US" sz="2400" dirty="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3600" dirty="0" err="1" smtClean="0"/>
              <a:t>Posets</a:t>
            </a:r>
            <a:endParaRPr lang="en-US" sz="3600" dirty="0" smtClean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4"/>
            <a:ext cx="7727950" cy="580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In </a:t>
            </a:r>
            <a:r>
              <a:rPr lang="en-US" sz="2000" dirty="0" smtClean="0">
                <a:sym typeface="Symbol" pitchFamily="18" charset="2"/>
              </a:rPr>
              <a:t>program analysis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l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Math B" pitchFamily="2" charset="2"/>
              </a:rPr>
              <a:t> l</a:t>
            </a:r>
            <a:r>
              <a:rPr lang="en-US" sz="2000" baseline="-25000" dirty="0" smtClean="0">
                <a:sym typeface="Math B" pitchFamily="2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 l</a:t>
            </a:r>
            <a:r>
              <a:rPr lang="en-US" sz="2000" baseline="-25000" dirty="0" smtClean="0">
                <a:sym typeface="Symbol" pitchFamily="18" charset="2"/>
              </a:rPr>
              <a:t>1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Math B" pitchFamily="2" charset="2"/>
              </a:rPr>
              <a:t>is more precise than l</a:t>
            </a:r>
            <a:r>
              <a:rPr lang="en-US" sz="2000" baseline="-25000" dirty="0" smtClean="0">
                <a:sym typeface="Math B" pitchFamily="2" charset="2"/>
              </a:rPr>
              <a:t>2 </a:t>
            </a:r>
            <a:r>
              <a:rPr lang="en-US" sz="2000" dirty="0" smtClean="0">
                <a:sym typeface="Symbol" pitchFamily="18" charset="2"/>
              </a:rPr>
              <a:t>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aseline="-25000" dirty="0" smtClean="0">
                <a:sym typeface="Math B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l</a:t>
            </a:r>
            <a:r>
              <a:rPr lang="en-US" sz="2000" baseline="-25000" dirty="0" smtClean="0">
                <a:sym typeface="Symbol" pitchFamily="18" charset="2"/>
              </a:rPr>
              <a:t>1 </a:t>
            </a:r>
            <a:r>
              <a:rPr lang="en-US" sz="2000" dirty="0" smtClean="0">
                <a:sym typeface="Symbol" pitchFamily="18" charset="2"/>
              </a:rPr>
              <a:t> represents fewer concrete states than</a:t>
            </a:r>
            <a:r>
              <a:rPr lang="en-US" sz="2000" dirty="0" smtClean="0">
                <a:sym typeface="Math B" pitchFamily="2" charset="2"/>
              </a:rPr>
              <a:t> l</a:t>
            </a:r>
            <a:r>
              <a:rPr lang="en-US" sz="2000" baseline="-25000" dirty="0" smtClean="0">
                <a:sym typeface="Math B" pitchFamily="2" charset="2"/>
              </a:rPr>
              <a:t>2</a:t>
            </a:r>
            <a:endParaRPr lang="en-US" sz="20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Total orders (N, )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ym typeface="Symbol" pitchFamily="18" charset="2"/>
              </a:rPr>
              <a:t>Powersets</a:t>
            </a:r>
            <a:r>
              <a:rPr lang="en-US" sz="2000" dirty="0" smtClean="0">
                <a:sym typeface="Symbol" pitchFamily="18" charset="2"/>
              </a:rPr>
              <a:t> (P(S), </a:t>
            </a:r>
            <a:r>
              <a:rPr lang="en-US" sz="2000" dirty="0" smtClean="0">
                <a:sym typeface="Math B" pitchFamily="2" charset="2"/>
              </a:rPr>
              <a:t>)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ym typeface="Math B" pitchFamily="2" charset="2"/>
              </a:rPr>
              <a:t>Powersets</a:t>
            </a:r>
            <a:r>
              <a:rPr lang="en-US" sz="2000" dirty="0" smtClean="0">
                <a:sym typeface="Math B" pitchFamily="2" charset="2"/>
              </a:rPr>
              <a:t> (P(S), )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Even/Odd</a:t>
            </a:r>
            <a:r>
              <a:rPr lang="en-US" sz="2000" dirty="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Constant </a:t>
            </a:r>
            <a:r>
              <a:rPr lang="en-US" sz="2000" dirty="0" smtClean="0">
                <a:sym typeface="Math B" pitchFamily="2" charset="2"/>
              </a:rPr>
              <a:t>propagation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ym typeface="Math B" pitchFamily="2" charset="2"/>
              </a:rPr>
              <a:t>Single variable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ym typeface="Math B" pitchFamily="2" charset="2"/>
              </a:rPr>
              <a:t>Multiple variables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Intervals</a:t>
            </a:r>
            <a:endParaRPr lang="en-US" sz="2000" dirty="0" smtClean="0">
              <a:sym typeface="Math B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Bad </a:t>
            </a:r>
            <a:r>
              <a:rPr lang="en-US" sz="2000" dirty="0" smtClean="0">
                <a:sym typeface="Math B" pitchFamily="2" charset="2"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(N, &lt;)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Non-transitive x  y </a:t>
            </a:r>
            <a:r>
              <a:rPr lang="en-US" sz="2000" dirty="0" smtClean="0">
                <a:sym typeface="Symbol"/>
              </a:rPr>
              <a:t> x = y  (x = 0y=1)</a:t>
            </a:r>
            <a:r>
              <a:rPr lang="en-US" sz="2000" dirty="0" smtClean="0">
                <a:sym typeface="Symbol"/>
              </a:rPr>
              <a:t>  </a:t>
            </a:r>
            <a:r>
              <a:rPr lang="en-US" sz="2000" dirty="0" smtClean="0">
                <a:sym typeface="Symbol"/>
              </a:rPr>
              <a:t>(x=1</a:t>
            </a:r>
            <a:r>
              <a:rPr lang="en-US" sz="2000" dirty="0" smtClean="0">
                <a:sym typeface="Symbol"/>
              </a:rPr>
              <a:t> </a:t>
            </a:r>
            <a:r>
              <a:rPr lang="en-US" sz="2000" dirty="0" smtClean="0">
                <a:sym typeface="Symbol"/>
              </a:rPr>
              <a:t>y=2)  </a:t>
            </a:r>
            <a:endParaRPr lang="en-US" sz="2000" dirty="0" smtClean="0"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Non anti-symmetric</a:t>
            </a:r>
          </a:p>
          <a:p>
            <a:pPr lvl="1">
              <a:lnSpc>
                <a:spcPct val="80000"/>
              </a:lnSpc>
            </a:pPr>
            <a:endParaRPr lang="en-US" dirty="0" smtClean="0"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900" dirty="0" smtClean="0"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1400" dirty="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Posets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More notations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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 l</a:t>
            </a:r>
            <a:r>
              <a:rPr lang="en-US" sz="2800" baseline="-25000" smtClean="0">
                <a:sym typeface="Math B" pitchFamily="2" charset="2"/>
              </a:rPr>
              <a:t>1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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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 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</a:t>
            </a:r>
            <a:r>
              <a:rPr lang="en-US" sz="2800" smtClean="0">
                <a:sym typeface="Math B" pitchFamily="2" charset="2"/>
              </a:rPr>
              <a:t> l</a:t>
            </a:r>
            <a:r>
              <a:rPr lang="en-US" sz="2800" baseline="-25000" smtClean="0">
                <a:sym typeface="Math B" pitchFamily="2" charset="2"/>
              </a:rPr>
              <a:t>2 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l</a:t>
            </a:r>
            <a:r>
              <a:rPr lang="en-US" sz="2800" baseline="-25000" smtClean="0">
                <a:sym typeface="Symbol" pitchFamily="18" charset="2"/>
              </a:rPr>
              <a:t>1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smtClean="0">
                <a:sym typeface="Math B" pitchFamily="2" charset="2"/>
              </a:rPr>
              <a:t> l</a:t>
            </a:r>
            <a:r>
              <a:rPr lang="en-US" sz="2800" baseline="-25000" smtClean="0">
                <a:sym typeface="Math B" pitchFamily="2" charset="2"/>
              </a:rPr>
              <a:t>2 </a:t>
            </a:r>
            <a:r>
              <a:rPr lang="en-US" sz="2800" smtClean="0">
                <a:sym typeface="Symbol" pitchFamily="18" charset="2"/>
              </a:rPr>
              <a:t> l</a:t>
            </a:r>
            <a:r>
              <a:rPr lang="en-US" sz="2800" baseline="-25000" smtClean="0">
                <a:sym typeface="Symbol" pitchFamily="18" charset="2"/>
              </a:rPr>
              <a:t>2</a:t>
            </a:r>
            <a:r>
              <a:rPr lang="en-US" sz="2800" smtClean="0">
                <a:sym typeface="Math B" pitchFamily="2" charset="2"/>
              </a:rPr>
              <a:t> l</a:t>
            </a:r>
            <a:r>
              <a:rPr lang="en-US" sz="2800" baseline="-25000" smtClean="0">
                <a:sym typeface="Math B" pitchFamily="2" charset="2"/>
              </a:rPr>
              <a:t>1</a:t>
            </a:r>
          </a:p>
          <a:p>
            <a:pPr lvl="1">
              <a:lnSpc>
                <a:spcPct val="80000"/>
              </a:lnSpc>
            </a:pPr>
            <a:endParaRPr lang="en-US" sz="120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Upper and Lower Bounds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Consider a </a:t>
            </a:r>
            <a:r>
              <a:rPr lang="en-US" sz="2400" dirty="0" err="1" smtClean="0">
                <a:sym typeface="Symbol" pitchFamily="18" charset="2"/>
              </a:rPr>
              <a:t>poset</a:t>
            </a:r>
            <a:r>
              <a:rPr lang="en-US" sz="2400" dirty="0" smtClean="0">
                <a:sym typeface="Symbol" pitchFamily="18" charset="2"/>
              </a:rPr>
              <a:t>  (L, </a:t>
            </a:r>
            <a:r>
              <a:rPr lang="en-US" sz="2400" dirty="0" smtClean="0">
                <a:sym typeface="Math B" pitchFamily="2" charset="2"/>
              </a:rPr>
              <a:t> 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Math B" pitchFamily="2" charset="2"/>
              </a:rPr>
              <a:t>A subset L’  L has a </a:t>
            </a:r>
            <a:r>
              <a:rPr lang="en-US" sz="2400" dirty="0" smtClean="0">
                <a:solidFill>
                  <a:schemeClr val="tx2"/>
                </a:solidFill>
                <a:sym typeface="Math B" pitchFamily="2" charset="2"/>
              </a:rPr>
              <a:t>lower bound</a:t>
            </a:r>
            <a:r>
              <a:rPr lang="en-US" sz="2400" dirty="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2400" dirty="0" smtClean="0">
                <a:sym typeface="Math B" pitchFamily="2" charset="2"/>
              </a:rPr>
              <a:t>l</a:t>
            </a:r>
            <a:r>
              <a:rPr lang="en-US" sz="2400" baseline="-25000" dirty="0" smtClean="0">
                <a:sym typeface="Math B" pitchFamily="2" charset="2"/>
              </a:rPr>
              <a:t> </a:t>
            </a:r>
            <a:r>
              <a:rPr lang="en-US" sz="2400" dirty="0" smtClean="0">
                <a:sym typeface="Math B" pitchFamily="2" charset="2"/>
              </a:rPr>
              <a:t> L  if for all l’  L’ : l</a:t>
            </a:r>
            <a:r>
              <a:rPr lang="en-US" sz="2400" baseline="-25000" dirty="0" smtClean="0">
                <a:sym typeface="Math B" pitchFamily="2" charset="2"/>
              </a:rPr>
              <a:t> </a:t>
            </a:r>
            <a:r>
              <a:rPr lang="en-US" sz="2400" dirty="0" smtClean="0">
                <a:sym typeface="Math B" pitchFamily="2" charset="2"/>
              </a:rPr>
              <a:t> l’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Math B" pitchFamily="2" charset="2"/>
              </a:rPr>
              <a:t>A subset L’  L has an  </a:t>
            </a:r>
            <a:r>
              <a:rPr lang="en-US" sz="2400" dirty="0" smtClean="0">
                <a:solidFill>
                  <a:schemeClr val="tx2"/>
                </a:solidFill>
                <a:sym typeface="Math B" pitchFamily="2" charset="2"/>
              </a:rPr>
              <a:t>upper bound</a:t>
            </a:r>
            <a:r>
              <a:rPr lang="en-US" sz="2400" dirty="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2400" dirty="0" smtClean="0">
                <a:sym typeface="Math B" pitchFamily="2" charset="2"/>
              </a:rPr>
              <a:t>u</a:t>
            </a:r>
            <a:r>
              <a:rPr lang="en-US" sz="2400" baseline="-25000" dirty="0" smtClean="0">
                <a:sym typeface="Math B" pitchFamily="2" charset="2"/>
              </a:rPr>
              <a:t> </a:t>
            </a:r>
            <a:r>
              <a:rPr lang="en-US" sz="2400" dirty="0" smtClean="0">
                <a:sym typeface="Math B" pitchFamily="2" charset="2"/>
              </a:rPr>
              <a:t> L  if for all l’  L’ : l’  u</a:t>
            </a:r>
            <a:r>
              <a:rPr lang="en-US" sz="2400" baseline="-25000" dirty="0" smtClean="0">
                <a:sym typeface="Math B" pitchFamily="2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Math B" pitchFamily="2" charset="2"/>
              </a:rPr>
              <a:t>A </a:t>
            </a:r>
            <a:r>
              <a:rPr lang="en-US" sz="2400" dirty="0" smtClean="0">
                <a:solidFill>
                  <a:schemeClr val="tx2"/>
                </a:solidFill>
                <a:sym typeface="Math B" pitchFamily="2" charset="2"/>
              </a:rPr>
              <a:t>greatest lower bound</a:t>
            </a:r>
            <a:r>
              <a:rPr lang="en-US" sz="2400" dirty="0" smtClean="0">
                <a:sym typeface="Math B" pitchFamily="2" charset="2"/>
              </a:rPr>
              <a:t> of a subset L’  L is a lower bound  l</a:t>
            </a:r>
            <a:r>
              <a:rPr lang="en-US" sz="2400" baseline="-25000" dirty="0" smtClean="0">
                <a:sym typeface="Math B" pitchFamily="2" charset="2"/>
              </a:rPr>
              <a:t>0</a:t>
            </a:r>
            <a:r>
              <a:rPr lang="en-US" sz="2400" dirty="0" smtClean="0">
                <a:sym typeface="Math B" pitchFamily="2" charset="2"/>
              </a:rPr>
              <a:t> L such that l  l</a:t>
            </a:r>
            <a:r>
              <a:rPr lang="en-US" sz="2400" baseline="-25000" dirty="0" smtClean="0">
                <a:sym typeface="Math B" pitchFamily="2" charset="2"/>
              </a:rPr>
              <a:t>0</a:t>
            </a:r>
            <a:r>
              <a:rPr lang="en-US" sz="2400" dirty="0" smtClean="0">
                <a:sym typeface="Math B" pitchFamily="2" charset="2"/>
              </a:rPr>
              <a:t> for  any lower bound l of L’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Math B" pitchFamily="2" charset="2"/>
              </a:rPr>
              <a:t>A </a:t>
            </a:r>
            <a:r>
              <a:rPr lang="en-US" sz="2400" dirty="0" smtClean="0">
                <a:solidFill>
                  <a:schemeClr val="tx2"/>
                </a:solidFill>
                <a:sym typeface="Math B" pitchFamily="2" charset="2"/>
              </a:rPr>
              <a:t>lowest upper bound</a:t>
            </a:r>
            <a:r>
              <a:rPr lang="en-US" sz="2400" dirty="0" smtClean="0">
                <a:sym typeface="Math B" pitchFamily="2" charset="2"/>
              </a:rPr>
              <a:t> of a subset L’  L is an upper bound  u</a:t>
            </a:r>
            <a:r>
              <a:rPr lang="en-US" sz="2400" baseline="-25000" dirty="0" smtClean="0">
                <a:sym typeface="Math B" pitchFamily="2" charset="2"/>
              </a:rPr>
              <a:t>0</a:t>
            </a:r>
            <a:r>
              <a:rPr lang="en-US" sz="2400" dirty="0" smtClean="0">
                <a:sym typeface="Math B" pitchFamily="2" charset="2"/>
              </a:rPr>
              <a:t> L such that u</a:t>
            </a:r>
            <a:r>
              <a:rPr lang="en-US" sz="2400" baseline="-25000" dirty="0" smtClean="0">
                <a:sym typeface="Math B" pitchFamily="2" charset="2"/>
              </a:rPr>
              <a:t>0</a:t>
            </a:r>
            <a:r>
              <a:rPr lang="en-US" sz="2400" dirty="0" smtClean="0">
                <a:sym typeface="Math B" pitchFamily="2" charset="2"/>
              </a:rPr>
              <a:t>  u for  any upper bound u of L’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Math B" pitchFamily="2" charset="2"/>
              </a:rPr>
              <a:t>For every subset  L’  L: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The greatest lower bound of L’ is unique if at all exists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sym typeface="Math B" pitchFamily="2" charset="2"/>
              </a:rPr>
              <a:t>L’ </a:t>
            </a:r>
            <a:r>
              <a:rPr lang="en-US" sz="1800" dirty="0" smtClean="0">
                <a:solidFill>
                  <a:schemeClr val="tx2"/>
                </a:solidFill>
                <a:sym typeface="Math B" pitchFamily="2" charset="2"/>
              </a:rPr>
              <a:t>(meet)  </a:t>
            </a:r>
            <a:r>
              <a:rPr lang="en-US" sz="1800" dirty="0" err="1" smtClean="0">
                <a:solidFill>
                  <a:schemeClr val="tx2"/>
                </a:solidFill>
                <a:sym typeface="Math B" pitchFamily="2" charset="2"/>
              </a:rPr>
              <a:t>ab</a:t>
            </a:r>
            <a:r>
              <a:rPr lang="en-US" sz="1800" dirty="0" smtClean="0">
                <a:solidFill>
                  <a:schemeClr val="tx2"/>
                </a:solidFill>
                <a:sym typeface="Math B" pitchFamily="2" charset="2"/>
              </a:rPr>
              <a:t> = {a, b}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Math B" pitchFamily="2" charset="2"/>
              </a:rPr>
              <a:t>The lowest upper bound of L’ is unique if at all exists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sym typeface="Math B" pitchFamily="2" charset="2"/>
              </a:rPr>
              <a:t> L’ </a:t>
            </a:r>
            <a:r>
              <a:rPr lang="en-US" sz="1800" dirty="0" smtClean="0">
                <a:solidFill>
                  <a:schemeClr val="tx2"/>
                </a:solidFill>
                <a:sym typeface="Math B" pitchFamily="2" charset="2"/>
              </a:rPr>
              <a:t>(join)   </a:t>
            </a:r>
            <a:r>
              <a:rPr lang="en-US" sz="1800" dirty="0" err="1" smtClean="0">
                <a:solidFill>
                  <a:schemeClr val="tx2"/>
                </a:solidFill>
                <a:sym typeface="Math B" pitchFamily="2" charset="2"/>
              </a:rPr>
              <a:t>ab</a:t>
            </a:r>
            <a:r>
              <a:rPr lang="en-US" sz="1800" dirty="0" smtClean="0">
                <a:solidFill>
                  <a:schemeClr val="tx2"/>
                </a:solidFill>
                <a:sym typeface="Math B" pitchFamily="2" charset="2"/>
              </a:rPr>
              <a:t> = {a, b} </a:t>
            </a:r>
            <a:endParaRPr lang="en-US" sz="1800" baseline="-25000" dirty="0" smtClean="0">
              <a:solidFill>
                <a:schemeClr val="tx2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Complete Lattices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>
                <a:sym typeface="Symbol" pitchFamily="18" charset="2"/>
              </a:rPr>
              <a:t>A </a:t>
            </a:r>
            <a:r>
              <a:rPr lang="en-US" sz="3200" dirty="0" err="1" smtClean="0">
                <a:sym typeface="Symbol" pitchFamily="18" charset="2"/>
              </a:rPr>
              <a:t>poset</a:t>
            </a:r>
            <a:r>
              <a:rPr lang="en-US" sz="3200" dirty="0" smtClean="0">
                <a:sym typeface="Symbol" pitchFamily="18" charset="2"/>
              </a:rPr>
              <a:t>  (L, </a:t>
            </a:r>
            <a:r>
              <a:rPr lang="en-US" sz="3200" dirty="0" smtClean="0">
                <a:sym typeface="Math B" pitchFamily="2" charset="2"/>
              </a:rPr>
              <a:t> ) is a </a:t>
            </a:r>
            <a:r>
              <a:rPr lang="en-US" sz="3200" dirty="0" smtClean="0">
                <a:solidFill>
                  <a:schemeClr val="tx2"/>
                </a:solidFill>
                <a:sym typeface="Math B" pitchFamily="2" charset="2"/>
              </a:rPr>
              <a:t>complete lattice</a:t>
            </a:r>
            <a:r>
              <a:rPr lang="en-US" sz="3200" dirty="0" smtClean="0">
                <a:sym typeface="Math B" pitchFamily="2" charset="2"/>
              </a:rPr>
              <a:t>  if every subset has least and upper bounds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ym typeface="Math B" pitchFamily="2" charset="2"/>
              </a:rPr>
              <a:t>L = (L, ) = (L, , , , , )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ym typeface="Math B" pitchFamily="2" charset="2"/>
              </a:rPr>
              <a:t> =  </a:t>
            </a:r>
            <a:r>
              <a:rPr lang="en-US" sz="2000" dirty="0" smtClean="0">
                <a:sym typeface="Math C" pitchFamily="2" charset="2"/>
              </a:rPr>
              <a:t></a:t>
            </a:r>
            <a:r>
              <a:rPr lang="en-US" sz="2800" dirty="0" smtClean="0">
                <a:sym typeface="Math B" pitchFamily="2" charset="2"/>
              </a:rPr>
              <a:t> =  L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ym typeface="Math B" pitchFamily="2" charset="2"/>
              </a:rPr>
              <a:t> =  L =  </a:t>
            </a:r>
            <a:r>
              <a:rPr lang="en-US" sz="2000" dirty="0" smtClean="0">
                <a:sym typeface="Math C" pitchFamily="2" charset="2"/>
              </a:rPr>
              <a:t></a:t>
            </a:r>
            <a:r>
              <a:rPr lang="en-US" sz="2800" dirty="0" smtClean="0">
                <a:solidFill>
                  <a:schemeClr val="hlink"/>
                </a:solidFill>
                <a:sym typeface="Math B" pitchFamily="2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Total orders (N, )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ym typeface="Symbol" pitchFamily="18" charset="2"/>
              </a:rPr>
              <a:t>Powersets</a:t>
            </a:r>
            <a:r>
              <a:rPr lang="en-US" sz="2000" dirty="0" smtClean="0">
                <a:sym typeface="Symbol" pitchFamily="18" charset="2"/>
              </a:rPr>
              <a:t> (P(S), </a:t>
            </a:r>
            <a:r>
              <a:rPr lang="en-US" sz="2000" dirty="0" smtClean="0">
                <a:sym typeface="Math B" pitchFamily="2" charset="2"/>
              </a:rPr>
              <a:t>)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ym typeface="Math B" pitchFamily="2" charset="2"/>
              </a:rPr>
              <a:t>Powersets</a:t>
            </a:r>
            <a:r>
              <a:rPr lang="en-US" sz="2000" dirty="0" smtClean="0">
                <a:sym typeface="Math B" pitchFamily="2" charset="2"/>
              </a:rPr>
              <a:t> (P(S), )</a:t>
            </a:r>
            <a:r>
              <a:rPr lang="en-US" sz="2000" dirty="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ym typeface="Math B" pitchFamily="2" charset="2"/>
              </a:rPr>
              <a:t>Constant propagation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ym typeface="Math B" pitchFamily="2" charset="2"/>
              </a:rPr>
              <a:t>Intervals</a:t>
            </a:r>
            <a:endParaRPr lang="en-US" sz="2800" dirty="0" smtClean="0"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Complete Lattices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>
                <a:solidFill>
                  <a:schemeClr val="tx2"/>
                </a:solidFill>
                <a:sym typeface="Math B" pitchFamily="2" charset="2"/>
              </a:rPr>
              <a:t>Lemma</a:t>
            </a:r>
            <a:r>
              <a:rPr lang="en-US" sz="3200" smtClean="0">
                <a:solidFill>
                  <a:schemeClr val="hlink"/>
                </a:solidFill>
                <a:sym typeface="Math B" pitchFamily="2" charset="2"/>
              </a:rPr>
              <a:t> </a:t>
            </a:r>
            <a:r>
              <a:rPr lang="en-US" sz="3200" smtClean="0">
                <a:sym typeface="Symbol" pitchFamily="18" charset="2"/>
              </a:rPr>
              <a:t> For every poset  (L, </a:t>
            </a:r>
            <a:r>
              <a:rPr lang="en-US" sz="3200" smtClean="0">
                <a:sym typeface="Math B" pitchFamily="2" charset="2"/>
              </a:rPr>
              <a:t> ) the following conditions are equivalent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L is a complete lattice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Every subset of L has a least upper bound</a:t>
            </a:r>
          </a:p>
          <a:p>
            <a:pPr lvl="1">
              <a:lnSpc>
                <a:spcPct val="80000"/>
              </a:lnSpc>
            </a:pPr>
            <a:r>
              <a:rPr lang="en-US" sz="2800" smtClean="0">
                <a:sym typeface="Math B" pitchFamily="2" charset="2"/>
              </a:rPr>
              <a:t>Every subset of L has a greatest lower bound </a:t>
            </a:r>
            <a:endParaRPr lang="en-US" sz="2800" smtClean="0">
              <a:solidFill>
                <a:schemeClr val="hlink"/>
              </a:solidFill>
              <a:sym typeface="Math B" pitchFamily="2" charset="2"/>
            </a:endParaRPr>
          </a:p>
          <a:p>
            <a:pPr lvl="1">
              <a:lnSpc>
                <a:spcPct val="80000"/>
              </a:lnSpc>
            </a:pPr>
            <a:endParaRPr lang="en-US" sz="2800" baseline="-25000" smtClean="0">
              <a:solidFill>
                <a:schemeClr val="hlink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theme/theme1.xml><?xml version="1.0" encoding="utf-8"?>
<a:theme xmlns:a="http://schemas.openxmlformats.org/drawingml/2006/main" name="Side Bar">
  <a:themeElements>
    <a:clrScheme name="Side Bar.pot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Side Ba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Char char="u"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Char char="u"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.po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.po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9198</TotalTime>
  <Words>1988</Words>
  <Application>Microsoft Office PowerPoint</Application>
  <PresentationFormat>On-screen Show (4:3)</PresentationFormat>
  <Paragraphs>388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  <vt:variant>
        <vt:lpstr>Custom Shows</vt:lpstr>
      </vt:variant>
      <vt:variant>
        <vt:i4>1</vt:i4>
      </vt:variant>
    </vt:vector>
  </HeadingPairs>
  <TitlesOfParts>
    <vt:vector size="40" baseType="lpstr">
      <vt:lpstr>Side Bar</vt:lpstr>
      <vt:lpstr>Chaotic Iterations</vt:lpstr>
      <vt:lpstr>Content</vt:lpstr>
      <vt:lpstr>Mathematical Background</vt:lpstr>
      <vt:lpstr>Posets</vt:lpstr>
      <vt:lpstr>Posets</vt:lpstr>
      <vt:lpstr>Posets</vt:lpstr>
      <vt:lpstr>Upper and Lower Bounds</vt:lpstr>
      <vt:lpstr>Complete Lattices</vt:lpstr>
      <vt:lpstr>Complete Lattices</vt:lpstr>
      <vt:lpstr>Cartesian Products</vt:lpstr>
      <vt:lpstr>Finite Maps</vt:lpstr>
      <vt:lpstr>Chains</vt:lpstr>
      <vt:lpstr>Monotone Functions</vt:lpstr>
      <vt:lpstr>Fixed Points</vt:lpstr>
      <vt:lpstr>Chaotic Iterations</vt:lpstr>
      <vt:lpstr>Specialized Chaotic Iterations System of Equations</vt:lpstr>
      <vt:lpstr>Specialized Chaotic Iterations</vt:lpstr>
      <vt:lpstr>Constant Propagation</vt:lpstr>
      <vt:lpstr>Example Constant Propagation</vt:lpstr>
      <vt:lpstr>Complexity of Chaotic Iterations</vt:lpstr>
      <vt:lpstr>Soundness</vt:lpstr>
      <vt:lpstr>Completeness</vt:lpstr>
      <vt:lpstr>The Join-Over-All-Paths (JOP)</vt:lpstr>
      <vt:lpstr>JOP vs. Least Solution</vt:lpstr>
      <vt:lpstr>Conclusions</vt:lpstr>
      <vt:lpstr>Widening</vt:lpstr>
      <vt:lpstr>Specialized Chaotic Iterations+ </vt:lpstr>
      <vt:lpstr>Example Interval Analysis </vt:lpstr>
      <vt:lpstr>Example Program Interval Analysis </vt:lpstr>
      <vt:lpstr>Widening for Interval Analysis </vt:lpstr>
      <vt:lpstr>Example Program Interval Analysis </vt:lpstr>
      <vt:lpstr>Requirements on Widening</vt:lpstr>
      <vt:lpstr>Narrowing</vt:lpstr>
      <vt:lpstr>Narrowing for Interval Analysis </vt:lpstr>
      <vt:lpstr>Example Program Interval Analysis </vt:lpstr>
      <vt:lpstr>Non Montonicity of Widening</vt:lpstr>
      <vt:lpstr>Widening and Narrowing Summary</vt:lpstr>
      <vt:lpstr>Conclusions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Memory Errors via Static Pointer Analysis</dc:title>
  <dc:creator>Dor</dc:creator>
  <cp:lastModifiedBy>msagiv</cp:lastModifiedBy>
  <cp:revision>177</cp:revision>
  <cp:lastPrinted>1999-03-20T17:33:44Z</cp:lastPrinted>
  <dcterms:created xsi:type="dcterms:W3CDTF">1999-03-15T15:45:30Z</dcterms:created>
  <dcterms:modified xsi:type="dcterms:W3CDTF">2015-10-24T07:46:13Z</dcterms:modified>
</cp:coreProperties>
</file>