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80" r:id="rId4"/>
    <p:sldId id="281" r:id="rId5"/>
    <p:sldId id="282" r:id="rId6"/>
    <p:sldId id="283" r:id="rId7"/>
    <p:sldId id="284" r:id="rId8"/>
    <p:sldId id="286" r:id="rId9"/>
    <p:sldId id="285" r:id="rId10"/>
    <p:sldId id="263" r:id="rId11"/>
    <p:sldId id="264" r:id="rId12"/>
    <p:sldId id="265" r:id="rId13"/>
    <p:sldId id="289" r:id="rId14"/>
    <p:sldId id="266" r:id="rId15"/>
    <p:sldId id="290" r:id="rId16"/>
    <p:sldId id="291" r:id="rId17"/>
    <p:sldId id="267" r:id="rId18"/>
    <p:sldId id="292" r:id="rId19"/>
    <p:sldId id="293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4660"/>
  </p:normalViewPr>
  <p:slideViewPr>
    <p:cSldViewPr>
      <p:cViewPr varScale="1">
        <p:scale>
          <a:sx n="66" d="100"/>
          <a:sy n="66" d="100"/>
        </p:scale>
        <p:origin x="-88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C49C39-AC19-44C6-B9E3-09B31D09BEE4}" type="datetimeFigureOut">
              <a:rPr lang="en-US"/>
              <a:pPr>
                <a:defRPr/>
              </a:pPr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F72312-076A-4B1D-B37A-D49BE502C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472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2252E-08ED-45DD-AB2C-EF2EE6A690D7}" type="slidenum">
              <a:rPr lang="ar-SA" altLang="en-US"/>
              <a:pPr/>
              <a:t>13</a:t>
            </a:fld>
            <a:endParaRPr lang="en-US" altLang="ja-JP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73CFF-6925-4A2F-8F72-40A2A6933F5A}" type="slidenum">
              <a:rPr lang="ar-SA" altLang="en-US"/>
              <a:pPr/>
              <a:t>15</a:t>
            </a:fld>
            <a:endParaRPr lang="en-US" altLang="ja-JP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7A11D-EB0A-4E33-82CC-6E46F3DF7FE9}" type="slidenum">
              <a:rPr lang="ar-SA" altLang="en-US"/>
              <a:pPr/>
              <a:t>16</a:t>
            </a:fld>
            <a:endParaRPr lang="en-US" altLang="ja-JP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1D6EA-5BD7-46BA-A9B5-A0FFB63F89B0}" type="slidenum">
              <a:rPr lang="ar-SA" altLang="en-US"/>
              <a:pPr/>
              <a:t>18</a:t>
            </a:fld>
            <a:endParaRPr lang="en-US" altLang="ja-JP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57CB6D-BD3E-4EE7-9A80-BFC54C40530F}" type="slidenum">
              <a:rPr lang="ar-SA" altLang="en-US"/>
              <a:pPr/>
              <a:t>19</a:t>
            </a:fld>
            <a:endParaRPr lang="en-US" altLang="ja-JP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63C320-B30C-4F59-A320-A563599EC64B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A599E-FAD1-4AC6-A95B-905FDABF0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9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BAB026-0C4D-4B6F-B3ED-D342D7C2D205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947DE3-194F-4321-8A59-1426D08A5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6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BAEBA1-9D68-4242-BBF7-11600A36D6D3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93A4CC-AC89-4282-AE84-BDC7BB406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04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D4AFF-5810-4A6C-8B16-CEA6FFC721C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943315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7764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036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AD05-A60D-4785-AD63-C05199DC86A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8878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EAFAA9-BCFD-4812-85A9-743145BFB30C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77293F-48A9-49EF-B3A0-B00AA84DB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74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6D0C5C-1E9D-41BF-8DB9-5A6C0DF65C80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C68BF-F05B-4422-9F67-17165FCF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81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2A7FE8-18AC-44B8-8E3D-6DC8ED8E0CEC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66B26-EFB4-4884-831B-0159E80D8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95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03CFBB-17F9-44EE-B7DD-B37A7DC55378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8E9318-123C-40C6-959E-437BEC15B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41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BE4735-6CBB-4D74-9502-81CE98514434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0EE726-F48E-4FDD-B96C-A55405EC6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91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5CF90-C6B5-4BB8-B18C-A1958CFF0FE8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0A3BC3-9BEC-4330-AD84-2FD922750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55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208B20-4ED8-4B48-A15A-0E4906EB033E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920B0-0CC1-41FE-98D8-D7BB6284C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2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3E97AD-7EE4-4A17-B167-62D837A74526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D2CFBD-5781-4B70-B8E7-7B7EE18E1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19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1118CF-5355-4485-885C-B15CE9E73447}" type="datetimeFigureOut">
              <a:rPr lang="en-US"/>
              <a:pPr>
                <a:defRPr/>
              </a:pPr>
              <a:t>6/1/2011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DC94631-C87F-4DC3-BAA0-2837FDFAF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772400" cy="1975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tx2">
                    <a:satMod val="200000"/>
                  </a:schemeClr>
                </a:solidFill>
              </a:rPr>
              <a:t>safe</a:t>
            </a:r>
            <a:br>
              <a:rPr lang="en-US" sz="80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Effective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typestate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verification in the presence of aliasing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962399"/>
            <a:ext cx="20302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Eran</a:t>
            </a:r>
            <a:r>
              <a:rPr lang="en-US" sz="2800" dirty="0" smtClean="0"/>
              <a:t> </a:t>
            </a:r>
            <a:r>
              <a:rPr lang="en-US" sz="2800" dirty="0" err="1" smtClean="0"/>
              <a:t>Yahav</a:t>
            </a:r>
            <a:endParaRPr lang="en-US" sz="2800" dirty="0" smtClean="0"/>
          </a:p>
          <a:p>
            <a:r>
              <a:rPr lang="en-US" sz="2800" dirty="0" err="1" smtClean="0"/>
              <a:t>Technion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95020" y="5650468"/>
            <a:ext cx="7363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Joint work with </a:t>
            </a:r>
            <a:r>
              <a:rPr lang="en-US" sz="2000" dirty="0" err="1" smtClean="0"/>
              <a:t>Nurit</a:t>
            </a:r>
            <a:r>
              <a:rPr lang="en-US" sz="2000" dirty="0" smtClean="0"/>
              <a:t> </a:t>
            </a:r>
            <a:r>
              <a:rPr lang="en-US" sz="2000" dirty="0" err="1" smtClean="0"/>
              <a:t>Dor</a:t>
            </a:r>
            <a:r>
              <a:rPr lang="en-US" sz="2000" dirty="0" smtClean="0"/>
              <a:t>, Stephen Fink, </a:t>
            </a:r>
            <a:r>
              <a:rPr lang="en-US" sz="2000" dirty="0" err="1" smtClean="0"/>
              <a:t>Satish</a:t>
            </a:r>
            <a:r>
              <a:rPr lang="en-US" sz="2000" dirty="0" smtClean="0"/>
              <a:t> Chandra, Marco Pistoia, </a:t>
            </a:r>
            <a:r>
              <a:rPr lang="en-US" sz="2000" dirty="0" err="1" smtClean="0"/>
              <a:t>Ganesan</a:t>
            </a:r>
            <a:r>
              <a:rPr lang="en-US" sz="2000" dirty="0" smtClean="0"/>
              <a:t> </a:t>
            </a:r>
            <a:r>
              <a:rPr lang="en-US" sz="2000" dirty="0" err="1" smtClean="0"/>
              <a:t>Ramalingam</a:t>
            </a:r>
            <a:r>
              <a:rPr lang="en-US" sz="2000" dirty="0" smtClean="0"/>
              <a:t>, Sharon </a:t>
            </a:r>
            <a:r>
              <a:rPr lang="en-US" sz="2000" dirty="0" err="1" smtClean="0"/>
              <a:t>Shoham</a:t>
            </a:r>
            <a:r>
              <a:rPr lang="en-US" sz="2000" dirty="0" smtClean="0"/>
              <a:t>, Greta </a:t>
            </a:r>
            <a:r>
              <a:rPr lang="en-US" sz="2000" dirty="0" err="1" smtClean="0"/>
              <a:t>Yorsh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038600"/>
            <a:ext cx="7162800" cy="274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open(Socket s) { </a:t>
            </a:r>
            <a:r>
              <a:rPr lang="en-US" sz="1600" dirty="0" err="1" smtClean="0">
                <a:latin typeface="Courier New" pitchFamily="49" charset="0"/>
              </a:rPr>
              <a:t>s.connect</a:t>
            </a:r>
            <a:r>
              <a:rPr lang="en-US" sz="1600" dirty="0" smtClean="0">
                <a:latin typeface="Courier New" pitchFamily="49" charset="0"/>
              </a:rPr>
              <a:t>();}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talk(Socket s) { </a:t>
            </a:r>
            <a:r>
              <a:rPr lang="en-US" sz="1600" dirty="0" err="1" smtClean="0">
                <a:latin typeface="Courier New" pitchFamily="49" charset="0"/>
              </a:rPr>
              <a:t>s.getOutputStream</a:t>
            </a:r>
            <a:r>
              <a:rPr lang="en-US" sz="1600" dirty="0" smtClean="0">
                <a:latin typeface="Courier New" pitchFamily="49" charset="0"/>
              </a:rPr>
              <a:t>()).write(“hello”);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dispose(Socket s) { </a:t>
            </a:r>
            <a:r>
              <a:rPr lang="en-US" sz="1600" dirty="0" err="1" smtClean="0">
                <a:latin typeface="Courier New" pitchFamily="49" charset="0"/>
              </a:rPr>
              <a:t>s.close</a:t>
            </a:r>
            <a:r>
              <a:rPr lang="en-US" sz="1600" dirty="0" smtClean="0">
                <a:latin typeface="Courier New" pitchFamily="49" charset="0"/>
              </a:rPr>
              <a:t>();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main()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Socket s = new Socket(); //S  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open(s);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talk(s);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dispose(s);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717827" name="Rectangle 3"/>
          <p:cNvSpPr>
            <a:spLocks noChangeArrowheads="1"/>
          </p:cNvSpPr>
          <p:nvPr/>
        </p:nvSpPr>
        <p:spPr bwMode="auto">
          <a:xfrm>
            <a:off x="4724400" y="57912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&lt;S, init&gt; ,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&lt;S, connected&gt;</a:t>
            </a:r>
            <a:r>
              <a:rPr lang="en-US" b="1" i="1" dirty="0">
                <a:solidFill>
                  <a:schemeClr val="folHlink"/>
                </a:solidFill>
                <a:latin typeface="+mn-lt"/>
                <a:cs typeface="+mn-cs"/>
              </a:rPr>
              <a:t>,</a:t>
            </a: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err&gt; </a:t>
            </a:r>
            <a:r>
              <a:rPr lang="en-US" b="1" i="1" dirty="0">
                <a:solidFill>
                  <a:srgbClr val="FF0000"/>
                </a:solidFill>
                <a:latin typeface="+mn-lt"/>
                <a:cs typeface="+mn-cs"/>
              </a:rPr>
              <a:t>×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5030788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35000"/>
              </a:spcBef>
              <a:spcAft>
                <a:spcPct val="15000"/>
              </a:spcAft>
            </a:pPr>
            <a:r>
              <a:rPr lang="en-US" b="1" i="1"/>
              <a:t>Abstract State := { &lt; Abstract Object, TypeState&gt; }</a:t>
            </a:r>
          </a:p>
          <a:p>
            <a:pPr>
              <a:spcBef>
                <a:spcPct val="35000"/>
              </a:spcBef>
              <a:spcAft>
                <a:spcPct val="15000"/>
              </a:spcAft>
            </a:pPr>
            <a:endParaRPr lang="en-US" b="1" i="1"/>
          </a:p>
        </p:txBody>
      </p:sp>
      <p:sp>
        <p:nvSpPr>
          <p:cNvPr id="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Base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12750" y="990600"/>
            <a:ext cx="4800600" cy="2971800"/>
            <a:chOff x="3886200" y="914400"/>
            <a:chExt cx="5181600" cy="3200400"/>
          </a:xfrm>
        </p:grpSpPr>
        <p:sp>
          <p:nvSpPr>
            <p:cNvPr id="67" name="Rounded Rectangle 66"/>
            <p:cNvSpPr/>
            <p:nvPr/>
          </p:nvSpPr>
          <p:spPr>
            <a:xfrm>
              <a:off x="3886200" y="914400"/>
              <a:ext cx="5181600" cy="3200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4588" name="Group 45"/>
            <p:cNvGrpSpPr>
              <a:grpSpLocks/>
            </p:cNvGrpSpPr>
            <p:nvPr/>
          </p:nvGrpSpPr>
          <p:grpSpPr bwMode="auto">
            <a:xfrm>
              <a:off x="3947140" y="1067722"/>
              <a:ext cx="5059720" cy="2893756"/>
              <a:chOff x="1603375" y="3502223"/>
              <a:chExt cx="5930341" cy="3298807"/>
            </a:xfrm>
          </p:grpSpPr>
          <p:sp>
            <p:nvSpPr>
              <p:cNvPr id="47" name="Oval 17"/>
              <p:cNvSpPr>
                <a:spLocks noChangeArrowheads="1"/>
              </p:cNvSpPr>
              <p:nvPr/>
            </p:nvSpPr>
            <p:spPr bwMode="auto">
              <a:xfrm>
                <a:off x="1603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>
                    <a:solidFill>
                      <a:schemeClr val="bg1"/>
                    </a:solidFill>
                  </a:rPr>
                  <a:t>init</a:t>
                </a:r>
              </a:p>
            </p:txBody>
          </p:sp>
          <p:sp>
            <p:nvSpPr>
              <p:cNvPr id="49" name="Oval 19"/>
              <p:cNvSpPr>
                <a:spLocks noChangeArrowheads="1"/>
              </p:cNvSpPr>
              <p:nvPr/>
            </p:nvSpPr>
            <p:spPr bwMode="auto">
              <a:xfrm>
                <a:off x="5794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>
                    <a:solidFill>
                      <a:schemeClr val="bg1"/>
                    </a:solidFill>
                  </a:rPr>
                  <a:t>closed</a:t>
                </a:r>
              </a:p>
            </p:txBody>
          </p:sp>
          <p:sp>
            <p:nvSpPr>
              <p:cNvPr id="50" name="Oval 21"/>
              <p:cNvSpPr>
                <a:spLocks noChangeArrowheads="1"/>
              </p:cNvSpPr>
              <p:nvPr/>
            </p:nvSpPr>
            <p:spPr bwMode="auto">
              <a:xfrm>
                <a:off x="3810000" y="5799137"/>
                <a:ext cx="987425" cy="7540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err</a:t>
                </a:r>
              </a:p>
            </p:txBody>
          </p:sp>
          <p:cxnSp>
            <p:nvCxnSpPr>
              <p:cNvPr id="24598" name="AutoShape 22"/>
              <p:cNvCxnSpPr>
                <a:cxnSpLocks noChangeShapeType="1"/>
              </p:cNvCxnSpPr>
              <p:nvPr/>
            </p:nvCxnSpPr>
            <p:spPr bwMode="auto">
              <a:xfrm>
                <a:off x="2746375" y="4960937"/>
                <a:ext cx="9144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599" name="AutoShape 23"/>
              <p:cNvCxnSpPr>
                <a:cxnSpLocks noChangeShapeType="1"/>
              </p:cNvCxnSpPr>
              <p:nvPr/>
            </p:nvCxnSpPr>
            <p:spPr bwMode="auto">
              <a:xfrm>
                <a:off x="4803775" y="4960937"/>
                <a:ext cx="9906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00" name="AutoShape 24"/>
              <p:cNvCxnSpPr>
                <a:cxnSpLocks noChangeShapeType="1"/>
              </p:cNvCxnSpPr>
              <p:nvPr/>
            </p:nvCxnSpPr>
            <p:spPr bwMode="auto">
              <a:xfrm rot="16200000" flipH="1">
                <a:off x="2575321" y="4941490"/>
                <a:ext cx="834232" cy="1635125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01" name="AutoShape 25"/>
              <p:cNvCxnSpPr>
                <a:cxnSpLocks noChangeShapeType="1"/>
              </p:cNvCxnSpPr>
              <p:nvPr/>
            </p:nvCxnSpPr>
            <p:spPr bwMode="auto">
              <a:xfrm rot="5400000">
                <a:off x="5164534" y="4974828"/>
                <a:ext cx="834232" cy="1568450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02" name="AutoShape 2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62053" y="6117829"/>
                <a:ext cx="377031" cy="493712"/>
              </a:xfrm>
              <a:prstGeom prst="curvedConnector4">
                <a:avLst>
                  <a:gd name="adj1" fmla="val -60634"/>
                  <a:gd name="adj2" fmla="val 146301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03" name="AutoShape 27"/>
              <p:cNvCxnSpPr>
                <a:cxnSpLocks noChangeShapeType="1"/>
              </p:cNvCxnSpPr>
              <p:nvPr/>
            </p:nvCxnSpPr>
            <p:spPr bwMode="auto">
              <a:xfrm rot="5400000" flipH="1">
                <a:off x="4379912" y="4432300"/>
                <a:ext cx="111125" cy="404813"/>
              </a:xfrm>
              <a:prstGeom prst="curvedConnector3">
                <a:avLst>
                  <a:gd name="adj1" fmla="val 30571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04" name="AutoShape 28"/>
              <p:cNvCxnSpPr>
                <a:cxnSpLocks noChangeShapeType="1"/>
                <a:stCxn id="0" idx="0"/>
                <a:endCxn id="0" idx="0"/>
              </p:cNvCxnSpPr>
              <p:nvPr/>
            </p:nvCxnSpPr>
            <p:spPr bwMode="auto">
              <a:xfrm rot="5400000" flipV="1">
                <a:off x="4268786" y="2486025"/>
                <a:ext cx="1589" cy="4191000"/>
              </a:xfrm>
              <a:prstGeom prst="curvedConnector3">
                <a:avLst>
                  <a:gd name="adj1" fmla="val -5636613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4605" name="Text Box 29"/>
              <p:cNvSpPr txBox="1">
                <a:spLocks noChangeArrowheads="1"/>
              </p:cNvSpPr>
              <p:nvPr/>
            </p:nvSpPr>
            <p:spPr bwMode="auto">
              <a:xfrm>
                <a:off x="2746374" y="4732337"/>
                <a:ext cx="922881" cy="315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connect()</a:t>
                </a:r>
              </a:p>
            </p:txBody>
          </p:sp>
          <p:sp>
            <p:nvSpPr>
              <p:cNvPr id="24606" name="Text Box 30"/>
              <p:cNvSpPr txBox="1">
                <a:spLocks noChangeArrowheads="1"/>
              </p:cNvSpPr>
              <p:nvPr/>
            </p:nvSpPr>
            <p:spPr bwMode="auto">
              <a:xfrm>
                <a:off x="4894263" y="4732337"/>
                <a:ext cx="704939" cy="315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close()</a:t>
                </a:r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/>
            </p:nvSpPr>
            <p:spPr bwMode="auto">
              <a:xfrm>
                <a:off x="3861469" y="3893063"/>
                <a:ext cx="1663141" cy="52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getInputStream()</a:t>
                </a:r>
              </a:p>
              <a:p>
                <a:pPr algn="ctr"/>
                <a:r>
                  <a:rPr lang="en-US" sz="1200"/>
                  <a:t>getOutputStream()</a:t>
                </a:r>
              </a:p>
            </p:txBody>
          </p:sp>
          <p:sp>
            <p:nvSpPr>
              <p:cNvPr id="24608" name="Text Box 32"/>
              <p:cNvSpPr txBox="1">
                <a:spLocks noChangeArrowheads="1"/>
              </p:cNvSpPr>
              <p:nvPr/>
            </p:nvSpPr>
            <p:spPr bwMode="auto">
              <a:xfrm>
                <a:off x="5870575" y="5799137"/>
                <a:ext cx="1663141" cy="52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getInputStream()</a:t>
                </a:r>
              </a:p>
              <a:p>
                <a:pPr algn="ctr"/>
                <a:r>
                  <a:rPr lang="en-US" sz="1200"/>
                  <a:t>getOutputStream()</a:t>
                </a:r>
              </a:p>
            </p:txBody>
          </p:sp>
          <p:sp>
            <p:nvSpPr>
              <p:cNvPr id="24609" name="Text Box 33"/>
              <p:cNvSpPr txBox="1">
                <a:spLocks noChangeArrowheads="1"/>
              </p:cNvSpPr>
              <p:nvPr/>
            </p:nvSpPr>
            <p:spPr bwMode="auto">
              <a:xfrm>
                <a:off x="1603375" y="6032500"/>
                <a:ext cx="1663141" cy="52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getInputStream()</a:t>
                </a:r>
              </a:p>
              <a:p>
                <a:pPr algn="ctr"/>
                <a:r>
                  <a:rPr lang="en-US" sz="1200"/>
                  <a:t>getOutputStream()</a:t>
                </a:r>
              </a:p>
            </p:txBody>
          </p:sp>
          <p:sp>
            <p:nvSpPr>
              <p:cNvPr id="24610" name="Text Box 34"/>
              <p:cNvSpPr txBox="1">
                <a:spLocks noChangeArrowheads="1"/>
              </p:cNvSpPr>
              <p:nvPr/>
            </p:nvSpPr>
            <p:spPr bwMode="auto">
              <a:xfrm>
                <a:off x="2974975" y="3502223"/>
                <a:ext cx="704939" cy="315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close()</a:t>
                </a:r>
              </a:p>
            </p:txBody>
          </p:sp>
          <p:sp>
            <p:nvSpPr>
              <p:cNvPr id="24611" name="Text Box 37"/>
              <p:cNvSpPr txBox="1">
                <a:spLocks noChangeArrowheads="1"/>
              </p:cNvSpPr>
              <p:nvPr/>
            </p:nvSpPr>
            <p:spPr bwMode="auto">
              <a:xfrm>
                <a:off x="5053013" y="6415087"/>
                <a:ext cx="346082" cy="385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600"/>
                  <a:t>*</a:t>
                </a:r>
              </a:p>
            </p:txBody>
          </p:sp>
          <p:sp>
            <p:nvSpPr>
              <p:cNvPr id="48" name="Oval 18"/>
              <p:cNvSpPr>
                <a:spLocks noChangeArrowheads="1"/>
              </p:cNvSpPr>
              <p:nvPr/>
            </p:nvSpPr>
            <p:spPr bwMode="auto">
              <a:xfrm>
                <a:off x="36607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connected</a:t>
                </a:r>
              </a:p>
            </p:txBody>
          </p:sp>
        </p:grpSp>
      </p:grp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4724400" y="5105400"/>
            <a:ext cx="1003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b="1" i="1" dirty="0">
                <a:solidFill>
                  <a:schemeClr val="tx2"/>
                </a:solidFill>
                <a:latin typeface="Corbel" pitchFamily="34" charset="0"/>
              </a:rPr>
              <a:t>&lt;S, </a:t>
            </a:r>
            <a:r>
              <a:rPr lang="en-US" b="1" i="1" dirty="0" err="1">
                <a:solidFill>
                  <a:schemeClr val="tx2"/>
                </a:solidFill>
                <a:latin typeface="Corbel" pitchFamily="34" charset="0"/>
              </a:rPr>
              <a:t>init</a:t>
            </a:r>
            <a:r>
              <a:rPr lang="en-US" b="1" i="1" dirty="0">
                <a:solidFill>
                  <a:schemeClr val="tx2"/>
                </a:solidFill>
                <a:latin typeface="Corbel" pitchFamily="34" charset="0"/>
              </a:rPr>
              <a:t>&gt;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724400" y="5410200"/>
            <a:ext cx="26765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&lt;S, init&gt; ,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&lt;S, connected&gt;</a:t>
            </a: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0" y="6591300"/>
            <a:ext cx="1309687" cy="2667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latin typeface="Corbel" pitchFamily="34" charset="0"/>
              </a:rPr>
              <a:t>Base</a:t>
            </a:r>
            <a:endParaRPr lang="en-US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6" grpId="0" build="p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3657600"/>
            <a:ext cx="7162800" cy="25146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open(Socket s) { s.connect();}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talk(Socket s) { s.getOutputStream()).write(“hello”); }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dispose(Socket s) { s.close(); }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main() {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Socket s = new Socket(); //S  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open(s);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talk(s);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dispose(s);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}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>
              <a:latin typeface="Courier New" pitchFamily="49" charset="0"/>
            </a:endParaRPr>
          </a:p>
        </p:txBody>
      </p:sp>
      <p:sp>
        <p:nvSpPr>
          <p:cNvPr id="720899" name="Rectangle 3"/>
          <p:cNvSpPr>
            <a:spLocks noChangeArrowheads="1"/>
          </p:cNvSpPr>
          <p:nvPr/>
        </p:nvSpPr>
        <p:spPr bwMode="auto">
          <a:xfrm>
            <a:off x="5257800" y="46482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&lt;S, init,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 </a:t>
            </a:r>
            <a:r>
              <a:rPr lang="en-US" b="1" i="1" dirty="0">
                <a:solidFill>
                  <a:srgbClr val="009900"/>
                </a:solidFill>
                <a:latin typeface="+mn-lt"/>
                <a:cs typeface="+mn-cs"/>
                <a:sym typeface="Wingdings" pitchFamily="2" charset="2"/>
              </a:rPr>
              <a:t></a:t>
            </a:r>
          </a:p>
          <a:p>
            <a:pPr marL="228600" indent="-228600" fontAlgn="auto">
              <a:spcBef>
                <a:spcPct val="35000"/>
              </a:spcBef>
              <a:spcAft>
                <a:spcPct val="15000"/>
              </a:spcAft>
              <a:defRPr/>
            </a:pPr>
            <a:endParaRPr lang="en-US" b="1" i="1" dirty="0">
              <a:solidFill>
                <a:srgbClr val="009900"/>
              </a:solidFill>
              <a:latin typeface="+mn-lt"/>
              <a:cs typeface="+mn-cs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0" y="6591300"/>
            <a:ext cx="1309687" cy="2667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latin typeface="Corbel" pitchFamily="34" charset="0"/>
              </a:rPr>
              <a:t>Unique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88628" y="1676400"/>
            <a:ext cx="69667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2000" b="1" i="1" dirty="0"/>
              <a:t>Abstract State := { &lt; Abstract Object, </a:t>
            </a:r>
            <a:r>
              <a:rPr lang="en-US" sz="2000" b="1" i="1" dirty="0" err="1"/>
              <a:t>TypeState</a:t>
            </a:r>
            <a:r>
              <a:rPr lang="en-US" sz="2000" b="1" i="1" dirty="0"/>
              <a:t>, </a:t>
            </a:r>
            <a:r>
              <a:rPr lang="en-US" sz="2000" b="1" i="1" dirty="0" err="1">
                <a:solidFill>
                  <a:schemeClr val="tx2"/>
                </a:solidFill>
              </a:rPr>
              <a:t>UniqueBit</a:t>
            </a:r>
            <a:r>
              <a:rPr lang="en-US" sz="2000" b="1" i="1" dirty="0"/>
              <a:t>&gt; }</a:t>
            </a:r>
          </a:p>
        </p:txBody>
      </p:sp>
      <p:sp>
        <p:nvSpPr>
          <p:cNvPr id="25606" name="Text Box 25"/>
          <p:cNvSpPr txBox="1">
            <a:spLocks noChangeArrowheads="1"/>
          </p:cNvSpPr>
          <p:nvPr/>
        </p:nvSpPr>
        <p:spPr bwMode="auto">
          <a:xfrm>
            <a:off x="838200" y="2362200"/>
            <a:ext cx="7924800" cy="1039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dirty="0"/>
              <a:t> “</a:t>
            </a:r>
            <a:r>
              <a:rPr lang="en-US" dirty="0" err="1"/>
              <a:t>UniqueBit</a:t>
            </a:r>
            <a:r>
              <a:rPr lang="en-US" dirty="0"/>
              <a:t>” ≈ “</a:t>
            </a:r>
            <a:r>
              <a:rPr lang="en-US" dirty="0">
                <a:sym typeface="Symbol" pitchFamily="18" charset="2"/>
              </a:rPr>
              <a:t> exactly one concrete instance of abstract object”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Allows </a:t>
            </a:r>
            <a:r>
              <a:rPr lang="en-US" dirty="0">
                <a:sym typeface="Symbol" pitchFamily="18" charset="2"/>
              </a:rPr>
              <a:t>strong </a:t>
            </a:r>
            <a:r>
              <a:rPr lang="en-US" dirty="0" smtClean="0">
                <a:sym typeface="Symbol" pitchFamily="18" charset="2"/>
              </a:rPr>
              <a:t>updates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dirty="0" smtClean="0">
                <a:sym typeface="Symbol" pitchFamily="18" charset="2"/>
              </a:rPr>
              <a:t> Works sometimes (80% in our experience)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Unique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2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2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2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2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2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2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776413"/>
            <a:ext cx="7315200" cy="3902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open(Socket s) { </a:t>
            </a:r>
            <a:r>
              <a:rPr lang="en-US" sz="1600" dirty="0" err="1" smtClean="0">
                <a:latin typeface="Courier New" pitchFamily="49" charset="0"/>
              </a:rPr>
              <a:t>s.connect</a:t>
            </a:r>
            <a:r>
              <a:rPr lang="en-US" sz="1600" dirty="0" smtClean="0">
                <a:latin typeface="Courier New" pitchFamily="49" charset="0"/>
              </a:rPr>
              <a:t>();}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talk(Socket s) { </a:t>
            </a:r>
            <a:r>
              <a:rPr lang="en-US" sz="1600" dirty="0" err="1" smtClean="0">
                <a:latin typeface="Courier New" pitchFamily="49" charset="0"/>
              </a:rPr>
              <a:t>s.getOutputStream</a:t>
            </a:r>
            <a:r>
              <a:rPr lang="en-US" sz="1600" dirty="0" smtClean="0">
                <a:latin typeface="Courier New" pitchFamily="49" charset="0"/>
              </a:rPr>
              <a:t>()).write(“hello”);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dispose(Socket s) { </a:t>
            </a:r>
            <a:r>
              <a:rPr lang="en-US" sz="1600" dirty="0" err="1" smtClean="0">
                <a:latin typeface="Courier New" pitchFamily="49" charset="0"/>
              </a:rPr>
              <a:t>s.close</a:t>
            </a:r>
            <a:r>
              <a:rPr lang="en-US" sz="1600" dirty="0" smtClean="0">
                <a:latin typeface="Courier New" pitchFamily="49" charset="0"/>
              </a:rPr>
              <a:t>();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main()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rgbClr val="FF66FF"/>
                </a:solidFill>
                <a:latin typeface="Courier New" pitchFamily="49" charset="0"/>
              </a:rPr>
              <a:t> while (…)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Socket s =new Socket();//S  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open(s);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talk(s);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dispose(s);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rgbClr val="FF99FF"/>
                </a:solidFill>
                <a:latin typeface="Courier New" pitchFamily="49" charset="0"/>
              </a:rPr>
              <a:t>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3733800" y="320040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&lt;S, init,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</a:t>
            </a:r>
          </a:p>
          <a:p>
            <a:pPr marL="228600" indent="-228600" fontAlgn="auto">
              <a:spcBef>
                <a:spcPct val="3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U&gt;</a:t>
            </a:r>
          </a:p>
        </p:txBody>
      </p:sp>
      <p:sp>
        <p:nvSpPr>
          <p:cNvPr id="643100" name="Rectangle 28"/>
          <p:cNvSpPr>
            <a:spLocks noChangeArrowheads="1"/>
          </p:cNvSpPr>
          <p:nvPr/>
        </p:nvSpPr>
        <p:spPr bwMode="auto">
          <a:xfrm>
            <a:off x="5181600" y="28956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¬U&gt;</a:t>
            </a:r>
            <a:r>
              <a:rPr lang="en-US" sz="1400" b="1" i="1" dirty="0">
                <a:solidFill>
                  <a:srgbClr val="009900"/>
                </a:solidFill>
                <a:latin typeface="+mn-lt"/>
                <a:cs typeface="+mn-cs"/>
              </a:rPr>
              <a:t> </a:t>
            </a: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&lt;S, init, ¬U 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¬U&gt; </a:t>
            </a: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&lt;S, init, ¬U &gt; </a:t>
            </a: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¬U&gt;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0000"/>
                </a:solidFill>
                <a:latin typeface="+mn-lt"/>
                <a:cs typeface="+mn-cs"/>
              </a:rPr>
              <a:t>&lt;S,  err, ¬U&gt; ×  ….</a:t>
            </a:r>
          </a:p>
        </p:txBody>
      </p:sp>
      <p:sp>
        <p:nvSpPr>
          <p:cNvPr id="643101" name="Text Box 29"/>
          <p:cNvSpPr txBox="1">
            <a:spLocks noChangeArrowheads="1"/>
          </p:cNvSpPr>
          <p:nvPr/>
        </p:nvSpPr>
        <p:spPr bwMode="auto">
          <a:xfrm>
            <a:off x="838200" y="5613737"/>
            <a:ext cx="72807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US" sz="2000" dirty="0">
                <a:solidFill>
                  <a:srgbClr val="FFFF00"/>
                </a:solidFill>
              </a:rPr>
              <a:t>Object </a:t>
            </a:r>
            <a:r>
              <a:rPr lang="en-US" sz="2000" dirty="0" err="1">
                <a:solidFill>
                  <a:srgbClr val="FFFF00"/>
                </a:solidFill>
              </a:rPr>
              <a:t>liveness</a:t>
            </a:r>
            <a:r>
              <a:rPr lang="en-US" sz="2000" dirty="0">
                <a:solidFill>
                  <a:srgbClr val="FFFF00"/>
                </a:solidFill>
              </a:rPr>
              <a:t> analysis to the rescue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Preliminary live analysis oracle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On-the-fly </a:t>
            </a:r>
            <a:r>
              <a:rPr lang="en-US" sz="2000" dirty="0" smtClean="0"/>
              <a:t>removal </a:t>
            </a:r>
            <a:r>
              <a:rPr lang="en-US" sz="2000" dirty="0"/>
              <a:t>unreachable </a:t>
            </a:r>
            <a:r>
              <a:rPr lang="en-US" sz="2000" dirty="0" smtClean="0"/>
              <a:t>configurations using </a:t>
            </a:r>
            <a:r>
              <a:rPr lang="en-US" sz="2000" dirty="0" err="1" smtClean="0"/>
              <a:t>liveness</a:t>
            </a:r>
            <a:r>
              <a:rPr lang="en-US" sz="2000" dirty="0" smtClean="0"/>
              <a:t> info</a:t>
            </a:r>
            <a:endParaRPr lang="en-US" sz="20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Unique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4770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class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{Socket s;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Socket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open(Socket s)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s.connect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talk(Socket s)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s.getOutputStream</a:t>
            </a:r>
            <a:r>
              <a:rPr lang="en-US" sz="1600" dirty="0">
                <a:latin typeface="Courier New" pitchFamily="49" charset="0"/>
              </a:rPr>
              <a:t>()).write(“hello”);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dispose(Socket s) { </a:t>
            </a:r>
            <a:r>
              <a:rPr lang="en-US" sz="1600" dirty="0" err="1">
                <a:latin typeface="Courier New" pitchFamily="49" charset="0"/>
              </a:rPr>
              <a:t>h.s.close</a:t>
            </a:r>
            <a:r>
              <a:rPr lang="en-US" sz="1600" dirty="0">
                <a:latin typeface="Courier New" pitchFamily="49" charset="0"/>
              </a:rPr>
              <a:t>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while(…)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h = new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   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h.s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=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    Socket s =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 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open(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talk(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dispose(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open(s);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talk(s);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b="0" dirty="0">
              <a:latin typeface="Courier New" pitchFamily="49" charset="0"/>
            </a:endParaRPr>
          </a:p>
        </p:txBody>
      </p:sp>
      <p:sp>
        <p:nvSpPr>
          <p:cNvPr id="632846" name="Rectangle 14"/>
          <p:cNvSpPr>
            <a:spLocks noChangeArrowheads="1"/>
          </p:cNvSpPr>
          <p:nvPr/>
        </p:nvSpPr>
        <p:spPr bwMode="auto">
          <a:xfrm>
            <a:off x="5181600" y="4495800"/>
            <a:ext cx="3886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 U&gt;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 , ¬U &gt; </a:t>
            </a:r>
            <a:endParaRPr lang="en-US" sz="1400" b="1" i="1" dirty="0">
              <a:solidFill>
                <a:schemeClr val="tx2"/>
              </a:solidFill>
              <a:sym typeface="Wingdings" pitchFamily="2" charset="2"/>
            </a:endParaRP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¬U &gt;  </a:t>
            </a:r>
            <a:r>
              <a:rPr lang="en-US" sz="1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&lt;A, connected, ¬U &gt; 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0000"/>
                </a:solidFill>
              </a:rPr>
              <a:t>&lt;A,  err, ¬U&gt; ×  ….</a:t>
            </a:r>
          </a:p>
          <a:p>
            <a:pPr marL="228600" indent="-228600" algn="l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400" b="1" i="1" dirty="0">
              <a:solidFill>
                <a:schemeClr val="tx2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Unique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0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32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32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32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32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328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328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328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328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28600" y="1387475"/>
            <a:ext cx="2209800" cy="381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rbel" pitchFamily="34" charset="0"/>
              </a:rPr>
              <a:t>Access Path Must</a:t>
            </a:r>
          </a:p>
        </p:txBody>
      </p:sp>
      <p:sp>
        <p:nvSpPr>
          <p:cNvPr id="584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20875"/>
            <a:ext cx="8305800" cy="914400"/>
          </a:xfrm>
        </p:spPr>
        <p:txBody>
          <a:bodyPr>
            <a:normAutofit lnSpcReduction="10000"/>
          </a:bodyPr>
          <a:lstStyle/>
          <a:p>
            <a:pPr marL="41148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i="1" dirty="0" err="1">
                <a:solidFill>
                  <a:schemeClr val="tx2"/>
                </a:solidFill>
              </a:rPr>
              <a:t>MustSet</a:t>
            </a:r>
            <a:r>
              <a:rPr lang="en-US" sz="1800" i="1" dirty="0">
                <a:solidFill>
                  <a:schemeClr val="tx2"/>
                </a:solidFill>
              </a:rPr>
              <a:t> :=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/>
              <a:t>set of symbolic access paths (</a:t>
            </a:r>
            <a:r>
              <a:rPr lang="en-US" sz="1800" dirty="0" err="1"/>
              <a:t>x.f.g</a:t>
            </a:r>
            <a:r>
              <a:rPr lang="en-US" sz="1800" dirty="0"/>
              <a:t>….) that </a:t>
            </a:r>
            <a:r>
              <a:rPr lang="en-US" sz="1800" i="1" dirty="0"/>
              <a:t>must</a:t>
            </a:r>
            <a:r>
              <a:rPr lang="en-US" sz="1800" dirty="0"/>
              <a:t> point to the object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i="1" dirty="0" err="1">
                <a:solidFill>
                  <a:schemeClr val="tx2"/>
                </a:solidFill>
              </a:rPr>
              <a:t>MayBit</a:t>
            </a:r>
            <a:r>
              <a:rPr lang="en-US" sz="1800" i="1" dirty="0">
                <a:solidFill>
                  <a:schemeClr val="tx2"/>
                </a:solidFill>
              </a:rPr>
              <a:t> := </a:t>
            </a:r>
            <a:r>
              <a:rPr lang="en-US" sz="1800" i="1" dirty="0"/>
              <a:t>“must set is incomplete.  Must fall back to may-alias oracle”</a:t>
            </a:r>
            <a:endParaRPr lang="en-US" sz="1800" dirty="0"/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1800" dirty="0"/>
              <a:t>Strong Updates allowed for </a:t>
            </a:r>
            <a:r>
              <a:rPr lang="en-US" sz="1800" i="1" dirty="0" err="1"/>
              <a:t>e.op</a:t>
            </a:r>
            <a:r>
              <a:rPr lang="en-US" sz="1800" i="1" dirty="0"/>
              <a:t>()</a:t>
            </a:r>
            <a:r>
              <a:rPr lang="en-US" sz="1800" dirty="0"/>
              <a:t> when </a:t>
            </a:r>
            <a:r>
              <a:rPr lang="en-US" sz="1800" i="1" dirty="0"/>
              <a:t>e </a:t>
            </a:r>
            <a:r>
              <a:rPr lang="en-US" sz="1800" i="1" dirty="0">
                <a:latin typeface="Symbol" pitchFamily="18" charset="2"/>
                <a:sym typeface="Symbol" pitchFamily="18" charset="2"/>
              </a:rPr>
              <a:t></a:t>
            </a:r>
            <a:r>
              <a:rPr lang="en-US" sz="1800" i="1" dirty="0"/>
              <a:t> Must</a:t>
            </a:r>
            <a:r>
              <a:rPr lang="en-US" sz="1800" dirty="0"/>
              <a:t> or unique logic allows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667000" y="1463675"/>
            <a:ext cx="60563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 i="1"/>
              <a:t>{ &lt; Abstract Object, TypeState, UniqueBit, </a:t>
            </a:r>
            <a:r>
              <a:rPr lang="en-US" b="1" i="1">
                <a:solidFill>
                  <a:schemeClr val="tx2"/>
                </a:solidFill>
              </a:rPr>
              <a:t>MustSet</a:t>
            </a:r>
            <a:r>
              <a:rPr lang="en-US" b="1" i="1"/>
              <a:t>, </a:t>
            </a:r>
            <a:r>
              <a:rPr lang="en-US" b="1" i="1">
                <a:solidFill>
                  <a:schemeClr val="tx2"/>
                </a:solidFill>
              </a:rPr>
              <a:t>MayBit</a:t>
            </a:r>
            <a:r>
              <a:rPr lang="en-US" sz="1400" b="1" i="1"/>
              <a:t>&gt; }</a:t>
            </a: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304800" y="3489325"/>
            <a:ext cx="86868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 algn="ctr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endParaRPr lang="en-US" i="1" dirty="0">
              <a:solidFill>
                <a:schemeClr val="tx2"/>
              </a:solidFill>
              <a:latin typeface="Corbel" pitchFamily="34" charset="0"/>
            </a:endParaRPr>
          </a:p>
          <a:p>
            <a:pPr marL="515938" lvl="1" indent="-2857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None/>
            </a:pPr>
            <a:r>
              <a:rPr lang="en-US" b="1" i="1" dirty="0" err="1">
                <a:solidFill>
                  <a:schemeClr val="tx2"/>
                </a:solidFill>
                <a:latin typeface="Corbel" pitchFamily="34" charset="0"/>
              </a:rPr>
              <a:t>MustNotSet</a:t>
            </a:r>
            <a:r>
              <a:rPr lang="en-US" b="1" dirty="0">
                <a:solidFill>
                  <a:schemeClr val="tx2"/>
                </a:solidFill>
                <a:latin typeface="Corbel" pitchFamily="34" charset="0"/>
              </a:rPr>
              <a:t> := </a:t>
            </a:r>
            <a:r>
              <a:rPr lang="en-US" dirty="0">
                <a:latin typeface="Corbel" pitchFamily="34" charset="0"/>
              </a:rPr>
              <a:t>set of symbolic access paths that </a:t>
            </a:r>
            <a:r>
              <a:rPr lang="en-US" i="1" dirty="0">
                <a:latin typeface="Corbel" pitchFamily="34" charset="0"/>
              </a:rPr>
              <a:t>must not</a:t>
            </a:r>
            <a:r>
              <a:rPr lang="en-US" dirty="0">
                <a:latin typeface="Corbel" pitchFamily="34" charset="0"/>
              </a:rPr>
              <a:t> point to the object</a:t>
            </a:r>
          </a:p>
          <a:p>
            <a:pPr marL="515938" lvl="1" indent="-28575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None/>
            </a:pPr>
            <a:r>
              <a:rPr lang="en-US" b="1" dirty="0">
                <a:solidFill>
                  <a:srgbClr val="FFC000"/>
                </a:solidFill>
                <a:latin typeface="Corbel" pitchFamily="34" charset="0"/>
              </a:rPr>
              <a:t>Focus</a:t>
            </a:r>
            <a:r>
              <a:rPr lang="en-US" b="1" dirty="0">
                <a:latin typeface="Corbel" pitchFamily="34" charset="0"/>
              </a:rPr>
              <a:t> </a:t>
            </a:r>
            <a:r>
              <a:rPr lang="en-US" dirty="0">
                <a:latin typeface="Corbel" pitchFamily="34" charset="0"/>
              </a:rPr>
              <a:t>operation when interesting things happen </a:t>
            </a:r>
          </a:p>
          <a:p>
            <a:pPr marL="515938" lvl="1" indent="-28575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rgbClr val="FFC000"/>
                </a:solidFill>
                <a:latin typeface="Corbel" pitchFamily="34" charset="0"/>
              </a:rPr>
              <a:t>generate 2 tuples</a:t>
            </a:r>
            <a:r>
              <a:rPr lang="en-US" b="1" dirty="0">
                <a:latin typeface="Corbel" pitchFamily="34" charset="0"/>
              </a:rPr>
              <a:t>, </a:t>
            </a:r>
            <a:r>
              <a:rPr lang="en-US" dirty="0">
                <a:latin typeface="Corbel" pitchFamily="34" charset="0"/>
              </a:rPr>
              <a:t>a </a:t>
            </a:r>
            <a:r>
              <a:rPr lang="en-US" b="1" i="1" dirty="0">
                <a:latin typeface="Corbel" pitchFamily="34" charset="0"/>
              </a:rPr>
              <a:t>Must</a:t>
            </a:r>
            <a:r>
              <a:rPr lang="en-US" dirty="0">
                <a:latin typeface="Corbel" pitchFamily="34" charset="0"/>
              </a:rPr>
              <a:t> information case and a </a:t>
            </a:r>
            <a:r>
              <a:rPr lang="en-US" b="1" i="1" dirty="0" err="1">
                <a:latin typeface="Corbel" pitchFamily="34" charset="0"/>
              </a:rPr>
              <a:t>MustNot</a:t>
            </a:r>
            <a:r>
              <a:rPr lang="en-US" dirty="0">
                <a:latin typeface="Corbel" pitchFamily="34" charset="0"/>
              </a:rPr>
              <a:t> information case</a:t>
            </a:r>
          </a:p>
        </p:txBody>
      </p:sp>
      <p:sp>
        <p:nvSpPr>
          <p:cNvPr id="584714" name="Rectangle 10"/>
          <p:cNvSpPr>
            <a:spLocks noChangeArrowheads="1"/>
          </p:cNvSpPr>
          <p:nvPr/>
        </p:nvSpPr>
        <p:spPr bwMode="auto">
          <a:xfrm>
            <a:off x="304800" y="5318125"/>
            <a:ext cx="85344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900" b="1" dirty="0">
                <a:latin typeface="Corbel" pitchFamily="34" charset="0"/>
              </a:rPr>
              <a:t>Only track access paths to “interesting” objects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900" b="1" dirty="0">
                <a:latin typeface="Corbel" pitchFamily="34" charset="0"/>
              </a:rPr>
              <a:t>Sound flow functions to </a:t>
            </a:r>
            <a:r>
              <a:rPr lang="en-US" sz="1900" b="1" i="1" dirty="0">
                <a:solidFill>
                  <a:schemeClr val="tx2"/>
                </a:solidFill>
                <a:latin typeface="Corbel" pitchFamily="34" charset="0"/>
              </a:rPr>
              <a:t>lose precision in</a:t>
            </a:r>
            <a:r>
              <a:rPr lang="en-US" sz="1900" b="1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900" b="1" i="1" dirty="0" err="1">
                <a:solidFill>
                  <a:schemeClr val="tx2"/>
                </a:solidFill>
                <a:latin typeface="Corbel" pitchFamily="34" charset="0"/>
              </a:rPr>
              <a:t>MustSet</a:t>
            </a:r>
            <a:r>
              <a:rPr lang="en-US" sz="1900" b="1" i="1" dirty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sz="1900" b="1" i="1" dirty="0" err="1">
                <a:solidFill>
                  <a:schemeClr val="tx2"/>
                </a:solidFill>
                <a:latin typeface="Corbel" pitchFamily="34" charset="0"/>
              </a:rPr>
              <a:t>MustNotSet</a:t>
            </a:r>
            <a:endParaRPr lang="en-US" sz="1900" b="1" i="1" dirty="0">
              <a:solidFill>
                <a:schemeClr val="tx2"/>
              </a:solidFill>
              <a:latin typeface="Corbel" pitchFamily="34" charset="0"/>
            </a:endParaRP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sz="1900" dirty="0">
                <a:latin typeface="Corbel" pitchFamily="34" charset="0"/>
              </a:rPr>
              <a:t>Allows k-limiting.  Crucial for scalability.</a:t>
            </a:r>
          </a:p>
        </p:txBody>
      </p:sp>
      <p:sp>
        <p:nvSpPr>
          <p:cNvPr id="584715" name="Text Box 11"/>
          <p:cNvSpPr txBox="1">
            <a:spLocks noChangeArrowheads="1"/>
          </p:cNvSpPr>
          <p:nvPr/>
        </p:nvSpPr>
        <p:spPr bwMode="auto">
          <a:xfrm>
            <a:off x="2514600" y="3276600"/>
            <a:ext cx="7315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 i="1"/>
              <a:t>{ &lt; Abstract Object, TypeState, UniqueBit, MustSet, MayBit, </a:t>
            </a:r>
            <a:r>
              <a:rPr lang="en-US" b="1" i="1">
                <a:solidFill>
                  <a:schemeClr val="tx2"/>
                </a:solidFill>
              </a:rPr>
              <a:t>MustNotSet</a:t>
            </a:r>
            <a:r>
              <a:rPr lang="en-US" sz="1400" b="1" i="1"/>
              <a:t>&gt; }</a:t>
            </a:r>
          </a:p>
        </p:txBody>
      </p:sp>
      <p:sp>
        <p:nvSpPr>
          <p:cNvPr id="584718" name="AutoShape 14"/>
          <p:cNvSpPr>
            <a:spLocks noChangeArrowheads="1"/>
          </p:cNvSpPr>
          <p:nvPr/>
        </p:nvSpPr>
        <p:spPr bwMode="auto">
          <a:xfrm>
            <a:off x="228600" y="3276600"/>
            <a:ext cx="2362200" cy="381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rbel" pitchFamily="34" charset="0"/>
              </a:rPr>
              <a:t>Access Path Focus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Access Path Based Abstractions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4" grpId="0"/>
      <p:bldP spid="584715" grpId="0"/>
      <p:bldP spid="5847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0623-6D24-46A8-969A-61A5E41394D5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7467600" cy="39020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class </a:t>
            </a:r>
            <a:r>
              <a:rPr lang="en-US" sz="1400" dirty="0" err="1">
                <a:latin typeface="Courier New" pitchFamily="49" charset="0"/>
              </a:rPr>
              <a:t>SocketHolder</a:t>
            </a:r>
            <a:r>
              <a:rPr lang="en-US" sz="1400" dirty="0">
                <a:latin typeface="Courier New" pitchFamily="49" charset="0"/>
              </a:rPr>
              <a:t> {  Socket s;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Socket </a:t>
            </a:r>
            <a:r>
              <a:rPr lang="en-US" sz="1400" dirty="0" err="1">
                <a:latin typeface="Courier New" pitchFamily="49" charset="0"/>
              </a:rPr>
              <a:t>makeSocket</a:t>
            </a:r>
            <a:r>
              <a:rPr lang="en-US" sz="1400" dirty="0">
                <a:latin typeface="Courier New" pitchFamily="49" charset="0"/>
              </a:rPr>
              <a:t>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open(Socket l)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l.connect</a:t>
            </a:r>
            <a:r>
              <a:rPr lang="en-US" sz="14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talk(Socket s) { </a:t>
            </a:r>
            <a:r>
              <a:rPr lang="en-US" sz="1400" dirty="0" err="1">
                <a:latin typeface="Courier New" pitchFamily="49" charset="0"/>
              </a:rPr>
              <a:t>s.getOutputStream</a:t>
            </a:r>
            <a:r>
              <a:rPr lang="en-US" sz="1400" dirty="0">
                <a:latin typeface="Courier New" pitchFamily="49" charset="0"/>
              </a:rPr>
              <a:t>()).write(“hello”);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dispose(Socket s) { </a:t>
            </a:r>
            <a:r>
              <a:rPr lang="en-US" sz="1400" dirty="0" err="1">
                <a:latin typeface="Courier New" pitchFamily="49" charset="0"/>
              </a:rPr>
              <a:t>h.s.close</a:t>
            </a:r>
            <a:r>
              <a:rPr lang="en-US" sz="1400" dirty="0">
                <a:latin typeface="Courier New" pitchFamily="49" charset="0"/>
              </a:rPr>
              <a:t>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Set&lt;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&gt; set = new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HashSet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&gt;();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while(…)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h = new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h.s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makeSocket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set.add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(h);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} 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for (Iterator&lt;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&gt; it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set.iterator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(); 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Socket g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it.next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().s;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open(g);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talk(g);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dispose(g);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1333500" y="609600"/>
            <a:ext cx="434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b="1" i="1" dirty="0">
                <a:latin typeface="+mn-lt"/>
              </a:rPr>
              <a:t>What about destructive updates?</a:t>
            </a:r>
          </a:p>
        </p:txBody>
      </p:sp>
      <p:sp>
        <p:nvSpPr>
          <p:cNvPr id="634892" name="Rectangle 12"/>
          <p:cNvSpPr>
            <a:spLocks noChangeArrowheads="1"/>
          </p:cNvSpPr>
          <p:nvPr/>
        </p:nvSpPr>
        <p:spPr bwMode="auto">
          <a:xfrm>
            <a:off x="3505200" y="4572000"/>
            <a:ext cx="5410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 U, {</a:t>
            </a:r>
            <a:r>
              <a:rPr lang="en-US" sz="1400" b="1" i="1" dirty="0" err="1">
                <a:solidFill>
                  <a:schemeClr val="tx2"/>
                </a:solidFill>
              </a:rPr>
              <a:t>h.s</a:t>
            </a:r>
            <a:r>
              <a:rPr lang="en-US" sz="1400" b="1" i="1" dirty="0">
                <a:solidFill>
                  <a:schemeClr val="tx2"/>
                </a:solidFill>
              </a:rPr>
              <a:t>}, ¬May&gt;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 , U, {</a:t>
            </a:r>
            <a:r>
              <a:rPr lang="en-US" sz="1400" b="1" i="1" dirty="0" err="1">
                <a:solidFill>
                  <a:schemeClr val="tx2"/>
                </a:solidFill>
              </a:rPr>
              <a:t>h.s</a:t>
            </a:r>
            <a:r>
              <a:rPr lang="en-US" sz="1400" b="1" i="1" dirty="0">
                <a:solidFill>
                  <a:schemeClr val="tx2"/>
                </a:solidFill>
              </a:rPr>
              <a:t>}, May&gt;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 dirty="0">
              <a:solidFill>
                <a:schemeClr val="tx2"/>
              </a:solidFill>
            </a:endParaRP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¬U, {}, May 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¬U, {}, May &gt;, </a:t>
            </a:r>
            <a:r>
              <a:rPr lang="en-US" sz="1400" b="1" i="1" dirty="0">
                <a:solidFill>
                  <a:schemeClr val="folHlink"/>
                </a:solidFill>
              </a:rPr>
              <a:t>&lt;A, connected, ¬U, {}, May 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0000"/>
                </a:solidFill>
              </a:rPr>
              <a:t>&lt;A, err, ¬U, {}, May &gt; …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8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34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34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348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348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348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348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348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348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348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348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Paths with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F774-8B41-4C50-9C05-19AA9C83EA16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5575" cy="52578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dirty="0"/>
              <a:t>AS := { &lt; Abstract Object, </a:t>
            </a:r>
            <a:r>
              <a:rPr lang="en-US" sz="1600" i="1" dirty="0" err="1"/>
              <a:t>TypeState</a:t>
            </a:r>
            <a:r>
              <a:rPr lang="en-US" sz="1600" i="1" dirty="0"/>
              <a:t>, Unique, Must, May, </a:t>
            </a:r>
            <a:r>
              <a:rPr lang="en-US" sz="1600" i="1" dirty="0" err="1"/>
              <a:t>MustNot</a:t>
            </a:r>
            <a:r>
              <a:rPr lang="en-US" sz="1600" i="1" dirty="0"/>
              <a:t>&gt; }</a:t>
            </a: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Access </a:t>
            </a:r>
            <a:r>
              <a:rPr lang="en-US" sz="1600" dirty="0">
                <a:solidFill>
                  <a:schemeClr val="tx2"/>
                </a:solidFill>
              </a:rPr>
              <a:t>Path Must Abstraction +</a:t>
            </a:r>
          </a:p>
          <a:p>
            <a:pPr lvl="1"/>
            <a:r>
              <a:rPr lang="en-US" sz="1600" b="1" i="1" dirty="0" err="1">
                <a:solidFill>
                  <a:schemeClr val="tx2"/>
                </a:solidFill>
              </a:rPr>
              <a:t>MustNot</a:t>
            </a:r>
            <a:r>
              <a:rPr lang="en-US" sz="1600" b="1" dirty="0">
                <a:solidFill>
                  <a:schemeClr val="tx2"/>
                </a:solidFill>
              </a:rPr>
              <a:t> := </a:t>
            </a:r>
            <a:r>
              <a:rPr lang="en-US" sz="1600" dirty="0"/>
              <a:t>set of symbolic access paths that </a:t>
            </a:r>
            <a:r>
              <a:rPr lang="en-US" sz="1600" i="1" dirty="0"/>
              <a:t>must not</a:t>
            </a:r>
            <a:r>
              <a:rPr lang="en-US" sz="1600" dirty="0"/>
              <a:t> point to the object</a:t>
            </a:r>
          </a:p>
          <a:p>
            <a:r>
              <a:rPr lang="en-US" sz="1600" dirty="0">
                <a:solidFill>
                  <a:schemeClr val="tx2"/>
                </a:solidFill>
              </a:rPr>
              <a:t>Flow functions</a:t>
            </a:r>
          </a:p>
          <a:p>
            <a:pPr lvl="1"/>
            <a:r>
              <a:rPr lang="en-US" sz="1400" b="1" dirty="0">
                <a:solidFill>
                  <a:srgbClr val="009900"/>
                </a:solidFill>
              </a:rPr>
              <a:t>Focus</a:t>
            </a:r>
            <a:r>
              <a:rPr lang="en-US" sz="1400" dirty="0"/>
              <a:t> operation when “interesting” things happen </a:t>
            </a:r>
          </a:p>
          <a:p>
            <a:pPr lvl="2"/>
            <a:r>
              <a:rPr lang="en-US" sz="1400" dirty="0"/>
              <a:t>“materialization”, “focus”, “case splitting”</a:t>
            </a:r>
          </a:p>
          <a:p>
            <a:pPr lvl="2"/>
            <a:r>
              <a:rPr lang="en-US" sz="1400" b="1" i="1" dirty="0" err="1"/>
              <a:t>e.op</a:t>
            </a:r>
            <a:r>
              <a:rPr lang="en-US" sz="1400" b="1" i="1" dirty="0"/>
              <a:t>()</a:t>
            </a:r>
            <a:r>
              <a:rPr lang="en-US" sz="1400" b="1" dirty="0"/>
              <a:t>   on</a:t>
            </a:r>
            <a:r>
              <a:rPr lang="en-US" sz="1400" b="1" i="1" dirty="0"/>
              <a:t> &lt; A, T, u, Must, May, </a:t>
            </a:r>
            <a:r>
              <a:rPr lang="en-US" sz="1400" b="1" i="1" dirty="0" err="1"/>
              <a:t>MustNot</a:t>
            </a:r>
            <a:r>
              <a:rPr lang="en-US" sz="1400" b="1" i="1" dirty="0"/>
              <a:t>&gt;</a:t>
            </a:r>
            <a:r>
              <a:rPr lang="en-US" sz="1400" b="1" dirty="0"/>
              <a:t>, generate 2 factoids:</a:t>
            </a:r>
          </a:p>
          <a:p>
            <a:pPr lvl="3"/>
            <a:r>
              <a:rPr lang="en-US" sz="1400" b="1" i="1" dirty="0"/>
              <a:t>&lt; A, </a:t>
            </a:r>
            <a:r>
              <a:rPr lang="en-US" sz="1400" b="1" i="1" dirty="0">
                <a:latin typeface="Symbol" pitchFamily="18" charset="2"/>
              </a:rPr>
              <a:t>d</a:t>
            </a:r>
            <a:r>
              <a:rPr lang="en-US" sz="1400" b="1" i="1" dirty="0"/>
              <a:t>(T),  u, Must U {e}, May, </a:t>
            </a:r>
            <a:r>
              <a:rPr lang="en-US" sz="1400" b="1" i="1" dirty="0" err="1"/>
              <a:t>MustNot</a:t>
            </a:r>
            <a:r>
              <a:rPr lang="en-US" sz="1400" b="1" i="1" dirty="0"/>
              <a:t>&gt;</a:t>
            </a:r>
          </a:p>
          <a:p>
            <a:pPr lvl="3"/>
            <a:r>
              <a:rPr lang="en-US" sz="1400" b="1" i="1" dirty="0"/>
              <a:t>&lt; A, T, u, Must, May, </a:t>
            </a:r>
            <a:r>
              <a:rPr lang="en-US" sz="1400" b="1" i="1" dirty="0" err="1"/>
              <a:t>MustNot</a:t>
            </a:r>
            <a:r>
              <a:rPr lang="en-US" sz="1400" b="1" i="1" dirty="0"/>
              <a:t> U {e} &gt; </a:t>
            </a:r>
          </a:p>
          <a:p>
            <a:pPr lvl="2"/>
            <a:r>
              <a:rPr lang="en-US" sz="1400" dirty="0"/>
              <a:t>Interesting Operations</a:t>
            </a:r>
          </a:p>
          <a:p>
            <a:pPr lvl="3"/>
            <a:r>
              <a:rPr lang="en-US" sz="1400" dirty="0" err="1"/>
              <a:t>Typestate</a:t>
            </a:r>
            <a:r>
              <a:rPr lang="en-US" sz="1400" dirty="0"/>
              <a:t> changes</a:t>
            </a:r>
          </a:p>
          <a:p>
            <a:pPr lvl="3"/>
            <a:r>
              <a:rPr lang="en-US" sz="1400" dirty="0"/>
              <a:t>Observable polymorphic dispatch</a:t>
            </a:r>
          </a:p>
          <a:p>
            <a:pPr lvl="2"/>
            <a:r>
              <a:rPr lang="en-US" sz="1400" dirty="0"/>
              <a:t>Allows k-limiting.  Crucial for scalability</a:t>
            </a:r>
          </a:p>
          <a:p>
            <a:pPr lvl="2"/>
            <a:r>
              <a:rPr lang="en-US" sz="1400" dirty="0"/>
              <a:t>Allowed to limit exponential blowup due to focus</a:t>
            </a:r>
          </a:p>
          <a:p>
            <a:pPr lvl="3"/>
            <a:r>
              <a:rPr lang="en-US" sz="1400" dirty="0"/>
              <a:t>Current heuristic: discard </a:t>
            </a:r>
            <a:r>
              <a:rPr lang="en-US" sz="1400" i="1" dirty="0" err="1"/>
              <a:t>MustNot</a:t>
            </a:r>
            <a:r>
              <a:rPr lang="en-US" sz="1400" dirty="0"/>
              <a:t> before each focus operation</a:t>
            </a:r>
          </a:p>
          <a:p>
            <a:pPr lvl="3"/>
            <a:r>
              <a:rPr lang="en-US" sz="1200" dirty="0"/>
              <a:t>TODO: More general solution (“blur”, “normalization”)</a:t>
            </a:r>
          </a:p>
          <a:p>
            <a:r>
              <a:rPr lang="en-US" sz="1600" dirty="0">
                <a:solidFill>
                  <a:schemeClr val="tx2"/>
                </a:solidFill>
              </a:rPr>
              <a:t>Works sometimes (95.6%)</a:t>
            </a:r>
          </a:p>
        </p:txBody>
      </p:sp>
    </p:spTree>
    <p:extLst>
      <p:ext uri="{BB962C8B-B14F-4D97-AF65-F5344CB8AC3E}">
        <p14:creationId xmlns:p14="http://schemas.microsoft.com/office/powerpoint/2010/main" xmlns="" val="21263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7848600" cy="5791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class SocketHolder {  Socket s;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Socket makeSocket()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open(Socket t)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 t.connect();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talk(Socket s)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s.getOutputStream().write(“hello”);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dispose(Socket s) { h.s.close();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Set&lt;SocketHolder&gt; set = new HashSet&lt;SocketHolder&gt;();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while(…)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SocketHolder h = new SocketHolder();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h.s = makeSocket();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set.add(h);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}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for (Iterator&lt;SocketHolder&gt; it = set.iterator(); 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Socket g = it.next().s;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open(g);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 talk(g);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smtClean="0">
                <a:latin typeface="Courier New" pitchFamily="49" charset="0"/>
              </a:rPr>
              <a:t>}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228600" y="152400"/>
            <a:ext cx="2514600" cy="533400"/>
            <a:chOff x="2064" y="432"/>
            <a:chExt cx="1536" cy="432"/>
          </a:xfrm>
        </p:grpSpPr>
        <p:sp>
          <p:nvSpPr>
            <p:cNvPr id="28680" name="AutoShape 4"/>
            <p:cNvSpPr>
              <a:spLocks noChangeArrowheads="1"/>
            </p:cNvSpPr>
            <p:nvPr/>
          </p:nvSpPr>
          <p:spPr bwMode="auto">
            <a:xfrm>
              <a:off x="2352" y="432"/>
              <a:ext cx="1056" cy="432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rbel" pitchFamily="34" charset="0"/>
                </a:rPr>
                <a:t>Access Path Focus</a:t>
              </a:r>
            </a:p>
            <a:p>
              <a:pPr algn="ctr"/>
              <a:r>
                <a:rPr lang="en-US">
                  <a:latin typeface="Corbel" pitchFamily="34" charset="0"/>
                </a:rPr>
                <a:t>Abstraction</a:t>
              </a:r>
            </a:p>
          </p:txBody>
        </p:sp>
        <p:cxnSp>
          <p:nvCxnSpPr>
            <p:cNvPr id="28681" name="AutoShape 5"/>
            <p:cNvCxnSpPr>
              <a:cxnSpLocks noChangeShapeType="1"/>
            </p:cNvCxnSpPr>
            <p:nvPr/>
          </p:nvCxnSpPr>
          <p:spPr bwMode="auto">
            <a:xfrm>
              <a:off x="2064" y="624"/>
              <a:ext cx="300" cy="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8682" name="AutoShape 6"/>
            <p:cNvCxnSpPr>
              <a:cxnSpLocks noChangeShapeType="1"/>
            </p:cNvCxnSpPr>
            <p:nvPr/>
          </p:nvCxnSpPr>
          <p:spPr bwMode="auto">
            <a:xfrm>
              <a:off x="3408" y="624"/>
              <a:ext cx="19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2743200" y="319088"/>
            <a:ext cx="64262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US" sz="1400" b="1" i="1"/>
              <a:t>{ &lt; Abstract Object, TypeState, UniqueBit, MustSet, MayBit, MustNotSet&gt; }</a:t>
            </a:r>
          </a:p>
        </p:txBody>
      </p:sp>
      <p:sp>
        <p:nvSpPr>
          <p:cNvPr id="655368" name="Rectangle 8"/>
          <p:cNvSpPr>
            <a:spLocks noChangeArrowheads="1"/>
          </p:cNvSpPr>
          <p:nvPr/>
        </p:nvSpPr>
        <p:spPr bwMode="auto">
          <a:xfrm>
            <a:off x="3733800" y="4298950"/>
            <a:ext cx="5410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 U, {h.s}, ¬May,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 , U, {h.s}, May ,{}&gt;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endParaRPr lang="en-US" sz="1600" b="1" i="1">
              <a:solidFill>
                <a:schemeClr val="tx2"/>
              </a:solidFill>
              <a:latin typeface="Corbel" pitchFamily="34" charset="0"/>
            </a:endParaRP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 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 , {¬g}&gt;, </a:t>
            </a:r>
            <a:r>
              <a:rPr lang="en-US" sz="1600" b="1" i="1">
                <a:solidFill>
                  <a:schemeClr val="accent1"/>
                </a:solidFill>
                <a:latin typeface="Corbel" pitchFamily="34" charset="0"/>
              </a:rPr>
              <a:t>&lt;A, connected, ¬U, {g}, May,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endParaRPr lang="en-US" sz="1600" b="1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55370" name="Rectangle 10"/>
          <p:cNvSpPr>
            <a:spLocks noChangeArrowheads="1"/>
          </p:cNvSpPr>
          <p:nvPr/>
        </p:nvSpPr>
        <p:spPr bwMode="auto">
          <a:xfrm>
            <a:off x="2743200" y="1600200"/>
            <a:ext cx="541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May, {} 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May, {¬ t} &gt;, </a:t>
            </a:r>
            <a:r>
              <a:rPr lang="en-US" sz="1600" b="1" i="1">
                <a:solidFill>
                  <a:schemeClr val="accent1"/>
                </a:solidFill>
                <a:latin typeface="Corbel" pitchFamily="34" charset="0"/>
              </a:rPr>
              <a:t>&lt;A, connected, ¬U, {t}, May,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endParaRPr lang="en-US" sz="1600" b="1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55371" name="Rectangle 11"/>
          <p:cNvSpPr>
            <a:spLocks noChangeArrowheads="1"/>
          </p:cNvSpPr>
          <p:nvPr/>
        </p:nvSpPr>
        <p:spPr bwMode="auto">
          <a:xfrm>
            <a:off x="3048000" y="2438400"/>
            <a:ext cx="6096000" cy="457200"/>
          </a:xfrm>
          <a:prstGeom prst="rect">
            <a:avLst/>
          </a:prstGeom>
          <a:ln>
            <a:solidFill>
              <a:schemeClr val="bg2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2"/>
                </a:solidFill>
              </a:rPr>
              <a:t>&lt;A, init, ¬U, {}, May , {¬</a:t>
            </a:r>
            <a:r>
              <a:rPr lang="en-US" sz="1600" b="1" i="1" dirty="0" err="1">
                <a:solidFill>
                  <a:schemeClr val="tx2"/>
                </a:solidFill>
              </a:rPr>
              <a:t>g,¬s</a:t>
            </a:r>
            <a:r>
              <a:rPr lang="en-US" sz="1600" b="1" i="1" dirty="0">
                <a:solidFill>
                  <a:schemeClr val="tx2"/>
                </a:solidFill>
              </a:rPr>
              <a:t>}&gt;, </a:t>
            </a:r>
            <a:r>
              <a:rPr lang="en-US" sz="1600" b="1" i="1" dirty="0">
                <a:solidFill>
                  <a:schemeClr val="accent1"/>
                </a:solidFill>
              </a:rPr>
              <a:t>&lt;A, connected, ¬U, {</a:t>
            </a:r>
            <a:r>
              <a:rPr lang="en-US" sz="1600" b="1" i="1" dirty="0" err="1">
                <a:solidFill>
                  <a:schemeClr val="accent1"/>
                </a:solidFill>
              </a:rPr>
              <a:t>g,s</a:t>
            </a:r>
            <a:r>
              <a:rPr lang="en-US" sz="1600" b="1" i="1" dirty="0">
                <a:solidFill>
                  <a:schemeClr val="accent1"/>
                </a:solidFill>
              </a:rPr>
              <a:t>}, May, {}&gt;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9900"/>
                </a:solidFill>
                <a:sym typeface="Wingdings" pitchFamily="2" charset="2"/>
              </a:rPr>
              <a:t>                                            </a:t>
            </a:r>
            <a:r>
              <a:rPr lang="en-US" sz="2800" b="1" i="1" dirty="0">
                <a:solidFill>
                  <a:srgbClr val="0099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71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3CBF-76AE-4A94-AEFD-883957404467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6324600" cy="39020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class SocketHolder {  Socket s;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Socket makeSocket()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open(Socket t)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t.connect();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talk(Socket s)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s.getOutputStream()).write(“hello”);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dispose(Socket s) { h.s.close();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Set&lt;SocketHolder&gt; set = new HashSet&lt;SocketHolder&gt;();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while(…)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 SocketHolder h = new SocketHolder();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 h.s = makeSocket();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 set.add(h);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}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for (Iterator&lt;SocketHolder&gt; it = set.iterator(); 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 Socket g = it.next().s;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 open(g);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 talk(g);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 dispose(g);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grpSp>
        <p:nvGrpSpPr>
          <p:cNvPr id="655363" name="Group 3"/>
          <p:cNvGrpSpPr>
            <a:grpSpLocks/>
          </p:cNvGrpSpPr>
          <p:nvPr/>
        </p:nvGrpSpPr>
        <p:grpSpPr bwMode="auto">
          <a:xfrm>
            <a:off x="228600" y="533400"/>
            <a:ext cx="2514600" cy="533400"/>
            <a:chOff x="2064" y="432"/>
            <a:chExt cx="1536" cy="432"/>
          </a:xfrm>
        </p:grpSpPr>
        <p:sp>
          <p:nvSpPr>
            <p:cNvPr id="655364" name="AutoShape 4"/>
            <p:cNvSpPr>
              <a:spLocks noChangeArrowheads="1"/>
            </p:cNvSpPr>
            <p:nvPr/>
          </p:nvSpPr>
          <p:spPr bwMode="auto">
            <a:xfrm>
              <a:off x="2352" y="432"/>
              <a:ext cx="1056" cy="432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8FE76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Access Path Focus</a:t>
              </a:r>
            </a:p>
            <a:p>
              <a:r>
                <a:rPr lang="en-US"/>
                <a:t>Abstraction</a:t>
              </a:r>
            </a:p>
          </p:txBody>
        </p:sp>
        <p:cxnSp>
          <p:nvCxnSpPr>
            <p:cNvPr id="655365" name="AutoShape 5"/>
            <p:cNvCxnSpPr>
              <a:cxnSpLocks noChangeShapeType="1"/>
            </p:cNvCxnSpPr>
            <p:nvPr/>
          </p:nvCxnSpPr>
          <p:spPr bwMode="auto">
            <a:xfrm>
              <a:off x="2064" y="624"/>
              <a:ext cx="300" cy="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5366" name="AutoShape 6"/>
            <p:cNvCxnSpPr>
              <a:cxnSpLocks noChangeShapeType="1"/>
            </p:cNvCxnSpPr>
            <p:nvPr/>
          </p:nvCxnSpPr>
          <p:spPr bwMode="auto">
            <a:xfrm>
              <a:off x="3408" y="624"/>
              <a:ext cx="19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55367" name="Text Box 7"/>
          <p:cNvSpPr txBox="1">
            <a:spLocks noChangeArrowheads="1"/>
          </p:cNvSpPr>
          <p:nvPr/>
        </p:nvSpPr>
        <p:spPr bwMode="auto">
          <a:xfrm>
            <a:off x="3276600" y="609600"/>
            <a:ext cx="34702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 i="1"/>
              <a:t>Recover from destructive updates</a:t>
            </a:r>
          </a:p>
        </p:txBody>
      </p:sp>
      <p:sp>
        <p:nvSpPr>
          <p:cNvPr id="655368" name="Rectangle 8"/>
          <p:cNvSpPr>
            <a:spLocks noChangeArrowheads="1"/>
          </p:cNvSpPr>
          <p:nvPr/>
        </p:nvSpPr>
        <p:spPr bwMode="auto">
          <a:xfrm>
            <a:off x="3733800" y="441960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>
                <a:solidFill>
                  <a:schemeClr val="tx2"/>
                </a:solidFill>
              </a:rPr>
              <a:t>&lt;A, init,  U, {h.s}, ¬May, {}&gt;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>
                <a:solidFill>
                  <a:schemeClr val="tx2"/>
                </a:solidFill>
              </a:rPr>
              <a:t>&lt;A, init , U, {h.s}, May ,{}&gt;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>
              <a:solidFill>
                <a:schemeClr val="tx2"/>
              </a:solidFill>
            </a:endParaRP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>
              <a:solidFill>
                <a:schemeClr val="tx2"/>
              </a:solidFill>
            </a:endParaRP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>
                <a:solidFill>
                  <a:schemeClr val="tx2"/>
                </a:solidFill>
              </a:rPr>
              <a:t>&lt;A, init, ¬U, {}, May , {}&gt;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>
                <a:solidFill>
                  <a:schemeClr val="tx2"/>
                </a:solidFill>
              </a:rPr>
              <a:t>&lt;A, init, ¬U, {}, May , {¬g}&gt;, </a:t>
            </a:r>
            <a:r>
              <a:rPr lang="en-US" sz="1400" b="1" i="1">
                <a:solidFill>
                  <a:schemeClr val="folHlink"/>
                </a:solidFill>
              </a:rPr>
              <a:t>&lt;A, connected, ¬U, {g}, May, {}&gt;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>
              <a:solidFill>
                <a:srgbClr val="FF0000"/>
              </a:solidFill>
            </a:endParaRPr>
          </a:p>
        </p:txBody>
      </p:sp>
      <p:sp>
        <p:nvSpPr>
          <p:cNvPr id="655370" name="Rectangle 10"/>
          <p:cNvSpPr>
            <a:spLocks noChangeArrowheads="1"/>
          </p:cNvSpPr>
          <p:nvPr/>
        </p:nvSpPr>
        <p:spPr bwMode="auto">
          <a:xfrm>
            <a:off x="2743200" y="1905000"/>
            <a:ext cx="5410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>
                <a:solidFill>
                  <a:schemeClr val="tx2"/>
                </a:solidFill>
              </a:rPr>
              <a:t>&lt;A, init, ¬U, {}, May, {} 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>
                <a:solidFill>
                  <a:schemeClr val="tx2"/>
                </a:solidFill>
              </a:rPr>
              <a:t>&lt;A, init, ¬U, {}, May, {¬ t} &gt;, </a:t>
            </a:r>
            <a:r>
              <a:rPr lang="en-US" sz="1400" b="1" i="1">
                <a:solidFill>
                  <a:schemeClr val="folHlink"/>
                </a:solidFill>
              </a:rPr>
              <a:t>&lt;A, connected, ¬U, {t}, May, {}&gt;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>
              <a:solidFill>
                <a:srgbClr val="FF0000"/>
              </a:solidFill>
            </a:endParaRPr>
          </a:p>
        </p:txBody>
      </p:sp>
      <p:sp>
        <p:nvSpPr>
          <p:cNvPr id="655371" name="Rectangle 11"/>
          <p:cNvSpPr>
            <a:spLocks noChangeArrowheads="1"/>
          </p:cNvSpPr>
          <p:nvPr/>
        </p:nvSpPr>
        <p:spPr bwMode="auto">
          <a:xfrm>
            <a:off x="3048000" y="2667000"/>
            <a:ext cx="678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/>
            <a:r>
              <a:rPr lang="en-US" sz="1400" b="1" i="1">
                <a:solidFill>
                  <a:schemeClr val="tx2"/>
                </a:solidFill>
              </a:rPr>
              <a:t>&lt;A, init, ¬U, {}, May , {¬g,¬s}&gt;, </a:t>
            </a:r>
            <a:r>
              <a:rPr lang="en-US" sz="1400" b="1" i="1">
                <a:solidFill>
                  <a:schemeClr val="folHlink"/>
                </a:solidFill>
              </a:rPr>
              <a:t>&lt;A, connected, ¬U, {g,s}, May, {}&gt;</a:t>
            </a:r>
          </a:p>
          <a:p>
            <a:pPr marL="228600" indent="-228600" algn="l"/>
            <a:r>
              <a:rPr lang="en-US" sz="1400" b="1" i="1">
                <a:solidFill>
                  <a:srgbClr val="009900"/>
                </a:solidFill>
                <a:sym typeface="Wingdings" pitchFamily="2" charset="2"/>
              </a:rPr>
              <a:t>                                            </a:t>
            </a:r>
          </a:p>
        </p:txBody>
      </p:sp>
      <p:pic>
        <p:nvPicPr>
          <p:cNvPr id="655379" name="Picture 19" descr="NBhapp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275" y="460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5381" name="Picture 21" descr="NBhappy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275" y="460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5383" name="Picture 23" descr="NBhappy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705600" y="3048000"/>
            <a:ext cx="4572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162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5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5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3C91B-AFD2-49A9-BA97-8EC0F079D569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3581400" cy="1295400"/>
          </a:xfrm>
          <a:noFill/>
          <a:ln/>
        </p:spPr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Collection c = …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Iterator it = c.iterator();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it.hasNext();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it.next();</a:t>
            </a:r>
          </a:p>
        </p:txBody>
      </p:sp>
      <p:sp>
        <p:nvSpPr>
          <p:cNvPr id="594946" name="AutoShape 2"/>
          <p:cNvSpPr>
            <a:spLocks noChangeArrowheads="1"/>
          </p:cNvSpPr>
          <p:nvPr/>
        </p:nvSpPr>
        <p:spPr bwMode="auto">
          <a:xfrm>
            <a:off x="762000" y="609600"/>
            <a:ext cx="1981200" cy="6858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8FE76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Access Path Focus</a:t>
            </a:r>
          </a:p>
          <a:p>
            <a:r>
              <a:rPr lang="en-US" sz="1800"/>
              <a:t>Abstraction</a:t>
            </a:r>
          </a:p>
        </p:txBody>
      </p:sp>
      <p:sp>
        <p:nvSpPr>
          <p:cNvPr id="594971" name="Rectangle 27"/>
          <p:cNvSpPr>
            <a:spLocks noChangeArrowheads="1"/>
          </p:cNvSpPr>
          <p:nvPr/>
        </p:nvSpPr>
        <p:spPr bwMode="auto">
          <a:xfrm>
            <a:off x="3810000" y="2971800"/>
            <a:ext cx="3276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/>
          <a:lstStyle/>
          <a:p>
            <a:pPr marL="228600" indent="-228600" algn="l">
              <a:lnSpc>
                <a:spcPct val="80000"/>
              </a:lnSpc>
              <a:spcBef>
                <a:spcPct val="0"/>
              </a:spcBef>
            </a:pPr>
            <a:r>
              <a:rPr lang="en-US" sz="1400" b="1">
                <a:latin typeface="Courier New" pitchFamily="49" charset="0"/>
              </a:rPr>
              <a:t>Collection c = …</a:t>
            </a:r>
          </a:p>
          <a:p>
            <a:pPr marL="228600" indent="-228600" algn="l">
              <a:lnSpc>
                <a:spcPct val="80000"/>
              </a:lnSpc>
              <a:spcBef>
                <a:spcPct val="0"/>
              </a:spcBef>
            </a:pPr>
            <a:r>
              <a:rPr lang="en-US" sz="1400" b="1">
                <a:latin typeface="Courier New" pitchFamily="49" charset="0"/>
              </a:rPr>
              <a:t>Iterator it = c.iterator();</a:t>
            </a:r>
          </a:p>
          <a:p>
            <a:pPr marL="228600" indent="-228600" algn="l">
              <a:lnSpc>
                <a:spcPct val="80000"/>
              </a:lnSpc>
              <a:spcBef>
                <a:spcPct val="0"/>
              </a:spcBef>
            </a:pPr>
            <a:r>
              <a:rPr lang="en-US" sz="1400" b="1">
                <a:latin typeface="Courier New" pitchFamily="49" charset="0"/>
              </a:rPr>
              <a:t>if (?dispatch logic?)</a:t>
            </a:r>
          </a:p>
          <a:p>
            <a:pPr marL="228600" indent="-228600" algn="l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594972" name="Rectangle 28"/>
          <p:cNvSpPr>
            <a:spLocks noChangeArrowheads="1"/>
          </p:cNvSpPr>
          <p:nvPr/>
        </p:nvSpPr>
        <p:spPr bwMode="auto">
          <a:xfrm>
            <a:off x="2514600" y="4038600"/>
            <a:ext cx="2895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75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>
                <a:latin typeface="Courier New" pitchFamily="49" charset="0"/>
              </a:rPr>
              <a:t>EmptyIterator.hasNext(){}</a:t>
            </a:r>
          </a:p>
          <a:p>
            <a:pPr marL="228600" indent="-228600" algn="l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594974" name="Rectangle 30"/>
          <p:cNvSpPr>
            <a:spLocks noChangeArrowheads="1"/>
          </p:cNvSpPr>
          <p:nvPr/>
        </p:nvSpPr>
        <p:spPr bwMode="auto">
          <a:xfrm>
            <a:off x="5867400" y="4038600"/>
            <a:ext cx="3048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75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>
                <a:latin typeface="Courier New" pitchFamily="49" charset="0"/>
              </a:rPr>
              <a:t>OtherIterator.hasNext(){}</a:t>
            </a:r>
          </a:p>
          <a:p>
            <a:pPr marL="228600" indent="-228600" algn="l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594975" name="Rectangle 31"/>
          <p:cNvSpPr>
            <a:spLocks noChangeArrowheads="1"/>
          </p:cNvSpPr>
          <p:nvPr/>
        </p:nvSpPr>
        <p:spPr bwMode="auto">
          <a:xfrm>
            <a:off x="2971800" y="6096000"/>
            <a:ext cx="2667000" cy="296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75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>
                <a:latin typeface="Courier New" pitchFamily="49" charset="0"/>
              </a:rPr>
              <a:t>EmptyIterator.next() {}</a:t>
            </a:r>
          </a:p>
          <a:p>
            <a:pPr marL="228600" indent="-228600" algn="l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594976" name="Rectangle 32"/>
          <p:cNvSpPr>
            <a:spLocks noChangeArrowheads="1"/>
          </p:cNvSpPr>
          <p:nvPr/>
        </p:nvSpPr>
        <p:spPr bwMode="auto">
          <a:xfrm>
            <a:off x="5715000" y="6096000"/>
            <a:ext cx="3048000" cy="296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75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>
                <a:latin typeface="Courier New" pitchFamily="49" charset="0"/>
              </a:rPr>
              <a:t>OtherIterator.hasNext() {}</a:t>
            </a:r>
          </a:p>
          <a:p>
            <a:pPr marL="228600" indent="-228600" algn="l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400" b="1">
              <a:latin typeface="Courier New" pitchFamily="49" charset="0"/>
            </a:endParaRPr>
          </a:p>
        </p:txBody>
      </p:sp>
      <p:sp>
        <p:nvSpPr>
          <p:cNvPr id="594977" name="Rectangle 33"/>
          <p:cNvSpPr>
            <a:spLocks noChangeArrowheads="1"/>
          </p:cNvSpPr>
          <p:nvPr/>
        </p:nvSpPr>
        <p:spPr bwMode="auto">
          <a:xfrm>
            <a:off x="4191000" y="4572000"/>
            <a:ext cx="2971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>
                <a:latin typeface="Courier New" pitchFamily="49" charset="0"/>
              </a:rPr>
              <a:t>…</a:t>
            </a:r>
          </a:p>
          <a:p>
            <a:pPr marL="228600" indent="-228600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>
                <a:latin typeface="Courier New" pitchFamily="49" charset="0"/>
              </a:rPr>
              <a:t>if (?dispatch logic?)</a:t>
            </a:r>
          </a:p>
        </p:txBody>
      </p:sp>
      <p:cxnSp>
        <p:nvCxnSpPr>
          <p:cNvPr id="594978" name="AutoShape 34"/>
          <p:cNvCxnSpPr>
            <a:cxnSpLocks noChangeShapeType="1"/>
            <a:stCxn id="594971" idx="2"/>
            <a:endCxn id="594972" idx="0"/>
          </p:cNvCxnSpPr>
          <p:nvPr/>
        </p:nvCxnSpPr>
        <p:spPr bwMode="auto">
          <a:xfrm flipH="1">
            <a:off x="3962400" y="3581400"/>
            <a:ext cx="14859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79" name="AutoShape 35"/>
          <p:cNvCxnSpPr>
            <a:cxnSpLocks noChangeShapeType="1"/>
            <a:stCxn id="594971" idx="2"/>
            <a:endCxn id="594974" idx="0"/>
          </p:cNvCxnSpPr>
          <p:nvPr/>
        </p:nvCxnSpPr>
        <p:spPr bwMode="auto">
          <a:xfrm>
            <a:off x="5448300" y="3581400"/>
            <a:ext cx="19431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80" name="AutoShape 36"/>
          <p:cNvCxnSpPr>
            <a:cxnSpLocks noChangeShapeType="1"/>
            <a:stCxn id="594972" idx="2"/>
            <a:endCxn id="594977" idx="0"/>
          </p:cNvCxnSpPr>
          <p:nvPr/>
        </p:nvCxnSpPr>
        <p:spPr bwMode="auto">
          <a:xfrm>
            <a:off x="3962400" y="4343400"/>
            <a:ext cx="17145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81" name="AutoShape 37"/>
          <p:cNvCxnSpPr>
            <a:cxnSpLocks noChangeShapeType="1"/>
            <a:stCxn id="594974" idx="2"/>
            <a:endCxn id="594977" idx="0"/>
          </p:cNvCxnSpPr>
          <p:nvPr/>
        </p:nvCxnSpPr>
        <p:spPr bwMode="auto">
          <a:xfrm flipH="1">
            <a:off x="5676900" y="4343400"/>
            <a:ext cx="17145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82" name="AutoShape 38"/>
          <p:cNvCxnSpPr>
            <a:cxnSpLocks noChangeShapeType="1"/>
            <a:stCxn id="594977" idx="2"/>
            <a:endCxn id="594975" idx="0"/>
          </p:cNvCxnSpPr>
          <p:nvPr/>
        </p:nvCxnSpPr>
        <p:spPr bwMode="auto">
          <a:xfrm flipH="1">
            <a:off x="4305300" y="5257800"/>
            <a:ext cx="13716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983" name="AutoShape 39"/>
          <p:cNvCxnSpPr>
            <a:cxnSpLocks noChangeShapeType="1"/>
            <a:stCxn id="594977" idx="2"/>
            <a:endCxn id="594976" idx="0"/>
          </p:cNvCxnSpPr>
          <p:nvPr/>
        </p:nvCxnSpPr>
        <p:spPr bwMode="auto">
          <a:xfrm>
            <a:off x="5676900" y="5257800"/>
            <a:ext cx="1562100" cy="838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984" name="Text Box 40"/>
          <p:cNvSpPr txBox="1">
            <a:spLocks noChangeArrowheads="1"/>
          </p:cNvSpPr>
          <p:nvPr/>
        </p:nvSpPr>
        <p:spPr bwMode="auto">
          <a:xfrm>
            <a:off x="6096000" y="3352800"/>
            <a:ext cx="2171700" cy="198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accent1"/>
                </a:solidFill>
              </a:rPr>
              <a:t>&lt;EI, init, ¬U, {}, May, {}&gt;</a:t>
            </a:r>
          </a:p>
        </p:txBody>
      </p:sp>
      <p:sp>
        <p:nvSpPr>
          <p:cNvPr id="594985" name="Text Box 41"/>
          <p:cNvSpPr txBox="1">
            <a:spLocks noChangeArrowheads="1"/>
          </p:cNvSpPr>
          <p:nvPr/>
        </p:nvSpPr>
        <p:spPr bwMode="auto">
          <a:xfrm>
            <a:off x="3124200" y="3733800"/>
            <a:ext cx="2659063" cy="198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accent1"/>
                </a:solidFill>
              </a:rPr>
              <a:t>&lt;EI, init, </a:t>
            </a:r>
            <a:r>
              <a:rPr lang="en-US" sz="1200" b="1" i="1">
                <a:solidFill>
                  <a:schemeClr val="accent1"/>
                </a:solidFill>
              </a:rPr>
              <a:t>¬U</a:t>
            </a:r>
            <a:r>
              <a:rPr lang="en-US" sz="1400" b="1" i="1">
                <a:solidFill>
                  <a:schemeClr val="accent1"/>
                </a:solidFill>
              </a:rPr>
              <a:t>, {it, this}, May, {}&gt;</a:t>
            </a:r>
          </a:p>
        </p:txBody>
      </p:sp>
      <p:sp>
        <p:nvSpPr>
          <p:cNvPr id="594987" name="Text Box 43"/>
          <p:cNvSpPr txBox="1">
            <a:spLocks noChangeArrowheads="1"/>
          </p:cNvSpPr>
          <p:nvPr/>
        </p:nvSpPr>
        <p:spPr bwMode="auto">
          <a:xfrm>
            <a:off x="5842000" y="3733800"/>
            <a:ext cx="2865438" cy="198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accent1"/>
                </a:solidFill>
              </a:rPr>
              <a:t>&lt;EI, init, </a:t>
            </a:r>
            <a:r>
              <a:rPr lang="en-US" sz="1200" b="1" i="1">
                <a:solidFill>
                  <a:schemeClr val="accent1"/>
                </a:solidFill>
              </a:rPr>
              <a:t>¬U</a:t>
            </a:r>
            <a:r>
              <a:rPr lang="en-US" sz="1400" b="1" i="1">
                <a:solidFill>
                  <a:schemeClr val="accent1"/>
                </a:solidFill>
              </a:rPr>
              <a:t>, {}, May, {¬it, ¬this}&gt;</a:t>
            </a:r>
          </a:p>
        </p:txBody>
      </p:sp>
      <p:sp>
        <p:nvSpPr>
          <p:cNvPr id="594988" name="Text Box 44"/>
          <p:cNvSpPr txBox="1">
            <a:spLocks noChangeArrowheads="1"/>
          </p:cNvSpPr>
          <p:nvPr/>
        </p:nvSpPr>
        <p:spPr bwMode="auto">
          <a:xfrm>
            <a:off x="5816600" y="4724400"/>
            <a:ext cx="2300288" cy="198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accent1"/>
                </a:solidFill>
              </a:rPr>
              <a:t>&lt;EI, init, </a:t>
            </a:r>
            <a:r>
              <a:rPr lang="en-US" sz="1200" b="1" i="1">
                <a:solidFill>
                  <a:schemeClr val="accent1"/>
                </a:solidFill>
              </a:rPr>
              <a:t>¬U</a:t>
            </a:r>
            <a:r>
              <a:rPr lang="en-US" sz="1400" b="1" i="1">
                <a:solidFill>
                  <a:schemeClr val="accent1"/>
                </a:solidFill>
              </a:rPr>
              <a:t>, {}, </a:t>
            </a:r>
            <a:r>
              <a:rPr lang="en-US" sz="1200" b="1" i="1">
                <a:solidFill>
                  <a:schemeClr val="accent1"/>
                </a:solidFill>
              </a:rPr>
              <a:t>May</a:t>
            </a:r>
            <a:r>
              <a:rPr lang="en-US" sz="1400" b="1" i="1">
                <a:solidFill>
                  <a:schemeClr val="accent1"/>
                </a:solidFill>
              </a:rPr>
              <a:t>, {¬it}&gt;</a:t>
            </a:r>
          </a:p>
        </p:txBody>
      </p:sp>
      <p:sp>
        <p:nvSpPr>
          <p:cNvPr id="594989" name="Text Box 45"/>
          <p:cNvSpPr txBox="1">
            <a:spLocks noChangeArrowheads="1"/>
          </p:cNvSpPr>
          <p:nvPr/>
        </p:nvSpPr>
        <p:spPr bwMode="auto">
          <a:xfrm>
            <a:off x="3352800" y="4724400"/>
            <a:ext cx="2620963" cy="198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folHlink"/>
                </a:solidFill>
              </a:rPr>
              <a:t>&lt;EI, hasNext, </a:t>
            </a:r>
            <a:r>
              <a:rPr lang="en-US" sz="1200" b="1" i="1">
                <a:solidFill>
                  <a:schemeClr val="folHlink"/>
                </a:solidFill>
              </a:rPr>
              <a:t>¬U</a:t>
            </a:r>
            <a:r>
              <a:rPr lang="en-US" sz="1400" b="1" i="1">
                <a:solidFill>
                  <a:schemeClr val="folHlink"/>
                </a:solidFill>
              </a:rPr>
              <a:t>, {it}, </a:t>
            </a:r>
            <a:r>
              <a:rPr lang="en-US" sz="1200" b="1" i="1">
                <a:solidFill>
                  <a:schemeClr val="folHlink"/>
                </a:solidFill>
              </a:rPr>
              <a:t>May</a:t>
            </a:r>
            <a:r>
              <a:rPr lang="en-US" sz="1400" b="1" i="1">
                <a:solidFill>
                  <a:schemeClr val="folHlink"/>
                </a:solidFill>
              </a:rPr>
              <a:t>, {}&gt;</a:t>
            </a:r>
          </a:p>
        </p:txBody>
      </p:sp>
      <p:sp>
        <p:nvSpPr>
          <p:cNvPr id="594990" name="Text Box 46"/>
          <p:cNvSpPr txBox="1">
            <a:spLocks noChangeArrowheads="1"/>
          </p:cNvSpPr>
          <p:nvPr/>
        </p:nvSpPr>
        <p:spPr bwMode="auto">
          <a:xfrm>
            <a:off x="5842000" y="5715000"/>
            <a:ext cx="2816225" cy="198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accent1"/>
                </a:solidFill>
              </a:rPr>
              <a:t>&lt;EI, init, </a:t>
            </a:r>
            <a:r>
              <a:rPr lang="en-US" sz="1200" b="1" i="1">
                <a:solidFill>
                  <a:schemeClr val="accent1"/>
                </a:solidFill>
              </a:rPr>
              <a:t>¬U</a:t>
            </a:r>
            <a:r>
              <a:rPr lang="en-US" sz="1400" b="1" i="1">
                <a:solidFill>
                  <a:schemeClr val="accent1"/>
                </a:solidFill>
              </a:rPr>
              <a:t>, {}, </a:t>
            </a:r>
            <a:r>
              <a:rPr lang="en-US" sz="1200" b="1" i="1">
                <a:solidFill>
                  <a:schemeClr val="accent1"/>
                </a:solidFill>
              </a:rPr>
              <a:t>May</a:t>
            </a:r>
            <a:r>
              <a:rPr lang="en-US" sz="1400" b="1" i="1">
                <a:solidFill>
                  <a:schemeClr val="accent1"/>
                </a:solidFill>
              </a:rPr>
              <a:t>, {¬it, </a:t>
            </a:r>
            <a:r>
              <a:rPr lang="en-US" sz="1400" b="1" i="1">
                <a:solidFill>
                  <a:srgbClr val="009900"/>
                </a:solidFill>
              </a:rPr>
              <a:t>¬this</a:t>
            </a:r>
            <a:r>
              <a:rPr lang="en-US" sz="1400" b="1" i="1">
                <a:solidFill>
                  <a:schemeClr val="accent1"/>
                </a:solidFill>
              </a:rPr>
              <a:t>}&gt;</a:t>
            </a:r>
          </a:p>
        </p:txBody>
      </p:sp>
      <p:sp>
        <p:nvSpPr>
          <p:cNvPr id="594991" name="Text Box 47"/>
          <p:cNvSpPr txBox="1">
            <a:spLocks noChangeArrowheads="1"/>
          </p:cNvSpPr>
          <p:nvPr/>
        </p:nvSpPr>
        <p:spPr bwMode="auto">
          <a:xfrm>
            <a:off x="2743200" y="5715000"/>
            <a:ext cx="3033713" cy="198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chemeClr val="folHlink"/>
                </a:solidFill>
              </a:rPr>
              <a:t>&lt;EI, hasNext, </a:t>
            </a:r>
            <a:r>
              <a:rPr lang="en-US" sz="1200" b="1" i="1">
                <a:solidFill>
                  <a:schemeClr val="folHlink"/>
                </a:solidFill>
              </a:rPr>
              <a:t>¬U</a:t>
            </a:r>
            <a:r>
              <a:rPr lang="en-US" sz="1400" b="1" i="1">
                <a:solidFill>
                  <a:schemeClr val="folHlink"/>
                </a:solidFill>
              </a:rPr>
              <a:t>, {it, this}, </a:t>
            </a:r>
            <a:r>
              <a:rPr lang="en-US" sz="1200" b="1" i="1">
                <a:solidFill>
                  <a:schemeClr val="folHlink"/>
                </a:solidFill>
              </a:rPr>
              <a:t>May</a:t>
            </a:r>
            <a:r>
              <a:rPr lang="en-US" sz="1400" b="1" i="1">
                <a:solidFill>
                  <a:schemeClr val="folHlink"/>
                </a:solidFill>
              </a:rPr>
              <a:t>, {}&gt;</a:t>
            </a:r>
          </a:p>
        </p:txBody>
      </p:sp>
      <p:sp>
        <p:nvSpPr>
          <p:cNvPr id="594994" name="Text Box 50"/>
          <p:cNvSpPr txBox="1">
            <a:spLocks noChangeArrowheads="1"/>
          </p:cNvSpPr>
          <p:nvPr/>
        </p:nvSpPr>
        <p:spPr bwMode="auto">
          <a:xfrm>
            <a:off x="2057400" y="1371600"/>
            <a:ext cx="47037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/>
              <a:t>Focus ≈ path predicates for polymorphic dispatch</a:t>
            </a:r>
          </a:p>
        </p:txBody>
      </p:sp>
      <p:pic>
        <p:nvPicPr>
          <p:cNvPr id="594996" name="Picture 52" descr="MCj039096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2638" y="609600"/>
            <a:ext cx="863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997" name="Text Box 53"/>
          <p:cNvSpPr txBox="1">
            <a:spLocks noChangeArrowheads="1"/>
          </p:cNvSpPr>
          <p:nvPr/>
        </p:nvSpPr>
        <p:spPr bwMode="auto">
          <a:xfrm>
            <a:off x="3276600" y="762000"/>
            <a:ext cx="29527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 i="1"/>
              <a:t>What about path sensitivity?</a:t>
            </a:r>
          </a:p>
          <a:p>
            <a:pPr algn="l"/>
            <a:r>
              <a:rPr lang="en-US" b="1" i="1"/>
              <a:t>What about polymorphism?</a:t>
            </a:r>
          </a:p>
        </p:txBody>
      </p:sp>
      <p:grpSp>
        <p:nvGrpSpPr>
          <p:cNvPr id="595014" name="Group 70"/>
          <p:cNvGrpSpPr>
            <a:grpSpLocks/>
          </p:cNvGrpSpPr>
          <p:nvPr/>
        </p:nvGrpSpPr>
        <p:grpSpPr bwMode="auto">
          <a:xfrm>
            <a:off x="1066800" y="1676400"/>
            <a:ext cx="7010400" cy="1022350"/>
            <a:chOff x="672" y="1056"/>
            <a:chExt cx="4416" cy="644"/>
          </a:xfrm>
        </p:grpSpPr>
        <p:sp>
          <p:nvSpPr>
            <p:cNvPr id="595008" name="Text Box 64"/>
            <p:cNvSpPr txBox="1">
              <a:spLocks noChangeArrowheads="1"/>
            </p:cNvSpPr>
            <p:nvPr/>
          </p:nvSpPr>
          <p:spPr bwMode="auto">
            <a:xfrm>
              <a:off x="3168" y="1056"/>
              <a:ext cx="36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next()</a:t>
              </a:r>
            </a:p>
          </p:txBody>
        </p:sp>
        <p:grpSp>
          <p:nvGrpSpPr>
            <p:cNvPr id="595012" name="Group 68"/>
            <p:cNvGrpSpPr>
              <a:grpSpLocks/>
            </p:cNvGrpSpPr>
            <p:nvPr/>
          </p:nvGrpSpPr>
          <p:grpSpPr bwMode="auto">
            <a:xfrm>
              <a:off x="672" y="1200"/>
              <a:ext cx="4416" cy="411"/>
              <a:chOff x="672" y="1200"/>
              <a:chExt cx="4416" cy="411"/>
            </a:xfrm>
          </p:grpSpPr>
          <p:sp>
            <p:nvSpPr>
              <p:cNvPr id="595002" name="Oval 58"/>
              <p:cNvSpPr>
                <a:spLocks noChangeArrowheads="1"/>
              </p:cNvSpPr>
              <p:nvPr/>
            </p:nvSpPr>
            <p:spPr bwMode="auto">
              <a:xfrm>
                <a:off x="4416" y="1200"/>
                <a:ext cx="672" cy="411"/>
              </a:xfrm>
              <a:prstGeom prst="ellipse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5011" name="Group 67"/>
              <p:cNvGrpSpPr>
                <a:grpSpLocks/>
              </p:cNvGrpSpPr>
              <p:nvPr/>
            </p:nvGrpSpPr>
            <p:grpSpPr bwMode="auto">
              <a:xfrm>
                <a:off x="672" y="1200"/>
                <a:ext cx="4375" cy="391"/>
                <a:chOff x="672" y="1200"/>
                <a:chExt cx="4375" cy="391"/>
              </a:xfrm>
            </p:grpSpPr>
            <p:cxnSp>
              <p:nvCxnSpPr>
                <p:cNvPr id="595007" name="AutoShape 63"/>
                <p:cNvCxnSpPr>
                  <a:cxnSpLocks noChangeShapeType="1"/>
                  <a:stCxn id="594999" idx="7"/>
                  <a:endCxn id="595002" idx="0"/>
                </p:cNvCxnSpPr>
                <p:nvPr/>
              </p:nvCxnSpPr>
              <p:spPr bwMode="auto">
                <a:xfrm rot="16200000">
                  <a:off x="3647" y="241"/>
                  <a:ext cx="98" cy="2016"/>
                </a:xfrm>
                <a:prstGeom prst="curvedConnector3">
                  <a:avLst>
                    <a:gd name="adj1" fmla="val 133671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595010" name="Group 66"/>
                <p:cNvGrpSpPr>
                  <a:grpSpLocks/>
                </p:cNvGrpSpPr>
                <p:nvPr/>
              </p:nvGrpSpPr>
              <p:grpSpPr bwMode="auto">
                <a:xfrm>
                  <a:off x="672" y="1248"/>
                  <a:ext cx="4375" cy="343"/>
                  <a:chOff x="624" y="1111"/>
                  <a:chExt cx="4375" cy="343"/>
                </a:xfrm>
              </p:grpSpPr>
              <p:sp>
                <p:nvSpPr>
                  <p:cNvPr id="594999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11"/>
                    <a:ext cx="619" cy="343"/>
                  </a:xfrm>
                  <a:prstGeom prst="ellipse">
                    <a:avLst/>
                  </a:prstGeom>
                  <a:noFill/>
                  <a:ln w="12700" algn="ctr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1800">
                        <a:solidFill>
                          <a:schemeClr val="tx2"/>
                        </a:solidFill>
                      </a:rPr>
                      <a:t>init</a:t>
                    </a:r>
                  </a:p>
                </p:txBody>
              </p:sp>
              <p:sp>
                <p:nvSpPr>
                  <p:cNvPr id="595000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225" y="1111"/>
                    <a:ext cx="619" cy="343"/>
                  </a:xfrm>
                  <a:prstGeom prst="ellipse">
                    <a:avLst/>
                  </a:prstGeom>
                  <a:noFill/>
                  <a:ln w="12700" algn="ctr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1800">
                        <a:solidFill>
                          <a:schemeClr val="folHlink"/>
                        </a:solidFill>
                      </a:rPr>
                      <a:t>hasNext</a:t>
                    </a:r>
                  </a:p>
                </p:txBody>
              </p:sp>
              <p:sp>
                <p:nvSpPr>
                  <p:cNvPr id="595001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380" y="1111"/>
                    <a:ext cx="619" cy="343"/>
                  </a:xfrm>
                  <a:prstGeom prst="ellipse">
                    <a:avLst/>
                  </a:prstGeom>
                  <a:noFill/>
                  <a:ln w="12700" algn="ctr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1800">
                        <a:solidFill>
                          <a:srgbClr val="FF0000"/>
                        </a:solidFill>
                      </a:rPr>
                      <a:t>ERR</a:t>
                    </a:r>
                  </a:p>
                </p:txBody>
              </p:sp>
              <p:cxnSp>
                <p:nvCxnSpPr>
                  <p:cNvPr id="595003" name="AutoShape 59"/>
                  <p:cNvCxnSpPr>
                    <a:cxnSpLocks noChangeShapeType="1"/>
                    <a:stCxn id="594999" idx="6"/>
                    <a:endCxn id="595000" idx="2"/>
                  </p:cNvCxnSpPr>
                  <p:nvPr/>
                </p:nvCxnSpPr>
                <p:spPr bwMode="auto">
                  <a:xfrm>
                    <a:off x="2731" y="1282"/>
                    <a:ext cx="494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95004" name="AutoShape 60"/>
                  <p:cNvCxnSpPr>
                    <a:cxnSpLocks noChangeShapeType="1"/>
                    <a:stCxn id="595000" idx="3"/>
                    <a:endCxn id="594999" idx="5"/>
                  </p:cNvCxnSpPr>
                  <p:nvPr/>
                </p:nvCxnSpPr>
                <p:spPr bwMode="auto">
                  <a:xfrm flipH="1">
                    <a:off x="2640" y="1404"/>
                    <a:ext cx="676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595005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90" y="1179"/>
                    <a:ext cx="531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/>
                      <a:t>hasNext()</a:t>
                    </a:r>
                  </a:p>
                </p:txBody>
              </p:sp>
              <p:sp>
                <p:nvSpPr>
                  <p:cNvPr id="595006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78" y="1179"/>
                    <a:ext cx="382" cy="11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/>
                      <a:t>write()</a:t>
                    </a:r>
                  </a:p>
                </p:txBody>
              </p:sp>
              <p:sp>
                <p:nvSpPr>
                  <p:cNvPr id="595009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152"/>
                    <a:ext cx="1448" cy="28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en-US"/>
                      <a:t>“Call Iterator.hasNext() </a:t>
                    </a:r>
                  </a:p>
                  <a:p>
                    <a:pPr algn="l"/>
                    <a:r>
                      <a:rPr lang="en-US"/>
                      <a:t>before next()”</a:t>
                    </a:r>
                  </a:p>
                </p:txBody>
              </p:sp>
            </p:grpSp>
          </p:grpSp>
        </p:grpSp>
        <p:sp>
          <p:nvSpPr>
            <p:cNvPr id="595013" name="Text Box 69"/>
            <p:cNvSpPr txBox="1">
              <a:spLocks noChangeArrowheads="1"/>
            </p:cNvSpPr>
            <p:nvPr/>
          </p:nvSpPr>
          <p:spPr bwMode="auto">
            <a:xfrm>
              <a:off x="2832" y="1584"/>
              <a:ext cx="36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next()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95734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9" grpId="0" build="p"/>
      <p:bldP spid="594971" grpId="0" animBg="1"/>
      <p:bldP spid="594972" grpId="0" animBg="1"/>
      <p:bldP spid="594974" grpId="0" animBg="1"/>
      <p:bldP spid="594975" grpId="0" animBg="1"/>
      <p:bldP spid="594976" grpId="0" animBg="1"/>
      <p:bldP spid="594977" grpId="0" animBg="1"/>
      <p:bldP spid="594984" grpId="0" animBg="1"/>
      <p:bldP spid="594985" grpId="0" animBg="1"/>
      <p:bldP spid="594987" grpId="0" animBg="1"/>
      <p:bldP spid="594988" grpId="0" animBg="1"/>
      <p:bldP spid="594988" grpId="1" animBg="1"/>
      <p:bldP spid="594989" grpId="0" animBg="1"/>
      <p:bldP spid="594989" grpId="1" animBg="1"/>
      <p:bldP spid="594990" grpId="0" animBg="1"/>
      <p:bldP spid="594991" grpId="0" animBg="1"/>
      <p:bldP spid="5949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Motivation</a:t>
            </a:r>
          </a:p>
        </p:txBody>
      </p:sp>
      <p:sp>
        <p:nvSpPr>
          <p:cNvPr id="19459" name="Rectangle 14"/>
          <p:cNvSpPr>
            <a:spLocks noChangeArrowheads="1"/>
          </p:cNvSpPr>
          <p:nvPr/>
        </p:nvSpPr>
        <p:spPr bwMode="auto">
          <a:xfrm>
            <a:off x="457200" y="990600"/>
            <a:ext cx="7848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rgbClr val="FFC000"/>
                </a:solidFill>
                <a:latin typeface="Corbel" pitchFamily="34" charset="0"/>
              </a:rPr>
              <a:t>Application Trend: Increasing number of libraries and APIs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dirty="0">
                <a:latin typeface="Corbel" pitchFamily="34" charset="0"/>
              </a:rPr>
              <a:t>Non-trivial restrictions on permitted sequences of operations</a:t>
            </a:r>
            <a:r>
              <a:rPr lang="en-US" b="1" dirty="0">
                <a:latin typeface="Corbel" pitchFamily="34" charset="0"/>
              </a:rPr>
              <a:t> </a:t>
            </a:r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 dirty="0" err="1">
                <a:solidFill>
                  <a:srgbClr val="FFC000"/>
                </a:solidFill>
                <a:latin typeface="Corbel" pitchFamily="34" charset="0"/>
              </a:rPr>
              <a:t>Typestate</a:t>
            </a:r>
            <a:r>
              <a:rPr lang="en-US" b="1" dirty="0">
                <a:solidFill>
                  <a:srgbClr val="FFC000"/>
                </a:solidFill>
                <a:latin typeface="Corbel" pitchFamily="34" charset="0"/>
              </a:rPr>
              <a:t>:</a:t>
            </a:r>
            <a:r>
              <a:rPr lang="en-US" dirty="0">
                <a:latin typeface="Corbel" pitchFamily="34" charset="0"/>
              </a:rPr>
              <a:t> Temporal safety properties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dirty="0">
                <a:latin typeface="Corbel" pitchFamily="34" charset="0"/>
              </a:rPr>
              <a:t>What sequence of operations are permitted on an object?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dirty="0">
                <a:latin typeface="Corbel" pitchFamily="34" charset="0"/>
              </a:rPr>
              <a:t>Encoded as DFA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None/>
            </a:pPr>
            <a:r>
              <a:rPr lang="en-US" b="1" dirty="0">
                <a:latin typeface="Corbel" pitchFamily="34" charset="0"/>
              </a:rPr>
              <a:t>e.g. “Don’t use a Socket unless it is connected”</a:t>
            </a:r>
          </a:p>
        </p:txBody>
      </p:sp>
      <p:grpSp>
        <p:nvGrpSpPr>
          <p:cNvPr id="19460" name="Group 28"/>
          <p:cNvGrpSpPr>
            <a:grpSpLocks/>
          </p:cNvGrpSpPr>
          <p:nvPr/>
        </p:nvGrpSpPr>
        <p:grpSpPr bwMode="auto">
          <a:xfrm>
            <a:off x="1603375" y="3502025"/>
            <a:ext cx="5894388" cy="3127375"/>
            <a:chOff x="1603375" y="3502223"/>
            <a:chExt cx="5894570" cy="3127177"/>
          </a:xfrm>
        </p:grpSpPr>
        <p:sp>
          <p:nvSpPr>
            <p:cNvPr id="605201" name="Oval 17"/>
            <p:cNvSpPr>
              <a:spLocks noChangeArrowheads="1"/>
            </p:cNvSpPr>
            <p:nvPr/>
          </p:nvSpPr>
          <p:spPr bwMode="auto">
            <a:xfrm>
              <a:off x="16033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bg1"/>
                  </a:solidFill>
                </a:rPr>
                <a:t>init</a:t>
              </a:r>
            </a:p>
          </p:txBody>
        </p:sp>
        <p:sp>
          <p:nvSpPr>
            <p:cNvPr id="605202" name="Oval 18"/>
            <p:cNvSpPr>
              <a:spLocks noChangeArrowheads="1"/>
            </p:cNvSpPr>
            <p:nvPr/>
          </p:nvSpPr>
          <p:spPr bwMode="auto">
            <a:xfrm>
              <a:off x="36607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connected</a:t>
              </a:r>
            </a:p>
          </p:txBody>
        </p:sp>
        <p:sp>
          <p:nvSpPr>
            <p:cNvPr id="605203" name="Oval 19"/>
            <p:cNvSpPr>
              <a:spLocks noChangeArrowheads="1"/>
            </p:cNvSpPr>
            <p:nvPr/>
          </p:nvSpPr>
          <p:spPr bwMode="auto">
            <a:xfrm>
              <a:off x="57943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bg1"/>
                  </a:solidFill>
                </a:rPr>
                <a:t>closed</a:t>
              </a:r>
            </a:p>
          </p:txBody>
        </p:sp>
        <p:sp>
          <p:nvSpPr>
            <p:cNvPr id="605205" name="Oval 21"/>
            <p:cNvSpPr>
              <a:spLocks noChangeArrowheads="1"/>
            </p:cNvSpPr>
            <p:nvPr/>
          </p:nvSpPr>
          <p:spPr bwMode="auto">
            <a:xfrm>
              <a:off x="3810000" y="5799137"/>
              <a:ext cx="987425" cy="75406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err</a:t>
              </a:r>
            </a:p>
          </p:txBody>
        </p:sp>
        <p:cxnSp>
          <p:nvCxnSpPr>
            <p:cNvPr id="19473" name="AutoShape 22"/>
            <p:cNvCxnSpPr>
              <a:cxnSpLocks noChangeShapeType="1"/>
            </p:cNvCxnSpPr>
            <p:nvPr/>
          </p:nvCxnSpPr>
          <p:spPr bwMode="auto">
            <a:xfrm>
              <a:off x="2746375" y="4960937"/>
              <a:ext cx="9144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474" name="AutoShape 23"/>
            <p:cNvCxnSpPr>
              <a:cxnSpLocks noChangeShapeType="1"/>
            </p:cNvCxnSpPr>
            <p:nvPr/>
          </p:nvCxnSpPr>
          <p:spPr bwMode="auto">
            <a:xfrm>
              <a:off x="4803775" y="4960937"/>
              <a:ext cx="9906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47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2575321" y="4941490"/>
              <a:ext cx="834232" cy="1635125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476" name="AutoShape 25"/>
            <p:cNvCxnSpPr>
              <a:cxnSpLocks noChangeShapeType="1"/>
            </p:cNvCxnSpPr>
            <p:nvPr/>
          </p:nvCxnSpPr>
          <p:spPr bwMode="auto">
            <a:xfrm rot="5400000">
              <a:off x="5164534" y="4974828"/>
              <a:ext cx="834232" cy="1568450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477" name="AutoShape 26"/>
            <p:cNvCxnSpPr>
              <a:cxnSpLocks noChangeShapeType="1"/>
            </p:cNvCxnSpPr>
            <p:nvPr/>
          </p:nvCxnSpPr>
          <p:spPr bwMode="auto">
            <a:xfrm rot="5400000" flipH="1" flipV="1">
              <a:off x="4362053" y="6117829"/>
              <a:ext cx="377031" cy="493712"/>
            </a:xfrm>
            <a:prstGeom prst="curvedConnector4">
              <a:avLst>
                <a:gd name="adj1" fmla="val -60634"/>
                <a:gd name="adj2" fmla="val 146301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478" name="AutoShape 27"/>
            <p:cNvCxnSpPr>
              <a:cxnSpLocks noChangeShapeType="1"/>
            </p:cNvCxnSpPr>
            <p:nvPr/>
          </p:nvCxnSpPr>
          <p:spPr bwMode="auto">
            <a:xfrm rot="5400000" flipH="1">
              <a:off x="4379912" y="4432300"/>
              <a:ext cx="111125" cy="404813"/>
            </a:xfrm>
            <a:prstGeom prst="curvedConnector3">
              <a:avLst>
                <a:gd name="adj1" fmla="val 30571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479" name="AutoShape 28"/>
            <p:cNvCxnSpPr>
              <a:cxnSpLocks noChangeShapeType="1"/>
              <a:stCxn id="0" idx="0"/>
              <a:endCxn id="0" idx="0"/>
            </p:cNvCxnSpPr>
            <p:nvPr/>
          </p:nvCxnSpPr>
          <p:spPr bwMode="auto">
            <a:xfrm rot="5400000" flipV="1">
              <a:off x="4268787" y="2486025"/>
              <a:ext cx="1588" cy="4191000"/>
            </a:xfrm>
            <a:prstGeom prst="curvedConnector3">
              <a:avLst>
                <a:gd name="adj1" fmla="val -5636613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480" name="Text Box 29"/>
            <p:cNvSpPr txBox="1">
              <a:spLocks noChangeArrowheads="1"/>
            </p:cNvSpPr>
            <p:nvPr/>
          </p:nvSpPr>
          <p:spPr bwMode="auto">
            <a:xfrm>
              <a:off x="2746375" y="4732337"/>
              <a:ext cx="8883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connect()</a:t>
              </a:r>
            </a:p>
          </p:txBody>
        </p:sp>
        <p:sp>
          <p:nvSpPr>
            <p:cNvPr id="19481" name="Text Box 30"/>
            <p:cNvSpPr txBox="1">
              <a:spLocks noChangeArrowheads="1"/>
            </p:cNvSpPr>
            <p:nvPr/>
          </p:nvSpPr>
          <p:spPr bwMode="auto">
            <a:xfrm>
              <a:off x="4894263" y="4732337"/>
              <a:ext cx="6719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close()</a:t>
              </a:r>
            </a:p>
          </p:txBody>
        </p:sp>
        <p:sp>
          <p:nvSpPr>
            <p:cNvPr id="19482" name="Text Box 31"/>
            <p:cNvSpPr txBox="1">
              <a:spLocks noChangeArrowheads="1"/>
            </p:cNvSpPr>
            <p:nvPr/>
          </p:nvSpPr>
          <p:spPr bwMode="auto">
            <a:xfrm>
              <a:off x="3861469" y="3893063"/>
              <a:ext cx="16273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getInputStream()</a:t>
              </a:r>
            </a:p>
            <a:p>
              <a:pPr algn="ctr"/>
              <a:r>
                <a:rPr lang="en-US" sz="1400"/>
                <a:t>getOutputStream()</a:t>
              </a:r>
            </a:p>
          </p:txBody>
        </p:sp>
        <p:sp>
          <p:nvSpPr>
            <p:cNvPr id="19483" name="Text Box 32"/>
            <p:cNvSpPr txBox="1">
              <a:spLocks noChangeArrowheads="1"/>
            </p:cNvSpPr>
            <p:nvPr/>
          </p:nvSpPr>
          <p:spPr bwMode="auto">
            <a:xfrm>
              <a:off x="5870575" y="5799137"/>
              <a:ext cx="16273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getInputStream()</a:t>
              </a:r>
            </a:p>
            <a:p>
              <a:pPr algn="ctr"/>
              <a:r>
                <a:rPr lang="en-US" sz="1400"/>
                <a:t>getOutputStream()</a:t>
              </a:r>
            </a:p>
          </p:txBody>
        </p:sp>
        <p:sp>
          <p:nvSpPr>
            <p:cNvPr id="19484" name="Text Box 33"/>
            <p:cNvSpPr txBox="1">
              <a:spLocks noChangeArrowheads="1"/>
            </p:cNvSpPr>
            <p:nvPr/>
          </p:nvSpPr>
          <p:spPr bwMode="auto">
            <a:xfrm>
              <a:off x="1603375" y="6032500"/>
              <a:ext cx="16273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getInputStream()</a:t>
              </a:r>
            </a:p>
            <a:p>
              <a:pPr algn="ctr"/>
              <a:r>
                <a:rPr lang="en-US" sz="1400"/>
                <a:t>getOutputStream()</a:t>
              </a:r>
            </a:p>
          </p:txBody>
        </p:sp>
        <p:sp>
          <p:nvSpPr>
            <p:cNvPr id="19485" name="Text Box 34"/>
            <p:cNvSpPr txBox="1">
              <a:spLocks noChangeArrowheads="1"/>
            </p:cNvSpPr>
            <p:nvPr/>
          </p:nvSpPr>
          <p:spPr bwMode="auto">
            <a:xfrm>
              <a:off x="2974975" y="3502223"/>
              <a:ext cx="6719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close()</a:t>
              </a:r>
            </a:p>
          </p:txBody>
        </p:sp>
        <p:sp>
          <p:nvSpPr>
            <p:cNvPr id="19486" name="Text Box 37"/>
            <p:cNvSpPr txBox="1">
              <a:spLocks noChangeArrowheads="1"/>
            </p:cNvSpPr>
            <p:nvPr/>
          </p:nvSpPr>
          <p:spPr bwMode="auto">
            <a:xfrm>
              <a:off x="5053013" y="6415087"/>
              <a:ext cx="2635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/>
                <a:t>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Implementation Details Matter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543800" cy="16525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600" u="sng" smtClean="0"/>
              <a:t>Sparsification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Separation (solve for each abstract object separately)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“Pruning”: </a:t>
            </a:r>
            <a:r>
              <a:rPr lang="en-US" sz="1400" smtClean="0"/>
              <a:t>discard branches of supergraph that cannot affect abstract semantics</a:t>
            </a:r>
          </a:p>
          <a:p>
            <a:pPr lvl="1">
              <a:lnSpc>
                <a:spcPct val="90000"/>
              </a:lnSpc>
            </a:pPr>
            <a:r>
              <a:rPr lang="en-US" sz="1500" b="1" smtClean="0"/>
              <a:t>Reduces median supergraph size by 50X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b="1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62200" y="3429000"/>
            <a:ext cx="3581400" cy="838200"/>
            <a:chOff x="288" y="528"/>
            <a:chExt cx="2736" cy="720"/>
          </a:xfrm>
        </p:grpSpPr>
        <p:sp>
          <p:nvSpPr>
            <p:cNvPr id="29705" name="AutoShape 6"/>
            <p:cNvSpPr>
              <a:spLocks noChangeArrowheads="1"/>
            </p:cNvSpPr>
            <p:nvPr/>
          </p:nvSpPr>
          <p:spPr bwMode="auto">
            <a:xfrm>
              <a:off x="960" y="528"/>
              <a:ext cx="1680" cy="72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Corbel" pitchFamily="34" charset="0"/>
                </a:rPr>
                <a:t>Preliminary</a:t>
              </a:r>
            </a:p>
            <a:p>
              <a:pPr algn="ctr"/>
              <a:r>
                <a:rPr lang="en-US">
                  <a:latin typeface="Corbel" pitchFamily="34" charset="0"/>
                </a:rPr>
                <a:t>Pointer Analysis/</a:t>
              </a:r>
            </a:p>
            <a:p>
              <a:pPr algn="ctr"/>
              <a:r>
                <a:rPr lang="en-US">
                  <a:latin typeface="Corbel" pitchFamily="34" charset="0"/>
                </a:rPr>
                <a:t>Call Graph Construction</a:t>
              </a:r>
            </a:p>
          </p:txBody>
        </p:sp>
        <p:sp>
          <p:nvSpPr>
            <p:cNvPr id="29706" name="Line 7"/>
            <p:cNvSpPr>
              <a:spLocks noChangeShapeType="1"/>
            </p:cNvSpPr>
            <p:nvPr/>
          </p:nvSpPr>
          <p:spPr bwMode="auto">
            <a:xfrm>
              <a:off x="288" y="960"/>
              <a:ext cx="67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Line 8"/>
            <p:cNvSpPr>
              <a:spLocks noChangeShapeType="1"/>
            </p:cNvSpPr>
            <p:nvPr/>
          </p:nvSpPr>
          <p:spPr bwMode="auto">
            <a:xfrm>
              <a:off x="2640" y="960"/>
              <a:ext cx="38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6762" name="Rectangle 10"/>
          <p:cNvSpPr>
            <a:spLocks noChangeArrowheads="1"/>
          </p:cNvSpPr>
          <p:nvPr/>
        </p:nvSpPr>
        <p:spPr bwMode="auto">
          <a:xfrm>
            <a:off x="685800" y="4419600"/>
            <a:ext cx="3657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orbel" pitchFamily="34" charset="0"/>
              </a:rPr>
              <a:t>Details matter a lot</a:t>
            </a:r>
          </a:p>
          <a:p>
            <a:endParaRPr lang="en-US" b="1">
              <a:solidFill>
                <a:schemeClr val="tx2"/>
              </a:solidFill>
              <a:latin typeface="Corbe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>
                <a:latin typeface="Corbel" pitchFamily="34" charset="0"/>
              </a:rPr>
              <a:t> if </a:t>
            </a:r>
            <a:r>
              <a:rPr lang="en-US" i="1">
                <a:latin typeface="Corbel" pitchFamily="34" charset="0"/>
              </a:rPr>
              <a:t>context-insensitive</a:t>
            </a:r>
            <a:r>
              <a:rPr lang="en-US">
                <a:latin typeface="Corbel" pitchFamily="34" charset="0"/>
              </a:rPr>
              <a:t> preliminary, </a:t>
            </a:r>
          </a:p>
          <a:p>
            <a:r>
              <a:rPr lang="en-US">
                <a:latin typeface="Corbel" pitchFamily="34" charset="0"/>
              </a:rPr>
              <a:t>stages time out, terrible precision</a:t>
            </a:r>
          </a:p>
        </p:txBody>
      </p:sp>
      <p:sp>
        <p:nvSpPr>
          <p:cNvPr id="586763" name="Rectangle 11"/>
          <p:cNvSpPr>
            <a:spLocks noChangeArrowheads="1"/>
          </p:cNvSpPr>
          <p:nvPr/>
        </p:nvSpPr>
        <p:spPr bwMode="auto">
          <a:xfrm>
            <a:off x="4724400" y="4267200"/>
            <a:ext cx="77755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>
                <a:latin typeface="Corbel" pitchFamily="34" charset="0"/>
              </a:rPr>
              <a:t>Current implementation: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Subset-based, field-sensitive Andersen’s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SSA local representation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On-the-fly call graph construction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Unlimited object sensitivity for</a:t>
            </a: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sz="1200">
                <a:latin typeface="Corbel" pitchFamily="34" charset="0"/>
              </a:rPr>
              <a:t>Collections</a:t>
            </a: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sz="1200">
                <a:latin typeface="Corbel" pitchFamily="34" charset="0"/>
              </a:rPr>
              <a:t>Containers of typestate objects (e.g. </a:t>
            </a:r>
            <a:r>
              <a:rPr lang="en-US" sz="1200" i="1">
                <a:latin typeface="Corbel" pitchFamily="34" charset="0"/>
              </a:rPr>
              <a:t>IOStreams</a:t>
            </a:r>
            <a:r>
              <a:rPr lang="en-US" sz="1200">
                <a:latin typeface="Corbel" pitchFamily="34" charset="0"/>
              </a:rPr>
              <a:t>)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One-level call-string context for some library methods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Heuristics for reflection (e.g. Livshits et al 2005)</a:t>
            </a:r>
          </a:p>
        </p:txBody>
      </p:sp>
      <p:sp>
        <p:nvSpPr>
          <p:cNvPr id="586764" name="AutoShape 12"/>
          <p:cNvSpPr>
            <a:spLocks noChangeArrowheads="1"/>
          </p:cNvSpPr>
          <p:nvPr/>
        </p:nvSpPr>
        <p:spPr bwMode="auto">
          <a:xfrm>
            <a:off x="762000" y="1524000"/>
            <a:ext cx="7467600" cy="16764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586765" name="AutoShape 13"/>
          <p:cNvSpPr>
            <a:spLocks noChangeArrowheads="1"/>
          </p:cNvSpPr>
          <p:nvPr/>
        </p:nvSpPr>
        <p:spPr bwMode="auto">
          <a:xfrm>
            <a:off x="152400" y="3352800"/>
            <a:ext cx="8610600" cy="3048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  <p:bldP spid="586762" grpId="0"/>
      <p:bldP spid="586763" grpId="0"/>
      <p:bldP spid="586764" grpId="0" animBg="1"/>
      <p:bldP spid="58676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0"/>
          <p:cNvSpPr>
            <a:spLocks noChangeArrowheads="1"/>
          </p:cNvSpPr>
          <p:nvPr/>
        </p:nvSpPr>
        <p:spPr bwMode="auto">
          <a:xfrm>
            <a:off x="152400" y="990600"/>
            <a:ext cx="82454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latin typeface="Corbel" pitchFamily="34" charset="0"/>
              </a:rPr>
              <a:t/>
            </a:r>
            <a:br>
              <a:rPr lang="en-US" sz="2000">
                <a:solidFill>
                  <a:schemeClr val="tx2"/>
                </a:solidFill>
                <a:latin typeface="Corbel" pitchFamily="34" charset="0"/>
              </a:rPr>
            </a:br>
            <a:r>
              <a:rPr lang="en-US" sz="2000">
                <a:solidFill>
                  <a:schemeClr val="tx2"/>
                </a:solidFill>
                <a:latin typeface="Corbel" pitchFamily="34" charset="0"/>
              </a:rPr>
              <a:t>   </a:t>
            </a:r>
            <a:r>
              <a:rPr lang="en-US" sz="1400">
                <a:latin typeface="Corbel" pitchFamily="34" charset="0"/>
              </a:rPr>
              <a:t>11 typestate properties from Java standard libraries</a:t>
            </a:r>
            <a:br>
              <a:rPr lang="en-US" sz="1400">
                <a:latin typeface="Corbel" pitchFamily="34" charset="0"/>
              </a:rPr>
            </a:br>
            <a:r>
              <a:rPr lang="en-US" sz="1400">
                <a:latin typeface="Corbel" pitchFamily="34" charset="0"/>
              </a:rPr>
              <a:t>    17 moderate-sized benchmarks </a:t>
            </a:r>
            <a:r>
              <a:rPr lang="en-US" sz="1000" i="1">
                <a:latin typeface="Corbel" pitchFamily="34" charset="0"/>
              </a:rPr>
              <a:t>[~5K – 100K LOC]</a:t>
            </a:r>
          </a:p>
        </p:txBody>
      </p:sp>
      <p:sp>
        <p:nvSpPr>
          <p:cNvPr id="1028" name="Rectangle 114"/>
          <p:cNvSpPr>
            <a:spLocks noChangeArrowheads="1"/>
          </p:cNvSpPr>
          <p:nvPr/>
        </p:nvSpPr>
        <p:spPr bwMode="auto">
          <a:xfrm>
            <a:off x="4038600" y="1447800"/>
            <a:ext cx="5410200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algn="ctr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b="1">
                <a:latin typeface="Corbel" pitchFamily="34" charset="0"/>
              </a:rPr>
              <a:t>Sources of False Positives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>
                <a:latin typeface="Corbel" pitchFamily="34" charset="0"/>
              </a:rPr>
              <a:t>Limitations of analysis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Aliasing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Path sensitivity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Return values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>
                <a:latin typeface="Corbel" pitchFamily="34" charset="0"/>
              </a:rPr>
              <a:t>Limitations of typestate abstraction 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Application logic bypasses DFA, still OK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2888" y="1544638"/>
          <a:ext cx="3871912" cy="4627562"/>
        </p:xfrm>
        <a:graphic>
          <a:graphicData uri="http://schemas.openxmlformats.org/presentationml/2006/ole">
            <p:oleObj spid="_x0000_s1038" name="Chart" r:id="rId3" imgW="3512739" imgH="4198527" progId="Excel.Sheet.8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187325"/>
            <a:ext cx="8245475" cy="49847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pc="-10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Precision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5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000">
                <a:solidFill>
                  <a:schemeClr val="tx2">
                    <a:satMod val="200000"/>
                  </a:schemeClr>
                </a:solidFill>
              </a:rPr>
              <a:t>Running time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1096963"/>
          <a:ext cx="9823450" cy="4814887"/>
        </p:xfrm>
        <a:graphic>
          <a:graphicData uri="http://schemas.openxmlformats.org/presentationml/2006/ole">
            <p:oleObj spid="_x0000_s2060" name="Chart" r:id="rId3" imgW="7261815" imgH="35584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Some Related Work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3902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ESP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Das </a:t>
            </a:r>
            <a:r>
              <a:rPr lang="en-US" sz="1800" i="1" smtClean="0"/>
              <a:t>et al.</a:t>
            </a:r>
            <a:r>
              <a:rPr lang="en-US" sz="1800" smtClean="0"/>
              <a:t> PLDI 2002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Two-phase approach to aliasing (unsound strong updates)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Path-sensitivity (“property simulation”)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Dor </a:t>
            </a:r>
            <a:r>
              <a:rPr lang="en-US" sz="1800" i="1" smtClean="0"/>
              <a:t>et al.</a:t>
            </a:r>
            <a:r>
              <a:rPr lang="en-US" sz="1800" smtClean="0"/>
              <a:t> ISSTA 2004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Integrated typestate and alias analysis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Tracks overapproximation of </a:t>
            </a:r>
            <a:r>
              <a:rPr lang="en-US" sz="1600" i="1" smtClean="0"/>
              <a:t>May</a:t>
            </a:r>
            <a:r>
              <a:rPr lang="en-US" sz="1600" smtClean="0"/>
              <a:t> aliases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80000"/>
              </a:lnSpc>
            </a:pPr>
            <a:r>
              <a:rPr lang="en-US" sz="1800" smtClean="0"/>
              <a:t>Type Systems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Vault/Fugue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Deline and Fähndrich 04:</a:t>
            </a:r>
            <a:r>
              <a:rPr lang="en-US" sz="2000" smtClean="0">
                <a:latin typeface="Courier New" pitchFamily="49" charset="0"/>
              </a:rPr>
              <a:t>adoption</a:t>
            </a:r>
            <a:r>
              <a:rPr lang="en-US" sz="2000" smtClean="0"/>
              <a:t> and </a:t>
            </a:r>
            <a:r>
              <a:rPr lang="en-US" sz="2000" smtClean="0">
                <a:latin typeface="Courier New" pitchFamily="49" charset="0"/>
              </a:rPr>
              <a:t>focus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CQUAL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Foster </a:t>
            </a:r>
            <a:r>
              <a:rPr lang="en-US" sz="1800" i="1" smtClean="0"/>
              <a:t>et al</a:t>
            </a:r>
            <a:r>
              <a:rPr lang="en-US" sz="1800" smtClean="0"/>
              <a:t>. 02: linear types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Aiken </a:t>
            </a:r>
            <a:r>
              <a:rPr lang="en-US" sz="1800" i="1" smtClean="0"/>
              <a:t>et al.</a:t>
            </a:r>
            <a:r>
              <a:rPr lang="en-US" sz="1800" smtClean="0"/>
              <a:t> 03: </a:t>
            </a:r>
            <a:r>
              <a:rPr lang="en-US" sz="1800" smtClean="0">
                <a:latin typeface="Courier New" pitchFamily="49" charset="0"/>
              </a:rPr>
              <a:t>restrict</a:t>
            </a:r>
            <a:r>
              <a:rPr lang="en-US" sz="1800" smtClean="0"/>
              <a:t> and </a:t>
            </a:r>
            <a:r>
              <a:rPr lang="en-US" sz="1800" smtClean="0">
                <a:latin typeface="Courier New" pitchFamily="49" charset="0"/>
              </a:rPr>
              <a:t>confine</a:t>
            </a:r>
          </a:p>
          <a:p>
            <a:pPr lvl="1">
              <a:lnSpc>
                <a:spcPct val="80000"/>
              </a:lnSpc>
              <a:buFont typeface="Arial" pitchFamily="34" charset="0"/>
              <a:buNone/>
            </a:pPr>
            <a:endParaRPr lang="en-US" sz="180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/>
              <a:t>Alias Analysis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Landi-Ryder 92, Choi-Burke-Carini 93, Emami-Ghiya-Hendren 95, Wilson-Lam 95, ….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Shape Analysis: Chase-Wegman-Zadeck 90, Hackett-Rugina 05, Sagiv-Reps-Wilhelm 99,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5575" cy="31242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Typestate</a:t>
            </a:r>
            <a:r>
              <a:rPr lang="en-US" dirty="0">
                <a:solidFill>
                  <a:schemeClr val="accent3"/>
                </a:solidFill>
              </a:rPr>
              <a:t> Verification</a:t>
            </a:r>
            <a:r>
              <a:rPr lang="en-US" dirty="0"/>
              <a:t>: statically ensure that no execution of a </a:t>
            </a:r>
            <a:r>
              <a:rPr lang="en-US" dirty="0" smtClean="0"/>
              <a:t>Java program </a:t>
            </a:r>
            <a:r>
              <a:rPr lang="en-US" dirty="0"/>
              <a:t>can transition to </a:t>
            </a:r>
            <a:r>
              <a:rPr lang="en-US" dirty="0">
                <a:solidFill>
                  <a:srgbClr val="FF0000"/>
                </a:solidFill>
              </a:rPr>
              <a:t>err</a:t>
            </a:r>
            <a:r>
              <a:rPr lang="en-US" sz="2800" dirty="0"/>
              <a:t> </a:t>
            </a:r>
          </a:p>
          <a:p>
            <a:pPr lvl="1"/>
            <a:r>
              <a:rPr lang="en-US" sz="2400" dirty="0" smtClean="0"/>
              <a:t>Sound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  <a:r>
              <a:rPr lang="en-US" sz="1800" dirty="0"/>
              <a:t>(excluding concurrency)</a:t>
            </a:r>
          </a:p>
          <a:p>
            <a:pPr lvl="1"/>
            <a:r>
              <a:rPr lang="en-US" sz="2400" dirty="0"/>
              <a:t>Precise </a:t>
            </a:r>
            <a:r>
              <a:rPr lang="en-US" sz="2400" dirty="0" smtClean="0"/>
              <a:t>enough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1800" dirty="0"/>
              <a:t>(reasonable number of false alarms)</a:t>
            </a:r>
          </a:p>
          <a:p>
            <a:pPr lvl="1"/>
            <a:r>
              <a:rPr lang="en-US" sz="2400" dirty="0" smtClean="0"/>
              <a:t>Scalable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1800" dirty="0"/>
              <a:t>(handle programs of realistic size)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Tx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4648200"/>
            <a:ext cx="4572000" cy="2437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1200" dirty="0" smtClean="0">
                <a:solidFill>
                  <a:prstClr val="white"/>
                </a:solidFill>
              </a:rPr>
              <a:t>1 In the real world, some other caveats apply 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876800"/>
            <a:ext cx="4572000" cy="2437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1200" dirty="0" smtClean="0">
                <a:solidFill>
                  <a:prstClr val="white"/>
                </a:solidFill>
              </a:rPr>
              <a:t>2 we’ll get back to that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5105400"/>
            <a:ext cx="1539524" cy="243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1200" dirty="0" smtClean="0">
                <a:solidFill>
                  <a:prstClr val="white"/>
                </a:solidFill>
              </a:rPr>
              <a:t>3 relatively speaking</a:t>
            </a:r>
          </a:p>
        </p:txBody>
      </p:sp>
    </p:spTree>
    <p:extLst>
      <p:ext uri="{BB962C8B-B14F-4D97-AF65-F5344CB8AC3E}">
        <p14:creationId xmlns:p14="http://schemas.microsoft.com/office/powerpoint/2010/main" xmlns="" val="759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45475" cy="498475"/>
          </a:xfrm>
        </p:spPr>
        <p:txBody>
          <a:bodyPr/>
          <a:lstStyle/>
          <a:p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152400" y="685800"/>
            <a:ext cx="7467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{ 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 s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;  }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Socket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makeSocket</a:t>
            </a:r>
            <a:r>
              <a:rPr lang="en-US" sz="1600" b="1" dirty="0">
                <a:latin typeface="Courier New" pitchFamily="49" charset="0"/>
              </a:rPr>
              <a:t>() { return new Socket(); // A }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open</a:t>
            </a:r>
            <a:r>
              <a:rPr lang="en-US" sz="1600" b="1" dirty="0">
                <a:latin typeface="Courier New" pitchFamily="49" charset="0"/>
              </a:rPr>
              <a:t>(Socket l) {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l.connect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talk</a:t>
            </a:r>
            <a:r>
              <a:rPr lang="en-US" sz="1600" b="1" dirty="0">
                <a:latin typeface="Courier New" pitchFamily="49" charset="0"/>
              </a:rPr>
              <a:t>(Socket s) {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s.getOutputStream</a:t>
            </a:r>
            <a:r>
              <a:rPr lang="en-US" sz="1600" b="1" dirty="0">
                <a:latin typeface="Courier New" pitchFamily="49" charset="0"/>
              </a:rPr>
              <a:t>()).write(“hello”);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600" b="1" dirty="0">
              <a:latin typeface="Courier New" pitchFamily="49" charset="0"/>
            </a:endParaRP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Set&lt;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&gt; set = new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HashSet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&lt;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&gt;();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while(…) {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 h = new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h.s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 =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makeSocket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set.add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(h)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for (</a:t>
            </a:r>
            <a:r>
              <a:rPr lang="en-US" sz="1600" b="1" dirty="0" err="1">
                <a:latin typeface="Courier New" pitchFamily="49" charset="0"/>
              </a:rPr>
              <a:t>Iterator</a:t>
            </a:r>
            <a:r>
              <a:rPr lang="en-US" sz="1600" b="1" dirty="0">
                <a:latin typeface="Courier New" pitchFamily="49" charset="0"/>
              </a:rPr>
              <a:t>&lt;</a:t>
            </a:r>
            <a:r>
              <a:rPr lang="en-US" sz="1600" b="1" dirty="0" err="1">
                <a:latin typeface="Courier New" pitchFamily="49" charset="0"/>
              </a:rPr>
              <a:t>SocketHolder</a:t>
            </a:r>
            <a:r>
              <a:rPr lang="en-US" sz="1600" b="1" dirty="0">
                <a:latin typeface="Courier New" pitchFamily="49" charset="0"/>
              </a:rPr>
              <a:t>&gt; it = </a:t>
            </a:r>
            <a:r>
              <a:rPr lang="en-US" sz="1600" b="1" dirty="0" err="1">
                <a:latin typeface="Courier New" pitchFamily="49" charset="0"/>
              </a:rPr>
              <a:t>set.iterator</a:t>
            </a:r>
            <a:r>
              <a:rPr lang="en-US" sz="1600" b="1" dirty="0">
                <a:latin typeface="Courier New" pitchFamily="49" charset="0"/>
              </a:rPr>
              <a:t>(); …) {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Socket g =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it.next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().s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open</a:t>
            </a:r>
            <a:r>
              <a:rPr lang="en-US" sz="1600" b="1" dirty="0">
                <a:latin typeface="Courier New" pitchFamily="49" charset="0"/>
              </a:rPr>
              <a:t>(g);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talk</a:t>
            </a:r>
            <a:r>
              <a:rPr lang="en-US" sz="1600" b="1" dirty="0">
                <a:latin typeface="Courier New" pitchFamily="49" charset="0"/>
              </a:rPr>
              <a:t>(g);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95974" name="AutoShape 6"/>
          <p:cNvSpPr>
            <a:spLocks noChangeArrowheads="1"/>
          </p:cNvSpPr>
          <p:nvPr/>
        </p:nvSpPr>
        <p:spPr bwMode="auto">
          <a:xfrm>
            <a:off x="6400800" y="4953000"/>
            <a:ext cx="2590800" cy="1371600"/>
          </a:xfrm>
          <a:prstGeom prst="cloudCallout">
            <a:avLst>
              <a:gd name="adj1" fmla="val -60907"/>
              <a:gd name="adj2" fmla="val 3241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 i="1"/>
              <a:t>I’m skeptical</a:t>
            </a:r>
            <a:endParaRPr lang="en-US" i="1"/>
          </a:p>
        </p:txBody>
      </p:sp>
      <p:pic>
        <p:nvPicPr>
          <p:cNvPr id="595975" name="Picture 7" descr="MCj039096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5562600"/>
            <a:ext cx="862013" cy="990600"/>
          </a:xfrm>
          <a:noFill/>
          <a:ln/>
        </p:spPr>
      </p:pic>
      <p:sp>
        <p:nvSpPr>
          <p:cNvPr id="595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72200" y="914400"/>
            <a:ext cx="3354388" cy="39020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Flow-Sensitivity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Interprocedural flow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FFC000"/>
                </a:solidFill>
              </a:rPr>
              <a:t>Context-Sensitivity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</a:rPr>
              <a:t>*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Non-trivial Aliasing</a:t>
            </a:r>
            <a:r>
              <a:rPr lang="en-US" sz="1800" dirty="0">
                <a:solidFill>
                  <a:schemeClr val="tx2"/>
                </a:solidFill>
              </a:rPr>
              <a:t> *</a:t>
            </a:r>
          </a:p>
          <a:p>
            <a:pPr>
              <a:lnSpc>
                <a:spcPct val="90000"/>
              </a:lnSpc>
            </a:pPr>
            <a:r>
              <a:rPr lang="en-US" sz="1800" b="0" dirty="0"/>
              <a:t>Path Sensitivity </a:t>
            </a:r>
          </a:p>
          <a:p>
            <a:pPr>
              <a:lnSpc>
                <a:spcPct val="90000"/>
              </a:lnSpc>
            </a:pPr>
            <a:r>
              <a:rPr lang="en-US" sz="1800" b="0" dirty="0"/>
              <a:t>Full Java Language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1800" dirty="0"/>
              <a:t>Exceptions, Reflection, </a:t>
            </a:r>
            <a:r>
              <a:rPr lang="en-US" sz="1800" dirty="0" smtClean="0"/>
              <a:t>…</a:t>
            </a:r>
            <a:endParaRPr lang="en-US" sz="1800" i="1" dirty="0"/>
          </a:p>
          <a:p>
            <a:pPr>
              <a:lnSpc>
                <a:spcPct val="90000"/>
              </a:lnSpc>
            </a:pPr>
            <a:r>
              <a:rPr lang="en-US" sz="1800" b="0" dirty="0"/>
              <a:t>Big programs</a:t>
            </a:r>
          </a:p>
        </p:txBody>
      </p:sp>
    </p:spTree>
    <p:extLst>
      <p:ext uri="{BB962C8B-B14F-4D97-AF65-F5344CB8AC3E}">
        <p14:creationId xmlns:p14="http://schemas.microsoft.com/office/powerpoint/2010/main" xmlns="" val="367628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4" grpId="0" animBg="1"/>
      <p:bldP spid="59597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5642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45720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Flow-sensitive</a:t>
            </a:r>
            <a:r>
              <a:rPr lang="en-US" sz="2400" dirty="0">
                <a:solidFill>
                  <a:schemeClr val="tx2"/>
                </a:solidFill>
              </a:rPr>
              <a:t>, context-sensitive </a:t>
            </a:r>
            <a:r>
              <a:rPr lang="en-US" sz="2400" dirty="0" err="1">
                <a:solidFill>
                  <a:schemeClr val="tx2"/>
                </a:solidFill>
              </a:rPr>
              <a:t>interprocedural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analysis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50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b="1" dirty="0"/>
              <a:t>Abstract domains combine typestate and pointer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More precise than 2-stage approach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Focus expensive </a:t>
            </a:r>
            <a:r>
              <a:rPr lang="en-US" sz="2000" dirty="0"/>
              <a:t>effort where it matters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b="1" i="1" dirty="0"/>
              <a:t>Staging:</a:t>
            </a:r>
            <a:r>
              <a:rPr lang="en-US" sz="2000" b="1" dirty="0"/>
              <a:t> </a:t>
            </a:r>
            <a:r>
              <a:rPr lang="en-US" sz="2000" b="1" dirty="0" smtClean="0"/>
              <a:t>Sequence of </a:t>
            </a:r>
            <a:r>
              <a:rPr lang="en-US" sz="2000" b="1" dirty="0"/>
              <a:t>abstractions of varying cost/precision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Inexpensive early stages reduce work for later expensive stages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b="1" dirty="0"/>
              <a:t>Techniques for </a:t>
            </a:r>
            <a:r>
              <a:rPr lang="en-US" sz="2000" b="1" i="1" dirty="0"/>
              <a:t>inexpensive</a:t>
            </a:r>
            <a:r>
              <a:rPr lang="en-US" sz="2000" b="1" dirty="0"/>
              <a:t> strong updates</a:t>
            </a:r>
            <a:r>
              <a:rPr lang="en-US" sz="2000" dirty="0"/>
              <a:t> </a:t>
            </a:r>
            <a:r>
              <a:rPr lang="en-US" sz="2000" b="1" dirty="0"/>
              <a:t>(</a:t>
            </a:r>
            <a:r>
              <a:rPr lang="en-US" sz="2000" b="1" i="1" dirty="0"/>
              <a:t>Uniqueness, Focus)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Much cheaper than typical shape analysis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More precise than usual “scalable” analyses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2"/>
                </a:solidFill>
              </a:rPr>
              <a:t>Results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Flow-sensitive functional IPA with sophisticated alias analysis on ~100KLOC in 10 </a:t>
            </a:r>
            <a:r>
              <a:rPr lang="en-US" sz="2000" dirty="0" err="1"/>
              <a:t>mins</a:t>
            </a:r>
            <a:r>
              <a:rPr lang="en-US" sz="2000" dirty="0" smtClean="0"/>
              <a:t>. Scales up to ~500KLOC.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Verify ~92% of potential points of failure (PPF) as safe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1333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r>
              <a:rPr lang="en-US" dirty="0"/>
              <a:t>Analysis Overview</a:t>
            </a:r>
          </a:p>
        </p:txBody>
      </p:sp>
      <p:sp>
        <p:nvSpPr>
          <p:cNvPr id="695299" name="Text Box 3"/>
          <p:cNvSpPr txBox="1">
            <a:spLocks noChangeArrowheads="1"/>
          </p:cNvSpPr>
          <p:nvPr/>
        </p:nvSpPr>
        <p:spPr bwMode="auto">
          <a:xfrm>
            <a:off x="6986588" y="1905000"/>
            <a:ext cx="2157412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+mn-lt"/>
              </a:rPr>
              <a:t>Possible failure points</a:t>
            </a:r>
          </a:p>
        </p:txBody>
      </p:sp>
      <p:sp>
        <p:nvSpPr>
          <p:cNvPr id="695300" name="AutoShape 4"/>
          <p:cNvSpPr>
            <a:spLocks noChangeArrowheads="1"/>
          </p:cNvSpPr>
          <p:nvPr/>
        </p:nvSpPr>
        <p:spPr bwMode="auto">
          <a:xfrm>
            <a:off x="31242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Intraprocedural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01" name="AutoShape 5"/>
          <p:cNvSpPr>
            <a:spLocks noChangeArrowheads="1"/>
          </p:cNvSpPr>
          <p:nvPr/>
        </p:nvSpPr>
        <p:spPr bwMode="auto">
          <a:xfrm>
            <a:off x="51054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Unique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02" name="AutoShape 6"/>
          <p:cNvSpPr>
            <a:spLocks noChangeArrowheads="1"/>
          </p:cNvSpPr>
          <p:nvPr/>
        </p:nvSpPr>
        <p:spPr bwMode="auto">
          <a:xfrm>
            <a:off x="70866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AP Focus</a:t>
            </a:r>
          </a:p>
          <a:p>
            <a:pPr algn="ctr"/>
            <a:r>
              <a:rPr lang="en-US" sz="1800"/>
              <a:t>Verifier</a:t>
            </a:r>
          </a:p>
        </p:txBody>
      </p:sp>
      <p:cxnSp>
        <p:nvCxnSpPr>
          <p:cNvPr id="695303" name="AutoShape 7"/>
          <p:cNvCxnSpPr>
            <a:cxnSpLocks noChangeShapeType="1"/>
            <a:endCxn id="695301" idx="1"/>
          </p:cNvCxnSpPr>
          <p:nvPr/>
        </p:nvCxnSpPr>
        <p:spPr bwMode="auto">
          <a:xfrm>
            <a:off x="4876800" y="3581400"/>
            <a:ext cx="228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5304" name="AutoShape 8"/>
          <p:cNvCxnSpPr>
            <a:cxnSpLocks noChangeShapeType="1"/>
            <a:stCxn id="695301" idx="3"/>
            <a:endCxn id="695302" idx="1"/>
          </p:cNvCxnSpPr>
          <p:nvPr/>
        </p:nvCxnSpPr>
        <p:spPr bwMode="auto">
          <a:xfrm>
            <a:off x="6858000" y="3581400"/>
            <a:ext cx="228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5305" name="Text Box 9"/>
          <p:cNvSpPr txBox="1">
            <a:spLocks noChangeArrowheads="1"/>
          </p:cNvSpPr>
          <p:nvPr/>
        </p:nvSpPr>
        <p:spPr bwMode="auto">
          <a:xfrm>
            <a:off x="685799" y="3258235"/>
            <a:ext cx="2002665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Initial Verification Scope</a:t>
            </a:r>
          </a:p>
        </p:txBody>
      </p:sp>
      <p:cxnSp>
        <p:nvCxnSpPr>
          <p:cNvPr id="695306" name="AutoShape 10"/>
          <p:cNvCxnSpPr>
            <a:cxnSpLocks noChangeShapeType="1"/>
            <a:stCxn id="695305" idx="3"/>
            <a:endCxn id="695300" idx="1"/>
          </p:cNvCxnSpPr>
          <p:nvPr/>
        </p:nvCxnSpPr>
        <p:spPr bwMode="auto">
          <a:xfrm flipV="1">
            <a:off x="2688464" y="3581400"/>
            <a:ext cx="435736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5308" name="AutoShape 12"/>
          <p:cNvSpPr>
            <a:spLocks noChangeArrowheads="1"/>
          </p:cNvSpPr>
          <p:nvPr/>
        </p:nvSpPr>
        <p:spPr bwMode="auto">
          <a:xfrm>
            <a:off x="1447800" y="1524000"/>
            <a:ext cx="2667000" cy="1143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Preliminary</a:t>
            </a:r>
          </a:p>
          <a:p>
            <a:pPr algn="ctr"/>
            <a:r>
              <a:rPr lang="en-US" sz="1800" dirty="0">
                <a:latin typeface="+mn-lt"/>
              </a:rPr>
              <a:t>Pointer Analysis/</a:t>
            </a:r>
          </a:p>
          <a:p>
            <a:pPr algn="ctr"/>
            <a:r>
              <a:rPr lang="en-US" sz="1800" dirty="0">
                <a:latin typeface="+mn-lt"/>
              </a:rPr>
              <a:t>Call Graph Construction</a:t>
            </a:r>
          </a:p>
        </p:txBody>
      </p:sp>
      <p:sp>
        <p:nvSpPr>
          <p:cNvPr id="695309" name="AutoShape 13"/>
          <p:cNvSpPr>
            <a:spLocks noChangeArrowheads="1"/>
          </p:cNvSpPr>
          <p:nvPr/>
        </p:nvSpPr>
        <p:spPr bwMode="auto">
          <a:xfrm>
            <a:off x="4724400" y="1524000"/>
            <a:ext cx="1981200" cy="1143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Composite </a:t>
            </a:r>
          </a:p>
          <a:p>
            <a:pPr algn="ctr"/>
            <a:r>
              <a:rPr lang="en-US" sz="1800"/>
              <a:t>Typestate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10" name="Line 14"/>
          <p:cNvSpPr>
            <a:spLocks noChangeShapeType="1"/>
          </p:cNvSpPr>
          <p:nvPr/>
        </p:nvSpPr>
        <p:spPr bwMode="auto">
          <a:xfrm>
            <a:off x="6705600" y="2438400"/>
            <a:ext cx="20574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1" name="Line 15"/>
          <p:cNvSpPr>
            <a:spLocks noChangeShapeType="1"/>
          </p:cNvSpPr>
          <p:nvPr/>
        </p:nvSpPr>
        <p:spPr bwMode="auto">
          <a:xfrm flipH="1">
            <a:off x="3200400" y="2438400"/>
            <a:ext cx="15240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2" name="Text Box 16"/>
          <p:cNvSpPr txBox="1">
            <a:spLocks noChangeArrowheads="1"/>
          </p:cNvSpPr>
          <p:nvPr/>
        </p:nvSpPr>
        <p:spPr bwMode="auto">
          <a:xfrm>
            <a:off x="128790" y="1791237"/>
            <a:ext cx="12954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+mn-lt"/>
              </a:rPr>
              <a:t>Program</a:t>
            </a:r>
          </a:p>
        </p:txBody>
      </p:sp>
      <p:sp>
        <p:nvSpPr>
          <p:cNvPr id="695313" name="Line 17"/>
          <p:cNvSpPr>
            <a:spLocks noChangeShapeType="1"/>
          </p:cNvSpPr>
          <p:nvPr/>
        </p:nvSpPr>
        <p:spPr bwMode="auto">
          <a:xfrm>
            <a:off x="381000" y="2209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4" name="Line 18"/>
          <p:cNvSpPr>
            <a:spLocks noChangeShapeType="1"/>
          </p:cNvSpPr>
          <p:nvPr/>
        </p:nvSpPr>
        <p:spPr bwMode="auto">
          <a:xfrm flipV="1">
            <a:off x="67056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5" name="Line 19"/>
          <p:cNvSpPr>
            <a:spLocks noChangeShapeType="1"/>
          </p:cNvSpPr>
          <p:nvPr/>
        </p:nvSpPr>
        <p:spPr bwMode="auto">
          <a:xfrm>
            <a:off x="4114800" y="2209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6" name="Text Box 20"/>
          <p:cNvSpPr txBox="1">
            <a:spLocks noChangeArrowheads="1"/>
          </p:cNvSpPr>
          <p:nvPr/>
        </p:nvSpPr>
        <p:spPr bwMode="auto">
          <a:xfrm>
            <a:off x="1219200" y="4724400"/>
            <a:ext cx="6573659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1"/>
            <a:r>
              <a:rPr lang="en-US" dirty="0"/>
              <a:t>                                      </a:t>
            </a:r>
            <a:r>
              <a:rPr lang="en-US" dirty="0" smtClean="0"/>
              <a:t> Dataflow </a:t>
            </a:r>
            <a:r>
              <a:rPr lang="en-US" dirty="0"/>
              <a:t>Analysis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Sound</a:t>
            </a:r>
            <a:r>
              <a:rPr lang="en-US" dirty="0"/>
              <a:t>, abstract representation of program state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Flow-sensitive </a:t>
            </a:r>
            <a:r>
              <a:rPr lang="en-US" dirty="0"/>
              <a:t>propagation of abstract state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Context-sensitive</a:t>
            </a:r>
            <a:r>
              <a:rPr lang="en-US" dirty="0"/>
              <a:t>: </a:t>
            </a:r>
            <a:r>
              <a:rPr lang="en-US" dirty="0" smtClean="0"/>
              <a:t>Tabulation </a:t>
            </a:r>
            <a:r>
              <a:rPr lang="en-US" dirty="0"/>
              <a:t>Solver [Reps-</a:t>
            </a:r>
            <a:r>
              <a:rPr lang="en-US" dirty="0" err="1"/>
              <a:t>Horwitz</a:t>
            </a:r>
            <a:r>
              <a:rPr lang="en-US" dirty="0"/>
              <a:t>-</a:t>
            </a:r>
            <a:r>
              <a:rPr lang="en-US" dirty="0" err="1"/>
              <a:t>Sagiv</a:t>
            </a:r>
            <a:r>
              <a:rPr lang="en-US" dirty="0"/>
              <a:t> 95]</a:t>
            </a:r>
            <a:endParaRPr lang="en-US" i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70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(Instrumented) Concrete Semantics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" y="1295400"/>
            <a:ext cx="4114800" cy="2362200"/>
            <a:chOff x="3886200" y="914400"/>
            <a:chExt cx="5181600" cy="320040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914400"/>
              <a:ext cx="5181600" cy="3200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5"/>
            <p:cNvGrpSpPr/>
            <p:nvPr/>
          </p:nvGrpSpPr>
          <p:grpSpPr>
            <a:xfrm>
              <a:off x="3947141" y="1067722"/>
              <a:ext cx="5059723" cy="2893756"/>
              <a:chOff x="1603375" y="3502223"/>
              <a:chExt cx="5930341" cy="3298807"/>
            </a:xfrm>
          </p:grpSpPr>
          <p:sp>
            <p:nvSpPr>
              <p:cNvPr id="6" name="Oval 17"/>
              <p:cNvSpPr>
                <a:spLocks noChangeArrowheads="1"/>
              </p:cNvSpPr>
              <p:nvPr/>
            </p:nvSpPr>
            <p:spPr bwMode="auto">
              <a:xfrm>
                <a:off x="1603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</a:rPr>
                  <a:t>init</a:t>
                </a:r>
              </a:p>
            </p:txBody>
          </p:sp>
          <p:sp>
            <p:nvSpPr>
              <p:cNvPr id="7" name="Oval 19"/>
              <p:cNvSpPr>
                <a:spLocks noChangeArrowheads="1"/>
              </p:cNvSpPr>
              <p:nvPr/>
            </p:nvSpPr>
            <p:spPr bwMode="auto">
              <a:xfrm>
                <a:off x="5794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closed</a:t>
                </a:r>
              </a:p>
            </p:txBody>
          </p:sp>
          <p:sp>
            <p:nvSpPr>
              <p:cNvPr id="8" name="Oval 21"/>
              <p:cNvSpPr>
                <a:spLocks noChangeArrowheads="1"/>
              </p:cNvSpPr>
              <p:nvPr/>
            </p:nvSpPr>
            <p:spPr bwMode="auto">
              <a:xfrm>
                <a:off x="3810000" y="5799137"/>
                <a:ext cx="987425" cy="7540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 smtClean="0"/>
                  <a:t>err</a:t>
                </a:r>
                <a:endParaRPr lang="en-US" sz="1200" dirty="0"/>
              </a:p>
            </p:txBody>
          </p:sp>
          <p:cxnSp>
            <p:nvCxnSpPr>
              <p:cNvPr id="9" name="AutoShape 22"/>
              <p:cNvCxnSpPr>
                <a:cxnSpLocks noChangeShapeType="1"/>
                <a:stCxn id="6" idx="6"/>
                <a:endCxn id="23" idx="2"/>
              </p:cNvCxnSpPr>
              <p:nvPr/>
            </p:nvCxnSpPr>
            <p:spPr bwMode="auto">
              <a:xfrm>
                <a:off x="2746375" y="4960937"/>
                <a:ext cx="9144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" name="AutoShape 23"/>
              <p:cNvCxnSpPr>
                <a:cxnSpLocks noChangeShapeType="1"/>
                <a:stCxn id="23" idx="6"/>
                <a:endCxn id="7" idx="2"/>
              </p:cNvCxnSpPr>
              <p:nvPr/>
            </p:nvCxnSpPr>
            <p:spPr bwMode="auto">
              <a:xfrm>
                <a:off x="4803775" y="4960937"/>
                <a:ext cx="9906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1" name="AutoShape 24"/>
              <p:cNvCxnSpPr>
                <a:cxnSpLocks noChangeShapeType="1"/>
                <a:stCxn id="6" idx="4"/>
                <a:endCxn id="8" idx="2"/>
              </p:cNvCxnSpPr>
              <p:nvPr/>
            </p:nvCxnSpPr>
            <p:spPr bwMode="auto">
              <a:xfrm rot="16200000" flipH="1">
                <a:off x="2575321" y="4941490"/>
                <a:ext cx="834232" cy="1635125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25"/>
              <p:cNvCxnSpPr>
                <a:cxnSpLocks noChangeShapeType="1"/>
                <a:stCxn id="7" idx="4"/>
                <a:endCxn id="8" idx="6"/>
              </p:cNvCxnSpPr>
              <p:nvPr/>
            </p:nvCxnSpPr>
            <p:spPr bwMode="auto">
              <a:xfrm rot="5400000">
                <a:off x="5164534" y="4974828"/>
                <a:ext cx="834232" cy="1568450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3" name="AutoShape 26"/>
              <p:cNvCxnSpPr>
                <a:cxnSpLocks noChangeShapeType="1"/>
                <a:stCxn id="8" idx="4"/>
                <a:endCxn id="8" idx="6"/>
              </p:cNvCxnSpPr>
              <p:nvPr/>
            </p:nvCxnSpPr>
            <p:spPr bwMode="auto">
              <a:xfrm rot="5400000" flipH="1" flipV="1">
                <a:off x="4362053" y="6117829"/>
                <a:ext cx="377031" cy="493712"/>
              </a:xfrm>
              <a:prstGeom prst="curvedConnector4">
                <a:avLst>
                  <a:gd name="adj1" fmla="val -60632"/>
                  <a:gd name="adj2" fmla="val 146302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4" name="AutoShape 27"/>
              <p:cNvCxnSpPr>
                <a:cxnSpLocks noChangeShapeType="1"/>
                <a:stCxn id="23" idx="7"/>
                <a:endCxn id="23" idx="0"/>
              </p:cNvCxnSpPr>
              <p:nvPr/>
            </p:nvCxnSpPr>
            <p:spPr bwMode="auto">
              <a:xfrm rot="5400000" flipH="1">
                <a:off x="4379912" y="4432300"/>
                <a:ext cx="111125" cy="404813"/>
              </a:xfrm>
              <a:prstGeom prst="curvedConnector3">
                <a:avLst>
                  <a:gd name="adj1" fmla="val 30571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" name="AutoShape 28"/>
              <p:cNvCxnSpPr>
                <a:cxnSpLocks noChangeShapeType="1"/>
                <a:stCxn id="6" idx="0"/>
                <a:endCxn id="7" idx="0"/>
              </p:cNvCxnSpPr>
              <p:nvPr/>
            </p:nvCxnSpPr>
            <p:spPr bwMode="auto">
              <a:xfrm rot="5400000" flipV="1">
                <a:off x="4268786" y="2486025"/>
                <a:ext cx="1589" cy="4191000"/>
              </a:xfrm>
              <a:prstGeom prst="curvedConnector3">
                <a:avLst>
                  <a:gd name="adj1" fmla="val -5636613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6" name="Text Box 29"/>
              <p:cNvSpPr txBox="1">
                <a:spLocks noChangeArrowheads="1"/>
              </p:cNvSpPr>
              <p:nvPr/>
            </p:nvSpPr>
            <p:spPr bwMode="auto">
              <a:xfrm>
                <a:off x="2746374" y="4621245"/>
                <a:ext cx="922881" cy="31577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connect()</a:t>
                </a:r>
              </a:p>
            </p:txBody>
          </p:sp>
          <p:sp>
            <p:nvSpPr>
              <p:cNvPr id="17" name="Text Box 30"/>
              <p:cNvSpPr txBox="1">
                <a:spLocks noChangeArrowheads="1"/>
              </p:cNvSpPr>
              <p:nvPr/>
            </p:nvSpPr>
            <p:spPr bwMode="auto">
              <a:xfrm>
                <a:off x="4894262" y="4621245"/>
                <a:ext cx="704939" cy="31577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close()</a:t>
                </a:r>
              </a:p>
            </p:txBody>
          </p:sp>
          <p:sp>
            <p:nvSpPr>
              <p:cNvPr id="18" name="Text Box 31"/>
              <p:cNvSpPr txBox="1">
                <a:spLocks noChangeArrowheads="1"/>
              </p:cNvSpPr>
              <p:nvPr/>
            </p:nvSpPr>
            <p:spPr bwMode="auto">
              <a:xfrm>
                <a:off x="3649387" y="3711483"/>
                <a:ext cx="1663142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19" name="Text Box 32"/>
              <p:cNvSpPr txBox="1">
                <a:spLocks noChangeArrowheads="1"/>
              </p:cNvSpPr>
              <p:nvPr/>
            </p:nvSpPr>
            <p:spPr bwMode="auto">
              <a:xfrm>
                <a:off x="5870575" y="5799137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20" name="Text Box 33"/>
              <p:cNvSpPr txBox="1">
                <a:spLocks noChangeArrowheads="1"/>
              </p:cNvSpPr>
              <p:nvPr/>
            </p:nvSpPr>
            <p:spPr bwMode="auto">
              <a:xfrm>
                <a:off x="1603375" y="6032500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21" name="Text Box 34"/>
              <p:cNvSpPr txBox="1">
                <a:spLocks noChangeArrowheads="1"/>
              </p:cNvSpPr>
              <p:nvPr/>
            </p:nvSpPr>
            <p:spPr bwMode="auto">
              <a:xfrm>
                <a:off x="2974975" y="3502223"/>
                <a:ext cx="704939" cy="31577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close()</a:t>
                </a:r>
              </a:p>
            </p:txBody>
          </p:sp>
          <p:sp>
            <p:nvSpPr>
              <p:cNvPr id="22" name="Text Box 37"/>
              <p:cNvSpPr txBox="1">
                <a:spLocks noChangeArrowheads="1"/>
              </p:cNvSpPr>
              <p:nvPr/>
            </p:nvSpPr>
            <p:spPr bwMode="auto">
              <a:xfrm>
                <a:off x="5053013" y="6415087"/>
                <a:ext cx="346082" cy="38594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*</a:t>
                </a:r>
              </a:p>
            </p:txBody>
          </p:sp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36607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connected</a:t>
                </a:r>
              </a:p>
            </p:txBody>
          </p:sp>
        </p:grpSp>
      </p:grpSp>
      <p:sp>
        <p:nvSpPr>
          <p:cNvPr id="24" name="Rectangle 116"/>
          <p:cNvSpPr>
            <a:spLocks noChangeArrowheads="1"/>
          </p:cNvSpPr>
          <p:nvPr/>
        </p:nvSpPr>
        <p:spPr bwMode="auto">
          <a:xfrm>
            <a:off x="1828800" y="4876800"/>
            <a:ext cx="5461000" cy="1873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55"/>
          <p:cNvSpPr>
            <a:spLocks noChangeShapeType="1"/>
          </p:cNvSpPr>
          <p:nvPr/>
        </p:nvSpPr>
        <p:spPr bwMode="auto">
          <a:xfrm>
            <a:off x="5715000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56"/>
          <p:cNvSpPr>
            <a:spLocks noChangeShapeType="1"/>
          </p:cNvSpPr>
          <p:nvPr/>
        </p:nvSpPr>
        <p:spPr bwMode="auto">
          <a:xfrm flipH="1">
            <a:off x="7086600" y="44196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57"/>
          <p:cNvSpPr>
            <a:spLocks noChangeShapeType="1"/>
          </p:cNvSpPr>
          <p:nvPr/>
        </p:nvSpPr>
        <p:spPr bwMode="auto">
          <a:xfrm flipH="1">
            <a:off x="2057400" y="4419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" name="Group 158"/>
          <p:cNvGrpSpPr>
            <a:grpSpLocks/>
          </p:cNvGrpSpPr>
          <p:nvPr/>
        </p:nvGrpSpPr>
        <p:grpSpPr bwMode="auto">
          <a:xfrm>
            <a:off x="1981200" y="5029200"/>
            <a:ext cx="5257800" cy="1639888"/>
            <a:chOff x="1248" y="2496"/>
            <a:chExt cx="3312" cy="1536"/>
          </a:xfrm>
        </p:grpSpPr>
        <p:sp>
          <p:nvSpPr>
            <p:cNvPr id="29" name="Oval 159"/>
            <p:cNvSpPr>
              <a:spLocks noChangeArrowheads="1"/>
            </p:cNvSpPr>
            <p:nvPr/>
          </p:nvSpPr>
          <p:spPr bwMode="auto">
            <a:xfrm rot="4370284">
              <a:off x="3264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60"/>
            <p:cNvSpPr>
              <a:spLocks noChangeArrowheads="1"/>
            </p:cNvSpPr>
            <p:nvPr/>
          </p:nvSpPr>
          <p:spPr bwMode="auto">
            <a:xfrm rot="4370284">
              <a:off x="4416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61"/>
            <p:cNvSpPr>
              <a:spLocks noChangeArrowheads="1"/>
            </p:cNvSpPr>
            <p:nvPr/>
          </p:nvSpPr>
          <p:spPr bwMode="auto">
            <a:xfrm rot="4370284">
              <a:off x="3504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62"/>
            <p:cNvSpPr>
              <a:spLocks noChangeArrowheads="1"/>
            </p:cNvSpPr>
            <p:nvPr/>
          </p:nvSpPr>
          <p:spPr bwMode="auto">
            <a:xfrm rot="4370284">
              <a:off x="4416" y="37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63"/>
            <p:cNvSpPr>
              <a:spLocks noChangeArrowheads="1"/>
            </p:cNvSpPr>
            <p:nvPr/>
          </p:nvSpPr>
          <p:spPr bwMode="auto">
            <a:xfrm rot="4370284">
              <a:off x="393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64"/>
            <p:cNvSpPr>
              <a:spLocks noChangeArrowheads="1"/>
            </p:cNvSpPr>
            <p:nvPr/>
          </p:nvSpPr>
          <p:spPr bwMode="auto">
            <a:xfrm rot="4370284">
              <a:off x="4368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65"/>
            <p:cNvSpPr>
              <a:spLocks noChangeArrowheads="1"/>
            </p:cNvSpPr>
            <p:nvPr/>
          </p:nvSpPr>
          <p:spPr bwMode="auto">
            <a:xfrm>
              <a:off x="1248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66"/>
            <p:cNvSpPr>
              <a:spLocks noChangeArrowheads="1"/>
            </p:cNvSpPr>
            <p:nvPr/>
          </p:nvSpPr>
          <p:spPr bwMode="auto">
            <a:xfrm>
              <a:off x="153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67"/>
            <p:cNvSpPr>
              <a:spLocks noChangeArrowheads="1"/>
            </p:cNvSpPr>
            <p:nvPr/>
          </p:nvSpPr>
          <p:spPr bwMode="auto">
            <a:xfrm rot="4370284">
              <a:off x="220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68"/>
            <p:cNvSpPr>
              <a:spLocks noChangeArrowheads="1"/>
            </p:cNvSpPr>
            <p:nvPr/>
          </p:nvSpPr>
          <p:spPr bwMode="auto">
            <a:xfrm>
              <a:off x="13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69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70"/>
            <p:cNvSpPr>
              <a:spLocks noChangeArrowheads="1"/>
            </p:cNvSpPr>
            <p:nvPr/>
          </p:nvSpPr>
          <p:spPr bwMode="auto">
            <a:xfrm rot="4370284">
              <a:off x="3072" y="384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71"/>
            <p:cNvSpPr>
              <a:spLocks noChangeArrowheads="1"/>
            </p:cNvSpPr>
            <p:nvPr/>
          </p:nvSpPr>
          <p:spPr bwMode="auto">
            <a:xfrm>
              <a:off x="129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72"/>
            <p:cNvSpPr>
              <a:spLocks noChangeArrowheads="1"/>
            </p:cNvSpPr>
            <p:nvPr/>
          </p:nvSpPr>
          <p:spPr bwMode="auto">
            <a:xfrm rot="4370284">
              <a:off x="4176" y="355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73"/>
            <p:cNvSpPr>
              <a:spLocks noChangeArrowheads="1"/>
            </p:cNvSpPr>
            <p:nvPr/>
          </p:nvSpPr>
          <p:spPr bwMode="auto">
            <a:xfrm rot="4370284">
              <a:off x="412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74"/>
            <p:cNvSpPr>
              <a:spLocks noChangeArrowheads="1"/>
            </p:cNvSpPr>
            <p:nvPr/>
          </p:nvSpPr>
          <p:spPr bwMode="auto">
            <a:xfrm rot="4370284"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75"/>
            <p:cNvSpPr>
              <a:spLocks noChangeArrowheads="1"/>
            </p:cNvSpPr>
            <p:nvPr/>
          </p:nvSpPr>
          <p:spPr bwMode="auto">
            <a:xfrm rot="4370284">
              <a:off x="2400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6"/>
            <p:cNvSpPr>
              <a:spLocks noChangeArrowheads="1"/>
            </p:cNvSpPr>
            <p:nvPr/>
          </p:nvSpPr>
          <p:spPr bwMode="auto">
            <a:xfrm rot="4370284">
              <a:off x="3216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77"/>
            <p:cNvSpPr>
              <a:spLocks noChangeArrowheads="1"/>
            </p:cNvSpPr>
            <p:nvPr/>
          </p:nvSpPr>
          <p:spPr bwMode="auto">
            <a:xfrm>
              <a:off x="25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828800" y="3962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10200" y="40386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086600" y="40386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688205" y="5282484"/>
            <a:ext cx="569579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endParaRPr lang="en-US" sz="2400" dirty="0" smtClean="0">
              <a:cs typeface="Arial"/>
            </a:endParaRPr>
          </a:p>
          <a:p>
            <a:r>
              <a:rPr lang="el-GR" sz="2400" dirty="0" smtClean="0">
                <a:cs typeface="Arial"/>
              </a:rPr>
              <a:t>σ</a:t>
            </a:r>
            <a:r>
              <a:rPr lang="en-US" sz="2400" dirty="0" smtClean="0">
                <a:cs typeface="Arial"/>
              </a:rPr>
              <a:t> =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smtClean="0"/>
              <a:t>{ &lt;o1, init&gt; , &lt;o2,closed&gt; , &lt;o3,init&gt; , … }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0774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68" grpId="0"/>
      <p:bldP spid="69" grpId="0"/>
      <p:bldP spid="70" grpId="0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Instrumented Concrete Semantics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066800" y="1501676"/>
            <a:ext cx="7239000" cy="25369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L</a:t>
            </a:r>
            <a:r>
              <a:rPr lang="en-US" sz="2400" dirty="0">
                <a:sym typeface="Math C"/>
              </a:rPr>
              <a:t> </a:t>
            </a:r>
            <a:r>
              <a:rPr lang="en-US" sz="2400" dirty="0">
                <a:sym typeface="Symbol"/>
              </a:rPr>
              <a:t> objects</a:t>
            </a:r>
            <a:r>
              <a:rPr lang="en-US" sz="2400" dirty="0">
                <a:sym typeface="Math C"/>
              </a:rPr>
              <a:t></a:t>
            </a:r>
          </a:p>
          <a:p>
            <a:r>
              <a:rPr lang="en-US" sz="2400" dirty="0">
                <a:sym typeface="Math C"/>
              </a:rPr>
              <a:t>v </a:t>
            </a:r>
            <a:r>
              <a:rPr lang="en-US" sz="2400" dirty="0">
                <a:sym typeface="Symbol"/>
              </a:rPr>
              <a:t> Val = objects</a:t>
            </a:r>
            <a:r>
              <a:rPr lang="en-US" sz="2400" dirty="0">
                <a:sym typeface="Math C"/>
              </a:rPr>
              <a:t> </a:t>
            </a:r>
            <a:r>
              <a:rPr lang="en-US" sz="2400" dirty="0">
                <a:sym typeface="Math B"/>
              </a:rPr>
              <a:t> { null }</a:t>
            </a:r>
          </a:p>
          <a:p>
            <a:r>
              <a:rPr lang="en-US" sz="2400" dirty="0">
                <a:sym typeface="Math A"/>
              </a:rPr>
              <a:t></a:t>
            </a:r>
            <a:r>
              <a:rPr lang="en-US" sz="2400" dirty="0">
                <a:sym typeface="Math C"/>
              </a:rPr>
              <a:t> </a:t>
            </a:r>
            <a:r>
              <a:rPr lang="en-US" sz="2400" dirty="0">
                <a:sym typeface="Symbol"/>
              </a:rPr>
              <a:t> </a:t>
            </a:r>
            <a:r>
              <a:rPr lang="en-US" sz="2400" dirty="0" err="1">
                <a:sym typeface="Symbol"/>
              </a:rPr>
              <a:t>Env</a:t>
            </a:r>
            <a:r>
              <a:rPr lang="en-US" sz="2400" dirty="0">
                <a:sym typeface="Symbol"/>
              </a:rPr>
              <a:t> = </a:t>
            </a:r>
            <a:r>
              <a:rPr lang="en-US" sz="2400" dirty="0" err="1">
                <a:sym typeface="Symbol"/>
              </a:rPr>
              <a:t>VarId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Math C"/>
              </a:rPr>
              <a:t> Val</a:t>
            </a:r>
          </a:p>
          <a:p>
            <a:r>
              <a:rPr lang="en-US" sz="2400" dirty="0">
                <a:sym typeface="Math C"/>
              </a:rPr>
              <a:t>h </a:t>
            </a:r>
            <a:r>
              <a:rPr lang="en-US" sz="2400" dirty="0">
                <a:sym typeface="Symbol"/>
              </a:rPr>
              <a:t> Heap = objects</a:t>
            </a:r>
            <a:r>
              <a:rPr lang="en-US" sz="2400" dirty="0">
                <a:sym typeface="Math C"/>
              </a:rPr>
              <a:t> x </a:t>
            </a:r>
            <a:r>
              <a:rPr lang="en-US" sz="2400" dirty="0" err="1">
                <a:sym typeface="Math C"/>
              </a:rPr>
              <a:t>FieldId</a:t>
            </a:r>
            <a:r>
              <a:rPr lang="en-US" sz="2400" dirty="0">
                <a:sym typeface="Math C"/>
              </a:rPr>
              <a:t>  Val</a:t>
            </a:r>
          </a:p>
          <a:p>
            <a:endParaRPr lang="en-US" sz="2400" dirty="0">
              <a:sym typeface="Math C"/>
            </a:endParaRPr>
          </a:p>
          <a:p>
            <a:r>
              <a:rPr lang="en-US" sz="2400" dirty="0">
                <a:sym typeface="Math C"/>
              </a:rPr>
              <a:t>state = &lt;L,</a:t>
            </a:r>
            <a:r>
              <a:rPr lang="en-US" sz="2400" dirty="0">
                <a:sym typeface="Math A"/>
              </a:rPr>
              <a:t> </a:t>
            </a:r>
            <a:r>
              <a:rPr lang="en-US" sz="2400" dirty="0">
                <a:sym typeface="Math C"/>
              </a:rPr>
              <a:t>, h&gt; </a:t>
            </a:r>
            <a:r>
              <a:rPr lang="en-US" sz="2400" dirty="0">
                <a:sym typeface="Symbol"/>
              </a:rPr>
              <a:t> 2</a:t>
            </a:r>
            <a:r>
              <a:rPr lang="en-US" sz="2400" baseline="30000" dirty="0">
                <a:sym typeface="Symbol"/>
              </a:rPr>
              <a:t>objects</a:t>
            </a:r>
            <a:r>
              <a:rPr lang="en-US" sz="2400" baseline="30000" dirty="0">
                <a:sym typeface="Math C"/>
              </a:rPr>
              <a:t></a:t>
            </a:r>
            <a:r>
              <a:rPr lang="en-US" sz="2400" dirty="0">
                <a:sym typeface="Math C"/>
              </a:rPr>
              <a:t> x </a:t>
            </a:r>
            <a:r>
              <a:rPr lang="en-US" sz="2400" dirty="0" err="1">
                <a:sym typeface="Math C"/>
              </a:rPr>
              <a:t>Env</a:t>
            </a:r>
            <a:r>
              <a:rPr lang="en-US" sz="2400" dirty="0">
                <a:sym typeface="Math C"/>
              </a:rPr>
              <a:t> x Heap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66800" y="4267200"/>
            <a:ext cx="72390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Typestate</a:t>
            </a:r>
            <a:r>
              <a:rPr lang="en-US" sz="2400" dirty="0"/>
              <a:t> property DFA &lt;</a:t>
            </a:r>
            <a:r>
              <a:rPr lang="en-US" sz="2400" dirty="0">
                <a:sym typeface="Symbol"/>
              </a:rPr>
              <a:t>,Q,,</a:t>
            </a:r>
            <a:r>
              <a:rPr lang="en-US" sz="2400" dirty="0" err="1">
                <a:sym typeface="Symbol"/>
              </a:rPr>
              <a:t>init,Q</a:t>
            </a:r>
            <a:r>
              <a:rPr lang="en-US" sz="2400" dirty="0">
                <a:sym typeface="Symbol"/>
              </a:rPr>
              <a:t>\{err}&gt;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/>
              <a:t>typestate</a:t>
            </a:r>
            <a:r>
              <a:rPr lang="en-US" sz="2400" dirty="0">
                <a:sym typeface="Math C"/>
              </a:rPr>
              <a:t>: </a:t>
            </a:r>
            <a:r>
              <a:rPr lang="en-US" sz="2400" dirty="0"/>
              <a:t>L</a:t>
            </a:r>
            <a:r>
              <a:rPr lang="en-US" sz="2400" dirty="0">
                <a:sym typeface="Math C"/>
              </a:rPr>
              <a:t>  Q </a:t>
            </a:r>
          </a:p>
          <a:p>
            <a:endParaRPr lang="en-US" sz="2400" dirty="0">
              <a:sym typeface="Math C"/>
            </a:endParaRPr>
          </a:p>
          <a:p>
            <a:r>
              <a:rPr lang="en-US" sz="2400" dirty="0" err="1">
                <a:sym typeface="Math C"/>
              </a:rPr>
              <a:t>istate</a:t>
            </a:r>
            <a:r>
              <a:rPr lang="en-US" sz="2400" dirty="0">
                <a:sym typeface="Math C"/>
              </a:rPr>
              <a:t> = &lt;L,</a:t>
            </a:r>
            <a:r>
              <a:rPr lang="en-US" sz="2400" dirty="0">
                <a:sym typeface="Math A"/>
              </a:rPr>
              <a:t> </a:t>
            </a:r>
            <a:r>
              <a:rPr lang="en-US" sz="2400" dirty="0">
                <a:sym typeface="Math C"/>
              </a:rPr>
              <a:t>, h,</a:t>
            </a:r>
            <a:r>
              <a:rPr lang="en-US" sz="2400" dirty="0" err="1">
                <a:solidFill>
                  <a:srgbClr val="FFFF00"/>
                </a:solidFill>
                <a:sym typeface="Math C"/>
              </a:rPr>
              <a:t>typestate</a:t>
            </a:r>
            <a:r>
              <a:rPr lang="en-US" sz="2400" dirty="0">
                <a:solidFill>
                  <a:srgbClr val="FFFF00"/>
                </a:solidFill>
                <a:sym typeface="Math C"/>
              </a:rPr>
              <a:t></a:t>
            </a:r>
            <a:r>
              <a:rPr lang="en-US" sz="2400" dirty="0">
                <a:sym typeface="Math C"/>
              </a:rPr>
              <a:t>&gt;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921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State</a:t>
            </a:r>
            <a:endParaRPr lang="en-US" dirty="0"/>
          </a:p>
        </p:txBody>
      </p:sp>
      <p:sp>
        <p:nvSpPr>
          <p:cNvPr id="4" name="Rectangle 116"/>
          <p:cNvSpPr>
            <a:spLocks noChangeArrowheads="1"/>
          </p:cNvSpPr>
          <p:nvPr/>
        </p:nvSpPr>
        <p:spPr bwMode="auto">
          <a:xfrm>
            <a:off x="1828800" y="4724400"/>
            <a:ext cx="5461000" cy="1873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55"/>
          <p:cNvSpPr>
            <a:spLocks noChangeShapeType="1"/>
          </p:cNvSpPr>
          <p:nvPr/>
        </p:nvSpPr>
        <p:spPr bwMode="auto">
          <a:xfrm>
            <a:off x="5715000" y="4267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56"/>
          <p:cNvSpPr>
            <a:spLocks noChangeShapeType="1"/>
          </p:cNvSpPr>
          <p:nvPr/>
        </p:nvSpPr>
        <p:spPr bwMode="auto">
          <a:xfrm flipH="1">
            <a:off x="7086600" y="42672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57"/>
          <p:cNvSpPr>
            <a:spLocks noChangeShapeType="1"/>
          </p:cNvSpPr>
          <p:nvPr/>
        </p:nvSpPr>
        <p:spPr bwMode="auto">
          <a:xfrm flipH="1">
            <a:off x="2057400" y="4267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58"/>
          <p:cNvGrpSpPr>
            <a:grpSpLocks/>
          </p:cNvGrpSpPr>
          <p:nvPr/>
        </p:nvGrpSpPr>
        <p:grpSpPr bwMode="auto">
          <a:xfrm>
            <a:off x="1981200" y="4876800"/>
            <a:ext cx="5257800" cy="1639888"/>
            <a:chOff x="1248" y="2496"/>
            <a:chExt cx="3312" cy="1536"/>
          </a:xfrm>
        </p:grpSpPr>
        <p:sp>
          <p:nvSpPr>
            <p:cNvPr id="10" name="Oval 159"/>
            <p:cNvSpPr>
              <a:spLocks noChangeArrowheads="1"/>
            </p:cNvSpPr>
            <p:nvPr/>
          </p:nvSpPr>
          <p:spPr bwMode="auto">
            <a:xfrm rot="4370284">
              <a:off x="3264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60"/>
            <p:cNvSpPr>
              <a:spLocks noChangeArrowheads="1"/>
            </p:cNvSpPr>
            <p:nvPr/>
          </p:nvSpPr>
          <p:spPr bwMode="auto">
            <a:xfrm rot="4370284">
              <a:off x="4416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61"/>
            <p:cNvSpPr>
              <a:spLocks noChangeArrowheads="1"/>
            </p:cNvSpPr>
            <p:nvPr/>
          </p:nvSpPr>
          <p:spPr bwMode="auto">
            <a:xfrm rot="4370284">
              <a:off x="3504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2"/>
            <p:cNvSpPr>
              <a:spLocks noChangeArrowheads="1"/>
            </p:cNvSpPr>
            <p:nvPr/>
          </p:nvSpPr>
          <p:spPr bwMode="auto">
            <a:xfrm rot="4370284">
              <a:off x="4416" y="37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63"/>
            <p:cNvSpPr>
              <a:spLocks noChangeArrowheads="1"/>
            </p:cNvSpPr>
            <p:nvPr/>
          </p:nvSpPr>
          <p:spPr bwMode="auto">
            <a:xfrm rot="4370284">
              <a:off x="393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64"/>
            <p:cNvSpPr>
              <a:spLocks noChangeArrowheads="1"/>
            </p:cNvSpPr>
            <p:nvPr/>
          </p:nvSpPr>
          <p:spPr bwMode="auto">
            <a:xfrm rot="4370284">
              <a:off x="4368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65"/>
            <p:cNvSpPr>
              <a:spLocks noChangeArrowheads="1"/>
            </p:cNvSpPr>
            <p:nvPr/>
          </p:nvSpPr>
          <p:spPr bwMode="auto">
            <a:xfrm>
              <a:off x="1248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66"/>
            <p:cNvSpPr>
              <a:spLocks noChangeArrowheads="1"/>
            </p:cNvSpPr>
            <p:nvPr/>
          </p:nvSpPr>
          <p:spPr bwMode="auto">
            <a:xfrm>
              <a:off x="153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7"/>
            <p:cNvSpPr>
              <a:spLocks noChangeArrowheads="1"/>
            </p:cNvSpPr>
            <p:nvPr/>
          </p:nvSpPr>
          <p:spPr bwMode="auto">
            <a:xfrm rot="4370284">
              <a:off x="220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8"/>
            <p:cNvSpPr>
              <a:spLocks noChangeArrowheads="1"/>
            </p:cNvSpPr>
            <p:nvPr/>
          </p:nvSpPr>
          <p:spPr bwMode="auto">
            <a:xfrm>
              <a:off x="13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69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70"/>
            <p:cNvSpPr>
              <a:spLocks noChangeArrowheads="1"/>
            </p:cNvSpPr>
            <p:nvPr/>
          </p:nvSpPr>
          <p:spPr bwMode="auto">
            <a:xfrm rot="4370284">
              <a:off x="3072" y="384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71"/>
            <p:cNvSpPr>
              <a:spLocks noChangeArrowheads="1"/>
            </p:cNvSpPr>
            <p:nvPr/>
          </p:nvSpPr>
          <p:spPr bwMode="auto">
            <a:xfrm>
              <a:off x="129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72"/>
            <p:cNvSpPr>
              <a:spLocks noChangeArrowheads="1"/>
            </p:cNvSpPr>
            <p:nvPr/>
          </p:nvSpPr>
          <p:spPr bwMode="auto">
            <a:xfrm rot="4370284">
              <a:off x="4176" y="355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73"/>
            <p:cNvSpPr>
              <a:spLocks noChangeArrowheads="1"/>
            </p:cNvSpPr>
            <p:nvPr/>
          </p:nvSpPr>
          <p:spPr bwMode="auto">
            <a:xfrm rot="4370284">
              <a:off x="412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74"/>
            <p:cNvSpPr>
              <a:spLocks noChangeArrowheads="1"/>
            </p:cNvSpPr>
            <p:nvPr/>
          </p:nvSpPr>
          <p:spPr bwMode="auto">
            <a:xfrm rot="4370284"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75"/>
            <p:cNvSpPr>
              <a:spLocks noChangeArrowheads="1"/>
            </p:cNvSpPr>
            <p:nvPr/>
          </p:nvSpPr>
          <p:spPr bwMode="auto">
            <a:xfrm rot="4370284">
              <a:off x="2400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76"/>
            <p:cNvSpPr>
              <a:spLocks noChangeArrowheads="1"/>
            </p:cNvSpPr>
            <p:nvPr/>
          </p:nvSpPr>
          <p:spPr bwMode="auto">
            <a:xfrm rot="4370284">
              <a:off x="3216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77"/>
            <p:cNvSpPr>
              <a:spLocks noChangeArrowheads="1"/>
            </p:cNvSpPr>
            <p:nvPr/>
          </p:nvSpPr>
          <p:spPr bwMode="auto">
            <a:xfrm>
              <a:off x="25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78"/>
          <p:cNvGrpSpPr>
            <a:grpSpLocks/>
          </p:cNvGrpSpPr>
          <p:nvPr/>
        </p:nvGrpSpPr>
        <p:grpSpPr bwMode="auto">
          <a:xfrm>
            <a:off x="1828800" y="4724400"/>
            <a:ext cx="5443538" cy="1876425"/>
            <a:chOff x="720" y="144"/>
            <a:chExt cx="3453" cy="1725"/>
          </a:xfrm>
        </p:grpSpPr>
        <p:sp>
          <p:nvSpPr>
            <p:cNvPr id="30" name="Rectangle 179"/>
            <p:cNvSpPr>
              <a:spLocks noChangeArrowheads="1"/>
            </p:cNvSpPr>
            <p:nvPr/>
          </p:nvSpPr>
          <p:spPr bwMode="auto">
            <a:xfrm>
              <a:off x="720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1" name="Rectangle 180"/>
            <p:cNvSpPr>
              <a:spLocks noChangeArrowheads="1"/>
            </p:cNvSpPr>
            <p:nvPr/>
          </p:nvSpPr>
          <p:spPr bwMode="auto">
            <a:xfrm>
              <a:off x="1584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2" name="Rectangle 181"/>
            <p:cNvSpPr>
              <a:spLocks noChangeArrowheads="1"/>
            </p:cNvSpPr>
            <p:nvPr/>
          </p:nvSpPr>
          <p:spPr bwMode="auto">
            <a:xfrm>
              <a:off x="1584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3" name="Rectangle 182"/>
            <p:cNvSpPr>
              <a:spLocks noChangeArrowheads="1"/>
            </p:cNvSpPr>
            <p:nvPr/>
          </p:nvSpPr>
          <p:spPr bwMode="auto">
            <a:xfrm>
              <a:off x="2449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4" name="Rectangle 183"/>
            <p:cNvSpPr>
              <a:spLocks noChangeArrowheads="1"/>
            </p:cNvSpPr>
            <p:nvPr/>
          </p:nvSpPr>
          <p:spPr bwMode="auto">
            <a:xfrm>
              <a:off x="2449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5" name="Rectangle 184"/>
            <p:cNvSpPr>
              <a:spLocks noChangeArrowheads="1"/>
            </p:cNvSpPr>
            <p:nvPr/>
          </p:nvSpPr>
          <p:spPr bwMode="auto">
            <a:xfrm>
              <a:off x="3312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6" name="Rectangle 185"/>
            <p:cNvSpPr>
              <a:spLocks noChangeArrowheads="1"/>
            </p:cNvSpPr>
            <p:nvPr/>
          </p:nvSpPr>
          <p:spPr bwMode="auto">
            <a:xfrm>
              <a:off x="3312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7" name="Rectangle 186"/>
            <p:cNvSpPr>
              <a:spLocks noChangeArrowheads="1"/>
            </p:cNvSpPr>
            <p:nvPr/>
          </p:nvSpPr>
          <p:spPr bwMode="auto">
            <a:xfrm>
              <a:off x="720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</p:grpSp>
      <p:grpSp>
        <p:nvGrpSpPr>
          <p:cNvPr id="9" name="Group 187"/>
          <p:cNvGrpSpPr>
            <a:grpSpLocks/>
          </p:cNvGrpSpPr>
          <p:nvPr/>
        </p:nvGrpSpPr>
        <p:grpSpPr bwMode="auto">
          <a:xfrm>
            <a:off x="1833563" y="4729163"/>
            <a:ext cx="5443537" cy="1874837"/>
            <a:chOff x="720" y="1968"/>
            <a:chExt cx="3453" cy="1725"/>
          </a:xfrm>
        </p:grpSpPr>
        <p:sp>
          <p:nvSpPr>
            <p:cNvPr id="39" name="Rectangle 188"/>
            <p:cNvSpPr>
              <a:spLocks noChangeArrowheads="1"/>
            </p:cNvSpPr>
            <p:nvPr/>
          </p:nvSpPr>
          <p:spPr bwMode="auto">
            <a:xfrm>
              <a:off x="720" y="2832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0" name="Rectangle 189"/>
            <p:cNvSpPr>
              <a:spLocks noChangeArrowheads="1"/>
            </p:cNvSpPr>
            <p:nvPr/>
          </p:nvSpPr>
          <p:spPr bwMode="auto">
            <a:xfrm>
              <a:off x="1584" y="1968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1" name="Rectangle 190"/>
            <p:cNvSpPr>
              <a:spLocks noChangeArrowheads="1"/>
            </p:cNvSpPr>
            <p:nvPr/>
          </p:nvSpPr>
          <p:spPr bwMode="auto">
            <a:xfrm>
              <a:off x="1584" y="2832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2" name="Rectangle 191"/>
            <p:cNvSpPr>
              <a:spLocks noChangeArrowheads="1"/>
            </p:cNvSpPr>
            <p:nvPr/>
          </p:nvSpPr>
          <p:spPr bwMode="auto">
            <a:xfrm>
              <a:off x="2449" y="1968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3" name="Rectangle 192"/>
            <p:cNvSpPr>
              <a:spLocks noChangeArrowheads="1"/>
            </p:cNvSpPr>
            <p:nvPr/>
          </p:nvSpPr>
          <p:spPr bwMode="auto">
            <a:xfrm>
              <a:off x="2449" y="2832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4" name="Rectangle 193"/>
            <p:cNvSpPr>
              <a:spLocks noChangeArrowheads="1"/>
            </p:cNvSpPr>
            <p:nvPr/>
          </p:nvSpPr>
          <p:spPr bwMode="auto">
            <a:xfrm>
              <a:off x="3312" y="1968"/>
              <a:ext cx="861" cy="861"/>
            </a:xfrm>
            <a:prstGeom prst="rect">
              <a:avLst/>
            </a:prstGeom>
            <a:solidFill>
              <a:srgbClr val="3333CC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tx2"/>
                  </a:solidFill>
                </a:rPr>
                <a:t>AS1</a:t>
              </a:r>
            </a:p>
          </p:txBody>
        </p:sp>
        <p:sp>
          <p:nvSpPr>
            <p:cNvPr id="45" name="Rectangle 194"/>
            <p:cNvSpPr>
              <a:spLocks noChangeArrowheads="1"/>
            </p:cNvSpPr>
            <p:nvPr/>
          </p:nvSpPr>
          <p:spPr bwMode="auto">
            <a:xfrm>
              <a:off x="3312" y="2832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6" name="Rectangle 195"/>
            <p:cNvSpPr>
              <a:spLocks noChangeArrowheads="1"/>
            </p:cNvSpPr>
            <p:nvPr/>
          </p:nvSpPr>
          <p:spPr bwMode="auto">
            <a:xfrm>
              <a:off x="720" y="1968"/>
              <a:ext cx="861" cy="861"/>
            </a:xfrm>
            <a:prstGeom prst="rect">
              <a:avLst/>
            </a:prstGeom>
            <a:solidFill>
              <a:srgbClr val="3333CC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tx2"/>
                  </a:solidFill>
                </a:rPr>
                <a:t>AS1</a:t>
              </a:r>
            </a:p>
          </p:txBody>
        </p:sp>
      </p:grpSp>
      <p:sp>
        <p:nvSpPr>
          <p:cNvPr id="47" name="Line 208"/>
          <p:cNvSpPr>
            <a:spLocks noChangeShapeType="1"/>
          </p:cNvSpPr>
          <p:nvPr/>
        </p:nvSpPr>
        <p:spPr bwMode="auto">
          <a:xfrm flipV="1">
            <a:off x="2200275" y="4333875"/>
            <a:ext cx="1790700" cy="60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209"/>
          <p:cNvSpPr>
            <a:spLocks noChangeShapeType="1"/>
          </p:cNvSpPr>
          <p:nvPr/>
        </p:nvSpPr>
        <p:spPr bwMode="auto">
          <a:xfrm flipH="1" flipV="1">
            <a:off x="6086475" y="4362450"/>
            <a:ext cx="93345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1828800" y="38100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init</a:t>
            </a:r>
            <a:endParaRPr lang="en-US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410200" y="3886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closed</a:t>
            </a:r>
            <a:endParaRPr lang="en-US" dirty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866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init</a:t>
            </a:r>
            <a:endParaRPr lang="en-US" dirty="0">
              <a:latin typeface="+mn-lt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3886200" y="3810000"/>
            <a:ext cx="2133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 init, closed }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371600" y="1524000"/>
            <a:ext cx="6622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+mn-lt"/>
                <a:cs typeface="Arial"/>
              </a:rPr>
              <a:t>σ</a:t>
            </a:r>
            <a:r>
              <a:rPr lang="en-US" sz="2800" dirty="0" smtClean="0">
                <a:latin typeface="+mn-lt"/>
                <a:cs typeface="Arial"/>
              </a:rPr>
              <a:t> = </a:t>
            </a:r>
            <a:r>
              <a:rPr lang="en-US" sz="2800" dirty="0" smtClean="0">
                <a:latin typeface="+mn-lt"/>
              </a:rPr>
              <a:t>{ &lt;o1, init&gt; , &lt;o2,closed&gt; , &lt;o3,init&gt; , … } </a:t>
            </a:r>
            <a:endParaRPr lang="en-US" sz="2800" dirty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1600" y="2286000"/>
            <a:ext cx="5139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+mn-lt"/>
                <a:cs typeface="Arial"/>
              </a:rPr>
              <a:t>σ</a:t>
            </a:r>
            <a:r>
              <a:rPr lang="en-US" sz="2800" baseline="30000" dirty="0" smtClean="0">
                <a:latin typeface="+mn-lt"/>
                <a:cs typeface="Arial"/>
              </a:rPr>
              <a:t>#</a:t>
            </a:r>
            <a:r>
              <a:rPr lang="en-US" sz="2800" dirty="0" smtClean="0">
                <a:latin typeface="+mn-lt"/>
              </a:rPr>
              <a:t> = { &lt;AS1, init&gt; ,&lt;AS1,closed&gt;  } 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49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1434 -0.0046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-2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8" grpId="0" animBg="1"/>
      <p:bldP spid="8" grpId="1" animBg="1"/>
      <p:bldP spid="47" grpId="0" animBg="1"/>
      <p:bldP spid="48" grpId="0" animBg="1"/>
      <p:bldP spid="102" grpId="0"/>
      <p:bldP spid="102" grpId="1"/>
      <p:bldP spid="102" grpId="2"/>
      <p:bldP spid="104" grpId="0"/>
      <p:bldP spid="104" grpId="1"/>
      <p:bldP spid="104" grpId="2"/>
      <p:bldP spid="105" grpId="0"/>
      <p:bldP spid="105" grpId="1"/>
      <p:bldP spid="105" grpId="2"/>
      <p:bldP spid="106" grpId="0" animBg="1"/>
      <p:bldP spid="107" grpId="0"/>
      <p:bldP spid="10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324</TotalTime>
  <Words>2563</Words>
  <Application>Microsoft Office PowerPoint</Application>
  <PresentationFormat>On-screen Show (4:3)</PresentationFormat>
  <Paragraphs>472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Metro</vt:lpstr>
      <vt:lpstr>Chart</vt:lpstr>
      <vt:lpstr>safe Effective typestate verification in the presence of aliasing</vt:lpstr>
      <vt:lpstr>Motivation</vt:lpstr>
      <vt:lpstr>Goal</vt:lpstr>
      <vt:lpstr>Challenges</vt:lpstr>
      <vt:lpstr>Our Approach</vt:lpstr>
      <vt:lpstr>Analysis Overview</vt:lpstr>
      <vt:lpstr>(Instrumented) Concrete Semantics</vt:lpstr>
      <vt:lpstr>Instrumented Concrete Semantics</vt:lpstr>
      <vt:lpstr>Abstract State</vt:lpstr>
      <vt:lpstr>Base Abstraction</vt:lpstr>
      <vt:lpstr>Unique Abstraction</vt:lpstr>
      <vt:lpstr>Unique Abstraction</vt:lpstr>
      <vt:lpstr>Unique Abstraction</vt:lpstr>
      <vt:lpstr>Access Path Based Abstractions</vt:lpstr>
      <vt:lpstr>Slide 15</vt:lpstr>
      <vt:lpstr>Access Paths with Focus</vt:lpstr>
      <vt:lpstr>Slide 17</vt:lpstr>
      <vt:lpstr>Slide 18</vt:lpstr>
      <vt:lpstr>Slide 19</vt:lpstr>
      <vt:lpstr>Implementation Details Matter</vt:lpstr>
      <vt:lpstr>Slide 21</vt:lpstr>
      <vt:lpstr>Running time</vt:lpstr>
      <vt:lpstr>Some Related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</dc:title>
  <dc:creator>yahave</dc:creator>
  <cp:lastModifiedBy>sagiv</cp:lastModifiedBy>
  <cp:revision>25</cp:revision>
  <dcterms:created xsi:type="dcterms:W3CDTF">2008-04-14T08:20:19Z</dcterms:created>
  <dcterms:modified xsi:type="dcterms:W3CDTF">2011-06-01T13:41:16Z</dcterms:modified>
</cp:coreProperties>
</file>