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59" r:id="rId3"/>
    <p:sldId id="257" r:id="rId4"/>
    <p:sldId id="258" r:id="rId5"/>
    <p:sldId id="261" r:id="rId6"/>
    <p:sldId id="260" r:id="rId7"/>
    <p:sldId id="262" r:id="rId8"/>
    <p:sldId id="266" r:id="rId9"/>
    <p:sldId id="267" r:id="rId10"/>
    <p:sldId id="264" r:id="rId11"/>
    <p:sldId id="265" r:id="rId12"/>
    <p:sldId id="306" r:id="rId13"/>
    <p:sldId id="274" r:id="rId14"/>
    <p:sldId id="288" r:id="rId15"/>
    <p:sldId id="269" r:id="rId16"/>
    <p:sldId id="273" r:id="rId17"/>
    <p:sldId id="290" r:id="rId18"/>
    <p:sldId id="291" r:id="rId19"/>
    <p:sldId id="282" r:id="rId20"/>
    <p:sldId id="285" r:id="rId21"/>
    <p:sldId id="300" r:id="rId22"/>
    <p:sldId id="286" r:id="rId23"/>
    <p:sldId id="283" r:id="rId24"/>
    <p:sldId id="298" r:id="rId25"/>
    <p:sldId id="299" r:id="rId26"/>
    <p:sldId id="277" r:id="rId27"/>
    <p:sldId id="289" r:id="rId28"/>
    <p:sldId id="284" r:id="rId29"/>
    <p:sldId id="271" r:id="rId30"/>
    <p:sldId id="292" r:id="rId31"/>
    <p:sldId id="293" r:id="rId32"/>
    <p:sldId id="294" r:id="rId33"/>
    <p:sldId id="295" r:id="rId34"/>
    <p:sldId id="296" r:id="rId35"/>
    <p:sldId id="297" r:id="rId36"/>
    <p:sldId id="304" r:id="rId37"/>
    <p:sldId id="305" r:id="rId38"/>
    <p:sldId id="280" r:id="rId39"/>
    <p:sldId id="278" r:id="rId40"/>
    <p:sldId id="270" r:id="rId41"/>
    <p:sldId id="307" r:id="rId42"/>
    <p:sldId id="308" r:id="rId43"/>
    <p:sldId id="311" r:id="rId44"/>
    <p:sldId id="312" r:id="rId45"/>
    <p:sldId id="313" r:id="rId46"/>
    <p:sldId id="309" r:id="rId47"/>
    <p:sldId id="310" r:id="rId48"/>
    <p:sldId id="279" r:id="rId49"/>
    <p:sldId id="272" r:id="rId50"/>
    <p:sldId id="275" r:id="rId51"/>
    <p:sldId id="301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5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B95695-1BAF-46A6-85C8-47E565AFC95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CAC5142-AB0D-4DFD-B1E5-023C674289F9}">
      <dgm:prSet/>
      <dgm:spPr/>
      <dgm:t>
        <a:bodyPr/>
        <a:lstStyle/>
        <a:p>
          <a:pPr rtl="0"/>
          <a:r>
            <a:rPr lang="en-US" smtClean="0"/>
            <a:t>Yup! He sent the money</a:t>
          </a:r>
          <a:endParaRPr lang="en-US"/>
        </a:p>
      </dgm:t>
    </dgm:pt>
    <dgm:pt modelId="{BA2577B7-63E3-4DDF-ACEC-5F41070133E9}" type="parTrans" cxnId="{EB6B31BF-0968-436E-9DD9-9E809B41CC01}">
      <dgm:prSet/>
      <dgm:spPr/>
      <dgm:t>
        <a:bodyPr/>
        <a:lstStyle/>
        <a:p>
          <a:endParaRPr lang="en-US"/>
        </a:p>
      </dgm:t>
    </dgm:pt>
    <dgm:pt modelId="{9E5B2F10-C8FA-4FFF-B871-44E5831CF906}" type="sibTrans" cxnId="{EB6B31BF-0968-436E-9DD9-9E809B41CC01}">
      <dgm:prSet/>
      <dgm:spPr/>
      <dgm:t>
        <a:bodyPr/>
        <a:lstStyle/>
        <a:p>
          <a:endParaRPr lang="en-US"/>
        </a:p>
      </dgm:t>
    </dgm:pt>
    <dgm:pt modelId="{9A0A1A11-2E62-4936-8375-817D9DB74DAC}" type="pres">
      <dgm:prSet presAssocID="{40B95695-1BAF-46A6-85C8-47E565AFC95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31445C-7D25-403A-BA22-A45BC1E4DFCD}" type="pres">
      <dgm:prSet presAssocID="{0CAC5142-AB0D-4DFD-B1E5-023C674289F9}" presName="composite" presStyleCnt="0"/>
      <dgm:spPr/>
    </dgm:pt>
    <dgm:pt modelId="{BBD58856-EAB4-4465-9494-5E984F138E9A}" type="pres">
      <dgm:prSet presAssocID="{0CAC5142-AB0D-4DFD-B1E5-023C674289F9}" presName="imgShp" presStyleLbl="fgImgPlace1" presStyleIdx="0" presStyleCnt="1"/>
      <dgm:spPr/>
    </dgm:pt>
    <dgm:pt modelId="{B5CDEAD0-C973-46B0-829B-2DE3FA1BA477}" type="pres">
      <dgm:prSet presAssocID="{0CAC5142-AB0D-4DFD-B1E5-023C674289F9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6B31BF-0968-436E-9DD9-9E809B41CC01}" srcId="{40B95695-1BAF-46A6-85C8-47E565AFC951}" destId="{0CAC5142-AB0D-4DFD-B1E5-023C674289F9}" srcOrd="0" destOrd="0" parTransId="{BA2577B7-63E3-4DDF-ACEC-5F41070133E9}" sibTransId="{9E5B2F10-C8FA-4FFF-B871-44E5831CF906}"/>
    <dgm:cxn modelId="{4F0E73B2-75FE-45D4-A00D-D42C85479A94}" type="presOf" srcId="{40B95695-1BAF-46A6-85C8-47E565AFC951}" destId="{9A0A1A11-2E62-4936-8375-817D9DB74DAC}" srcOrd="0" destOrd="0" presId="urn:microsoft.com/office/officeart/2005/8/layout/vList3"/>
    <dgm:cxn modelId="{A1327D06-6A47-44C0-A10C-B452CF9B67A9}" type="presOf" srcId="{0CAC5142-AB0D-4DFD-B1E5-023C674289F9}" destId="{B5CDEAD0-C973-46B0-829B-2DE3FA1BA477}" srcOrd="0" destOrd="0" presId="urn:microsoft.com/office/officeart/2005/8/layout/vList3"/>
    <dgm:cxn modelId="{44241AA6-A4FC-4F79-9571-7EF29E709C81}" type="presParOf" srcId="{9A0A1A11-2E62-4936-8375-817D9DB74DAC}" destId="{F431445C-7D25-403A-BA22-A45BC1E4DFCD}" srcOrd="0" destOrd="0" presId="urn:microsoft.com/office/officeart/2005/8/layout/vList3"/>
    <dgm:cxn modelId="{489B2290-AF9F-4EF9-B745-F7B284366141}" type="presParOf" srcId="{F431445C-7D25-403A-BA22-A45BC1E4DFCD}" destId="{BBD58856-EAB4-4465-9494-5E984F138E9A}" srcOrd="0" destOrd="0" presId="urn:microsoft.com/office/officeart/2005/8/layout/vList3"/>
    <dgm:cxn modelId="{7751031B-C40C-4F55-ADDA-689853B52D16}" type="presParOf" srcId="{F431445C-7D25-403A-BA22-A45BC1E4DFCD}" destId="{B5CDEAD0-C973-46B0-829B-2DE3FA1BA47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CDEAD0-C973-46B0-829B-2DE3FA1BA477}">
      <dsp:nvSpPr>
        <dsp:cNvPr id="0" name=""/>
        <dsp:cNvSpPr/>
      </dsp:nvSpPr>
      <dsp:spPr>
        <a:xfrm rot="10800000">
          <a:off x="520676" y="0"/>
          <a:ext cx="1700586" cy="36933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865" tIns="38100" rIns="7112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/>
            <a:t>Yup! He sent the money</a:t>
          </a:r>
          <a:endParaRPr lang="en-US" sz="1000" kern="1200"/>
        </a:p>
      </dsp:txBody>
      <dsp:txXfrm rot="10800000">
        <a:off x="613009" y="0"/>
        <a:ext cx="1608253" cy="369332"/>
      </dsp:txXfrm>
    </dsp:sp>
    <dsp:sp modelId="{BBD58856-EAB4-4465-9494-5E984F138E9A}">
      <dsp:nvSpPr>
        <dsp:cNvPr id="0" name=""/>
        <dsp:cNvSpPr/>
      </dsp:nvSpPr>
      <dsp:spPr>
        <a:xfrm>
          <a:off x="336010" y="0"/>
          <a:ext cx="369332" cy="36933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F8526-CE82-4B22-8609-3EA255733B3C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753B1-3B96-4CA4-8016-A1E203089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66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delve deeper. I’ll show you how the thief was able to steal</a:t>
            </a:r>
            <a:r>
              <a:rPr lang="en-US" baseline="0" dirty="0" smtClean="0"/>
              <a:t> potentially all of the DAO’s reserve.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DAO had one vulnerable function called withdraw, receiving the name of the investor who wishes his coins back.</a:t>
            </a:r>
            <a:br>
              <a:rPr lang="en-US" baseline="0" dirty="0" smtClean="0"/>
            </a:br>
            <a:r>
              <a:rPr lang="en-US" baseline="0" dirty="0" smtClean="0"/>
              <a:t>It checks if there are coins, and transfers them. Then it nullifies the number of coins in the shares map.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A6058-F8A4-417C-B304-7885642DBEBA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703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A6058-F8A4-417C-B304-7885642DBEBA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35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more expressive</a:t>
            </a:r>
            <a:r>
              <a:rPr lang="en-US" baseline="0" dirty="0" smtClean="0"/>
              <a:t> contracts, it is allowed to register a special event that will fire-up when coins are transferred. </a:t>
            </a:r>
            <a:br>
              <a:rPr lang="en-US" baseline="0" dirty="0" smtClean="0"/>
            </a:br>
            <a:r>
              <a:rPr lang="en-US" baseline="0" dirty="0" smtClean="0"/>
              <a:t>Naïve example: Suppose that each time that I get a coin, I check if I have enough coins to order a pizza.</a:t>
            </a:r>
            <a:br>
              <a:rPr lang="en-US" baseline="0" dirty="0" smtClean="0"/>
            </a:br>
            <a:r>
              <a:rPr lang="en-US" baseline="0" dirty="0" smtClean="0"/>
              <a:t>So our clever thief wrote the following event: upon receiving coins, the thief calls withdraw again.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A6058-F8A4-417C-B304-7885642DBEBA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527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Withdraw</a:t>
            </a:r>
            <a:r>
              <a:rPr lang="en-US" baseline="0" dirty="0" smtClean="0"/>
              <a:t> is executed again – we call this </a:t>
            </a:r>
            <a:r>
              <a:rPr lang="en-US" b="1" dirty="0" smtClean="0"/>
              <a:t>A Callback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A6058-F8A4-417C-B304-7885642DBEBA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11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Repeat until</a:t>
            </a:r>
            <a:r>
              <a:rPr lang="en-US" baseline="0" dirty="0" smtClean="0"/>
              <a:t> DAO cannot transfer another 100 coins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A6058-F8A4-417C-B304-7885642DBEBA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882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8ED12-F2D7-44EB-A3E5-7F9ED5CE5BAA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F1236-F311-4C64-B486-25476CFDF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923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8ED12-F2D7-44EB-A3E5-7F9ED5CE5BAA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F1236-F311-4C64-B486-25476CFDF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82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8ED12-F2D7-44EB-A3E5-7F9ED5CE5BAA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F1236-F311-4C64-B486-25476CFDF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85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8ED12-F2D7-44EB-A3E5-7F9ED5CE5BAA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F1236-F311-4C64-B486-25476CFDF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30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8ED12-F2D7-44EB-A3E5-7F9ED5CE5BAA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F1236-F311-4C64-B486-25476CFDF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71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8ED12-F2D7-44EB-A3E5-7F9ED5CE5BAA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F1236-F311-4C64-B486-25476CFDF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5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8ED12-F2D7-44EB-A3E5-7F9ED5CE5BAA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F1236-F311-4C64-B486-25476CFDF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47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8ED12-F2D7-44EB-A3E5-7F9ED5CE5BAA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F1236-F311-4C64-B486-25476CFDF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36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8ED12-F2D7-44EB-A3E5-7F9ED5CE5BAA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F1236-F311-4C64-B486-25476CFDF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45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8ED12-F2D7-44EB-A3E5-7F9ED5CE5BAA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F1236-F311-4C64-B486-25476CFDF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86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8ED12-F2D7-44EB-A3E5-7F9ED5CE5BAA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F1236-F311-4C64-B486-25476CFDF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68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8ED12-F2D7-44EB-A3E5-7F9ED5CE5BAA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F1236-F311-4C64-B486-25476CFDF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70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tau.ac.il/~msagiv/courses/blockchain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1.png"/><Relationship Id="rId3" Type="http://schemas.openxmlformats.org/officeDocument/2006/relationships/image" Target="../media/image24.png"/><Relationship Id="rId7" Type="http://schemas.openxmlformats.org/officeDocument/2006/relationships/image" Target="../media/image27.jpeg"/><Relationship Id="rId12" Type="http://schemas.microsoft.com/office/2007/relationships/hdphoto" Target="../media/hdphoto3.wdp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11" Type="http://schemas.openxmlformats.org/officeDocument/2006/relationships/image" Target="../media/image30.png"/><Relationship Id="rId5" Type="http://schemas.openxmlformats.org/officeDocument/2006/relationships/image" Target="../media/image26.png"/><Relationship Id="rId15" Type="http://schemas.openxmlformats.org/officeDocument/2006/relationships/image" Target="../media/image32.jpeg"/><Relationship Id="rId10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microsoft.com/office/2007/relationships/hdphoto" Target="../media/hdphoto2.wdp"/><Relationship Id="rId1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gov.eletsonline.com/2017/08/microsofts-coco-to-make-enterprises-blockchain-ready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blockchain.info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.jpeg"/><Relationship Id="rId12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g"/><Relationship Id="rId11" Type="http://schemas.openxmlformats.org/officeDocument/2006/relationships/image" Target="../media/image10.png"/><Relationship Id="rId5" Type="http://schemas.openxmlformats.org/officeDocument/2006/relationships/image" Target="../media/image5.jpe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4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scet.berkeley.edu/blockchain-lab/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tau.ac.il/~msagiv/courses/blockchain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6.jp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7.pn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Blockchain</a:t>
            </a:r>
            <a:r>
              <a:rPr lang="en-US" dirty="0" smtClean="0"/>
              <a:t> Technology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154379"/>
          </a:xfrm>
        </p:spPr>
        <p:txBody>
          <a:bodyPr/>
          <a:lstStyle/>
          <a:p>
            <a:r>
              <a:rPr lang="en-US" dirty="0" smtClean="0"/>
              <a:t>Mooly Sagiv </a:t>
            </a:r>
          </a:p>
          <a:p>
            <a:r>
              <a:rPr lang="en-US" dirty="0" smtClean="0"/>
              <a:t>Tel Aviv University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631" y="4478013"/>
            <a:ext cx="1889795" cy="10752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44168" y="6080760"/>
            <a:ext cx="10186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http://www.cs.tau.ac.il/~msagiv/courses/blockchain.html</a:t>
            </a:r>
            <a:endParaRPr lang="he-IL" dirty="0" smtClean="0"/>
          </a:p>
          <a:p>
            <a:pPr algn="ctr"/>
            <a:r>
              <a:rPr lang="en-US" dirty="0" smtClean="0"/>
              <a:t>msagiv@acm.org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11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Limitations of Distributed 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Centralized</a:t>
            </a:r>
          </a:p>
          <a:p>
            <a:r>
              <a:rPr lang="en-US" dirty="0" smtClean="0"/>
              <a:t>Complexity &amp; Costs</a:t>
            </a:r>
          </a:p>
          <a:p>
            <a:r>
              <a:rPr lang="en-US" dirty="0" smtClean="0"/>
              <a:t>Trust the database company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70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71" t="27968" r="14991"/>
          <a:stretch/>
        </p:blipFill>
        <p:spPr>
          <a:xfrm rot="5400000">
            <a:off x="9255615" y="2969147"/>
            <a:ext cx="638301" cy="9781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71" t="27968" r="14991"/>
          <a:stretch/>
        </p:blipFill>
        <p:spPr>
          <a:xfrm rot="5400000">
            <a:off x="4551716" y="1728014"/>
            <a:ext cx="1105846" cy="16946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64" y="1284534"/>
            <a:ext cx="2539682" cy="25396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801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How </a:t>
            </a:r>
            <a:r>
              <a:rPr lang="en-US" dirty="0" err="1" smtClean="0"/>
              <a:t>Blockchain</a:t>
            </a:r>
            <a:r>
              <a:rPr lang="en-US" dirty="0" smtClean="0"/>
              <a:t> works?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0343" y="1050818"/>
            <a:ext cx="2535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 wants to send money to B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447426" y="3163734"/>
            <a:ext cx="293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797765" y="1050818"/>
            <a:ext cx="2963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transaction is</a:t>
            </a:r>
          </a:p>
          <a:p>
            <a:pPr algn="ctr"/>
            <a:r>
              <a:rPr lang="en-US" sz="2400" dirty="0" smtClean="0"/>
              <a:t> represented as block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122" y="2511449"/>
            <a:ext cx="663288" cy="52120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346440" y="2501744"/>
            <a:ext cx="1187812" cy="1315021"/>
            <a:chOff x="7159752" y="1612448"/>
            <a:chExt cx="1580938" cy="175024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9752" y="1612448"/>
              <a:ext cx="1580938" cy="1750249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7771422" y="2223832"/>
              <a:ext cx="3032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?</a:t>
              </a:r>
              <a:endParaRPr lang="en-US" sz="2000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7688635" y="1030890"/>
            <a:ext cx="3749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block is broadcast to every node in the network</a:t>
            </a:r>
            <a:endParaRPr lang="en-US" sz="240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396" y="4505413"/>
            <a:ext cx="1580938" cy="175024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20" y="4415646"/>
            <a:ext cx="1580938" cy="175024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473744" y="5193207"/>
            <a:ext cx="56103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330679" y="5002237"/>
            <a:ext cx="86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ym typeface="Wingdings" panose="05000000000000000000" pitchFamily="2" charset="2"/>
              </a:rPr>
              <a:t></a:t>
            </a:r>
            <a:endParaRPr lang="en-US" sz="2800" dirty="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360" y="5433152"/>
            <a:ext cx="1580938" cy="1750249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58261" y="3976356"/>
            <a:ext cx="3241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Sufficient miners approve the transaction</a:t>
            </a:r>
            <a:endParaRPr lang="en-US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5259686" y="3966325"/>
            <a:ext cx="3579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transaction is added</a:t>
            </a:r>
          </a:p>
          <a:p>
            <a:pPr algn="ctr"/>
            <a:r>
              <a:rPr lang="en-US" sz="2400" dirty="0" smtClean="0"/>
              <a:t>to </a:t>
            </a:r>
            <a:r>
              <a:rPr lang="en-US" sz="2400" dirty="0" err="1" smtClean="0"/>
              <a:t>Blockchain</a:t>
            </a:r>
            <a:endParaRPr lang="en-US" sz="2400" dirty="0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092" y="4072694"/>
            <a:ext cx="2539682" cy="2539682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9214422" y="4150990"/>
            <a:ext cx="3023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 receives the money</a:t>
            </a:r>
            <a:endParaRPr lang="en-US" sz="2400" dirty="0"/>
          </a:p>
        </p:txBody>
      </p:sp>
      <p:cxnSp>
        <p:nvCxnSpPr>
          <p:cNvPr id="61" name="Straight Arrow Connector 60"/>
          <p:cNvCxnSpPr>
            <a:stCxn id="41" idx="3"/>
            <a:endCxn id="81" idx="2"/>
          </p:cNvCxnSpPr>
          <p:nvPr/>
        </p:nvCxnSpPr>
        <p:spPr>
          <a:xfrm flipV="1">
            <a:off x="1195018" y="5250443"/>
            <a:ext cx="694852" cy="13404"/>
          </a:xfrm>
          <a:prstGeom prst="straightConnector1">
            <a:avLst/>
          </a:prstGeom>
          <a:ln w="28575">
            <a:solidFill>
              <a:schemeClr val="tx1">
                <a:alpha val="84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3011254" y="5359706"/>
            <a:ext cx="889938" cy="0"/>
          </a:xfrm>
          <a:prstGeom prst="straightConnector1">
            <a:avLst/>
          </a:prstGeom>
          <a:ln w="28575">
            <a:solidFill>
              <a:schemeClr val="tx1">
                <a:alpha val="84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1" b="93168" l="275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308" y="2560661"/>
            <a:ext cx="714915" cy="396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" r="49759"/>
          <a:stretch/>
        </p:blipFill>
        <p:spPr>
          <a:xfrm rot="16200000">
            <a:off x="6276880" y="5588485"/>
            <a:ext cx="1601537" cy="79067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1" b="93168" l="275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092" y="2391799"/>
            <a:ext cx="714915" cy="396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0" name="Group 59"/>
          <p:cNvGrpSpPr/>
          <p:nvPr/>
        </p:nvGrpSpPr>
        <p:grpSpPr>
          <a:xfrm>
            <a:off x="7839214" y="1734288"/>
            <a:ext cx="1187812" cy="1315021"/>
            <a:chOff x="7159752" y="1612448"/>
            <a:chExt cx="1580938" cy="1750249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9752" y="1612448"/>
              <a:ext cx="1580938" cy="1750249"/>
            </a:xfrm>
            <a:prstGeom prst="rect">
              <a:avLst/>
            </a:prstGeom>
          </p:spPr>
        </p:pic>
        <p:sp>
          <p:nvSpPr>
            <p:cNvPr id="63" name="TextBox 62"/>
            <p:cNvSpPr txBox="1"/>
            <p:nvPr/>
          </p:nvSpPr>
          <p:spPr>
            <a:xfrm>
              <a:off x="7771422" y="2223832"/>
              <a:ext cx="3032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?</a:t>
              </a:r>
              <a:endParaRPr lang="en-US" sz="2000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0210912" y="1736896"/>
            <a:ext cx="1187812" cy="1315021"/>
            <a:chOff x="7159752" y="1612448"/>
            <a:chExt cx="1580938" cy="1750249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9752" y="1612448"/>
              <a:ext cx="1580938" cy="1750249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7771422" y="2223832"/>
              <a:ext cx="3032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?</a:t>
              </a:r>
              <a:endParaRPr lang="en-US" sz="2000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0648818" y="2541633"/>
            <a:ext cx="1187812" cy="1315021"/>
            <a:chOff x="7159752" y="1612448"/>
            <a:chExt cx="1580938" cy="1750249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9752" y="1612448"/>
              <a:ext cx="1580938" cy="1750249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7771422" y="2223832"/>
              <a:ext cx="3032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?</a:t>
              </a:r>
              <a:endParaRPr lang="en-US" sz="2000" dirty="0"/>
            </a:p>
          </p:txBody>
        </p:sp>
      </p:grpSp>
      <p:pic>
        <p:nvPicPr>
          <p:cNvPr id="72" name="Picture 7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1" b="93168" l="275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812" y="3366892"/>
            <a:ext cx="379954" cy="210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79"/>
          <a:stretch/>
        </p:blipFill>
        <p:spPr>
          <a:xfrm>
            <a:off x="8562463" y="3030176"/>
            <a:ext cx="426027" cy="845996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10567054" y="5940270"/>
            <a:ext cx="293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</a:t>
            </a:r>
            <a:endParaRPr lang="en-US" sz="2800" dirty="0"/>
          </a:p>
        </p:txBody>
      </p:sp>
      <p:pic>
        <p:nvPicPr>
          <p:cNvPr id="74" name="Picture 7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1" b="93168" l="275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475" y="5317449"/>
            <a:ext cx="714915" cy="396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79"/>
          <a:stretch/>
        </p:blipFill>
        <p:spPr>
          <a:xfrm rot="5400000">
            <a:off x="9338762" y="2308987"/>
            <a:ext cx="472005" cy="937298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79"/>
          <a:stretch/>
        </p:blipFill>
        <p:spPr>
          <a:xfrm rot="10800000">
            <a:off x="10136211" y="3030176"/>
            <a:ext cx="426027" cy="845996"/>
          </a:xfrm>
          <a:prstGeom prst="rect">
            <a:avLst/>
          </a:prstGeom>
        </p:spPr>
      </p:pic>
      <p:grpSp>
        <p:nvGrpSpPr>
          <p:cNvPr id="78" name="Group 77"/>
          <p:cNvGrpSpPr/>
          <p:nvPr/>
        </p:nvGrpSpPr>
        <p:grpSpPr>
          <a:xfrm>
            <a:off x="8969669" y="1536130"/>
            <a:ext cx="1187812" cy="1315021"/>
            <a:chOff x="7159752" y="1612448"/>
            <a:chExt cx="1580938" cy="1750249"/>
          </a:xfrm>
        </p:grpSpPr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9752" y="1612448"/>
              <a:ext cx="1580938" cy="1750249"/>
            </a:xfrm>
            <a:prstGeom prst="rect">
              <a:avLst/>
            </a:prstGeom>
          </p:spPr>
        </p:pic>
        <p:sp>
          <p:nvSpPr>
            <p:cNvPr id="80" name="TextBox 79"/>
            <p:cNvSpPr txBox="1"/>
            <p:nvPr/>
          </p:nvSpPr>
          <p:spPr>
            <a:xfrm>
              <a:off x="7771422" y="2223832"/>
              <a:ext cx="3032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?</a:t>
              </a:r>
              <a:endParaRPr lang="en-US" sz="2000" dirty="0"/>
            </a:p>
          </p:txBody>
        </p:sp>
      </p:grpSp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71" t="27968" r="14991"/>
          <a:stretch/>
        </p:blipFill>
        <p:spPr>
          <a:xfrm rot="5400000">
            <a:off x="2089042" y="4677210"/>
            <a:ext cx="748122" cy="1146466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21" b="93168" l="275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000" y="5104192"/>
            <a:ext cx="445325" cy="24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3" name="Straight Arrow Connector 82"/>
          <p:cNvCxnSpPr/>
          <p:nvPr/>
        </p:nvCxnSpPr>
        <p:spPr>
          <a:xfrm flipV="1">
            <a:off x="2447863" y="5624504"/>
            <a:ext cx="0" cy="288192"/>
          </a:xfrm>
          <a:prstGeom prst="straightConnector1">
            <a:avLst/>
          </a:prstGeom>
          <a:ln w="28575">
            <a:solidFill>
              <a:schemeClr val="tx1">
                <a:alpha val="84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8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71" t="27968" r="14991"/>
          <a:stretch/>
        </p:blipFill>
        <p:spPr>
          <a:xfrm rot="5400000">
            <a:off x="6845750" y="4680248"/>
            <a:ext cx="438881" cy="672566"/>
          </a:xfrm>
          <a:prstGeom prst="rect">
            <a:avLst/>
          </a:prstGeom>
        </p:spPr>
      </p:pic>
      <p:sp>
        <p:nvSpPr>
          <p:cNvPr id="86" name="Right Arrow 85"/>
          <p:cNvSpPr/>
          <p:nvPr/>
        </p:nvSpPr>
        <p:spPr>
          <a:xfrm>
            <a:off x="2885884" y="2343949"/>
            <a:ext cx="911881" cy="41516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ight Arrow 86"/>
          <p:cNvSpPr/>
          <p:nvPr/>
        </p:nvSpPr>
        <p:spPr>
          <a:xfrm>
            <a:off x="6272966" y="2346794"/>
            <a:ext cx="911881" cy="41516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ight Arrow 87"/>
          <p:cNvSpPr/>
          <p:nvPr/>
        </p:nvSpPr>
        <p:spPr>
          <a:xfrm>
            <a:off x="5212069" y="5193207"/>
            <a:ext cx="911881" cy="41516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ight Arrow 88"/>
          <p:cNvSpPr/>
          <p:nvPr/>
        </p:nvSpPr>
        <p:spPr>
          <a:xfrm>
            <a:off x="8194234" y="5172956"/>
            <a:ext cx="911881" cy="41516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ight Arrow 89"/>
          <p:cNvSpPr/>
          <p:nvPr/>
        </p:nvSpPr>
        <p:spPr>
          <a:xfrm rot="9920885">
            <a:off x="3831322" y="3568816"/>
            <a:ext cx="3548800" cy="415162"/>
          </a:xfrm>
          <a:prstGeom prst="rightArrow">
            <a:avLst>
              <a:gd name="adj1" fmla="val 28846"/>
              <a:gd name="adj2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3731545" y="5070631"/>
            <a:ext cx="86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ym typeface="Wingdings" panose="05000000000000000000" pitchFamily="2" charset="2"/>
              </a:rPr>
              <a:t></a:t>
            </a:r>
            <a:endParaRPr lang="en-US" sz="2800" dirty="0"/>
          </a:p>
        </p:txBody>
      </p:sp>
      <p:sp>
        <p:nvSpPr>
          <p:cNvPr id="93" name="TextBox 92"/>
          <p:cNvSpPr txBox="1"/>
          <p:nvPr/>
        </p:nvSpPr>
        <p:spPr>
          <a:xfrm>
            <a:off x="1878410" y="5953564"/>
            <a:ext cx="86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ym typeface="Wingdings" panose="05000000000000000000" pitchFamily="2" charset="2"/>
              </a:rPr>
              <a:t></a:t>
            </a:r>
            <a:endParaRPr lang="en-US" sz="2800" dirty="0"/>
          </a:p>
        </p:txBody>
      </p:sp>
      <p:pic>
        <p:nvPicPr>
          <p:cNvPr id="85" name="Picture 8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21" b="93168" l="275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724" y="4949604"/>
            <a:ext cx="321176" cy="178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Image result for bank check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61" y="2072320"/>
            <a:ext cx="1282855" cy="53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25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Replicated Transaction Log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82" y="5041864"/>
            <a:ext cx="1187812" cy="13150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523" y="5054264"/>
            <a:ext cx="1187812" cy="13150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607" y="5057914"/>
            <a:ext cx="1187812" cy="13150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435" y="5052814"/>
            <a:ext cx="1187812" cy="131502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1259" y="4677003"/>
            <a:ext cx="717520" cy="375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1228674" y="4680653"/>
            <a:ext cx="717520" cy="375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3359350" y="4693778"/>
            <a:ext cx="717520" cy="375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246765" y="4697428"/>
            <a:ext cx="717520" cy="375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145560" y="4666801"/>
            <a:ext cx="717520" cy="375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032975" y="4670451"/>
            <a:ext cx="717520" cy="375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861770" y="4722951"/>
            <a:ext cx="717520" cy="375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9749185" y="4726601"/>
            <a:ext cx="717520" cy="375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151093" y="4662425"/>
            <a:ext cx="717520" cy="37581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5077308" y="4696700"/>
            <a:ext cx="717520" cy="37581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22" name="Rectangle 21"/>
          <p:cNvSpPr/>
          <p:nvPr/>
        </p:nvSpPr>
        <p:spPr>
          <a:xfrm>
            <a:off x="7863522" y="4691600"/>
            <a:ext cx="717520" cy="375811"/>
          </a:xfrm>
          <a:prstGeom prst="rect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11648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Public vs. Private </a:t>
            </a:r>
            <a:r>
              <a:rPr lang="en-US" dirty="0" err="1" smtClean="0"/>
              <a:t>Blockchains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Public </a:t>
            </a:r>
            <a:r>
              <a:rPr lang="en-US" dirty="0" err="1" smtClean="0"/>
              <a:t>blockchains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US" dirty="0" smtClean="0"/>
              <a:t>Anyone can participate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Private </a:t>
            </a:r>
            <a:r>
              <a:rPr lang="en-US" dirty="0" err="1" smtClean="0"/>
              <a:t>blockchains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136773"/>
          </a:xfrm>
        </p:spPr>
        <p:txBody>
          <a:bodyPr>
            <a:normAutofit/>
          </a:bodyPr>
          <a:lstStyle/>
          <a:p>
            <a:r>
              <a:rPr lang="en-US" dirty="0" smtClean="0"/>
              <a:t>Participants </a:t>
            </a:r>
            <a:r>
              <a:rPr lang="en-US" dirty="0"/>
              <a:t>are known and </a:t>
            </a:r>
            <a:r>
              <a:rPr lang="en-US" dirty="0" smtClean="0"/>
              <a:t>trusted</a:t>
            </a:r>
          </a:p>
          <a:p>
            <a:pPr lvl="1"/>
            <a:r>
              <a:rPr lang="en-US" dirty="0" smtClean="0"/>
              <a:t>An </a:t>
            </a:r>
            <a:r>
              <a:rPr lang="en-US" dirty="0"/>
              <a:t>industry group, or a group of companies owned by an umbrella </a:t>
            </a:r>
            <a:r>
              <a:rPr lang="en-US" dirty="0" smtClean="0"/>
              <a:t>company</a:t>
            </a:r>
          </a:p>
          <a:p>
            <a:pPr lvl="1"/>
            <a:r>
              <a:rPr lang="en-US" dirty="0" smtClean="0"/>
              <a:t>Many </a:t>
            </a:r>
            <a:r>
              <a:rPr lang="en-US" dirty="0"/>
              <a:t>of the mechanisms aren’t needed – or rather they are replaced with legal </a:t>
            </a:r>
            <a:r>
              <a:rPr lang="en-US" dirty="0" smtClean="0"/>
              <a:t>contracts</a:t>
            </a:r>
            <a:endParaRPr lang="en-US" dirty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070" y="5703951"/>
            <a:ext cx="1496786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Related image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5" r="19107"/>
          <a:stretch/>
        </p:blipFill>
        <p:spPr bwMode="auto">
          <a:xfrm>
            <a:off x="8703874" y="5667375"/>
            <a:ext cx="1002186" cy="85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1527" y="5806440"/>
            <a:ext cx="1512168" cy="9878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228" y="5806440"/>
            <a:ext cx="1178210" cy="93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77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Bitcoin </a:t>
            </a:r>
            <a:r>
              <a:rPr lang="en-US" dirty="0" err="1" smtClean="0"/>
              <a:t>Blockchain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8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Bitcoin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99288" y="1825625"/>
            <a:ext cx="10515600" cy="4351338"/>
          </a:xfrm>
        </p:spPr>
        <p:txBody>
          <a:bodyPr/>
          <a:lstStyle/>
          <a:p>
            <a:r>
              <a:rPr lang="en-US" dirty="0" smtClean="0"/>
              <a:t> The first realization of the </a:t>
            </a:r>
            <a:r>
              <a:rPr lang="en-US" dirty="0" err="1" smtClean="0"/>
              <a:t>Blockchain</a:t>
            </a:r>
            <a:r>
              <a:rPr lang="en-US" dirty="0" smtClean="0"/>
              <a:t> Technology</a:t>
            </a:r>
          </a:p>
          <a:p>
            <a:r>
              <a:rPr lang="en-US" dirty="0"/>
              <a:t> </a:t>
            </a:r>
            <a:r>
              <a:rPr lang="en-US" dirty="0" smtClean="0"/>
              <a:t>2008</a:t>
            </a:r>
          </a:p>
          <a:p>
            <a:pPr lvl="1"/>
            <a:r>
              <a:rPr lang="en-US" b="1" dirty="0"/>
              <a:t>August </a:t>
            </a:r>
            <a:r>
              <a:rPr lang="en-US" b="1" dirty="0" smtClean="0"/>
              <a:t>18  </a:t>
            </a:r>
            <a:r>
              <a:rPr lang="en-US" dirty="0" smtClean="0"/>
              <a:t>Domain </a:t>
            </a:r>
            <a:r>
              <a:rPr lang="en-US" dirty="0"/>
              <a:t>name "bitcoin.org" </a:t>
            </a:r>
            <a:r>
              <a:rPr lang="en-US" dirty="0" smtClean="0"/>
              <a:t>registered</a:t>
            </a:r>
          </a:p>
          <a:p>
            <a:pPr lvl="1"/>
            <a:r>
              <a:rPr lang="en-US" b="1" dirty="0"/>
              <a:t>October </a:t>
            </a:r>
            <a:r>
              <a:rPr lang="en-US" b="1" dirty="0" smtClean="0"/>
              <a:t>31  </a:t>
            </a:r>
            <a:r>
              <a:rPr lang="en-US" dirty="0"/>
              <a:t>Bitcoin design paper </a:t>
            </a:r>
            <a:r>
              <a:rPr lang="en-US" dirty="0" smtClean="0"/>
              <a:t>published</a:t>
            </a:r>
          </a:p>
          <a:p>
            <a:pPr lvl="1"/>
            <a:r>
              <a:rPr lang="en-US" b="1" dirty="0"/>
              <a:t>November 09 </a:t>
            </a:r>
            <a:r>
              <a:rPr lang="en-US" dirty="0"/>
              <a:t>Bitcoin </a:t>
            </a:r>
            <a:r>
              <a:rPr lang="en-US" dirty="0" smtClean="0"/>
              <a:t>project </a:t>
            </a:r>
            <a:r>
              <a:rPr lang="en-US" dirty="0"/>
              <a:t>registered at </a:t>
            </a:r>
            <a:r>
              <a:rPr lang="en-US" dirty="0" smtClean="0"/>
              <a:t>SourceForge.net</a:t>
            </a:r>
          </a:p>
          <a:p>
            <a:r>
              <a:rPr lang="en-US" dirty="0" smtClean="0"/>
              <a:t>2009</a:t>
            </a:r>
          </a:p>
          <a:p>
            <a:pPr lvl="1"/>
            <a:r>
              <a:rPr lang="en-US" b="1" dirty="0"/>
              <a:t>January 3 </a:t>
            </a:r>
            <a:r>
              <a:rPr lang="en-US" dirty="0" smtClean="0"/>
              <a:t>Genesis </a:t>
            </a:r>
            <a:r>
              <a:rPr lang="en-US" dirty="0"/>
              <a:t>block established at 18:15:05 </a:t>
            </a:r>
            <a:r>
              <a:rPr lang="en-US" dirty="0" smtClean="0"/>
              <a:t>GMT</a:t>
            </a:r>
          </a:p>
          <a:p>
            <a:pPr lvl="1"/>
            <a:r>
              <a:rPr lang="en-US" b="1" dirty="0"/>
              <a:t>January </a:t>
            </a:r>
            <a:r>
              <a:rPr lang="en-US" b="1" dirty="0" smtClean="0"/>
              <a:t>9 </a:t>
            </a:r>
            <a:r>
              <a:rPr lang="en-US" dirty="0"/>
              <a:t>Bitcoin v0.1 released and announced on the cryptography mailing </a:t>
            </a:r>
            <a:r>
              <a:rPr lang="en-US" dirty="0" smtClean="0"/>
              <a:t>list</a:t>
            </a:r>
          </a:p>
          <a:p>
            <a:pPr lvl="1"/>
            <a:r>
              <a:rPr lang="en-US" b="1" dirty="0"/>
              <a:t>January </a:t>
            </a:r>
            <a:r>
              <a:rPr lang="en-US" b="1" dirty="0" smtClean="0"/>
              <a:t>12 </a:t>
            </a:r>
            <a:r>
              <a:rPr lang="en-US" dirty="0"/>
              <a:t>First Bitcoin transaction, in block 170 from Satoshi to Hal Finney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39252">
            <a:off x="6106762" y="775636"/>
            <a:ext cx="4579234" cy="517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15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essence of bitcoin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protocol</a:t>
            </a:r>
            <a:r>
              <a:rPr lang="en-US" dirty="0"/>
              <a:t> that supports </a:t>
            </a:r>
            <a:r>
              <a:rPr lang="en-US" dirty="0" smtClean="0"/>
              <a:t>decentralized anonymous </a:t>
            </a:r>
            <a:r>
              <a:rPr lang="en-US" dirty="0"/>
              <a:t>peer-to-peer digital </a:t>
            </a:r>
            <a:r>
              <a:rPr lang="en-US" dirty="0" smtClean="0"/>
              <a:t>currency</a:t>
            </a:r>
          </a:p>
          <a:p>
            <a:r>
              <a:rPr lang="en-US" dirty="0"/>
              <a:t>A </a:t>
            </a:r>
            <a:r>
              <a:rPr lang="en-US" b="1" dirty="0"/>
              <a:t>publicly</a:t>
            </a:r>
            <a:r>
              <a:rPr lang="en-US" dirty="0"/>
              <a:t> disclosed </a:t>
            </a:r>
            <a:r>
              <a:rPr lang="en-US" b="1" dirty="0" smtClean="0"/>
              <a:t>ledger</a:t>
            </a:r>
            <a:r>
              <a:rPr lang="en-US" dirty="0" smtClean="0"/>
              <a:t> </a:t>
            </a:r>
            <a:r>
              <a:rPr lang="en-US" dirty="0"/>
              <a:t>of transactions </a:t>
            </a:r>
            <a:endParaRPr lang="he-IL" dirty="0" smtClean="0"/>
          </a:p>
          <a:p>
            <a:r>
              <a:rPr lang="en-US" dirty="0" smtClean="0"/>
              <a:t>A </a:t>
            </a:r>
            <a:r>
              <a:rPr lang="en-US" b="1" dirty="0"/>
              <a:t>reward</a:t>
            </a:r>
            <a:r>
              <a:rPr lang="en-US" dirty="0"/>
              <a:t> driven system for achieving </a:t>
            </a:r>
            <a:r>
              <a:rPr lang="en-US" b="1" dirty="0"/>
              <a:t>consensus</a:t>
            </a:r>
            <a:r>
              <a:rPr lang="en-US" dirty="0"/>
              <a:t> (mining) based </a:t>
            </a:r>
            <a:r>
              <a:rPr lang="en-US" dirty="0" smtClean="0"/>
              <a:t>on</a:t>
            </a:r>
            <a:endParaRPr lang="he-IL" dirty="0" smtClean="0"/>
          </a:p>
          <a:p>
            <a:pPr lvl="1"/>
            <a:r>
              <a:rPr lang="en-US" dirty="0" smtClean="0"/>
              <a:t> </a:t>
            </a:r>
            <a:r>
              <a:rPr lang="he-IL" dirty="0" smtClean="0"/>
              <a:t>"</a:t>
            </a:r>
            <a:r>
              <a:rPr lang="en-US" dirty="0" smtClean="0"/>
              <a:t>Longest chain for consensus”</a:t>
            </a:r>
          </a:p>
          <a:p>
            <a:pPr lvl="1"/>
            <a:r>
              <a:rPr lang="en-US" dirty="0" smtClean="0"/>
              <a:t>“Proofs </a:t>
            </a:r>
            <a:r>
              <a:rPr lang="en-US" dirty="0"/>
              <a:t>of Work” for helping to secure the </a:t>
            </a:r>
            <a:r>
              <a:rPr lang="en-US" dirty="0" smtClean="0"/>
              <a:t>network</a:t>
            </a:r>
          </a:p>
          <a:p>
            <a:r>
              <a:rPr lang="en-US" dirty="0"/>
              <a:t>A “scare token” economy with an eventual cap of about 21M bitcoins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37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Bitcoin </a:t>
            </a:r>
            <a:r>
              <a:rPr lang="en-US" dirty="0" err="1" smtClean="0"/>
              <a:t>Blockchain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362" y="1729600"/>
            <a:ext cx="5353275" cy="339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13632" y="1544934"/>
            <a:ext cx="241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 to </a:t>
            </a:r>
            <a:r>
              <a:rPr lang="en-US" dirty="0" err="1" smtClean="0"/>
              <a:t>prev</a:t>
            </a:r>
            <a:r>
              <a:rPr lang="en-US" dirty="0" smtClean="0"/>
              <a:t> blocks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6327648" y="923544"/>
            <a:ext cx="749808" cy="19469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16752" y="237744"/>
            <a:ext cx="2523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header of the block contains unique hash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99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Bitcoin </a:t>
            </a:r>
            <a:r>
              <a:rPr lang="en-US" dirty="0" err="1" smtClean="0"/>
              <a:t>Blockchain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Every </a:t>
            </a:r>
            <a:r>
              <a:rPr lang="en-US" i="1" dirty="0" smtClean="0"/>
              <a:t>viable</a:t>
            </a:r>
            <a:r>
              <a:rPr lang="en-US" dirty="0" smtClean="0"/>
              <a:t> transaction is stored in a public ledger</a:t>
            </a:r>
          </a:p>
          <a:p>
            <a:r>
              <a:rPr lang="en-US" dirty="0" smtClean="0"/>
              <a:t>Transactions </a:t>
            </a:r>
            <a:r>
              <a:rPr lang="en-US" dirty="0"/>
              <a:t>are placed in blocks, which are linked by SHA256 </a:t>
            </a:r>
            <a:r>
              <a:rPr lang="en-US" dirty="0" smtClean="0"/>
              <a:t>hashes 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blockchain.info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1786" y="4089400"/>
            <a:ext cx="5181600" cy="13208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29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Work [</a:t>
            </a:r>
            <a:r>
              <a:rPr lang="en-US" dirty="0" err="1" smtClean="0"/>
              <a:t>Naor&amp;Dwork</a:t>
            </a:r>
            <a:r>
              <a:rPr lang="en-US" smtClean="0"/>
              <a:t> 92]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it harder for dishonest miners to create blocks</a:t>
            </a:r>
          </a:p>
          <a:p>
            <a:r>
              <a:rPr lang="en-US" dirty="0" smtClean="0"/>
              <a:t>Make sure that miners solve computationally hard problems when a block is created</a:t>
            </a:r>
          </a:p>
          <a:p>
            <a:pPr lvl="1"/>
            <a:r>
              <a:rPr lang="en-US" dirty="0" smtClean="0"/>
              <a:t>But validation is easy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guessing game where block-makers need to guess a number, which when crunched with the rest of the block data contents, results in a hash / fingerprint that is smaller than a certain number</a:t>
            </a:r>
          </a:p>
        </p:txBody>
      </p:sp>
    </p:spTree>
    <p:extLst>
      <p:ext uri="{BB962C8B-B14F-4D97-AF65-F5344CB8AC3E}">
        <p14:creationId xmlns:p14="http://schemas.microsoft.com/office/powerpoint/2010/main" val="68522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6337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Advisory Board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633" y="2824926"/>
            <a:ext cx="1132910" cy="11329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493" y="2821607"/>
            <a:ext cx="1132910" cy="11329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746" y="2856165"/>
            <a:ext cx="1142771" cy="11361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884" y="2780928"/>
            <a:ext cx="1132910" cy="1148815"/>
          </a:xfrm>
          <a:prstGeom prst="rect">
            <a:avLst/>
          </a:prstGeom>
        </p:spPr>
      </p:pic>
      <p:pic>
        <p:nvPicPr>
          <p:cNvPr id="12" name="Shape 163" descr="ShellyLinkedIn24072017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0200" y="2821607"/>
            <a:ext cx="1140740" cy="113291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179512" y="2276872"/>
            <a:ext cx="3168352" cy="675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400" dirty="0" smtClean="0">
                <a:solidFill>
                  <a:schemeClr val="tx1"/>
                </a:solidFill>
              </a:rPr>
              <a:t>Shelly </a:t>
            </a:r>
            <a:r>
              <a:rPr lang="en-GB" sz="2400" dirty="0" err="1" smtClean="0">
                <a:solidFill>
                  <a:schemeClr val="tx1"/>
                </a:solidFill>
              </a:rPr>
              <a:t>Grossma</a:t>
            </a:r>
            <a:r>
              <a:rPr lang="en-US" sz="2400" dirty="0" smtClean="0">
                <a:solidFill>
                  <a:schemeClr val="tx1"/>
                </a:solidFill>
              </a:rPr>
              <a:t>n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5108844" y="2294272"/>
            <a:ext cx="1872208" cy="4760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solidFill>
                  <a:schemeClr val="tx1"/>
                </a:solidFill>
              </a:rPr>
              <a:t>Ittai Abraham</a:t>
            </a:r>
          </a:p>
          <a:p>
            <a:pPr algn="l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6570203" y="2335904"/>
            <a:ext cx="3168352" cy="6178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solidFill>
                  <a:schemeClr val="tx1"/>
                </a:solidFill>
              </a:rPr>
              <a:t>Guy Golan-Gueta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64" y="1146758"/>
            <a:ext cx="1889795" cy="1075228"/>
          </a:xfrm>
          <a:prstGeom prst="rect">
            <a:avLst/>
          </a:prstGeom>
        </p:spPr>
      </p:pic>
      <p:sp>
        <p:nvSpPr>
          <p:cNvPr id="19" name="Subtitle 2"/>
          <p:cNvSpPr txBox="1">
            <a:spLocks/>
          </p:cNvSpPr>
          <p:nvPr/>
        </p:nvSpPr>
        <p:spPr>
          <a:xfrm>
            <a:off x="2392542" y="2276872"/>
            <a:ext cx="3168352" cy="6237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400" dirty="0">
                <a:solidFill>
                  <a:schemeClr val="tx1"/>
                </a:solidFill>
              </a:rPr>
              <a:t>Noam </a:t>
            </a:r>
            <a:r>
              <a:rPr lang="en-GB" sz="2400" dirty="0" err="1" smtClean="0">
                <a:solidFill>
                  <a:schemeClr val="tx1"/>
                </a:solidFill>
              </a:rPr>
              <a:t>Rinetzky</a:t>
            </a:r>
            <a:endParaRPr lang="en-GB" sz="2400" dirty="0" smtClean="0">
              <a:solidFill>
                <a:schemeClr val="tx1"/>
              </a:solidFill>
            </a:endParaRPr>
          </a:p>
          <a:p>
            <a:pPr algn="l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697" y="4473642"/>
            <a:ext cx="1062293" cy="1371600"/>
          </a:xfrm>
          <a:prstGeom prst="rect">
            <a:avLst/>
          </a:prstGeom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331912" y="3965464"/>
            <a:ext cx="3883472" cy="675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400" dirty="0" smtClean="0">
                <a:solidFill>
                  <a:schemeClr val="tx1"/>
                </a:solidFill>
              </a:rPr>
              <a:t>Orr </a:t>
            </a:r>
            <a:r>
              <a:rPr lang="en-US" sz="2400" dirty="0" smtClean="0">
                <a:solidFill>
                  <a:schemeClr val="tx1"/>
                </a:solidFill>
              </a:rPr>
              <a:t>Tamir            </a:t>
            </a:r>
            <a:r>
              <a:rPr lang="en-US" sz="2400" dirty="0" err="1" smtClean="0">
                <a:solidFill>
                  <a:schemeClr val="tx1"/>
                </a:solidFill>
              </a:rPr>
              <a:t>Eran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Tromer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2" t="31520" r="31667" b="20206"/>
          <a:stretch/>
        </p:blipFill>
        <p:spPr>
          <a:xfrm>
            <a:off x="5947169" y="1073606"/>
            <a:ext cx="1678662" cy="1262298"/>
          </a:xfrm>
          <a:prstGeom prst="rect">
            <a:avLst/>
          </a:prstGeom>
        </p:spPr>
      </p:pic>
      <p:sp>
        <p:nvSpPr>
          <p:cNvPr id="26" name="Subtitle 2"/>
          <p:cNvSpPr txBox="1">
            <a:spLocks/>
          </p:cNvSpPr>
          <p:nvPr/>
        </p:nvSpPr>
        <p:spPr>
          <a:xfrm>
            <a:off x="9550880" y="2331736"/>
            <a:ext cx="3168352" cy="50405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 smtClean="0"/>
              <a:t>Yan </a:t>
            </a:r>
            <a:r>
              <a:rPr lang="en-GB" sz="2400" dirty="0" err="1" smtClean="0"/>
              <a:t>Michalevsky</a:t>
            </a:r>
            <a:endParaRPr lang="en-GB" sz="2400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074" name="Picture 2" descr="Prof. Eran Trom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869" y="4528142"/>
            <a:ext cx="1200789" cy="127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52274" y="5697855"/>
            <a:ext cx="2162175" cy="675513"/>
          </a:xfrm>
          <a:prstGeom prst="rect">
            <a:avLst/>
          </a:prstGeom>
        </p:spPr>
      </p:pic>
      <p:pic>
        <p:nvPicPr>
          <p:cNvPr id="3078" name="Picture 6" descr="https://plus.google.com/_/focus/photos/public/AIbEiAIAAABDCJ_mw6TMqKa_EyILdmNhcmRfcGhvdG8qKGE3MGFjMzhmYzE1ODRhMzVjMzZhMzc1MmZiM2U5NGQzMmQ1NzQwZWYwAbIxCYOOJylTgFylKikURTXjkTKY?sz=12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761" y="441314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Subtitle 2"/>
          <p:cNvSpPr txBox="1">
            <a:spLocks/>
          </p:cNvSpPr>
          <p:nvPr/>
        </p:nvSpPr>
        <p:spPr>
          <a:xfrm>
            <a:off x="6786344" y="3947176"/>
            <a:ext cx="3168352" cy="50405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 smtClean="0"/>
              <a:t>Benny Pinkas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136" y="1054780"/>
            <a:ext cx="1001035" cy="1001035"/>
          </a:xfrm>
          <a:prstGeom prst="rect">
            <a:avLst/>
          </a:prstGeom>
        </p:spPr>
      </p:pic>
      <p:pic>
        <p:nvPicPr>
          <p:cNvPr id="1026" name="Picture 2" descr="phot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445" y="4453128"/>
            <a:ext cx="1236173" cy="117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ubtitle 2"/>
          <p:cNvSpPr txBox="1">
            <a:spLocks/>
          </p:cNvSpPr>
          <p:nvPr/>
        </p:nvSpPr>
        <p:spPr>
          <a:xfrm>
            <a:off x="5029200" y="3955432"/>
            <a:ext cx="2058532" cy="4760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err="1" smtClean="0">
                <a:solidFill>
                  <a:schemeClr val="tx1"/>
                </a:solidFill>
              </a:rPr>
              <a:t>Ittay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Eyal</a:t>
            </a:r>
            <a:endParaRPr lang="en-GB" sz="2400" dirty="0" smtClean="0">
              <a:solidFill>
                <a:schemeClr val="tx1"/>
              </a:solidFill>
            </a:endParaRPr>
          </a:p>
          <a:p>
            <a:pPr algn="l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10187" y="5632344"/>
            <a:ext cx="157162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59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Consensus Problem[</a:t>
            </a:r>
            <a:r>
              <a:rPr lang="en-US" dirty="0" err="1" smtClean="0"/>
              <a:t>Lamport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reach an agreement in a distributed system?</a:t>
            </a:r>
          </a:p>
          <a:p>
            <a:r>
              <a:rPr lang="en-US" dirty="0" smtClean="0"/>
              <a:t>Every node votes on a value</a:t>
            </a:r>
          </a:p>
          <a:p>
            <a:r>
              <a:rPr lang="en-US" dirty="0" smtClean="0"/>
              <a:t>The nodes exchanges messages until they reach consensus</a:t>
            </a:r>
          </a:p>
          <a:p>
            <a:r>
              <a:rPr lang="en-US" dirty="0" smtClean="0"/>
              <a:t>Correctness properties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Non-triviality</a:t>
            </a:r>
            <a:r>
              <a:rPr lang="en-US" dirty="0" smtClean="0"/>
              <a:t>:  </a:t>
            </a:r>
            <a:r>
              <a:rPr lang="en-US" dirty="0"/>
              <a:t>Only proposed values can be </a:t>
            </a:r>
            <a:r>
              <a:rPr lang="en-US" dirty="0" smtClean="0"/>
              <a:t>learned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Safety: </a:t>
            </a:r>
            <a:r>
              <a:rPr lang="en-US" dirty="0"/>
              <a:t>At most one value can be learned </a:t>
            </a:r>
            <a:endParaRPr lang="en-US" dirty="0" smtClean="0"/>
          </a:p>
          <a:p>
            <a:pPr lvl="2"/>
            <a:r>
              <a:rPr lang="en-US" dirty="0" smtClean="0"/>
              <a:t>two </a:t>
            </a:r>
            <a:r>
              <a:rPr lang="en-US" dirty="0"/>
              <a:t>different learners cannot learn different </a:t>
            </a:r>
            <a:r>
              <a:rPr lang="en-US" dirty="0" smtClean="0"/>
              <a:t>values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Liveness:</a:t>
            </a:r>
            <a:r>
              <a:rPr lang="en-US" dirty="0" smtClean="0"/>
              <a:t> </a:t>
            </a:r>
            <a:r>
              <a:rPr lang="en-US" dirty="0"/>
              <a:t>If value C has been proposed, then eventually learner L will learn some value </a:t>
            </a:r>
            <a:endParaRPr lang="en-US" dirty="0" smtClean="0"/>
          </a:p>
          <a:p>
            <a:pPr lvl="2"/>
            <a:r>
              <a:rPr lang="en-US" dirty="0" smtClean="0"/>
              <a:t>if </a:t>
            </a:r>
            <a:r>
              <a:rPr lang="en-US" dirty="0"/>
              <a:t>sufficient processors remain </a:t>
            </a:r>
            <a:r>
              <a:rPr lang="en-US" dirty="0" smtClean="0"/>
              <a:t>non-faulty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3150" y="142081"/>
            <a:ext cx="13906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61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FLP Theorem 1985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02422"/>
          </a:xfrm>
        </p:spPr>
        <p:txBody>
          <a:bodyPr/>
          <a:lstStyle/>
          <a:p>
            <a:r>
              <a:rPr lang="en-US" dirty="0" smtClean="0"/>
              <a:t>In the asynchronous setting no live consensus exists</a:t>
            </a:r>
            <a:endParaRPr lang="en-US" dirty="0"/>
          </a:p>
        </p:txBody>
      </p:sp>
      <p:pic>
        <p:nvPicPr>
          <p:cNvPr id="3074" name="Picture 2" descr="Michael Fischer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64" y="3974045"/>
            <a:ext cx="190500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145" y="3974045"/>
            <a:ext cx="1524000" cy="20193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1726" y="3974045"/>
            <a:ext cx="1579039" cy="201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43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Consensus in Bitcoin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Not aiming for fully correct consensus</a:t>
            </a:r>
          </a:p>
          <a:p>
            <a:r>
              <a:rPr lang="en-US" sz="4000" dirty="0" smtClean="0"/>
              <a:t>No need for message exchange</a:t>
            </a:r>
          </a:p>
          <a:p>
            <a:r>
              <a:rPr lang="en-US" sz="4000" dirty="0" smtClean="0"/>
              <a:t>Several mechanisms used to ensure well behaved programs under certain assumptions</a:t>
            </a:r>
          </a:p>
          <a:p>
            <a:pPr lvl="1"/>
            <a:r>
              <a:rPr lang="en-US" sz="3600" dirty="0" smtClean="0"/>
              <a:t>Longest chain</a:t>
            </a:r>
          </a:p>
        </p:txBody>
      </p:sp>
    </p:spTree>
    <p:extLst>
      <p:ext uri="{BB962C8B-B14F-4D97-AF65-F5344CB8AC3E}">
        <p14:creationId xmlns:p14="http://schemas.microsoft.com/office/powerpoint/2010/main" val="35131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Longest Chain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950824" y="1940225"/>
            <a:ext cx="1605323" cy="76840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Block 81a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980280" y="3022389"/>
            <a:ext cx="1605323" cy="76840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Block </a:t>
            </a:r>
            <a:r>
              <a:rPr lang="en-US" sz="2000" dirty="0" smtClean="0">
                <a:solidFill>
                  <a:schemeClr val="bg1"/>
                </a:solidFill>
              </a:rPr>
              <a:t>81b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95648" y="4044361"/>
            <a:ext cx="1605323" cy="76840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Block </a:t>
            </a:r>
            <a:r>
              <a:rPr lang="en-US" sz="2000" dirty="0" smtClean="0">
                <a:solidFill>
                  <a:schemeClr val="bg1"/>
                </a:solidFill>
              </a:rPr>
              <a:t>81c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8200" y="3010860"/>
            <a:ext cx="1605323" cy="76840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Block 78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65604" y="3010861"/>
            <a:ext cx="1605323" cy="76840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Block 79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16060" y="3017265"/>
            <a:ext cx="1605323" cy="76840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Block 80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/>
          <p:cNvCxnSpPr>
            <a:stCxn id="15" idx="3"/>
            <a:endCxn id="16" idx="1"/>
          </p:cNvCxnSpPr>
          <p:nvPr/>
        </p:nvCxnSpPr>
        <p:spPr>
          <a:xfrm>
            <a:off x="2443523" y="3395062"/>
            <a:ext cx="32208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6" idx="3"/>
            <a:endCxn id="17" idx="1"/>
          </p:cNvCxnSpPr>
          <p:nvPr/>
        </p:nvCxnSpPr>
        <p:spPr>
          <a:xfrm>
            <a:off x="4370927" y="3395063"/>
            <a:ext cx="345133" cy="64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38200" y="4812764"/>
            <a:ext cx="7883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Which one should be used? 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838200" y="5172632"/>
            <a:ext cx="7883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They contain different transactions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838200" y="5601656"/>
            <a:ext cx="7883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They contain different rewards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9750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Longest Chain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2987808"/>
            <a:ext cx="1605323" cy="76840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Block 78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65604" y="2987809"/>
            <a:ext cx="1605323" cy="76840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Block 79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16060" y="2994213"/>
            <a:ext cx="1605323" cy="76840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Block 80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>
            <a:stCxn id="5" idx="3"/>
            <a:endCxn id="6" idx="1"/>
          </p:cNvCxnSpPr>
          <p:nvPr/>
        </p:nvCxnSpPr>
        <p:spPr>
          <a:xfrm>
            <a:off x="2443523" y="3372010"/>
            <a:ext cx="32208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>
            <a:off x="4370927" y="3372011"/>
            <a:ext cx="345133" cy="64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785946" y="2987807"/>
            <a:ext cx="1605323" cy="76840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Block 81a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08368" y="4272509"/>
            <a:ext cx="1605323" cy="76840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Block </a:t>
            </a:r>
            <a:r>
              <a:rPr lang="en-US" sz="2000" dirty="0" smtClean="0">
                <a:solidFill>
                  <a:schemeClr val="bg1"/>
                </a:solidFill>
              </a:rPr>
              <a:t>81b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828610" y="2978843"/>
            <a:ext cx="1605323" cy="7684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Block </a:t>
            </a:r>
            <a:r>
              <a:rPr lang="en-US" sz="2000" dirty="0" smtClean="0">
                <a:solidFill>
                  <a:schemeClr val="tx1"/>
                </a:solidFill>
              </a:rPr>
              <a:t>82a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85946" y="2247848"/>
            <a:ext cx="3264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Mine a new block assuming 81a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774192" y="4263545"/>
            <a:ext cx="1605323" cy="76840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Block </a:t>
            </a:r>
            <a:r>
              <a:rPr lang="en-US" sz="2000" dirty="0" smtClean="0">
                <a:solidFill>
                  <a:schemeClr val="bg1"/>
                </a:solidFill>
              </a:rPr>
              <a:t>82b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38346" y="5235644"/>
            <a:ext cx="3264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you see 82b switch to blue</a:t>
            </a:r>
            <a:endParaRPr lang="en-US" dirty="0"/>
          </a:p>
        </p:txBody>
      </p:sp>
      <p:cxnSp>
        <p:nvCxnSpPr>
          <p:cNvPr id="8" name="Straight Arrow Connector 7"/>
          <p:cNvCxnSpPr>
            <a:stCxn id="7" idx="3"/>
            <a:endCxn id="12" idx="1"/>
          </p:cNvCxnSpPr>
          <p:nvPr/>
        </p:nvCxnSpPr>
        <p:spPr>
          <a:xfrm flipV="1">
            <a:off x="6321383" y="3372009"/>
            <a:ext cx="464563" cy="6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60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effects of the longest chain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Consensus with high probability</a:t>
            </a:r>
          </a:p>
          <a:p>
            <a:pPr lvl="1"/>
            <a:r>
              <a:rPr lang="en-US" dirty="0" smtClean="0"/>
              <a:t>Because creating blocks is hard</a:t>
            </a:r>
          </a:p>
          <a:p>
            <a:r>
              <a:rPr lang="en-US" dirty="0" smtClean="0"/>
              <a:t>The number of miners does not effect the results</a:t>
            </a:r>
          </a:p>
          <a:p>
            <a:r>
              <a:rPr lang="en-US" dirty="0" smtClean="0"/>
              <a:t>Transactions </a:t>
            </a:r>
            <a:r>
              <a:rPr lang="en-US" dirty="0"/>
              <a:t>can be revoked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91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Bitcoin Main Features</a:t>
            </a:r>
            <a:endParaRPr lang="en-US" sz="3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986453"/>
              </p:ext>
            </p:extLst>
          </p:nvPr>
        </p:nvGraphicFramePr>
        <p:xfrm>
          <a:off x="1581912" y="1766828"/>
          <a:ext cx="8878824" cy="4249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2647">
                  <a:extLst>
                    <a:ext uri="{9D8B030D-6E8A-4147-A177-3AD203B41FA5}">
                      <a16:colId xmlns:a16="http://schemas.microsoft.com/office/drawing/2014/main" val="3164560552"/>
                    </a:ext>
                  </a:extLst>
                </a:gridCol>
                <a:gridCol w="2272121">
                  <a:extLst>
                    <a:ext uri="{9D8B030D-6E8A-4147-A177-3AD203B41FA5}">
                      <a16:colId xmlns:a16="http://schemas.microsoft.com/office/drawing/2014/main" val="3335063500"/>
                    </a:ext>
                  </a:extLst>
                </a:gridCol>
                <a:gridCol w="2734056">
                  <a:extLst>
                    <a:ext uri="{9D8B030D-6E8A-4147-A177-3AD203B41FA5}">
                      <a16:colId xmlns:a16="http://schemas.microsoft.com/office/drawing/2014/main" val="3810277120"/>
                    </a:ext>
                  </a:extLst>
                </a:gridCol>
              </a:tblGrid>
              <a:tr h="363983">
                <a:tc>
                  <a:txBody>
                    <a:bodyPr/>
                    <a:lstStyle/>
                    <a:p>
                      <a:r>
                        <a:rPr lang="en-US" dirty="0" smtClean="0"/>
                        <a:t>Question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Bitcoin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Other ways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005294"/>
                  </a:ext>
                </a:extLst>
              </a:tr>
              <a:tr h="363983">
                <a:tc>
                  <a:txBody>
                    <a:bodyPr/>
                    <a:lstStyle/>
                    <a:p>
                      <a:r>
                        <a:rPr lang="en-US" dirty="0" smtClean="0"/>
                        <a:t>How should data be stored?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Blockchain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Distributed</a:t>
                      </a:r>
                      <a:r>
                        <a:rPr lang="en-US" baseline="0" dirty="0" smtClean="0"/>
                        <a:t> database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003307"/>
                  </a:ext>
                </a:extLst>
              </a:tr>
              <a:tr h="290572">
                <a:tc>
                  <a:txBody>
                    <a:bodyPr/>
                    <a:lstStyle/>
                    <a:p>
                      <a:r>
                        <a:rPr lang="en-US" dirty="0" smtClean="0"/>
                        <a:t>How should new</a:t>
                      </a:r>
                      <a:r>
                        <a:rPr lang="en-US" baseline="0" dirty="0" smtClean="0"/>
                        <a:t> data be  distributed?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Peer-to-Peer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Client-Server</a:t>
                      </a:r>
                      <a:r>
                        <a:rPr lang="en-US" baseline="0" dirty="0" smtClean="0"/>
                        <a:t>  hierarchical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103423"/>
                  </a:ext>
                </a:extLst>
              </a:tr>
              <a:tr h="409444">
                <a:tc>
                  <a:txBody>
                    <a:bodyPr/>
                    <a:lstStyle/>
                    <a:p>
                      <a:r>
                        <a:rPr lang="en-US" dirty="0" smtClean="0"/>
                        <a:t>Resolving</a:t>
                      </a:r>
                      <a:r>
                        <a:rPr lang="en-US" baseline="0" dirty="0" smtClean="0"/>
                        <a:t> conflicts (Consensus)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Longest chain</a:t>
                      </a:r>
                      <a:r>
                        <a:rPr lang="en-US" baseline="0" dirty="0" smtClean="0"/>
                        <a:t> rule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Other</a:t>
                      </a:r>
                      <a:r>
                        <a:rPr lang="en-US" baseline="0" dirty="0" smtClean="0"/>
                        <a:t> consensus protocols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8707396"/>
                  </a:ext>
                </a:extLst>
              </a:tr>
              <a:tr h="363983">
                <a:tc>
                  <a:txBody>
                    <a:bodyPr/>
                    <a:lstStyle/>
                    <a:p>
                      <a:r>
                        <a:rPr lang="en-US" dirty="0" smtClean="0"/>
                        <a:t>Adding/Changing</a:t>
                      </a:r>
                      <a:r>
                        <a:rPr lang="en-US" baseline="0" dirty="0" smtClean="0"/>
                        <a:t> rules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BIP for writing</a:t>
                      </a:r>
                      <a:r>
                        <a:rPr lang="en-US" baseline="0" dirty="0" smtClean="0"/>
                        <a:t> rules</a:t>
                      </a:r>
                    </a:p>
                    <a:p>
                      <a:r>
                        <a:rPr lang="en-US" baseline="0" dirty="0" smtClean="0"/>
                        <a:t>Vote for hashing power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Centralized</a:t>
                      </a:r>
                      <a:r>
                        <a:rPr lang="en-US" baseline="0" dirty="0" smtClean="0"/>
                        <a:t> updates</a:t>
                      </a:r>
                    </a:p>
                    <a:p>
                      <a:r>
                        <a:rPr lang="en-US" baseline="0" dirty="0" smtClean="0"/>
                        <a:t>Contextual obligations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5753546"/>
                  </a:ext>
                </a:extLst>
              </a:tr>
              <a:tr h="363983">
                <a:tc>
                  <a:txBody>
                    <a:bodyPr/>
                    <a:lstStyle/>
                    <a:p>
                      <a:r>
                        <a:rPr lang="en-US" dirty="0" smtClean="0"/>
                        <a:t>Who can submit transactions?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Open anonymous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Trusted</a:t>
                      </a:r>
                      <a:r>
                        <a:rPr lang="en-US" baseline="0" dirty="0" smtClean="0"/>
                        <a:t> pre-vetted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356628"/>
                  </a:ext>
                </a:extLst>
              </a:tr>
              <a:tr h="363983">
                <a:tc>
                  <a:txBody>
                    <a:bodyPr/>
                    <a:lstStyle/>
                    <a:p>
                      <a:r>
                        <a:rPr lang="en-US" dirty="0" smtClean="0"/>
                        <a:t>Who</a:t>
                      </a:r>
                      <a:r>
                        <a:rPr lang="en-US" baseline="0" dirty="0" smtClean="0"/>
                        <a:t> can validate transactions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Open anonymous</a:t>
                      </a:r>
                      <a:r>
                        <a:rPr lang="en-US" baseline="0" dirty="0" smtClean="0"/>
                        <a:t>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Trusted</a:t>
                      </a:r>
                      <a:r>
                        <a:rPr lang="en-US" baseline="0" dirty="0" smtClean="0"/>
                        <a:t> pre-vetted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880404"/>
                  </a:ext>
                </a:extLst>
              </a:tr>
              <a:tr h="363983">
                <a:tc>
                  <a:txBody>
                    <a:bodyPr/>
                    <a:lstStyle/>
                    <a:p>
                      <a:r>
                        <a:rPr lang="en-US" dirty="0" smtClean="0"/>
                        <a:t>Who</a:t>
                      </a:r>
                      <a:r>
                        <a:rPr lang="en-US" baseline="0" dirty="0" smtClean="0"/>
                        <a:t> can add blocks?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Open anonymous</a:t>
                      </a:r>
                      <a:r>
                        <a:rPr lang="en-US" baseline="0" dirty="0" smtClean="0"/>
                        <a:t>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Trusted</a:t>
                      </a:r>
                      <a:r>
                        <a:rPr lang="en-US" baseline="0" dirty="0" smtClean="0"/>
                        <a:t> pre-vetted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173162"/>
                  </a:ext>
                </a:extLst>
              </a:tr>
              <a:tr h="363983">
                <a:tc>
                  <a:txBody>
                    <a:bodyPr/>
                    <a:lstStyle/>
                    <a:p>
                      <a:r>
                        <a:rPr lang="en-US" dirty="0" smtClean="0"/>
                        <a:t>Preventing bad behaviors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Proof</a:t>
                      </a:r>
                      <a:r>
                        <a:rPr lang="en-US" baseline="0" dirty="0" smtClean="0"/>
                        <a:t> of work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Poof</a:t>
                      </a:r>
                      <a:r>
                        <a:rPr lang="en-US" baseline="0" dirty="0" smtClean="0"/>
                        <a:t> of Stake or trusted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02143"/>
                  </a:ext>
                </a:extLst>
              </a:tr>
              <a:tr h="363983">
                <a:tc>
                  <a:txBody>
                    <a:bodyPr/>
                    <a:lstStyle/>
                    <a:p>
                      <a:r>
                        <a:rPr lang="en-US" dirty="0" smtClean="0"/>
                        <a:t>Incentivize</a:t>
                      </a:r>
                      <a:r>
                        <a:rPr lang="en-US" baseline="0" dirty="0" smtClean="0"/>
                        <a:t> block makers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</a:t>
                      </a:r>
                      <a:r>
                        <a:rPr lang="en-US" baseline="30000" dirty="0" smtClean="0"/>
                        <a:t>rd</a:t>
                      </a:r>
                      <a:r>
                        <a:rPr lang="en-US" dirty="0" smtClean="0"/>
                        <a:t> party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402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202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Ethereum</a:t>
            </a:r>
            <a:r>
              <a:rPr lang="en-US" dirty="0" smtClean="0"/>
              <a:t> </a:t>
            </a:r>
            <a:r>
              <a:rPr lang="en-US" dirty="0" err="1" smtClean="0"/>
              <a:t>Blockchain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7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Smart Contracts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Transactions in bitcoin are limited</a:t>
            </a:r>
          </a:p>
          <a:p>
            <a:pPr lvl="1"/>
            <a:r>
              <a:rPr lang="en-US" dirty="0" smtClean="0"/>
              <a:t> Transfer ‘X’ bitcoins from ‘Y’ to ‘Z’</a:t>
            </a:r>
          </a:p>
          <a:p>
            <a:r>
              <a:rPr lang="en-US" dirty="0" smtClean="0"/>
              <a:t>More powerful transactions</a:t>
            </a:r>
          </a:p>
          <a:p>
            <a:pPr lvl="1"/>
            <a:r>
              <a:rPr lang="en-US" dirty="0" smtClean="0"/>
              <a:t>Exchange</a:t>
            </a:r>
          </a:p>
          <a:p>
            <a:pPr lvl="1"/>
            <a:r>
              <a:rPr lang="en-US" dirty="0" smtClean="0"/>
              <a:t>Auction</a:t>
            </a:r>
          </a:p>
          <a:p>
            <a:pPr lvl="1"/>
            <a:r>
              <a:rPr lang="en-US" dirty="0" smtClean="0"/>
              <a:t>Games</a:t>
            </a:r>
          </a:p>
          <a:p>
            <a:pPr lvl="1"/>
            <a:r>
              <a:rPr lang="en-US" dirty="0" smtClean="0"/>
              <a:t>Bets</a:t>
            </a:r>
          </a:p>
          <a:p>
            <a:pPr lvl="1"/>
            <a:r>
              <a:rPr lang="en-US" dirty="0" smtClean="0"/>
              <a:t>Legal agreements</a:t>
            </a:r>
          </a:p>
          <a:p>
            <a:r>
              <a:rPr lang="en-US" dirty="0" smtClean="0"/>
              <a:t>Solution</a:t>
            </a:r>
          </a:p>
          <a:p>
            <a:pPr lvl="1"/>
            <a:r>
              <a:rPr lang="en-US" dirty="0" smtClean="0"/>
              <a:t>Store smart contracts on the </a:t>
            </a:r>
            <a:r>
              <a:rPr lang="en-US" dirty="0" err="1" smtClean="0"/>
              <a:t>blockchain</a:t>
            </a:r>
            <a:endParaRPr lang="en-US" dirty="0" smtClean="0"/>
          </a:p>
          <a:p>
            <a:pPr lvl="1"/>
            <a:r>
              <a:rPr lang="en-US" dirty="0" smtClean="0"/>
              <a:t>Computer programs implement transactions</a:t>
            </a:r>
          </a:p>
          <a:p>
            <a:pPr lvl="1"/>
            <a:r>
              <a:rPr lang="en-US" dirty="0" smtClean="0"/>
              <a:t>Immutability guarantees persistence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44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Ethereum</a:t>
            </a:r>
            <a:r>
              <a:rPr lang="en-US" dirty="0"/>
              <a:t> 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decentralized </a:t>
            </a:r>
            <a:r>
              <a:rPr lang="en-US" dirty="0"/>
              <a:t>platform that runs </a:t>
            </a:r>
            <a:r>
              <a:rPr lang="en-US" dirty="0">
                <a:solidFill>
                  <a:srgbClr val="FF0000"/>
                </a:solidFill>
              </a:rPr>
              <a:t>smart </a:t>
            </a:r>
            <a:r>
              <a:rPr lang="en-US" dirty="0" smtClean="0">
                <a:solidFill>
                  <a:srgbClr val="FF0000"/>
                </a:solidFill>
              </a:rPr>
              <a:t>contracts</a:t>
            </a:r>
          </a:p>
          <a:p>
            <a:r>
              <a:rPr lang="en-US" dirty="0" smtClean="0"/>
              <a:t>Proposed </a:t>
            </a:r>
            <a:r>
              <a:rPr lang="en-US" dirty="0"/>
              <a:t>in late 2013 by </a:t>
            </a:r>
            <a:r>
              <a:rPr lang="en-US" dirty="0" err="1"/>
              <a:t>Vitalik</a:t>
            </a:r>
            <a:r>
              <a:rPr lang="en-US" dirty="0"/>
              <a:t> </a:t>
            </a:r>
            <a:r>
              <a:rPr lang="en-US" dirty="0" err="1" smtClean="0"/>
              <a:t>Buterin</a:t>
            </a:r>
            <a:endParaRPr lang="en-US" dirty="0" smtClean="0"/>
          </a:p>
          <a:p>
            <a:r>
              <a:rPr lang="en-US" dirty="0" smtClean="0"/>
              <a:t>Released 2015</a:t>
            </a:r>
          </a:p>
          <a:p>
            <a:r>
              <a:rPr lang="en-US" dirty="0" smtClean="0"/>
              <a:t>Supports  Turning complete smart contracts (Solidity)</a:t>
            </a:r>
          </a:p>
          <a:p>
            <a:r>
              <a:rPr lang="en-US" dirty="0" smtClean="0"/>
              <a:t>A  virtual machine for cryptocurrency (</a:t>
            </a:r>
            <a:r>
              <a:rPr lang="en-US" dirty="0" err="1" smtClean="0"/>
              <a:t>Ethereum</a:t>
            </a:r>
            <a:r>
              <a:rPr lang="en-US" dirty="0" smtClean="0"/>
              <a:t> Virtual Machine)</a:t>
            </a:r>
          </a:p>
          <a:p>
            <a:pPr lvl="1"/>
            <a:r>
              <a:rPr lang="en-US" dirty="0" smtClean="0"/>
              <a:t>Creating new currencies</a:t>
            </a:r>
          </a:p>
          <a:p>
            <a:pPr lvl="1"/>
            <a:r>
              <a:rPr lang="en-US" dirty="0" smtClean="0"/>
              <a:t>Guaranteeing certain currency consistency</a:t>
            </a:r>
          </a:p>
          <a:p>
            <a:r>
              <a:rPr lang="en-US" dirty="0" smtClean="0"/>
              <a:t>But has all bad features of computer programs (DAO, Parity, …)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44" y="164591"/>
            <a:ext cx="1493520" cy="1465675"/>
          </a:xfrm>
          <a:prstGeom prst="rect">
            <a:avLst/>
          </a:prstGeom>
        </p:spPr>
      </p:pic>
      <p:pic>
        <p:nvPicPr>
          <p:cNvPr id="2052" name="Picture 4" descr="The Ethereum Project's logo, first used in 2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624" y="365124"/>
            <a:ext cx="2014728" cy="190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37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Formalities</a:t>
            </a:r>
          </a:p>
          <a:p>
            <a:pPr lvl="1"/>
            <a:r>
              <a:rPr lang="en-US" dirty="0" smtClean="0"/>
              <a:t>Prerequisites</a:t>
            </a:r>
          </a:p>
          <a:p>
            <a:pPr lvl="1"/>
            <a:r>
              <a:rPr lang="en-US" dirty="0" smtClean="0"/>
              <a:t>Course Goals</a:t>
            </a:r>
          </a:p>
          <a:p>
            <a:pPr lvl="1"/>
            <a:r>
              <a:rPr lang="en-US" dirty="0" smtClean="0"/>
              <a:t>Course Requirements</a:t>
            </a:r>
          </a:p>
          <a:p>
            <a:pPr lvl="1"/>
            <a:r>
              <a:rPr lang="en-US" dirty="0" smtClean="0"/>
              <a:t>Tentative Schedule</a:t>
            </a:r>
          </a:p>
          <a:p>
            <a:r>
              <a:rPr lang="en-GB" i="1" dirty="0" smtClean="0"/>
              <a:t>A gentle introduction</a:t>
            </a:r>
          </a:p>
          <a:p>
            <a:pPr lvl="1"/>
            <a:r>
              <a:rPr lang="en-GB" i="1" dirty="0" smtClean="0"/>
              <a:t>A better one next week by </a:t>
            </a:r>
            <a:r>
              <a:rPr lang="en-GB" i="1" dirty="0" err="1" smtClean="0"/>
              <a:t>Ittay</a:t>
            </a:r>
            <a:r>
              <a:rPr lang="en-GB" i="1" dirty="0" smtClean="0"/>
              <a:t> </a:t>
            </a:r>
            <a:r>
              <a:rPr lang="en-GB" i="1" dirty="0" err="1" smtClean="0"/>
              <a:t>Eyal</a:t>
            </a:r>
            <a:r>
              <a:rPr lang="en-GB" i="1" dirty="0" smtClean="0"/>
              <a:t> (</a:t>
            </a:r>
            <a:r>
              <a:rPr lang="en-GB" i="1" dirty="0" err="1" smtClean="0"/>
              <a:t>Tehnion</a:t>
            </a:r>
            <a:r>
              <a:rPr lang="en-GB" i="1" dirty="0" smtClean="0"/>
              <a:t>)</a:t>
            </a:r>
          </a:p>
          <a:p>
            <a:r>
              <a:rPr lang="en-GB" i="1" dirty="0" smtClean="0"/>
              <a:t>Guides to presentation (short)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76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steal $50M – the DAO bug</a:t>
            </a:r>
            <a:endParaRPr lang="en-GB" dirty="0"/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3EDD8391-C7EA-439A-B7D9-0B6B0263BC32}"/>
              </a:ext>
            </a:extLst>
          </p:cNvPr>
          <p:cNvSpPr txBox="1"/>
          <p:nvPr/>
        </p:nvSpPr>
        <p:spPr>
          <a:xfrm>
            <a:off x="3311691" y="1342993"/>
            <a:ext cx="71622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baseline="-250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DAO</a:t>
            </a:r>
            <a:r>
              <a:rPr lang="en-US" sz="3600" baseline="-25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::withdraw(to</a:t>
            </a:r>
            <a:r>
              <a:rPr lang="en-US" sz="36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36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if shares[to] &gt; 0 {</a:t>
            </a:r>
          </a:p>
          <a:p>
            <a:r>
              <a:rPr lang="en-US" sz="36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3600" baseline="-25000" dirty="0" err="1">
                <a:latin typeface="Consolas" panose="020B0609020204030204" pitchFamily="49" charset="0"/>
                <a:cs typeface="Consolas" panose="020B0609020204030204" pitchFamily="49" charset="0"/>
              </a:rPr>
              <a:t>transferTo</a:t>
            </a:r>
            <a:r>
              <a:rPr lang="en-US" sz="36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(to, shares[to]); </a:t>
            </a:r>
            <a:br>
              <a:rPr lang="en-US" sz="3600" baseline="-25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36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 shares[to] = 0; </a:t>
            </a:r>
            <a:endParaRPr lang="en-US" sz="3600" baseline="-250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36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}</a:t>
            </a:r>
          </a:p>
          <a:p>
            <a:r>
              <a:rPr lang="en-US" sz="36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GB" sz="3600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014" y="4031801"/>
            <a:ext cx="2208245" cy="193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Up Arrow 9"/>
          <p:cNvSpPr/>
          <p:nvPr/>
        </p:nvSpPr>
        <p:spPr>
          <a:xfrm rot="1784289">
            <a:off x="2351734" y="1696486"/>
            <a:ext cx="480053" cy="2479318"/>
          </a:xfrm>
          <a:prstGeom prst="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-647281" y="5966972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coins[</a:t>
            </a:r>
            <a:r>
              <a:rPr lang="en-US" sz="32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Thief</a:t>
            </a:r>
            <a:r>
              <a:rPr lang="en-US" sz="3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]=7</a:t>
            </a:r>
            <a:endParaRPr lang="en-GB" sz="3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99772" y="5905416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shares[</a:t>
            </a:r>
            <a:r>
              <a:rPr lang="en-US" sz="32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Thief</a:t>
            </a:r>
            <a:r>
              <a:rPr lang="en-US" sz="3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]=100</a:t>
            </a:r>
            <a:endParaRPr lang="en-GB" sz="3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9" name="Shape 140" descr="dao.jpeg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043521" y="1556793"/>
            <a:ext cx="1479231" cy="11094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091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steal $50M – the DAO bug</a:t>
            </a:r>
            <a:endParaRPr lang="en-GB" dirty="0"/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3EDD8391-C7EA-439A-B7D9-0B6B0263BC32}"/>
              </a:ext>
            </a:extLst>
          </p:cNvPr>
          <p:cNvSpPr txBox="1"/>
          <p:nvPr/>
        </p:nvSpPr>
        <p:spPr>
          <a:xfrm>
            <a:off x="3311691" y="1342993"/>
            <a:ext cx="71622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baseline="-250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DAO</a:t>
            </a:r>
            <a:r>
              <a:rPr lang="en-US" sz="3600" baseline="-25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::withdraw(to</a:t>
            </a:r>
            <a:r>
              <a:rPr lang="en-US" sz="36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36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if shares[to] &gt; 0 {</a:t>
            </a:r>
          </a:p>
          <a:p>
            <a:r>
              <a:rPr lang="en-US" sz="36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3600" baseline="-25000" dirty="0" err="1">
                <a:latin typeface="Consolas" panose="020B0609020204030204" pitchFamily="49" charset="0"/>
                <a:cs typeface="Consolas" panose="020B0609020204030204" pitchFamily="49" charset="0"/>
              </a:rPr>
              <a:t>transferTo</a:t>
            </a:r>
            <a:r>
              <a:rPr lang="en-US" sz="36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(to, shares[to]); </a:t>
            </a:r>
            <a:br>
              <a:rPr lang="en-US" sz="3600" baseline="-25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36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 shares[to] = 0; </a:t>
            </a:r>
            <a:endParaRPr lang="en-US" sz="3600" baseline="-250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36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}</a:t>
            </a:r>
          </a:p>
          <a:p>
            <a:r>
              <a:rPr lang="en-US" sz="36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GB" sz="3600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014" y="4031801"/>
            <a:ext cx="2208245" cy="193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-647279" y="5966972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coins[</a:t>
            </a:r>
            <a:r>
              <a:rPr lang="en-US" sz="32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Thief</a:t>
            </a:r>
            <a:r>
              <a:rPr lang="en-US" sz="3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]=7</a:t>
            </a:r>
            <a:endParaRPr lang="en-GB" sz="3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99772" y="5905416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shares[</a:t>
            </a:r>
            <a:r>
              <a:rPr lang="en-US" sz="32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Thief</a:t>
            </a:r>
            <a:r>
              <a:rPr lang="en-US" sz="3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]=100</a:t>
            </a:r>
            <a:endParaRPr lang="en-GB" sz="3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Up Arrow 8"/>
          <p:cNvSpPr/>
          <p:nvPr/>
        </p:nvSpPr>
        <p:spPr>
          <a:xfrm rot="5400000">
            <a:off x="3131557" y="1832009"/>
            <a:ext cx="360040" cy="488396"/>
          </a:xfrm>
          <a:prstGeom prst="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Shape 140" descr="dao.jpeg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043521" y="1556793"/>
            <a:ext cx="1479231" cy="11094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939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steal $50M – the DAO bug</a:t>
            </a:r>
            <a:endParaRPr lang="en-GB" dirty="0"/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3EDD8391-C7EA-439A-B7D9-0B6B0263BC32}"/>
              </a:ext>
            </a:extLst>
          </p:cNvPr>
          <p:cNvSpPr txBox="1"/>
          <p:nvPr/>
        </p:nvSpPr>
        <p:spPr>
          <a:xfrm>
            <a:off x="3311691" y="1342993"/>
            <a:ext cx="71622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baseline="-250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DAO</a:t>
            </a:r>
            <a:r>
              <a:rPr lang="en-US" sz="3600" baseline="-25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::withdraw(to</a:t>
            </a:r>
            <a:r>
              <a:rPr lang="en-US" sz="36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36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if shares[to] &gt; 0 {</a:t>
            </a:r>
          </a:p>
          <a:p>
            <a:r>
              <a:rPr lang="en-US" sz="36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3600" baseline="-25000" dirty="0" err="1">
                <a:latin typeface="Consolas" panose="020B0609020204030204" pitchFamily="49" charset="0"/>
                <a:cs typeface="Consolas" panose="020B0609020204030204" pitchFamily="49" charset="0"/>
              </a:rPr>
              <a:t>transferTo</a:t>
            </a:r>
            <a:r>
              <a:rPr lang="en-US" sz="36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(to, shares[to]); </a:t>
            </a:r>
            <a:br>
              <a:rPr lang="en-US" sz="3600" baseline="-25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36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 shares[to] = 0; </a:t>
            </a:r>
            <a:endParaRPr lang="en-US" sz="3600" baseline="-250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36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}</a:t>
            </a:r>
          </a:p>
          <a:p>
            <a:r>
              <a:rPr lang="en-US" sz="36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GB" sz="3600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014" y="4031801"/>
            <a:ext cx="2208245" cy="193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8">
            <a:extLst>
              <a:ext uri="{FF2B5EF4-FFF2-40B4-BE49-F238E27FC236}">
                <a16:creationId xmlns:a16="http://schemas.microsoft.com/office/drawing/2014/main" id="{3EDD8391-C7EA-439A-B7D9-0B6B0263BC32}"/>
              </a:ext>
            </a:extLst>
          </p:cNvPr>
          <p:cNvSpPr txBox="1"/>
          <p:nvPr/>
        </p:nvSpPr>
        <p:spPr>
          <a:xfrm>
            <a:off x="3311691" y="4031802"/>
            <a:ext cx="60244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baseline="-25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Thief</a:t>
            </a:r>
            <a:r>
              <a:rPr lang="en-US" sz="3600" b="1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US" sz="3600" baseline="-25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uponTransfer</a:t>
            </a:r>
            <a:r>
              <a:rPr lang="en-US" sz="3600" baseline="-25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(a</a:t>
            </a:r>
            <a:r>
              <a:rPr lang="en-US" sz="36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36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3600" b="1" baseline="-250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DAO</a:t>
            </a:r>
            <a:r>
              <a:rPr lang="en-US" sz="36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::withdraw(</a:t>
            </a:r>
            <a:r>
              <a:rPr lang="en-US" sz="3600" b="1" baseline="-25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Thief</a:t>
            </a:r>
            <a:r>
              <a:rPr lang="en-US" sz="36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36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GB" sz="3600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Up Arrow 8"/>
          <p:cNvSpPr/>
          <p:nvPr/>
        </p:nvSpPr>
        <p:spPr>
          <a:xfrm rot="5400000">
            <a:off x="3131669" y="2210856"/>
            <a:ext cx="360040" cy="488396"/>
          </a:xfrm>
          <a:prstGeom prst="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599772" y="5905416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shares[</a:t>
            </a:r>
            <a:r>
              <a:rPr lang="en-US" sz="32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Thief</a:t>
            </a:r>
            <a:r>
              <a:rPr lang="en-US" sz="3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]=100</a:t>
            </a:r>
            <a:endParaRPr lang="en-GB" sz="3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425109" y="5966972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coins[</a:t>
            </a:r>
            <a:r>
              <a:rPr lang="en-US" sz="32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Thief</a:t>
            </a:r>
            <a:r>
              <a:rPr lang="en-US" sz="3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]=107</a:t>
            </a:r>
            <a:endParaRPr lang="en-GB" sz="3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11" name="Shape 140" descr="dao.jpeg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043521" y="1556793"/>
            <a:ext cx="1479231" cy="11094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72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steal $50M – the DAO bug</a:t>
            </a:r>
            <a:endParaRPr lang="en-GB" dirty="0"/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3EDD8391-C7EA-439A-B7D9-0B6B0263BC32}"/>
              </a:ext>
            </a:extLst>
          </p:cNvPr>
          <p:cNvSpPr txBox="1"/>
          <p:nvPr/>
        </p:nvSpPr>
        <p:spPr>
          <a:xfrm>
            <a:off x="3311691" y="1342993"/>
            <a:ext cx="71622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baseline="-250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DAO</a:t>
            </a:r>
            <a:r>
              <a:rPr lang="en-US" sz="3600" baseline="-25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::withdraw(to</a:t>
            </a:r>
            <a:r>
              <a:rPr lang="en-US" sz="36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36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if shares[to] &gt; 0 {</a:t>
            </a:r>
          </a:p>
          <a:p>
            <a:r>
              <a:rPr lang="en-US" sz="36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3600" baseline="-25000" dirty="0" err="1">
                <a:latin typeface="Consolas" panose="020B0609020204030204" pitchFamily="49" charset="0"/>
                <a:cs typeface="Consolas" panose="020B0609020204030204" pitchFamily="49" charset="0"/>
              </a:rPr>
              <a:t>transferTo</a:t>
            </a:r>
            <a:r>
              <a:rPr lang="en-US" sz="36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(to, shares[to]); </a:t>
            </a:r>
            <a:br>
              <a:rPr lang="en-US" sz="3600" baseline="-25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36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 shares[to] = 0; </a:t>
            </a:r>
            <a:endParaRPr lang="en-US" sz="3600" baseline="-250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36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}</a:t>
            </a:r>
          </a:p>
          <a:p>
            <a:r>
              <a:rPr lang="en-US" sz="36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GB" sz="3600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014" y="4031801"/>
            <a:ext cx="2208245" cy="193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8">
            <a:extLst>
              <a:ext uri="{FF2B5EF4-FFF2-40B4-BE49-F238E27FC236}">
                <a16:creationId xmlns:a16="http://schemas.microsoft.com/office/drawing/2014/main" id="{3EDD8391-C7EA-439A-B7D9-0B6B0263BC32}"/>
              </a:ext>
            </a:extLst>
          </p:cNvPr>
          <p:cNvSpPr txBox="1"/>
          <p:nvPr/>
        </p:nvSpPr>
        <p:spPr>
          <a:xfrm>
            <a:off x="3311691" y="4031802"/>
            <a:ext cx="60244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baseline="-25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Thief</a:t>
            </a:r>
            <a:r>
              <a:rPr lang="en-US" sz="3600" b="1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US" sz="3600" baseline="-25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uponTransfer</a:t>
            </a:r>
            <a:r>
              <a:rPr lang="en-US" sz="3600" baseline="-25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(a</a:t>
            </a:r>
            <a:r>
              <a:rPr lang="en-US" sz="36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36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3600" b="1" baseline="-250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DAO</a:t>
            </a:r>
            <a:r>
              <a:rPr lang="en-US" sz="36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::withdraw(</a:t>
            </a:r>
            <a:r>
              <a:rPr lang="en-US" sz="3600" b="1" baseline="-25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Thief</a:t>
            </a:r>
            <a:r>
              <a:rPr lang="en-US" sz="36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36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GB" sz="3600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Up Arrow 8"/>
          <p:cNvSpPr/>
          <p:nvPr/>
        </p:nvSpPr>
        <p:spPr>
          <a:xfrm rot="5400000">
            <a:off x="3131669" y="2210856"/>
            <a:ext cx="360040" cy="488396"/>
          </a:xfrm>
          <a:prstGeom prst="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Curved Left Arrow 9"/>
          <p:cNvSpPr/>
          <p:nvPr/>
        </p:nvSpPr>
        <p:spPr>
          <a:xfrm rot="1142147">
            <a:off x="7978479" y="2468711"/>
            <a:ext cx="702588" cy="2116613"/>
          </a:xfrm>
          <a:prstGeom prst="curved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urved Left Arrow 10"/>
          <p:cNvSpPr/>
          <p:nvPr/>
        </p:nvSpPr>
        <p:spPr>
          <a:xfrm rot="10800000">
            <a:off x="2735626" y="1453682"/>
            <a:ext cx="712057" cy="3450069"/>
          </a:xfrm>
          <a:prstGeom prst="curved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425109" y="5966972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coins[</a:t>
            </a:r>
            <a:r>
              <a:rPr lang="en-US" sz="32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Thief</a:t>
            </a:r>
            <a:r>
              <a:rPr lang="en-US" sz="3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]=107</a:t>
            </a:r>
            <a:endParaRPr lang="en-GB" sz="3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99772" y="5905416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shares[</a:t>
            </a:r>
            <a:r>
              <a:rPr lang="en-US" sz="32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Thief</a:t>
            </a:r>
            <a:r>
              <a:rPr lang="en-US" sz="3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]=100</a:t>
            </a:r>
            <a:endParaRPr lang="en-GB" sz="3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14" name="Shape 140" descr="dao.jpeg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043521" y="1556793"/>
            <a:ext cx="1479231" cy="11094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926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steal $50M – the DAO bug</a:t>
            </a:r>
            <a:endParaRPr lang="en-GB" dirty="0"/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3EDD8391-C7EA-439A-B7D9-0B6B0263BC32}"/>
              </a:ext>
            </a:extLst>
          </p:cNvPr>
          <p:cNvSpPr txBox="1"/>
          <p:nvPr/>
        </p:nvSpPr>
        <p:spPr>
          <a:xfrm>
            <a:off x="3311691" y="1342993"/>
            <a:ext cx="71622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baseline="-250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DAO</a:t>
            </a:r>
            <a:r>
              <a:rPr lang="en-US" sz="3600" baseline="-25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::withdraw(to</a:t>
            </a:r>
            <a:r>
              <a:rPr lang="en-US" sz="36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36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if shares[to] &gt; 0 {</a:t>
            </a:r>
          </a:p>
          <a:p>
            <a:r>
              <a:rPr lang="en-US" sz="36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3600" baseline="-25000" dirty="0" err="1">
                <a:latin typeface="Consolas" panose="020B0609020204030204" pitchFamily="49" charset="0"/>
                <a:cs typeface="Consolas" panose="020B0609020204030204" pitchFamily="49" charset="0"/>
              </a:rPr>
              <a:t>transferTo</a:t>
            </a:r>
            <a:r>
              <a:rPr lang="en-US" sz="36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(to, shares[to]); </a:t>
            </a:r>
            <a:br>
              <a:rPr lang="en-US" sz="3600" baseline="-25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36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 shares[to] = 0; </a:t>
            </a:r>
            <a:endParaRPr lang="en-US" sz="3600" baseline="-250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36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}</a:t>
            </a:r>
          </a:p>
          <a:p>
            <a:r>
              <a:rPr lang="en-US" sz="36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GB" sz="3600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014" y="4031801"/>
            <a:ext cx="2208245" cy="193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8">
            <a:extLst>
              <a:ext uri="{FF2B5EF4-FFF2-40B4-BE49-F238E27FC236}">
                <a16:creationId xmlns:a16="http://schemas.microsoft.com/office/drawing/2014/main" id="{3EDD8391-C7EA-439A-B7D9-0B6B0263BC32}"/>
              </a:ext>
            </a:extLst>
          </p:cNvPr>
          <p:cNvSpPr txBox="1"/>
          <p:nvPr/>
        </p:nvSpPr>
        <p:spPr>
          <a:xfrm>
            <a:off x="3311691" y="4031802"/>
            <a:ext cx="60244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baseline="-25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Thief</a:t>
            </a:r>
            <a:r>
              <a:rPr lang="en-US" sz="3600" b="1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US" sz="3600" baseline="-25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uponTransfer</a:t>
            </a:r>
            <a:r>
              <a:rPr lang="en-US" sz="3600" baseline="-25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(a</a:t>
            </a:r>
            <a:r>
              <a:rPr lang="en-US" sz="36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36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3600" b="1" baseline="-250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DAO</a:t>
            </a:r>
            <a:r>
              <a:rPr lang="en-US" sz="36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::withdraw(</a:t>
            </a:r>
            <a:r>
              <a:rPr lang="en-US" sz="3600" b="1" baseline="-25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Thief</a:t>
            </a:r>
            <a:r>
              <a:rPr lang="en-US" sz="36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36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GB" sz="3600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99772" y="5905416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shares[</a:t>
            </a:r>
            <a:r>
              <a:rPr lang="en-US" sz="32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Thief</a:t>
            </a:r>
            <a:r>
              <a:rPr lang="en-US" sz="3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]=100</a:t>
            </a:r>
            <a:endParaRPr lang="en-GB" sz="3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Up Arrow 8"/>
          <p:cNvSpPr/>
          <p:nvPr/>
        </p:nvSpPr>
        <p:spPr>
          <a:xfrm rot="5400000">
            <a:off x="3131669" y="2210856"/>
            <a:ext cx="360040" cy="488396"/>
          </a:xfrm>
          <a:prstGeom prst="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Curved Left Arrow 9"/>
          <p:cNvSpPr/>
          <p:nvPr/>
        </p:nvSpPr>
        <p:spPr>
          <a:xfrm rot="1142147">
            <a:off x="7978468" y="2468968"/>
            <a:ext cx="702588" cy="2116613"/>
          </a:xfrm>
          <a:prstGeom prst="curved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urved Left Arrow 10"/>
          <p:cNvSpPr/>
          <p:nvPr/>
        </p:nvSpPr>
        <p:spPr>
          <a:xfrm rot="10800000">
            <a:off x="2735626" y="1453682"/>
            <a:ext cx="712057" cy="3450069"/>
          </a:xfrm>
          <a:prstGeom prst="curved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425109" y="5966972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coins[</a:t>
            </a:r>
            <a:r>
              <a:rPr lang="en-US" sz="32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Thief</a:t>
            </a:r>
            <a:r>
              <a:rPr lang="en-US" sz="3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]=207</a:t>
            </a:r>
            <a:endParaRPr lang="en-GB" sz="3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13" name="Shape 140" descr="dao.jpeg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043521" y="1556793"/>
            <a:ext cx="1479231" cy="11094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223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Comments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8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Something Completely Different OS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61348" y="5674529"/>
            <a:ext cx="2170059" cy="708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CPU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17248" y="5674529"/>
            <a:ext cx="2170059" cy="708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561347" y="3630619"/>
            <a:ext cx="2170059" cy="708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017247" y="3630618"/>
            <a:ext cx="2170059" cy="708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Virtual Memory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561346" y="4677002"/>
            <a:ext cx="4625960" cy="684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561346" y="2539460"/>
            <a:ext cx="4625960" cy="708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Operating System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561346" y="1505111"/>
            <a:ext cx="1321287" cy="708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 1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866019" y="1509336"/>
            <a:ext cx="1321287" cy="708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 3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213682" y="1505111"/>
            <a:ext cx="1321287" cy="708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 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088492" y="1983515"/>
            <a:ext cx="22225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Guaranteed semantic isolation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3465094" y="4589499"/>
            <a:ext cx="4795131" cy="1898803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125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Blockchain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561346" y="4624502"/>
            <a:ext cx="4625960" cy="684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Append-only shared log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561346" y="2486960"/>
            <a:ext cx="4625960" cy="708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Protocol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561346" y="1452611"/>
            <a:ext cx="1321287" cy="708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Wallet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866019" y="1456836"/>
            <a:ext cx="1321287" cy="708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Supply chain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213682" y="1452611"/>
            <a:ext cx="1321287" cy="708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Auction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088492" y="1693515"/>
            <a:ext cx="22225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Guaranteed global view for isolated users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3561346" y="3555731"/>
            <a:ext cx="4625960" cy="708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Transaction types</a:t>
            </a:r>
          </a:p>
          <a:p>
            <a:pPr algn="ctr"/>
            <a:r>
              <a:rPr lang="en-US" dirty="0" smtClean="0"/>
              <a:t>Bitcoin, Ether, Dollar, Smart Contract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561346" y="5543277"/>
            <a:ext cx="950857" cy="848773"/>
            <a:chOff x="5915162" y="5552027"/>
            <a:chExt cx="950857" cy="848773"/>
          </a:xfrm>
        </p:grpSpPr>
        <p:sp>
          <p:nvSpPr>
            <p:cNvPr id="10" name="Rectangle 9"/>
            <p:cNvSpPr/>
            <p:nvPr/>
          </p:nvSpPr>
          <p:spPr>
            <a:xfrm>
              <a:off x="6017248" y="5622029"/>
              <a:ext cx="737937" cy="70876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915162" y="5552027"/>
              <a:ext cx="950857" cy="848773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993191" y="5543274"/>
            <a:ext cx="950857" cy="848773"/>
            <a:chOff x="5915162" y="5552027"/>
            <a:chExt cx="950857" cy="848773"/>
          </a:xfrm>
        </p:grpSpPr>
        <p:sp>
          <p:nvSpPr>
            <p:cNvPr id="26" name="Rectangle 25"/>
            <p:cNvSpPr/>
            <p:nvPr/>
          </p:nvSpPr>
          <p:spPr>
            <a:xfrm>
              <a:off x="6017248" y="5622029"/>
              <a:ext cx="737937" cy="70876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915162" y="5552027"/>
              <a:ext cx="950857" cy="848773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236449" y="5543276"/>
            <a:ext cx="950857" cy="848773"/>
            <a:chOff x="5915162" y="5552027"/>
            <a:chExt cx="950857" cy="848773"/>
          </a:xfrm>
        </p:grpSpPr>
        <p:sp>
          <p:nvSpPr>
            <p:cNvPr id="29" name="Rectangle 28"/>
            <p:cNvSpPr/>
            <p:nvPr/>
          </p:nvSpPr>
          <p:spPr>
            <a:xfrm>
              <a:off x="6017248" y="5622029"/>
              <a:ext cx="737937" cy="70876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915162" y="5552027"/>
              <a:ext cx="950857" cy="848773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804604" y="5543275"/>
            <a:ext cx="950857" cy="848773"/>
            <a:chOff x="5915162" y="5552027"/>
            <a:chExt cx="950857" cy="848773"/>
          </a:xfrm>
        </p:grpSpPr>
        <p:sp>
          <p:nvSpPr>
            <p:cNvPr id="32" name="Rectangle 31"/>
            <p:cNvSpPr/>
            <p:nvPr/>
          </p:nvSpPr>
          <p:spPr>
            <a:xfrm>
              <a:off x="6017248" y="5622029"/>
              <a:ext cx="737937" cy="70876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915162" y="5552027"/>
              <a:ext cx="950857" cy="848773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700335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Early Applications of </a:t>
            </a:r>
            <a:r>
              <a:rPr lang="en-US" dirty="0" err="1" smtClean="0"/>
              <a:t>Blockchain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679" y="1690688"/>
            <a:ext cx="10515600" cy="4351338"/>
          </a:xfrm>
        </p:spPr>
        <p:txBody>
          <a:bodyPr/>
          <a:lstStyle/>
          <a:p>
            <a:r>
              <a:rPr lang="en-US" dirty="0"/>
              <a:t>Banking services for those who are not eligible for bank accounts in their </a:t>
            </a:r>
            <a:r>
              <a:rPr lang="en-US" dirty="0" smtClean="0"/>
              <a:t>country</a:t>
            </a:r>
          </a:p>
          <a:p>
            <a:r>
              <a:rPr lang="en-US" dirty="0"/>
              <a:t> </a:t>
            </a:r>
            <a:r>
              <a:rPr lang="en-US" dirty="0" smtClean="0"/>
              <a:t>Music sales </a:t>
            </a:r>
            <a:endParaRPr lang="en-US" dirty="0"/>
          </a:p>
          <a:p>
            <a:r>
              <a:rPr lang="en-US" dirty="0"/>
              <a:t>Smarter web </a:t>
            </a:r>
            <a:r>
              <a:rPr lang="en-US" dirty="0" smtClean="0"/>
              <a:t>advertisements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protecting user anonymity</a:t>
            </a:r>
          </a:p>
          <a:p>
            <a:r>
              <a:rPr lang="en-US" dirty="0"/>
              <a:t>UN’s World Food </a:t>
            </a:r>
            <a:r>
              <a:rPr lang="en-US" dirty="0" err="1" smtClean="0"/>
              <a:t>Programm</a:t>
            </a:r>
            <a:r>
              <a:rPr lang="en-US" dirty="0" smtClean="0"/>
              <a:t> </a:t>
            </a:r>
            <a:r>
              <a:rPr lang="en-US" dirty="0"/>
              <a:t>uses </a:t>
            </a:r>
            <a:r>
              <a:rPr lang="en-US" dirty="0" err="1"/>
              <a:t>blockchain</a:t>
            </a:r>
            <a:r>
              <a:rPr lang="en-US" dirty="0"/>
              <a:t> to eliminate costs related to fair distribution of food and supplies to Syrian </a:t>
            </a:r>
            <a:r>
              <a:rPr lang="en-US" dirty="0" smtClean="0"/>
              <a:t>refugees</a:t>
            </a:r>
          </a:p>
          <a:p>
            <a:r>
              <a:rPr lang="en-US" dirty="0" smtClean="0"/>
              <a:t>Applications of private </a:t>
            </a:r>
            <a:r>
              <a:rPr lang="en-US" dirty="0" err="1" smtClean="0"/>
              <a:t>blockchains</a:t>
            </a:r>
            <a:r>
              <a:rPr lang="en-US" dirty="0" smtClean="0"/>
              <a:t> to replace databases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580" y="2860145"/>
            <a:ext cx="1029140" cy="99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230" y="2860145"/>
            <a:ext cx="2419350" cy="878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0799" y="2164820"/>
            <a:ext cx="28575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70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How does the sender </a:t>
            </a:r>
            <a:r>
              <a:rPr lang="en-US" dirty="0" smtClean="0"/>
              <a:t>prevent </a:t>
            </a:r>
            <a:r>
              <a:rPr lang="en-US" dirty="0"/>
              <a:t>others to receive the money?</a:t>
            </a:r>
          </a:p>
          <a:p>
            <a:r>
              <a:rPr lang="en-US" dirty="0"/>
              <a:t>Who guarantees that the sender has the </a:t>
            </a:r>
            <a:r>
              <a:rPr lang="en-US" dirty="0" smtClean="0"/>
              <a:t>money and prevents </a:t>
            </a:r>
            <a:r>
              <a:rPr lang="en-US" dirty="0"/>
              <a:t>double spending due to network </a:t>
            </a:r>
            <a:r>
              <a:rPr lang="en-US" dirty="0" smtClean="0"/>
              <a:t>delays?</a:t>
            </a:r>
            <a:endParaRPr lang="en-US" dirty="0"/>
          </a:p>
          <a:p>
            <a:r>
              <a:rPr lang="en-US" dirty="0"/>
              <a:t>How can new money created?</a:t>
            </a:r>
          </a:p>
          <a:p>
            <a:r>
              <a:rPr lang="en-US" dirty="0"/>
              <a:t>What are the exchange </a:t>
            </a:r>
            <a:r>
              <a:rPr lang="en-US" dirty="0" smtClean="0"/>
              <a:t>rules?</a:t>
            </a:r>
            <a:endParaRPr lang="en-US" dirty="0"/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Cryptography checks</a:t>
            </a:r>
          </a:p>
          <a:p>
            <a:endParaRPr lang="en-US" dirty="0"/>
          </a:p>
          <a:p>
            <a:r>
              <a:rPr lang="en-US" dirty="0" smtClean="0"/>
              <a:t>The miners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Rewards for mining</a:t>
            </a:r>
          </a:p>
          <a:p>
            <a:r>
              <a:rPr lang="en-US" dirty="0" smtClean="0"/>
              <a:t>Determined by </a:t>
            </a:r>
            <a:r>
              <a:rPr lang="en-US" dirty="0" smtClean="0">
                <a:solidFill>
                  <a:srgbClr val="FF0000"/>
                </a:solidFill>
              </a:rPr>
              <a:t>smart contracts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11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Prerequisites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Computational Models</a:t>
            </a:r>
          </a:p>
          <a:p>
            <a:r>
              <a:rPr lang="en-US" dirty="0" smtClean="0"/>
              <a:t>One of the following</a:t>
            </a:r>
          </a:p>
          <a:p>
            <a:pPr lvl="1"/>
            <a:r>
              <a:rPr lang="en-US" dirty="0" smtClean="0"/>
              <a:t>Logics in Computer Science</a:t>
            </a:r>
          </a:p>
          <a:p>
            <a:pPr lvl="1"/>
            <a:r>
              <a:rPr lang="en-US" dirty="0" smtClean="0"/>
              <a:t>Cryptography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59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336" y="533146"/>
            <a:ext cx="10515600" cy="1325563"/>
          </a:xfrm>
        </p:spPr>
        <p:txBody>
          <a:bodyPr/>
          <a:lstStyle/>
          <a:p>
            <a:r>
              <a:rPr lang="en-US" dirty="0" err="1" smtClean="0"/>
              <a:t>Blockchain</a:t>
            </a:r>
            <a:r>
              <a:rPr lang="en-US" dirty="0" smtClean="0"/>
              <a:t> is interdisciplinary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 rot="19294482">
            <a:off x="2615184" y="4210401"/>
            <a:ext cx="2478024" cy="7863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Cryptography &amp;</a:t>
            </a:r>
          </a:p>
          <a:p>
            <a:pPr algn="ctr"/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 rot="4432244">
            <a:off x="3768412" y="4580132"/>
            <a:ext cx="2478024" cy="7863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Databases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 rot="974063">
            <a:off x="2468880" y="3063478"/>
            <a:ext cx="2478024" cy="78638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Distributed </a:t>
            </a:r>
          </a:p>
          <a:p>
            <a:pPr algn="ctr"/>
            <a:r>
              <a:rPr lang="en-US" dirty="0" smtClean="0"/>
              <a:t>Computing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 rot="1757584">
            <a:off x="4535996" y="4096899"/>
            <a:ext cx="2478024" cy="7863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Programming </a:t>
            </a:r>
          </a:p>
          <a:p>
            <a:pPr algn="ctr"/>
            <a:r>
              <a:rPr lang="en-US" dirty="0" smtClean="0"/>
              <a:t>Languages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 rot="20873214">
            <a:off x="4777535" y="3290652"/>
            <a:ext cx="2450592" cy="7863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Formal </a:t>
            </a:r>
          </a:p>
          <a:p>
            <a:pPr algn="ctr"/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 rot="18950648">
            <a:off x="4317339" y="2571100"/>
            <a:ext cx="2478024" cy="78638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Theoretical</a:t>
            </a:r>
          </a:p>
          <a:p>
            <a:pPr algn="ctr"/>
            <a:r>
              <a:rPr lang="en-US" dirty="0" smtClean="0"/>
              <a:t>Computer </a:t>
            </a:r>
          </a:p>
          <a:p>
            <a:pPr algn="ctr"/>
            <a:r>
              <a:rPr lang="en-US" dirty="0" smtClean="0"/>
              <a:t>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55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Useful Techniques 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76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Computing &amp; 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Distributed systems</a:t>
            </a:r>
          </a:p>
          <a:p>
            <a:r>
              <a:rPr lang="en-US" dirty="0" smtClean="0"/>
              <a:t>Communication models</a:t>
            </a:r>
          </a:p>
          <a:p>
            <a:r>
              <a:rPr lang="en-US" dirty="0" smtClean="0"/>
              <a:t>Failure </a:t>
            </a:r>
            <a:r>
              <a:rPr lang="en-US" dirty="0"/>
              <a:t>models</a:t>
            </a:r>
          </a:p>
          <a:p>
            <a:r>
              <a:rPr lang="en-US" dirty="0"/>
              <a:t>Fault tolerance</a:t>
            </a:r>
          </a:p>
          <a:p>
            <a:r>
              <a:rPr lang="en-US" dirty="0" smtClean="0"/>
              <a:t>Replicated transaction log</a:t>
            </a:r>
          </a:p>
          <a:p>
            <a:r>
              <a:rPr lang="en-US" dirty="0" smtClean="0"/>
              <a:t>Replicated state machine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651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Replicated Transaction 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information is stored at every node</a:t>
            </a:r>
          </a:p>
          <a:p>
            <a:r>
              <a:rPr lang="en-US" dirty="0" smtClean="0"/>
              <a:t>A consensus algorithm builds the log</a:t>
            </a:r>
          </a:p>
          <a:p>
            <a:r>
              <a:rPr lang="en-US" dirty="0" smtClean="0"/>
              <a:t>Distributed database builds replicated logs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82" y="5041864"/>
            <a:ext cx="1187812" cy="13150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523" y="5054264"/>
            <a:ext cx="1187812" cy="13150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607" y="5057914"/>
            <a:ext cx="1187812" cy="13150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435" y="5052814"/>
            <a:ext cx="1187812" cy="131502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1259" y="4677003"/>
            <a:ext cx="717520" cy="375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1228674" y="4680653"/>
            <a:ext cx="717520" cy="375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3359350" y="4693778"/>
            <a:ext cx="717520" cy="375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246765" y="4697428"/>
            <a:ext cx="717520" cy="375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145560" y="4666801"/>
            <a:ext cx="717520" cy="375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032975" y="4670451"/>
            <a:ext cx="717520" cy="375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861770" y="4722951"/>
            <a:ext cx="717520" cy="375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9749185" y="4726601"/>
            <a:ext cx="717520" cy="375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151093" y="4662425"/>
            <a:ext cx="717520" cy="37581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5077308" y="4696700"/>
            <a:ext cx="717520" cy="37581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22" name="Rectangle 21"/>
          <p:cNvSpPr/>
          <p:nvPr/>
        </p:nvSpPr>
        <p:spPr>
          <a:xfrm>
            <a:off x="7863522" y="4691600"/>
            <a:ext cx="717520" cy="375811"/>
          </a:xfrm>
          <a:prstGeom prst="rect">
            <a:avLst/>
          </a:prstGeom>
          <a:solidFill>
            <a:srgbClr val="7030A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114527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Failure Models - </a:t>
            </a:r>
            <a:r>
              <a:rPr lang="en-US" dirty="0"/>
              <a:t>How can a node </a:t>
            </a:r>
            <a:r>
              <a:rPr lang="en-US" dirty="0" smtClean="0"/>
              <a:t>fail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en-US" dirty="0"/>
              <a:t>Byzantine or arbitrary </a:t>
            </a:r>
            <a:r>
              <a:rPr lang="en-US" dirty="0" smtClean="0"/>
              <a:t>failures</a:t>
            </a:r>
          </a:p>
          <a:p>
            <a:pPr lvl="1" fontAlgn="base"/>
            <a:r>
              <a:rPr lang="en-US" dirty="0" smtClean="0"/>
              <a:t>Nodes can lie, forge messages, lie about others</a:t>
            </a:r>
          </a:p>
          <a:p>
            <a:pPr fontAlgn="base"/>
            <a:r>
              <a:rPr lang="en-US" dirty="0" smtClean="0"/>
              <a:t>Authentication </a:t>
            </a:r>
            <a:r>
              <a:rPr lang="en-US" dirty="0"/>
              <a:t>detectable byzantine </a:t>
            </a:r>
            <a:r>
              <a:rPr lang="en-US" dirty="0" smtClean="0"/>
              <a:t>failures</a:t>
            </a:r>
          </a:p>
          <a:p>
            <a:pPr lvl="1" fontAlgn="base"/>
            <a:r>
              <a:rPr lang="en-US" dirty="0" smtClean="0"/>
              <a:t>Node can lie about their values but cannot lie </a:t>
            </a:r>
            <a:r>
              <a:rPr lang="en-US" dirty="0"/>
              <a:t>about facts sent by </a:t>
            </a:r>
            <a:r>
              <a:rPr lang="en-US" dirty="0" smtClean="0"/>
              <a:t>other nodes</a:t>
            </a:r>
          </a:p>
          <a:p>
            <a:pPr fontAlgn="base"/>
            <a:r>
              <a:rPr lang="en-US" dirty="0"/>
              <a:t>Performance </a:t>
            </a:r>
            <a:r>
              <a:rPr lang="en-US" dirty="0" smtClean="0"/>
              <a:t>failures</a:t>
            </a:r>
          </a:p>
          <a:p>
            <a:pPr lvl="1" fontAlgn="base"/>
            <a:r>
              <a:rPr lang="en-US" dirty="0" smtClean="0"/>
              <a:t>Messages arrive early or late</a:t>
            </a:r>
          </a:p>
          <a:p>
            <a:pPr fontAlgn="base">
              <a:tabLst>
                <a:tab pos="3259138" algn="l"/>
              </a:tabLst>
            </a:pPr>
            <a:r>
              <a:rPr lang="en-US" dirty="0"/>
              <a:t>Omission </a:t>
            </a:r>
            <a:r>
              <a:rPr lang="en-US" dirty="0" smtClean="0"/>
              <a:t>failures</a:t>
            </a:r>
          </a:p>
          <a:p>
            <a:pPr lvl="1" fontAlgn="base">
              <a:tabLst>
                <a:tab pos="3259138" algn="l"/>
              </a:tabLst>
            </a:pPr>
            <a:r>
              <a:rPr lang="en-US" dirty="0" smtClean="0"/>
              <a:t>Messages never arrive</a:t>
            </a:r>
          </a:p>
          <a:p>
            <a:pPr fontAlgn="base">
              <a:tabLst>
                <a:tab pos="3259138" algn="l"/>
              </a:tabLst>
            </a:pPr>
            <a:r>
              <a:rPr lang="en-US" dirty="0"/>
              <a:t>Crash </a:t>
            </a:r>
            <a:r>
              <a:rPr lang="en-US" dirty="0" smtClean="0"/>
              <a:t>failures</a:t>
            </a:r>
          </a:p>
          <a:p>
            <a:pPr lvl="1" fontAlgn="base">
              <a:tabLst>
                <a:tab pos="3259138" algn="l"/>
              </a:tabLst>
            </a:pPr>
            <a:r>
              <a:rPr lang="en-US" dirty="0" smtClean="0"/>
              <a:t>No messages and no response</a:t>
            </a:r>
          </a:p>
          <a:p>
            <a:pPr fontAlgn="base">
              <a:tabLst>
                <a:tab pos="3259138" algn="l"/>
              </a:tabLst>
            </a:pPr>
            <a:r>
              <a:rPr lang="en-US" dirty="0"/>
              <a:t>Fail-stop </a:t>
            </a:r>
            <a:r>
              <a:rPr lang="en-US" dirty="0" smtClean="0"/>
              <a:t>failures</a:t>
            </a:r>
            <a:endParaRPr lang="en-US" dirty="0"/>
          </a:p>
          <a:p>
            <a:pPr marL="457200" lvl="1" indent="0" fontAlgn="base">
              <a:buNone/>
            </a:pPr>
            <a:endParaRPr lang="en-US" dirty="0"/>
          </a:p>
          <a:p>
            <a:pPr marL="457200" lvl="1" indent="0" fontAlgn="base">
              <a:buNone/>
            </a:pPr>
            <a:endParaRPr lang="en-US" dirty="0" smtClean="0"/>
          </a:p>
          <a:p>
            <a:pPr fontAlgn="base"/>
            <a:endParaRPr lang="en-US" dirty="0"/>
          </a:p>
          <a:p>
            <a:pPr marL="457200" lvl="1" indent="0" fontAlgn="base">
              <a:buNone/>
            </a:pPr>
            <a:endParaRPr lang="en-US" b="1" dirty="0" smtClean="0"/>
          </a:p>
          <a:p>
            <a:pPr lvl="1" fontAlgn="base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1146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Tolerance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continue after a </a:t>
            </a:r>
            <a:r>
              <a:rPr lang="en-US" dirty="0" err="1" smtClean="0"/>
              <a:t>faliure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4205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Cryptography and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Private keys</a:t>
            </a:r>
          </a:p>
          <a:p>
            <a:r>
              <a:rPr lang="en-US" dirty="0" smtClean="0"/>
              <a:t>Public keys</a:t>
            </a:r>
          </a:p>
          <a:p>
            <a:r>
              <a:rPr lang="en-US" dirty="0" smtClean="0"/>
              <a:t>Homomorphic encryption</a:t>
            </a:r>
          </a:p>
          <a:p>
            <a:r>
              <a:rPr lang="en-US" dirty="0" smtClean="0"/>
              <a:t>Ideal functionality</a:t>
            </a:r>
          </a:p>
          <a:p>
            <a:r>
              <a:rPr lang="en-US" dirty="0" smtClean="0"/>
              <a:t>Authenticated data structures</a:t>
            </a:r>
          </a:p>
          <a:p>
            <a:r>
              <a:rPr lang="en-US" dirty="0" smtClean="0"/>
              <a:t>Zero knowledge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60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Syntax</a:t>
            </a:r>
          </a:p>
          <a:p>
            <a:r>
              <a:rPr lang="en-US" dirty="0" smtClean="0"/>
              <a:t>Semantics</a:t>
            </a:r>
          </a:p>
          <a:p>
            <a:r>
              <a:rPr lang="en-US" dirty="0" smtClean="0"/>
              <a:t>Interpreter</a:t>
            </a:r>
          </a:p>
          <a:p>
            <a:r>
              <a:rPr lang="en-US" dirty="0" smtClean="0"/>
              <a:t>Compiler</a:t>
            </a:r>
          </a:p>
          <a:p>
            <a:r>
              <a:rPr lang="en-US" dirty="0" smtClean="0"/>
              <a:t>Virtual machine</a:t>
            </a:r>
          </a:p>
          <a:p>
            <a:r>
              <a:rPr lang="en-US" dirty="0" smtClean="0"/>
              <a:t>Correctness</a:t>
            </a:r>
          </a:p>
          <a:p>
            <a:r>
              <a:rPr lang="en-US" dirty="0" smtClean="0"/>
              <a:t>Invariants</a:t>
            </a:r>
          </a:p>
          <a:p>
            <a:r>
              <a:rPr lang="en-US" dirty="0" smtClean="0"/>
              <a:t>Formal verification</a:t>
            </a:r>
          </a:p>
          <a:p>
            <a:r>
              <a:rPr lang="en-US" dirty="0" smtClean="0"/>
              <a:t>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9485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Foundational Work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1977 RSA: Mention currency </a:t>
            </a:r>
            <a:r>
              <a:rPr lang="en-US" dirty="0"/>
              <a:t>an early proposed application</a:t>
            </a:r>
            <a:endParaRPr lang="en-US" dirty="0" smtClean="0"/>
          </a:p>
          <a:p>
            <a:r>
              <a:rPr lang="en-US" dirty="0" smtClean="0"/>
              <a:t>1978 </a:t>
            </a:r>
            <a:r>
              <a:rPr lang="en-US" dirty="0" err="1" smtClean="0"/>
              <a:t>Lamport</a:t>
            </a:r>
            <a:r>
              <a:rPr lang="en-US" dirty="0" smtClean="0"/>
              <a:t>: Consensus</a:t>
            </a:r>
          </a:p>
          <a:p>
            <a:r>
              <a:rPr lang="en-US" dirty="0" smtClean="0"/>
              <a:t>1982 </a:t>
            </a:r>
            <a:r>
              <a:rPr lang="en-US" dirty="0" err="1" smtClean="0"/>
              <a:t>Chaum</a:t>
            </a:r>
            <a:r>
              <a:rPr lang="en-US" dirty="0" smtClean="0"/>
              <a:t>: </a:t>
            </a:r>
            <a:r>
              <a:rPr lang="en-US" dirty="0"/>
              <a:t>Anonymous cryptocurrency introduced </a:t>
            </a:r>
            <a:endParaRPr lang="en-US" dirty="0" smtClean="0"/>
          </a:p>
          <a:p>
            <a:r>
              <a:rPr lang="en-US" dirty="0" smtClean="0"/>
              <a:t>1993 </a:t>
            </a:r>
            <a:r>
              <a:rPr lang="en-US" dirty="0" err="1" smtClean="0"/>
              <a:t>Dwork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 smtClean="0"/>
              <a:t>Naor</a:t>
            </a:r>
            <a:r>
              <a:rPr lang="en-US" dirty="0" smtClean="0"/>
              <a:t>: Proofs </a:t>
            </a:r>
            <a:r>
              <a:rPr lang="en-US" dirty="0"/>
              <a:t>of work </a:t>
            </a:r>
            <a:r>
              <a:rPr lang="en-US" dirty="0" smtClean="0"/>
              <a:t>introduced (w/o the name)</a:t>
            </a:r>
          </a:p>
          <a:p>
            <a:r>
              <a:rPr lang="en-US" dirty="0" smtClean="0"/>
              <a:t>1996 </a:t>
            </a:r>
            <a:r>
              <a:rPr lang="en-US" dirty="0" err="1" smtClean="0"/>
              <a:t>Rivest</a:t>
            </a:r>
            <a:r>
              <a:rPr lang="en-US" dirty="0" smtClean="0"/>
              <a:t> and Shamir: </a:t>
            </a:r>
            <a:r>
              <a:rPr lang="en-US" dirty="0"/>
              <a:t>proof-of-work-based cryptocurrency </a:t>
            </a:r>
            <a:endParaRPr lang="en-US" dirty="0" smtClean="0"/>
          </a:p>
          <a:p>
            <a:r>
              <a:rPr lang="en-US" dirty="0" smtClean="0"/>
              <a:t>2002</a:t>
            </a:r>
            <a:r>
              <a:rPr lang="en-US" dirty="0"/>
              <a:t>: </a:t>
            </a:r>
            <a:r>
              <a:rPr lang="en-US" dirty="0" err="1"/>
              <a:t>Vivek</a:t>
            </a:r>
            <a:r>
              <a:rPr lang="en-US" dirty="0"/>
              <a:t> </a:t>
            </a:r>
            <a:r>
              <a:rPr lang="en-US" dirty="0" err="1"/>
              <a:t>Vishnumurthy</a:t>
            </a:r>
            <a:r>
              <a:rPr lang="en-US" dirty="0"/>
              <a:t>, </a:t>
            </a:r>
            <a:r>
              <a:rPr lang="en-US" dirty="0" err="1"/>
              <a:t>Sangeeth</a:t>
            </a:r>
            <a:r>
              <a:rPr lang="en-US" dirty="0"/>
              <a:t> </a:t>
            </a:r>
            <a:r>
              <a:rPr lang="en-US" dirty="0" err="1"/>
              <a:t>Chandrakumar</a:t>
            </a:r>
            <a:r>
              <a:rPr lang="en-US" dirty="0"/>
              <a:t> and </a:t>
            </a:r>
            <a:r>
              <a:rPr lang="en-US" dirty="0" err="1"/>
              <a:t>Emin</a:t>
            </a:r>
            <a:r>
              <a:rPr lang="en-US" dirty="0"/>
              <a:t> Gun </a:t>
            </a:r>
            <a:r>
              <a:rPr lang="en-US" dirty="0" err="1" smtClean="0"/>
              <a:t>Sirer</a:t>
            </a:r>
            <a:r>
              <a:rPr lang="en-US" dirty="0"/>
              <a:t>:</a:t>
            </a:r>
            <a:r>
              <a:rPr lang="en-US" dirty="0" smtClean="0"/>
              <a:t> P2P Currency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28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have to do if you are registered?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Attend the 2</a:t>
            </a:r>
            <a:r>
              <a:rPr lang="en-US" baseline="30000" dirty="0" smtClean="0"/>
              <a:t>nd</a:t>
            </a:r>
            <a:r>
              <a:rPr lang="en-US" dirty="0" smtClean="0"/>
              <a:t> lecture on presentations</a:t>
            </a:r>
            <a:r>
              <a:rPr lang="he-IL" dirty="0" smtClean="0"/>
              <a:t> </a:t>
            </a:r>
            <a:r>
              <a:rPr lang="en-US" dirty="0" smtClean="0"/>
              <a:t> (short)</a:t>
            </a:r>
          </a:p>
          <a:p>
            <a:r>
              <a:rPr lang="en-US" dirty="0" smtClean="0"/>
              <a:t>Select </a:t>
            </a:r>
            <a:r>
              <a:rPr lang="en-US" dirty="0"/>
              <a:t>three articles from the web by March 11 and </a:t>
            </a:r>
            <a:r>
              <a:rPr lang="en-US" dirty="0" smtClean="0"/>
              <a:t>email titles </a:t>
            </a:r>
            <a:r>
              <a:rPr lang="en-US" dirty="0"/>
              <a:t>to instructor</a:t>
            </a:r>
          </a:p>
          <a:p>
            <a:r>
              <a:rPr lang="en-US" dirty="0"/>
              <a:t> Read chapters 1 &amp; 2 of “Bitcoin and Cryptocurrency Technologies” by March </a:t>
            </a:r>
            <a:r>
              <a:rPr lang="en-US" dirty="0" smtClean="0"/>
              <a:t>18t</a:t>
            </a:r>
          </a:p>
          <a:p>
            <a:r>
              <a:rPr lang="en-US" dirty="0" smtClean="0"/>
              <a:t>Receive topic and date</a:t>
            </a:r>
          </a:p>
          <a:p>
            <a:r>
              <a:rPr lang="en-US" dirty="0" smtClean="0"/>
              <a:t>Meet the instructor twice before the lecture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49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Tentative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March 4: Overview and Introduction</a:t>
            </a:r>
          </a:p>
          <a:p>
            <a:r>
              <a:rPr lang="en-US" dirty="0" smtClean="0"/>
              <a:t>March 11: </a:t>
            </a:r>
            <a:r>
              <a:rPr lang="en-US" dirty="0" err="1" smtClean="0"/>
              <a:t>Ittay</a:t>
            </a:r>
            <a:r>
              <a:rPr lang="en-US" dirty="0" smtClean="0"/>
              <a:t> </a:t>
            </a:r>
            <a:r>
              <a:rPr lang="en-US" dirty="0" err="1" smtClean="0"/>
              <a:t>Eyal</a:t>
            </a:r>
            <a:r>
              <a:rPr lang="en-US" dirty="0" smtClean="0"/>
              <a:t>, </a:t>
            </a:r>
            <a:r>
              <a:rPr lang="en-US" dirty="0" err="1" smtClean="0"/>
              <a:t>Technion</a:t>
            </a:r>
            <a:r>
              <a:rPr lang="en-US" dirty="0" smtClean="0"/>
              <a:t>:  Basics </a:t>
            </a:r>
            <a:r>
              <a:rPr lang="en-US" dirty="0"/>
              <a:t>of mining and incentives</a:t>
            </a:r>
            <a:endParaRPr lang="en-US" dirty="0" smtClean="0"/>
          </a:p>
          <a:p>
            <a:r>
              <a:rPr lang="en-US" dirty="0" smtClean="0"/>
              <a:t>April 4: Ittai Abraham, </a:t>
            </a:r>
            <a:r>
              <a:rPr lang="en-US" dirty="0" err="1" smtClean="0"/>
              <a:t>Vmware</a:t>
            </a:r>
            <a:r>
              <a:rPr lang="en-US" dirty="0" smtClean="0"/>
              <a:t> and Hebrew University: The Bitcoin </a:t>
            </a:r>
            <a:r>
              <a:rPr lang="en-US" dirty="0" err="1" smtClean="0"/>
              <a:t>Blockchain</a:t>
            </a:r>
            <a:r>
              <a:rPr lang="en-US" dirty="0" smtClean="0"/>
              <a:t> and </a:t>
            </a:r>
            <a:r>
              <a:rPr lang="en-US" dirty="0" err="1" smtClean="0"/>
              <a:t>Nakamoto</a:t>
            </a:r>
            <a:r>
              <a:rPr lang="en-US" dirty="0" smtClean="0"/>
              <a:t> Consensus</a:t>
            </a:r>
            <a:endParaRPr lang="he-IL" dirty="0" smtClean="0"/>
          </a:p>
          <a:p>
            <a:r>
              <a:rPr lang="en-US" dirty="0" smtClean="0"/>
              <a:t>April 22: </a:t>
            </a:r>
            <a:r>
              <a:rPr lang="en-US" dirty="0" err="1" smtClean="0"/>
              <a:t>Yonathan</a:t>
            </a:r>
            <a:r>
              <a:rPr lang="en-US" dirty="0" smtClean="0"/>
              <a:t> </a:t>
            </a:r>
            <a:r>
              <a:rPr lang="en-US" dirty="0" err="1" smtClean="0"/>
              <a:t>Sompolisky</a:t>
            </a:r>
            <a:r>
              <a:rPr lang="en-US" dirty="0" smtClean="0"/>
              <a:t>, Hebrew University: TBD</a:t>
            </a:r>
            <a:endParaRPr lang="he-IL" dirty="0" smtClean="0"/>
          </a:p>
          <a:p>
            <a:r>
              <a:rPr lang="en-US" dirty="0" smtClean="0"/>
              <a:t>Presentations  by Students</a:t>
            </a:r>
          </a:p>
        </p:txBody>
      </p:sp>
    </p:spTree>
    <p:extLst>
      <p:ext uri="{BB962C8B-B14F-4D97-AF65-F5344CB8AC3E}">
        <p14:creationId xmlns:p14="http://schemas.microsoft.com/office/powerpoint/2010/main" val="412438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noun project</a:t>
            </a:r>
          </a:p>
          <a:p>
            <a:r>
              <a:rPr lang="en-US" dirty="0"/>
              <a:t>David V </a:t>
            </a:r>
            <a:r>
              <a:rPr lang="en-US" dirty="0" err="1" smtClean="0"/>
              <a:t>Duccini</a:t>
            </a:r>
            <a:endParaRPr lang="en-US" dirty="0" smtClean="0"/>
          </a:p>
          <a:p>
            <a:r>
              <a:rPr lang="en-US" dirty="0"/>
              <a:t>Antony </a:t>
            </a:r>
            <a:r>
              <a:rPr lang="en-US" dirty="0" smtClean="0"/>
              <a:t>Lewis</a:t>
            </a:r>
          </a:p>
          <a:p>
            <a:r>
              <a:rPr lang="en-US" dirty="0">
                <a:hlinkClick r:id="rId2"/>
              </a:rPr>
              <a:t>http://scet.berkeley.edu/blockchain-lab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The IC3 project Cornell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80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For 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http://www.cs.tau.ac.il/~msagiv/courses/blockchain.html</a:t>
            </a:r>
            <a:endParaRPr lang="en-US" dirty="0" smtClean="0"/>
          </a:p>
          <a:p>
            <a:r>
              <a:rPr lang="en-US"/>
              <a:t>https://crypto.stanford.edu/cs251/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71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Seminar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 Learn how to read a scientific article in computer science</a:t>
            </a:r>
          </a:p>
          <a:p>
            <a:pPr lvl="1"/>
            <a:r>
              <a:rPr lang="en-US" dirty="0" smtClean="0"/>
              <a:t>Not necessarily practical for </a:t>
            </a:r>
            <a:r>
              <a:rPr lang="en-US" dirty="0" err="1" smtClean="0"/>
              <a:t>Blockchain</a:t>
            </a:r>
            <a:endParaRPr lang="en-US" dirty="0" smtClean="0"/>
          </a:p>
          <a:p>
            <a:pPr lvl="1"/>
            <a:r>
              <a:rPr lang="en-US" dirty="0" smtClean="0"/>
              <a:t>Not self contained</a:t>
            </a:r>
          </a:p>
          <a:p>
            <a:pPr lvl="1"/>
            <a:r>
              <a:rPr lang="en-US" dirty="0" smtClean="0"/>
              <a:t>Critical thinking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&gt;100 hours</a:t>
            </a:r>
          </a:p>
          <a:p>
            <a:r>
              <a:rPr lang="en-US" dirty="0" smtClean="0"/>
              <a:t>Learn how to prepare a high quality presentation</a:t>
            </a:r>
          </a:p>
          <a:p>
            <a:pPr lvl="1"/>
            <a:r>
              <a:rPr lang="en-US" dirty="0" smtClean="0"/>
              <a:t>Help from  Instructor</a:t>
            </a:r>
          </a:p>
          <a:p>
            <a:pPr lvl="1"/>
            <a:r>
              <a:rPr lang="en-US" dirty="0" smtClean="0"/>
              <a:t>A lot of good advise in the Internet</a:t>
            </a:r>
          </a:p>
          <a:p>
            <a:pPr lvl="1"/>
            <a:r>
              <a:rPr lang="en-US" dirty="0" smtClean="0"/>
              <a:t>&gt; 150 hours</a:t>
            </a:r>
          </a:p>
          <a:p>
            <a:r>
              <a:rPr lang="en-US" dirty="0"/>
              <a:t>Read introductory </a:t>
            </a:r>
            <a:r>
              <a:rPr lang="en-US" dirty="0" smtClean="0"/>
              <a:t>material</a:t>
            </a:r>
          </a:p>
          <a:p>
            <a:r>
              <a:rPr lang="en-US" dirty="0" smtClean="0"/>
              <a:t>Meet the instructor twice (at least)</a:t>
            </a:r>
            <a:endParaRPr lang="he-IL" dirty="0" smtClean="0"/>
          </a:p>
          <a:p>
            <a:r>
              <a:rPr lang="en-US" dirty="0" smtClean="0"/>
              <a:t>Participate in 11 lectures</a:t>
            </a:r>
          </a:p>
        </p:txBody>
      </p:sp>
    </p:spTree>
    <p:extLst>
      <p:ext uri="{BB962C8B-B14F-4D97-AF65-F5344CB8AC3E}">
        <p14:creationId xmlns:p14="http://schemas.microsoft.com/office/powerpoint/2010/main" val="188957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Traditional Online Transactions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72" y="3428619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825" y="3364611"/>
            <a:ext cx="2466975" cy="184785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078224" y="3877056"/>
            <a:ext cx="3538728" cy="7589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$10,000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261104" y="1523476"/>
            <a:ext cx="3355848" cy="2250710"/>
            <a:chOff x="4261104" y="1523476"/>
            <a:chExt cx="3355848" cy="225071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4179" y="1892808"/>
              <a:ext cx="2105025" cy="188137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261104" y="1523476"/>
              <a:ext cx="33558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Trusted  third party</a:t>
              </a:r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484179" y="4636008"/>
            <a:ext cx="23646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Validate entries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Safeguard entries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Preserve historic records</a:t>
            </a:r>
          </a:p>
        </p:txBody>
      </p:sp>
      <p:sp>
        <p:nvSpPr>
          <p:cNvPr id="3" name="TextBox 2"/>
          <p:cNvSpPr txBox="1"/>
          <p:nvPr/>
        </p:nvSpPr>
        <p:spPr>
          <a:xfrm rot="1869198">
            <a:off x="6682719" y="5032927"/>
            <a:ext cx="2397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Expensive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Subjects to frauds</a:t>
            </a:r>
            <a:endParaRPr lang="en-US" dirty="0"/>
          </a:p>
        </p:txBody>
      </p:sp>
      <p:graphicFrame>
        <p:nvGraphicFramePr>
          <p:cNvPr id="12" name="Diagram 11"/>
          <p:cNvGraphicFramePr/>
          <p:nvPr/>
        </p:nvGraphicFramePr>
        <p:xfrm>
          <a:off x="6589204" y="1667492"/>
          <a:ext cx="2557273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54830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Graphic spid="1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709799"/>
          </a:xfrm>
        </p:spPr>
        <p:txBody>
          <a:bodyPr/>
          <a:lstStyle/>
          <a:p>
            <a:r>
              <a:rPr lang="en-US" dirty="0" smtClean="0"/>
              <a:t>Can we permanently store assets globally with trust?</a:t>
            </a:r>
          </a:p>
          <a:p>
            <a:r>
              <a:rPr lang="en-US" dirty="0" smtClean="0"/>
              <a:t>Single ownerships</a:t>
            </a:r>
          </a:p>
          <a:p>
            <a:r>
              <a:rPr lang="en-US" dirty="0" smtClean="0"/>
              <a:t>Identity management</a:t>
            </a:r>
          </a:p>
          <a:p>
            <a:r>
              <a:rPr lang="en-US" dirty="0" smtClean="0"/>
              <a:t>Easy transfer of assets</a:t>
            </a:r>
          </a:p>
          <a:p>
            <a:r>
              <a:rPr lang="en-US" dirty="0" smtClean="0"/>
              <a:t>Create the illusion of a single global computer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4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41500" y="766763"/>
            <a:ext cx="8637588" cy="717550"/>
          </a:xfrm>
        </p:spPr>
        <p:txBody>
          <a:bodyPr/>
          <a:lstStyle/>
          <a:p>
            <a:pPr algn="ctr"/>
            <a:r>
              <a:rPr lang="en-US" altLang="en-US" sz="4100" b="1" dirty="0"/>
              <a:t>Distributed DBMS</a:t>
            </a:r>
          </a:p>
        </p:txBody>
      </p:sp>
      <p:pic>
        <p:nvPicPr>
          <p:cNvPr id="571395" name="Picture 3" descr="D:\June\book3\Instructors Guide\artwork tiffs\Ch22-tif\DS3-Figure 22-01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58112"/>
            <a:ext cx="74676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70" y="1769745"/>
            <a:ext cx="2247900" cy="1123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875" y="3249105"/>
            <a:ext cx="1228725" cy="1123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450" y="496062"/>
            <a:ext cx="1162050" cy="1162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170" y="5474367"/>
            <a:ext cx="206692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6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1234</TotalTime>
  <Words>1688</Words>
  <Application>Microsoft Office PowerPoint</Application>
  <PresentationFormat>Widescreen</PresentationFormat>
  <Paragraphs>426</Paragraphs>
  <Slides>51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Arial</vt:lpstr>
      <vt:lpstr>Calibri</vt:lpstr>
      <vt:lpstr>Calibri Light</vt:lpstr>
      <vt:lpstr>Consolas</vt:lpstr>
      <vt:lpstr>Wingdings</vt:lpstr>
      <vt:lpstr>Office Theme</vt:lpstr>
      <vt:lpstr>The Blockchain Technology</vt:lpstr>
      <vt:lpstr>Advisory Board</vt:lpstr>
      <vt:lpstr>Outline</vt:lpstr>
      <vt:lpstr>Prerequisites</vt:lpstr>
      <vt:lpstr>Tentative Schedule</vt:lpstr>
      <vt:lpstr>Seminar Goals</vt:lpstr>
      <vt:lpstr>Traditional Online Transactions</vt:lpstr>
      <vt:lpstr>Questions</vt:lpstr>
      <vt:lpstr>Distributed DBMS</vt:lpstr>
      <vt:lpstr>Limitations of Distributed Databases</vt:lpstr>
      <vt:lpstr>How Blockchain works?</vt:lpstr>
      <vt:lpstr>Replicated Transaction Log</vt:lpstr>
      <vt:lpstr>Public vs. Private Blockchains</vt:lpstr>
      <vt:lpstr>The Bitcoin Blockchain</vt:lpstr>
      <vt:lpstr>Bitcoin</vt:lpstr>
      <vt:lpstr>The essence of bitcoin</vt:lpstr>
      <vt:lpstr>The Bitcoin Blockchain</vt:lpstr>
      <vt:lpstr>Bitcoin Blockchain</vt:lpstr>
      <vt:lpstr>Proof of Work [Naor&amp;Dwork 92]</vt:lpstr>
      <vt:lpstr>The Consensus Problem[Lamport]</vt:lpstr>
      <vt:lpstr>The FLP Theorem 1985</vt:lpstr>
      <vt:lpstr>Consensus in Bitcoin</vt:lpstr>
      <vt:lpstr>Longest Chain</vt:lpstr>
      <vt:lpstr>Longest Chain</vt:lpstr>
      <vt:lpstr>The effects of the longest chain rule</vt:lpstr>
      <vt:lpstr>Bitcoin Main Features</vt:lpstr>
      <vt:lpstr>The Ethereum Blockchain</vt:lpstr>
      <vt:lpstr>Smart Contracts</vt:lpstr>
      <vt:lpstr>Ethereum </vt:lpstr>
      <vt:lpstr>How to steal $50M – the DAO bug</vt:lpstr>
      <vt:lpstr>How to steal $50M – the DAO bug</vt:lpstr>
      <vt:lpstr>How to steal $50M – the DAO bug</vt:lpstr>
      <vt:lpstr>How to steal $50M – the DAO bug</vt:lpstr>
      <vt:lpstr>How to steal $50M – the DAO bug</vt:lpstr>
      <vt:lpstr>Final Comments</vt:lpstr>
      <vt:lpstr>Something Completely Different OS</vt:lpstr>
      <vt:lpstr>Blockchain</vt:lpstr>
      <vt:lpstr>Some Early Applications of Blockchain</vt:lpstr>
      <vt:lpstr>Challenges</vt:lpstr>
      <vt:lpstr>Blockchain is interdisciplinary</vt:lpstr>
      <vt:lpstr>Useful Techniques </vt:lpstr>
      <vt:lpstr>Distributed Computing &amp; Databases</vt:lpstr>
      <vt:lpstr>Replicated Transaction Log</vt:lpstr>
      <vt:lpstr>Failure Models - How can a node fail</vt:lpstr>
      <vt:lpstr>Fault Tolerance</vt:lpstr>
      <vt:lpstr>Cryptography and Security</vt:lpstr>
      <vt:lpstr>Programming</vt:lpstr>
      <vt:lpstr>Foundational Work</vt:lpstr>
      <vt:lpstr>What do you have to do if you are registered?</vt:lpstr>
      <vt:lpstr>Acknowledgments</vt:lpstr>
      <vt:lpstr> For more information</vt:lpstr>
    </vt:vector>
  </TitlesOfParts>
  <Company>Tel-Aviv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Blockchain Technology</dc:title>
  <dc:creator>Mooly Sagiv</dc:creator>
  <cp:lastModifiedBy>Mooly Sagiv</cp:lastModifiedBy>
  <cp:revision>141</cp:revision>
  <dcterms:created xsi:type="dcterms:W3CDTF">2018-02-25T06:19:54Z</dcterms:created>
  <dcterms:modified xsi:type="dcterms:W3CDTF">2018-03-18T13:03:02Z</dcterms:modified>
</cp:coreProperties>
</file>