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27046-C395-4F0E-80D6-9B8CCC82BD5A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D8A20-F7F5-44BB-A17A-F53B7929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5A254-A75C-49A9-BB5B-0DB4AB7BB4B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135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7F94E-C32A-4111-AAF6-B6A0BA2D31D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869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DFB7A-FCBF-488C-BEC8-611DB107FE7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21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F9078-D2C2-4DD4-9BDB-0836BD52CCC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005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29D96-53DC-4EE0-90FF-E00C8EB7E54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 lIns="89730" tIns="44865" rIns="89730" bIns="44865"/>
          <a:lstStyle/>
          <a:p>
            <a:r>
              <a:rPr lang="en-US" altLang="en-US"/>
              <a:t>Additional information and the prototype implementation is available from my home-page.</a:t>
            </a:r>
          </a:p>
          <a:p>
            <a:endParaRPr lang="en-US" altLang="en-US"/>
          </a:p>
          <a:p>
            <a:r>
              <a:rPr lang="en-US" altLang="en-US"/>
              <a:t>Any questions ?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18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B73E2-86EB-4367-B44B-0EA71FB4410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A0C79-7D28-4367-84A6-3818922A442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354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2FE26-9D1B-42FE-880D-A570C00186D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061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1FA6E-3D5F-4513-BEE8-22356E22377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618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E0688-8646-4E12-A9CB-52D023D7136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857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55F48-3E01-4C98-A0AD-01582059247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814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5303A-8EB8-4838-94EA-02DF19A73BA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328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2EDF6-A093-438D-BAE4-FE899A47F00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37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6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6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6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6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4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2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4967-58CD-4220-86D9-295F6AB7AD2D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8D7E2-EA92-4AAC-932D-9EEE37D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3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s.tuwien.ac.at/~silvia/research-tips/speaker.pdf" TargetMode="External"/><Relationship Id="rId2" Type="http://schemas.openxmlformats.org/officeDocument/2006/relationships/hyperlink" Target="https://homes.cs.washington.edu/~mernst/advice/giving-tal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good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Mooly Sagiv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260A-EF9D-4FEA-8AE6-D7BD9520D72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The Conclusion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he-IL">
                <a:solidFill>
                  <a:srgbClr val="FF0000"/>
                </a:solidFill>
              </a:rPr>
              <a:t>Hindsight </a:t>
            </a:r>
            <a:r>
              <a:rPr lang="en-US" altLang="he-IL">
                <a:solidFill>
                  <a:srgbClr val="000000"/>
                </a:solidFill>
              </a:rPr>
              <a:t>is clearer than Foresight</a:t>
            </a:r>
          </a:p>
          <a:p>
            <a:r>
              <a:rPr lang="en-US" altLang="he-IL">
                <a:solidFill>
                  <a:srgbClr val="000000"/>
                </a:solidFill>
              </a:rPr>
              <a:t>Give open problems/further work</a:t>
            </a:r>
          </a:p>
          <a:p>
            <a:r>
              <a:rPr lang="en-US" altLang="he-IL">
                <a:solidFill>
                  <a:srgbClr val="000000"/>
                </a:solidFill>
              </a:rPr>
              <a:t>Indicate that your talk is over</a:t>
            </a:r>
          </a:p>
        </p:txBody>
      </p:sp>
    </p:spTree>
    <p:extLst>
      <p:ext uri="{BB962C8B-B14F-4D97-AF65-F5344CB8AC3E}">
        <p14:creationId xmlns:p14="http://schemas.microsoft.com/office/powerpoint/2010/main" val="319760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91B2-511C-4664-95E8-7C37FF69D7B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Know your audience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685867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C6A4-D16B-44B9-AB39-244BC91DDD5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Getting through the Audience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Use Repetitions</a:t>
            </a:r>
          </a:p>
          <a:p>
            <a:r>
              <a:rPr lang="en-US" altLang="he-IL">
                <a:solidFill>
                  <a:srgbClr val="000000"/>
                </a:solidFill>
              </a:rPr>
              <a:t>Remind, don’t assume</a:t>
            </a:r>
          </a:p>
          <a:p>
            <a:r>
              <a:rPr lang="en-US" altLang="he-IL">
                <a:solidFill>
                  <a:srgbClr val="000000"/>
                </a:solidFill>
              </a:rPr>
              <a:t>Don’t over-run</a:t>
            </a:r>
          </a:p>
          <a:p>
            <a:r>
              <a:rPr lang="en-US" altLang="he-IL">
                <a:solidFill>
                  <a:srgbClr val="000000"/>
                </a:solidFill>
              </a:rPr>
              <a:t>Maintain Eye Contact</a:t>
            </a:r>
          </a:p>
          <a:p>
            <a:r>
              <a:rPr lang="en-US" altLang="he-IL">
                <a:solidFill>
                  <a:srgbClr val="000000"/>
                </a:solidFill>
              </a:rPr>
              <a:t>Control your voice</a:t>
            </a:r>
          </a:p>
          <a:p>
            <a:r>
              <a:rPr lang="en-US" altLang="he-IL">
                <a:solidFill>
                  <a:srgbClr val="000000"/>
                </a:solidFill>
              </a:rPr>
              <a:t>Control your motion</a:t>
            </a:r>
          </a:p>
          <a:p>
            <a:r>
              <a:rPr lang="en-US" altLang="he-IL">
                <a:solidFill>
                  <a:srgbClr val="000000"/>
                </a:solidFill>
              </a:rPr>
              <a:t>Take care of your appearance</a:t>
            </a:r>
          </a:p>
        </p:txBody>
      </p:sp>
    </p:spTree>
    <p:extLst>
      <p:ext uri="{BB962C8B-B14F-4D97-AF65-F5344CB8AC3E}">
        <p14:creationId xmlns:p14="http://schemas.microsoft.com/office/powerpoint/2010/main" val="3017660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5E87-3D3B-4EA9-9F9A-E9539686E3C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Visual Aids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PowerPoint transparencies</a:t>
            </a:r>
          </a:p>
          <a:p>
            <a:r>
              <a:rPr lang="en-US" altLang="he-IL">
                <a:solidFill>
                  <a:srgbClr val="000000"/>
                </a:solidFill>
              </a:rPr>
              <a:t>Don’t overload transparencies</a:t>
            </a:r>
          </a:p>
          <a:p>
            <a:r>
              <a:rPr lang="en-US" altLang="he-IL">
                <a:solidFill>
                  <a:srgbClr val="000000"/>
                </a:solidFill>
              </a:rPr>
              <a:t>Don’t use too many transparencies</a:t>
            </a:r>
          </a:p>
          <a:p>
            <a:r>
              <a:rPr lang="en-US" altLang="he-IL">
                <a:solidFill>
                  <a:srgbClr val="000000"/>
                </a:solidFill>
              </a:rPr>
              <a:t>Use Overlays Properly</a:t>
            </a:r>
          </a:p>
          <a:p>
            <a:r>
              <a:rPr lang="en-US" altLang="he-IL">
                <a:solidFill>
                  <a:srgbClr val="000000"/>
                </a:solidFill>
              </a:rPr>
              <a:t>Use Color Effectively</a:t>
            </a:r>
          </a:p>
          <a:p>
            <a:r>
              <a:rPr lang="en-US" altLang="he-IL">
                <a:solidFill>
                  <a:srgbClr val="000000"/>
                </a:solidFill>
              </a:rPr>
              <a:t>Use Pictures and Tables</a:t>
            </a:r>
          </a:p>
          <a:p>
            <a:r>
              <a:rPr lang="en-US" altLang="he-IL">
                <a:solidFill>
                  <a:srgbClr val="000000"/>
                </a:solidFill>
              </a:rPr>
              <a:t>The blackboard can be used too </a:t>
            </a:r>
          </a:p>
        </p:txBody>
      </p:sp>
    </p:spTree>
    <p:extLst>
      <p:ext uri="{BB962C8B-B14F-4D97-AF65-F5344CB8AC3E}">
        <p14:creationId xmlns:p14="http://schemas.microsoft.com/office/powerpoint/2010/main" val="194055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892E-8AB7-4F2D-B08C-DE59E56107F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Don’t overload transparencies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The input of the program can be arbitrary.</a:t>
            </a:r>
          </a:p>
          <a:p>
            <a:r>
              <a:rPr lang="en-US" altLang="en-US">
                <a:solidFill>
                  <a:srgbClr val="000000"/>
                </a:solidFill>
              </a:rPr>
              <a:t>Let x be a prime number, i.e., all the numbers z&lt;x do not divide x. y be the next prime number, i.e., etc.</a:t>
            </a:r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Arbitrary input</a:t>
            </a:r>
          </a:p>
          <a:p>
            <a:r>
              <a:rPr lang="en-US" altLang="en-US">
                <a:solidFill>
                  <a:srgbClr val="000000"/>
                </a:solidFill>
              </a:rPr>
              <a:t>Prime number x</a:t>
            </a:r>
          </a:p>
          <a:p>
            <a:pPr lvl="1"/>
            <a:r>
              <a:rPr lang="en-US" altLang="en-US">
                <a:solidFill>
                  <a:srgbClr val="000000"/>
                </a:solidFill>
              </a:rPr>
              <a:t>The next prime y</a:t>
            </a:r>
          </a:p>
        </p:txBody>
      </p:sp>
    </p:spTree>
    <p:extLst>
      <p:ext uri="{BB962C8B-B14F-4D97-AF65-F5344CB8AC3E}">
        <p14:creationId xmlns:p14="http://schemas.microsoft.com/office/powerpoint/2010/main" val="2755436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0A6E-76F8-402D-9D38-035C02F2FAE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Use  overlays (im)properly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Item 1</a:t>
            </a:r>
          </a:p>
          <a:p>
            <a:pPr lvl="1"/>
            <a:r>
              <a:rPr lang="en-US" altLang="en-US">
                <a:solidFill>
                  <a:srgbClr val="000000"/>
                </a:solidFill>
              </a:rPr>
              <a:t>Item 1.1</a:t>
            </a:r>
          </a:p>
          <a:p>
            <a:pPr lvl="1"/>
            <a:r>
              <a:rPr lang="en-US" altLang="en-US">
                <a:solidFill>
                  <a:srgbClr val="000000"/>
                </a:solidFill>
              </a:rPr>
              <a:t>Item 1.2</a:t>
            </a:r>
          </a:p>
          <a:p>
            <a:r>
              <a:rPr lang="en-US" altLang="en-US">
                <a:solidFill>
                  <a:srgbClr val="000000"/>
                </a:solidFill>
              </a:rPr>
              <a:t>Item 2</a:t>
            </a:r>
          </a:p>
          <a:p>
            <a:pPr lvl="1"/>
            <a:r>
              <a:rPr lang="en-US" altLang="en-US">
                <a:solidFill>
                  <a:srgbClr val="000000"/>
                </a:solidFill>
              </a:rPr>
              <a:t>Item 2.1</a:t>
            </a:r>
          </a:p>
          <a:p>
            <a:pPr lvl="2"/>
            <a:r>
              <a:rPr lang="en-US" altLang="en-US">
                <a:solidFill>
                  <a:srgbClr val="000000"/>
                </a:solidFill>
              </a:rPr>
              <a:t>Item 2.1.1</a:t>
            </a:r>
          </a:p>
        </p:txBody>
      </p:sp>
      <p:sp>
        <p:nvSpPr>
          <p:cNvPr id="428036" name="Line 4"/>
          <p:cNvSpPr>
            <a:spLocks noChangeShapeType="1"/>
          </p:cNvSpPr>
          <p:nvPr/>
        </p:nvSpPr>
        <p:spPr bwMode="auto">
          <a:xfrm>
            <a:off x="2209800" y="2362200"/>
            <a:ext cx="3124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8037" name="AutoShape 5"/>
          <p:cNvSpPr>
            <a:spLocks noChangeArrowheads="1"/>
          </p:cNvSpPr>
          <p:nvPr/>
        </p:nvSpPr>
        <p:spPr bwMode="auto">
          <a:xfrm>
            <a:off x="2590800" y="3886200"/>
            <a:ext cx="2362200" cy="762000"/>
          </a:xfrm>
          <a:prstGeom prst="homePlate">
            <a:avLst>
              <a:gd name="adj" fmla="val 7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91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3" autoUpdateAnimBg="0" rev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622A-A5A1-4280-8C89-86EAC75D418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Use  colors properly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66"/>
                </a:solidFill>
              </a:rPr>
              <a:t>Item 1</a:t>
            </a:r>
          </a:p>
          <a:p>
            <a:r>
              <a:rPr lang="en-US" altLang="en-US"/>
              <a:t>Item 2</a:t>
            </a:r>
          </a:p>
          <a:p>
            <a:r>
              <a:rPr lang="en-US" altLang="en-US">
                <a:solidFill>
                  <a:schemeClr val="bg1"/>
                </a:solidFill>
              </a:rPr>
              <a:t>I</a:t>
            </a:r>
            <a:r>
              <a:rPr lang="en-US" altLang="en-US"/>
              <a:t>t</a:t>
            </a:r>
            <a:r>
              <a:rPr lang="en-US" altLang="en-US">
                <a:solidFill>
                  <a:schemeClr val="accent1"/>
                </a:solidFill>
              </a:rPr>
              <a:t>e</a:t>
            </a:r>
            <a:r>
              <a:rPr lang="en-US" altLang="en-US">
                <a:solidFill>
                  <a:srgbClr val="CC0099"/>
                </a:solidFill>
              </a:rPr>
              <a:t>m</a:t>
            </a:r>
            <a:r>
              <a:rPr lang="en-US" altLang="en-US"/>
              <a:t> 3</a:t>
            </a:r>
          </a:p>
          <a:p>
            <a:pPr lvl="1"/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56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F2A-7EB9-4CD2-AA6E-93DDD3E64FD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38274" name="WordArt 2"/>
          <p:cNvSpPr>
            <a:spLocks noChangeArrowheads="1" noChangeShapeType="1" noTextEdit="1"/>
          </p:cNvSpPr>
          <p:nvPr/>
        </p:nvSpPr>
        <p:spPr bwMode="auto">
          <a:xfrm>
            <a:off x="3733800" y="1828800"/>
            <a:ext cx="480060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</a:rPr>
              <a:t>The End</a:t>
            </a:r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2425700" y="4572000"/>
            <a:ext cx="85613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800" dirty="0">
                <a:cs typeface="Times New Roman (Hebrew)" panose="02020603050405020304" pitchFamily="18" charset="0"/>
              </a:rPr>
              <a:t>http://www.cs.tau.ac.il/~</a:t>
            </a:r>
            <a:r>
              <a:rPr lang="en-US" altLang="he-IL" sz="2800" dirty="0" smtClean="0">
                <a:cs typeface="Times New Roman (Hebrew)" panose="02020603050405020304" pitchFamily="18" charset="0"/>
              </a:rPr>
              <a:t>msagiv/courses/blockchain.html</a:t>
            </a:r>
            <a:endParaRPr lang="en-US" altLang="he-IL" sz="2800" dirty="0">
              <a:cs typeface="Times New Roman (Hebrew)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79517"/>
      </p:ext>
    </p:extLst>
  </p:cSld>
  <p:clrMapOvr>
    <a:masterClrMapping/>
  </p:clrMapOvr>
  <p:transition advTm="576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Sources for Preparing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https://web.stanford.edu/class/ee384m/Handouts/HowtoReadPaper.pdf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://homes.cs.washington.edu/~</a:t>
            </a:r>
            <a:r>
              <a:rPr lang="en-US" dirty="0" smtClean="0">
                <a:hlinkClick r:id="rId2"/>
              </a:rPr>
              <a:t>mernst/advice/giving-talk.html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http://www.ifs.tuwien.ac.at/~</a:t>
            </a:r>
            <a:r>
              <a:rPr lang="en-US" dirty="0" smtClean="0">
                <a:hlinkClick r:id="rId3"/>
              </a:rPr>
              <a:t>silvia/research-tips/speaker.pdf</a:t>
            </a:r>
            <a:endParaRPr lang="en-US" dirty="0" smtClean="0"/>
          </a:p>
          <a:p>
            <a:r>
              <a:rPr lang="en-US" dirty="0"/>
              <a:t>https://www.microsoft.com/en-us/research/academic-program/give-great-research-talk/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7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Less is more</a:t>
            </a:r>
          </a:p>
          <a:p>
            <a:r>
              <a:rPr lang="en-US" dirty="0" smtClean="0"/>
              <a:t>Cut and paste is the enemy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articles are not self-contained</a:t>
            </a:r>
          </a:p>
          <a:p>
            <a:r>
              <a:rPr lang="en-US" dirty="0" smtClean="0"/>
              <a:t>Explain background</a:t>
            </a:r>
          </a:p>
          <a:p>
            <a:r>
              <a:rPr lang="en-US" dirty="0" smtClean="0"/>
              <a:t>Build on prev. lectures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3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01A3-E0DD-4A05-9D8F-C0BB1464F26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4800">
                <a:solidFill>
                  <a:srgbClr val="000000"/>
                </a:solidFill>
              </a:rPr>
              <a:t>How to give a presentation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667000"/>
            <a:ext cx="7772400" cy="2667000"/>
          </a:xfrm>
        </p:spPr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What to say and how to say it</a:t>
            </a:r>
          </a:p>
          <a:p>
            <a:r>
              <a:rPr lang="en-US" altLang="he-IL">
                <a:solidFill>
                  <a:srgbClr val="000000"/>
                </a:solidFill>
              </a:rPr>
              <a:t>Getting through the audience</a:t>
            </a:r>
          </a:p>
          <a:p>
            <a:r>
              <a:rPr lang="en-US" altLang="he-IL">
                <a:solidFill>
                  <a:srgbClr val="000000"/>
                </a:solidFill>
              </a:rPr>
              <a:t>Visual aids</a:t>
            </a:r>
          </a:p>
        </p:txBody>
      </p:sp>
    </p:spTree>
    <p:extLst>
      <p:ext uri="{BB962C8B-B14F-4D97-AF65-F5344CB8AC3E}">
        <p14:creationId xmlns:p14="http://schemas.microsoft.com/office/powerpoint/2010/main" val="3810664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D397-4B8B-40DC-B3C6-9A484B998C7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What to say and how to say it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/>
              <a:t>Communicate the Key Ideas</a:t>
            </a:r>
          </a:p>
          <a:p>
            <a:pPr>
              <a:lnSpc>
                <a:spcPct val="90000"/>
              </a:lnSpc>
            </a:pPr>
            <a:r>
              <a:rPr lang="en-US" altLang="he-IL"/>
              <a:t>Don’t get bogged down in Details</a:t>
            </a:r>
          </a:p>
          <a:p>
            <a:pPr lvl="1">
              <a:lnSpc>
                <a:spcPct val="90000"/>
              </a:lnSpc>
            </a:pPr>
            <a:r>
              <a:rPr lang="en-US" altLang="he-IL"/>
              <a:t>The best talk make you read the paper</a:t>
            </a:r>
          </a:p>
          <a:p>
            <a:pPr>
              <a:lnSpc>
                <a:spcPct val="90000"/>
              </a:lnSpc>
            </a:pPr>
            <a:r>
              <a:rPr lang="en-US" altLang="he-IL"/>
              <a:t>Structure your talk</a:t>
            </a:r>
          </a:p>
          <a:p>
            <a:pPr>
              <a:lnSpc>
                <a:spcPct val="90000"/>
              </a:lnSpc>
            </a:pPr>
            <a:r>
              <a:rPr lang="en-US" altLang="he-IL"/>
              <a:t>Use Top-Down approach </a:t>
            </a:r>
          </a:p>
          <a:p>
            <a:pPr lvl="1">
              <a:lnSpc>
                <a:spcPct val="90000"/>
              </a:lnSpc>
            </a:pPr>
            <a:r>
              <a:rPr lang="en-US" altLang="he-IL"/>
              <a:t>Introduction</a:t>
            </a:r>
          </a:p>
          <a:p>
            <a:pPr lvl="1">
              <a:lnSpc>
                <a:spcPct val="90000"/>
              </a:lnSpc>
            </a:pPr>
            <a:r>
              <a:rPr lang="en-US" altLang="he-IL"/>
              <a:t>Body</a:t>
            </a:r>
          </a:p>
          <a:p>
            <a:pPr lvl="1">
              <a:lnSpc>
                <a:spcPct val="90000"/>
              </a:lnSpc>
            </a:pPr>
            <a:r>
              <a:rPr lang="en-US" altLang="he-IL"/>
              <a:t>[Technicalities]</a:t>
            </a:r>
          </a:p>
          <a:p>
            <a:pPr lvl="1">
              <a:lnSpc>
                <a:spcPct val="90000"/>
              </a:lnSpc>
            </a:pPr>
            <a:r>
              <a:rPr lang="en-US" altLang="he-IL"/>
              <a:t>The Conclusion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7467600" y="4343400"/>
            <a:ext cx="213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Use Examples</a:t>
            </a:r>
          </a:p>
        </p:txBody>
      </p:sp>
    </p:spTree>
    <p:extLst>
      <p:ext uri="{BB962C8B-B14F-4D97-AF65-F5344CB8AC3E}">
        <p14:creationId xmlns:p14="http://schemas.microsoft.com/office/powerpoint/2010/main" val="2872159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B9D6-1E00-4CB8-AE16-CB4270429C7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Define the problem</a:t>
            </a:r>
          </a:p>
          <a:p>
            <a:r>
              <a:rPr lang="en-US" altLang="he-IL">
                <a:solidFill>
                  <a:srgbClr val="000000"/>
                </a:solidFill>
              </a:rPr>
              <a:t>Motivate the audience</a:t>
            </a:r>
          </a:p>
          <a:p>
            <a:r>
              <a:rPr lang="en-US" altLang="he-IL">
                <a:solidFill>
                  <a:srgbClr val="000000"/>
                </a:solidFill>
              </a:rPr>
              <a:t>Introduce terminology</a:t>
            </a:r>
          </a:p>
          <a:p>
            <a:r>
              <a:rPr lang="en-US" altLang="he-IL">
                <a:solidFill>
                  <a:srgbClr val="000000"/>
                </a:solidFill>
              </a:rPr>
              <a:t>Discuss earlier work</a:t>
            </a:r>
          </a:p>
          <a:p>
            <a:r>
              <a:rPr lang="en-US" altLang="he-IL">
                <a:solidFill>
                  <a:srgbClr val="000000"/>
                </a:solidFill>
              </a:rPr>
              <a:t>Emphasize the contributions</a:t>
            </a:r>
          </a:p>
          <a:p>
            <a:r>
              <a:rPr lang="en-US" altLang="he-IL">
                <a:solidFill>
                  <a:srgbClr val="000000"/>
                </a:solidFill>
              </a:rPr>
              <a:t>[Provide a road map] </a:t>
            </a: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7848600" y="3276600"/>
            <a:ext cx="213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Use Examples</a:t>
            </a:r>
          </a:p>
        </p:txBody>
      </p:sp>
    </p:spTree>
    <p:extLst>
      <p:ext uri="{BB962C8B-B14F-4D97-AF65-F5344CB8AC3E}">
        <p14:creationId xmlns:p14="http://schemas.microsoft.com/office/powerpoint/2010/main" val="3647207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8080-D8E1-4531-AC6B-7B9BC721207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tx1"/>
                </a:solidFill>
              </a:rPr>
              <a:t>The body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Abstract the major results</a:t>
            </a:r>
          </a:p>
          <a:p>
            <a:r>
              <a:rPr lang="en-US" altLang="he-IL">
                <a:solidFill>
                  <a:srgbClr val="000000"/>
                </a:solidFill>
              </a:rPr>
              <a:t>Explain the significance of the results</a:t>
            </a:r>
          </a:p>
          <a:p>
            <a:r>
              <a:rPr lang="en-US" altLang="he-IL">
                <a:solidFill>
                  <a:srgbClr val="000000"/>
                </a:solidFill>
              </a:rPr>
              <a:t>Explain the main techniques</a:t>
            </a:r>
          </a:p>
          <a:p>
            <a:r>
              <a:rPr lang="en-US" altLang="he-IL">
                <a:solidFill>
                  <a:srgbClr val="000000"/>
                </a:solidFill>
              </a:rPr>
              <a:t>Use enlightening examples</a:t>
            </a:r>
          </a:p>
          <a:p>
            <a:r>
              <a:rPr lang="en-US" altLang="he-IL">
                <a:solidFill>
                  <a:srgbClr val="000000"/>
                </a:solidFill>
              </a:rPr>
              <a:t>Demonstrations are welcome</a:t>
            </a:r>
          </a:p>
        </p:txBody>
      </p:sp>
    </p:spTree>
    <p:extLst>
      <p:ext uri="{BB962C8B-B14F-4D97-AF65-F5344CB8AC3E}">
        <p14:creationId xmlns:p14="http://schemas.microsoft.com/office/powerpoint/2010/main" val="867069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4848-3B05-467A-B323-9E05803F503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[Technicalities]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Expert only part</a:t>
            </a:r>
          </a:p>
          <a:p>
            <a:r>
              <a:rPr lang="en-US" altLang="he-IL">
                <a:solidFill>
                  <a:srgbClr val="000000"/>
                </a:solidFill>
              </a:rPr>
              <a:t>Show something really interesting beyond the paper/tool</a:t>
            </a:r>
          </a:p>
        </p:txBody>
      </p:sp>
    </p:spTree>
    <p:extLst>
      <p:ext uri="{BB962C8B-B14F-4D97-AF65-F5344CB8AC3E}">
        <p14:creationId xmlns:p14="http://schemas.microsoft.com/office/powerpoint/2010/main" val="14342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369</Words>
  <Application>Microsoft Office PowerPoint</Application>
  <PresentationFormat>Widescreen</PresentationFormat>
  <Paragraphs>116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Times New Roman (Hebrew)</vt:lpstr>
      <vt:lpstr>Office Theme</vt:lpstr>
      <vt:lpstr>Preparing good presentations</vt:lpstr>
      <vt:lpstr>Good Sources for Preparing Presentations</vt:lpstr>
      <vt:lpstr>General Guidelines</vt:lpstr>
      <vt:lpstr>About articles</vt:lpstr>
      <vt:lpstr>How to give a presentation</vt:lpstr>
      <vt:lpstr>What to say and how to say it</vt:lpstr>
      <vt:lpstr>Introduction</vt:lpstr>
      <vt:lpstr>The body</vt:lpstr>
      <vt:lpstr>[Technicalities]</vt:lpstr>
      <vt:lpstr>The Conclusion</vt:lpstr>
      <vt:lpstr>Know your audience</vt:lpstr>
      <vt:lpstr>Getting through the Audience</vt:lpstr>
      <vt:lpstr>Visual Aids</vt:lpstr>
      <vt:lpstr>Don’t overload transparencies</vt:lpstr>
      <vt:lpstr>Use  overlays (im)properly</vt:lpstr>
      <vt:lpstr>Use  colors properly</vt:lpstr>
      <vt:lpstr>PowerPoint Presentation</vt:lpstr>
    </vt:vector>
  </TitlesOfParts>
  <Company>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good presentations</dc:title>
  <dc:creator>Mooly Sagiv</dc:creator>
  <cp:lastModifiedBy>Mooly Sagiv</cp:lastModifiedBy>
  <cp:revision>6</cp:revision>
  <dcterms:created xsi:type="dcterms:W3CDTF">2018-02-27T14:10:02Z</dcterms:created>
  <dcterms:modified xsi:type="dcterms:W3CDTF">2018-03-03T20:47:53Z</dcterms:modified>
</cp:coreProperties>
</file>