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29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8" r:id="rId14"/>
    <p:sldId id="289" r:id="rId15"/>
    <p:sldId id="264" r:id="rId16"/>
    <p:sldId id="290" r:id="rId17"/>
    <p:sldId id="291" r:id="rId18"/>
    <p:sldId id="263" r:id="rId19"/>
    <p:sldId id="268" r:id="rId20"/>
    <p:sldId id="282" r:id="rId21"/>
    <p:sldId id="297" r:id="rId22"/>
    <p:sldId id="296" r:id="rId23"/>
    <p:sldId id="293" r:id="rId24"/>
    <p:sldId id="294" r:id="rId25"/>
    <p:sldId id="295" r:id="rId26"/>
    <p:sldId id="285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36F9B8-9238-45F4-9A7C-E3300BD62C48}">
          <p14:sldIdLst>
            <p14:sldId id="256"/>
            <p14:sldId id="270"/>
            <p14:sldId id="271"/>
            <p14:sldId id="272"/>
            <p14:sldId id="273"/>
            <p14:sldId id="274"/>
          </p14:sldIdLst>
        </p14:section>
        <p14:section name="Untitled Section" id="{D17AC24E-B6E5-497C-8AC8-12C713F60323}">
          <p14:sldIdLst>
            <p14:sldId id="275"/>
            <p14:sldId id="276"/>
            <p14:sldId id="277"/>
            <p14:sldId id="278"/>
            <p14:sldId id="279"/>
            <p14:sldId id="280"/>
            <p14:sldId id="288"/>
            <p14:sldId id="289"/>
            <p14:sldId id="264"/>
            <p14:sldId id="290"/>
            <p14:sldId id="291"/>
            <p14:sldId id="263"/>
            <p14:sldId id="268"/>
            <p14:sldId id="282"/>
            <p14:sldId id="297"/>
            <p14:sldId id="296"/>
            <p14:sldId id="293"/>
            <p14:sldId id="294"/>
            <p14:sldId id="295"/>
            <p14:sldId id="28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n Gerichter" initials="IG" lastIdx="1" clrIdx="0">
    <p:extLst>
      <p:ext uri="{19B8F6BF-5375-455C-9EA6-DF929625EA0E}">
        <p15:presenceInfo xmlns:p15="http://schemas.microsoft.com/office/powerpoint/2012/main" userId="eba0d81390bb5e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1497E0B-57D8-4D7B-B5D5-ACE94E0C5F87}" type="datetimeFigureOut">
              <a:rPr lang="he-IL" smtClean="0"/>
              <a:t>כ"ג/ניסן/תשע"ח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681E532-6226-4E74-AD1C-84732FEC92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0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24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diagram is a bit misleading, the manager can be the same as the recipent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793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בעיה נוספת היא שהסרבר הוא מרכזי והיינו רוצים </a:t>
            </a:r>
            <a:r>
              <a:rPr lang="he-IL" dirty="0" err="1"/>
              <a:t>פיתרון</a:t>
            </a:r>
            <a:r>
              <a:rPr lang="he-IL" dirty="0"/>
              <a:t> שיעבוד בצורה של  </a:t>
            </a:r>
            <a:r>
              <a:rPr lang="en-US" dirty="0"/>
              <a:t>peer to peer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782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 </a:t>
            </a:r>
            <a:r>
              <a:rPr lang="en-US" dirty="0" err="1"/>
              <a:t>Naor</a:t>
            </a:r>
            <a:r>
              <a:rPr lang="en-US" dirty="0"/>
              <a:t> is a computer scientist in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Weizmann Institute of Science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Cynthia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computer scientist in Harvard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1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1E532-6226-4E74-AD1C-84732FEC92F5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957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85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857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96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02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90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7FA6-ED18-4053-8A74-C2E4011E7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Blockchain Seminar </a:t>
            </a:r>
            <a:br>
              <a:rPr lang="en-US" sz="6000" dirty="0"/>
            </a:br>
            <a:r>
              <a:rPr lang="en-US" sz="6000" dirty="0"/>
              <a:t>Proof of work</a:t>
            </a:r>
            <a:endParaRPr lang="he-IL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F0755-E570-4622-A5B5-128515161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Idan Gerichter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2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E359-7F82-4F05-A69B-193FC931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approach 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5658-2388-4B0E-AAE1-A2E46B45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Usage fees by computational power</a:t>
            </a:r>
          </a:p>
          <a:p>
            <a:pPr algn="l" rtl="0"/>
            <a:r>
              <a:rPr lang="en-US" sz="2800" dirty="0"/>
              <a:t>The sender will be required to invest computing power - preventing him from spamming</a:t>
            </a:r>
          </a:p>
          <a:p>
            <a:pPr algn="l" rtl="0"/>
            <a:r>
              <a:rPr lang="en-US" sz="2000" dirty="0"/>
              <a:t>First proposed in </a:t>
            </a:r>
            <a:r>
              <a:rPr lang="en-US" sz="2000" i="1" dirty="0"/>
              <a:t>“Pricing via Processing or Combatting Junk mail” [</a:t>
            </a:r>
            <a:r>
              <a:rPr lang="en-US" sz="2000" i="1" dirty="0" err="1"/>
              <a:t>Dwork</a:t>
            </a:r>
            <a:r>
              <a:rPr lang="en-US" sz="2000" i="1" dirty="0"/>
              <a:t> &amp; </a:t>
            </a:r>
            <a:r>
              <a:rPr lang="en-US" sz="2000" i="1" dirty="0" err="1"/>
              <a:t>Naor</a:t>
            </a:r>
            <a:r>
              <a:rPr lang="en-US" sz="2000" i="1" dirty="0"/>
              <a:t> </a:t>
            </a:r>
            <a:r>
              <a:rPr lang="en-US" sz="2000" i="1"/>
              <a:t>92] </a:t>
            </a:r>
            <a:endParaRPr lang="he-IL" sz="2000" i="1" dirty="0"/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68ED23B5-47A1-40F4-8149-49296E38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72" y="4223078"/>
            <a:ext cx="1813169" cy="235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8">
            <a:extLst>
              <a:ext uri="{FF2B5EF4-FFF2-40B4-BE49-F238E27FC236}">
                <a16:creationId xmlns:a16="http://schemas.microsoft.com/office/drawing/2014/main" id="{F5D3C76F-4AED-4E39-9098-C3BDD82E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934" y="4294198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658C574A-1078-4FDA-AC0E-40FBFD282108}"/>
              </a:ext>
            </a:extLst>
          </p:cNvPr>
          <p:cNvSpPr txBox="1"/>
          <p:nvPr/>
        </p:nvSpPr>
        <p:spPr>
          <a:xfrm>
            <a:off x="8796704" y="4994050"/>
            <a:ext cx="8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Naor</a:t>
            </a:r>
            <a:endParaRPr 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C5B45D3-6E33-4AD2-8B92-0FBD41199B8C}"/>
              </a:ext>
            </a:extLst>
          </p:cNvPr>
          <p:cNvSpPr txBox="1"/>
          <p:nvPr/>
        </p:nvSpPr>
        <p:spPr>
          <a:xfrm>
            <a:off x="1999244" y="4994050"/>
            <a:ext cx="102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67E2-494F-4D95-90B2-4D4B00C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missing link - Proof of Work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5B71-1AB8-4B73-BD1E-5F8017C1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We need a way of efficiently verifying a computational effort has been made by the sender.</a:t>
            </a:r>
          </a:p>
        </p:txBody>
      </p:sp>
    </p:spTree>
    <p:extLst>
      <p:ext uri="{BB962C8B-B14F-4D97-AF65-F5344CB8AC3E}">
        <p14:creationId xmlns:p14="http://schemas.microsoft.com/office/powerpoint/2010/main" val="35221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EBF1-F613-4210-BD7D-1CEC08D4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390"/>
          </a:xfrm>
        </p:spPr>
        <p:txBody>
          <a:bodyPr/>
          <a:lstStyle/>
          <a:p>
            <a:r>
              <a:rPr lang="en-US" dirty="0"/>
              <a:t>Challenge-Response </a:t>
            </a:r>
            <a:r>
              <a:rPr lang="en-US" dirty="0" err="1"/>
              <a:t>PoW</a:t>
            </a:r>
            <a:r>
              <a:rPr lang="en-US" dirty="0"/>
              <a:t> scheme</a:t>
            </a:r>
            <a:endParaRPr lang="he-I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371B11-E221-4F2A-B69D-06CADF42E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8652"/>
          <a:stretch/>
        </p:blipFill>
        <p:spPr>
          <a:xfrm>
            <a:off x="0" y="2566987"/>
            <a:ext cx="1640078" cy="1724025"/>
          </a:xfrm>
          <a:prstGeom prst="rect">
            <a:avLst/>
          </a:prstGeom>
        </p:spPr>
      </p:pic>
      <p:pic>
        <p:nvPicPr>
          <p:cNvPr id="7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2BA0DD81-94B7-4559-BB1E-80ECCA67F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253" y="2787230"/>
            <a:ext cx="1981707" cy="1283537"/>
          </a:xfrm>
          <a:prstGeom prst="rect">
            <a:avLst/>
          </a:prstGeom>
        </p:spPr>
      </p:pic>
      <p:pic>
        <p:nvPicPr>
          <p:cNvPr id="8" name="Picture 7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06AAA1B9-7688-40D9-B8B3-21219637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4543423"/>
            <a:ext cx="788894" cy="5062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CA4A97-EAF4-46E4-B1E6-E7E1D1B62E1A}"/>
              </a:ext>
            </a:extLst>
          </p:cNvPr>
          <p:cNvCxnSpPr/>
          <p:nvPr/>
        </p:nvCxnSpPr>
        <p:spPr>
          <a:xfrm>
            <a:off x="1908922" y="2876550"/>
            <a:ext cx="668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6509C5-FAAB-4C01-A8CE-019F626A111B}"/>
              </a:ext>
            </a:extLst>
          </p:cNvPr>
          <p:cNvSpPr txBox="1"/>
          <p:nvPr/>
        </p:nvSpPr>
        <p:spPr>
          <a:xfrm>
            <a:off x="4208868" y="2429943"/>
            <a:ext cx="2082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1. Ask for service</a:t>
            </a:r>
            <a:endParaRPr lang="he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98F7A4-0818-4685-AFE7-D653ED72CC9F}"/>
              </a:ext>
            </a:extLst>
          </p:cNvPr>
          <p:cNvSpPr txBox="1"/>
          <p:nvPr/>
        </p:nvSpPr>
        <p:spPr>
          <a:xfrm>
            <a:off x="9193593" y="2038651"/>
            <a:ext cx="13430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2. Choose challenge</a:t>
            </a:r>
            <a:endParaRPr lang="he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8E4013-2183-4FD8-91E2-0AC99BE350BB}"/>
              </a:ext>
            </a:extLst>
          </p:cNvPr>
          <p:cNvCxnSpPr>
            <a:cxnSpLocks/>
          </p:cNvCxnSpPr>
          <p:nvPr/>
        </p:nvCxnSpPr>
        <p:spPr>
          <a:xfrm flipH="1">
            <a:off x="1908922" y="3428998"/>
            <a:ext cx="668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FEE1C4-5BCB-437E-A53A-29A0E6DF367A}"/>
              </a:ext>
            </a:extLst>
          </p:cNvPr>
          <p:cNvSpPr txBox="1"/>
          <p:nvPr/>
        </p:nvSpPr>
        <p:spPr>
          <a:xfrm>
            <a:off x="3342641" y="2982390"/>
            <a:ext cx="38290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3. Send challenge: Factorize 9,487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F5159B-3DCC-47A5-9F7D-985C0ACA0064}"/>
              </a:ext>
            </a:extLst>
          </p:cNvPr>
          <p:cNvSpPr txBox="1"/>
          <p:nvPr/>
        </p:nvSpPr>
        <p:spPr>
          <a:xfrm>
            <a:off x="236396" y="2038651"/>
            <a:ext cx="14210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4. Compute</a:t>
            </a:r>
            <a:endParaRPr lang="he-IL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ED8B0C-C9E5-4717-B883-BEE23C3782C2}"/>
              </a:ext>
            </a:extLst>
          </p:cNvPr>
          <p:cNvCxnSpPr/>
          <p:nvPr/>
        </p:nvCxnSpPr>
        <p:spPr>
          <a:xfrm>
            <a:off x="1915851" y="3943350"/>
            <a:ext cx="668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9FDDC9-54BB-42A1-BC1E-526C1D14E498}"/>
              </a:ext>
            </a:extLst>
          </p:cNvPr>
          <p:cNvSpPr txBox="1"/>
          <p:nvPr/>
        </p:nvSpPr>
        <p:spPr>
          <a:xfrm>
            <a:off x="3597648" y="3522701"/>
            <a:ext cx="3228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5. Response: 9487 = 53 * 179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30E1F-6DCB-4E27-8FFC-3E42EBA9582D}"/>
              </a:ext>
            </a:extLst>
          </p:cNvPr>
          <p:cNvSpPr txBox="1"/>
          <p:nvPr/>
        </p:nvSpPr>
        <p:spPr>
          <a:xfrm>
            <a:off x="9176511" y="4295104"/>
            <a:ext cx="1343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6. Verify</a:t>
            </a:r>
            <a:endParaRPr lang="he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D8212F-A6B6-4AEA-8335-0838F664A1BD}"/>
              </a:ext>
            </a:extLst>
          </p:cNvPr>
          <p:cNvCxnSpPr>
            <a:cxnSpLocks/>
          </p:cNvCxnSpPr>
          <p:nvPr/>
        </p:nvCxnSpPr>
        <p:spPr>
          <a:xfrm flipH="1">
            <a:off x="1870821" y="4470243"/>
            <a:ext cx="668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050368-F265-4B19-B6FD-EAA934919885}"/>
              </a:ext>
            </a:extLst>
          </p:cNvPr>
          <p:cNvSpPr txBox="1"/>
          <p:nvPr/>
        </p:nvSpPr>
        <p:spPr>
          <a:xfrm>
            <a:off x="4319532" y="4037052"/>
            <a:ext cx="1861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7. Grant access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C3A048-F901-4746-B017-DC245AE25ADE}"/>
              </a:ext>
            </a:extLst>
          </p:cNvPr>
          <p:cNvSpPr txBox="1"/>
          <p:nvPr/>
        </p:nvSpPr>
        <p:spPr>
          <a:xfrm>
            <a:off x="134694" y="5807006"/>
            <a:ext cx="1624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Alice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A29BF-F76B-4CBB-8C62-ABB8AF39F01C}"/>
              </a:ext>
            </a:extLst>
          </p:cNvPr>
          <p:cNvSpPr txBox="1"/>
          <p:nvPr/>
        </p:nvSpPr>
        <p:spPr>
          <a:xfrm>
            <a:off x="9035820" y="5807006"/>
            <a:ext cx="1624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Bob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7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96303 4.44444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4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ADE9A7-960E-49B9-9A7D-AF852B9A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model definitions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49E41A-DEEF-4C45-BE8E-336E88F8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Resource – The object we want to limit access to (e.g. my mail box)</a:t>
            </a:r>
          </a:p>
          <a:p>
            <a:pPr algn="l" rtl="0"/>
            <a:r>
              <a:rPr lang="en-US" sz="2800" dirty="0"/>
              <a:t>User – Desires access to the resource</a:t>
            </a:r>
          </a:p>
          <a:p>
            <a:pPr algn="l" rtl="0"/>
            <a:endParaRPr lang="en-US" sz="2800" dirty="0"/>
          </a:p>
        </p:txBody>
      </p:sp>
      <p:pic>
        <p:nvPicPr>
          <p:cNvPr id="5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E74318AF-0908-4BF9-98F7-CA6D8401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05" y="4004468"/>
            <a:ext cx="1981707" cy="1283537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0C404992-5E3C-48C9-A524-E783BA9AD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8652"/>
          <a:stretch/>
        </p:blipFill>
        <p:spPr>
          <a:xfrm>
            <a:off x="164592" y="3853077"/>
            <a:ext cx="1640078" cy="1724025"/>
          </a:xfrm>
          <a:prstGeom prst="rect">
            <a:avLst/>
          </a:prstGeom>
        </p:spPr>
      </p:pic>
      <p:pic>
        <p:nvPicPr>
          <p:cNvPr id="8" name="Picture 7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B7380541-D12B-4890-BE26-F746DC95F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416" y="4461987"/>
            <a:ext cx="788894" cy="506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02519-A493-4D32-9455-FAA51CE4DBD3}"/>
              </a:ext>
            </a:extLst>
          </p:cNvPr>
          <p:cNvSpPr txBox="1"/>
          <p:nvPr/>
        </p:nvSpPr>
        <p:spPr>
          <a:xfrm>
            <a:off x="696196" y="5754933"/>
            <a:ext cx="77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FEC5E-2336-4DCE-AB45-B01228105763}"/>
              </a:ext>
            </a:extLst>
          </p:cNvPr>
          <p:cNvSpPr txBox="1"/>
          <p:nvPr/>
        </p:nvSpPr>
        <p:spPr>
          <a:xfrm>
            <a:off x="9450251" y="5754933"/>
            <a:ext cx="123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308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919-BE29-4B43-A5F7-0E140D7C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model definitions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D915-9E06-46D4-B748-E4E80F8A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Resource manager – Regulates access to the resource </a:t>
            </a:r>
          </a:p>
          <a:p>
            <a:pPr algn="l" rtl="0"/>
            <a:r>
              <a:rPr lang="en-US" sz="2800" dirty="0"/>
              <a:t>Pricing function – Moderately difficult to compute but not infeasible. Easy to verify.</a:t>
            </a:r>
            <a:endParaRPr lang="he-IL" sz="3200" dirty="0"/>
          </a:p>
          <a:p>
            <a:pPr algn="l" rtl="0"/>
            <a:endParaRPr lang="he-IL" sz="2800" dirty="0"/>
          </a:p>
        </p:txBody>
      </p:sp>
      <p:pic>
        <p:nvPicPr>
          <p:cNvPr id="4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84115C6-0432-4DF1-B87F-C9B18EA2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05" y="4004468"/>
            <a:ext cx="1981707" cy="1283537"/>
          </a:xfrm>
          <a:prstGeom prst="rect">
            <a:avLst/>
          </a:prstGeom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33745A4D-25E4-4280-88BE-11EAA6CF3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8652"/>
          <a:stretch/>
        </p:blipFill>
        <p:spPr>
          <a:xfrm>
            <a:off x="164592" y="3853077"/>
            <a:ext cx="1640078" cy="1724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5C51C-A9C8-4066-BFC1-BC44F402B992}"/>
              </a:ext>
            </a:extLst>
          </p:cNvPr>
          <p:cNvSpPr txBox="1"/>
          <p:nvPr/>
        </p:nvSpPr>
        <p:spPr>
          <a:xfrm>
            <a:off x="696196" y="5754933"/>
            <a:ext cx="77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F30D1-DFD0-4D32-B943-A3115C0F6462}"/>
              </a:ext>
            </a:extLst>
          </p:cNvPr>
          <p:cNvSpPr txBox="1"/>
          <p:nvPr/>
        </p:nvSpPr>
        <p:spPr>
          <a:xfrm>
            <a:off x="9450251" y="5754933"/>
            <a:ext cx="123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pic>
        <p:nvPicPr>
          <p:cNvPr id="20" name="Picture 19" descr="A drawing of a person&#10;&#10;Description generated with high confidence">
            <a:extLst>
              <a:ext uri="{FF2B5EF4-FFF2-40B4-BE49-F238E27FC236}">
                <a16:creationId xmlns:a16="http://schemas.microsoft.com/office/drawing/2014/main" id="{67FA94E9-0264-4B4B-92CE-CB877BD0E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763" y="4017059"/>
            <a:ext cx="1854471" cy="14399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90862E-0DF7-4FD3-8FEA-936B5B20AA64}"/>
              </a:ext>
            </a:extLst>
          </p:cNvPr>
          <p:cNvSpPr txBox="1"/>
          <p:nvPr/>
        </p:nvSpPr>
        <p:spPr>
          <a:xfrm>
            <a:off x="6501487" y="5780138"/>
            <a:ext cx="2434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Resource manager</a:t>
            </a:r>
            <a:endParaRPr lang="he-IL" dirty="0"/>
          </a:p>
        </p:txBody>
      </p:sp>
      <p:pic>
        <p:nvPicPr>
          <p:cNvPr id="29" name="Picture 2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9B95B59-96E4-43B3-8D10-12E19DDD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124" y="4909600"/>
            <a:ext cx="1723562" cy="8617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7C45649-F55B-48ED-A910-C5FC2CA6328B}"/>
              </a:ext>
            </a:extLst>
          </p:cNvPr>
          <p:cNvSpPr txBox="1"/>
          <p:nvPr/>
        </p:nvSpPr>
        <p:spPr>
          <a:xfrm>
            <a:off x="1471118" y="5780138"/>
            <a:ext cx="292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function proof</a:t>
            </a:r>
          </a:p>
        </p:txBody>
      </p:sp>
      <p:pic>
        <p:nvPicPr>
          <p:cNvPr id="6" name="Picture 5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0719F9E-473B-4CB1-B5E6-CF02E720B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416" y="4461987"/>
            <a:ext cx="788894" cy="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A0CC-A02D-4FEF-8351-E590174A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function definition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56076-CC57-4FB2-82F4-864037939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be a </a:t>
                </a:r>
                <a:r>
                  <a:rPr lang="en-US" sz="2800" i="1" dirty="0"/>
                  <a:t>pricing function</a:t>
                </a:r>
                <a:r>
                  <a:rPr lang="en-US" sz="2800" dirty="0"/>
                  <a:t> if: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moderately easy to compute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not amenable to amortizations:</a:t>
                </a:r>
              </a:p>
              <a:p>
                <a:pPr lvl="2" algn="l" rtl="0"/>
                <a:r>
                  <a:rPr lang="en-US" sz="2200" dirty="0"/>
                  <a:t>The computational cost of computing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comparable to the sum of cost of computing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not amenable to preprocessing</a:t>
                </a:r>
              </a:p>
              <a:p>
                <a:pPr lvl="1" algn="l" rtl="0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it is easy to determine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56076-CC57-4FB2-82F4-864037939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8048-1A2F-42DF-89CD-601EE3D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Cryptographic hash functions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93B2C-F667-458A-AB7A-97E8DE4E2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600" dirty="0"/>
                  <a:t>Preimage resistance</a:t>
                </a:r>
              </a:p>
              <a:p>
                <a:pPr lvl="1" algn="l" rtl="0"/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 hard to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algn="l" rtl="0"/>
                <a:r>
                  <a:rPr lang="en-US" sz="2400" dirty="0"/>
                  <a:t>2nd preimage resistance:</a:t>
                </a:r>
              </a:p>
              <a:p>
                <a:pPr lvl="1" algn="l" rtl="0"/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hard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/>
              </a:p>
              <a:p>
                <a:pPr algn="l" rtl="0"/>
                <a:r>
                  <a:rPr lang="en-US" sz="2400" dirty="0"/>
                  <a:t>Collision resistance:</a:t>
                </a:r>
              </a:p>
              <a:p>
                <a:pPr lvl="1" algn="l" rtl="0"/>
                <a:r>
                  <a:rPr lang="en-US" sz="2200" dirty="0"/>
                  <a:t>Hard to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93B2C-F667-458A-AB7A-97E8DE4E2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6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5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A49D-A4D8-49D8-ACA3-81591E1A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FD659-6E2F-4953-8198-BA3FA37F54C8}"/>
              </a:ext>
            </a:extLst>
          </p:cNvPr>
          <p:cNvSpPr txBox="1"/>
          <p:nvPr/>
        </p:nvSpPr>
        <p:spPr>
          <a:xfrm>
            <a:off x="4038668" y="2705725"/>
            <a:ext cx="2681555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Random Oracle</a:t>
            </a:r>
            <a:endParaRPr lang="he-IL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BBE70-B4B7-40AE-9091-8C1D041A7A45}"/>
              </a:ext>
            </a:extLst>
          </p:cNvPr>
          <p:cNvSpPr txBox="1"/>
          <p:nvPr/>
        </p:nvSpPr>
        <p:spPr>
          <a:xfrm>
            <a:off x="1446807" y="3167390"/>
            <a:ext cx="957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CAT</a:t>
            </a:r>
            <a:endParaRPr lang="he-IL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C9D448-DDF9-4500-9569-0F9607604B3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404153" y="3429000"/>
            <a:ext cx="1160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5457DA-ACF1-4B49-AF29-4D09BC23B359}"/>
              </a:ext>
            </a:extLst>
          </p:cNvPr>
          <p:cNvCxnSpPr/>
          <p:nvPr/>
        </p:nvCxnSpPr>
        <p:spPr>
          <a:xfrm>
            <a:off x="7190197" y="3429000"/>
            <a:ext cx="10582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341941-7E3C-4AB9-8687-1D1F0A59A1C8}"/>
              </a:ext>
            </a:extLst>
          </p:cNvPr>
          <p:cNvSpPr txBox="1"/>
          <p:nvPr/>
        </p:nvSpPr>
        <p:spPr>
          <a:xfrm>
            <a:off x="8565223" y="3201162"/>
            <a:ext cx="1585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F51A41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6B621C-D078-4FA3-90B6-1447F49EB571}"/>
                  </a:ext>
                </a:extLst>
              </p:cNvPr>
              <p:cNvSpPr txBox="1"/>
              <p:nvPr/>
            </p:nvSpPr>
            <p:spPr>
              <a:xfrm>
                <a:off x="7085743" y="2237966"/>
                <a:ext cx="306512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If new - Generate random string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6B621C-D078-4FA3-90B6-1447F49EB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3" y="2237966"/>
                <a:ext cx="3065123" cy="646331"/>
              </a:xfrm>
              <a:prstGeom prst="rect">
                <a:avLst/>
              </a:prstGeom>
              <a:blipFill>
                <a:blip r:embed="rId2"/>
                <a:stretch>
                  <a:fillRect l="-1590" t="-4717" b="-141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000B3D9-3810-4A8C-9215-519DE342F2CE}"/>
              </a:ext>
            </a:extLst>
          </p:cNvPr>
          <p:cNvSpPr txBox="1"/>
          <p:nvPr/>
        </p:nvSpPr>
        <p:spPr>
          <a:xfrm>
            <a:off x="7085743" y="3959917"/>
            <a:ext cx="3065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If seen before, return the string generated before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19DBD-99A2-43C1-9F56-7C6F9F4AADDB}"/>
              </a:ext>
            </a:extLst>
          </p:cNvPr>
          <p:cNvSpPr txBox="1"/>
          <p:nvPr/>
        </p:nvSpPr>
        <p:spPr>
          <a:xfrm>
            <a:off x="3565132" y="4982012"/>
            <a:ext cx="39760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“Ideal cryptographic hash function”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74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16DB-C26E-46F2-A3D0-A3E6489D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function classes of difficulty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62D58-D20B-4F6A-B689-3CA4B5BF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Focus on the relative difficulty of computational tasks rather than asymptotic growth</a:t>
            </a:r>
          </a:p>
          <a:p>
            <a:pPr algn="l" rtl="0"/>
            <a:r>
              <a:rPr lang="en-US" sz="2800" dirty="0"/>
              <a:t>A good pricing function will have a difficulty parameter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F688-6780-4315-80DB-98A801951861}"/>
              </a:ext>
            </a:extLst>
          </p:cNvPr>
          <p:cNvSpPr txBox="1"/>
          <p:nvPr/>
        </p:nvSpPr>
        <p:spPr>
          <a:xfrm>
            <a:off x="8458200" y="3819802"/>
            <a:ext cx="190385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Hard Problems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DDA6F-BA2C-4064-B418-4251C521AB28}"/>
              </a:ext>
            </a:extLst>
          </p:cNvPr>
          <p:cNvSpPr txBox="1"/>
          <p:nvPr/>
        </p:nvSpPr>
        <p:spPr>
          <a:xfrm>
            <a:off x="1085850" y="3819802"/>
            <a:ext cx="190385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dirty="0"/>
              <a:t>Easy problems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12435-76A6-4F9C-B4F7-17F3EAB970E9}"/>
              </a:ext>
            </a:extLst>
          </p:cNvPr>
          <p:cNvSpPr txBox="1"/>
          <p:nvPr/>
        </p:nvSpPr>
        <p:spPr>
          <a:xfrm>
            <a:off x="4561617" y="3820079"/>
            <a:ext cx="23246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dirty="0"/>
              <a:t>Moderate Problems</a:t>
            </a:r>
            <a:endParaRPr lang="he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8DBD3-E5E9-45D6-B8E5-6E29EECDAA31}"/>
              </a:ext>
            </a:extLst>
          </p:cNvPr>
          <p:cNvSpPr txBox="1"/>
          <p:nvPr/>
        </p:nvSpPr>
        <p:spPr>
          <a:xfrm>
            <a:off x="4452150" y="4313831"/>
            <a:ext cx="2619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Somewhere in the gap</a:t>
            </a: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3355E-84FF-475B-92E1-59647E797CC4}"/>
              </a:ext>
            </a:extLst>
          </p:cNvPr>
          <p:cNvSpPr txBox="1"/>
          <p:nvPr/>
        </p:nvSpPr>
        <p:spPr>
          <a:xfrm>
            <a:off x="991980" y="4359652"/>
            <a:ext cx="209159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Efficient solution exists</a:t>
            </a:r>
          </a:p>
          <a:p>
            <a:r>
              <a:rPr lang="en-US" sz="1600" dirty="0"/>
              <a:t>Ex: Verify preimage</a:t>
            </a:r>
            <a:endParaRPr lang="he-IL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2DFF3-04BF-4357-A7F5-3BFB1CC101EB}"/>
              </a:ext>
            </a:extLst>
          </p:cNvPr>
          <p:cNvSpPr txBox="1"/>
          <p:nvPr/>
        </p:nvSpPr>
        <p:spPr>
          <a:xfrm>
            <a:off x="8458200" y="4328874"/>
            <a:ext cx="22587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Infeasible in reasonable time</a:t>
            </a:r>
          </a:p>
          <a:p>
            <a:r>
              <a:rPr lang="en-US" sz="1600" dirty="0"/>
              <a:t>Ex: Hash preimage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00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2324-4710-4A66-B3DF-46E4AEF1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function example - </a:t>
            </a:r>
            <a:r>
              <a:rPr lang="en-US" dirty="0" err="1"/>
              <a:t>Hashcash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B1A7A-BBD1-4BE0-99A0-B718B5853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is a cryptographic hash function</a:t>
                </a:r>
              </a:p>
              <a:p>
                <a:pPr algn="l" rtl="0"/>
                <a:r>
                  <a:rPr lang="en-US" sz="2800" dirty="0"/>
                  <a:t>If random oracle, for a string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	Every bit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0 or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l" rtl="0"/>
                <a:r>
                  <a:rPr lang="en-US" sz="2800" dirty="0"/>
                  <a:t>The probability the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bits are 0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/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B1A7A-BBD1-4BE0-99A0-B718B5853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5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3E00-59F0-4FA0-8669-07DA00E8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96038"/>
          </a:xfrm>
        </p:spPr>
        <p:txBody>
          <a:bodyPr/>
          <a:lstStyle/>
          <a:p>
            <a:r>
              <a:rPr lang="en-US" dirty="0"/>
              <a:t>Junk email problem</a:t>
            </a:r>
            <a:endParaRPr lang="he-IL" dirty="0"/>
          </a:p>
        </p:txBody>
      </p:sp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5E1E117-3A02-45E4-B8F4-D17F957A4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3" r="17900"/>
          <a:stretch/>
        </p:blipFill>
        <p:spPr>
          <a:xfrm>
            <a:off x="142463" y="2425180"/>
            <a:ext cx="2190052" cy="2007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D622AE-00E9-478E-B6C1-9AA391133284}"/>
              </a:ext>
            </a:extLst>
          </p:cNvPr>
          <p:cNvSpPr txBox="1"/>
          <p:nvPr/>
        </p:nvSpPr>
        <p:spPr>
          <a:xfrm>
            <a:off x="142463" y="4477072"/>
            <a:ext cx="21900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Nigerian Prince</a:t>
            </a:r>
            <a:endParaRPr lang="he-IL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E8D4E2-05EB-44D4-B3CE-98FA1140AC01}"/>
              </a:ext>
            </a:extLst>
          </p:cNvPr>
          <p:cNvGrpSpPr/>
          <p:nvPr/>
        </p:nvGrpSpPr>
        <p:grpSpPr>
          <a:xfrm>
            <a:off x="2456330" y="2056813"/>
            <a:ext cx="1093694" cy="811007"/>
            <a:chOff x="2456330" y="2538517"/>
            <a:chExt cx="1093694" cy="811007"/>
          </a:xfrm>
        </p:grpSpPr>
        <p:pic>
          <p:nvPicPr>
            <p:cNvPr id="10" name="Picture 9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2D54A299-46E3-4CAF-BC1B-8313E194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13" name="Picture 12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61443265-A4D4-4972-9F7A-F6B25AE9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14" name="Picture 13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3FC8EAAF-B268-4ED3-B185-A133AE24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23D3D5-52C1-443E-8E3D-57006320FB30}"/>
              </a:ext>
            </a:extLst>
          </p:cNvPr>
          <p:cNvGrpSpPr/>
          <p:nvPr/>
        </p:nvGrpSpPr>
        <p:grpSpPr>
          <a:xfrm>
            <a:off x="2456330" y="3078562"/>
            <a:ext cx="1093694" cy="811007"/>
            <a:chOff x="2456330" y="2538517"/>
            <a:chExt cx="1093694" cy="811007"/>
          </a:xfrm>
        </p:grpSpPr>
        <p:pic>
          <p:nvPicPr>
            <p:cNvPr id="20" name="Picture 19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B9A97CD8-BCB0-46CF-8ED6-AC04A153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21" name="Picture 20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9DCA27E6-E8F8-4AA9-8A88-09EF8E76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22" name="Picture 21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7514D259-DEBC-4FC0-A531-B9A24F97E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235B92-8F86-4900-9647-7D0078957C34}"/>
              </a:ext>
            </a:extLst>
          </p:cNvPr>
          <p:cNvGrpSpPr/>
          <p:nvPr/>
        </p:nvGrpSpPr>
        <p:grpSpPr>
          <a:xfrm>
            <a:off x="2456330" y="4100311"/>
            <a:ext cx="1093694" cy="811007"/>
            <a:chOff x="2456330" y="2538517"/>
            <a:chExt cx="1093694" cy="811007"/>
          </a:xfrm>
        </p:grpSpPr>
        <p:pic>
          <p:nvPicPr>
            <p:cNvPr id="24" name="Picture 23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A9ACA6A3-C85C-489D-B774-34B0C1A3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25" name="Picture 24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F25CB5EA-E996-41ED-B9F9-0C45D429B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26" name="Picture 25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D6959F98-BECF-4221-9FB3-65AC90740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E6AEBDCF-B5DD-4D8B-B746-5AB3D5355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484" y="1624940"/>
            <a:ext cx="1981707" cy="1283537"/>
          </a:xfrm>
          <a:prstGeom prst="rect">
            <a:avLst/>
          </a:prstGeom>
        </p:spPr>
      </p:pic>
      <p:pic>
        <p:nvPicPr>
          <p:cNvPr id="6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815217CB-668E-44C1-8590-F00990438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804" y="3143339"/>
            <a:ext cx="1981707" cy="1283537"/>
          </a:xfrm>
          <a:prstGeom prst="rect">
            <a:avLst/>
          </a:prstGeom>
        </p:spPr>
      </p:pic>
      <p:pic>
        <p:nvPicPr>
          <p:cNvPr id="7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E8B52919-1A03-4494-B137-C453D6F5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740" y="4661738"/>
            <a:ext cx="1981707" cy="12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58021 0.1342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58959 0.05787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2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58881 -0.01459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D710-DA30-469D-9542-8C301CE5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Hashcash</a:t>
            </a:r>
            <a:r>
              <a:rPr lang="en-US" dirty="0"/>
              <a:t> continue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47E6C-E7B4-4817-8604-967D03AC1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leading zeros.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is the proof</a:t>
                </a:r>
              </a:p>
              <a:p>
                <a:pPr algn="l" rtl="0"/>
                <a:r>
                  <a:rPr lang="en-US" sz="2800" dirty="0"/>
                  <a:t>In a brute force attack the complexity of such </a:t>
                </a:r>
                <a:r>
                  <a:rPr lang="en-US" sz="2800" dirty="0" err="1"/>
                  <a:t>PoW</a:t>
                </a:r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 expectation</a:t>
                </a:r>
              </a:p>
              <a:p>
                <a:pPr algn="l" rtl="0"/>
                <a:r>
                  <a:rPr lang="en-US" sz="2800" dirty="0"/>
                  <a:t>We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is partial preimage resistance</a:t>
                </a:r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47E6C-E7B4-4817-8604-967D03AC1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64C5-4DDE-4CE1-BAE5-BFD27B6C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Hashcash</a:t>
            </a:r>
            <a:r>
              <a:rPr lang="en-US" dirty="0"/>
              <a:t> – Preprocessing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6FC3D-021A-45D2-BD43-49A5FFBCA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/>
                  <a:t>Pricing function should be “not amenable to preprocessing”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a timestamp</a:t>
                </a:r>
              </a:p>
              <a:p>
                <a:pPr algn="l" rtl="0"/>
                <a:r>
                  <a:rPr lang="en-US" sz="2800" dirty="0"/>
                  <a:t>Task: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leading zeros</a:t>
                </a:r>
              </a:p>
              <a:p>
                <a:pPr algn="l" rtl="0"/>
                <a:r>
                  <a:rPr lang="en-US" sz="2800" dirty="0"/>
                  <a:t>A better function might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𝑡𝑎𝑟𝑔𝑒𝑡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Used in bitcoin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6FC3D-021A-45D2-BD43-49A5FFBCA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1821" r="-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7EB3-C7B1-4C7C-AEAF-25A2A662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blockchain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F14A-BD63-4EE9-8876-3BB9EBFB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What miners do in blockchain is solving </a:t>
            </a:r>
            <a:r>
              <a:rPr lang="en-US" sz="2800" dirty="0" err="1"/>
              <a:t>PoW</a:t>
            </a:r>
            <a:r>
              <a:rPr lang="en-US" sz="2800" dirty="0"/>
              <a:t> puzzles!</a:t>
            </a:r>
          </a:p>
          <a:p>
            <a:pPr algn="l" rtl="0"/>
            <a:r>
              <a:rPr lang="en-US" sz="2800" dirty="0"/>
              <a:t>But why?</a:t>
            </a:r>
          </a:p>
          <a:p>
            <a:pPr algn="l" rtl="0"/>
            <a:r>
              <a:rPr lang="en-US" sz="2800" dirty="0" err="1"/>
              <a:t>PoW</a:t>
            </a:r>
            <a:r>
              <a:rPr lang="en-US" sz="2800" dirty="0"/>
              <a:t> secures the integrity and order of blocks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3C2C-D0A6-442F-934E-6DE1CEE1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pricing function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2494-9335-4806-943D-AD6D075DE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The pricing function should be a function of the current block and the previous block.</a:t>
            </a:r>
          </a:p>
          <a:p>
            <a:pPr algn="l" rtl="0"/>
            <a:r>
              <a:rPr lang="en-US" sz="2800" dirty="0"/>
              <a:t>Blockchain block internals:</a:t>
            </a:r>
          </a:p>
          <a:p>
            <a:pPr algn="l" rtl="0"/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34EBD-FA0F-4826-BA40-C28960395B9E}"/>
              </a:ext>
            </a:extLst>
          </p:cNvPr>
          <p:cNvGrpSpPr/>
          <p:nvPr/>
        </p:nvGrpSpPr>
        <p:grpSpPr>
          <a:xfrm>
            <a:off x="7553711" y="3187083"/>
            <a:ext cx="2991601" cy="2993054"/>
            <a:chOff x="4032288" y="3586580"/>
            <a:chExt cx="2991601" cy="299305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EA6E42-1093-4E79-8208-11B7B41A16BB}"/>
                </a:ext>
              </a:extLst>
            </p:cNvPr>
            <p:cNvSpPr/>
            <p:nvPr/>
          </p:nvSpPr>
          <p:spPr>
            <a:xfrm>
              <a:off x="4032289" y="3586580"/>
              <a:ext cx="2991600" cy="299305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F6192-885D-462F-9221-E02D3FA5C5D6}"/>
                </a:ext>
              </a:extLst>
            </p:cNvPr>
            <p:cNvSpPr txBox="1"/>
            <p:nvPr/>
          </p:nvSpPr>
          <p:spPr>
            <a:xfrm>
              <a:off x="4032289" y="3586580"/>
              <a:ext cx="1136341" cy="36933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Block: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5CE5AE-7F46-4164-9E2F-4299A77661FE}"/>
                    </a:ext>
                  </a:extLst>
                </p:cNvPr>
                <p:cNvSpPr txBox="1"/>
                <p:nvPr/>
              </p:nvSpPr>
              <p:spPr>
                <a:xfrm>
                  <a:off x="4032288" y="3908724"/>
                  <a:ext cx="2991084" cy="667747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Header: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𝑝𝑟𝑒𝑣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𝑃𝑜𝑊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, …</a:t>
                  </a:r>
                  <a:endParaRPr lang="he-IL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5CE5AE-7F46-4164-9E2F-4299A776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288" y="3908724"/>
                  <a:ext cx="2991084" cy="66774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F8FFE4-8141-4D16-BEC3-4243B94CB636}"/>
                </a:ext>
              </a:extLst>
            </p:cNvPr>
            <p:cNvSpPr txBox="1"/>
            <p:nvPr/>
          </p:nvSpPr>
          <p:spPr>
            <a:xfrm>
              <a:off x="4032288" y="4583948"/>
              <a:ext cx="2991084" cy="19764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Transactions: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1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2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3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he-I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0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1510-0FBC-4FA8-A42C-55D8FD9F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function task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E6380-D5CE-4400-8F6F-DEB0394FC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𝑏𝑙𝑜𝑐𝑘</m:t>
                        </m:r>
                      </m:e>
                    </m:d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leading zeros. </a:t>
                </a:r>
              </a:p>
              <a:p>
                <a:pPr algn="l" rtl="0"/>
                <a:r>
                  <a:rPr lang="en-US" sz="2800" dirty="0"/>
                  <a:t>Note: actual </a:t>
                </a:r>
                <a:r>
                  <a:rPr lang="en-US" sz="2800" dirty="0" err="1"/>
                  <a:t>PoW</a:t>
                </a:r>
                <a:r>
                  <a:rPr lang="en-US" sz="2800" dirty="0"/>
                  <a:t> uses only the</a:t>
                </a:r>
                <a:br>
                  <a:rPr lang="en-US" sz="2800" dirty="0"/>
                </a:br>
                <a:r>
                  <a:rPr lang="en-US" sz="2800" dirty="0" err="1"/>
                  <a:t>merkle</a:t>
                </a:r>
                <a:r>
                  <a:rPr lang="en-US" sz="2800" dirty="0"/>
                  <a:t> </a:t>
                </a:r>
                <a:r>
                  <a:rPr lang="en-US" sz="2800"/>
                  <a:t>root.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E6380-D5CE-4400-8F6F-DEB0394FC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  <a:blipFill>
                <a:blip r:embed="rId2"/>
                <a:stretch>
                  <a:fillRect l="-851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F70CBF1-C0B6-4647-91ED-3E8738CBDC83}"/>
              </a:ext>
            </a:extLst>
          </p:cNvPr>
          <p:cNvGrpSpPr/>
          <p:nvPr/>
        </p:nvGrpSpPr>
        <p:grpSpPr>
          <a:xfrm>
            <a:off x="7553711" y="3187083"/>
            <a:ext cx="2991601" cy="2993054"/>
            <a:chOff x="4032288" y="3586580"/>
            <a:chExt cx="2991601" cy="299305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BFA96-3CC2-49B7-86B8-8D0A2C6FBE68}"/>
                </a:ext>
              </a:extLst>
            </p:cNvPr>
            <p:cNvSpPr/>
            <p:nvPr/>
          </p:nvSpPr>
          <p:spPr>
            <a:xfrm>
              <a:off x="4032289" y="3586580"/>
              <a:ext cx="2991600" cy="299305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A55420-4C61-4BC7-A8BB-E65B805C3461}"/>
                </a:ext>
              </a:extLst>
            </p:cNvPr>
            <p:cNvSpPr txBox="1"/>
            <p:nvPr/>
          </p:nvSpPr>
          <p:spPr>
            <a:xfrm>
              <a:off x="4032289" y="3586580"/>
              <a:ext cx="1136341" cy="36933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Block: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5434E-7D43-42F9-BB7C-A48937C47B91}"/>
                    </a:ext>
                  </a:extLst>
                </p:cNvPr>
                <p:cNvSpPr txBox="1"/>
                <p:nvPr/>
              </p:nvSpPr>
              <p:spPr>
                <a:xfrm>
                  <a:off x="4032288" y="3908724"/>
                  <a:ext cx="2991084" cy="667747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Header: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𝑝𝑟𝑒𝑣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𝑃𝑜𝑊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, …</a:t>
                  </a:r>
                  <a:endParaRPr lang="he-IL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5434E-7D43-42F9-BB7C-A48937C47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288" y="3908724"/>
                  <a:ext cx="2991084" cy="6677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80023-9001-4C32-A9C1-D920E36F822C}"/>
                </a:ext>
              </a:extLst>
            </p:cNvPr>
            <p:cNvSpPr txBox="1"/>
            <p:nvPr/>
          </p:nvSpPr>
          <p:spPr>
            <a:xfrm>
              <a:off x="4032288" y="4583948"/>
              <a:ext cx="2991084" cy="19764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Transactions: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1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2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Tx 3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he-I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B760-4C6C-4DF0-A307-EF410737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84542"/>
          </a:xfrm>
        </p:spPr>
        <p:txBody>
          <a:bodyPr/>
          <a:lstStyle/>
          <a:p>
            <a:r>
              <a:rPr lang="en-US" dirty="0"/>
              <a:t>Proof of Work in blockchain</a:t>
            </a:r>
            <a:endParaRPr lang="he-IL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5F3916-A23A-467C-A40D-FF310B6EA1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742" y="1604787"/>
            <a:ext cx="2584800" cy="29412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2E4A84-29A0-4B97-B448-FAD97631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10" y="1604787"/>
            <a:ext cx="2584800" cy="2940900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32ECEF61-5FB8-45C9-9C92-8173599BA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07" y="1604787"/>
            <a:ext cx="2585064" cy="2941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F8B9FD-22E4-442B-A833-94718DA76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7630">
            <a:off x="3648984" y="2813105"/>
            <a:ext cx="524264" cy="524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7C7A1F-EF9F-47D3-875A-641659F4E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7630">
            <a:off x="7338040" y="2737698"/>
            <a:ext cx="524264" cy="5242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7665B0-4184-4160-85CA-0A9C7D93A9B0}"/>
              </a:ext>
            </a:extLst>
          </p:cNvPr>
          <p:cNvSpPr txBox="1"/>
          <p:nvPr/>
        </p:nvSpPr>
        <p:spPr>
          <a:xfrm>
            <a:off x="1106282" y="4804205"/>
            <a:ext cx="1979720" cy="646331"/>
          </a:xfrm>
          <a:prstGeom prst="rect">
            <a:avLst/>
          </a:prstGeom>
          <a:solidFill>
            <a:schemeClr val="bg1"/>
          </a:solidFill>
          <a:ln>
            <a:solidFill>
              <a:srgbClr val="4CB288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Prev</a:t>
            </a:r>
            <a:r>
              <a:rPr lang="en-US" dirty="0"/>
              <a:t> hash: QJ65</a:t>
            </a:r>
          </a:p>
          <a:p>
            <a:r>
              <a:rPr lang="en-US" dirty="0" err="1"/>
              <a:t>PoW</a:t>
            </a:r>
            <a:r>
              <a:rPr lang="en-US" dirty="0"/>
              <a:t>: JI56</a:t>
            </a:r>
            <a:endParaRPr lang="he-IL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434ADD-245A-4609-BF91-D9F88D027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7630">
            <a:off x="82895" y="2796278"/>
            <a:ext cx="524264" cy="5242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3A62E0-FCAA-44D7-BDAD-228AB172844C}"/>
              </a:ext>
            </a:extLst>
          </p:cNvPr>
          <p:cNvSpPr txBox="1"/>
          <p:nvPr/>
        </p:nvSpPr>
        <p:spPr>
          <a:xfrm>
            <a:off x="4810351" y="4804204"/>
            <a:ext cx="1979720" cy="646331"/>
          </a:xfrm>
          <a:prstGeom prst="rect">
            <a:avLst/>
          </a:prstGeom>
          <a:noFill/>
          <a:ln>
            <a:solidFill>
              <a:srgbClr val="F3C98C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Prev</a:t>
            </a:r>
            <a:r>
              <a:rPr lang="en-US" dirty="0"/>
              <a:t> hash: F168</a:t>
            </a:r>
          </a:p>
          <a:p>
            <a:r>
              <a:rPr lang="en-US" dirty="0" err="1"/>
              <a:t>PoW</a:t>
            </a:r>
            <a:r>
              <a:rPr lang="en-US" dirty="0"/>
              <a:t>: 6DLK</a:t>
            </a:r>
            <a:endParaRPr lang="he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FF581-8D01-4946-8223-C0B97585BE85}"/>
              </a:ext>
            </a:extLst>
          </p:cNvPr>
          <p:cNvSpPr txBox="1"/>
          <p:nvPr/>
        </p:nvSpPr>
        <p:spPr>
          <a:xfrm>
            <a:off x="8514420" y="4804204"/>
            <a:ext cx="1979720" cy="646331"/>
          </a:xfrm>
          <a:prstGeom prst="rect">
            <a:avLst/>
          </a:prstGeom>
          <a:noFill/>
          <a:ln>
            <a:solidFill>
              <a:srgbClr val="CD8078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Prev</a:t>
            </a:r>
            <a:r>
              <a:rPr lang="en-US" dirty="0"/>
              <a:t> hash: I2OP</a:t>
            </a:r>
          </a:p>
          <a:p>
            <a:r>
              <a:rPr lang="en-US" dirty="0" err="1"/>
              <a:t>PoW</a:t>
            </a:r>
            <a:r>
              <a:rPr lang="en-US" dirty="0"/>
              <a:t>: KRX3</a:t>
            </a:r>
            <a:endParaRPr lang="he-IL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8BE07D4-BBB4-4B11-B5EF-CA28FCAEA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447" y="1604787"/>
            <a:ext cx="2585063" cy="2941200"/>
          </a:xfrm>
          <a:prstGeom prst="rect">
            <a:avLst/>
          </a:prstGeom>
        </p:spPr>
      </p:pic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B1DD08C-21F3-4C07-A604-7DD7DCBE2542}"/>
              </a:ext>
            </a:extLst>
          </p:cNvPr>
          <p:cNvSpPr/>
          <p:nvPr/>
        </p:nvSpPr>
        <p:spPr>
          <a:xfrm>
            <a:off x="7354629" y="2756713"/>
            <a:ext cx="486000" cy="4862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AB8C2A-2A78-4B30-8A19-36342981A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7630">
            <a:off x="10950668" y="2737697"/>
            <a:ext cx="524264" cy="524264"/>
          </a:xfrm>
          <a:prstGeom prst="rect">
            <a:avLst/>
          </a:prstGeom>
        </p:spPr>
      </p:pic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AA1E02D5-67E2-4DD3-B654-CE0563D54593}"/>
              </a:ext>
            </a:extLst>
          </p:cNvPr>
          <p:cNvSpPr/>
          <p:nvPr/>
        </p:nvSpPr>
        <p:spPr>
          <a:xfrm>
            <a:off x="10969800" y="2756713"/>
            <a:ext cx="486000" cy="4862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5B695-E53E-4EF8-A508-5BB781BB10ED}"/>
              </a:ext>
            </a:extLst>
          </p:cNvPr>
          <p:cNvSpPr txBox="1"/>
          <p:nvPr/>
        </p:nvSpPr>
        <p:spPr>
          <a:xfrm>
            <a:off x="4204480" y="2252258"/>
            <a:ext cx="3066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work must be redone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DD545-8032-4C24-98B6-1461E2029246}"/>
              </a:ext>
            </a:extLst>
          </p:cNvPr>
          <p:cNvSpPr txBox="1"/>
          <p:nvPr/>
        </p:nvSpPr>
        <p:spPr>
          <a:xfrm>
            <a:off x="1313501" y="5454170"/>
            <a:ext cx="1547526" cy="369332"/>
          </a:xfrm>
          <a:prstGeom prst="rect">
            <a:avLst/>
          </a:prstGeom>
          <a:noFill/>
          <a:ln>
            <a:solidFill>
              <a:srgbClr val="4CB288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Hash: F168</a:t>
            </a:r>
            <a:endParaRPr lang="he-I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66B08-5673-41D4-9096-708DC13A6F2F}"/>
              </a:ext>
            </a:extLst>
          </p:cNvPr>
          <p:cNvSpPr txBox="1"/>
          <p:nvPr/>
        </p:nvSpPr>
        <p:spPr>
          <a:xfrm>
            <a:off x="5030301" y="5453815"/>
            <a:ext cx="1547526" cy="369332"/>
          </a:xfrm>
          <a:prstGeom prst="rect">
            <a:avLst/>
          </a:prstGeom>
          <a:noFill/>
          <a:ln>
            <a:solidFill>
              <a:srgbClr val="F3C98C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Hash: I2OP</a:t>
            </a:r>
            <a:endParaRPr lang="he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D09482-602D-446A-AB51-18B8AA56D378}"/>
              </a:ext>
            </a:extLst>
          </p:cNvPr>
          <p:cNvSpPr txBox="1"/>
          <p:nvPr/>
        </p:nvSpPr>
        <p:spPr>
          <a:xfrm>
            <a:off x="8734683" y="5449409"/>
            <a:ext cx="1547526" cy="369332"/>
          </a:xfrm>
          <a:prstGeom prst="rect">
            <a:avLst/>
          </a:prstGeom>
          <a:noFill/>
          <a:ln>
            <a:solidFill>
              <a:srgbClr val="CD8078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Hash: I2OP</a:t>
            </a:r>
            <a:endParaRPr lang="he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27BE0E-BD93-46B7-9C5F-E68C0EAB0D11}"/>
              </a:ext>
            </a:extLst>
          </p:cNvPr>
          <p:cNvSpPr txBox="1"/>
          <p:nvPr/>
        </p:nvSpPr>
        <p:spPr>
          <a:xfrm>
            <a:off x="5030301" y="5453285"/>
            <a:ext cx="1547526" cy="369332"/>
          </a:xfrm>
          <a:prstGeom prst="rect">
            <a:avLst/>
          </a:prstGeom>
          <a:noFill/>
          <a:ln>
            <a:solidFill>
              <a:srgbClr val="8A6397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Hash: </a:t>
            </a:r>
            <a:r>
              <a:rPr lang="en-US" dirty="0">
                <a:solidFill>
                  <a:srgbClr val="FF0000"/>
                </a:solidFill>
              </a:rPr>
              <a:t>FD58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1DEE8-94D0-4FB0-B9DE-6D0314154095}"/>
              </a:ext>
            </a:extLst>
          </p:cNvPr>
          <p:cNvSpPr txBox="1"/>
          <p:nvPr/>
        </p:nvSpPr>
        <p:spPr>
          <a:xfrm>
            <a:off x="8515116" y="4808123"/>
            <a:ext cx="1979720" cy="646331"/>
          </a:xfrm>
          <a:prstGeom prst="rect">
            <a:avLst/>
          </a:prstGeom>
          <a:noFill/>
          <a:ln>
            <a:solidFill>
              <a:srgbClr val="CD8078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Prev</a:t>
            </a:r>
            <a:r>
              <a:rPr lang="en-US" dirty="0"/>
              <a:t> hash: </a:t>
            </a:r>
            <a:r>
              <a:rPr lang="en-US" dirty="0">
                <a:solidFill>
                  <a:srgbClr val="FF0000"/>
                </a:solidFill>
              </a:rPr>
              <a:t>I2OP</a:t>
            </a:r>
          </a:p>
          <a:p>
            <a:r>
              <a:rPr lang="en-US" dirty="0" err="1"/>
              <a:t>PoW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KRX3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24F5DC-ED3A-4F7C-B4E7-E52CB3B2132D}"/>
              </a:ext>
            </a:extLst>
          </p:cNvPr>
          <p:cNvSpPr txBox="1"/>
          <p:nvPr/>
        </p:nvSpPr>
        <p:spPr>
          <a:xfrm>
            <a:off x="4810351" y="4800468"/>
            <a:ext cx="1979720" cy="646331"/>
          </a:xfrm>
          <a:prstGeom prst="rect">
            <a:avLst/>
          </a:prstGeom>
          <a:noFill/>
          <a:ln>
            <a:solidFill>
              <a:srgbClr val="8A6397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Prev</a:t>
            </a:r>
            <a:r>
              <a:rPr lang="en-US" dirty="0"/>
              <a:t> hash: F168</a:t>
            </a:r>
          </a:p>
          <a:p>
            <a:r>
              <a:rPr lang="en-US" dirty="0" err="1"/>
              <a:t>PoW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6DLK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1FD1EC2B-F0EE-4B5E-85C3-324BEF7D68EE}"/>
              </a:ext>
            </a:extLst>
          </p:cNvPr>
          <p:cNvSpPr/>
          <p:nvPr/>
        </p:nvSpPr>
        <p:spPr>
          <a:xfrm>
            <a:off x="3657587" y="2832120"/>
            <a:ext cx="486000" cy="4862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  <p:bldP spid="40" grpId="0" animBg="1"/>
      <p:bldP spid="4" grpId="0"/>
      <p:bldP spid="29" grpId="0" animBg="1"/>
      <p:bldP spid="32" grpId="0" animBg="1"/>
      <p:bldP spid="33" grpId="0" animBg="1"/>
      <p:bldP spid="35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D0FD-4CA6-4084-9D80-006534E7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LCR and Proof of Work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7E81-7393-4E11-B990-378383BA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Tampering with a block c </a:t>
            </a:r>
            <a:r>
              <a:rPr lang="en-US" sz="2800" dirty="0" err="1"/>
              <a:t>annot</a:t>
            </a:r>
            <a:r>
              <a:rPr lang="en-US" sz="2800" dirty="0"/>
              <a:t> be done without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redoing the work</a:t>
            </a:r>
          </a:p>
          <a:p>
            <a:pPr algn="l" rtl="0"/>
            <a:r>
              <a:rPr lang="en-US" sz="2800" dirty="0"/>
              <a:t>Not only of the current block but 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all the blocks chained after</a:t>
            </a:r>
            <a:r>
              <a:rPr lang="en-US" sz="2800" dirty="0"/>
              <a:t> it</a:t>
            </a:r>
          </a:p>
          <a:p>
            <a:pPr algn="l" rtl="0"/>
            <a:r>
              <a:rPr lang="en-US" sz="2800" dirty="0"/>
              <a:t>Not only the work must be redone for those block</a:t>
            </a:r>
            <a:br>
              <a:rPr lang="en-US" sz="2800" dirty="0"/>
            </a:br>
            <a:r>
              <a:rPr lang="en-US" sz="2800" dirty="0"/>
              <a:t>but also 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faster</a:t>
            </a:r>
            <a:r>
              <a:rPr lang="en-US" sz="2800" dirty="0"/>
              <a:t> than the pace new blocks are generated!</a:t>
            </a:r>
          </a:p>
        </p:txBody>
      </p:sp>
    </p:spTree>
    <p:extLst>
      <p:ext uri="{BB962C8B-B14F-4D97-AF65-F5344CB8AC3E}">
        <p14:creationId xmlns:p14="http://schemas.microsoft.com/office/powerpoint/2010/main" val="29160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D1BD-EDB1-4E7F-A444-814F8F26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98" y="1085850"/>
            <a:ext cx="6367653" cy="1381125"/>
          </a:xfrm>
        </p:spPr>
        <p:txBody>
          <a:bodyPr>
            <a:noAutofit/>
          </a:bodyPr>
          <a:lstStyle/>
          <a:p>
            <a:r>
              <a:rPr lang="en-US" sz="9600" dirty="0"/>
              <a:t>Questions?</a:t>
            </a:r>
            <a:endParaRPr lang="he-IL" sz="9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9C79B2-BFB6-4DEA-8E44-65A11F9F6634}"/>
              </a:ext>
            </a:extLst>
          </p:cNvPr>
          <p:cNvSpPr txBox="1">
            <a:spLocks/>
          </p:cNvSpPr>
          <p:nvPr/>
        </p:nvSpPr>
        <p:spPr>
          <a:xfrm>
            <a:off x="1113185" y="4533900"/>
            <a:ext cx="9411940" cy="1114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Thank you for listening!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2517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08D2-7872-41AE-8165-331BC7EA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Restrain spammers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6B05-69BE-4E5A-86D4-680CE1D1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Spammers can send thousands (or more) emails per second</a:t>
            </a:r>
          </a:p>
          <a:p>
            <a:pPr algn="l" rtl="0"/>
            <a:r>
              <a:rPr lang="en-US" sz="2800" dirty="0"/>
              <a:t>We want to limit the amount of emails a spammer can send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79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50EE-D22B-4CC5-A63F-31EBFAA0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80334"/>
          </a:xfrm>
        </p:spPr>
        <p:txBody>
          <a:bodyPr/>
          <a:lstStyle/>
          <a:p>
            <a:r>
              <a:rPr lang="en-US" dirty="0"/>
              <a:t>Possible solution #1</a:t>
            </a: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9C648-B925-41D3-B00B-ABD3DA69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214" y="1360641"/>
            <a:ext cx="966824" cy="137381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04821-AAD8-4B98-9EDA-FCABFEE45004}"/>
              </a:ext>
            </a:extLst>
          </p:cNvPr>
          <p:cNvGrpSpPr/>
          <p:nvPr/>
        </p:nvGrpSpPr>
        <p:grpSpPr>
          <a:xfrm>
            <a:off x="86629" y="2942392"/>
            <a:ext cx="1624405" cy="1649764"/>
            <a:chOff x="156846" y="2436185"/>
            <a:chExt cx="1624405" cy="1649764"/>
          </a:xfrm>
        </p:grpSpPr>
        <p:pic>
          <p:nvPicPr>
            <p:cNvPr id="10" name="Picture 9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1D81F968-F1BA-43D0-B605-95710EDB3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5604CA-9701-498A-B17D-386CF4E4BE25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</a:t>
              </a:r>
              <a:endParaRPr lang="he-IL" dirty="0"/>
            </a:p>
          </p:txBody>
        </p:sp>
      </p:grpSp>
      <p:pic>
        <p:nvPicPr>
          <p:cNvPr id="13" name="Picture 12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1E46AFA7-622D-49FF-AA75-F9F51FFB1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66" y="3152341"/>
            <a:ext cx="788894" cy="5062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EB229CA-FEDD-43E1-B214-998B0CE18633}"/>
              </a:ext>
            </a:extLst>
          </p:cNvPr>
          <p:cNvGrpSpPr/>
          <p:nvPr/>
        </p:nvGrpSpPr>
        <p:grpSpPr>
          <a:xfrm>
            <a:off x="1934856" y="3152342"/>
            <a:ext cx="1396771" cy="860531"/>
            <a:chOff x="1878573" y="2436184"/>
            <a:chExt cx="1396771" cy="8605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1390BD-7F4A-4494-93F1-BF67E1B961A9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18" name="Picture 17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C7203DEA-2D5B-4265-B2A7-7EC1CC7F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pic>
        <p:nvPicPr>
          <p:cNvPr id="15" name="Picture 14" descr="A drawing of a person&#10;&#10;Description generated with high confidence">
            <a:extLst>
              <a:ext uri="{FF2B5EF4-FFF2-40B4-BE49-F238E27FC236}">
                <a16:creationId xmlns:a16="http://schemas.microsoft.com/office/drawing/2014/main" id="{E243E114-A7A5-4F00-8C5E-09BB5CAEA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805" y="2936182"/>
            <a:ext cx="1981707" cy="1283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508866-1B91-4FAD-967F-A0FFFBDDAE8A}"/>
              </a:ext>
            </a:extLst>
          </p:cNvPr>
          <p:cNvSpPr txBox="1"/>
          <p:nvPr/>
        </p:nvSpPr>
        <p:spPr>
          <a:xfrm>
            <a:off x="6327964" y="1521487"/>
            <a:ext cx="24731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More than </a:t>
            </a:r>
            <a:r>
              <a:rPr lang="en-US" i="1" dirty="0"/>
              <a:t>X</a:t>
            </a:r>
            <a:r>
              <a:rPr lang="en-US" dirty="0"/>
              <a:t> secs passed from “Prince” last email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75A86-8A7C-4032-8D9A-61FD8251688B}"/>
              </a:ext>
            </a:extLst>
          </p:cNvPr>
          <p:cNvSpPr txBox="1"/>
          <p:nvPr/>
        </p:nvSpPr>
        <p:spPr>
          <a:xfrm>
            <a:off x="9239594" y="4222824"/>
            <a:ext cx="1624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Bob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61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23399 -0.05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-0.05301 L 0.62526 0.020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657911C-9C7C-407B-892F-78EF6C88A278}"/>
              </a:ext>
            </a:extLst>
          </p:cNvPr>
          <p:cNvSpPr txBox="1"/>
          <p:nvPr/>
        </p:nvSpPr>
        <p:spPr>
          <a:xfrm>
            <a:off x="6327963" y="1515653"/>
            <a:ext cx="25768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More than </a:t>
            </a:r>
            <a:r>
              <a:rPr lang="en-US" i="1" dirty="0"/>
              <a:t>X </a:t>
            </a:r>
            <a:r>
              <a:rPr lang="en-US" dirty="0"/>
              <a:t>secs passed from “Prince 1” last email</a:t>
            </a:r>
            <a:endParaRPr lang="he-IL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35F924-FBBB-4B49-9111-C2BE7DF1C77E}"/>
              </a:ext>
            </a:extLst>
          </p:cNvPr>
          <p:cNvSpPr txBox="1"/>
          <p:nvPr/>
        </p:nvSpPr>
        <p:spPr>
          <a:xfrm>
            <a:off x="6327963" y="1521487"/>
            <a:ext cx="25768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More than </a:t>
            </a:r>
            <a:r>
              <a:rPr lang="en-US" i="1" dirty="0"/>
              <a:t>X</a:t>
            </a:r>
            <a:r>
              <a:rPr lang="en-US" dirty="0"/>
              <a:t> secs passed from “Prince 2” last email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C2801-BDC0-4DC1-97B2-F77E184F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214" y="1360641"/>
            <a:ext cx="966824" cy="1373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9BFBB-B634-4A96-8F37-B1A7B04D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390"/>
          </a:xfrm>
        </p:spPr>
        <p:txBody>
          <a:bodyPr/>
          <a:lstStyle/>
          <a:p>
            <a:r>
              <a:rPr lang="en-US" dirty="0"/>
              <a:t>Problems with solution #1 </a:t>
            </a:r>
            <a:endParaRPr lang="he-IL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9BF8E9-2014-443D-8B0C-6D054CDB0097}"/>
              </a:ext>
            </a:extLst>
          </p:cNvPr>
          <p:cNvGrpSpPr/>
          <p:nvPr/>
        </p:nvGrpSpPr>
        <p:grpSpPr>
          <a:xfrm>
            <a:off x="5515761" y="5061202"/>
            <a:ext cx="1624405" cy="1649764"/>
            <a:chOff x="156846" y="2436185"/>
            <a:chExt cx="1624405" cy="1649764"/>
          </a:xfrm>
        </p:grpSpPr>
        <p:pic>
          <p:nvPicPr>
            <p:cNvPr id="39" name="Picture 38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A888291B-C586-463E-B1C8-604694F6B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BB36D7-4B9D-465E-931B-E6390EA6A26F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4</a:t>
              </a:r>
              <a:endParaRPr lang="he-IL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37D092-AF0C-46D5-8DC5-CB597DBD666F}"/>
              </a:ext>
            </a:extLst>
          </p:cNvPr>
          <p:cNvGrpSpPr/>
          <p:nvPr/>
        </p:nvGrpSpPr>
        <p:grpSpPr>
          <a:xfrm>
            <a:off x="7210303" y="5061202"/>
            <a:ext cx="1624405" cy="1649764"/>
            <a:chOff x="156846" y="2436185"/>
            <a:chExt cx="1624405" cy="1649764"/>
          </a:xfrm>
        </p:grpSpPr>
        <p:pic>
          <p:nvPicPr>
            <p:cNvPr id="42" name="Picture 41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C398D658-481B-424C-A46E-31F1AC987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6A78BC-AD4D-40ED-82B1-C0617DEB53D9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5</a:t>
              </a:r>
              <a:endParaRPr lang="he-IL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92ABE9-AF86-485A-9376-C0537D780478}"/>
              </a:ext>
            </a:extLst>
          </p:cNvPr>
          <p:cNvGrpSpPr/>
          <p:nvPr/>
        </p:nvGrpSpPr>
        <p:grpSpPr>
          <a:xfrm>
            <a:off x="8904845" y="5061202"/>
            <a:ext cx="1624405" cy="1649764"/>
            <a:chOff x="156846" y="2436185"/>
            <a:chExt cx="1624405" cy="1649764"/>
          </a:xfrm>
        </p:grpSpPr>
        <p:pic>
          <p:nvPicPr>
            <p:cNvPr id="45" name="Picture 44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90EC8E4C-3CE6-47AB-831E-71B52C557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DE2555-D1B1-4B5A-B6E2-A6B9436CF223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6</a:t>
              </a:r>
              <a:endParaRPr lang="he-IL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EBA0BF-12B2-482D-843A-4A6436C8123F}"/>
              </a:ext>
            </a:extLst>
          </p:cNvPr>
          <p:cNvGrpSpPr/>
          <p:nvPr/>
        </p:nvGrpSpPr>
        <p:grpSpPr>
          <a:xfrm>
            <a:off x="536912" y="5061202"/>
            <a:ext cx="1624405" cy="1649764"/>
            <a:chOff x="156846" y="2436185"/>
            <a:chExt cx="1624405" cy="1649764"/>
          </a:xfrm>
        </p:grpSpPr>
        <p:pic>
          <p:nvPicPr>
            <p:cNvPr id="48" name="Picture 47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B79AB772-F265-4CF6-9994-8FF509FC3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532A2B-0556-4696-9C5D-500269804AA8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1</a:t>
              </a:r>
              <a:endParaRPr lang="he-IL" sz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06FB27-AD3E-437B-BB69-926514A1A368}"/>
              </a:ext>
            </a:extLst>
          </p:cNvPr>
          <p:cNvGrpSpPr/>
          <p:nvPr/>
        </p:nvGrpSpPr>
        <p:grpSpPr>
          <a:xfrm>
            <a:off x="2170842" y="5061202"/>
            <a:ext cx="1624405" cy="1649764"/>
            <a:chOff x="166371" y="2436185"/>
            <a:chExt cx="1624405" cy="1649764"/>
          </a:xfrm>
        </p:grpSpPr>
        <p:pic>
          <p:nvPicPr>
            <p:cNvPr id="51" name="Picture 50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A576A17D-ADB7-4EA6-8763-453DD158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6F0D45-222E-4840-BC10-80183CDB14FA}"/>
                </a:ext>
              </a:extLst>
            </p:cNvPr>
            <p:cNvSpPr txBox="1"/>
            <p:nvPr/>
          </p:nvSpPr>
          <p:spPr>
            <a:xfrm>
              <a:off x="166371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2</a:t>
              </a:r>
              <a:endParaRPr lang="he-IL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79E3EC-0C97-4DF1-B7CE-E3E4946661F1}"/>
              </a:ext>
            </a:extLst>
          </p:cNvPr>
          <p:cNvGrpSpPr/>
          <p:nvPr/>
        </p:nvGrpSpPr>
        <p:grpSpPr>
          <a:xfrm>
            <a:off x="3838539" y="5061202"/>
            <a:ext cx="1624405" cy="1649764"/>
            <a:chOff x="156846" y="2436185"/>
            <a:chExt cx="1624405" cy="1649764"/>
          </a:xfrm>
        </p:grpSpPr>
        <p:pic>
          <p:nvPicPr>
            <p:cNvPr id="54" name="Picture 53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BE118221-5D42-44A1-B26D-E3D8BF125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3" r="17900"/>
            <a:stretch/>
          </p:blipFill>
          <p:spPr>
            <a:xfrm>
              <a:off x="270664" y="2436185"/>
              <a:ext cx="1396771" cy="128043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B007E8-2280-4D74-BA34-9A9ECFCAE5B1}"/>
                </a:ext>
              </a:extLst>
            </p:cNvPr>
            <p:cNvSpPr txBox="1"/>
            <p:nvPr/>
          </p:nvSpPr>
          <p:spPr>
            <a:xfrm>
              <a:off x="156846" y="3716617"/>
              <a:ext cx="16244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Prince 3</a:t>
              </a:r>
              <a:endParaRPr lang="he-IL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408979-7918-4428-8A6E-2615960BD2B8}"/>
              </a:ext>
            </a:extLst>
          </p:cNvPr>
          <p:cNvGrpSpPr/>
          <p:nvPr/>
        </p:nvGrpSpPr>
        <p:grpSpPr>
          <a:xfrm>
            <a:off x="3952355" y="4049175"/>
            <a:ext cx="1396771" cy="860531"/>
            <a:chOff x="1878573" y="2436184"/>
            <a:chExt cx="1396771" cy="86053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784B47D-2900-48E8-B39D-8B2E20814072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73" name="Picture 72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986A9C58-3588-4EB4-8CE1-0A3706AD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226855A-7FA5-474E-B857-FD8A6CA8D1A4}"/>
              </a:ext>
            </a:extLst>
          </p:cNvPr>
          <p:cNvGrpSpPr/>
          <p:nvPr/>
        </p:nvGrpSpPr>
        <p:grpSpPr>
          <a:xfrm>
            <a:off x="5660694" y="4038886"/>
            <a:ext cx="1396771" cy="860531"/>
            <a:chOff x="1878573" y="2436184"/>
            <a:chExt cx="1396771" cy="86053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B08B7EC-2128-4A64-A82F-FB94BD90734B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76" name="Picture 75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76B28AAB-D640-46B7-8C88-353C3BB34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8E67A6-691E-48C0-8C4B-9B06D438B4F8}"/>
              </a:ext>
            </a:extLst>
          </p:cNvPr>
          <p:cNvGrpSpPr/>
          <p:nvPr/>
        </p:nvGrpSpPr>
        <p:grpSpPr>
          <a:xfrm>
            <a:off x="7369033" y="4049175"/>
            <a:ext cx="1396771" cy="860531"/>
            <a:chOff x="1878573" y="2436184"/>
            <a:chExt cx="1396771" cy="86053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61700F-3B3F-43C7-88B2-B93FAF4985FE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79" name="Picture 78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76952F15-3F8B-4C63-81E6-34DF8CA5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AB5525C-7ED9-4D15-93AB-22CFA9B2706F}"/>
              </a:ext>
            </a:extLst>
          </p:cNvPr>
          <p:cNvGrpSpPr/>
          <p:nvPr/>
        </p:nvGrpSpPr>
        <p:grpSpPr>
          <a:xfrm>
            <a:off x="9018663" y="4049175"/>
            <a:ext cx="1396771" cy="860531"/>
            <a:chOff x="1878573" y="2436184"/>
            <a:chExt cx="1396771" cy="8605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166208-4E09-4DCA-AA10-2EBF9EAE7E97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82" name="Picture 81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9F78A1AA-E0CE-4275-9441-ABC4DCA0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00BC6C-8DA6-4223-A1E6-F717DC2E12D0}"/>
              </a:ext>
            </a:extLst>
          </p:cNvPr>
          <p:cNvGrpSpPr/>
          <p:nvPr/>
        </p:nvGrpSpPr>
        <p:grpSpPr>
          <a:xfrm>
            <a:off x="2275135" y="4038886"/>
            <a:ext cx="1396771" cy="860531"/>
            <a:chOff x="1878573" y="2436184"/>
            <a:chExt cx="1396771" cy="8605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CC37C1-F471-4A4B-A24B-09674952C9B5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70" name="Picture 69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095D6B66-5184-4203-AD3C-C091F1B02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3EACAE-271C-4556-8208-0B12BF35A01B}"/>
              </a:ext>
            </a:extLst>
          </p:cNvPr>
          <p:cNvGrpSpPr/>
          <p:nvPr/>
        </p:nvGrpSpPr>
        <p:grpSpPr>
          <a:xfrm>
            <a:off x="722045" y="4038886"/>
            <a:ext cx="1396771" cy="860531"/>
            <a:chOff x="1878573" y="2436184"/>
            <a:chExt cx="1396771" cy="8605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B6EA5D-BB25-4034-9863-C9BC2AC150D1}"/>
                </a:ext>
              </a:extLst>
            </p:cNvPr>
            <p:cNvSpPr txBox="1"/>
            <p:nvPr/>
          </p:nvSpPr>
          <p:spPr>
            <a:xfrm>
              <a:off x="1878573" y="2927383"/>
              <a:ext cx="13967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Timestamp</a:t>
              </a:r>
              <a:endParaRPr lang="he-IL" sz="1400" dirty="0"/>
            </a:p>
          </p:txBody>
        </p:sp>
        <p:pic>
          <p:nvPicPr>
            <p:cNvPr id="25" name="Picture 24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0E88B0B0-2C98-4D89-B4BD-900419700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2183" y="2436184"/>
              <a:ext cx="788894" cy="506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7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1862 -0.2898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8724 -0.28981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E6FD-9119-4298-81B1-5548D9A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solution #1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296F-6F16-4D18-968B-81CD6CDE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A spammer can create many accounts </a:t>
            </a:r>
          </a:p>
          <a:p>
            <a:pPr algn="l" rtl="0"/>
            <a:r>
              <a:rPr lang="en-US" sz="2800" dirty="0"/>
              <a:t>The same apply for </a:t>
            </a:r>
            <a:r>
              <a:rPr lang="en-US" sz="2800" dirty="0" err="1"/>
              <a:t>ip</a:t>
            </a:r>
            <a:r>
              <a:rPr lang="en-US" sz="2800" dirty="0"/>
              <a:t> addresses</a:t>
            </a:r>
          </a:p>
          <a:p>
            <a:pPr algn="l" rtl="0"/>
            <a:r>
              <a:rPr lang="en-US" sz="2800" dirty="0"/>
              <a:t>We require a trusted third party</a:t>
            </a:r>
          </a:p>
        </p:txBody>
      </p:sp>
    </p:spTree>
    <p:extLst>
      <p:ext uri="{BB962C8B-B14F-4D97-AF65-F5344CB8AC3E}">
        <p14:creationId xmlns:p14="http://schemas.microsoft.com/office/powerpoint/2010/main" val="223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EB78-9439-48B7-A791-DCE6C809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 #2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C4B9-2F00-49DA-A038-8457245FD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Let’s take snail mail as example</a:t>
            </a:r>
          </a:p>
          <a:p>
            <a:pPr algn="l" rtl="0"/>
            <a:r>
              <a:rPr lang="en-US" sz="2800" dirty="0"/>
              <a:t>Every email will cost a nominal fee - virtual stamp</a:t>
            </a:r>
            <a:endParaRPr lang="he-IL" sz="2800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2162F31-6B2F-498F-BB1D-F6B5E82D3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8652"/>
          <a:stretch/>
        </p:blipFill>
        <p:spPr>
          <a:xfrm>
            <a:off x="131572" y="3773486"/>
            <a:ext cx="1640078" cy="1724025"/>
          </a:xfrm>
          <a:prstGeom prst="rect">
            <a:avLst/>
          </a:prstGeom>
        </p:spPr>
      </p:pic>
      <p:pic>
        <p:nvPicPr>
          <p:cNvPr id="34" name="Picture 33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22F9D8E5-6ADE-4436-A13B-FC96F249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4382393"/>
            <a:ext cx="788894" cy="50620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1C61DE9-1EBF-4A17-A219-A55183B44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47009" y="3718309"/>
            <a:ext cx="638175" cy="4786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7B5DF3-A202-47BC-84F2-B1845E5E07C4}"/>
              </a:ext>
            </a:extLst>
          </p:cNvPr>
          <p:cNvSpPr txBox="1"/>
          <p:nvPr/>
        </p:nvSpPr>
        <p:spPr>
          <a:xfrm>
            <a:off x="2988017" y="3634458"/>
            <a:ext cx="1838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Negligible for regular user</a:t>
            </a:r>
            <a:endParaRPr lang="he-IL" dirty="0"/>
          </a:p>
        </p:txBody>
      </p:sp>
      <p:pic>
        <p:nvPicPr>
          <p:cNvPr id="33" name="Picture 32" descr="A drawing of a person&#10;&#10;Description generated with high confidence">
            <a:extLst>
              <a:ext uri="{FF2B5EF4-FFF2-40B4-BE49-F238E27FC236}">
                <a16:creationId xmlns:a16="http://schemas.microsoft.com/office/drawing/2014/main" id="{B072FE2C-6581-4F7F-9B8B-5A0D8F96A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825" y="3993729"/>
            <a:ext cx="1981707" cy="1283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0008AD-D3C5-487C-9230-7DE33221D62E}"/>
              </a:ext>
            </a:extLst>
          </p:cNvPr>
          <p:cNvSpPr txBox="1"/>
          <p:nvPr/>
        </p:nvSpPr>
        <p:spPr>
          <a:xfrm>
            <a:off x="9184475" y="5467671"/>
            <a:ext cx="1624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Bob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6B594-4D70-4F4D-8B55-D42EC8841A0A}"/>
              </a:ext>
            </a:extLst>
          </p:cNvPr>
          <p:cNvSpPr txBox="1"/>
          <p:nvPr/>
        </p:nvSpPr>
        <p:spPr>
          <a:xfrm>
            <a:off x="131572" y="5634989"/>
            <a:ext cx="1624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Alice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90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66381 0.012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BC53-4CC9-4F6A-AB87-6B1FDD6B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6290"/>
          </a:xfrm>
        </p:spPr>
        <p:txBody>
          <a:bodyPr/>
          <a:lstStyle/>
          <a:p>
            <a:r>
              <a:rPr lang="en-US" dirty="0"/>
              <a:t>Solution #2 - spammer</a:t>
            </a:r>
            <a:endParaRPr lang="he-IL" dirty="0"/>
          </a:p>
        </p:txBody>
      </p:sp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A4C0232-9BE3-4199-AD65-94A02F5E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3" r="17900"/>
          <a:stretch/>
        </p:blipFill>
        <p:spPr>
          <a:xfrm>
            <a:off x="142463" y="2425180"/>
            <a:ext cx="2190052" cy="20076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1DFA0E-E5BE-4521-8D0A-852527EE0B18}"/>
              </a:ext>
            </a:extLst>
          </p:cNvPr>
          <p:cNvGrpSpPr/>
          <p:nvPr/>
        </p:nvGrpSpPr>
        <p:grpSpPr>
          <a:xfrm>
            <a:off x="2456330" y="2056813"/>
            <a:ext cx="1093694" cy="811007"/>
            <a:chOff x="2456330" y="2538517"/>
            <a:chExt cx="1093694" cy="811007"/>
          </a:xfrm>
        </p:grpSpPr>
        <p:pic>
          <p:nvPicPr>
            <p:cNvPr id="8" name="Picture 7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874C969B-367A-4EA5-8749-48EEAC2FA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9" name="Picture 8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F86942E0-DA07-44D2-BBD7-9357CE34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10" name="Picture 9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03E5E2FC-30CA-483A-9EE6-C3481675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8D9D11-B5AD-4215-9472-F01114D60F2E}"/>
              </a:ext>
            </a:extLst>
          </p:cNvPr>
          <p:cNvGrpSpPr/>
          <p:nvPr/>
        </p:nvGrpSpPr>
        <p:grpSpPr>
          <a:xfrm>
            <a:off x="2456330" y="3078562"/>
            <a:ext cx="1093694" cy="811007"/>
            <a:chOff x="2456330" y="2538517"/>
            <a:chExt cx="1093694" cy="811007"/>
          </a:xfrm>
        </p:grpSpPr>
        <p:pic>
          <p:nvPicPr>
            <p:cNvPr id="12" name="Picture 11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A09A2D82-C694-457B-BE51-B8079606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13" name="Picture 12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53E331B0-9534-4C97-B95B-E2902DCBC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14" name="Picture 13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7802E1F2-C857-40A4-A8B8-F6B70E3B6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5ED54-C8B7-40B5-846F-6C716361A00A}"/>
              </a:ext>
            </a:extLst>
          </p:cNvPr>
          <p:cNvGrpSpPr/>
          <p:nvPr/>
        </p:nvGrpSpPr>
        <p:grpSpPr>
          <a:xfrm>
            <a:off x="2456330" y="4100311"/>
            <a:ext cx="1093694" cy="811007"/>
            <a:chOff x="2456330" y="2538517"/>
            <a:chExt cx="1093694" cy="811007"/>
          </a:xfrm>
        </p:grpSpPr>
        <p:pic>
          <p:nvPicPr>
            <p:cNvPr id="16" name="Picture 15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E0D9BADD-43D2-47A6-865D-A74A8AC5A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330" y="2538517"/>
              <a:ext cx="788894" cy="506207"/>
            </a:xfrm>
            <a:prstGeom prst="rect">
              <a:avLst/>
            </a:prstGeom>
          </p:spPr>
        </p:pic>
        <p:pic>
          <p:nvPicPr>
            <p:cNvPr id="17" name="Picture 16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B77A82F3-1976-48D7-83CB-605915D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730" y="2690917"/>
              <a:ext cx="788894" cy="506207"/>
            </a:xfrm>
            <a:prstGeom prst="rect">
              <a:avLst/>
            </a:prstGeom>
          </p:spPr>
        </p:pic>
        <p:pic>
          <p:nvPicPr>
            <p:cNvPr id="18" name="Picture 17" descr="A close up of a building&#10;&#10;Description generated with high confidence">
              <a:extLst>
                <a:ext uri="{FF2B5EF4-FFF2-40B4-BE49-F238E27FC236}">
                  <a16:creationId xmlns:a16="http://schemas.microsoft.com/office/drawing/2014/main" id="{1B57A6EF-9AC9-43B0-AF12-8D87F147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30" y="2843317"/>
              <a:ext cx="788894" cy="506207"/>
            </a:xfrm>
            <a:prstGeom prst="rect">
              <a:avLst/>
            </a:prstGeom>
          </p:spPr>
        </p:pic>
      </p:grpSp>
      <p:pic>
        <p:nvPicPr>
          <p:cNvPr id="19" name="Picture 18" descr="A drawing of a person&#10;&#10;Description generated with high confidence">
            <a:extLst>
              <a:ext uri="{FF2B5EF4-FFF2-40B4-BE49-F238E27FC236}">
                <a16:creationId xmlns:a16="http://schemas.microsoft.com/office/drawing/2014/main" id="{EA776F38-D192-4861-8560-E1E24690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484" y="1624940"/>
            <a:ext cx="1981707" cy="1283537"/>
          </a:xfrm>
          <a:prstGeom prst="rect">
            <a:avLst/>
          </a:prstGeom>
        </p:spPr>
      </p:pic>
      <p:pic>
        <p:nvPicPr>
          <p:cNvPr id="20" name="Picture 19" descr="A drawing of a person&#10;&#10;Description generated with high confidence">
            <a:extLst>
              <a:ext uri="{FF2B5EF4-FFF2-40B4-BE49-F238E27FC236}">
                <a16:creationId xmlns:a16="http://schemas.microsoft.com/office/drawing/2014/main" id="{FBF89B9A-093C-4387-B250-CDF40AA6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804" y="3143339"/>
            <a:ext cx="1981707" cy="1283537"/>
          </a:xfrm>
          <a:prstGeom prst="rect">
            <a:avLst/>
          </a:prstGeom>
        </p:spPr>
      </p:pic>
      <p:pic>
        <p:nvPicPr>
          <p:cNvPr id="21" name="Picture 20" descr="A drawing of a person&#10;&#10;Description generated with high confidence">
            <a:extLst>
              <a:ext uri="{FF2B5EF4-FFF2-40B4-BE49-F238E27FC236}">
                <a16:creationId xmlns:a16="http://schemas.microsoft.com/office/drawing/2014/main" id="{28F55C3D-7D6C-450A-92FD-40CB35E2B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740" y="4661738"/>
            <a:ext cx="1981707" cy="1283537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947102-7B83-4335-8EE0-DE655B05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515" y="5274460"/>
            <a:ext cx="1689738" cy="13285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13F1E1-7374-43BE-ACE5-0DA8A823CF26}"/>
              </a:ext>
            </a:extLst>
          </p:cNvPr>
          <p:cNvSpPr txBox="1"/>
          <p:nvPr/>
        </p:nvSpPr>
        <p:spPr>
          <a:xfrm>
            <a:off x="4263176" y="5622109"/>
            <a:ext cx="19817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 lot of money for a spammer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56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58021 0.1342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58959 0.057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28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58881 -0.0145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7D75-C876-4E78-875C-E79EFA46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/>
              <a:t>Problems with solution #2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70D9-4B9F-44CF-8657-11E6C51A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Usage fees can be deterrent for most users</a:t>
            </a:r>
          </a:p>
          <a:p>
            <a:pPr algn="l" rtl="0"/>
            <a:r>
              <a:rPr lang="en-US" sz="2800" dirty="0"/>
              <a:t>We don’t want a system where sending notes between friends will cost similarly to a postage stamp.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101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2106</TotalTime>
  <Words>748</Words>
  <Application>Microsoft Office PowerPoint</Application>
  <PresentationFormat>Widescreen</PresentationFormat>
  <Paragraphs>166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Cambria Math</vt:lpstr>
      <vt:lpstr>Century Schoolbook</vt:lpstr>
      <vt:lpstr>Gisha</vt:lpstr>
      <vt:lpstr>Wingdings 2</vt:lpstr>
      <vt:lpstr>View</vt:lpstr>
      <vt:lpstr>     Blockchain Seminar  Proof of work</vt:lpstr>
      <vt:lpstr>Junk email problem</vt:lpstr>
      <vt:lpstr>Restrain spammers</vt:lpstr>
      <vt:lpstr>Possible solution #1</vt:lpstr>
      <vt:lpstr>Problems with solution #1 </vt:lpstr>
      <vt:lpstr>Problems with solution #1</vt:lpstr>
      <vt:lpstr>Possible solution #2</vt:lpstr>
      <vt:lpstr>Solution #2 - spammer</vt:lpstr>
      <vt:lpstr>Problems with solution #2</vt:lpstr>
      <vt:lpstr>Computational approach </vt:lpstr>
      <vt:lpstr>The missing link - Proof of Work</vt:lpstr>
      <vt:lpstr>Challenge-Response PoW scheme</vt:lpstr>
      <vt:lpstr>Theoretical model definitions</vt:lpstr>
      <vt:lpstr>Theoretical model definitions</vt:lpstr>
      <vt:lpstr>Pricing function definition</vt:lpstr>
      <vt:lpstr>Introduction to Cryptographic hash functions</vt:lpstr>
      <vt:lpstr>Random oracle model</vt:lpstr>
      <vt:lpstr>Pricing function classes of difficulty</vt:lpstr>
      <vt:lpstr>Pricing function example - Hashcash</vt:lpstr>
      <vt:lpstr>Hashcash continue</vt:lpstr>
      <vt:lpstr>Hashcash – Preprocessing </vt:lpstr>
      <vt:lpstr>Connection to blockchain</vt:lpstr>
      <vt:lpstr>Blockchain pricing function</vt:lpstr>
      <vt:lpstr>Pricing function task</vt:lpstr>
      <vt:lpstr>Proof of Work in blockchain</vt:lpstr>
      <vt:lpstr>LCR and Proof of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seminar  Proof of work</dc:title>
  <dc:creator>Idan Gerichter</dc:creator>
  <cp:lastModifiedBy>Mooly Sagiv</cp:lastModifiedBy>
  <cp:revision>182</cp:revision>
  <dcterms:created xsi:type="dcterms:W3CDTF">2018-04-01T13:26:06Z</dcterms:created>
  <dcterms:modified xsi:type="dcterms:W3CDTF">2018-04-08T07:35:57Z</dcterms:modified>
</cp:coreProperties>
</file>