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  <p:sldMasterId id="2147483674" r:id="rId3"/>
  </p:sldMasterIdLst>
  <p:notesMasterIdLst>
    <p:notesMasterId r:id="rId44"/>
  </p:notesMasterIdLst>
  <p:sldIdLst>
    <p:sldId id="458" r:id="rId4"/>
    <p:sldId id="388" r:id="rId5"/>
    <p:sldId id="411" r:id="rId6"/>
    <p:sldId id="438" r:id="rId7"/>
    <p:sldId id="439" r:id="rId8"/>
    <p:sldId id="440" r:id="rId9"/>
    <p:sldId id="441" r:id="rId10"/>
    <p:sldId id="413" r:id="rId11"/>
    <p:sldId id="415" r:id="rId12"/>
    <p:sldId id="416" r:id="rId13"/>
    <p:sldId id="418" r:id="rId14"/>
    <p:sldId id="419" r:id="rId15"/>
    <p:sldId id="422" r:id="rId16"/>
    <p:sldId id="423" r:id="rId17"/>
    <p:sldId id="436" r:id="rId18"/>
    <p:sldId id="442" r:id="rId19"/>
    <p:sldId id="425" r:id="rId20"/>
    <p:sldId id="424" r:id="rId21"/>
    <p:sldId id="437" r:id="rId22"/>
    <p:sldId id="452" r:id="rId23"/>
    <p:sldId id="453" r:id="rId24"/>
    <p:sldId id="443" r:id="rId25"/>
    <p:sldId id="426" r:id="rId26"/>
    <p:sldId id="433" r:id="rId27"/>
    <p:sldId id="434" r:id="rId28"/>
    <p:sldId id="429" r:id="rId29"/>
    <p:sldId id="445" r:id="rId30"/>
    <p:sldId id="444" r:id="rId31"/>
    <p:sldId id="446" r:id="rId32"/>
    <p:sldId id="447" r:id="rId33"/>
    <p:sldId id="376" r:id="rId34"/>
    <p:sldId id="409" r:id="rId35"/>
    <p:sldId id="369" r:id="rId36"/>
    <p:sldId id="456" r:id="rId37"/>
    <p:sldId id="448" r:id="rId38"/>
    <p:sldId id="449" r:id="rId39"/>
    <p:sldId id="383" r:id="rId40"/>
    <p:sldId id="450" r:id="rId41"/>
    <p:sldId id="457" r:id="rId42"/>
    <p:sldId id="451" r:id="rId43"/>
  </p:sldIdLst>
  <p:sldSz cx="12192000" cy="6858000"/>
  <p:notesSz cx="6858000" cy="9144000"/>
  <p:embeddedFontLst>
    <p:embeddedFont>
      <p:font typeface="Candara" panose="020E0502030303020204" pitchFamily="34" charset="0"/>
      <p:regular r:id="rId45"/>
      <p:bold r:id="rId46"/>
      <p:italic r:id="rId47"/>
      <p:boldItalic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SimSun" panose="02010600030101010101" pitchFamily="2" charset="-122"/>
      <p:regular r:id="rId59"/>
    </p:embeddedFont>
    <p:embeddedFont>
      <p:font typeface="Math B" panose="05000000000000000000" pitchFamily="2" charset="2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559CFC4-75CA-4F23-83C3-7EEA5C9E063D}">
          <p14:sldIdLst>
            <p14:sldId id="458"/>
            <p14:sldId id="388"/>
            <p14:sldId id="411"/>
            <p14:sldId id="438"/>
            <p14:sldId id="439"/>
            <p14:sldId id="440"/>
            <p14:sldId id="441"/>
            <p14:sldId id="413"/>
            <p14:sldId id="415"/>
            <p14:sldId id="416"/>
            <p14:sldId id="418"/>
            <p14:sldId id="419"/>
            <p14:sldId id="422"/>
            <p14:sldId id="423"/>
            <p14:sldId id="436"/>
            <p14:sldId id="442"/>
            <p14:sldId id="425"/>
            <p14:sldId id="424"/>
            <p14:sldId id="437"/>
            <p14:sldId id="452"/>
            <p14:sldId id="453"/>
            <p14:sldId id="443"/>
            <p14:sldId id="426"/>
            <p14:sldId id="433"/>
            <p14:sldId id="434"/>
            <p14:sldId id="429"/>
            <p14:sldId id="445"/>
            <p14:sldId id="444"/>
            <p14:sldId id="446"/>
            <p14:sldId id="447"/>
            <p14:sldId id="376"/>
            <p14:sldId id="409"/>
            <p14:sldId id="369"/>
            <p14:sldId id="456"/>
            <p14:sldId id="448"/>
            <p14:sldId id="449"/>
            <p14:sldId id="383"/>
          </p14:sldIdLst>
        </p14:section>
        <p14:section name="Backup slides" id="{B502DE79-4461-4C2C-A856-D43BC6F7E2B8}">
          <p14:sldIdLst>
            <p14:sldId id="450"/>
            <p14:sldId id="457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ly Sagiv" initials="MS" lastIdx="23" clrIdx="0">
    <p:extLst/>
  </p:cmAuthor>
  <p:cmAuthor id="2" name="Moti Rafalin" initials="" lastIdx="1" clrIdx="1"/>
  <p:cmAuthor id="3" name="shellygr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1BCD4DA-C592-4E38-B0C2-1804A5265B01}">
  <a:tblStyle styleId="{31BCD4DA-C592-4E38-B0C2-1804A5265B0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8ECF4"/>
          </a:solidFill>
        </a:fill>
      </a:tcStyle>
    </a:band1H>
    <a:band1V>
      <a:tcStyle>
        <a:tcBdr/>
        <a:fill>
          <a:solidFill>
            <a:srgbClr val="E8ECF4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DE335EF-0E75-4D22-8999-A71CB8684C8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908AC6A-4777-400E-AA55-E0B984CC8FA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DEEE8"/>
          </a:solidFill>
        </a:fill>
      </a:tcStyle>
    </a:wholeTbl>
    <a:band1H>
      <a:tcStyle>
        <a:tcBdr/>
        <a:fill>
          <a:solidFill>
            <a:srgbClr val="FCDCCE"/>
          </a:solidFill>
        </a:fill>
      </a:tcStyle>
    </a:band1H>
    <a:band1V>
      <a:tcStyle>
        <a:tcBdr/>
        <a:fill>
          <a:solidFill>
            <a:srgbClr val="FCDCCE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 autoAdjust="0"/>
    <p:restoredTop sz="86395" autoAdjust="0"/>
  </p:normalViewPr>
  <p:slideViewPr>
    <p:cSldViewPr snapToGrid="0">
      <p:cViewPr varScale="1">
        <p:scale>
          <a:sx n="57" d="100"/>
          <a:sy n="57" d="100"/>
        </p:scale>
        <p:origin x="103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2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8T07:52:46.982" idx="23">
    <p:pos x="3271" y="460"/>
    <p:text>Lets explain why is it complicated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4399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dream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program verification is to build a Solver (algorithm) which checks correctness at compile-time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335"/>
            <a:ext cx="2972335" cy="457200"/>
          </a:xfrm>
          <a:prstGeom prst="rect">
            <a:avLst/>
          </a:prstGeom>
        </p:spPr>
        <p:txBody>
          <a:bodyPr/>
          <a:lstStyle/>
          <a:p>
            <a:fld id="{837B3E58-0946-40EA-B55D-CC53B71AB3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6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dream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program verification is to build a Solver (algorithm) which checks correctness at compile-time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dirty="0"/>
              <a:t>Program = infinite state system</a:t>
            </a:r>
          </a:p>
          <a:p>
            <a:pPr lvl="1" algn="l" rtl="0"/>
            <a:r>
              <a:rPr lang="en-US" dirty="0"/>
              <a:t>Unbounded heap</a:t>
            </a:r>
          </a:p>
          <a:p>
            <a:pPr lvl="1" algn="l" rtl="0"/>
            <a:r>
              <a:rPr lang="en-US" dirty="0"/>
              <a:t>Unbounded variables (integers)</a:t>
            </a:r>
          </a:p>
          <a:p>
            <a:pPr algn="l" rtl="0"/>
            <a:r>
              <a:rPr lang="en-US" dirty="0"/>
              <a:t>Program assertions = safety property</a:t>
            </a:r>
          </a:p>
          <a:p>
            <a:pPr algn="l" rtl="0"/>
            <a:r>
              <a:rPr lang="en-US" dirty="0"/>
              <a:t>Program verification = safety verification</a:t>
            </a:r>
          </a:p>
          <a:p>
            <a:pPr algn="l" rtl="0"/>
            <a:r>
              <a:rPr lang="en-US" dirty="0"/>
              <a:t>Representing states and transitions with logic allows using existing tools (</a:t>
            </a:r>
            <a:r>
              <a:rPr lang="en-US" dirty="0" err="1"/>
              <a:t>e.g</a:t>
            </a:r>
            <a:r>
              <a:rPr lang="en-US" dirty="0"/>
              <a:t> Z3, used by </a:t>
            </a:r>
            <a:r>
              <a:rPr lang="en-US" dirty="0" err="1"/>
              <a:t>Dafny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335"/>
            <a:ext cx="2972335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B3E58-0946-40EA-B55D-CC53B71AB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4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032C4-BF3B-4313-9DA4-EFBFE0531A0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33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dream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program verification is to build a Solver (algorithm) which checks correctness at compile-time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335"/>
            <a:ext cx="2972335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B3E58-0946-40EA-B55D-CC53B71AB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1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032C4-BF3B-4313-9DA4-EFBFE0531A0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97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dream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program verification is to build a Solver (algorithm) which checks correctness at compile-time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335"/>
            <a:ext cx="2972335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B3E58-0946-40EA-B55D-CC53B71AB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 until</a:t>
            </a:r>
            <a:r>
              <a:rPr lang="en-US" baseline="0" dirty="0" smtClean="0"/>
              <a:t> DAO cannot transfer another 100 coins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A6058-F8A4-417C-B304-7885642DBEB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8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32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69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88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851"/>
            <a:ext cx="10515600" cy="476311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14F6-4D44-4C84-8FD2-A83F2567E30C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6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E806-D2E2-48CA-A3E5-FEF7F1FCED6E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9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1113-4601-4E81-974F-6E3CBCB11BD7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240-8895-4829-A056-C9A64386D207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2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08D1-7A89-42C4-92F4-253E19B70523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6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6E8E-D4CC-44EE-A5E9-804BA7A7870D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4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62C-66EC-4E8C-8E8D-201C270964C5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6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C280-8BBC-4A76-901B-B6550AE897B4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2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31BB-2A27-4F1B-836F-96C99BB66C31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F314-4372-45C6-BDE9-23FB24099110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7BF0-1840-4AE8-8A9D-11E3232A285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6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pPr/>
              <a:t>23.03.2018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99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26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773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033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386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937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268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28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788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9EB-9DAE-B04F-B306-7A006F390371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BA5C-89C6-D342-BAAD-13568CE43F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41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08D1-7A89-42C4-92F4-253E19B70523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5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06FA-9A0D-4737-8221-D391FD9A5C40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3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47C5-4AC8-4638-AC05-0F742CCEB931}" type="datetime1">
              <a:rPr lang="en-US" smtClean="0"/>
              <a:pPr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736D-69FD-4498-BF98-6B23E69E1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F911A9EB-9DAE-B04F-B306-7A006F390371}" type="datetimeFigureOut">
              <a:rPr lang="pl-PL" smtClean="0"/>
              <a:pPr/>
              <a:t>23.03.2018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2154BA5C-89C6-D342-BAAD-13568CE43F3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714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22" y="2586056"/>
            <a:ext cx="1314239" cy="175231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8529" y="0"/>
            <a:ext cx="8229600" cy="1143000"/>
          </a:xfrm>
        </p:spPr>
        <p:txBody>
          <a:bodyPr/>
          <a:lstStyle/>
          <a:p>
            <a:r>
              <a:rPr lang="en-US" dirty="0" smtClean="0"/>
              <a:t>Trusted bulletin-board emulation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02566" y="5408551"/>
            <a:ext cx="8830195" cy="1249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Main difficulty: </a:t>
            </a:r>
            <a:r>
              <a:rPr lang="en-US" sz="2400" dirty="0"/>
              <a:t>Some parties can cheat.</a:t>
            </a:r>
          </a:p>
          <a:p>
            <a:pPr marL="0" indent="0">
              <a:buNone/>
            </a:pPr>
            <a:r>
              <a:rPr lang="en-US" sz="2400" b="1" dirty="0"/>
              <a:t>Classical result</a:t>
            </a:r>
            <a:r>
              <a:rPr lang="en-US" sz="2400" dirty="0"/>
              <a:t>: simulation is possible if the “majority is honest”.</a:t>
            </a:r>
          </a:p>
          <a:p>
            <a:pPr marL="0" indent="0">
              <a:buNone/>
            </a:pPr>
            <a:r>
              <a:rPr lang="en-US" sz="2400" dirty="0"/>
              <a:t>For example for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dirty="0"/>
              <a:t> players we can tolerate at most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“cheaters”.</a:t>
            </a:r>
          </a:p>
        </p:txBody>
      </p:sp>
      <p:pic>
        <p:nvPicPr>
          <p:cNvPr id="5" name="Obraz 4" descr="angry-bir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53" y="4135548"/>
            <a:ext cx="814055" cy="814055"/>
          </a:xfrm>
          <a:prstGeom prst="rect">
            <a:avLst/>
          </a:prstGeom>
        </p:spPr>
      </p:pic>
      <p:pic>
        <p:nvPicPr>
          <p:cNvPr id="6" name="Obraz 5" descr="angry-bird-yellow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08" y="1728804"/>
            <a:ext cx="884401" cy="884401"/>
          </a:xfrm>
          <a:prstGeom prst="rect">
            <a:avLst/>
          </a:prstGeom>
        </p:spPr>
      </p:pic>
      <p:pic>
        <p:nvPicPr>
          <p:cNvPr id="7" name="Obraz 6" descr="angry-bird-white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08" y="2827022"/>
            <a:ext cx="845436" cy="845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15" y="2623079"/>
            <a:ext cx="722269" cy="8907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36" y="4135547"/>
            <a:ext cx="1147224" cy="871890"/>
          </a:xfrm>
          <a:prstGeom prst="rect">
            <a:avLst/>
          </a:prstGeom>
        </p:spPr>
      </p:pic>
      <p:pic>
        <p:nvPicPr>
          <p:cNvPr id="12" name="Obraz 11" descr="angry-bird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98" y="4160558"/>
            <a:ext cx="814055" cy="814055"/>
          </a:xfrm>
          <a:prstGeom prst="rect">
            <a:avLst/>
          </a:prstGeom>
        </p:spPr>
      </p:pic>
      <p:pic>
        <p:nvPicPr>
          <p:cNvPr id="13" name="Obraz 12" descr="angry-bird-yellow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58" y="1377516"/>
            <a:ext cx="884401" cy="884401"/>
          </a:xfrm>
          <a:prstGeom prst="rect">
            <a:avLst/>
          </a:prstGeom>
        </p:spPr>
      </p:pic>
      <p:pic>
        <p:nvPicPr>
          <p:cNvPr id="14" name="Obraz 13" descr="angry-bird-white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53" y="2852032"/>
            <a:ext cx="845436" cy="845436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27" y="2648089"/>
            <a:ext cx="722269" cy="89079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81" y="4160557"/>
            <a:ext cx="1147224" cy="871890"/>
          </a:xfrm>
          <a:prstGeom prst="rect">
            <a:avLst/>
          </a:prstGeom>
        </p:spPr>
      </p:pic>
      <p:cxnSp>
        <p:nvCxnSpPr>
          <p:cNvPr id="18" name="Łącznik prosty 17"/>
          <p:cNvCxnSpPr/>
          <p:nvPr/>
        </p:nvCxnSpPr>
        <p:spPr>
          <a:xfrm>
            <a:off x="6051189" y="1192850"/>
            <a:ext cx="0" cy="3879721"/>
          </a:xfrm>
          <a:prstGeom prst="line">
            <a:avLst/>
          </a:prstGeom>
          <a:ln w="38100" cmpd="sng">
            <a:solidFill>
              <a:srgbClr val="4F81B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V="1">
            <a:off x="7988653" y="2528568"/>
            <a:ext cx="588529" cy="1489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8577181" y="2528568"/>
            <a:ext cx="472976" cy="14894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8577182" y="2528569"/>
            <a:ext cx="780251" cy="504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H="1">
            <a:off x="7657175" y="2528569"/>
            <a:ext cx="920006" cy="504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7657176" y="3032918"/>
            <a:ext cx="331477" cy="985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7988653" y="4017978"/>
            <a:ext cx="10615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V="1">
            <a:off x="9050158" y="3032917"/>
            <a:ext cx="307275" cy="985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7657176" y="3032917"/>
            <a:ext cx="17002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 flipH="1" flipV="1">
            <a:off x="7657175" y="3032918"/>
            <a:ext cx="1392982" cy="985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 flipV="1">
            <a:off x="7988652" y="3032918"/>
            <a:ext cx="1368780" cy="985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>
            <a:stCxn id="7" idx="3"/>
          </p:cNvCxnSpPr>
          <p:nvPr/>
        </p:nvCxnSpPr>
        <p:spPr>
          <a:xfrm>
            <a:off x="2702845" y="3249741"/>
            <a:ext cx="420377" cy="64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>
            <a:stCxn id="6" idx="2"/>
          </p:cNvCxnSpPr>
          <p:nvPr/>
        </p:nvCxnSpPr>
        <p:spPr>
          <a:xfrm>
            <a:off x="3777408" y="2613205"/>
            <a:ext cx="0" cy="3563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>
            <a:endCxn id="10" idx="3"/>
          </p:cNvCxnSpPr>
          <p:nvPr/>
        </p:nvCxnSpPr>
        <p:spPr>
          <a:xfrm flipH="1">
            <a:off x="4437460" y="3314381"/>
            <a:ext cx="442354" cy="147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/>
          <p:cNvCxnSpPr/>
          <p:nvPr/>
        </p:nvCxnSpPr>
        <p:spPr>
          <a:xfrm flipH="1" flipV="1">
            <a:off x="4099002" y="4135548"/>
            <a:ext cx="220724" cy="2036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/>
          <p:cNvCxnSpPr/>
          <p:nvPr/>
        </p:nvCxnSpPr>
        <p:spPr>
          <a:xfrm flipV="1">
            <a:off x="3335207" y="4135548"/>
            <a:ext cx="200196" cy="2036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oleTekstowe 60"/>
          <p:cNvSpPr txBox="1"/>
          <p:nvPr/>
        </p:nvSpPr>
        <p:spPr>
          <a:xfrm>
            <a:off x="1837806" y="1192849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kern="1200" dirty="0">
                <a:solidFill>
                  <a:prstClr val="black"/>
                </a:solidFill>
                <a:latin typeface="Candara" panose="020E0502030303020204" pitchFamily="34" charset="0"/>
                <a:ea typeface="+mn-ea"/>
                <a:cs typeface="+mn-cs"/>
              </a:rPr>
              <a:t>the “ideal” world</a:t>
            </a:r>
          </a:p>
        </p:txBody>
      </p:sp>
      <p:sp>
        <p:nvSpPr>
          <p:cNvPr id="62" name="PoleTekstowe 61"/>
          <p:cNvSpPr txBox="1"/>
          <p:nvPr/>
        </p:nvSpPr>
        <p:spPr>
          <a:xfrm>
            <a:off x="6335876" y="1124058"/>
            <a:ext cx="1652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kern="1200" dirty="0">
                <a:solidFill>
                  <a:prstClr val="black"/>
                </a:solidFill>
                <a:latin typeface="Candara" panose="020E0502030303020204" pitchFamily="34" charset="0"/>
                <a:ea typeface="+mn-ea"/>
                <a:cs typeface="+mn-cs"/>
              </a:rPr>
              <a:t>a</a:t>
            </a:r>
            <a:r>
              <a:rPr lang="en-US" sz="2000" b="1" kern="1200" dirty="0">
                <a:solidFill>
                  <a:prstClr val="black"/>
                </a:solidFill>
                <a:latin typeface="Candara" panose="020E0502030303020204" pitchFamily="34" charset="0"/>
                <a:ea typeface="+mn-ea"/>
                <a:cs typeface="+mn-cs"/>
              </a:rPr>
              <a:t> protocol </a:t>
            </a:r>
            <a:r>
              <a:rPr lang="en-US" sz="2000" kern="1200" dirty="0">
                <a:solidFill>
                  <a:prstClr val="black"/>
                </a:solidFill>
                <a:latin typeface="Candara" panose="020E0502030303020204" pitchFamily="34" charset="0"/>
                <a:ea typeface="+mn-ea"/>
                <a:cs typeface="+mn-cs"/>
              </a:rPr>
              <a:t>that emulates the ideal world</a:t>
            </a:r>
          </a:p>
        </p:txBody>
      </p:sp>
      <p:pic>
        <p:nvPicPr>
          <p:cNvPr id="65" name="Obraz 39" descr="Pig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27" y="2613205"/>
            <a:ext cx="905803" cy="905803"/>
          </a:xfrm>
          <a:prstGeom prst="rect">
            <a:avLst/>
          </a:prstGeom>
        </p:spPr>
      </p:pic>
      <p:pic>
        <p:nvPicPr>
          <p:cNvPr id="67" name="Obraz 39" descr="Pig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80" y="1377516"/>
            <a:ext cx="905803" cy="905803"/>
          </a:xfrm>
          <a:prstGeom prst="rect">
            <a:avLst/>
          </a:prstGeom>
        </p:spPr>
      </p:pic>
      <p:pic>
        <p:nvPicPr>
          <p:cNvPr id="68" name="Obraz 39" descr="Pig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74" y="4126645"/>
            <a:ext cx="905803" cy="905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930" y="327991"/>
            <a:ext cx="149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Stefan </a:t>
            </a:r>
            <a:r>
              <a:rPr lang="en-US" dirty="0" err="1"/>
              <a:t>Dziembowski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1" grpId="0"/>
      <p:bldP spid="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program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Specifying program behavior</a:t>
            </a:r>
          </a:p>
          <a:p>
            <a:r>
              <a:rPr lang="en-US" dirty="0"/>
              <a:t> Complexity of program  verification</a:t>
            </a:r>
          </a:p>
          <a:p>
            <a:pPr lvl="1"/>
            <a:r>
              <a:rPr lang="en-US" dirty="0"/>
              <a:t>The halting problem</a:t>
            </a:r>
          </a:p>
          <a:p>
            <a:pPr lvl="1"/>
            <a:r>
              <a:rPr lang="en-US" dirty="0"/>
              <a:t>Rice theorem</a:t>
            </a:r>
          </a:p>
          <a:p>
            <a:pPr lvl="1"/>
            <a:r>
              <a:rPr lang="en-US" dirty="0"/>
              <a:t>The ability of simple programs to represent complex behaviors</a:t>
            </a:r>
          </a:p>
          <a:p>
            <a:r>
              <a:rPr lang="en-US" dirty="0"/>
              <a:t> Complexity of realistic systems</a:t>
            </a:r>
          </a:p>
          <a:p>
            <a:pPr lvl="1"/>
            <a:r>
              <a:rPr lang="en-US" dirty="0"/>
              <a:t>Huge code</a:t>
            </a:r>
          </a:p>
          <a:p>
            <a:pPr lvl="1"/>
            <a:r>
              <a:rPr lang="en-US" dirty="0"/>
              <a:t>Heterogeneous code</a:t>
            </a:r>
          </a:p>
          <a:p>
            <a:pPr lvl="1"/>
            <a:r>
              <a:rPr lang="en-US" dirty="0"/>
              <a:t>Missing code</a:t>
            </a:r>
          </a:p>
        </p:txBody>
      </p:sp>
    </p:spTree>
    <p:extLst>
      <p:ext uri="{BB962C8B-B14F-4D97-AF65-F5344CB8AC3E}">
        <p14:creationId xmlns:p14="http://schemas.microsoft.com/office/powerpoint/2010/main" val="877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4833257" y="4648200"/>
            <a:ext cx="2383972" cy="183968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SAT Problem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Given a propositional formula (Boolean function) 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</a:t>
            </a:r>
            <a:r>
              <a:rPr lang="en-US" b="1" dirty="0"/>
              <a:t> =</a:t>
            </a:r>
            <a:r>
              <a:rPr lang="en-US" dirty="0"/>
              <a:t> </a:t>
            </a:r>
            <a:r>
              <a:rPr lang="en-US" b="1" dirty="0"/>
              <a:t>(a </a:t>
            </a:r>
            <a:r>
              <a:rPr lang="en-US" b="1" dirty="0">
                <a:sym typeface="Symbol" pitchFamily="18" charset="2"/>
              </a:rPr>
              <a:t></a:t>
            </a:r>
            <a:r>
              <a:rPr lang="en-US" b="1" dirty="0"/>
              <a:t> b) </a:t>
            </a:r>
            <a:r>
              <a:rPr lang="en-US" b="1" dirty="0">
                <a:sym typeface="Symbol" pitchFamily="18" charset="2"/>
              </a:rPr>
              <a:t></a:t>
            </a:r>
            <a:r>
              <a:rPr lang="en-US" b="1" dirty="0"/>
              <a:t>(</a:t>
            </a:r>
            <a:r>
              <a:rPr lang="en-US" b="1" dirty="0">
                <a:sym typeface="Symbol" pitchFamily="18" charset="2"/>
              </a:rPr>
              <a:t></a:t>
            </a:r>
            <a:r>
              <a:rPr lang="en-US" b="1" dirty="0"/>
              <a:t> a</a:t>
            </a:r>
            <a:r>
              <a:rPr lang="en-US" b="1" dirty="0">
                <a:sym typeface="Symbol" pitchFamily="18" charset="2"/>
              </a:rPr>
              <a:t></a:t>
            </a:r>
            <a:r>
              <a:rPr lang="en-US" b="1" dirty="0"/>
              <a:t> </a:t>
            </a:r>
            <a:r>
              <a:rPr lang="en-US" b="1" dirty="0">
                <a:sym typeface="Symbol" pitchFamily="18" charset="2"/>
              </a:rPr>
              <a:t></a:t>
            </a:r>
            <a:r>
              <a:rPr lang="en-US" b="1" dirty="0"/>
              <a:t>b </a:t>
            </a:r>
            <a:r>
              <a:rPr lang="en-US" b="1" dirty="0">
                <a:sym typeface="Symbol" pitchFamily="18" charset="2"/>
              </a:rPr>
              <a:t></a:t>
            </a:r>
            <a:r>
              <a:rPr lang="en-US" b="1" dirty="0"/>
              <a:t> c)</a:t>
            </a:r>
          </a:p>
          <a:p>
            <a:r>
              <a:rPr lang="en-US" dirty="0"/>
              <a:t> Determine if  </a:t>
            </a:r>
            <a:r>
              <a:rPr lang="en-US" dirty="0">
                <a:sym typeface="Symbol" pitchFamily="18" charset="2"/>
              </a:rPr>
              <a:t> is satisfiable</a:t>
            </a:r>
          </a:p>
          <a:p>
            <a:pPr lvl="1"/>
            <a:r>
              <a:rPr lang="en-US" dirty="0">
                <a:sym typeface="Symbol" pitchFamily="18" charset="2"/>
              </a:rPr>
              <a:t>Find a satisfying assignment or report that such does not exist</a:t>
            </a:r>
          </a:p>
          <a:p>
            <a:r>
              <a:rPr lang="en-US" dirty="0"/>
              <a:t> For </a:t>
            </a:r>
            <a:r>
              <a:rPr lang="en-US" i="1" dirty="0"/>
              <a:t>n</a:t>
            </a:r>
            <a:r>
              <a:rPr lang="en-US" dirty="0"/>
              <a:t> variables, there are 2</a:t>
            </a:r>
            <a:r>
              <a:rPr lang="en-US" i="1" baseline="30000" dirty="0"/>
              <a:t>n</a:t>
            </a:r>
            <a:r>
              <a:rPr lang="en-US" dirty="0"/>
              <a:t> possible truth assignments to be checked</a:t>
            </a:r>
          </a:p>
          <a:p>
            <a:r>
              <a:rPr lang="en-US" sz="2400" dirty="0" smtClean="0">
                <a:sym typeface="Symbol" pitchFamily="18" charset="2"/>
              </a:rPr>
              <a:t> Tools exist: Z3, </a:t>
            </a:r>
            <a:r>
              <a:rPr lang="en-US" sz="2400" dirty="0" err="1" smtClean="0">
                <a:sym typeface="Symbol" pitchFamily="18" charset="2"/>
              </a:rPr>
              <a:t>Yices</a:t>
            </a:r>
            <a:r>
              <a:rPr lang="en-US" sz="2400" dirty="0" smtClean="0">
                <a:sym typeface="Symbol" pitchFamily="18" charset="2"/>
              </a:rPr>
              <a:t>, CVC, …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05552" y="4630625"/>
            <a:ext cx="1752600" cy="1676400"/>
            <a:chOff x="2160" y="2256"/>
            <a:chExt cx="1104" cy="1056"/>
          </a:xfrm>
        </p:grpSpPr>
        <p:sp>
          <p:nvSpPr>
            <p:cNvPr id="229383" name="Oval 7"/>
            <p:cNvSpPr>
              <a:spLocks noChangeArrowheads="1"/>
            </p:cNvSpPr>
            <p:nvPr/>
          </p:nvSpPr>
          <p:spPr bwMode="auto">
            <a:xfrm>
              <a:off x="2592" y="2256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a</a:t>
              </a:r>
            </a:p>
          </p:txBody>
        </p:sp>
        <p:sp>
          <p:nvSpPr>
            <p:cNvPr id="229384" name="Oval 8"/>
            <p:cNvSpPr>
              <a:spLocks noChangeArrowheads="1"/>
            </p:cNvSpPr>
            <p:nvPr/>
          </p:nvSpPr>
          <p:spPr bwMode="auto">
            <a:xfrm>
              <a:off x="2448" y="2544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b</a:t>
              </a:r>
            </a:p>
          </p:txBody>
        </p:sp>
        <p:sp>
          <p:nvSpPr>
            <p:cNvPr id="229385" name="Oval 9"/>
            <p:cNvSpPr>
              <a:spLocks noChangeArrowheads="1"/>
            </p:cNvSpPr>
            <p:nvPr/>
          </p:nvSpPr>
          <p:spPr bwMode="auto">
            <a:xfrm>
              <a:off x="2736" y="2544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b</a:t>
              </a:r>
            </a:p>
          </p:txBody>
        </p:sp>
        <p:sp>
          <p:nvSpPr>
            <p:cNvPr id="229386" name="Oval 10"/>
            <p:cNvSpPr>
              <a:spLocks noChangeArrowheads="1"/>
            </p:cNvSpPr>
            <p:nvPr/>
          </p:nvSpPr>
          <p:spPr bwMode="auto">
            <a:xfrm>
              <a:off x="2256" y="28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c</a:t>
              </a:r>
            </a:p>
          </p:txBody>
        </p:sp>
        <p:sp>
          <p:nvSpPr>
            <p:cNvPr id="229387" name="Oval 11"/>
            <p:cNvSpPr>
              <a:spLocks noChangeArrowheads="1"/>
            </p:cNvSpPr>
            <p:nvPr/>
          </p:nvSpPr>
          <p:spPr bwMode="auto">
            <a:xfrm>
              <a:off x="2496" y="28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c</a:t>
              </a:r>
            </a:p>
          </p:txBody>
        </p:sp>
        <p:sp>
          <p:nvSpPr>
            <p:cNvPr id="229388" name="Oval 12"/>
            <p:cNvSpPr>
              <a:spLocks noChangeArrowheads="1"/>
            </p:cNvSpPr>
            <p:nvPr/>
          </p:nvSpPr>
          <p:spPr bwMode="auto">
            <a:xfrm>
              <a:off x="2736" y="28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c</a:t>
              </a:r>
            </a:p>
          </p:txBody>
        </p:sp>
        <p:sp>
          <p:nvSpPr>
            <p:cNvPr id="229389" name="Oval 13"/>
            <p:cNvSpPr>
              <a:spLocks noChangeArrowheads="1"/>
            </p:cNvSpPr>
            <p:nvPr/>
          </p:nvSpPr>
          <p:spPr bwMode="auto">
            <a:xfrm>
              <a:off x="2976" y="283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c</a:t>
              </a:r>
            </a:p>
          </p:txBody>
        </p:sp>
        <p:cxnSp>
          <p:nvCxnSpPr>
            <p:cNvPr id="229390" name="AutoShape 14"/>
            <p:cNvCxnSpPr>
              <a:cxnSpLocks noChangeShapeType="1"/>
              <a:stCxn id="229383" idx="3"/>
              <a:endCxn id="229384" idx="0"/>
            </p:cNvCxnSpPr>
            <p:nvPr/>
          </p:nvCxnSpPr>
          <p:spPr bwMode="auto">
            <a:xfrm flipH="1">
              <a:off x="2544" y="2420"/>
              <a:ext cx="76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391" name="AutoShape 15"/>
            <p:cNvCxnSpPr>
              <a:cxnSpLocks noChangeShapeType="1"/>
              <a:stCxn id="229383" idx="5"/>
              <a:endCxn id="229385" idx="0"/>
            </p:cNvCxnSpPr>
            <p:nvPr/>
          </p:nvCxnSpPr>
          <p:spPr bwMode="auto">
            <a:xfrm>
              <a:off x="2756" y="2420"/>
              <a:ext cx="76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392" name="AutoShape 16"/>
            <p:cNvCxnSpPr>
              <a:cxnSpLocks noChangeShapeType="1"/>
              <a:stCxn id="229384" idx="3"/>
            </p:cNvCxnSpPr>
            <p:nvPr/>
          </p:nvCxnSpPr>
          <p:spPr bwMode="auto">
            <a:xfrm flipH="1">
              <a:off x="2400" y="2708"/>
              <a:ext cx="76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393" name="AutoShape 17"/>
            <p:cNvCxnSpPr>
              <a:cxnSpLocks noChangeShapeType="1"/>
              <a:stCxn id="229384" idx="4"/>
              <a:endCxn id="229387" idx="0"/>
            </p:cNvCxnSpPr>
            <p:nvPr/>
          </p:nvCxnSpPr>
          <p:spPr bwMode="auto">
            <a:xfrm>
              <a:off x="2544" y="2736"/>
              <a:ext cx="48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394" name="AutoShape 18"/>
            <p:cNvCxnSpPr>
              <a:cxnSpLocks noChangeShapeType="1"/>
              <a:stCxn id="229385" idx="4"/>
              <a:endCxn id="229388" idx="0"/>
            </p:cNvCxnSpPr>
            <p:nvPr/>
          </p:nvCxnSpPr>
          <p:spPr bwMode="auto">
            <a:xfrm>
              <a:off x="2832" y="2736"/>
              <a:ext cx="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395" name="AutoShape 19"/>
            <p:cNvCxnSpPr>
              <a:cxnSpLocks noChangeShapeType="1"/>
              <a:stCxn id="229385" idx="5"/>
            </p:cNvCxnSpPr>
            <p:nvPr/>
          </p:nvCxnSpPr>
          <p:spPr bwMode="auto">
            <a:xfrm>
              <a:off x="2900" y="2708"/>
              <a:ext cx="124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396" name="AutoShape 20"/>
            <p:cNvCxnSpPr>
              <a:cxnSpLocks noChangeShapeType="1"/>
              <a:stCxn id="229386" idx="4"/>
            </p:cNvCxnSpPr>
            <p:nvPr/>
          </p:nvCxnSpPr>
          <p:spPr bwMode="auto">
            <a:xfrm>
              <a:off x="2352" y="3024"/>
              <a:ext cx="9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397" name="AutoShape 21"/>
            <p:cNvCxnSpPr>
              <a:cxnSpLocks noChangeShapeType="1"/>
              <a:stCxn id="229387" idx="4"/>
            </p:cNvCxnSpPr>
            <p:nvPr/>
          </p:nvCxnSpPr>
          <p:spPr bwMode="auto">
            <a:xfrm flipH="1">
              <a:off x="2544" y="3024"/>
              <a:ext cx="4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398" name="AutoShape 22"/>
            <p:cNvCxnSpPr>
              <a:cxnSpLocks noChangeShapeType="1"/>
              <a:stCxn id="229386" idx="4"/>
            </p:cNvCxnSpPr>
            <p:nvPr/>
          </p:nvCxnSpPr>
          <p:spPr bwMode="auto">
            <a:xfrm flipH="1">
              <a:off x="2256" y="3024"/>
              <a:ext cx="9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399" name="AutoShape 23"/>
            <p:cNvCxnSpPr>
              <a:cxnSpLocks noChangeShapeType="1"/>
              <a:stCxn id="229387" idx="4"/>
            </p:cNvCxnSpPr>
            <p:nvPr/>
          </p:nvCxnSpPr>
          <p:spPr bwMode="auto">
            <a:xfrm>
              <a:off x="2592" y="3024"/>
              <a:ext cx="9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400" name="AutoShape 24"/>
            <p:cNvCxnSpPr>
              <a:cxnSpLocks noChangeShapeType="1"/>
              <a:stCxn id="229388" idx="4"/>
            </p:cNvCxnSpPr>
            <p:nvPr/>
          </p:nvCxnSpPr>
          <p:spPr bwMode="auto">
            <a:xfrm flipH="1">
              <a:off x="2736" y="3024"/>
              <a:ext cx="9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401" name="AutoShape 25"/>
            <p:cNvCxnSpPr>
              <a:cxnSpLocks noChangeShapeType="1"/>
              <a:stCxn id="229388" idx="4"/>
            </p:cNvCxnSpPr>
            <p:nvPr/>
          </p:nvCxnSpPr>
          <p:spPr bwMode="auto">
            <a:xfrm>
              <a:off x="2832" y="3024"/>
              <a:ext cx="9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402" name="AutoShape 26"/>
            <p:cNvCxnSpPr>
              <a:cxnSpLocks noChangeShapeType="1"/>
              <a:stCxn id="229389" idx="4"/>
            </p:cNvCxnSpPr>
            <p:nvPr/>
          </p:nvCxnSpPr>
          <p:spPr bwMode="auto">
            <a:xfrm flipH="1">
              <a:off x="2976" y="3024"/>
              <a:ext cx="9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9403" name="AutoShape 27"/>
            <p:cNvCxnSpPr>
              <a:cxnSpLocks noChangeShapeType="1"/>
              <a:stCxn id="229389" idx="4"/>
            </p:cNvCxnSpPr>
            <p:nvPr/>
          </p:nvCxnSpPr>
          <p:spPr bwMode="auto">
            <a:xfrm>
              <a:off x="3072" y="3024"/>
              <a:ext cx="1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9404" name="Text Box 28"/>
            <p:cNvSpPr txBox="1">
              <a:spLocks noChangeArrowheads="1"/>
            </p:cNvSpPr>
            <p:nvPr/>
          </p:nvSpPr>
          <p:spPr bwMode="auto">
            <a:xfrm>
              <a:off x="2473" y="2367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229405" name="Text Box 29"/>
            <p:cNvSpPr txBox="1">
              <a:spLocks noChangeArrowheads="1"/>
            </p:cNvSpPr>
            <p:nvPr/>
          </p:nvSpPr>
          <p:spPr bwMode="auto">
            <a:xfrm>
              <a:off x="2329" y="2660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229406" name="Text Box 30"/>
            <p:cNvSpPr txBox="1">
              <a:spLocks noChangeArrowheads="1"/>
            </p:cNvSpPr>
            <p:nvPr/>
          </p:nvSpPr>
          <p:spPr bwMode="auto">
            <a:xfrm>
              <a:off x="2703" y="2693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229407" name="Text Box 31"/>
            <p:cNvSpPr txBox="1">
              <a:spLocks noChangeArrowheads="1"/>
            </p:cNvSpPr>
            <p:nvPr/>
          </p:nvSpPr>
          <p:spPr bwMode="auto">
            <a:xfrm>
              <a:off x="2448" y="302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229408" name="Text Box 32"/>
            <p:cNvSpPr txBox="1">
              <a:spLocks noChangeArrowheads="1"/>
            </p:cNvSpPr>
            <p:nvPr/>
          </p:nvSpPr>
          <p:spPr bwMode="auto">
            <a:xfrm>
              <a:off x="2160" y="302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229409" name="Text Box 33"/>
            <p:cNvSpPr txBox="1">
              <a:spLocks noChangeArrowheads="1"/>
            </p:cNvSpPr>
            <p:nvPr/>
          </p:nvSpPr>
          <p:spPr bwMode="auto">
            <a:xfrm>
              <a:off x="2928" y="302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229410" name="Text Box 34"/>
            <p:cNvSpPr txBox="1">
              <a:spLocks noChangeArrowheads="1"/>
            </p:cNvSpPr>
            <p:nvPr/>
          </p:nvSpPr>
          <p:spPr bwMode="auto">
            <a:xfrm>
              <a:off x="2688" y="302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0</a:t>
              </a:r>
            </a:p>
          </p:txBody>
        </p:sp>
        <p:sp>
          <p:nvSpPr>
            <p:cNvPr id="229411" name="Text Box 35"/>
            <p:cNvSpPr txBox="1">
              <a:spLocks noChangeArrowheads="1"/>
            </p:cNvSpPr>
            <p:nvPr/>
          </p:nvSpPr>
          <p:spPr bwMode="auto">
            <a:xfrm>
              <a:off x="2352" y="302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29412" name="Text Box 36"/>
            <p:cNvSpPr txBox="1">
              <a:spLocks noChangeArrowheads="1"/>
            </p:cNvSpPr>
            <p:nvPr/>
          </p:nvSpPr>
          <p:spPr bwMode="auto">
            <a:xfrm>
              <a:off x="2539" y="268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29413" name="Text Box 37"/>
            <p:cNvSpPr txBox="1">
              <a:spLocks noChangeArrowheads="1"/>
            </p:cNvSpPr>
            <p:nvPr/>
          </p:nvSpPr>
          <p:spPr bwMode="auto">
            <a:xfrm>
              <a:off x="2913" y="267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29414" name="Text Box 38"/>
            <p:cNvSpPr txBox="1">
              <a:spLocks noChangeArrowheads="1"/>
            </p:cNvSpPr>
            <p:nvPr/>
          </p:nvSpPr>
          <p:spPr bwMode="auto">
            <a:xfrm>
              <a:off x="2592" y="302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29415" name="Text Box 39"/>
            <p:cNvSpPr txBox="1">
              <a:spLocks noChangeArrowheads="1"/>
            </p:cNvSpPr>
            <p:nvPr/>
          </p:nvSpPr>
          <p:spPr bwMode="auto">
            <a:xfrm>
              <a:off x="2832" y="302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29416" name="Text Box 40"/>
            <p:cNvSpPr txBox="1">
              <a:spLocks noChangeArrowheads="1"/>
            </p:cNvSpPr>
            <p:nvPr/>
          </p:nvSpPr>
          <p:spPr bwMode="auto">
            <a:xfrm>
              <a:off x="3072" y="302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1</a:t>
              </a:r>
            </a:p>
          </p:txBody>
        </p:sp>
        <p:sp>
          <p:nvSpPr>
            <p:cNvPr id="229417" name="Rectangle 41"/>
            <p:cNvSpPr>
              <a:spLocks noChangeArrowheads="1"/>
            </p:cNvSpPr>
            <p:nvPr/>
          </p:nvSpPr>
          <p:spPr bwMode="auto">
            <a:xfrm>
              <a:off x="2208" y="3216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18" name="Rectangle 42"/>
            <p:cNvSpPr>
              <a:spLocks noChangeArrowheads="1"/>
            </p:cNvSpPr>
            <p:nvPr/>
          </p:nvSpPr>
          <p:spPr bwMode="auto">
            <a:xfrm>
              <a:off x="2352" y="3216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19" name="Rectangle 43"/>
            <p:cNvSpPr>
              <a:spLocks noChangeArrowheads="1"/>
            </p:cNvSpPr>
            <p:nvPr/>
          </p:nvSpPr>
          <p:spPr bwMode="auto">
            <a:xfrm>
              <a:off x="2496" y="3216"/>
              <a:ext cx="96" cy="9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20" name="Rectangle 44"/>
            <p:cNvSpPr>
              <a:spLocks noChangeArrowheads="1"/>
            </p:cNvSpPr>
            <p:nvPr/>
          </p:nvSpPr>
          <p:spPr bwMode="auto">
            <a:xfrm>
              <a:off x="2592" y="3216"/>
              <a:ext cx="96" cy="9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21" name="Rectangle 45"/>
            <p:cNvSpPr>
              <a:spLocks noChangeArrowheads="1"/>
            </p:cNvSpPr>
            <p:nvPr/>
          </p:nvSpPr>
          <p:spPr bwMode="auto">
            <a:xfrm>
              <a:off x="2736" y="3216"/>
              <a:ext cx="96" cy="9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22" name="Rectangle 46"/>
            <p:cNvSpPr>
              <a:spLocks noChangeArrowheads="1"/>
            </p:cNvSpPr>
            <p:nvPr/>
          </p:nvSpPr>
          <p:spPr bwMode="auto">
            <a:xfrm>
              <a:off x="2832" y="3216"/>
              <a:ext cx="96" cy="9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23" name="Rectangle 47"/>
            <p:cNvSpPr>
              <a:spLocks noChangeArrowheads="1"/>
            </p:cNvSpPr>
            <p:nvPr/>
          </p:nvSpPr>
          <p:spPr bwMode="auto">
            <a:xfrm>
              <a:off x="2976" y="3216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24" name="Rectangle 48"/>
            <p:cNvSpPr>
              <a:spLocks noChangeArrowheads="1"/>
            </p:cNvSpPr>
            <p:nvPr/>
          </p:nvSpPr>
          <p:spPr bwMode="auto">
            <a:xfrm>
              <a:off x="3168" y="3216"/>
              <a:ext cx="96" cy="9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425" name="Text Box 49"/>
            <p:cNvSpPr txBox="1">
              <a:spLocks noChangeArrowheads="1"/>
            </p:cNvSpPr>
            <p:nvPr/>
          </p:nvSpPr>
          <p:spPr bwMode="auto">
            <a:xfrm>
              <a:off x="2751" y="2372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4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0" y="28576"/>
            <a:ext cx="8542867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Verification by reductions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SAT</a:t>
            </a:r>
          </a:p>
        </p:txBody>
      </p:sp>
      <p:sp>
        <p:nvSpPr>
          <p:cNvPr id="36868" name="Oval 3"/>
          <p:cNvSpPr>
            <a:spLocks noChangeArrowheads="1"/>
          </p:cNvSpPr>
          <p:nvPr/>
        </p:nvSpPr>
        <p:spPr bwMode="auto">
          <a:xfrm>
            <a:off x="6410740" y="1331072"/>
            <a:ext cx="4899990" cy="9525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Desired Property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itchFamily="18" charset="2"/>
              </a:rPr>
              <a:t>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78" name="TextBox 18"/>
          <p:cNvSpPr txBox="1">
            <a:spLocks noChangeArrowheads="1"/>
          </p:cNvSpPr>
          <p:nvPr/>
        </p:nvSpPr>
        <p:spPr bwMode="auto">
          <a:xfrm>
            <a:off x="1917759" y="5470288"/>
            <a:ext cx="2333625" cy="461665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Counterexample</a:t>
            </a:r>
          </a:p>
        </p:txBody>
      </p:sp>
      <p:sp>
        <p:nvSpPr>
          <p:cNvPr id="36879" name="TextBox 19"/>
          <p:cNvSpPr txBox="1">
            <a:spLocks noChangeArrowheads="1"/>
          </p:cNvSpPr>
          <p:nvPr/>
        </p:nvSpPr>
        <p:spPr bwMode="auto">
          <a:xfrm>
            <a:off x="8059848" y="5470288"/>
            <a:ext cx="1989137" cy="46166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 </a:t>
            </a: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815009" y="1297060"/>
            <a:ext cx="4323521" cy="1020523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30" descr="AN00460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9120" y="5911744"/>
            <a:ext cx="636844" cy="903725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8714160" y="5960589"/>
            <a:ext cx="550342" cy="727290"/>
            <a:chOff x="8001120" y="3152367"/>
            <a:chExt cx="609600" cy="838200"/>
          </a:xfrm>
        </p:grpSpPr>
        <p:sp>
          <p:nvSpPr>
            <p:cNvPr id="19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59495" y="2464906"/>
            <a:ext cx="2338259" cy="586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Front-End</a:t>
            </a:r>
          </a:p>
        </p:txBody>
      </p:sp>
      <p:sp>
        <p:nvSpPr>
          <p:cNvPr id="55" name="Oval 3"/>
          <p:cNvSpPr>
            <a:spLocks noChangeArrowheads="1"/>
          </p:cNvSpPr>
          <p:nvPr/>
        </p:nvSpPr>
        <p:spPr bwMode="auto">
          <a:xfrm>
            <a:off x="4553854" y="3329609"/>
            <a:ext cx="2333625" cy="839962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ath B" panose="05000000000000000000" pitchFamily="2" charset="2"/>
              </a:rPr>
              <a:t>P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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itchFamily="18" charset="2"/>
              </a:rPr>
              <a:t> 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42937" y="4505740"/>
            <a:ext cx="2338259" cy="586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16" idx="4"/>
            <a:endCxn id="3" idx="1"/>
          </p:cNvCxnSpPr>
          <p:nvPr/>
        </p:nvCxnSpPr>
        <p:spPr>
          <a:xfrm>
            <a:off x="2976770" y="2317583"/>
            <a:ext cx="1582725" cy="44052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6868" idx="4"/>
            <a:endCxn id="3" idx="3"/>
          </p:cNvCxnSpPr>
          <p:nvPr/>
        </p:nvCxnSpPr>
        <p:spPr>
          <a:xfrm flipH="1">
            <a:off x="6897754" y="2283572"/>
            <a:ext cx="1962981" cy="47453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55" idx="0"/>
          </p:cNvCxnSpPr>
          <p:nvPr/>
        </p:nvCxnSpPr>
        <p:spPr>
          <a:xfrm flipH="1">
            <a:off x="5720667" y="3051311"/>
            <a:ext cx="7958" cy="27829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5" idx="4"/>
            <a:endCxn id="57" idx="0"/>
          </p:cNvCxnSpPr>
          <p:nvPr/>
        </p:nvCxnSpPr>
        <p:spPr>
          <a:xfrm flipH="1">
            <a:off x="5712067" y="4169571"/>
            <a:ext cx="8600" cy="33616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69974" y="4840357"/>
            <a:ext cx="1283880" cy="629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7" idx="3"/>
          </p:cNvCxnSpPr>
          <p:nvPr/>
        </p:nvCxnSpPr>
        <p:spPr>
          <a:xfrm>
            <a:off x="6881196" y="4798943"/>
            <a:ext cx="2241307" cy="8067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Verification by reduction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to</a:t>
            </a:r>
            <a:r>
              <a:rPr lang="en-US" dirty="0">
                <a:latin typeface="+mn-lt"/>
              </a:rPr>
              <a:t> SAT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1965960" y="1421292"/>
            <a:ext cx="822960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097280" y="2795028"/>
            <a:ext cx="2560320" cy="334638"/>
            <a:chOff x="1097280" y="2536362"/>
            <a:chExt cx="2560320" cy="334638"/>
          </a:xfrm>
        </p:grpSpPr>
        <p:sp>
          <p:nvSpPr>
            <p:cNvPr id="5" name="Flowchart: Process 4"/>
            <p:cNvSpPr/>
            <p:nvPr/>
          </p:nvSpPr>
          <p:spPr>
            <a:xfrm>
              <a:off x="2743200" y="2536362"/>
              <a:ext cx="914400" cy="2743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x:=1</a:t>
              </a: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1097280" y="2596680"/>
              <a:ext cx="914400" cy="27432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x:=0</a:t>
              </a:r>
            </a:p>
          </p:txBody>
        </p:sp>
      </p:grpSp>
      <p:sp>
        <p:nvSpPr>
          <p:cNvPr id="10" name="Flowchart: Decision 9"/>
          <p:cNvSpPr/>
          <p:nvPr/>
        </p:nvSpPr>
        <p:spPr>
          <a:xfrm>
            <a:off x="1920240" y="3680442"/>
            <a:ext cx="914400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97280" y="5054178"/>
            <a:ext cx="2560320" cy="274320"/>
            <a:chOff x="1097280" y="4850655"/>
            <a:chExt cx="2560320" cy="274320"/>
          </a:xfrm>
        </p:grpSpPr>
        <p:sp>
          <p:nvSpPr>
            <p:cNvPr id="11" name="Flowchart: Process 10"/>
            <p:cNvSpPr/>
            <p:nvPr/>
          </p:nvSpPr>
          <p:spPr>
            <a:xfrm>
              <a:off x="2743200" y="4850655"/>
              <a:ext cx="914400" cy="27432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y:=1</a:t>
              </a: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1097280" y="4850655"/>
              <a:ext cx="914400" cy="2743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y:=0</a:t>
              </a:r>
            </a:p>
          </p:txBody>
        </p:sp>
      </p:grp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 flipH="1">
            <a:off x="1554480" y="2244252"/>
            <a:ext cx="822960" cy="61109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>
            <a:off x="2377440" y="2244252"/>
            <a:ext cx="822960" cy="55077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7537" y="2136536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9711" y="2111794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0" name="Straight Arrow Connector 19"/>
          <p:cNvCxnSpPr>
            <a:stCxn id="6" idx="2"/>
            <a:endCxn id="10" idx="0"/>
          </p:cNvCxnSpPr>
          <p:nvPr/>
        </p:nvCxnSpPr>
        <p:spPr>
          <a:xfrm>
            <a:off x="1554480" y="3129666"/>
            <a:ext cx="822960" cy="55077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0" idx="0"/>
          </p:cNvCxnSpPr>
          <p:nvPr/>
        </p:nvCxnSpPr>
        <p:spPr>
          <a:xfrm flipH="1">
            <a:off x="2377440" y="3069348"/>
            <a:ext cx="822960" cy="61109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>
            <a:off x="2377440" y="4503402"/>
            <a:ext cx="822960" cy="55077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40164" y="4350488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9" name="Straight Arrow Connector 28"/>
          <p:cNvCxnSpPr>
            <a:stCxn id="10" idx="2"/>
            <a:endCxn id="12" idx="0"/>
          </p:cNvCxnSpPr>
          <p:nvPr/>
        </p:nvCxnSpPr>
        <p:spPr>
          <a:xfrm flipH="1">
            <a:off x="1554480" y="4503402"/>
            <a:ext cx="822960" cy="55077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Process 31"/>
          <p:cNvSpPr/>
          <p:nvPr/>
        </p:nvSpPr>
        <p:spPr>
          <a:xfrm>
            <a:off x="1691640" y="5879273"/>
            <a:ext cx="1371600" cy="27432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assert x==y</a:t>
            </a:r>
          </a:p>
        </p:txBody>
      </p:sp>
      <p:cxnSp>
        <p:nvCxnSpPr>
          <p:cNvPr id="34" name="Straight Arrow Connector 33"/>
          <p:cNvCxnSpPr>
            <a:stCxn id="12" idx="2"/>
            <a:endCxn id="32" idx="0"/>
          </p:cNvCxnSpPr>
          <p:nvPr/>
        </p:nvCxnSpPr>
        <p:spPr>
          <a:xfrm>
            <a:off x="1554480" y="5328498"/>
            <a:ext cx="822960" cy="550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32" idx="0"/>
          </p:cNvCxnSpPr>
          <p:nvPr/>
        </p:nvCxnSpPr>
        <p:spPr>
          <a:xfrm flipH="1">
            <a:off x="2377440" y="5328498"/>
            <a:ext cx="822960" cy="55077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50567" y="2647043"/>
            <a:ext cx="2825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 Query: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((a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 x)(a   x))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((b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 y)(b   y))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((x y) (x y)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11817" y="2777023"/>
            <a:ext cx="314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 Answer: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Satisfiable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a=0, b =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52712" y="4358769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pic>
        <p:nvPicPr>
          <p:cNvPr id="28" name="Picture 30" descr="AN00460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2133" y="3599677"/>
            <a:ext cx="636844" cy="903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3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Verification by reduction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to</a:t>
            </a:r>
            <a:r>
              <a:rPr lang="en-US" dirty="0">
                <a:latin typeface="+mn-lt"/>
              </a:rPr>
              <a:t> SAT</a:t>
            </a:r>
          </a:p>
        </p:txBody>
      </p:sp>
      <p:sp>
        <p:nvSpPr>
          <p:cNvPr id="31" name="Flowchart: Decision 30"/>
          <p:cNvSpPr/>
          <p:nvPr/>
        </p:nvSpPr>
        <p:spPr>
          <a:xfrm>
            <a:off x="1965960" y="1421292"/>
            <a:ext cx="822960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68073" y="2855342"/>
            <a:ext cx="2826687" cy="274324"/>
            <a:chOff x="1097280" y="2596676"/>
            <a:chExt cx="2826687" cy="274324"/>
          </a:xfrm>
        </p:grpSpPr>
        <p:sp>
          <p:nvSpPr>
            <p:cNvPr id="35" name="Flowchart: Process 34"/>
            <p:cNvSpPr/>
            <p:nvPr/>
          </p:nvSpPr>
          <p:spPr>
            <a:xfrm>
              <a:off x="2735247" y="2596676"/>
              <a:ext cx="1188720" cy="2743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x:=1;b:=1</a:t>
              </a: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1097280" y="2596680"/>
              <a:ext cx="1188720" cy="2743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x:=0;b:=0</a:t>
              </a:r>
            </a:p>
          </p:txBody>
        </p:sp>
      </p:grpSp>
      <p:sp>
        <p:nvSpPr>
          <p:cNvPr id="39" name="Flowchart: Decision 38"/>
          <p:cNvSpPr/>
          <p:nvPr/>
        </p:nvSpPr>
        <p:spPr>
          <a:xfrm>
            <a:off x="1920240" y="3680442"/>
            <a:ext cx="914400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97280" y="5054178"/>
            <a:ext cx="2560320" cy="274320"/>
            <a:chOff x="1097280" y="4850655"/>
            <a:chExt cx="2560320" cy="274320"/>
          </a:xfrm>
        </p:grpSpPr>
        <p:sp>
          <p:nvSpPr>
            <p:cNvPr id="41" name="Flowchart: Process 40"/>
            <p:cNvSpPr/>
            <p:nvPr/>
          </p:nvSpPr>
          <p:spPr>
            <a:xfrm>
              <a:off x="2743200" y="4850655"/>
              <a:ext cx="914400" cy="2743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y:=1</a:t>
              </a: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1097280" y="4850655"/>
              <a:ext cx="914400" cy="2743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y:=0</a:t>
              </a:r>
            </a:p>
          </p:txBody>
        </p:sp>
      </p:grpSp>
      <p:cxnSp>
        <p:nvCxnSpPr>
          <p:cNvPr id="43" name="Straight Arrow Connector 42"/>
          <p:cNvCxnSpPr>
            <a:stCxn id="31" idx="2"/>
            <a:endCxn id="38" idx="0"/>
          </p:cNvCxnSpPr>
          <p:nvPr/>
        </p:nvCxnSpPr>
        <p:spPr>
          <a:xfrm flipH="1">
            <a:off x="1562433" y="2244252"/>
            <a:ext cx="815007" cy="61109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2"/>
            <a:endCxn id="35" idx="0"/>
          </p:cNvCxnSpPr>
          <p:nvPr/>
        </p:nvCxnSpPr>
        <p:spPr>
          <a:xfrm>
            <a:off x="2377440" y="2244252"/>
            <a:ext cx="822960" cy="61109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67537" y="2136536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59711" y="2111794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47" name="Straight Arrow Connector 46"/>
          <p:cNvCxnSpPr>
            <a:stCxn id="38" idx="2"/>
            <a:endCxn id="39" idx="0"/>
          </p:cNvCxnSpPr>
          <p:nvPr/>
        </p:nvCxnSpPr>
        <p:spPr>
          <a:xfrm>
            <a:off x="1562433" y="3129666"/>
            <a:ext cx="815007" cy="55077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2"/>
            <a:endCxn id="39" idx="0"/>
          </p:cNvCxnSpPr>
          <p:nvPr/>
        </p:nvCxnSpPr>
        <p:spPr>
          <a:xfrm flipH="1">
            <a:off x="2377440" y="3129662"/>
            <a:ext cx="822960" cy="55078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2"/>
            <a:endCxn id="41" idx="0"/>
          </p:cNvCxnSpPr>
          <p:nvPr/>
        </p:nvCxnSpPr>
        <p:spPr>
          <a:xfrm>
            <a:off x="2377440" y="4503402"/>
            <a:ext cx="822960" cy="55077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40164" y="4350488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51" name="Straight Arrow Connector 50"/>
          <p:cNvCxnSpPr>
            <a:stCxn id="39" idx="2"/>
            <a:endCxn id="42" idx="0"/>
          </p:cNvCxnSpPr>
          <p:nvPr/>
        </p:nvCxnSpPr>
        <p:spPr>
          <a:xfrm flipH="1">
            <a:off x="1554480" y="4503402"/>
            <a:ext cx="822960" cy="55077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Process 51"/>
          <p:cNvSpPr/>
          <p:nvPr/>
        </p:nvSpPr>
        <p:spPr>
          <a:xfrm>
            <a:off x="1691640" y="5879273"/>
            <a:ext cx="1371600" cy="2743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assert x==y</a:t>
            </a:r>
          </a:p>
        </p:txBody>
      </p:sp>
      <p:cxnSp>
        <p:nvCxnSpPr>
          <p:cNvPr id="53" name="Straight Arrow Connector 52"/>
          <p:cNvCxnSpPr>
            <a:stCxn id="42" idx="2"/>
            <a:endCxn id="52" idx="0"/>
          </p:cNvCxnSpPr>
          <p:nvPr/>
        </p:nvCxnSpPr>
        <p:spPr>
          <a:xfrm>
            <a:off x="1554480" y="5328498"/>
            <a:ext cx="822960" cy="550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2"/>
            <a:endCxn id="52" idx="0"/>
          </p:cNvCxnSpPr>
          <p:nvPr/>
        </p:nvCxnSpPr>
        <p:spPr>
          <a:xfrm flipH="1">
            <a:off x="2377440" y="5328498"/>
            <a:ext cx="822960" cy="550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52712" y="4358769"/>
            <a:ext cx="71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50567" y="2647043"/>
            <a:ext cx="3813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 Query: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((a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 x b)(a   x   b))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((b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 y)(b   y))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((x y) (x y)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10600" y="3905459"/>
            <a:ext cx="314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 Answer: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Unsatisfiable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8" name="Group 17"/>
          <p:cNvGrpSpPr/>
          <p:nvPr/>
        </p:nvGrpSpPr>
        <p:grpSpPr>
          <a:xfrm>
            <a:off x="7501586" y="5421611"/>
            <a:ext cx="550342" cy="727290"/>
            <a:chOff x="8001120" y="3152367"/>
            <a:chExt cx="609600" cy="838200"/>
          </a:xfrm>
        </p:grpSpPr>
        <p:sp>
          <p:nvSpPr>
            <p:cNvPr id="59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4833257" y="4648200"/>
            <a:ext cx="2383972" cy="183968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SMT(Sat Modulo Theory) </a:t>
            </a:r>
            <a:r>
              <a:rPr lang="en-US" dirty="0"/>
              <a:t>Problem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Given a </a:t>
            </a:r>
            <a:r>
              <a:rPr lang="en-US" dirty="0" smtClean="0"/>
              <a:t>ground first order </a:t>
            </a:r>
            <a:r>
              <a:rPr lang="en-US" dirty="0"/>
              <a:t>formula </a:t>
            </a:r>
            <a:r>
              <a:rPr lang="en-US" dirty="0" smtClean="0"/>
              <a:t> over theories(Boolean </a:t>
            </a:r>
            <a:r>
              <a:rPr lang="en-US" dirty="0"/>
              <a:t>function) 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</a:t>
            </a:r>
            <a:r>
              <a:rPr lang="en-US" b="1" dirty="0"/>
              <a:t> =</a:t>
            </a:r>
            <a:r>
              <a:rPr lang="en-US" dirty="0"/>
              <a:t> </a:t>
            </a:r>
            <a:r>
              <a:rPr lang="en-US" b="1" dirty="0" smtClean="0">
                <a:sym typeface="Symbol" panose="05050102010706020507" pitchFamily="18" charset="2"/>
              </a:rPr>
              <a:t>x, y</a:t>
            </a:r>
            <a:r>
              <a:rPr lang="en-US" dirty="0" smtClean="0">
                <a:sym typeface="Symbol" panose="05050102010706020507" pitchFamily="18" charset="2"/>
              </a:rPr>
              <a:t>: </a:t>
            </a:r>
            <a:r>
              <a:rPr lang="en-US" b="1" dirty="0" smtClean="0"/>
              <a:t>2x + y </a:t>
            </a:r>
            <a:r>
              <a:rPr lang="en-US" b="1" dirty="0" smtClean="0">
                <a:sym typeface="Symbol" panose="05050102010706020507" pitchFamily="18" charset="2"/>
              </a:rPr>
              <a:t> 5  y &lt; 3</a:t>
            </a:r>
            <a:endParaRPr lang="en-US" b="1" dirty="0"/>
          </a:p>
          <a:p>
            <a:r>
              <a:rPr lang="en-US" dirty="0"/>
              <a:t> Determine if  </a:t>
            </a:r>
            <a:r>
              <a:rPr lang="en-US" dirty="0">
                <a:sym typeface="Symbol" pitchFamily="18" charset="2"/>
              </a:rPr>
              <a:t> is satisfiable</a:t>
            </a:r>
          </a:p>
          <a:p>
            <a:pPr lvl="1"/>
            <a:r>
              <a:rPr lang="en-US" dirty="0">
                <a:sym typeface="Symbol" pitchFamily="18" charset="2"/>
              </a:rPr>
              <a:t>Find a satisfying assignment or report that such does not exist</a:t>
            </a:r>
          </a:p>
          <a:p>
            <a:r>
              <a:rPr lang="en-US" dirty="0"/>
              <a:t> </a:t>
            </a:r>
            <a:r>
              <a:rPr lang="en-US" dirty="0" smtClean="0"/>
              <a:t>Satisfiability becomes harder</a:t>
            </a:r>
          </a:p>
          <a:p>
            <a:r>
              <a:rPr lang="en-US" sz="2400" dirty="0" smtClean="0">
                <a:sym typeface="Symbol" pitchFamily="18" charset="2"/>
              </a:rPr>
              <a:t>But tools exist: </a:t>
            </a:r>
            <a:r>
              <a:rPr lang="en-US" sz="2400" dirty="0" err="1" smtClean="0">
                <a:sym typeface="Symbol" pitchFamily="18" charset="2"/>
              </a:rPr>
              <a:t>Yices</a:t>
            </a:r>
            <a:r>
              <a:rPr lang="en-US" sz="2400" dirty="0" smtClean="0">
                <a:sym typeface="Symbol" pitchFamily="18" charset="2"/>
              </a:rPr>
              <a:t>, </a:t>
            </a:r>
            <a:r>
              <a:rPr lang="en-US" sz="2400" dirty="0">
                <a:sym typeface="Symbol" pitchFamily="18" charset="2"/>
              </a:rPr>
              <a:t>Z3, CVC</a:t>
            </a:r>
            <a:r>
              <a:rPr lang="en-US" sz="2400" dirty="0" smtClean="0">
                <a:sym typeface="Symbol" pitchFamily="18" charset="2"/>
              </a:rPr>
              <a:t>, …</a:t>
            </a:r>
            <a:endParaRPr lang="en-US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46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0" y="28576"/>
            <a:ext cx="8542867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Verification by reductions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</a:t>
            </a:r>
            <a:r>
              <a:rPr lang="en-US" dirty="0" smtClean="0"/>
              <a:t>SMT</a:t>
            </a:r>
            <a:endParaRPr lang="en-US" dirty="0"/>
          </a:p>
        </p:txBody>
      </p:sp>
      <p:sp>
        <p:nvSpPr>
          <p:cNvPr id="36868" name="Oval 3"/>
          <p:cNvSpPr>
            <a:spLocks noChangeArrowheads="1"/>
          </p:cNvSpPr>
          <p:nvPr/>
        </p:nvSpPr>
        <p:spPr bwMode="auto">
          <a:xfrm>
            <a:off x="6410740" y="1331072"/>
            <a:ext cx="4899990" cy="9525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Desired Property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itchFamily="18" charset="2"/>
              </a:rPr>
              <a:t>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78" name="TextBox 18"/>
          <p:cNvSpPr txBox="1">
            <a:spLocks noChangeArrowheads="1"/>
          </p:cNvSpPr>
          <p:nvPr/>
        </p:nvSpPr>
        <p:spPr bwMode="auto">
          <a:xfrm>
            <a:off x="1917759" y="5470288"/>
            <a:ext cx="2333625" cy="461665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Counterexample</a:t>
            </a:r>
          </a:p>
        </p:txBody>
      </p:sp>
      <p:sp>
        <p:nvSpPr>
          <p:cNvPr id="36879" name="TextBox 19"/>
          <p:cNvSpPr txBox="1">
            <a:spLocks noChangeArrowheads="1"/>
          </p:cNvSpPr>
          <p:nvPr/>
        </p:nvSpPr>
        <p:spPr bwMode="auto">
          <a:xfrm>
            <a:off x="8059848" y="5470288"/>
            <a:ext cx="1989137" cy="46166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 </a:t>
            </a: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815009" y="1297060"/>
            <a:ext cx="4323521" cy="1020523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30" descr="AN00460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9120" y="5911744"/>
            <a:ext cx="636844" cy="903725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8714160" y="5960589"/>
            <a:ext cx="550342" cy="727290"/>
            <a:chOff x="8001120" y="3152367"/>
            <a:chExt cx="609600" cy="838200"/>
          </a:xfrm>
        </p:grpSpPr>
        <p:sp>
          <p:nvSpPr>
            <p:cNvPr id="19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59495" y="2464906"/>
            <a:ext cx="2338259" cy="586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Front-End</a:t>
            </a:r>
          </a:p>
        </p:txBody>
      </p:sp>
      <p:sp>
        <p:nvSpPr>
          <p:cNvPr id="55" name="Oval 3"/>
          <p:cNvSpPr>
            <a:spLocks noChangeArrowheads="1"/>
          </p:cNvSpPr>
          <p:nvPr/>
        </p:nvSpPr>
        <p:spPr bwMode="auto">
          <a:xfrm>
            <a:off x="4553854" y="3329609"/>
            <a:ext cx="2333625" cy="839962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Math B" panose="05000000000000000000" pitchFamily="2" charset="2"/>
              </a:rPr>
              <a:t>P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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itchFamily="18" charset="2"/>
              </a:rPr>
              <a:t> 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42937" y="4505740"/>
            <a:ext cx="2338259" cy="586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16" idx="4"/>
            <a:endCxn id="3" idx="1"/>
          </p:cNvCxnSpPr>
          <p:nvPr/>
        </p:nvCxnSpPr>
        <p:spPr>
          <a:xfrm>
            <a:off x="2976770" y="2317583"/>
            <a:ext cx="1582725" cy="44052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6868" idx="4"/>
            <a:endCxn id="3" idx="3"/>
          </p:cNvCxnSpPr>
          <p:nvPr/>
        </p:nvCxnSpPr>
        <p:spPr>
          <a:xfrm flipH="1">
            <a:off x="6897754" y="2283572"/>
            <a:ext cx="1962981" cy="47453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55" idx="0"/>
          </p:cNvCxnSpPr>
          <p:nvPr/>
        </p:nvCxnSpPr>
        <p:spPr>
          <a:xfrm flipH="1">
            <a:off x="5720667" y="3051311"/>
            <a:ext cx="7958" cy="27829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5" idx="4"/>
            <a:endCxn id="57" idx="0"/>
          </p:cNvCxnSpPr>
          <p:nvPr/>
        </p:nvCxnSpPr>
        <p:spPr>
          <a:xfrm flipH="1">
            <a:off x="5712067" y="4169571"/>
            <a:ext cx="8600" cy="33616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69974" y="4840357"/>
            <a:ext cx="1283880" cy="629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7" idx="3"/>
          </p:cNvCxnSpPr>
          <p:nvPr/>
        </p:nvCxnSpPr>
        <p:spPr>
          <a:xfrm>
            <a:off x="6881196" y="4798943"/>
            <a:ext cx="2241307" cy="8067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Simple Example Token (buggy)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997294" y="1690688"/>
            <a:ext cx="3112851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balance[to]=balance[to]-fee</a:t>
            </a:r>
          </a:p>
        </p:txBody>
      </p:sp>
      <p:cxnSp>
        <p:nvCxnSpPr>
          <p:cNvPr id="6" name="Straight Arrow Connector 5"/>
          <p:cNvCxnSpPr>
            <a:stCxn id="5" idx="2"/>
            <a:endCxn id="7" idx="0"/>
          </p:cNvCxnSpPr>
          <p:nvPr/>
        </p:nvCxnSpPr>
        <p:spPr>
          <a:xfrm>
            <a:off x="4553720" y="2080101"/>
            <a:ext cx="5025" cy="181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ecision 6"/>
          <p:cNvSpPr/>
          <p:nvPr/>
        </p:nvSpPr>
        <p:spPr>
          <a:xfrm>
            <a:off x="1928190" y="2262032"/>
            <a:ext cx="5261109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balance[to]&gt;=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amount</a:t>
            </a:r>
            <a:r>
              <a:rPr lang="en-US" sz="2000" kern="1200" dirty="0">
                <a:solidFill>
                  <a:prstClr val="white"/>
                </a:solidFill>
                <a:latin typeface="Calibri" panose="020F0502020204030204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stCxn id="7" idx="2"/>
            <a:endCxn id="11" idx="0"/>
          </p:cNvCxnSpPr>
          <p:nvPr/>
        </p:nvCxnSpPr>
        <p:spPr>
          <a:xfrm flipH="1">
            <a:off x="4552099" y="3084992"/>
            <a:ext cx="6646" cy="3045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rocess 10"/>
          <p:cNvSpPr/>
          <p:nvPr/>
        </p:nvSpPr>
        <p:spPr>
          <a:xfrm>
            <a:off x="2739511" y="3389576"/>
            <a:ext cx="3625176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balance[to]=balance[to]-amount</a:t>
            </a:r>
          </a:p>
        </p:txBody>
      </p:sp>
      <p:cxnSp>
        <p:nvCxnSpPr>
          <p:cNvPr id="16" name="Straight Arrow Connector 15"/>
          <p:cNvCxnSpPr>
            <a:stCxn id="11" idx="2"/>
            <a:endCxn id="18" idx="0"/>
          </p:cNvCxnSpPr>
          <p:nvPr/>
        </p:nvCxnSpPr>
        <p:spPr>
          <a:xfrm flipH="1">
            <a:off x="4543714" y="3778989"/>
            <a:ext cx="8385" cy="23939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17"/>
          <p:cNvSpPr/>
          <p:nvPr/>
        </p:nvSpPr>
        <p:spPr>
          <a:xfrm>
            <a:off x="2390353" y="4018384"/>
            <a:ext cx="4306721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prstClr val="white"/>
                </a:solidFill>
                <a:latin typeface="Calibri" panose="020F0502020204030204"/>
              </a:rPr>
              <a:t>b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alance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[from]=balance[from]+amount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189186" y="4712381"/>
            <a:ext cx="8704443" cy="1320557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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x. (</a:t>
            </a:r>
            <a:r>
              <a:rPr lang="en-US" sz="2000" dirty="0" err="1" smtClean="0">
                <a:solidFill>
                  <a:sysClr val="windowText" lastClr="000000"/>
                </a:solidFill>
                <a:sym typeface="Symbol" pitchFamily="18" charset="2"/>
              </a:rPr>
              <a:t>xto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 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x 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from) 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b’[x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]=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b[x] 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/>
            </a:r>
            <a:b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</a:b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b[to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] 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</a:t>
            </a:r>
            <a:r>
              <a:rPr lang="en-US" sz="2000" dirty="0" err="1" smtClean="0">
                <a:solidFill>
                  <a:sysClr val="windowText" lastClr="000000"/>
                </a:solidFill>
                <a:sym typeface="Symbol" pitchFamily="18" charset="2"/>
              </a:rPr>
              <a:t>amount+fee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 (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b’[to]=b[to]-amount-fee 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 b’[from]=b[from]+amount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)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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/>
            </a:r>
            <a:b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</a:br>
            <a:r>
              <a:rPr lang="en-US" sz="20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b[to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]&lt;</a:t>
            </a:r>
            <a:r>
              <a:rPr lang="en-US" sz="2000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amount+fee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</a:t>
            </a:r>
            <a:r>
              <a:rPr lang="en-US" sz="20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(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b’[to]=b[to]  b’[from]=b[from])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9" name="Straight Arrow Connector 28"/>
          <p:cNvCxnSpPr>
            <a:cxnSpLocks/>
            <a:stCxn id="18" idx="2"/>
            <a:endCxn id="21" idx="0"/>
          </p:cNvCxnSpPr>
          <p:nvPr/>
        </p:nvCxnSpPr>
        <p:spPr>
          <a:xfrm flipH="1">
            <a:off x="4541408" y="4407797"/>
            <a:ext cx="2306" cy="3045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411817" y="2156237"/>
            <a:ext cx="3140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Satisfiable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balance[to]=10,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fee=5,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amount=6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balance[from]=100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0" descr="AN00460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520" y="2875264"/>
            <a:ext cx="636844" cy="9037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1078" y="4712381"/>
            <a:ext cx="128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4847" y="3080203"/>
            <a:ext cx="30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1083365" y="2673512"/>
            <a:ext cx="844825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66062" y="2328142"/>
            <a:ext cx="30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Simple Example Token (corrected)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lowchart: Decision 5"/>
          <p:cNvSpPr/>
          <p:nvPr/>
        </p:nvSpPr>
        <p:spPr>
          <a:xfrm>
            <a:off x="1588683" y="1841393"/>
            <a:ext cx="5483157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balance[to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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amount+fee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>
          <a:xfrm flipH="1">
            <a:off x="4327019" y="2664353"/>
            <a:ext cx="3243" cy="3045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2514431" y="2968937"/>
            <a:ext cx="3625176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balance[to]=balance[to]-amount-fee</a:t>
            </a:r>
          </a:p>
        </p:txBody>
      </p:sp>
      <p:cxnSp>
        <p:nvCxnSpPr>
          <p:cNvPr id="9" name="Straight Arrow Connector 8"/>
          <p:cNvCxnSpPr>
            <a:stCxn id="8" idx="2"/>
            <a:endCxn id="10" idx="0"/>
          </p:cNvCxnSpPr>
          <p:nvPr/>
        </p:nvCxnSpPr>
        <p:spPr>
          <a:xfrm>
            <a:off x="4327019" y="3358350"/>
            <a:ext cx="0" cy="23939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2361221" y="3597745"/>
            <a:ext cx="3931596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white"/>
                </a:solidFill>
                <a:latin typeface="Calibri" panose="020F0502020204030204"/>
              </a:rPr>
              <a:t>b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[from]=balance[from]+amount</a:t>
            </a:r>
          </a:p>
        </p:txBody>
      </p:sp>
      <p:cxnSp>
        <p:nvCxnSpPr>
          <p:cNvPr id="12" name="Straight Arrow Connector 11"/>
          <p:cNvCxnSpPr>
            <a:cxnSpLocks/>
            <a:stCxn id="10" idx="2"/>
          </p:cNvCxnSpPr>
          <p:nvPr/>
        </p:nvCxnSpPr>
        <p:spPr>
          <a:xfrm>
            <a:off x="4327019" y="3987158"/>
            <a:ext cx="3243" cy="52715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11817" y="2777023"/>
            <a:ext cx="314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 Answer: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Unsatisfiable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7"/>
          <p:cNvGrpSpPr/>
          <p:nvPr/>
        </p:nvGrpSpPr>
        <p:grpSpPr>
          <a:xfrm>
            <a:off x="10559531" y="2919787"/>
            <a:ext cx="412757" cy="545468"/>
            <a:chOff x="8001120" y="3152367"/>
            <a:chExt cx="609600" cy="838200"/>
          </a:xfrm>
        </p:grpSpPr>
        <p:sp>
          <p:nvSpPr>
            <p:cNvPr id="15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50" dirty="0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40468" y="4552545"/>
            <a:ext cx="152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-28531" y="4538206"/>
            <a:ext cx="8704443" cy="1320557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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x. (</a:t>
            </a:r>
            <a:r>
              <a:rPr lang="en-US" sz="2000" dirty="0" err="1" smtClean="0">
                <a:solidFill>
                  <a:sysClr val="windowText" lastClr="000000"/>
                </a:solidFill>
                <a:sym typeface="Symbol" pitchFamily="18" charset="2"/>
              </a:rPr>
              <a:t>xto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 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x 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from) 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 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b’[x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]=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b[x] 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/>
            </a:r>
            <a:b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</a:b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b[to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] 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</a:t>
            </a:r>
            <a:r>
              <a:rPr lang="en-US" sz="2000" dirty="0" err="1" smtClean="0">
                <a:solidFill>
                  <a:sysClr val="windowText" lastClr="000000"/>
                </a:solidFill>
                <a:sym typeface="Symbol" pitchFamily="18" charset="2"/>
              </a:rPr>
              <a:t>amount+fee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 (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b’[to]=b[to]-amount-fee 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 b’[from]=b[from]+amount</a:t>
            </a:r>
            <a:r>
              <a:rPr lang="en-US" sz="2000" dirty="0" smtClean="0">
                <a:solidFill>
                  <a:sysClr val="windowText" lastClr="000000"/>
                </a:solidFill>
                <a:sym typeface="Symbol" pitchFamily="18" charset="2"/>
              </a:rPr>
              <a:t>)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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/>
            </a:r>
            <a:b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</a:br>
            <a:r>
              <a:rPr lang="en-US" sz="20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b[to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]&lt;</a:t>
            </a:r>
            <a:r>
              <a:rPr lang="en-US" sz="2000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amount+fee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sym typeface="Symbol" pitchFamily="18" charset="2"/>
              </a:rPr>
              <a:t></a:t>
            </a:r>
            <a:r>
              <a:rPr lang="en-US" sz="20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(</a:t>
            </a:r>
            <a:r>
              <a:rPr lang="en-US" sz="20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b’[to]=b[to]  b’[from]=b[from])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51950" y="4527323"/>
            <a:ext cx="128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86067" y="2613063"/>
            <a:ext cx="30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15619" y="2256071"/>
            <a:ext cx="844825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98316" y="1910701"/>
            <a:ext cx="30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interesting contracts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Unbounded participants</a:t>
            </a:r>
          </a:p>
          <a:p>
            <a:r>
              <a:rPr lang="en-US" dirty="0" smtClean="0"/>
              <a:t>Complicated specifications</a:t>
            </a:r>
          </a:p>
          <a:p>
            <a:pPr lvl="1"/>
            <a:r>
              <a:rPr lang="en-US" dirty="0" smtClean="0"/>
              <a:t>Higher order reasoning</a:t>
            </a:r>
          </a:p>
          <a:p>
            <a:r>
              <a:rPr lang="en-US" dirty="0" smtClean="0"/>
              <a:t>Need to handle loops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63431"/>
            <a:ext cx="8229600" cy="1732671"/>
          </a:xfrm>
        </p:spPr>
        <p:txBody>
          <a:bodyPr/>
          <a:lstStyle/>
          <a:p>
            <a:r>
              <a:rPr lang="en-US" sz="5400" b="1" dirty="0"/>
              <a:t>Formally Verifying </a:t>
            </a:r>
            <a:br>
              <a:rPr lang="en-US" sz="5400" b="1" dirty="0"/>
            </a:br>
            <a:r>
              <a:rPr lang="en-US" sz="5400" b="1" dirty="0"/>
              <a:t>Smart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554" y="3607242"/>
            <a:ext cx="8501974" cy="1627511"/>
          </a:xfrm>
        </p:spPr>
        <p:txBody>
          <a:bodyPr/>
          <a:lstStyle/>
          <a:p>
            <a:pPr marL="203200" indent="0" algn="ctr">
              <a:buNone/>
            </a:pPr>
            <a:r>
              <a:rPr lang="en-US" dirty="0"/>
              <a:t>Mooly Sagiv</a:t>
            </a:r>
          </a:p>
          <a:p>
            <a:pPr marL="203200" indent="0" algn="ctr">
              <a:buNone/>
            </a:pPr>
            <a:r>
              <a:rPr lang="en-US" dirty="0"/>
              <a:t>Tel Aviv </a:t>
            </a:r>
            <a:r>
              <a:rPr lang="en-US" dirty="0" smtClean="0"/>
              <a:t>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19" y="5234753"/>
            <a:ext cx="1889795" cy="10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Minting Tokens - buggy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16751" y="2677256"/>
            <a:ext cx="3243" cy="3045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2714866" y="2968937"/>
            <a:ext cx="3625176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totalSupply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totalSupply</a:t>
            </a:r>
            <a:r>
              <a:rPr lang="en-US" sz="1800" kern="1200" dirty="0" smtClean="0">
                <a:solidFill>
                  <a:prstClr val="white"/>
                </a:solidFill>
                <a:latin typeface="Calibri" panose="020F0502020204030204"/>
              </a:rPr>
              <a:t>+amount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cxnSpLocks/>
            <a:stCxn id="8" idx="2"/>
            <a:endCxn id="49" idx="0"/>
          </p:cNvCxnSpPr>
          <p:nvPr/>
        </p:nvCxnSpPr>
        <p:spPr>
          <a:xfrm flipH="1">
            <a:off x="4512535" y="3358350"/>
            <a:ext cx="14919" cy="42038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41097" y="1736389"/>
            <a:ext cx="3140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 Answer: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Satisfiable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</a:t>
            </a:r>
          </a:p>
          <a:p>
            <a:pPr lvl="0" defTabSz="457200">
              <a:defRPr/>
            </a:pP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</a:t>
            </a:r>
            <a:r>
              <a:rPr lang="en-US" sz="24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balance=10,</a:t>
            </a:r>
          </a:p>
          <a:p>
            <a:pPr lvl="0" defTabSz="457200"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totalSupply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=10,</a:t>
            </a:r>
          </a:p>
          <a:p>
            <a:pPr lvl="0" defTabSz="457200">
              <a:defRPr/>
            </a:pPr>
            <a:r>
              <a:rPr lang="en-US" sz="2400" kern="1200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amount=5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68" y="4552545"/>
            <a:ext cx="152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160313" y="3778739"/>
            <a:ext cx="8704443" cy="1320557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sz="24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balance’=</a:t>
            </a:r>
            <a:r>
              <a:rPr lang="en-US" sz="2400" kern="1200" dirty="0" err="1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totalSupply</a:t>
            </a:r>
            <a:r>
              <a:rPr lang="en-US" sz="24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’  </a:t>
            </a:r>
            <a:r>
              <a:rPr lang="en-US" sz="2400" kern="1200" dirty="0" err="1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totalSupply</a:t>
            </a:r>
            <a:r>
              <a:rPr lang="en-US" sz="24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’=</a:t>
            </a:r>
            <a:r>
              <a:rPr lang="en-US" sz="2400" kern="1200" dirty="0" err="1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totalSupply+amount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6994" y="3703977"/>
            <a:ext cx="128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  <p:sp>
        <p:nvSpPr>
          <p:cNvPr id="53" name="Flowchart: Decision 52"/>
          <p:cNvSpPr/>
          <p:nvPr/>
        </p:nvSpPr>
        <p:spPr>
          <a:xfrm>
            <a:off x="1789118" y="1841393"/>
            <a:ext cx="5483157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800" kern="1200" dirty="0">
                <a:solidFill>
                  <a:schemeClr val="bg1"/>
                </a:solidFill>
                <a:sym typeface="Symbol" panose="05050102010706020507" pitchFamily="18" charset="2"/>
              </a:rPr>
              <a:t></a:t>
            </a:r>
            <a:r>
              <a:rPr lang="en-US" sz="1800" kern="1200" dirty="0" smtClean="0">
                <a:solidFill>
                  <a:schemeClr val="bg1"/>
                </a:solidFill>
                <a:sym typeface="Symbol" panose="05050102010706020507" pitchFamily="18" charset="2"/>
              </a:rPr>
              <a:t>balance=</a:t>
            </a:r>
            <a:r>
              <a:rPr lang="en-US" sz="1800" kern="1200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totalSupply</a:t>
            </a:r>
            <a:r>
              <a:rPr lang="en-US" sz="1800" kern="1200" dirty="0" smtClean="0">
                <a:solidFill>
                  <a:schemeClr val="bg1"/>
                </a:solidFill>
                <a:sym typeface="Symbol" panose="05050102010706020507" pitchFamily="18" charset="2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4" name="Picture 30" descr="AN00460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5226" y="2044017"/>
            <a:ext cx="636844" cy="903725"/>
          </a:xfrm>
          <a:prstGeom prst="rect">
            <a:avLst/>
          </a:prstGeom>
          <a:noFill/>
        </p:spPr>
      </p:pic>
      <p:cxnSp>
        <p:nvCxnSpPr>
          <p:cNvPr id="56" name="Straight Arrow Connector 55"/>
          <p:cNvCxnSpPr/>
          <p:nvPr/>
        </p:nvCxnSpPr>
        <p:spPr>
          <a:xfrm flipH="1">
            <a:off x="974036" y="2256068"/>
            <a:ext cx="844825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256733" y="1910698"/>
            <a:ext cx="30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35152" y="2632941"/>
            <a:ext cx="30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200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Minting Tokens - corrected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76230" y="2662766"/>
            <a:ext cx="3243" cy="3045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2666885" y="2968937"/>
            <a:ext cx="3625176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totalSupply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totalSupply</a:t>
            </a:r>
            <a:r>
              <a:rPr lang="en-US" sz="1800" kern="1200" dirty="0" smtClean="0">
                <a:solidFill>
                  <a:prstClr val="white"/>
                </a:solidFill>
                <a:latin typeface="Calibri" panose="020F0502020204030204"/>
              </a:rPr>
              <a:t>+amount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cxnSpLocks/>
            <a:stCxn id="8" idx="2"/>
            <a:endCxn id="14" idx="0"/>
          </p:cNvCxnSpPr>
          <p:nvPr/>
        </p:nvCxnSpPr>
        <p:spPr>
          <a:xfrm>
            <a:off x="4479473" y="3358350"/>
            <a:ext cx="3075" cy="3045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41097" y="1736389"/>
            <a:ext cx="314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 Answer: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Unsatisfiable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68" y="4552545"/>
            <a:ext cx="152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130495" y="4316550"/>
            <a:ext cx="8704443" cy="1320557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sz="24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balance’=</a:t>
            </a:r>
            <a:r>
              <a:rPr lang="en-US" sz="2400" kern="1200" dirty="0" err="1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totalSupply</a:t>
            </a:r>
            <a:r>
              <a:rPr lang="en-US" sz="24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’  </a:t>
            </a:r>
            <a:r>
              <a:rPr lang="en-US" sz="2400" kern="1200" dirty="0" err="1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totalSupply</a:t>
            </a:r>
            <a:r>
              <a:rPr lang="en-US" sz="2400" kern="1200" dirty="0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’=</a:t>
            </a:r>
            <a:r>
              <a:rPr lang="en-US" sz="2400" kern="1200" dirty="0" err="1" smtClean="0">
                <a:solidFill>
                  <a:sysClr val="windowText" lastClr="000000"/>
                </a:solidFill>
                <a:sym typeface="Symbol" panose="05050102010706020507" pitchFamily="18" charset="2"/>
              </a:rPr>
              <a:t>totalSupply+amount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0495" y="4321712"/>
            <a:ext cx="128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  <p:sp>
        <p:nvSpPr>
          <p:cNvPr id="53" name="Flowchart: Decision 52"/>
          <p:cNvSpPr/>
          <p:nvPr/>
        </p:nvSpPr>
        <p:spPr>
          <a:xfrm>
            <a:off x="1741137" y="1841393"/>
            <a:ext cx="5483157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800" kern="1200" dirty="0">
                <a:solidFill>
                  <a:schemeClr val="bg1"/>
                </a:solidFill>
                <a:sym typeface="Symbol" panose="05050102010706020507" pitchFamily="18" charset="2"/>
              </a:rPr>
              <a:t></a:t>
            </a:r>
            <a:r>
              <a:rPr lang="en-US" sz="1800" kern="1200" dirty="0" smtClean="0">
                <a:solidFill>
                  <a:schemeClr val="bg1"/>
                </a:solidFill>
                <a:sym typeface="Symbol" panose="05050102010706020507" pitchFamily="18" charset="2"/>
              </a:rPr>
              <a:t>balance=</a:t>
            </a:r>
            <a:r>
              <a:rPr lang="en-US" sz="1800" kern="1200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totalSupply</a:t>
            </a:r>
            <a:r>
              <a:rPr lang="en-US" sz="1800" kern="1200" dirty="0" smtClean="0">
                <a:solidFill>
                  <a:schemeClr val="bg1"/>
                </a:solidFill>
                <a:sym typeface="Symbol" panose="05050102010706020507" pitchFamily="18" charset="2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2474844" y="3662934"/>
            <a:ext cx="4015408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balance[bank]=balance[bank]+amount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>
            <a:cxnSpLocks/>
            <a:stCxn id="14" idx="2"/>
            <a:endCxn id="49" idx="0"/>
          </p:cNvCxnSpPr>
          <p:nvPr/>
        </p:nvCxnSpPr>
        <p:spPr>
          <a:xfrm>
            <a:off x="4482548" y="4052347"/>
            <a:ext cx="169" cy="26420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7"/>
          <p:cNvGrpSpPr/>
          <p:nvPr/>
        </p:nvGrpSpPr>
        <p:grpSpPr>
          <a:xfrm>
            <a:off x="10430322" y="1841393"/>
            <a:ext cx="412757" cy="545468"/>
            <a:chOff x="8001120" y="3152367"/>
            <a:chExt cx="609600" cy="838200"/>
          </a:xfrm>
        </p:grpSpPr>
        <p:sp>
          <p:nvSpPr>
            <p:cNvPr id="22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50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6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235152" y="2632941"/>
            <a:ext cx="30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974036" y="2256068"/>
            <a:ext cx="844825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56733" y="1910698"/>
            <a:ext cx="30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“Parity” Wallet Example</a:t>
            </a:r>
            <a:endParaRPr lang="en-US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05490" y="1555148"/>
            <a:ext cx="2169196" cy="1021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#</a:t>
            </a:r>
            <a:r>
              <a:rPr lang="en-US" sz="2000" dirty="0" smtClean="0"/>
              <a:t>confirmers=0 out </a:t>
            </a:r>
            <a:r>
              <a:rPr lang="en-US" sz="2000" dirty="0"/>
              <a:t>of 3</a:t>
            </a:r>
          </a:p>
        </p:txBody>
      </p:sp>
      <p:sp>
        <p:nvSpPr>
          <p:cNvPr id="6" name="Oval 5"/>
          <p:cNvSpPr/>
          <p:nvPr/>
        </p:nvSpPr>
        <p:spPr>
          <a:xfrm>
            <a:off x="7942598" y="1475054"/>
            <a:ext cx="2061565" cy="1188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#confirmers=1 out of 3</a:t>
            </a:r>
          </a:p>
        </p:txBody>
      </p:sp>
      <p:sp>
        <p:nvSpPr>
          <p:cNvPr id="7" name="Oval 6"/>
          <p:cNvSpPr/>
          <p:nvPr/>
        </p:nvSpPr>
        <p:spPr>
          <a:xfrm>
            <a:off x="10146215" y="2703152"/>
            <a:ext cx="1693821" cy="1693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money request</a:t>
            </a:r>
          </a:p>
          <a:p>
            <a:pPr algn="ctr"/>
            <a:r>
              <a:rPr lang="en-US" sz="2000" dirty="0"/>
              <a:t>approved</a:t>
            </a:r>
          </a:p>
        </p:txBody>
      </p:sp>
      <p:cxnSp>
        <p:nvCxnSpPr>
          <p:cNvPr id="8" name="Straight Arrow Connector 7"/>
          <p:cNvCxnSpPr>
            <a:cxnSpLocks/>
            <a:stCxn id="5" idx="6"/>
            <a:endCxn id="6" idx="2"/>
          </p:cNvCxnSpPr>
          <p:nvPr/>
        </p:nvCxnSpPr>
        <p:spPr>
          <a:xfrm>
            <a:off x="6874686" y="2065743"/>
            <a:ext cx="1067912" cy="333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6" idx="6"/>
            <a:endCxn id="7" idx="0"/>
          </p:cNvCxnSpPr>
          <p:nvPr/>
        </p:nvCxnSpPr>
        <p:spPr>
          <a:xfrm>
            <a:off x="10004163" y="2069081"/>
            <a:ext cx="988963" cy="63407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86889" y="1674232"/>
            <a:ext cx="108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confirm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-260305" y="1962289"/>
            <a:ext cx="907726" cy="9010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55EE08-9C04-4987-A63D-348566C803E5}"/>
              </a:ext>
            </a:extLst>
          </p:cNvPr>
          <p:cNvSpPr txBox="1"/>
          <p:nvPr/>
        </p:nvSpPr>
        <p:spPr>
          <a:xfrm>
            <a:off x="10180153" y="1846634"/>
            <a:ext cx="108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confirm</a:t>
            </a:r>
          </a:p>
        </p:txBody>
      </p:sp>
      <p:sp>
        <p:nvSpPr>
          <p:cNvPr id="23" name="Oval 22"/>
          <p:cNvSpPr/>
          <p:nvPr/>
        </p:nvSpPr>
        <p:spPr>
          <a:xfrm>
            <a:off x="7694532" y="2929711"/>
            <a:ext cx="2061565" cy="104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#</a:t>
            </a:r>
            <a:r>
              <a:rPr lang="en-US" sz="2000" dirty="0" smtClean="0"/>
              <a:t>confirmers=2 </a:t>
            </a:r>
            <a:r>
              <a:rPr lang="en-US" sz="2000" dirty="0"/>
              <a:t>out of 3</a:t>
            </a:r>
          </a:p>
        </p:txBody>
      </p:sp>
      <p:sp>
        <p:nvSpPr>
          <p:cNvPr id="24" name="Oval 23"/>
          <p:cNvSpPr/>
          <p:nvPr/>
        </p:nvSpPr>
        <p:spPr>
          <a:xfrm>
            <a:off x="5405195" y="2923037"/>
            <a:ext cx="2061565" cy="104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#confirmers=1 out of 3</a:t>
            </a:r>
          </a:p>
        </p:txBody>
      </p:sp>
      <p:sp>
        <p:nvSpPr>
          <p:cNvPr id="33" name="Oval 32"/>
          <p:cNvSpPr/>
          <p:nvPr/>
        </p:nvSpPr>
        <p:spPr>
          <a:xfrm>
            <a:off x="2981257" y="2921924"/>
            <a:ext cx="2061565" cy="104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#</a:t>
            </a:r>
            <a:r>
              <a:rPr lang="en-US" sz="2000" dirty="0" smtClean="0"/>
              <a:t>confirmers=0 </a:t>
            </a:r>
            <a:r>
              <a:rPr lang="en-US" sz="2000" dirty="0"/>
              <a:t>out of 3</a:t>
            </a:r>
          </a:p>
        </p:txBody>
      </p:sp>
      <p:sp>
        <p:nvSpPr>
          <p:cNvPr id="37" name="Oval 36"/>
          <p:cNvSpPr/>
          <p:nvPr/>
        </p:nvSpPr>
        <p:spPr>
          <a:xfrm>
            <a:off x="647421" y="1541799"/>
            <a:ext cx="1695311" cy="1021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Init</a:t>
            </a:r>
            <a:br>
              <a:rPr lang="en-US" sz="2000" dirty="0" smtClean="0"/>
            </a:br>
            <a:r>
              <a:rPr lang="en-US" sz="2000" dirty="0" smtClean="0"/>
              <a:t>2 out of 3</a:t>
            </a:r>
            <a:endParaRPr lang="en-US" sz="2000" dirty="0"/>
          </a:p>
        </p:txBody>
      </p:sp>
      <p:sp>
        <p:nvSpPr>
          <p:cNvPr id="38" name="Oval 37"/>
          <p:cNvSpPr/>
          <p:nvPr/>
        </p:nvSpPr>
        <p:spPr>
          <a:xfrm>
            <a:off x="552868" y="2915250"/>
            <a:ext cx="1695311" cy="1049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Init</a:t>
            </a:r>
            <a:br>
              <a:rPr lang="en-US" sz="2000" dirty="0" smtClean="0"/>
            </a:br>
            <a:r>
              <a:rPr lang="en-US" sz="2000" dirty="0" smtClean="0"/>
              <a:t>3 out of 3</a:t>
            </a:r>
            <a:endParaRPr lang="en-US" sz="2000" dirty="0"/>
          </a:p>
        </p:txBody>
      </p:sp>
      <p:sp>
        <p:nvSpPr>
          <p:cNvPr id="39" name="Oval 38"/>
          <p:cNvSpPr/>
          <p:nvPr/>
        </p:nvSpPr>
        <p:spPr>
          <a:xfrm>
            <a:off x="551756" y="4692140"/>
            <a:ext cx="1695311" cy="938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Init</a:t>
            </a:r>
            <a:br>
              <a:rPr lang="en-US" sz="2000" dirty="0" smtClean="0"/>
            </a:br>
            <a:r>
              <a:rPr lang="en-US" sz="2000" dirty="0" smtClean="0"/>
              <a:t>k out of n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7833582" y="4643952"/>
            <a:ext cx="2061565" cy="929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#</a:t>
            </a:r>
            <a:r>
              <a:rPr lang="en-US" sz="2000" dirty="0" smtClean="0"/>
              <a:t>confirmers=2 </a:t>
            </a:r>
            <a:r>
              <a:rPr lang="en-US" sz="2000" dirty="0"/>
              <a:t>out of </a:t>
            </a:r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41" name="Oval 40"/>
          <p:cNvSpPr/>
          <p:nvPr/>
        </p:nvSpPr>
        <p:spPr>
          <a:xfrm>
            <a:off x="5530896" y="4630605"/>
            <a:ext cx="2061565" cy="995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#confirmers=1 out of </a:t>
            </a:r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42" name="Oval 41"/>
          <p:cNvSpPr/>
          <p:nvPr/>
        </p:nvSpPr>
        <p:spPr>
          <a:xfrm>
            <a:off x="2986818" y="4636166"/>
            <a:ext cx="2061565" cy="950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#</a:t>
            </a:r>
            <a:r>
              <a:rPr lang="en-US" sz="2000" dirty="0" smtClean="0"/>
              <a:t>confirmers=0 </a:t>
            </a:r>
            <a:r>
              <a:rPr lang="en-US" sz="2000" dirty="0"/>
              <a:t>out of </a:t>
            </a:r>
            <a:r>
              <a:rPr lang="en-US" sz="2000" dirty="0" smtClean="0"/>
              <a:t>n</a:t>
            </a:r>
            <a:endParaRPr lang="en-US" sz="20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40" idx="6"/>
            <a:endCxn id="7" idx="4"/>
          </p:cNvCxnSpPr>
          <p:nvPr/>
        </p:nvCxnSpPr>
        <p:spPr>
          <a:xfrm flipV="1">
            <a:off x="9895147" y="4396973"/>
            <a:ext cx="1097979" cy="71158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0" y="3439938"/>
            <a:ext cx="552868" cy="6415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0" y="4905745"/>
            <a:ext cx="551756" cy="25584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38" idx="6"/>
            <a:endCxn id="33" idx="2"/>
          </p:cNvCxnSpPr>
          <p:nvPr/>
        </p:nvCxnSpPr>
        <p:spPr>
          <a:xfrm>
            <a:off x="2248179" y="3439938"/>
            <a:ext cx="733078" cy="667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33" idx="6"/>
            <a:endCxn id="24" idx="2"/>
          </p:cNvCxnSpPr>
          <p:nvPr/>
        </p:nvCxnSpPr>
        <p:spPr>
          <a:xfrm>
            <a:off x="5042822" y="3446612"/>
            <a:ext cx="362373" cy="111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>
            <a:off x="7466760" y="3447725"/>
            <a:ext cx="227772" cy="667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9756097" y="3454399"/>
            <a:ext cx="390118" cy="9566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37" idx="6"/>
            <a:endCxn id="5" idx="2"/>
          </p:cNvCxnSpPr>
          <p:nvPr/>
        </p:nvCxnSpPr>
        <p:spPr>
          <a:xfrm>
            <a:off x="2342732" y="2052395"/>
            <a:ext cx="2362758" cy="1334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2247067" y="5111342"/>
            <a:ext cx="739751" cy="5024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42" idx="6"/>
            <a:endCxn id="41" idx="2"/>
          </p:cNvCxnSpPr>
          <p:nvPr/>
        </p:nvCxnSpPr>
        <p:spPr>
          <a:xfrm>
            <a:off x="5048383" y="5111342"/>
            <a:ext cx="482513" cy="1724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41" idx="6"/>
            <a:endCxn id="40" idx="2"/>
          </p:cNvCxnSpPr>
          <p:nvPr/>
        </p:nvCxnSpPr>
        <p:spPr>
          <a:xfrm flipV="1">
            <a:off x="7592461" y="5108560"/>
            <a:ext cx="241121" cy="200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>
            <a:off x="2177197" y="1337663"/>
            <a:ext cx="294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newMoneyRequest</a:t>
            </a:r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>
            <a:off x="2222805" y="3091932"/>
            <a:ext cx="294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</a:t>
            </a:r>
            <a:endParaRPr lang="en-US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E55EE08-9C04-4987-A63D-348566C803E5}"/>
              </a:ext>
            </a:extLst>
          </p:cNvPr>
          <p:cNvSpPr txBox="1"/>
          <p:nvPr/>
        </p:nvSpPr>
        <p:spPr>
          <a:xfrm>
            <a:off x="9845318" y="4455233"/>
            <a:ext cx="2346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br>
              <a:rPr lang="en-US" sz="2000" dirty="0" smtClean="0"/>
            </a:br>
            <a:r>
              <a:rPr lang="en-US" sz="2000" dirty="0" smtClean="0"/>
              <a:t>       #confirmers=k</a:t>
            </a:r>
            <a:endParaRPr lang="en-US" sz="20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>
            <a:off x="2228367" y="4779456"/>
            <a:ext cx="294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E55EE08-9C04-4987-A63D-348566C803E5}"/>
              </a:ext>
            </a:extLst>
          </p:cNvPr>
          <p:cNvSpPr txBox="1"/>
          <p:nvPr/>
        </p:nvSpPr>
        <p:spPr>
          <a:xfrm>
            <a:off x="853719" y="4053653"/>
            <a:ext cx="108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endCxn id="142" idx="1"/>
          </p:cNvCxnSpPr>
          <p:nvPr/>
        </p:nvCxnSpPr>
        <p:spPr>
          <a:xfrm>
            <a:off x="146838" y="4184882"/>
            <a:ext cx="706881" cy="9960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endCxn id="149" idx="2"/>
          </p:cNvCxnSpPr>
          <p:nvPr/>
        </p:nvCxnSpPr>
        <p:spPr>
          <a:xfrm>
            <a:off x="137938" y="6131618"/>
            <a:ext cx="479450" cy="10344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617388" y="5765614"/>
            <a:ext cx="1695311" cy="9388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Init</a:t>
            </a:r>
            <a:br>
              <a:rPr lang="en-US" sz="2000" dirty="0" smtClean="0"/>
            </a:br>
            <a:r>
              <a:rPr lang="en-US" sz="2000" dirty="0" smtClean="0"/>
              <a:t>2 out of 1</a:t>
            </a:r>
            <a:endParaRPr lang="en-US" sz="2000" dirty="0"/>
          </a:p>
        </p:txBody>
      </p:sp>
      <p:sp>
        <p:nvSpPr>
          <p:cNvPr id="151" name="Oval 150"/>
          <p:cNvSpPr/>
          <p:nvPr/>
        </p:nvSpPr>
        <p:spPr>
          <a:xfrm>
            <a:off x="3059125" y="5800100"/>
            <a:ext cx="2061565" cy="884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#</a:t>
            </a:r>
            <a:r>
              <a:rPr lang="en-US" sz="2000" dirty="0" smtClean="0"/>
              <a:t>confirmers=0 </a:t>
            </a:r>
            <a:r>
              <a:rPr lang="en-US" sz="2000" dirty="0"/>
              <a:t>out of </a:t>
            </a:r>
            <a:r>
              <a:rPr lang="en-US" sz="2000" dirty="0" smtClean="0"/>
              <a:t>1</a:t>
            </a:r>
            <a:endParaRPr lang="en-US" sz="2000" dirty="0"/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stCxn id="149" idx="6"/>
            <a:endCxn id="151" idx="2"/>
          </p:cNvCxnSpPr>
          <p:nvPr/>
        </p:nvCxnSpPr>
        <p:spPr>
          <a:xfrm>
            <a:off x="2312699" y="6235062"/>
            <a:ext cx="746426" cy="72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>
            <a:off x="2334046" y="5766142"/>
            <a:ext cx="294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</a:t>
            </a:r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E55EE08-9C04-4987-A63D-348566C803E5}"/>
              </a:ext>
            </a:extLst>
          </p:cNvPr>
          <p:cNvSpPr txBox="1"/>
          <p:nvPr/>
        </p:nvSpPr>
        <p:spPr>
          <a:xfrm>
            <a:off x="5520274" y="5850193"/>
            <a:ext cx="3530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Some init states are bad</a:t>
            </a:r>
          </a:p>
          <a:p>
            <a:r>
              <a:rPr lang="en-US" sz="2000" b="1" dirty="0" smtClean="0"/>
              <a:t>Not live</a:t>
            </a:r>
            <a:endParaRPr lang="en-US" sz="20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>
            <a:off x="0" y="1522323"/>
            <a:ext cx="71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</a:t>
            </a:r>
            <a:endParaRPr lang="en-U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>
            <a:off x="0" y="3016288"/>
            <a:ext cx="71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</a:t>
            </a:r>
            <a:endParaRPr lang="en-U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>
            <a:off x="105679" y="3750478"/>
            <a:ext cx="71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</a:t>
            </a:r>
            <a:endParaRPr lang="en-U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>
            <a:off x="0" y="4558086"/>
            <a:ext cx="71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</a:t>
            </a:r>
            <a:endParaRPr lang="en-U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>
            <a:off x="0" y="5679394"/>
            <a:ext cx="71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Parity wallet buggy initialization code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838200" y="1547535"/>
            <a:ext cx="6487509" cy="114834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ownersMap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 </a:t>
            </a:r>
            <a:r>
              <a:rPr lang="en-US" sz="2400" kern="1200" dirty="0">
                <a:solidFill>
                  <a:schemeClr val="bg1"/>
                </a:solidFill>
                <a:sym typeface="Symbol" panose="05050102010706020507" pitchFamily="18" charset="2"/>
              </a:rPr>
              <a:t>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required=0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cxnSpLocks/>
            <a:stCxn id="4" idx="2"/>
            <a:endCxn id="6" idx="0"/>
          </p:cNvCxnSpPr>
          <p:nvPr/>
        </p:nvCxnSpPr>
        <p:spPr>
          <a:xfrm>
            <a:off x="4081955" y="2695884"/>
            <a:ext cx="2040" cy="3045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rocess 5"/>
          <p:cNvSpPr/>
          <p:nvPr/>
        </p:nvSpPr>
        <p:spPr>
          <a:xfrm>
            <a:off x="2271407" y="3000468"/>
            <a:ext cx="3625176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required=y</a:t>
            </a:r>
          </a:p>
        </p:txBody>
      </p:sp>
      <p:cxnSp>
        <p:nvCxnSpPr>
          <p:cNvPr id="7" name="Straight Arrow Connector 6"/>
          <p:cNvCxnSpPr>
            <a:stCxn id="6" idx="2"/>
            <a:endCxn id="20" idx="0"/>
          </p:cNvCxnSpPr>
          <p:nvPr/>
        </p:nvCxnSpPr>
        <p:spPr>
          <a:xfrm flipH="1">
            <a:off x="4083994" y="3389881"/>
            <a:ext cx="1" cy="3540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942577" y="4437966"/>
            <a:ext cx="6278754" cy="2288655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sz="24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|{x. </a:t>
            </a:r>
            <a:r>
              <a:rPr lang="en-US" sz="2400" b="1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24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’[x]}|&gt;=y </a:t>
            </a: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=&gt; (</a:t>
            </a:r>
            <a:r>
              <a:rPr lang="en-US" sz="2400" dirty="0">
                <a:solidFill>
                  <a:sysClr val="windowText" lastClr="000000"/>
                </a:solidFill>
                <a:sym typeface="Symbol" pitchFamily="18" charset="2"/>
              </a:rPr>
              <a:t>required’=y</a:t>
            </a:r>
            <a:br>
              <a:rPr lang="en-US" sz="2400" dirty="0">
                <a:solidFill>
                  <a:sysClr val="windowText" lastClr="000000"/>
                </a:solidFill>
                <a:sym typeface="Symbol" pitchFamily="18" charset="2"/>
              </a:rPr>
            </a:b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 </a:t>
            </a:r>
            <a:r>
              <a:rPr lang="en-US" sz="2400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’=owners)</a:t>
            </a:r>
            <a:b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</a:b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 </a:t>
            </a:r>
            <a:r>
              <a:rPr lang="en-US" sz="24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|{x. </a:t>
            </a:r>
            <a:r>
              <a:rPr lang="en-US" sz="2400" b="1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24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’[x]}|&lt;y </a:t>
            </a: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=&gt; (required’=0  </a:t>
            </a:r>
            <a:r>
              <a:rPr lang="en-US" sz="2400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’= )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7" name="Straight Arrow Connector 16"/>
          <p:cNvCxnSpPr>
            <a:cxnSpLocks/>
            <a:stCxn id="20" idx="2"/>
            <a:endCxn id="9" idx="0"/>
          </p:cNvCxnSpPr>
          <p:nvPr/>
        </p:nvCxnSpPr>
        <p:spPr>
          <a:xfrm flipH="1">
            <a:off x="4081954" y="4177516"/>
            <a:ext cx="2040" cy="26045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1691800" y="3743969"/>
            <a:ext cx="4784387" cy="4335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x:owners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{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ownersMap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[x]=true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}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8EA73-F025-4420-BF2C-F2391BA966C3}"/>
              </a:ext>
            </a:extLst>
          </p:cNvPr>
          <p:cNvSpPr txBox="1"/>
          <p:nvPr/>
        </p:nvSpPr>
        <p:spPr>
          <a:xfrm>
            <a:off x="7981806" y="2087608"/>
            <a:ext cx="3140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 Answer: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Satisfiable by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y=2,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owners={x0}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30" descr="AN00460_[1]">
            <a:extLst>
              <a:ext uri="{FF2B5EF4-FFF2-40B4-BE49-F238E27FC236}">
                <a16:creationId xmlns:a16="http://schemas.microsoft.com/office/drawing/2014/main" id="{A5291ED8-F626-47A5-B300-DAF0BDF1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1509" y="2185849"/>
            <a:ext cx="636844" cy="903725"/>
          </a:xfrm>
          <a:prstGeom prst="rect">
            <a:avLst/>
          </a:prstGeom>
          <a:noFill/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E668502-73E9-4A63-86B8-77CCC90214F4}"/>
              </a:ext>
            </a:extLst>
          </p:cNvPr>
          <p:cNvSpPr/>
          <p:nvPr/>
        </p:nvSpPr>
        <p:spPr>
          <a:xfrm>
            <a:off x="7552208" y="4817853"/>
            <a:ext cx="3196145" cy="718353"/>
          </a:xfrm>
          <a:prstGeom prst="wedgeRoundRectCallout">
            <a:avLst>
              <a:gd name="adj1" fmla="val -66105"/>
              <a:gd name="adj2" fmla="val -363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Higher order reasoning (cardinality)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7A50579-E4EE-4AA1-B569-4337775550E2}"/>
              </a:ext>
            </a:extLst>
          </p:cNvPr>
          <p:cNvSpPr/>
          <p:nvPr/>
        </p:nvSpPr>
        <p:spPr>
          <a:xfrm>
            <a:off x="7746124" y="3878384"/>
            <a:ext cx="3196145" cy="718353"/>
          </a:xfrm>
          <a:prstGeom prst="wedgeRoundRectCallout">
            <a:avLst>
              <a:gd name="adj1" fmla="val -89781"/>
              <a:gd name="adj2" fmla="val -3341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A1E57-24E9-41CE-AF38-5101FB6F9617}"/>
              </a:ext>
            </a:extLst>
          </p:cNvPr>
          <p:cNvSpPr txBox="1"/>
          <p:nvPr/>
        </p:nvSpPr>
        <p:spPr>
          <a:xfrm>
            <a:off x="942577" y="4437966"/>
            <a:ext cx="152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</p:spTree>
    <p:extLst>
      <p:ext uri="{BB962C8B-B14F-4D97-AF65-F5344CB8AC3E}">
        <p14:creationId xmlns:p14="http://schemas.microsoft.com/office/powerpoint/2010/main" val="18804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Parity wallet simplified initialization code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E4F4EFAD-210B-40EC-8FBC-CA6523C93334}"/>
              </a:ext>
            </a:extLst>
          </p:cNvPr>
          <p:cNvSpPr/>
          <p:nvPr/>
        </p:nvSpPr>
        <p:spPr>
          <a:xfrm>
            <a:off x="260131" y="1505494"/>
            <a:ext cx="6487509" cy="114834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ownersMap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 </a:t>
            </a:r>
            <a:r>
              <a:rPr lang="en-US" sz="2400" kern="1200" dirty="0">
                <a:solidFill>
                  <a:schemeClr val="bg1"/>
                </a:solidFill>
                <a:sym typeface="Symbol" panose="05050102010706020507" pitchFamily="18" charset="2"/>
              </a:rPr>
              <a:t>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required=0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BFE325-4C5C-43C2-9B05-433E68B34C40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3503886" y="2653843"/>
            <a:ext cx="2040" cy="3045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EB4BB6EE-ADF9-4F7B-B549-8D2213B654DA}"/>
              </a:ext>
            </a:extLst>
          </p:cNvPr>
          <p:cNvSpPr/>
          <p:nvPr/>
        </p:nvSpPr>
        <p:spPr>
          <a:xfrm>
            <a:off x="1693338" y="2958427"/>
            <a:ext cx="3625176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required=y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272AE1-49C0-4B3C-944F-465E1BFEE471}"/>
              </a:ext>
            </a:extLst>
          </p:cNvPr>
          <p:cNvCxnSpPr>
            <a:stCxn id="18" idx="2"/>
            <a:endCxn id="23" idx="0"/>
          </p:cNvCxnSpPr>
          <p:nvPr/>
        </p:nvCxnSpPr>
        <p:spPr>
          <a:xfrm flipH="1">
            <a:off x="3505925" y="3347840"/>
            <a:ext cx="1" cy="3540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944194BD-F179-4FBD-8DBC-F4757357A78A}"/>
              </a:ext>
            </a:extLst>
          </p:cNvPr>
          <p:cNvSpPr/>
          <p:nvPr/>
        </p:nvSpPr>
        <p:spPr>
          <a:xfrm>
            <a:off x="364508" y="4395925"/>
            <a:ext cx="6278754" cy="2288655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sz="24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|{x. </a:t>
            </a:r>
            <a:r>
              <a:rPr lang="en-US" sz="2400" b="1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24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’[x]}|&gt;=y </a:t>
            </a: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=&gt; (</a:t>
            </a:r>
            <a:r>
              <a:rPr lang="en-US" sz="2400" dirty="0">
                <a:solidFill>
                  <a:sysClr val="windowText" lastClr="000000"/>
                </a:solidFill>
                <a:sym typeface="Symbol" pitchFamily="18" charset="2"/>
              </a:rPr>
              <a:t>required’=y</a:t>
            </a:r>
            <a:br>
              <a:rPr lang="en-US" sz="2400" dirty="0">
                <a:solidFill>
                  <a:sysClr val="windowText" lastClr="000000"/>
                </a:solidFill>
                <a:sym typeface="Symbol" pitchFamily="18" charset="2"/>
              </a:rPr>
            </a:b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 </a:t>
            </a:r>
            <a:r>
              <a:rPr lang="en-US" sz="2400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’=owners)</a:t>
            </a:r>
            <a:b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</a:b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 </a:t>
            </a:r>
            <a:r>
              <a:rPr lang="en-US" sz="24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|{x. </a:t>
            </a:r>
            <a:r>
              <a:rPr lang="en-US" sz="2400" b="1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24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’[x]}|&lt;y </a:t>
            </a: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=&gt; (required’=0  </a:t>
            </a:r>
            <a:r>
              <a:rPr lang="en-US" sz="2400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24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’= )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120D9A-395C-4DEF-8C72-DFD08123FD17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flipH="1">
            <a:off x="3503885" y="4135475"/>
            <a:ext cx="2040" cy="26045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DBD2B731-82B0-4E67-A61F-381FBFB8B9F4}"/>
              </a:ext>
            </a:extLst>
          </p:cNvPr>
          <p:cNvSpPr/>
          <p:nvPr/>
        </p:nvSpPr>
        <p:spPr>
          <a:xfrm>
            <a:off x="1113731" y="3701928"/>
            <a:ext cx="4784387" cy="4335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x:owners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{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ownersMap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[x]=true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 }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7A50579-E4EE-4AA1-B569-4337775550E2}"/>
              </a:ext>
            </a:extLst>
          </p:cNvPr>
          <p:cNvSpPr/>
          <p:nvPr/>
        </p:nvSpPr>
        <p:spPr>
          <a:xfrm>
            <a:off x="6096000" y="2294666"/>
            <a:ext cx="5715813" cy="718353"/>
          </a:xfrm>
          <a:prstGeom prst="wedgeRoundRectCallout">
            <a:avLst>
              <a:gd name="adj1" fmla="val -62178"/>
              <a:gd name="adj2" fmla="val 1538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Loop </a:t>
            </a:r>
            <a:r>
              <a:rPr lang="en-US" sz="2400" dirty="0">
                <a:sym typeface="Wingdings" panose="05000000000000000000" pitchFamily="2" charset="2"/>
              </a:rPr>
              <a:t> c</a:t>
            </a:r>
            <a:r>
              <a:rPr lang="en-US" sz="2400" dirty="0"/>
              <a:t>omprehension:</a:t>
            </a:r>
            <a:br>
              <a:rPr lang="en-US" sz="2400" dirty="0"/>
            </a:br>
            <a:r>
              <a:rPr lang="en-US" sz="2400" dirty="0" err="1"/>
              <a:t>ownersMap</a:t>
            </a:r>
            <a:r>
              <a:rPr lang="en-US" sz="2400" dirty="0"/>
              <a:t>=owners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E668502-73E9-4A63-86B8-77CCC90214F4}"/>
              </a:ext>
            </a:extLst>
          </p:cNvPr>
          <p:cNvSpPr/>
          <p:nvPr/>
        </p:nvSpPr>
        <p:spPr>
          <a:xfrm>
            <a:off x="5885456" y="3655909"/>
            <a:ext cx="6295920" cy="959132"/>
          </a:xfrm>
          <a:prstGeom prst="wedgeRoundRectCallout">
            <a:avLst>
              <a:gd name="adj1" fmla="val -51481"/>
              <a:gd name="adj2" fmla="val -249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Higher order reasoning (cardinality):</a:t>
            </a:r>
            <a:br>
              <a:rPr lang="en-US" sz="2000" dirty="0"/>
            </a:br>
            <a:r>
              <a:rPr lang="en-US" sz="2000" dirty="0"/>
              <a:t>if </a:t>
            </a:r>
            <a:r>
              <a:rPr lang="en-US" sz="2000" dirty="0" err="1"/>
              <a:t>ownersMap</a:t>
            </a:r>
            <a:r>
              <a:rPr lang="en-US" sz="2000" dirty="0"/>
              <a:t>[x]=false -&gt;|</a:t>
            </a:r>
            <a:r>
              <a:rPr lang="en-US" sz="2000" dirty="0" err="1"/>
              <a:t>ownersMap</a:t>
            </a:r>
            <a:r>
              <a:rPr lang="en-US" sz="2000" dirty="0"/>
              <a:t>|= |</a:t>
            </a:r>
            <a:r>
              <a:rPr lang="en-US" sz="2000" dirty="0" err="1"/>
              <a:t>ownersMap</a:t>
            </a:r>
            <a:r>
              <a:rPr lang="en-US" sz="2000" dirty="0"/>
              <a:t>|+1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743AE-6417-4636-8759-AC4EC463222F}"/>
              </a:ext>
            </a:extLst>
          </p:cNvPr>
          <p:cNvSpPr txBox="1"/>
          <p:nvPr/>
        </p:nvSpPr>
        <p:spPr>
          <a:xfrm>
            <a:off x="350109" y="4431027"/>
            <a:ext cx="152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</p:spTree>
    <p:extLst>
      <p:ext uri="{BB962C8B-B14F-4D97-AF65-F5344CB8AC3E}">
        <p14:creationId xmlns:p14="http://schemas.microsoft.com/office/powerpoint/2010/main" val="1399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Parity wallet fixed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494324" y="1872924"/>
            <a:ext cx="5483157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ownersMap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 &amp;&amp;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count=0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&amp;&amp; required=0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4" idx="2"/>
            <a:endCxn id="6" idx="0"/>
          </p:cNvCxnSpPr>
          <p:nvPr/>
        </p:nvCxnSpPr>
        <p:spPr>
          <a:xfrm flipH="1">
            <a:off x="3232660" y="2695884"/>
            <a:ext cx="3243" cy="30458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rocess 5"/>
          <p:cNvSpPr/>
          <p:nvPr/>
        </p:nvSpPr>
        <p:spPr>
          <a:xfrm>
            <a:off x="1420072" y="3000468"/>
            <a:ext cx="3625176" cy="3894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required=y</a:t>
            </a:r>
          </a:p>
        </p:txBody>
      </p:sp>
      <p:cxnSp>
        <p:nvCxnSpPr>
          <p:cNvPr id="7" name="Straight Arrow Connector 6"/>
          <p:cNvCxnSpPr>
            <a:cxnSpLocks/>
            <a:stCxn id="6" idx="2"/>
            <a:endCxn id="20" idx="0"/>
          </p:cNvCxnSpPr>
          <p:nvPr/>
        </p:nvCxnSpPr>
        <p:spPr>
          <a:xfrm flipH="1">
            <a:off x="3232659" y="3389881"/>
            <a:ext cx="1" cy="3540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96462" y="5467565"/>
            <a:ext cx="5272391" cy="1210969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en-US" sz="18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count&gt;=y </a:t>
            </a:r>
            <a:r>
              <a:rPr lang="en-US" sz="18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=&gt; (</a:t>
            </a:r>
            <a:r>
              <a:rPr lang="en-US" sz="1800" dirty="0">
                <a:solidFill>
                  <a:sysClr val="windowText" lastClr="000000"/>
                </a:solidFill>
                <a:sym typeface="Symbol" pitchFamily="18" charset="2"/>
              </a:rPr>
              <a:t>required’=y</a:t>
            </a:r>
            <a:br>
              <a:rPr lang="en-US" sz="1800" dirty="0">
                <a:solidFill>
                  <a:sysClr val="windowText" lastClr="000000"/>
                </a:solidFill>
                <a:sym typeface="Symbol" pitchFamily="18" charset="2"/>
              </a:rPr>
            </a:br>
            <a:r>
              <a:rPr lang="en-US" sz="18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 x. </a:t>
            </a:r>
            <a:r>
              <a:rPr lang="en-US" sz="1800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xowners</a:t>
            </a:r>
            <a:r>
              <a:rPr lang="en-US" sz="18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</a:t>
            </a:r>
            <a:r>
              <a:rPr lang="en-US" sz="1800" kern="12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&lt;-&gt; </a:t>
            </a:r>
            <a:r>
              <a:rPr lang="en-US" sz="1800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18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’[x]=true)</a:t>
            </a:r>
            <a:br>
              <a:rPr lang="en-US" sz="18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</a:br>
            <a:r>
              <a:rPr lang="en-US" sz="18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 </a:t>
            </a:r>
            <a:r>
              <a:rPr lang="en-US" sz="1800" b="1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count&lt;y </a:t>
            </a:r>
            <a:r>
              <a:rPr lang="en-US" sz="18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=&gt; (required’=0  </a:t>
            </a:r>
            <a:r>
              <a:rPr lang="en-US" sz="1800" kern="1200" dirty="0" err="1">
                <a:solidFill>
                  <a:sysClr val="windowText" lastClr="000000"/>
                </a:solidFill>
                <a:sym typeface="Symbol" panose="05050102010706020507" pitchFamily="18" charset="2"/>
              </a:rPr>
              <a:t>ownersMap</a:t>
            </a:r>
            <a:r>
              <a:rPr lang="en-US" sz="1800" kern="12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’= )</a:t>
            </a:r>
            <a:endParaRPr lang="en-US" sz="18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840465" y="3743969"/>
            <a:ext cx="4784387" cy="43354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800" kern="1200" dirty="0">
                <a:solidFill>
                  <a:schemeClr val="accent5"/>
                </a:solidFill>
              </a:rPr>
              <a:t>for (</a:t>
            </a:r>
            <a:r>
              <a:rPr lang="en-US" sz="1800" kern="1200" dirty="0" err="1">
                <a:solidFill>
                  <a:schemeClr val="accent5"/>
                </a:solidFill>
              </a:rPr>
              <a:t>x:owners</a:t>
            </a:r>
            <a:r>
              <a:rPr lang="en-US" sz="1800" kern="1200" dirty="0">
                <a:solidFill>
                  <a:schemeClr val="accent5"/>
                </a:solidFill>
              </a:rPr>
              <a:t>)</a:t>
            </a:r>
            <a:endParaRPr lang="en-US" sz="1800" b="1" kern="1200" dirty="0">
              <a:solidFill>
                <a:schemeClr val="accent5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91180E-DD21-4423-BCD5-F7DF3670A18F}"/>
              </a:ext>
            </a:extLst>
          </p:cNvPr>
          <p:cNvCxnSpPr>
            <a:cxnSpLocks/>
            <a:stCxn id="37" idx="2"/>
            <a:endCxn id="9" idx="0"/>
          </p:cNvCxnSpPr>
          <p:nvPr/>
        </p:nvCxnSpPr>
        <p:spPr>
          <a:xfrm>
            <a:off x="3232657" y="5203534"/>
            <a:ext cx="1" cy="2640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70BEE22F-4573-49D0-A323-719DEECD3B0D}"/>
              </a:ext>
            </a:extLst>
          </p:cNvPr>
          <p:cNvSpPr/>
          <p:nvPr/>
        </p:nvSpPr>
        <p:spPr>
          <a:xfrm>
            <a:off x="9753600" y="4070761"/>
            <a:ext cx="2217683" cy="4335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800" kern="1200" dirty="0">
                <a:solidFill>
                  <a:prstClr val="white"/>
                </a:solidFill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</a:rPr>
              <a:t>ownersMap</a:t>
            </a:r>
            <a:r>
              <a:rPr lang="en-US" sz="1800" kern="1200" dirty="0">
                <a:solidFill>
                  <a:prstClr val="white"/>
                </a:solidFill>
              </a:rPr>
              <a:t>[x]=true</a:t>
            </a:r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id="{48237B68-5E3C-45D8-B5FF-2FC8BFBDED53}"/>
              </a:ext>
            </a:extLst>
          </p:cNvPr>
          <p:cNvSpPr/>
          <p:nvPr/>
        </p:nvSpPr>
        <p:spPr>
          <a:xfrm>
            <a:off x="4871816" y="3490521"/>
            <a:ext cx="5483157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800" kern="1200" dirty="0">
                <a:solidFill>
                  <a:schemeClr val="bg1"/>
                </a:solidFill>
                <a:sym typeface="Symbol" panose="05050102010706020507" pitchFamily="18" charset="2"/>
              </a:rPr>
              <a:t></a:t>
            </a:r>
            <a:r>
              <a:rPr lang="en-US" sz="1800" kern="1200" dirty="0">
                <a:solidFill>
                  <a:srgbClr val="006600"/>
                </a:solidFill>
                <a:sym typeface="Symbol" panose="05050102010706020507" pitchFamily="18" charset="2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</a:rPr>
              <a:t>ownersMap</a:t>
            </a:r>
            <a:r>
              <a:rPr lang="en-US" sz="1800" kern="1200" dirty="0">
                <a:solidFill>
                  <a:prstClr val="white"/>
                </a:solidFill>
              </a:rPr>
              <a:t>[x]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E2350C2E-8AC4-4567-801D-1B3B56268092}"/>
              </a:ext>
            </a:extLst>
          </p:cNvPr>
          <p:cNvSpPr/>
          <p:nvPr/>
        </p:nvSpPr>
        <p:spPr>
          <a:xfrm>
            <a:off x="9753600" y="4686954"/>
            <a:ext cx="2217683" cy="4335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800" kern="1200" dirty="0">
                <a:solidFill>
                  <a:prstClr val="white"/>
                </a:solidFill>
              </a:rPr>
              <a:t>count=count+1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6AC735C-D54D-4EBE-8A74-9EDF70BAC6BE}"/>
              </a:ext>
            </a:extLst>
          </p:cNvPr>
          <p:cNvCxnSpPr>
            <a:stCxn id="21" idx="3"/>
            <a:endCxn id="18" idx="0"/>
          </p:cNvCxnSpPr>
          <p:nvPr/>
        </p:nvCxnSpPr>
        <p:spPr>
          <a:xfrm>
            <a:off x="10354973" y="3902001"/>
            <a:ext cx="507469" cy="168760"/>
          </a:xfrm>
          <a:prstGeom prst="bentConnector2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C57A82-F6A5-467A-9B08-469B2F48955D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>
            <a:off x="10862442" y="4504308"/>
            <a:ext cx="0" cy="18264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20A39F5-9054-4755-9815-3BC19B9537A0}"/>
              </a:ext>
            </a:extLst>
          </p:cNvPr>
          <p:cNvSpPr/>
          <p:nvPr/>
        </p:nvSpPr>
        <p:spPr>
          <a:xfrm>
            <a:off x="10530575" y="3600789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</a:rPr>
              <a:t>Y</a:t>
            </a:r>
            <a:endParaRPr lang="en-US" sz="1800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3E35E06-2E73-4027-9330-AE8B20CCDCE7}"/>
              </a:ext>
            </a:extLst>
          </p:cNvPr>
          <p:cNvCxnSpPr>
            <a:cxnSpLocks/>
            <a:stCxn id="21" idx="2"/>
            <a:endCxn id="21" idx="1"/>
          </p:cNvCxnSpPr>
          <p:nvPr/>
        </p:nvCxnSpPr>
        <p:spPr>
          <a:xfrm rot="5400000" flipH="1">
            <a:off x="6036866" y="2736952"/>
            <a:ext cx="411480" cy="2741579"/>
          </a:xfrm>
          <a:prstGeom prst="bentConnector4">
            <a:avLst>
              <a:gd name="adj1" fmla="val -55556"/>
              <a:gd name="adj2" fmla="val 108338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2B53E8F-589A-47FA-8A24-7BC98E7AF23D}"/>
              </a:ext>
            </a:extLst>
          </p:cNvPr>
          <p:cNvSpPr/>
          <p:nvPr/>
        </p:nvSpPr>
        <p:spPr>
          <a:xfrm>
            <a:off x="7613394" y="4302347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en-US" sz="1800" dirty="0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BD0D9F78-0199-4EF6-89DD-0BE0DA796CAC}"/>
              </a:ext>
            </a:extLst>
          </p:cNvPr>
          <p:cNvCxnSpPr>
            <a:cxnSpLocks/>
            <a:stCxn id="22" idx="2"/>
            <a:endCxn id="21" idx="1"/>
          </p:cNvCxnSpPr>
          <p:nvPr/>
        </p:nvCxnSpPr>
        <p:spPr>
          <a:xfrm rot="5400000" flipH="1">
            <a:off x="7257879" y="1515938"/>
            <a:ext cx="1218500" cy="5990626"/>
          </a:xfrm>
          <a:prstGeom prst="bentConnector4">
            <a:avLst>
              <a:gd name="adj1" fmla="val -18761"/>
              <a:gd name="adj2" fmla="val 103816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3EFD4227-7323-4D87-A840-8B889D644D9B}"/>
              </a:ext>
            </a:extLst>
          </p:cNvPr>
          <p:cNvSpPr/>
          <p:nvPr/>
        </p:nvSpPr>
        <p:spPr>
          <a:xfrm>
            <a:off x="2087198" y="4380574"/>
            <a:ext cx="2290917" cy="8229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800" kern="1200" dirty="0">
                <a:solidFill>
                  <a:schemeClr val="bg1"/>
                </a:solidFill>
                <a:sym typeface="Symbol" panose="05050102010706020507" pitchFamily="18" charset="2"/>
              </a:rPr>
              <a:t>Count&gt;y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5F18886-8F28-4DED-8887-74E74945EB87}"/>
              </a:ext>
            </a:extLst>
          </p:cNvPr>
          <p:cNvCxnSpPr>
            <a:cxnSpLocks/>
            <a:stCxn id="20" idx="2"/>
            <a:endCxn id="37" idx="0"/>
          </p:cNvCxnSpPr>
          <p:nvPr/>
        </p:nvCxnSpPr>
        <p:spPr>
          <a:xfrm flipH="1">
            <a:off x="3232657" y="4177516"/>
            <a:ext cx="2" cy="20305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1B5C18A-1605-46DD-9E8E-E384F95204DD}"/>
              </a:ext>
            </a:extLst>
          </p:cNvPr>
          <p:cNvSpPr txBox="1"/>
          <p:nvPr/>
        </p:nvSpPr>
        <p:spPr>
          <a:xfrm>
            <a:off x="596462" y="5406592"/>
            <a:ext cx="152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assert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2B4815-3038-4F3C-9D93-78F98548BEE5}"/>
              </a:ext>
            </a:extLst>
          </p:cNvPr>
          <p:cNvSpPr/>
          <p:nvPr/>
        </p:nvSpPr>
        <p:spPr>
          <a:xfrm>
            <a:off x="3231378" y="513040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</a:rPr>
              <a:t>Y</a:t>
            </a:r>
            <a:endParaRPr lang="en-US" sz="1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3D887F-7208-4FF5-96DB-BFE7E8EA889F}"/>
              </a:ext>
            </a:extLst>
          </p:cNvPr>
          <p:cNvSpPr/>
          <p:nvPr/>
        </p:nvSpPr>
        <p:spPr>
          <a:xfrm>
            <a:off x="1753453" y="445320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en-US" sz="1800" dirty="0"/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44ADBEB9-3A35-4FF1-8DF7-DECCA1CC3A4E}"/>
              </a:ext>
            </a:extLst>
          </p:cNvPr>
          <p:cNvSpPr/>
          <p:nvPr/>
        </p:nvSpPr>
        <p:spPr>
          <a:xfrm>
            <a:off x="441840" y="4575280"/>
            <a:ext cx="956442" cy="4335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800" kern="1200" dirty="0">
                <a:solidFill>
                  <a:prstClr val="white"/>
                </a:solidFill>
              </a:rPr>
              <a:t>abort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E89E85-E34B-44D6-A2A7-BCA1A487070F}"/>
              </a:ext>
            </a:extLst>
          </p:cNvPr>
          <p:cNvCxnSpPr>
            <a:cxnSpLocks/>
            <a:stCxn id="37" idx="1"/>
            <a:endCxn id="30" idx="3"/>
          </p:cNvCxnSpPr>
          <p:nvPr/>
        </p:nvCxnSpPr>
        <p:spPr>
          <a:xfrm flipH="1">
            <a:off x="1398282" y="4792054"/>
            <a:ext cx="688916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A4E1-A30B-41F5-89EC-6076A5F89120}"/>
              </a:ext>
            </a:extLst>
          </p:cNvPr>
          <p:cNvCxnSpPr>
            <a:cxnSpLocks/>
            <a:stCxn id="30" idx="2"/>
            <a:endCxn id="9" idx="0"/>
          </p:cNvCxnSpPr>
          <p:nvPr/>
        </p:nvCxnSpPr>
        <p:spPr>
          <a:xfrm>
            <a:off x="920061" y="5008827"/>
            <a:ext cx="2312597" cy="45873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0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Parity wallet</a:t>
            </a:r>
          </a:p>
        </p:txBody>
      </p:sp>
      <p:sp>
        <p:nvSpPr>
          <p:cNvPr id="4" name="Oval 3"/>
          <p:cNvSpPr/>
          <p:nvPr/>
        </p:nvSpPr>
        <p:spPr>
          <a:xfrm>
            <a:off x="0" y="3040564"/>
            <a:ext cx="2869088" cy="2843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#confirmers=0</a:t>
            </a:r>
          </a:p>
          <a:p>
            <a:pPr algn="ctr"/>
            <a:r>
              <a:rPr lang="en-US" sz="2400" dirty="0"/>
              <a:t>out of 3</a:t>
            </a:r>
          </a:p>
        </p:txBody>
      </p:sp>
      <p:sp>
        <p:nvSpPr>
          <p:cNvPr id="5" name="Oval 4"/>
          <p:cNvSpPr/>
          <p:nvPr/>
        </p:nvSpPr>
        <p:spPr>
          <a:xfrm>
            <a:off x="4562769" y="3034945"/>
            <a:ext cx="2827677" cy="2827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#confirmers=1 out of 3</a:t>
            </a:r>
          </a:p>
        </p:txBody>
      </p:sp>
      <p:sp>
        <p:nvSpPr>
          <p:cNvPr id="6" name="Oval 5"/>
          <p:cNvSpPr/>
          <p:nvPr/>
        </p:nvSpPr>
        <p:spPr>
          <a:xfrm>
            <a:off x="9218466" y="3245796"/>
            <a:ext cx="2405975" cy="2405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money request</a:t>
            </a:r>
          </a:p>
          <a:p>
            <a:pPr algn="ctr"/>
            <a:r>
              <a:rPr lang="en-US" sz="2800" dirty="0"/>
              <a:t>approved</a:t>
            </a:r>
          </a:p>
        </p:txBody>
      </p:sp>
      <p:cxnSp>
        <p:nvCxnSpPr>
          <p:cNvPr id="7" name="Straight Arrow Connector 6"/>
          <p:cNvCxnSpPr>
            <a:cxnSpLocks/>
            <a:stCxn id="4" idx="6"/>
            <a:endCxn id="5" idx="2"/>
          </p:cNvCxnSpPr>
          <p:nvPr/>
        </p:nvCxnSpPr>
        <p:spPr>
          <a:xfrm flipV="1">
            <a:off x="2869088" y="4448784"/>
            <a:ext cx="1693681" cy="1341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6"/>
            <a:endCxn id="6" idx="2"/>
          </p:cNvCxnSpPr>
          <p:nvPr/>
        </p:nvCxnSpPr>
        <p:spPr>
          <a:xfrm>
            <a:off x="7390446" y="4448784"/>
            <a:ext cx="182802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15824" y="4007131"/>
            <a:ext cx="153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confirm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E3CF9A-1392-4EA3-A61E-58602C218A80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8618" y="1828800"/>
            <a:ext cx="1015926" cy="121176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B6A184-4EFF-4540-84E7-AB2F45C59A4D}"/>
              </a:ext>
            </a:extLst>
          </p:cNvPr>
          <p:cNvSpPr txBox="1"/>
          <p:nvPr/>
        </p:nvSpPr>
        <p:spPr>
          <a:xfrm rot="3145375">
            <a:off x="-205582" y="1597967"/>
            <a:ext cx="294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newMoneyRequest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5EE08-9C04-4987-A63D-348566C803E5}"/>
              </a:ext>
            </a:extLst>
          </p:cNvPr>
          <p:cNvSpPr txBox="1"/>
          <p:nvPr/>
        </p:nvSpPr>
        <p:spPr>
          <a:xfrm>
            <a:off x="7837421" y="3979297"/>
            <a:ext cx="153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confirm</a:t>
            </a:r>
          </a:p>
        </p:txBody>
      </p:sp>
    </p:spTree>
    <p:extLst>
      <p:ext uri="{BB962C8B-B14F-4D97-AF65-F5344CB8AC3E}">
        <p14:creationId xmlns:p14="http://schemas.microsoft.com/office/powerpoint/2010/main" val="28023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Higher Order Specification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Handling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Bounded loop instantiation</a:t>
            </a:r>
          </a:p>
          <a:p>
            <a:pPr lvl="1"/>
            <a:r>
              <a:rPr lang="en-US" dirty="0" smtClean="0"/>
              <a:t>CBMC</a:t>
            </a:r>
          </a:p>
          <a:p>
            <a:pPr lvl="1"/>
            <a:r>
              <a:rPr lang="en-US" dirty="0" smtClean="0"/>
              <a:t>Scaling </a:t>
            </a:r>
          </a:p>
          <a:p>
            <a:r>
              <a:rPr lang="en-US" dirty="0" smtClean="0"/>
              <a:t>User specified loop invariants</a:t>
            </a:r>
          </a:p>
          <a:p>
            <a:pPr lvl="1"/>
            <a:r>
              <a:rPr lang="en-US" dirty="0" smtClean="0"/>
              <a:t>Powerful</a:t>
            </a:r>
          </a:p>
          <a:p>
            <a:pPr lvl="1"/>
            <a:r>
              <a:rPr lang="en-US" dirty="0" smtClean="0"/>
              <a:t>But requires careful insights</a:t>
            </a:r>
          </a:p>
          <a:p>
            <a:r>
              <a:rPr lang="en-US" dirty="0" smtClean="0"/>
              <a:t>Automatic loop invariants inference</a:t>
            </a:r>
          </a:p>
          <a:p>
            <a:pPr lvl="1"/>
            <a:r>
              <a:rPr lang="en-US" dirty="0" smtClean="0"/>
              <a:t>Ultimately limited</a:t>
            </a:r>
          </a:p>
          <a:p>
            <a:pPr lvl="1"/>
            <a:r>
              <a:rPr lang="en-US" dirty="0" smtClean="0"/>
              <a:t>Even when checking is possible</a:t>
            </a:r>
          </a:p>
          <a:p>
            <a:r>
              <a:rPr lang="en-US" dirty="0" smtClean="0"/>
              <a:t>Limited loops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thus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verification is powerful</a:t>
            </a:r>
          </a:p>
          <a:p>
            <a:r>
              <a:rPr lang="en-US" dirty="0" smtClean="0"/>
              <a:t>But hard to apply to complicated systems</a:t>
            </a:r>
          </a:p>
          <a:p>
            <a:r>
              <a:rPr lang="en-US" dirty="0" smtClean="0"/>
              <a:t>Modularity helps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</a:t>
            </a:r>
            <a:r>
              <a:rPr lang="en-US" dirty="0" smtClean="0"/>
              <a:t>also…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7" y="1554814"/>
            <a:ext cx="1889795" cy="107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1520" r="31667" b="20206"/>
          <a:stretch/>
        </p:blipFill>
        <p:spPr>
          <a:xfrm>
            <a:off x="3442876" y="1476368"/>
            <a:ext cx="1678662" cy="1262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524" y="1643215"/>
            <a:ext cx="1927901" cy="1125379"/>
          </a:xfrm>
          <a:prstGeom prst="rect">
            <a:avLst/>
          </a:prstGeom>
        </p:spPr>
      </p:pic>
      <p:pic>
        <p:nvPicPr>
          <p:cNvPr id="8" name="Shape 163" descr="ShellyLinkedIn2407201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834" y="3115523"/>
            <a:ext cx="1140740" cy="11329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79512" y="2570788"/>
            <a:ext cx="3168352" cy="67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Shelly </a:t>
            </a:r>
            <a:r>
              <a:rPr lang="en-GB" sz="2400" dirty="0" err="1" smtClean="0">
                <a:solidFill>
                  <a:srgbClr val="FF0000"/>
                </a:solidFill>
              </a:rPr>
              <a:t>Grossma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52" y="3213495"/>
            <a:ext cx="1132910" cy="113291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066015" y="2723190"/>
            <a:ext cx="2432384" cy="47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Ittai Abraham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52" y="5045610"/>
            <a:ext cx="1132910" cy="113291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698031" y="4497556"/>
            <a:ext cx="3168352" cy="617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Guy Golan-Gueta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1" y="5079393"/>
            <a:ext cx="1142771" cy="1136178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212171" y="4515133"/>
            <a:ext cx="3168352" cy="623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tx1"/>
                </a:solidFill>
              </a:rPr>
              <a:t>Noam </a:t>
            </a:r>
            <a:r>
              <a:rPr lang="en-GB" sz="2400" dirty="0" err="1" smtClean="0">
                <a:solidFill>
                  <a:schemeClr val="tx1"/>
                </a:solidFill>
              </a:rPr>
              <a:t>Rinetzky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12" y="1703637"/>
            <a:ext cx="1001035" cy="100103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7613198" y="2741817"/>
            <a:ext cx="3168352" cy="504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0320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David  Dill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18" y="3284044"/>
            <a:ext cx="1132910" cy="1148815"/>
          </a:xfrm>
          <a:prstGeom prst="rect">
            <a:avLst/>
          </a:prstGeom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8227597" y="4669903"/>
            <a:ext cx="3168352" cy="717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Yoni Zohar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09" y="5171330"/>
            <a:ext cx="1132910" cy="1132910"/>
          </a:xfrm>
          <a:prstGeom prst="rect">
            <a:avLst/>
          </a:prstGeom>
        </p:spPr>
      </p:pic>
      <p:pic>
        <p:nvPicPr>
          <p:cNvPr id="32" name="Picture 1" descr="C:\Users\msagiv\AppData\Roaming\Skype\msagiv\media_messaging\media_cache\^195939E388096EA853A9BC982A853F4188BE852739D62EE7B0^pimgpsh_fullsize_dist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79388" y="3179972"/>
            <a:ext cx="1181471" cy="1376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62663" y="2697217"/>
            <a:ext cx="249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Shachar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Itzhaky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engineering.stanford.edu/sites/default/files/styles/large-square/public/f86976669a93ab8cbbdecba616180541.jpg?itok=IEONSJp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03" y="3245873"/>
            <a:ext cx="1270106" cy="118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9328014" y="2741817"/>
            <a:ext cx="3168352" cy="504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0320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Yan </a:t>
            </a:r>
            <a:r>
              <a:rPr lang="en-GB" sz="2400" dirty="0" err="1" smtClean="0">
                <a:solidFill>
                  <a:schemeClr val="tx1"/>
                </a:solidFill>
              </a:rPr>
              <a:t>Michalevsky</a:t>
            </a:r>
            <a:endParaRPr lang="en-GB" sz="2400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Enforce correctness at runtime</a:t>
            </a:r>
          </a:p>
          <a:p>
            <a:r>
              <a:rPr lang="en-US" dirty="0" smtClean="0"/>
              <a:t>Especially useful with generic required properties</a:t>
            </a:r>
          </a:p>
          <a:p>
            <a:r>
              <a:rPr lang="en-US" dirty="0" smtClean="0"/>
              <a:t>Java properties</a:t>
            </a:r>
          </a:p>
          <a:p>
            <a:pPr lvl="1"/>
            <a:r>
              <a:rPr lang="en-US" dirty="0" smtClean="0"/>
              <a:t>No out of bound array accesses</a:t>
            </a:r>
          </a:p>
          <a:p>
            <a:pPr lvl="1"/>
            <a:r>
              <a:rPr lang="en-US" dirty="0" smtClean="0"/>
              <a:t>No null dereferences</a:t>
            </a:r>
          </a:p>
          <a:p>
            <a:pPr lvl="1"/>
            <a:r>
              <a:rPr lang="en-US" dirty="0" smtClean="0"/>
              <a:t>….</a:t>
            </a:r>
          </a:p>
          <a:p>
            <a:r>
              <a:rPr lang="en-US" dirty="0" smtClean="0"/>
              <a:t>Can we do the same for contracts?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4824" y="1843413"/>
            <a:ext cx="1328675" cy="15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MOTIVATION: EXISTING VM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2741" y="3306278"/>
            <a:ext cx="2255447" cy="1215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Ledger:</a:t>
            </a:r>
          </a:p>
          <a:p>
            <a:r>
              <a:rPr lang="en-US" u="sng" dirty="0"/>
              <a:t>Beneficiary</a:t>
            </a:r>
            <a:r>
              <a:rPr lang="en-US" dirty="0"/>
              <a:t>            </a:t>
            </a:r>
            <a:r>
              <a:rPr lang="en-US" u="sng" dirty="0"/>
              <a:t>Money</a:t>
            </a:r>
          </a:p>
          <a:p>
            <a:r>
              <a:rPr lang="en-US" dirty="0"/>
              <a:t>Alice	             2100</a:t>
            </a:r>
          </a:p>
          <a:p>
            <a:r>
              <a:rPr lang="en-US" dirty="0"/>
              <a:t>Bob	              400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Cloud 4"/>
          <p:cNvSpPr/>
          <p:nvPr/>
        </p:nvSpPr>
        <p:spPr>
          <a:xfrm>
            <a:off x="3362093" y="1296956"/>
            <a:ext cx="5157171" cy="5521687"/>
          </a:xfrm>
          <a:prstGeom prst="cloud">
            <a:avLst/>
          </a:prstGeom>
          <a:gradFill>
            <a:gsLst>
              <a:gs pos="0">
                <a:srgbClr val="99D9EB"/>
              </a:gs>
              <a:gs pos="100000">
                <a:srgbClr val="BDF4FF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8727" y="1296955"/>
            <a:ext cx="329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Blockchain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0511" y="4411103"/>
            <a:ext cx="2603271" cy="1485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DAO State:</a:t>
            </a:r>
          </a:p>
          <a:p>
            <a:pPr algn="ctr"/>
            <a:r>
              <a:rPr lang="en-US" dirty="0"/>
              <a:t>Balance=2600</a:t>
            </a:r>
          </a:p>
          <a:p>
            <a:r>
              <a:rPr lang="en-US" u="sng" dirty="0"/>
              <a:t>Beneficiary</a:t>
            </a:r>
            <a:r>
              <a:rPr lang="en-US" dirty="0"/>
              <a:t>            </a:t>
            </a:r>
            <a:r>
              <a:rPr lang="en-US" u="sng" dirty="0"/>
              <a:t>Money</a:t>
            </a:r>
          </a:p>
          <a:p>
            <a:r>
              <a:rPr lang="en-US" dirty="0"/>
              <a:t>Alice	             2000</a:t>
            </a:r>
          </a:p>
          <a:p>
            <a:r>
              <a:rPr lang="en-US" dirty="0"/>
              <a:t>Bob	              500</a:t>
            </a:r>
          </a:p>
          <a:p>
            <a:r>
              <a:rPr lang="en-US" dirty="0"/>
              <a:t>Thief	              100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898576" y="2248930"/>
            <a:ext cx="1539351" cy="14560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sp>
        <p:nvSpPr>
          <p:cNvPr id="59" name="Round Same Side Corner Rectangle 58"/>
          <p:cNvSpPr/>
          <p:nvPr/>
        </p:nvSpPr>
        <p:spPr>
          <a:xfrm>
            <a:off x="4310509" y="4001202"/>
            <a:ext cx="1094381" cy="410065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DAO</a:t>
            </a:r>
            <a:endParaRPr lang="he-IL" b="1" dirty="0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>
            <a:stCxn id="14" idx="0"/>
            <a:endCxn id="112" idx="3"/>
          </p:cNvCxnSpPr>
          <p:nvPr/>
        </p:nvCxnSpPr>
        <p:spPr>
          <a:xfrm rot="5400000" flipH="1" flipV="1">
            <a:off x="4853400" y="3650715"/>
            <a:ext cx="1519134" cy="164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Rectangle 8"/>
          <p:cNvSpPr/>
          <p:nvPr/>
        </p:nvSpPr>
        <p:spPr>
          <a:xfrm>
            <a:off x="6215683" y="2256218"/>
            <a:ext cx="2395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000" i="1" dirty="0">
                <a:solidFill>
                  <a:prstClr val="black"/>
                </a:solidFill>
                <a:latin typeface="Calibri" panose="020F0502020204030204"/>
                <a:sym typeface="Math B" pitchFamily="2" charset="2"/>
              </a:rPr>
              <a:t>Withdraw(100$)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Cube 111"/>
          <p:cNvSpPr/>
          <p:nvPr/>
        </p:nvSpPr>
        <p:spPr>
          <a:xfrm>
            <a:off x="5121524" y="2456273"/>
            <a:ext cx="1093452" cy="435696"/>
          </a:xfrm>
          <a:prstGeom prst="cub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VM</a:t>
            </a:r>
            <a:endParaRPr lang="en-US" b="1" dirty="0"/>
          </a:p>
        </p:txBody>
      </p:sp>
      <p:cxnSp>
        <p:nvCxnSpPr>
          <p:cNvPr id="142" name="Straight Arrow Connector 141"/>
          <p:cNvCxnSpPr>
            <a:stCxn id="34" idx="1"/>
            <a:endCxn id="112" idx="5"/>
          </p:cNvCxnSpPr>
          <p:nvPr/>
        </p:nvCxnSpPr>
        <p:spPr>
          <a:xfrm flipH="1">
            <a:off x="6214977" y="2619659"/>
            <a:ext cx="30198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4" name="Curved Connector 143"/>
          <p:cNvCxnSpPr>
            <a:stCxn id="112" idx="2"/>
            <a:endCxn id="14" idx="1"/>
          </p:cNvCxnSpPr>
          <p:nvPr/>
        </p:nvCxnSpPr>
        <p:spPr>
          <a:xfrm rot="10800000" flipV="1">
            <a:off x="4310510" y="2728583"/>
            <a:ext cx="811014" cy="2425440"/>
          </a:xfrm>
          <a:prstGeom prst="curvedConnector3">
            <a:avLst>
              <a:gd name="adj1" fmla="val 128187"/>
            </a:avLst>
          </a:prstGeom>
          <a:ln w="44450" cmpd="dbl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7" name="Rectangle 146"/>
          <p:cNvSpPr/>
          <p:nvPr/>
        </p:nvSpPr>
        <p:spPr>
          <a:xfrm>
            <a:off x="4310509" y="4411266"/>
            <a:ext cx="2603271" cy="1485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DAO State:</a:t>
            </a:r>
          </a:p>
          <a:p>
            <a:pPr algn="ctr"/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Balance=0</a:t>
            </a:r>
          </a:p>
          <a:p>
            <a:r>
              <a:rPr lang="en-US" u="sng" dirty="0"/>
              <a:t>Beneficiary</a:t>
            </a:r>
            <a:r>
              <a:rPr lang="en-US" dirty="0"/>
              <a:t>            </a:t>
            </a:r>
            <a:r>
              <a:rPr lang="en-US" u="sng" dirty="0"/>
              <a:t>Money</a:t>
            </a:r>
          </a:p>
          <a:p>
            <a:r>
              <a:rPr lang="en-US" dirty="0"/>
              <a:t>Alice	             2000</a:t>
            </a:r>
          </a:p>
          <a:p>
            <a:r>
              <a:rPr lang="en-US" dirty="0"/>
              <a:t>Bob	              500</a:t>
            </a:r>
          </a:p>
          <a:p>
            <a:r>
              <a:rPr lang="en-US" dirty="0"/>
              <a:t>Thief	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10613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7" grpId="0" animBg="1"/>
      <p:bldP spid="14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849" y="2615538"/>
            <a:ext cx="1328675" cy="15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Quality VM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802741" y="3306278"/>
            <a:ext cx="2255447" cy="1215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Ledger:</a:t>
            </a:r>
          </a:p>
          <a:p>
            <a:r>
              <a:rPr lang="en-US" u="sng" dirty="0"/>
              <a:t>Beneficiary</a:t>
            </a:r>
            <a:r>
              <a:rPr lang="en-US" dirty="0"/>
              <a:t>            </a:t>
            </a:r>
            <a:r>
              <a:rPr lang="en-US" u="sng" dirty="0"/>
              <a:t>Money</a:t>
            </a:r>
          </a:p>
          <a:p>
            <a:r>
              <a:rPr lang="en-US" dirty="0"/>
              <a:t>Alice	             2100</a:t>
            </a:r>
          </a:p>
          <a:p>
            <a:r>
              <a:rPr lang="en-US" dirty="0"/>
              <a:t>Bob	              400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Cloud 4"/>
          <p:cNvSpPr/>
          <p:nvPr/>
        </p:nvSpPr>
        <p:spPr>
          <a:xfrm>
            <a:off x="3362093" y="1296956"/>
            <a:ext cx="5157171" cy="5521687"/>
          </a:xfrm>
          <a:prstGeom prst="cloud">
            <a:avLst/>
          </a:prstGeom>
          <a:gradFill>
            <a:gsLst>
              <a:gs pos="0">
                <a:srgbClr val="99D9EB"/>
              </a:gs>
              <a:gs pos="100000">
                <a:srgbClr val="BDF4FF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10511" y="4411103"/>
            <a:ext cx="2603271" cy="1485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DAO State:</a:t>
            </a:r>
          </a:p>
          <a:p>
            <a:pPr algn="ctr"/>
            <a:r>
              <a:rPr lang="en-US" dirty="0"/>
              <a:t>Balance=2600</a:t>
            </a:r>
          </a:p>
          <a:p>
            <a:r>
              <a:rPr lang="en-US" u="sng" dirty="0"/>
              <a:t>Beneficiary</a:t>
            </a:r>
            <a:r>
              <a:rPr lang="en-US" dirty="0"/>
              <a:t>            </a:t>
            </a:r>
            <a:r>
              <a:rPr lang="en-US" u="sng" dirty="0"/>
              <a:t>Money</a:t>
            </a:r>
          </a:p>
          <a:p>
            <a:r>
              <a:rPr lang="en-US" dirty="0"/>
              <a:t>Alice	             2000</a:t>
            </a:r>
          </a:p>
          <a:p>
            <a:r>
              <a:rPr lang="en-US" dirty="0"/>
              <a:t>Bob	              500</a:t>
            </a:r>
          </a:p>
          <a:p>
            <a:r>
              <a:rPr lang="en-US" dirty="0"/>
              <a:t>Thief	              100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898576" y="2522462"/>
            <a:ext cx="1539351" cy="8693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sp>
        <p:nvSpPr>
          <p:cNvPr id="59" name="Round Same Side Corner Rectangle 58"/>
          <p:cNvSpPr/>
          <p:nvPr/>
        </p:nvSpPr>
        <p:spPr>
          <a:xfrm>
            <a:off x="4310509" y="4001202"/>
            <a:ext cx="1094381" cy="410065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DAO</a:t>
            </a:r>
            <a:endParaRPr lang="he-IL" b="1" dirty="0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>
            <a:stCxn id="14" idx="0"/>
            <a:endCxn id="16" idx="3"/>
          </p:cNvCxnSpPr>
          <p:nvPr/>
        </p:nvCxnSpPr>
        <p:spPr>
          <a:xfrm rot="16200000" flipV="1">
            <a:off x="4995373" y="3794329"/>
            <a:ext cx="1224635" cy="891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Rectangle 8"/>
          <p:cNvSpPr/>
          <p:nvPr/>
        </p:nvSpPr>
        <p:spPr>
          <a:xfrm>
            <a:off x="6333736" y="2632410"/>
            <a:ext cx="2395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000" i="1" dirty="0">
                <a:solidFill>
                  <a:prstClr val="black"/>
                </a:solidFill>
                <a:latin typeface="Calibri" panose="020F0502020204030204"/>
                <a:sym typeface="Math B" pitchFamily="2" charset="2"/>
              </a:rPr>
              <a:t>Withdraw(100$)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44" name="Curved Connector 143"/>
          <p:cNvCxnSpPr>
            <a:stCxn id="37" idx="0"/>
            <a:endCxn id="34" idx="0"/>
          </p:cNvCxnSpPr>
          <p:nvPr/>
        </p:nvCxnSpPr>
        <p:spPr>
          <a:xfrm rot="16200000" flipH="1">
            <a:off x="7695181" y="495533"/>
            <a:ext cx="93076" cy="4146935"/>
          </a:xfrm>
          <a:prstGeom prst="curvedConnector3">
            <a:avLst>
              <a:gd name="adj1" fmla="val -790212"/>
            </a:avLst>
          </a:prstGeom>
          <a:ln w="44450" cmpd="dbl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Cube 15"/>
          <p:cNvSpPr/>
          <p:nvPr/>
        </p:nvSpPr>
        <p:spPr>
          <a:xfrm>
            <a:off x="5110969" y="2750772"/>
            <a:ext cx="1093452" cy="435696"/>
          </a:xfrm>
          <a:prstGeom prst="cube">
            <a:avLst/>
          </a:prstGeom>
          <a:solidFill>
            <a:srgbClr val="0070C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QVM</a:t>
            </a:r>
            <a:endParaRPr lang="en-US" b="1" dirty="0"/>
          </a:p>
        </p:txBody>
      </p:sp>
      <p:pic>
        <p:nvPicPr>
          <p:cNvPr id="22" name="Picture 30" descr="AN00460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9571" y="1164139"/>
            <a:ext cx="477633" cy="677794"/>
          </a:xfrm>
          <a:prstGeom prst="rect">
            <a:avLst/>
          </a:prstGeom>
          <a:noFill/>
        </p:spPr>
      </p:pic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7810937" y="1337762"/>
            <a:ext cx="1750219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Rule violation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87802" y="2143837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Rules</a:t>
            </a:r>
          </a:p>
        </p:txBody>
      </p:sp>
      <p:cxnSp>
        <p:nvCxnSpPr>
          <p:cNvPr id="26" name="Curved Connector 25"/>
          <p:cNvCxnSpPr>
            <a:stCxn id="25" idx="2"/>
            <a:endCxn id="16" idx="2"/>
          </p:cNvCxnSpPr>
          <p:nvPr/>
        </p:nvCxnSpPr>
        <p:spPr>
          <a:xfrm rot="16200000" flipH="1">
            <a:off x="3620293" y="1532405"/>
            <a:ext cx="479135" cy="2502218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8727" y="1296955"/>
            <a:ext cx="329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Blockchain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34" idx="1"/>
            <a:endCxn id="16" idx="5"/>
          </p:cNvCxnSpPr>
          <p:nvPr/>
        </p:nvCxnSpPr>
        <p:spPr>
          <a:xfrm flipH="1" flipV="1">
            <a:off x="6204421" y="2914158"/>
            <a:ext cx="2946428" cy="477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2109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274637"/>
            <a:ext cx="9144000" cy="1143000"/>
          </a:xfrm>
        </p:spPr>
        <p:txBody>
          <a:bodyPr/>
          <a:lstStyle/>
          <a:p>
            <a:r>
              <a:rPr lang="en-US" b="1" dirty="0" smtClean="0"/>
              <a:t>Some Generic Correctness Rules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 Effectively Callback Free (ECF) transactions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 Eliminate the DAO bug</a:t>
            </a:r>
          </a:p>
          <a:p>
            <a:r>
              <a:rPr lang="en-US" sz="2800" dirty="0"/>
              <a:t> Immutable Ownership</a:t>
            </a:r>
            <a:endParaRPr lang="en-US" sz="2000" dirty="0"/>
          </a:p>
          <a:p>
            <a:pPr lvl="1"/>
            <a:r>
              <a:rPr lang="en-US" sz="2000" dirty="0"/>
              <a:t>Parity #1</a:t>
            </a:r>
          </a:p>
          <a:p>
            <a:r>
              <a:rPr lang="en-US" sz="2800" dirty="0"/>
              <a:t> Prevent Bad upgrades </a:t>
            </a:r>
          </a:p>
          <a:p>
            <a:pPr lvl="1"/>
            <a:r>
              <a:rPr lang="en-US" sz="2000" dirty="0"/>
              <a:t>Monitor code changes and signed whitelists</a:t>
            </a:r>
          </a:p>
          <a:p>
            <a:pPr lvl="1"/>
            <a:r>
              <a:rPr lang="en-US" sz="2000" dirty="0"/>
              <a:t>Parity #2</a:t>
            </a:r>
          </a:p>
          <a:p>
            <a:r>
              <a:rPr lang="en-US" sz="2800" dirty="0"/>
              <a:t> A flexible framework for arbitrary rules</a:t>
            </a:r>
          </a:p>
        </p:txBody>
      </p:sp>
    </p:spTree>
    <p:extLst>
      <p:ext uri="{BB962C8B-B14F-4D97-AF65-F5344CB8AC3E}">
        <p14:creationId xmlns:p14="http://schemas.microsoft.com/office/powerpoint/2010/main" val="1582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Callback Freedom – the DAO bug</a:t>
            </a:r>
            <a:endParaRPr lang="en-GB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1342993"/>
            <a:ext cx="7162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::withdraw(to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b[to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] &gt; 0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3600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sendMoney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b[to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]); </a:t>
            </a:r>
            <a:b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b[to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] = 0; </a:t>
            </a:r>
            <a:endParaRPr lang="en-US" sz="3600" baseline="-250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14" y="4031801"/>
            <a:ext cx="2208245" cy="193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3EDD8391-C7EA-439A-B7D9-0B6B0263BC32}"/>
              </a:ext>
            </a:extLst>
          </p:cNvPr>
          <p:cNvSpPr txBox="1"/>
          <p:nvPr/>
        </p:nvSpPr>
        <p:spPr>
          <a:xfrm>
            <a:off x="3311691" y="4031802"/>
            <a:ext cx="602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6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3600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uponTransfer</a:t>
            </a:r>
            <a:r>
              <a:rPr lang="en-US" sz="3600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DAO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::withdraw(</a:t>
            </a:r>
            <a:r>
              <a:rPr lang="en-US" sz="3600" b="1" baseline="-25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36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GB" sz="36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9772" y="59054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b[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]=100</a:t>
            </a:r>
            <a:endParaRPr lang="en-GB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Up Arrow 8"/>
          <p:cNvSpPr/>
          <p:nvPr/>
        </p:nvSpPr>
        <p:spPr>
          <a:xfrm rot="5400000">
            <a:off x="3131669" y="2210856"/>
            <a:ext cx="360040" cy="488396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Curved Left Arrow 9"/>
          <p:cNvSpPr/>
          <p:nvPr/>
        </p:nvSpPr>
        <p:spPr>
          <a:xfrm rot="1142147">
            <a:off x="7978468" y="2468968"/>
            <a:ext cx="702588" cy="2116613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0800000">
            <a:off x="2652371" y="1479193"/>
            <a:ext cx="712057" cy="345006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25109" y="596697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coins[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Thief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]=205</a:t>
            </a:r>
            <a:endParaRPr lang="en-GB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" name="Shape 140" descr="dao.jpe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43521" y="1556793"/>
            <a:ext cx="1479231" cy="110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0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183921" y="1535492"/>
            <a:ext cx="4484080" cy="5311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1" y="1535492"/>
            <a:ext cx="4634753" cy="532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b="1" dirty="0"/>
              <a:t>EFFECTIVE CALLBACK FREEDOM (ECF)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3098" y="2362215"/>
            <a:ext cx="2362200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Withdraw start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1963364" y="3149123"/>
            <a:ext cx="2541668" cy="426324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 &gt; 0</a:t>
            </a:r>
          </a:p>
        </p:txBody>
      </p:sp>
      <p:sp>
        <p:nvSpPr>
          <p:cNvPr id="6" name="Oval 5"/>
          <p:cNvSpPr/>
          <p:nvPr/>
        </p:nvSpPr>
        <p:spPr>
          <a:xfrm>
            <a:off x="3437468" y="4281893"/>
            <a:ext cx="1976897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 </a:t>
            </a:r>
            <a:r>
              <a:rPr lang="en-US" dirty="0" err="1"/>
              <a:t>sendMoney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37468" y="5032688"/>
            <a:ext cx="1976897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from </a:t>
            </a:r>
            <a:r>
              <a:rPr lang="en-US" dirty="0" err="1"/>
              <a:t>sendMoney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53092" y="6205092"/>
            <a:ext cx="2362200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Withdraw end</a:t>
            </a:r>
          </a:p>
        </p:txBody>
      </p:sp>
      <p:sp>
        <p:nvSpPr>
          <p:cNvPr id="10" name="Oval 9"/>
          <p:cNvSpPr/>
          <p:nvPr/>
        </p:nvSpPr>
        <p:spPr>
          <a:xfrm>
            <a:off x="7497199" y="2362215"/>
            <a:ext cx="2362200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sendMoney</a:t>
            </a:r>
            <a:r>
              <a:rPr lang="en-US" dirty="0"/>
              <a:t> start</a:t>
            </a:r>
          </a:p>
        </p:txBody>
      </p:sp>
      <p:sp>
        <p:nvSpPr>
          <p:cNvPr id="13" name="Oval 12"/>
          <p:cNvSpPr/>
          <p:nvPr/>
        </p:nvSpPr>
        <p:spPr>
          <a:xfrm>
            <a:off x="7757533" y="3382449"/>
            <a:ext cx="1841533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 Withdraw</a:t>
            </a:r>
          </a:p>
        </p:txBody>
      </p:sp>
      <p:sp>
        <p:nvSpPr>
          <p:cNvPr id="14" name="Oval 13"/>
          <p:cNvSpPr/>
          <p:nvPr/>
        </p:nvSpPr>
        <p:spPr>
          <a:xfrm>
            <a:off x="7757533" y="4322247"/>
            <a:ext cx="1841533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from Withdraw</a:t>
            </a:r>
          </a:p>
        </p:txBody>
      </p:sp>
      <p:sp>
        <p:nvSpPr>
          <p:cNvPr id="15" name="Oval 14"/>
          <p:cNvSpPr/>
          <p:nvPr/>
        </p:nvSpPr>
        <p:spPr>
          <a:xfrm>
            <a:off x="7497199" y="5918213"/>
            <a:ext cx="2362200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sendMoney</a:t>
            </a:r>
            <a:r>
              <a:rPr lang="en-US" dirty="0"/>
              <a:t> end</a:t>
            </a:r>
          </a:p>
        </p:txBody>
      </p:sp>
      <p:cxnSp>
        <p:nvCxnSpPr>
          <p:cNvPr id="20" name="Straight Arrow Connector 19"/>
          <p:cNvCxnSpPr>
            <a:stCxn id="4" idx="4"/>
          </p:cNvCxnSpPr>
          <p:nvPr/>
        </p:nvCxnSpPr>
        <p:spPr>
          <a:xfrm flipH="1">
            <a:off x="3234192" y="2937948"/>
            <a:ext cx="6" cy="21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40" idx="0"/>
          </p:cNvCxnSpPr>
          <p:nvPr/>
        </p:nvCxnSpPr>
        <p:spPr>
          <a:xfrm>
            <a:off x="3234192" y="3576434"/>
            <a:ext cx="1191724" cy="252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6"/>
            <a:endCxn id="10" idx="2"/>
          </p:cNvCxnSpPr>
          <p:nvPr/>
        </p:nvCxnSpPr>
        <p:spPr>
          <a:xfrm flipV="1">
            <a:off x="5414365" y="2650081"/>
            <a:ext cx="2082835" cy="191967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4"/>
            <a:endCxn id="13" idx="0"/>
          </p:cNvCxnSpPr>
          <p:nvPr/>
        </p:nvCxnSpPr>
        <p:spPr>
          <a:xfrm>
            <a:off x="8678299" y="2937948"/>
            <a:ext cx="0" cy="444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2"/>
            <a:endCxn id="4" idx="6"/>
          </p:cNvCxnSpPr>
          <p:nvPr/>
        </p:nvCxnSpPr>
        <p:spPr>
          <a:xfrm flipH="1" flipV="1">
            <a:off x="4415298" y="2650081"/>
            <a:ext cx="3342234" cy="1020234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4"/>
            <a:endCxn id="8" idx="0"/>
          </p:cNvCxnSpPr>
          <p:nvPr/>
        </p:nvCxnSpPr>
        <p:spPr>
          <a:xfrm flipH="1">
            <a:off x="3234192" y="5608421"/>
            <a:ext cx="1191724" cy="596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15" idx="0"/>
          </p:cNvCxnSpPr>
          <p:nvPr/>
        </p:nvCxnSpPr>
        <p:spPr>
          <a:xfrm>
            <a:off x="8678299" y="5576538"/>
            <a:ext cx="1" cy="341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8" idx="0"/>
          </p:cNvCxnSpPr>
          <p:nvPr/>
        </p:nvCxnSpPr>
        <p:spPr>
          <a:xfrm>
            <a:off x="3234192" y="3576435"/>
            <a:ext cx="0" cy="2628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7" idx="6"/>
            <a:endCxn id="15" idx="2"/>
          </p:cNvCxnSpPr>
          <p:nvPr/>
        </p:nvCxnSpPr>
        <p:spPr>
          <a:xfrm>
            <a:off x="5414365" y="5320555"/>
            <a:ext cx="2082835" cy="88552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" idx="2"/>
            <a:endCxn id="8" idx="6"/>
          </p:cNvCxnSpPr>
          <p:nvPr/>
        </p:nvCxnSpPr>
        <p:spPr>
          <a:xfrm flipH="1">
            <a:off x="4415292" y="4610114"/>
            <a:ext cx="3342240" cy="188284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24000" y="10738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every path there is a path without callbacks with same effect</a:t>
            </a:r>
          </a:p>
        </p:txBody>
      </p:sp>
      <p:sp>
        <p:nvSpPr>
          <p:cNvPr id="40" name="Oval 39"/>
          <p:cNvSpPr/>
          <p:nvPr/>
        </p:nvSpPr>
        <p:spPr>
          <a:xfrm>
            <a:off x="3437468" y="3829402"/>
            <a:ext cx="1976897" cy="3033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 = 0</a:t>
            </a:r>
          </a:p>
        </p:txBody>
      </p:sp>
      <p:cxnSp>
        <p:nvCxnSpPr>
          <p:cNvPr id="48" name="Straight Arrow Connector 47"/>
          <p:cNvCxnSpPr>
            <a:stCxn id="40" idx="4"/>
            <a:endCxn id="6" idx="0"/>
          </p:cNvCxnSpPr>
          <p:nvPr/>
        </p:nvCxnSpPr>
        <p:spPr>
          <a:xfrm>
            <a:off x="4425916" y="4132720"/>
            <a:ext cx="0" cy="149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35768" y="3560737"/>
            <a:ext cx="36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86701" y="3379088"/>
            <a:ext cx="36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30641" y="2938803"/>
            <a:ext cx="36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45981" y="5388552"/>
            <a:ext cx="36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57112" y="2465294"/>
            <a:ext cx="5496607" cy="3863788"/>
          </a:xfrm>
          <a:custGeom>
            <a:avLst/>
            <a:gdLst>
              <a:gd name="connsiteX0" fmla="*/ 583948 w 5496607"/>
              <a:gd name="connsiteY0" fmla="*/ 367553 h 3863788"/>
              <a:gd name="connsiteX1" fmla="*/ 583948 w 5496607"/>
              <a:gd name="connsiteY1" fmla="*/ 860612 h 3863788"/>
              <a:gd name="connsiteX2" fmla="*/ 619807 w 5496607"/>
              <a:gd name="connsiteY2" fmla="*/ 905435 h 3863788"/>
              <a:gd name="connsiteX3" fmla="*/ 628771 w 5496607"/>
              <a:gd name="connsiteY3" fmla="*/ 932330 h 3863788"/>
              <a:gd name="connsiteX4" fmla="*/ 691524 w 5496607"/>
              <a:gd name="connsiteY4" fmla="*/ 977153 h 3863788"/>
              <a:gd name="connsiteX5" fmla="*/ 727383 w 5496607"/>
              <a:gd name="connsiteY5" fmla="*/ 1013012 h 3863788"/>
              <a:gd name="connsiteX6" fmla="*/ 745313 w 5496607"/>
              <a:gd name="connsiteY6" fmla="*/ 1030941 h 3863788"/>
              <a:gd name="connsiteX7" fmla="*/ 834960 w 5496607"/>
              <a:gd name="connsiteY7" fmla="*/ 1084730 h 3863788"/>
              <a:gd name="connsiteX8" fmla="*/ 888748 w 5496607"/>
              <a:gd name="connsiteY8" fmla="*/ 1120588 h 3863788"/>
              <a:gd name="connsiteX9" fmla="*/ 906677 w 5496607"/>
              <a:gd name="connsiteY9" fmla="*/ 1138518 h 3863788"/>
              <a:gd name="connsiteX10" fmla="*/ 933571 w 5496607"/>
              <a:gd name="connsiteY10" fmla="*/ 1147482 h 3863788"/>
              <a:gd name="connsiteX11" fmla="*/ 996324 w 5496607"/>
              <a:gd name="connsiteY11" fmla="*/ 1192306 h 3863788"/>
              <a:gd name="connsiteX12" fmla="*/ 1023218 w 5496607"/>
              <a:gd name="connsiteY12" fmla="*/ 1201271 h 3863788"/>
              <a:gd name="connsiteX13" fmla="*/ 1050113 w 5496607"/>
              <a:gd name="connsiteY13" fmla="*/ 1219200 h 3863788"/>
              <a:gd name="connsiteX14" fmla="*/ 1094936 w 5496607"/>
              <a:gd name="connsiteY14" fmla="*/ 1228165 h 3863788"/>
              <a:gd name="connsiteX15" fmla="*/ 1121830 w 5496607"/>
              <a:gd name="connsiteY15" fmla="*/ 1246094 h 3863788"/>
              <a:gd name="connsiteX16" fmla="*/ 1184583 w 5496607"/>
              <a:gd name="connsiteY16" fmla="*/ 1264024 h 3863788"/>
              <a:gd name="connsiteX17" fmla="*/ 1274230 w 5496607"/>
              <a:gd name="connsiteY17" fmla="*/ 1299882 h 3863788"/>
              <a:gd name="connsiteX18" fmla="*/ 1328018 w 5496607"/>
              <a:gd name="connsiteY18" fmla="*/ 1317812 h 3863788"/>
              <a:gd name="connsiteX19" fmla="*/ 1408701 w 5496607"/>
              <a:gd name="connsiteY19" fmla="*/ 1326777 h 3863788"/>
              <a:gd name="connsiteX20" fmla="*/ 1444560 w 5496607"/>
              <a:gd name="connsiteY20" fmla="*/ 1335741 h 3863788"/>
              <a:gd name="connsiteX21" fmla="*/ 1471454 w 5496607"/>
              <a:gd name="connsiteY21" fmla="*/ 1344706 h 3863788"/>
              <a:gd name="connsiteX22" fmla="*/ 1543171 w 5496607"/>
              <a:gd name="connsiteY22" fmla="*/ 1362635 h 3863788"/>
              <a:gd name="connsiteX23" fmla="*/ 1579030 w 5496607"/>
              <a:gd name="connsiteY23" fmla="*/ 1407459 h 3863788"/>
              <a:gd name="connsiteX24" fmla="*/ 1596960 w 5496607"/>
              <a:gd name="connsiteY24" fmla="*/ 1425388 h 3863788"/>
              <a:gd name="connsiteX25" fmla="*/ 1605924 w 5496607"/>
              <a:gd name="connsiteY25" fmla="*/ 1470212 h 3863788"/>
              <a:gd name="connsiteX26" fmla="*/ 1632818 w 5496607"/>
              <a:gd name="connsiteY26" fmla="*/ 1532965 h 3863788"/>
              <a:gd name="connsiteX27" fmla="*/ 1650748 w 5496607"/>
              <a:gd name="connsiteY27" fmla="*/ 1622612 h 3863788"/>
              <a:gd name="connsiteX28" fmla="*/ 1659713 w 5496607"/>
              <a:gd name="connsiteY28" fmla="*/ 1658471 h 3863788"/>
              <a:gd name="connsiteX29" fmla="*/ 1668677 w 5496607"/>
              <a:gd name="connsiteY29" fmla="*/ 1721224 h 3863788"/>
              <a:gd name="connsiteX30" fmla="*/ 1686607 w 5496607"/>
              <a:gd name="connsiteY30" fmla="*/ 1792941 h 3863788"/>
              <a:gd name="connsiteX31" fmla="*/ 1704536 w 5496607"/>
              <a:gd name="connsiteY31" fmla="*/ 1909482 h 3863788"/>
              <a:gd name="connsiteX32" fmla="*/ 1713501 w 5496607"/>
              <a:gd name="connsiteY32" fmla="*/ 1945341 h 3863788"/>
              <a:gd name="connsiteX33" fmla="*/ 1722465 w 5496607"/>
              <a:gd name="connsiteY33" fmla="*/ 2017059 h 3863788"/>
              <a:gd name="connsiteX34" fmla="*/ 1731430 w 5496607"/>
              <a:gd name="connsiteY34" fmla="*/ 2043953 h 3863788"/>
              <a:gd name="connsiteX35" fmla="*/ 1758324 w 5496607"/>
              <a:gd name="connsiteY35" fmla="*/ 2061882 h 3863788"/>
              <a:gd name="connsiteX36" fmla="*/ 1812113 w 5496607"/>
              <a:gd name="connsiteY36" fmla="*/ 2070847 h 3863788"/>
              <a:gd name="connsiteX37" fmla="*/ 1982442 w 5496607"/>
              <a:gd name="connsiteY37" fmla="*/ 2061882 h 3863788"/>
              <a:gd name="connsiteX38" fmla="*/ 2018301 w 5496607"/>
              <a:gd name="connsiteY38" fmla="*/ 2043953 h 3863788"/>
              <a:gd name="connsiteX39" fmla="*/ 2116913 w 5496607"/>
              <a:gd name="connsiteY39" fmla="*/ 1999130 h 3863788"/>
              <a:gd name="connsiteX40" fmla="*/ 2170701 w 5496607"/>
              <a:gd name="connsiteY40" fmla="*/ 1963271 h 3863788"/>
              <a:gd name="connsiteX41" fmla="*/ 2197595 w 5496607"/>
              <a:gd name="connsiteY41" fmla="*/ 1945341 h 3863788"/>
              <a:gd name="connsiteX42" fmla="*/ 2296207 w 5496607"/>
              <a:gd name="connsiteY42" fmla="*/ 1882588 h 3863788"/>
              <a:gd name="connsiteX43" fmla="*/ 2323101 w 5496607"/>
              <a:gd name="connsiteY43" fmla="*/ 1864659 h 3863788"/>
              <a:gd name="connsiteX44" fmla="*/ 2349995 w 5496607"/>
              <a:gd name="connsiteY44" fmla="*/ 1846730 h 3863788"/>
              <a:gd name="connsiteX45" fmla="*/ 2394818 w 5496607"/>
              <a:gd name="connsiteY45" fmla="*/ 1810871 h 3863788"/>
              <a:gd name="connsiteX46" fmla="*/ 2412748 w 5496607"/>
              <a:gd name="connsiteY46" fmla="*/ 1783977 h 3863788"/>
              <a:gd name="connsiteX47" fmla="*/ 2457571 w 5496607"/>
              <a:gd name="connsiteY47" fmla="*/ 1748118 h 3863788"/>
              <a:gd name="connsiteX48" fmla="*/ 2538254 w 5496607"/>
              <a:gd name="connsiteY48" fmla="*/ 1667435 h 3863788"/>
              <a:gd name="connsiteX49" fmla="*/ 2583077 w 5496607"/>
              <a:gd name="connsiteY49" fmla="*/ 1622612 h 3863788"/>
              <a:gd name="connsiteX50" fmla="*/ 2681689 w 5496607"/>
              <a:gd name="connsiteY50" fmla="*/ 1515035 h 3863788"/>
              <a:gd name="connsiteX51" fmla="*/ 2708583 w 5496607"/>
              <a:gd name="connsiteY51" fmla="*/ 1488141 h 3863788"/>
              <a:gd name="connsiteX52" fmla="*/ 2726513 w 5496607"/>
              <a:gd name="connsiteY52" fmla="*/ 1461247 h 3863788"/>
              <a:gd name="connsiteX53" fmla="*/ 2753407 w 5496607"/>
              <a:gd name="connsiteY53" fmla="*/ 1443318 h 3863788"/>
              <a:gd name="connsiteX54" fmla="*/ 2789265 w 5496607"/>
              <a:gd name="connsiteY54" fmla="*/ 1416424 h 3863788"/>
              <a:gd name="connsiteX55" fmla="*/ 2834089 w 5496607"/>
              <a:gd name="connsiteY55" fmla="*/ 1371600 h 3863788"/>
              <a:gd name="connsiteX56" fmla="*/ 2860983 w 5496607"/>
              <a:gd name="connsiteY56" fmla="*/ 1335741 h 3863788"/>
              <a:gd name="connsiteX57" fmla="*/ 2887877 w 5496607"/>
              <a:gd name="connsiteY57" fmla="*/ 1326777 h 3863788"/>
              <a:gd name="connsiteX58" fmla="*/ 2932701 w 5496607"/>
              <a:gd name="connsiteY58" fmla="*/ 1281953 h 3863788"/>
              <a:gd name="connsiteX59" fmla="*/ 2968560 w 5496607"/>
              <a:gd name="connsiteY59" fmla="*/ 1246094 h 3863788"/>
              <a:gd name="connsiteX60" fmla="*/ 2995454 w 5496607"/>
              <a:gd name="connsiteY60" fmla="*/ 1228165 h 3863788"/>
              <a:gd name="connsiteX61" fmla="*/ 3004418 w 5496607"/>
              <a:gd name="connsiteY61" fmla="*/ 1201271 h 3863788"/>
              <a:gd name="connsiteX62" fmla="*/ 3058207 w 5496607"/>
              <a:gd name="connsiteY62" fmla="*/ 1156447 h 3863788"/>
              <a:gd name="connsiteX63" fmla="*/ 3103030 w 5496607"/>
              <a:gd name="connsiteY63" fmla="*/ 1120588 h 3863788"/>
              <a:gd name="connsiteX64" fmla="*/ 3156818 w 5496607"/>
              <a:gd name="connsiteY64" fmla="*/ 1066800 h 3863788"/>
              <a:gd name="connsiteX65" fmla="*/ 3183713 w 5496607"/>
              <a:gd name="connsiteY65" fmla="*/ 1048871 h 3863788"/>
              <a:gd name="connsiteX66" fmla="*/ 3228536 w 5496607"/>
              <a:gd name="connsiteY66" fmla="*/ 1004047 h 3863788"/>
              <a:gd name="connsiteX67" fmla="*/ 3273360 w 5496607"/>
              <a:gd name="connsiteY67" fmla="*/ 959224 h 3863788"/>
              <a:gd name="connsiteX68" fmla="*/ 3300254 w 5496607"/>
              <a:gd name="connsiteY68" fmla="*/ 932330 h 3863788"/>
              <a:gd name="connsiteX69" fmla="*/ 3345077 w 5496607"/>
              <a:gd name="connsiteY69" fmla="*/ 878541 h 3863788"/>
              <a:gd name="connsiteX70" fmla="*/ 3371971 w 5496607"/>
              <a:gd name="connsiteY70" fmla="*/ 869577 h 3863788"/>
              <a:gd name="connsiteX71" fmla="*/ 3488513 w 5496607"/>
              <a:gd name="connsiteY71" fmla="*/ 753035 h 3863788"/>
              <a:gd name="connsiteX72" fmla="*/ 3524371 w 5496607"/>
              <a:gd name="connsiteY72" fmla="*/ 717177 h 3863788"/>
              <a:gd name="connsiteX73" fmla="*/ 3596089 w 5496607"/>
              <a:gd name="connsiteY73" fmla="*/ 663388 h 3863788"/>
              <a:gd name="connsiteX74" fmla="*/ 3658842 w 5496607"/>
              <a:gd name="connsiteY74" fmla="*/ 618565 h 3863788"/>
              <a:gd name="connsiteX75" fmla="*/ 3676771 w 5496607"/>
              <a:gd name="connsiteY75" fmla="*/ 600635 h 3863788"/>
              <a:gd name="connsiteX76" fmla="*/ 3703665 w 5496607"/>
              <a:gd name="connsiteY76" fmla="*/ 582706 h 3863788"/>
              <a:gd name="connsiteX77" fmla="*/ 3739524 w 5496607"/>
              <a:gd name="connsiteY77" fmla="*/ 555812 h 3863788"/>
              <a:gd name="connsiteX78" fmla="*/ 3766418 w 5496607"/>
              <a:gd name="connsiteY78" fmla="*/ 537882 h 3863788"/>
              <a:gd name="connsiteX79" fmla="*/ 3784348 w 5496607"/>
              <a:gd name="connsiteY79" fmla="*/ 519953 h 3863788"/>
              <a:gd name="connsiteX80" fmla="*/ 3865030 w 5496607"/>
              <a:gd name="connsiteY80" fmla="*/ 466165 h 3863788"/>
              <a:gd name="connsiteX81" fmla="*/ 3891924 w 5496607"/>
              <a:gd name="connsiteY81" fmla="*/ 448235 h 3863788"/>
              <a:gd name="connsiteX82" fmla="*/ 3945713 w 5496607"/>
              <a:gd name="connsiteY82" fmla="*/ 403412 h 3863788"/>
              <a:gd name="connsiteX83" fmla="*/ 3999501 w 5496607"/>
              <a:gd name="connsiteY83" fmla="*/ 367553 h 3863788"/>
              <a:gd name="connsiteX84" fmla="*/ 4035360 w 5496607"/>
              <a:gd name="connsiteY84" fmla="*/ 331694 h 3863788"/>
              <a:gd name="connsiteX85" fmla="*/ 4196724 w 5496607"/>
              <a:gd name="connsiteY85" fmla="*/ 233082 h 3863788"/>
              <a:gd name="connsiteX86" fmla="*/ 4277407 w 5496607"/>
              <a:gd name="connsiteY86" fmla="*/ 179294 h 3863788"/>
              <a:gd name="connsiteX87" fmla="*/ 4313265 w 5496607"/>
              <a:gd name="connsiteY87" fmla="*/ 152400 h 3863788"/>
              <a:gd name="connsiteX88" fmla="*/ 4411877 w 5496607"/>
              <a:gd name="connsiteY88" fmla="*/ 116541 h 3863788"/>
              <a:gd name="connsiteX89" fmla="*/ 4447736 w 5496607"/>
              <a:gd name="connsiteY89" fmla="*/ 107577 h 3863788"/>
              <a:gd name="connsiteX90" fmla="*/ 4618065 w 5496607"/>
              <a:gd name="connsiteY90" fmla="*/ 44824 h 3863788"/>
              <a:gd name="connsiteX91" fmla="*/ 4698748 w 5496607"/>
              <a:gd name="connsiteY91" fmla="*/ 26894 h 3863788"/>
              <a:gd name="connsiteX92" fmla="*/ 4761501 w 5496607"/>
              <a:gd name="connsiteY92" fmla="*/ 17930 h 3863788"/>
              <a:gd name="connsiteX93" fmla="*/ 4797360 w 5496607"/>
              <a:gd name="connsiteY93" fmla="*/ 8965 h 3863788"/>
              <a:gd name="connsiteX94" fmla="*/ 4869077 w 5496607"/>
              <a:gd name="connsiteY94" fmla="*/ 0 h 3863788"/>
              <a:gd name="connsiteX95" fmla="*/ 4994583 w 5496607"/>
              <a:gd name="connsiteY95" fmla="*/ 17930 h 3863788"/>
              <a:gd name="connsiteX96" fmla="*/ 5021477 w 5496607"/>
              <a:gd name="connsiteY96" fmla="*/ 35859 h 3863788"/>
              <a:gd name="connsiteX97" fmla="*/ 5057336 w 5496607"/>
              <a:gd name="connsiteY97" fmla="*/ 62753 h 3863788"/>
              <a:gd name="connsiteX98" fmla="*/ 5084230 w 5496607"/>
              <a:gd name="connsiteY98" fmla="*/ 80682 h 3863788"/>
              <a:gd name="connsiteX99" fmla="*/ 5102160 w 5496607"/>
              <a:gd name="connsiteY99" fmla="*/ 98612 h 3863788"/>
              <a:gd name="connsiteX100" fmla="*/ 5155948 w 5496607"/>
              <a:gd name="connsiteY100" fmla="*/ 152400 h 3863788"/>
              <a:gd name="connsiteX101" fmla="*/ 5191807 w 5496607"/>
              <a:gd name="connsiteY101" fmla="*/ 188259 h 3863788"/>
              <a:gd name="connsiteX102" fmla="*/ 5227665 w 5496607"/>
              <a:gd name="connsiteY102" fmla="*/ 242047 h 3863788"/>
              <a:gd name="connsiteX103" fmla="*/ 5272489 w 5496607"/>
              <a:gd name="connsiteY103" fmla="*/ 322730 h 3863788"/>
              <a:gd name="connsiteX104" fmla="*/ 5299383 w 5496607"/>
              <a:gd name="connsiteY104" fmla="*/ 358588 h 3863788"/>
              <a:gd name="connsiteX105" fmla="*/ 5326277 w 5496607"/>
              <a:gd name="connsiteY105" fmla="*/ 421341 h 3863788"/>
              <a:gd name="connsiteX106" fmla="*/ 5335242 w 5496607"/>
              <a:gd name="connsiteY106" fmla="*/ 448235 h 3863788"/>
              <a:gd name="connsiteX107" fmla="*/ 5371101 w 5496607"/>
              <a:gd name="connsiteY107" fmla="*/ 519953 h 3863788"/>
              <a:gd name="connsiteX108" fmla="*/ 5389030 w 5496607"/>
              <a:gd name="connsiteY108" fmla="*/ 582706 h 3863788"/>
              <a:gd name="connsiteX109" fmla="*/ 5397995 w 5496607"/>
              <a:gd name="connsiteY109" fmla="*/ 618565 h 3863788"/>
              <a:gd name="connsiteX110" fmla="*/ 5424889 w 5496607"/>
              <a:gd name="connsiteY110" fmla="*/ 672353 h 3863788"/>
              <a:gd name="connsiteX111" fmla="*/ 5433854 w 5496607"/>
              <a:gd name="connsiteY111" fmla="*/ 717177 h 3863788"/>
              <a:gd name="connsiteX112" fmla="*/ 5451783 w 5496607"/>
              <a:gd name="connsiteY112" fmla="*/ 788894 h 3863788"/>
              <a:gd name="connsiteX113" fmla="*/ 5469713 w 5496607"/>
              <a:gd name="connsiteY113" fmla="*/ 869577 h 3863788"/>
              <a:gd name="connsiteX114" fmla="*/ 5478677 w 5496607"/>
              <a:gd name="connsiteY114" fmla="*/ 932330 h 3863788"/>
              <a:gd name="connsiteX115" fmla="*/ 5487642 w 5496607"/>
              <a:gd name="connsiteY115" fmla="*/ 959224 h 3863788"/>
              <a:gd name="connsiteX116" fmla="*/ 5496607 w 5496607"/>
              <a:gd name="connsiteY116" fmla="*/ 1004047 h 3863788"/>
              <a:gd name="connsiteX117" fmla="*/ 5487642 w 5496607"/>
              <a:gd name="connsiteY117" fmla="*/ 1264024 h 3863788"/>
              <a:gd name="connsiteX118" fmla="*/ 5460748 w 5496607"/>
              <a:gd name="connsiteY118" fmla="*/ 1317812 h 3863788"/>
              <a:gd name="connsiteX119" fmla="*/ 5442818 w 5496607"/>
              <a:gd name="connsiteY119" fmla="*/ 1335741 h 3863788"/>
              <a:gd name="connsiteX120" fmla="*/ 5389030 w 5496607"/>
              <a:gd name="connsiteY120" fmla="*/ 1353671 h 3863788"/>
              <a:gd name="connsiteX121" fmla="*/ 5084230 w 5496607"/>
              <a:gd name="connsiteY121" fmla="*/ 1335741 h 3863788"/>
              <a:gd name="connsiteX122" fmla="*/ 4931830 w 5496607"/>
              <a:gd name="connsiteY122" fmla="*/ 1308847 h 3863788"/>
              <a:gd name="connsiteX123" fmla="*/ 4895971 w 5496607"/>
              <a:gd name="connsiteY123" fmla="*/ 1299882 h 3863788"/>
              <a:gd name="connsiteX124" fmla="*/ 4770465 w 5496607"/>
              <a:gd name="connsiteY124" fmla="*/ 1281953 h 3863788"/>
              <a:gd name="connsiteX125" fmla="*/ 4707713 w 5496607"/>
              <a:gd name="connsiteY125" fmla="*/ 1272988 h 3863788"/>
              <a:gd name="connsiteX126" fmla="*/ 4573242 w 5496607"/>
              <a:gd name="connsiteY126" fmla="*/ 1264024 h 3863788"/>
              <a:gd name="connsiteX127" fmla="*/ 4519454 w 5496607"/>
              <a:gd name="connsiteY127" fmla="*/ 1255059 h 3863788"/>
              <a:gd name="connsiteX128" fmla="*/ 4393948 w 5496607"/>
              <a:gd name="connsiteY128" fmla="*/ 1237130 h 3863788"/>
              <a:gd name="connsiteX129" fmla="*/ 4340160 w 5496607"/>
              <a:gd name="connsiteY129" fmla="*/ 1228165 h 3863788"/>
              <a:gd name="connsiteX130" fmla="*/ 4250513 w 5496607"/>
              <a:gd name="connsiteY130" fmla="*/ 1219200 h 3863788"/>
              <a:gd name="connsiteX131" fmla="*/ 4205689 w 5496607"/>
              <a:gd name="connsiteY131" fmla="*/ 1210235 h 3863788"/>
              <a:gd name="connsiteX132" fmla="*/ 4133971 w 5496607"/>
              <a:gd name="connsiteY132" fmla="*/ 1201271 h 3863788"/>
              <a:gd name="connsiteX133" fmla="*/ 4071218 w 5496607"/>
              <a:gd name="connsiteY133" fmla="*/ 1183341 h 3863788"/>
              <a:gd name="connsiteX134" fmla="*/ 4026395 w 5496607"/>
              <a:gd name="connsiteY134" fmla="*/ 1165412 h 3863788"/>
              <a:gd name="connsiteX135" fmla="*/ 3909854 w 5496607"/>
              <a:gd name="connsiteY135" fmla="*/ 1147482 h 3863788"/>
              <a:gd name="connsiteX136" fmla="*/ 3829171 w 5496607"/>
              <a:gd name="connsiteY136" fmla="*/ 1129553 h 3863788"/>
              <a:gd name="connsiteX137" fmla="*/ 3712630 w 5496607"/>
              <a:gd name="connsiteY137" fmla="*/ 1093694 h 3863788"/>
              <a:gd name="connsiteX138" fmla="*/ 3524371 w 5496607"/>
              <a:gd name="connsiteY138" fmla="*/ 1057835 h 3863788"/>
              <a:gd name="connsiteX139" fmla="*/ 3336113 w 5496607"/>
              <a:gd name="connsiteY139" fmla="*/ 1013012 h 3863788"/>
              <a:gd name="connsiteX140" fmla="*/ 3264395 w 5496607"/>
              <a:gd name="connsiteY140" fmla="*/ 995082 h 3863788"/>
              <a:gd name="connsiteX141" fmla="*/ 3174748 w 5496607"/>
              <a:gd name="connsiteY141" fmla="*/ 977153 h 3863788"/>
              <a:gd name="connsiteX142" fmla="*/ 3040277 w 5496607"/>
              <a:gd name="connsiteY142" fmla="*/ 923365 h 3863788"/>
              <a:gd name="connsiteX143" fmla="*/ 2986489 w 5496607"/>
              <a:gd name="connsiteY143" fmla="*/ 914400 h 3863788"/>
              <a:gd name="connsiteX144" fmla="*/ 2860983 w 5496607"/>
              <a:gd name="connsiteY144" fmla="*/ 878541 h 3863788"/>
              <a:gd name="connsiteX145" fmla="*/ 2753407 w 5496607"/>
              <a:gd name="connsiteY145" fmla="*/ 842682 h 3863788"/>
              <a:gd name="connsiteX146" fmla="*/ 2636865 w 5496607"/>
              <a:gd name="connsiteY146" fmla="*/ 824753 h 3863788"/>
              <a:gd name="connsiteX147" fmla="*/ 2574113 w 5496607"/>
              <a:gd name="connsiteY147" fmla="*/ 797859 h 3863788"/>
              <a:gd name="connsiteX148" fmla="*/ 2529289 w 5496607"/>
              <a:gd name="connsiteY148" fmla="*/ 788894 h 3863788"/>
              <a:gd name="connsiteX149" fmla="*/ 2493430 w 5496607"/>
              <a:gd name="connsiteY149" fmla="*/ 779930 h 3863788"/>
              <a:gd name="connsiteX150" fmla="*/ 2403783 w 5496607"/>
              <a:gd name="connsiteY150" fmla="*/ 762000 h 3863788"/>
              <a:gd name="connsiteX151" fmla="*/ 2376889 w 5496607"/>
              <a:gd name="connsiteY151" fmla="*/ 753035 h 3863788"/>
              <a:gd name="connsiteX152" fmla="*/ 2314136 w 5496607"/>
              <a:gd name="connsiteY152" fmla="*/ 735106 h 3863788"/>
              <a:gd name="connsiteX153" fmla="*/ 2242418 w 5496607"/>
              <a:gd name="connsiteY153" fmla="*/ 717177 h 3863788"/>
              <a:gd name="connsiteX154" fmla="*/ 2063124 w 5496607"/>
              <a:gd name="connsiteY154" fmla="*/ 663388 h 3863788"/>
              <a:gd name="connsiteX155" fmla="*/ 1991407 w 5496607"/>
              <a:gd name="connsiteY155" fmla="*/ 636494 h 3863788"/>
              <a:gd name="connsiteX156" fmla="*/ 1919689 w 5496607"/>
              <a:gd name="connsiteY156" fmla="*/ 609600 h 3863788"/>
              <a:gd name="connsiteX157" fmla="*/ 1856936 w 5496607"/>
              <a:gd name="connsiteY157" fmla="*/ 591671 h 3863788"/>
              <a:gd name="connsiteX158" fmla="*/ 1767289 w 5496607"/>
              <a:gd name="connsiteY158" fmla="*/ 555812 h 3863788"/>
              <a:gd name="connsiteX159" fmla="*/ 1713501 w 5496607"/>
              <a:gd name="connsiteY159" fmla="*/ 528918 h 3863788"/>
              <a:gd name="connsiteX160" fmla="*/ 1677642 w 5496607"/>
              <a:gd name="connsiteY160" fmla="*/ 519953 h 3863788"/>
              <a:gd name="connsiteX161" fmla="*/ 1552136 w 5496607"/>
              <a:gd name="connsiteY161" fmla="*/ 484094 h 3863788"/>
              <a:gd name="connsiteX162" fmla="*/ 1444560 w 5496607"/>
              <a:gd name="connsiteY162" fmla="*/ 448235 h 3863788"/>
              <a:gd name="connsiteX163" fmla="*/ 1175618 w 5496607"/>
              <a:gd name="connsiteY163" fmla="*/ 331694 h 3863788"/>
              <a:gd name="connsiteX164" fmla="*/ 1041148 w 5496607"/>
              <a:gd name="connsiteY164" fmla="*/ 295835 h 3863788"/>
              <a:gd name="connsiteX165" fmla="*/ 969430 w 5496607"/>
              <a:gd name="connsiteY165" fmla="*/ 268941 h 3863788"/>
              <a:gd name="connsiteX166" fmla="*/ 906677 w 5496607"/>
              <a:gd name="connsiteY166" fmla="*/ 251012 h 3863788"/>
              <a:gd name="connsiteX167" fmla="*/ 861854 w 5496607"/>
              <a:gd name="connsiteY167" fmla="*/ 233082 h 3863788"/>
              <a:gd name="connsiteX168" fmla="*/ 808065 w 5496607"/>
              <a:gd name="connsiteY168" fmla="*/ 224118 h 3863788"/>
              <a:gd name="connsiteX169" fmla="*/ 727383 w 5496607"/>
              <a:gd name="connsiteY169" fmla="*/ 197224 h 3863788"/>
              <a:gd name="connsiteX170" fmla="*/ 628771 w 5496607"/>
              <a:gd name="connsiteY170" fmla="*/ 188259 h 3863788"/>
              <a:gd name="connsiteX171" fmla="*/ 503265 w 5496607"/>
              <a:gd name="connsiteY171" fmla="*/ 161365 h 3863788"/>
              <a:gd name="connsiteX172" fmla="*/ 404654 w 5496607"/>
              <a:gd name="connsiteY172" fmla="*/ 143435 h 3863788"/>
              <a:gd name="connsiteX173" fmla="*/ 189501 w 5496607"/>
              <a:gd name="connsiteY173" fmla="*/ 152400 h 3863788"/>
              <a:gd name="connsiteX174" fmla="*/ 162607 w 5496607"/>
              <a:gd name="connsiteY174" fmla="*/ 170330 h 3863788"/>
              <a:gd name="connsiteX175" fmla="*/ 126748 w 5496607"/>
              <a:gd name="connsiteY175" fmla="*/ 215153 h 3863788"/>
              <a:gd name="connsiteX176" fmla="*/ 108818 w 5496607"/>
              <a:gd name="connsiteY176" fmla="*/ 233082 h 3863788"/>
              <a:gd name="connsiteX177" fmla="*/ 72960 w 5496607"/>
              <a:gd name="connsiteY177" fmla="*/ 277906 h 3863788"/>
              <a:gd name="connsiteX178" fmla="*/ 55030 w 5496607"/>
              <a:gd name="connsiteY178" fmla="*/ 331694 h 3863788"/>
              <a:gd name="connsiteX179" fmla="*/ 37101 w 5496607"/>
              <a:gd name="connsiteY179" fmla="*/ 403412 h 3863788"/>
              <a:gd name="connsiteX180" fmla="*/ 19171 w 5496607"/>
              <a:gd name="connsiteY180" fmla="*/ 430306 h 3863788"/>
              <a:gd name="connsiteX181" fmla="*/ 19171 w 5496607"/>
              <a:gd name="connsiteY181" fmla="*/ 842682 h 3863788"/>
              <a:gd name="connsiteX182" fmla="*/ 28136 w 5496607"/>
              <a:gd name="connsiteY182" fmla="*/ 1568824 h 3863788"/>
              <a:gd name="connsiteX183" fmla="*/ 37101 w 5496607"/>
              <a:gd name="connsiteY183" fmla="*/ 1685365 h 3863788"/>
              <a:gd name="connsiteX184" fmla="*/ 55030 w 5496607"/>
              <a:gd name="connsiteY184" fmla="*/ 1945341 h 3863788"/>
              <a:gd name="connsiteX185" fmla="*/ 63995 w 5496607"/>
              <a:gd name="connsiteY185" fmla="*/ 2232212 h 3863788"/>
              <a:gd name="connsiteX186" fmla="*/ 72960 w 5496607"/>
              <a:gd name="connsiteY186" fmla="*/ 2303930 h 3863788"/>
              <a:gd name="connsiteX187" fmla="*/ 81924 w 5496607"/>
              <a:gd name="connsiteY187" fmla="*/ 2438400 h 3863788"/>
              <a:gd name="connsiteX188" fmla="*/ 99854 w 5496607"/>
              <a:gd name="connsiteY188" fmla="*/ 2572871 h 3863788"/>
              <a:gd name="connsiteX189" fmla="*/ 99854 w 5496607"/>
              <a:gd name="connsiteY189" fmla="*/ 3657600 h 3863788"/>
              <a:gd name="connsiteX190" fmla="*/ 90889 w 5496607"/>
              <a:gd name="connsiteY190" fmla="*/ 3863788 h 38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5496607" h="3863788">
                <a:moveTo>
                  <a:pt x="583948" y="367553"/>
                </a:moveTo>
                <a:cubicBezTo>
                  <a:pt x="582670" y="418658"/>
                  <a:pt x="563719" y="739239"/>
                  <a:pt x="583948" y="860612"/>
                </a:cubicBezTo>
                <a:cubicBezTo>
                  <a:pt x="586210" y="874184"/>
                  <a:pt x="610227" y="895855"/>
                  <a:pt x="619807" y="905435"/>
                </a:cubicBezTo>
                <a:cubicBezTo>
                  <a:pt x="622795" y="914400"/>
                  <a:pt x="622721" y="925070"/>
                  <a:pt x="628771" y="932330"/>
                </a:cubicBezTo>
                <a:cubicBezTo>
                  <a:pt x="635721" y="940670"/>
                  <a:pt x="679260" y="968977"/>
                  <a:pt x="691524" y="977153"/>
                </a:cubicBezTo>
                <a:cubicBezTo>
                  <a:pt x="707461" y="1024964"/>
                  <a:pt x="687540" y="989107"/>
                  <a:pt x="727383" y="1013012"/>
                </a:cubicBezTo>
                <a:cubicBezTo>
                  <a:pt x="734631" y="1017360"/>
                  <a:pt x="738551" y="1025870"/>
                  <a:pt x="745313" y="1030941"/>
                </a:cubicBezTo>
                <a:cubicBezTo>
                  <a:pt x="833422" y="1097022"/>
                  <a:pt x="765438" y="1043017"/>
                  <a:pt x="834960" y="1084730"/>
                </a:cubicBezTo>
                <a:cubicBezTo>
                  <a:pt x="853437" y="1095816"/>
                  <a:pt x="873512" y="1105351"/>
                  <a:pt x="888748" y="1120588"/>
                </a:cubicBezTo>
                <a:cubicBezTo>
                  <a:pt x="894724" y="1126565"/>
                  <a:pt x="899429" y="1134169"/>
                  <a:pt x="906677" y="1138518"/>
                </a:cubicBezTo>
                <a:cubicBezTo>
                  <a:pt x="914780" y="1143380"/>
                  <a:pt x="924606" y="1144494"/>
                  <a:pt x="933571" y="1147482"/>
                </a:cubicBezTo>
                <a:cubicBezTo>
                  <a:pt x="941697" y="1153577"/>
                  <a:pt x="983211" y="1185750"/>
                  <a:pt x="996324" y="1192306"/>
                </a:cubicBezTo>
                <a:cubicBezTo>
                  <a:pt x="1004776" y="1196532"/>
                  <a:pt x="1014766" y="1197045"/>
                  <a:pt x="1023218" y="1201271"/>
                </a:cubicBezTo>
                <a:cubicBezTo>
                  <a:pt x="1032855" y="1206089"/>
                  <a:pt x="1040025" y="1215417"/>
                  <a:pt x="1050113" y="1219200"/>
                </a:cubicBezTo>
                <a:cubicBezTo>
                  <a:pt x="1064380" y="1224550"/>
                  <a:pt x="1079995" y="1225177"/>
                  <a:pt x="1094936" y="1228165"/>
                </a:cubicBezTo>
                <a:cubicBezTo>
                  <a:pt x="1103901" y="1234141"/>
                  <a:pt x="1112193" y="1241276"/>
                  <a:pt x="1121830" y="1246094"/>
                </a:cubicBezTo>
                <a:cubicBezTo>
                  <a:pt x="1141301" y="1255829"/>
                  <a:pt x="1164475" y="1256843"/>
                  <a:pt x="1184583" y="1264024"/>
                </a:cubicBezTo>
                <a:cubicBezTo>
                  <a:pt x="1214892" y="1274849"/>
                  <a:pt x="1243698" y="1289704"/>
                  <a:pt x="1274230" y="1299882"/>
                </a:cubicBezTo>
                <a:cubicBezTo>
                  <a:pt x="1292159" y="1305859"/>
                  <a:pt x="1309234" y="1315725"/>
                  <a:pt x="1328018" y="1317812"/>
                </a:cubicBezTo>
                <a:lnTo>
                  <a:pt x="1408701" y="1326777"/>
                </a:lnTo>
                <a:cubicBezTo>
                  <a:pt x="1420654" y="1329765"/>
                  <a:pt x="1432713" y="1332356"/>
                  <a:pt x="1444560" y="1335741"/>
                </a:cubicBezTo>
                <a:cubicBezTo>
                  <a:pt x="1453646" y="1338337"/>
                  <a:pt x="1462287" y="1342414"/>
                  <a:pt x="1471454" y="1344706"/>
                </a:cubicBezTo>
                <a:lnTo>
                  <a:pt x="1543171" y="1362635"/>
                </a:lnTo>
                <a:cubicBezTo>
                  <a:pt x="1586468" y="1405932"/>
                  <a:pt x="1533789" y="1350909"/>
                  <a:pt x="1579030" y="1407459"/>
                </a:cubicBezTo>
                <a:cubicBezTo>
                  <a:pt x="1584310" y="1414059"/>
                  <a:pt x="1590983" y="1419412"/>
                  <a:pt x="1596960" y="1425388"/>
                </a:cubicBezTo>
                <a:cubicBezTo>
                  <a:pt x="1599948" y="1440329"/>
                  <a:pt x="1600574" y="1455945"/>
                  <a:pt x="1605924" y="1470212"/>
                </a:cubicBezTo>
                <a:cubicBezTo>
                  <a:pt x="1641762" y="1565782"/>
                  <a:pt x="1608578" y="1419843"/>
                  <a:pt x="1632818" y="1532965"/>
                </a:cubicBezTo>
                <a:cubicBezTo>
                  <a:pt x="1639203" y="1562763"/>
                  <a:pt x="1643357" y="1593048"/>
                  <a:pt x="1650748" y="1622612"/>
                </a:cubicBezTo>
                <a:cubicBezTo>
                  <a:pt x="1653736" y="1634565"/>
                  <a:pt x="1657509" y="1646349"/>
                  <a:pt x="1659713" y="1658471"/>
                </a:cubicBezTo>
                <a:cubicBezTo>
                  <a:pt x="1663493" y="1679260"/>
                  <a:pt x="1664533" y="1700504"/>
                  <a:pt x="1668677" y="1721224"/>
                </a:cubicBezTo>
                <a:cubicBezTo>
                  <a:pt x="1673510" y="1745387"/>
                  <a:pt x="1683122" y="1768547"/>
                  <a:pt x="1686607" y="1792941"/>
                </a:cubicBezTo>
                <a:cubicBezTo>
                  <a:pt x="1690914" y="1823095"/>
                  <a:pt x="1698314" y="1878373"/>
                  <a:pt x="1704536" y="1909482"/>
                </a:cubicBezTo>
                <a:cubicBezTo>
                  <a:pt x="1706952" y="1921564"/>
                  <a:pt x="1710513" y="1933388"/>
                  <a:pt x="1713501" y="1945341"/>
                </a:cubicBezTo>
                <a:cubicBezTo>
                  <a:pt x="1716489" y="1969247"/>
                  <a:pt x="1718155" y="1993356"/>
                  <a:pt x="1722465" y="2017059"/>
                </a:cubicBezTo>
                <a:cubicBezTo>
                  <a:pt x="1724155" y="2026356"/>
                  <a:pt x="1725527" y="2036574"/>
                  <a:pt x="1731430" y="2043953"/>
                </a:cubicBezTo>
                <a:cubicBezTo>
                  <a:pt x="1738161" y="2052366"/>
                  <a:pt x="1748103" y="2058475"/>
                  <a:pt x="1758324" y="2061882"/>
                </a:cubicBezTo>
                <a:cubicBezTo>
                  <a:pt x="1775568" y="2067630"/>
                  <a:pt x="1794183" y="2067859"/>
                  <a:pt x="1812113" y="2070847"/>
                </a:cubicBezTo>
                <a:cubicBezTo>
                  <a:pt x="1868889" y="2067859"/>
                  <a:pt x="1926065" y="2069236"/>
                  <a:pt x="1982442" y="2061882"/>
                </a:cubicBezTo>
                <a:cubicBezTo>
                  <a:pt x="1995694" y="2060154"/>
                  <a:pt x="2006135" y="2049483"/>
                  <a:pt x="2018301" y="2043953"/>
                </a:cubicBezTo>
                <a:cubicBezTo>
                  <a:pt x="2136215" y="1990356"/>
                  <a:pt x="2035520" y="2039825"/>
                  <a:pt x="2116913" y="1999130"/>
                </a:cubicBezTo>
                <a:cubicBezTo>
                  <a:pt x="2148869" y="1967173"/>
                  <a:pt x="2120045" y="1992217"/>
                  <a:pt x="2170701" y="1963271"/>
                </a:cubicBezTo>
                <a:cubicBezTo>
                  <a:pt x="2180056" y="1957925"/>
                  <a:pt x="2188458" y="1951051"/>
                  <a:pt x="2197595" y="1945341"/>
                </a:cubicBezTo>
                <a:cubicBezTo>
                  <a:pt x="2298909" y="1882018"/>
                  <a:pt x="2180908" y="1959453"/>
                  <a:pt x="2296207" y="1882588"/>
                </a:cubicBezTo>
                <a:lnTo>
                  <a:pt x="2323101" y="1864659"/>
                </a:lnTo>
                <a:cubicBezTo>
                  <a:pt x="2332066" y="1858683"/>
                  <a:pt x="2341582" y="1853461"/>
                  <a:pt x="2349995" y="1846730"/>
                </a:cubicBezTo>
                <a:cubicBezTo>
                  <a:pt x="2364936" y="1834777"/>
                  <a:pt x="2381288" y="1824401"/>
                  <a:pt x="2394818" y="1810871"/>
                </a:cubicBezTo>
                <a:cubicBezTo>
                  <a:pt x="2402437" y="1803252"/>
                  <a:pt x="2405129" y="1791596"/>
                  <a:pt x="2412748" y="1783977"/>
                </a:cubicBezTo>
                <a:cubicBezTo>
                  <a:pt x="2426278" y="1770447"/>
                  <a:pt x="2443413" y="1760989"/>
                  <a:pt x="2457571" y="1748118"/>
                </a:cubicBezTo>
                <a:cubicBezTo>
                  <a:pt x="2457616" y="1748077"/>
                  <a:pt x="2524785" y="1680904"/>
                  <a:pt x="2538254" y="1667435"/>
                </a:cubicBezTo>
                <a:cubicBezTo>
                  <a:pt x="2553195" y="1652494"/>
                  <a:pt x="2569877" y="1639112"/>
                  <a:pt x="2583077" y="1622612"/>
                </a:cubicBezTo>
                <a:cubicBezTo>
                  <a:pt x="2637416" y="1554688"/>
                  <a:pt x="2605406" y="1591318"/>
                  <a:pt x="2681689" y="1515035"/>
                </a:cubicBezTo>
                <a:cubicBezTo>
                  <a:pt x="2690654" y="1506070"/>
                  <a:pt x="2701550" y="1498690"/>
                  <a:pt x="2708583" y="1488141"/>
                </a:cubicBezTo>
                <a:cubicBezTo>
                  <a:pt x="2714560" y="1479176"/>
                  <a:pt x="2718894" y="1468866"/>
                  <a:pt x="2726513" y="1461247"/>
                </a:cubicBezTo>
                <a:cubicBezTo>
                  <a:pt x="2734132" y="1453629"/>
                  <a:pt x="2744640" y="1449580"/>
                  <a:pt x="2753407" y="1443318"/>
                </a:cubicBezTo>
                <a:cubicBezTo>
                  <a:pt x="2765565" y="1434634"/>
                  <a:pt x="2778098" y="1426350"/>
                  <a:pt x="2789265" y="1416424"/>
                </a:cubicBezTo>
                <a:cubicBezTo>
                  <a:pt x="2805058" y="1402386"/>
                  <a:pt x="2821411" y="1388504"/>
                  <a:pt x="2834089" y="1371600"/>
                </a:cubicBezTo>
                <a:cubicBezTo>
                  <a:pt x="2843054" y="1359647"/>
                  <a:pt x="2849505" y="1345306"/>
                  <a:pt x="2860983" y="1335741"/>
                </a:cubicBezTo>
                <a:cubicBezTo>
                  <a:pt x="2868242" y="1329692"/>
                  <a:pt x="2878912" y="1329765"/>
                  <a:pt x="2887877" y="1326777"/>
                </a:cubicBezTo>
                <a:lnTo>
                  <a:pt x="2932701" y="1281953"/>
                </a:lnTo>
                <a:cubicBezTo>
                  <a:pt x="2944654" y="1270000"/>
                  <a:pt x="2954495" y="1255471"/>
                  <a:pt x="2968560" y="1246094"/>
                </a:cubicBezTo>
                <a:lnTo>
                  <a:pt x="2995454" y="1228165"/>
                </a:lnTo>
                <a:cubicBezTo>
                  <a:pt x="2998442" y="1219200"/>
                  <a:pt x="2999176" y="1209133"/>
                  <a:pt x="3004418" y="1201271"/>
                </a:cubicBezTo>
                <a:cubicBezTo>
                  <a:pt x="3020816" y="1176675"/>
                  <a:pt x="3036160" y="1172983"/>
                  <a:pt x="3058207" y="1156447"/>
                </a:cubicBezTo>
                <a:cubicBezTo>
                  <a:pt x="3073514" y="1144966"/>
                  <a:pt x="3088872" y="1133459"/>
                  <a:pt x="3103030" y="1120588"/>
                </a:cubicBezTo>
                <a:cubicBezTo>
                  <a:pt x="3121792" y="1103532"/>
                  <a:pt x="3135720" y="1080864"/>
                  <a:pt x="3156818" y="1066800"/>
                </a:cubicBezTo>
                <a:cubicBezTo>
                  <a:pt x="3165783" y="1060824"/>
                  <a:pt x="3175604" y="1055966"/>
                  <a:pt x="3183713" y="1048871"/>
                </a:cubicBezTo>
                <a:cubicBezTo>
                  <a:pt x="3199615" y="1034957"/>
                  <a:pt x="3213595" y="1018988"/>
                  <a:pt x="3228536" y="1004047"/>
                </a:cubicBezTo>
                <a:lnTo>
                  <a:pt x="3273360" y="959224"/>
                </a:lnTo>
                <a:cubicBezTo>
                  <a:pt x="3282325" y="950259"/>
                  <a:pt x="3293222" y="942879"/>
                  <a:pt x="3300254" y="932330"/>
                </a:cubicBezTo>
                <a:cubicBezTo>
                  <a:pt x="3313484" y="912484"/>
                  <a:pt x="3324368" y="892347"/>
                  <a:pt x="3345077" y="878541"/>
                </a:cubicBezTo>
                <a:cubicBezTo>
                  <a:pt x="3352940" y="873299"/>
                  <a:pt x="3363006" y="872565"/>
                  <a:pt x="3371971" y="869577"/>
                </a:cubicBezTo>
                <a:lnTo>
                  <a:pt x="3488513" y="753035"/>
                </a:lnTo>
                <a:cubicBezTo>
                  <a:pt x="3500466" y="741082"/>
                  <a:pt x="3509252" y="724737"/>
                  <a:pt x="3524371" y="717177"/>
                </a:cubicBezTo>
                <a:cubicBezTo>
                  <a:pt x="3587290" y="685716"/>
                  <a:pt x="3535676" y="716249"/>
                  <a:pt x="3596089" y="663388"/>
                </a:cubicBezTo>
                <a:cubicBezTo>
                  <a:pt x="3663411" y="604481"/>
                  <a:pt x="3603043" y="663205"/>
                  <a:pt x="3658842" y="618565"/>
                </a:cubicBezTo>
                <a:cubicBezTo>
                  <a:pt x="3665442" y="613285"/>
                  <a:pt x="3670171" y="605915"/>
                  <a:pt x="3676771" y="600635"/>
                </a:cubicBezTo>
                <a:cubicBezTo>
                  <a:pt x="3685184" y="593904"/>
                  <a:pt x="3694898" y="588968"/>
                  <a:pt x="3703665" y="582706"/>
                </a:cubicBezTo>
                <a:cubicBezTo>
                  <a:pt x="3715823" y="574022"/>
                  <a:pt x="3727366" y="564496"/>
                  <a:pt x="3739524" y="555812"/>
                </a:cubicBezTo>
                <a:cubicBezTo>
                  <a:pt x="3748291" y="549550"/>
                  <a:pt x="3758005" y="544613"/>
                  <a:pt x="3766418" y="537882"/>
                </a:cubicBezTo>
                <a:cubicBezTo>
                  <a:pt x="3773018" y="532602"/>
                  <a:pt x="3777512" y="524924"/>
                  <a:pt x="3784348" y="519953"/>
                </a:cubicBezTo>
                <a:cubicBezTo>
                  <a:pt x="3810489" y="500942"/>
                  <a:pt x="3838136" y="484094"/>
                  <a:pt x="3865030" y="466165"/>
                </a:cubicBezTo>
                <a:cubicBezTo>
                  <a:pt x="3873995" y="460188"/>
                  <a:pt x="3883647" y="455132"/>
                  <a:pt x="3891924" y="448235"/>
                </a:cubicBezTo>
                <a:cubicBezTo>
                  <a:pt x="3909854" y="433294"/>
                  <a:pt x="3927042" y="417415"/>
                  <a:pt x="3945713" y="403412"/>
                </a:cubicBezTo>
                <a:cubicBezTo>
                  <a:pt x="3962952" y="390483"/>
                  <a:pt x="3982675" y="381014"/>
                  <a:pt x="3999501" y="367553"/>
                </a:cubicBezTo>
                <a:cubicBezTo>
                  <a:pt x="4012701" y="356993"/>
                  <a:pt x="4021550" y="341442"/>
                  <a:pt x="4035360" y="331694"/>
                </a:cubicBezTo>
                <a:cubicBezTo>
                  <a:pt x="4236880" y="189445"/>
                  <a:pt x="4085995" y="306900"/>
                  <a:pt x="4196724" y="233082"/>
                </a:cubicBezTo>
                <a:cubicBezTo>
                  <a:pt x="4223618" y="215153"/>
                  <a:pt x="4251549" y="198688"/>
                  <a:pt x="4277407" y="179294"/>
                </a:cubicBezTo>
                <a:cubicBezTo>
                  <a:pt x="4289360" y="170329"/>
                  <a:pt x="4300204" y="159656"/>
                  <a:pt x="4313265" y="152400"/>
                </a:cubicBezTo>
                <a:cubicBezTo>
                  <a:pt x="4327842" y="144302"/>
                  <a:pt x="4398954" y="119772"/>
                  <a:pt x="4411877" y="116541"/>
                </a:cubicBezTo>
                <a:cubicBezTo>
                  <a:pt x="4423830" y="113553"/>
                  <a:pt x="4436118" y="111678"/>
                  <a:pt x="4447736" y="107577"/>
                </a:cubicBezTo>
                <a:cubicBezTo>
                  <a:pt x="4456938" y="104329"/>
                  <a:pt x="4581541" y="53955"/>
                  <a:pt x="4618065" y="44824"/>
                </a:cubicBezTo>
                <a:cubicBezTo>
                  <a:pt x="4650298" y="36765"/>
                  <a:pt x="4664608" y="32584"/>
                  <a:pt x="4698748" y="26894"/>
                </a:cubicBezTo>
                <a:cubicBezTo>
                  <a:pt x="4719591" y="23420"/>
                  <a:pt x="4740712" y="21710"/>
                  <a:pt x="4761501" y="17930"/>
                </a:cubicBezTo>
                <a:cubicBezTo>
                  <a:pt x="4773623" y="15726"/>
                  <a:pt x="4785207" y="10991"/>
                  <a:pt x="4797360" y="8965"/>
                </a:cubicBezTo>
                <a:cubicBezTo>
                  <a:pt x="4821124" y="5004"/>
                  <a:pt x="4845171" y="2988"/>
                  <a:pt x="4869077" y="0"/>
                </a:cubicBezTo>
                <a:cubicBezTo>
                  <a:pt x="4880867" y="1310"/>
                  <a:pt x="4970545" y="8916"/>
                  <a:pt x="4994583" y="17930"/>
                </a:cubicBezTo>
                <a:cubicBezTo>
                  <a:pt x="5004671" y="21713"/>
                  <a:pt x="5012710" y="29597"/>
                  <a:pt x="5021477" y="35859"/>
                </a:cubicBezTo>
                <a:cubicBezTo>
                  <a:pt x="5033635" y="44543"/>
                  <a:pt x="5045178" y="54069"/>
                  <a:pt x="5057336" y="62753"/>
                </a:cubicBezTo>
                <a:cubicBezTo>
                  <a:pt x="5066103" y="69015"/>
                  <a:pt x="5075817" y="73951"/>
                  <a:pt x="5084230" y="80682"/>
                </a:cubicBezTo>
                <a:cubicBezTo>
                  <a:pt x="5090830" y="85962"/>
                  <a:pt x="5095667" y="93201"/>
                  <a:pt x="5102160" y="98612"/>
                </a:cubicBezTo>
                <a:cubicBezTo>
                  <a:pt x="5194113" y="175241"/>
                  <a:pt x="5095494" y="81871"/>
                  <a:pt x="5155948" y="152400"/>
                </a:cubicBezTo>
                <a:cubicBezTo>
                  <a:pt x="5166949" y="165234"/>
                  <a:pt x="5191807" y="188259"/>
                  <a:pt x="5191807" y="188259"/>
                </a:cubicBezTo>
                <a:cubicBezTo>
                  <a:pt x="5209784" y="242194"/>
                  <a:pt x="5187375" y="188328"/>
                  <a:pt x="5227665" y="242047"/>
                </a:cubicBezTo>
                <a:cubicBezTo>
                  <a:pt x="5269537" y="297876"/>
                  <a:pt x="5240554" y="271634"/>
                  <a:pt x="5272489" y="322730"/>
                </a:cubicBezTo>
                <a:cubicBezTo>
                  <a:pt x="5280408" y="335400"/>
                  <a:pt x="5290418" y="346635"/>
                  <a:pt x="5299383" y="358588"/>
                </a:cubicBezTo>
                <a:cubicBezTo>
                  <a:pt x="5320408" y="421659"/>
                  <a:pt x="5293044" y="343797"/>
                  <a:pt x="5326277" y="421341"/>
                </a:cubicBezTo>
                <a:cubicBezTo>
                  <a:pt x="5329999" y="430027"/>
                  <a:pt x="5331332" y="439632"/>
                  <a:pt x="5335242" y="448235"/>
                </a:cubicBezTo>
                <a:cubicBezTo>
                  <a:pt x="5346302" y="472567"/>
                  <a:pt x="5371101" y="519953"/>
                  <a:pt x="5371101" y="519953"/>
                </a:cubicBezTo>
                <a:cubicBezTo>
                  <a:pt x="5399111" y="632002"/>
                  <a:pt x="5363319" y="492720"/>
                  <a:pt x="5389030" y="582706"/>
                </a:cubicBezTo>
                <a:cubicBezTo>
                  <a:pt x="5392415" y="594553"/>
                  <a:pt x="5393142" y="607240"/>
                  <a:pt x="5397995" y="618565"/>
                </a:cubicBezTo>
                <a:cubicBezTo>
                  <a:pt x="5424287" y="679914"/>
                  <a:pt x="5409779" y="611915"/>
                  <a:pt x="5424889" y="672353"/>
                </a:cubicBezTo>
                <a:cubicBezTo>
                  <a:pt x="5428585" y="687135"/>
                  <a:pt x="5430159" y="702395"/>
                  <a:pt x="5433854" y="717177"/>
                </a:cubicBezTo>
                <a:cubicBezTo>
                  <a:pt x="5454588" y="800116"/>
                  <a:pt x="5429755" y="667743"/>
                  <a:pt x="5451783" y="788894"/>
                </a:cubicBezTo>
                <a:cubicBezTo>
                  <a:pt x="5464406" y="858315"/>
                  <a:pt x="5453906" y="822157"/>
                  <a:pt x="5469713" y="869577"/>
                </a:cubicBezTo>
                <a:cubicBezTo>
                  <a:pt x="5472701" y="890495"/>
                  <a:pt x="5474533" y="911610"/>
                  <a:pt x="5478677" y="932330"/>
                </a:cubicBezTo>
                <a:cubicBezTo>
                  <a:pt x="5480530" y="941596"/>
                  <a:pt x="5485350" y="950057"/>
                  <a:pt x="5487642" y="959224"/>
                </a:cubicBezTo>
                <a:cubicBezTo>
                  <a:pt x="5491338" y="974006"/>
                  <a:pt x="5493619" y="989106"/>
                  <a:pt x="5496607" y="1004047"/>
                </a:cubicBezTo>
                <a:cubicBezTo>
                  <a:pt x="5493619" y="1090706"/>
                  <a:pt x="5493051" y="1177482"/>
                  <a:pt x="5487642" y="1264024"/>
                </a:cubicBezTo>
                <a:cubicBezTo>
                  <a:pt x="5486519" y="1281997"/>
                  <a:pt x="5471093" y="1304881"/>
                  <a:pt x="5460748" y="1317812"/>
                </a:cubicBezTo>
                <a:cubicBezTo>
                  <a:pt x="5455468" y="1324412"/>
                  <a:pt x="5450378" y="1331961"/>
                  <a:pt x="5442818" y="1335741"/>
                </a:cubicBezTo>
                <a:cubicBezTo>
                  <a:pt x="5425914" y="1344193"/>
                  <a:pt x="5389030" y="1353671"/>
                  <a:pt x="5389030" y="1353671"/>
                </a:cubicBezTo>
                <a:cubicBezTo>
                  <a:pt x="5270034" y="1348911"/>
                  <a:pt x="5191389" y="1351049"/>
                  <a:pt x="5084230" y="1335741"/>
                </a:cubicBezTo>
                <a:cubicBezTo>
                  <a:pt x="5052155" y="1331159"/>
                  <a:pt x="4974356" y="1318297"/>
                  <a:pt x="4931830" y="1308847"/>
                </a:cubicBezTo>
                <a:cubicBezTo>
                  <a:pt x="4919803" y="1306174"/>
                  <a:pt x="4908124" y="1301908"/>
                  <a:pt x="4895971" y="1299882"/>
                </a:cubicBezTo>
                <a:cubicBezTo>
                  <a:pt x="4854286" y="1292935"/>
                  <a:pt x="4812300" y="1287929"/>
                  <a:pt x="4770465" y="1281953"/>
                </a:cubicBezTo>
                <a:cubicBezTo>
                  <a:pt x="4749548" y="1278965"/>
                  <a:pt x="4728796" y="1274393"/>
                  <a:pt x="4707713" y="1272988"/>
                </a:cubicBezTo>
                <a:lnTo>
                  <a:pt x="4573242" y="1264024"/>
                </a:lnTo>
                <a:lnTo>
                  <a:pt x="4519454" y="1255059"/>
                </a:lnTo>
                <a:cubicBezTo>
                  <a:pt x="4477661" y="1248790"/>
                  <a:pt x="4435633" y="1244078"/>
                  <a:pt x="4393948" y="1237130"/>
                </a:cubicBezTo>
                <a:cubicBezTo>
                  <a:pt x="4376019" y="1234142"/>
                  <a:pt x="4358196" y="1230420"/>
                  <a:pt x="4340160" y="1228165"/>
                </a:cubicBezTo>
                <a:cubicBezTo>
                  <a:pt x="4310361" y="1224440"/>
                  <a:pt x="4280281" y="1223169"/>
                  <a:pt x="4250513" y="1219200"/>
                </a:cubicBezTo>
                <a:cubicBezTo>
                  <a:pt x="4235409" y="1217186"/>
                  <a:pt x="4220749" y="1212552"/>
                  <a:pt x="4205689" y="1210235"/>
                </a:cubicBezTo>
                <a:cubicBezTo>
                  <a:pt x="4181877" y="1206572"/>
                  <a:pt x="4157877" y="1204259"/>
                  <a:pt x="4133971" y="1201271"/>
                </a:cubicBezTo>
                <a:cubicBezTo>
                  <a:pt x="4113053" y="1195294"/>
                  <a:pt x="4091856" y="1190221"/>
                  <a:pt x="4071218" y="1183341"/>
                </a:cubicBezTo>
                <a:cubicBezTo>
                  <a:pt x="4055952" y="1178252"/>
                  <a:pt x="4041920" y="1169646"/>
                  <a:pt x="4026395" y="1165412"/>
                </a:cubicBezTo>
                <a:cubicBezTo>
                  <a:pt x="4008253" y="1160464"/>
                  <a:pt x="3924935" y="1150310"/>
                  <a:pt x="3909854" y="1147482"/>
                </a:cubicBezTo>
                <a:cubicBezTo>
                  <a:pt x="3882776" y="1142405"/>
                  <a:pt x="3855751" y="1136802"/>
                  <a:pt x="3829171" y="1129553"/>
                </a:cubicBezTo>
                <a:cubicBezTo>
                  <a:pt x="3789959" y="1118859"/>
                  <a:pt x="3752194" y="1103003"/>
                  <a:pt x="3712630" y="1093694"/>
                </a:cubicBezTo>
                <a:cubicBezTo>
                  <a:pt x="3650447" y="1079063"/>
                  <a:pt x="3584974" y="1078036"/>
                  <a:pt x="3524371" y="1057835"/>
                </a:cubicBezTo>
                <a:cubicBezTo>
                  <a:pt x="3382774" y="1010636"/>
                  <a:pt x="3505541" y="1046898"/>
                  <a:pt x="3336113" y="1013012"/>
                </a:cubicBezTo>
                <a:cubicBezTo>
                  <a:pt x="3311950" y="1008179"/>
                  <a:pt x="3288450" y="1000428"/>
                  <a:pt x="3264395" y="995082"/>
                </a:cubicBezTo>
                <a:cubicBezTo>
                  <a:pt x="3234647" y="988471"/>
                  <a:pt x="3204630" y="983129"/>
                  <a:pt x="3174748" y="977153"/>
                </a:cubicBezTo>
                <a:cubicBezTo>
                  <a:pt x="3140351" y="962412"/>
                  <a:pt x="3075164" y="933333"/>
                  <a:pt x="3040277" y="923365"/>
                </a:cubicBezTo>
                <a:cubicBezTo>
                  <a:pt x="3022800" y="918371"/>
                  <a:pt x="3004418" y="917388"/>
                  <a:pt x="2986489" y="914400"/>
                </a:cubicBezTo>
                <a:cubicBezTo>
                  <a:pt x="2770970" y="833581"/>
                  <a:pt x="3030214" y="925550"/>
                  <a:pt x="2860983" y="878541"/>
                </a:cubicBezTo>
                <a:cubicBezTo>
                  <a:pt x="2824564" y="868424"/>
                  <a:pt x="2790691" y="848895"/>
                  <a:pt x="2753407" y="842682"/>
                </a:cubicBezTo>
                <a:cubicBezTo>
                  <a:pt x="2678775" y="830245"/>
                  <a:pt x="2717612" y="836289"/>
                  <a:pt x="2636865" y="824753"/>
                </a:cubicBezTo>
                <a:cubicBezTo>
                  <a:pt x="2615948" y="815788"/>
                  <a:pt x="2595703" y="805056"/>
                  <a:pt x="2574113" y="797859"/>
                </a:cubicBezTo>
                <a:cubicBezTo>
                  <a:pt x="2559658" y="793041"/>
                  <a:pt x="2544163" y="792199"/>
                  <a:pt x="2529289" y="788894"/>
                </a:cubicBezTo>
                <a:cubicBezTo>
                  <a:pt x="2517262" y="786221"/>
                  <a:pt x="2505477" y="782512"/>
                  <a:pt x="2493430" y="779930"/>
                </a:cubicBezTo>
                <a:cubicBezTo>
                  <a:pt x="2463632" y="773545"/>
                  <a:pt x="2433477" y="768853"/>
                  <a:pt x="2403783" y="762000"/>
                </a:cubicBezTo>
                <a:cubicBezTo>
                  <a:pt x="2394575" y="759875"/>
                  <a:pt x="2385940" y="755750"/>
                  <a:pt x="2376889" y="753035"/>
                </a:cubicBezTo>
                <a:cubicBezTo>
                  <a:pt x="2356052" y="746784"/>
                  <a:pt x="2335156" y="740711"/>
                  <a:pt x="2314136" y="735106"/>
                </a:cubicBezTo>
                <a:cubicBezTo>
                  <a:pt x="2290326" y="728757"/>
                  <a:pt x="2266020" y="724258"/>
                  <a:pt x="2242418" y="717177"/>
                </a:cubicBezTo>
                <a:cubicBezTo>
                  <a:pt x="2024137" y="651693"/>
                  <a:pt x="2228443" y="704719"/>
                  <a:pt x="2063124" y="663388"/>
                </a:cubicBezTo>
                <a:cubicBezTo>
                  <a:pt x="2011803" y="629174"/>
                  <a:pt x="2063411" y="658649"/>
                  <a:pt x="1991407" y="636494"/>
                </a:cubicBezTo>
                <a:cubicBezTo>
                  <a:pt x="1967004" y="628985"/>
                  <a:pt x="1943910" y="617674"/>
                  <a:pt x="1919689" y="609600"/>
                </a:cubicBezTo>
                <a:cubicBezTo>
                  <a:pt x="1899051" y="602721"/>
                  <a:pt x="1877450" y="598911"/>
                  <a:pt x="1856936" y="591671"/>
                </a:cubicBezTo>
                <a:cubicBezTo>
                  <a:pt x="1826587" y="580959"/>
                  <a:pt x="1796075" y="570205"/>
                  <a:pt x="1767289" y="555812"/>
                </a:cubicBezTo>
                <a:cubicBezTo>
                  <a:pt x="1749360" y="546847"/>
                  <a:pt x="1732113" y="536363"/>
                  <a:pt x="1713501" y="528918"/>
                </a:cubicBezTo>
                <a:cubicBezTo>
                  <a:pt x="1702061" y="524342"/>
                  <a:pt x="1689418" y="523576"/>
                  <a:pt x="1677642" y="519953"/>
                </a:cubicBezTo>
                <a:cubicBezTo>
                  <a:pt x="1559854" y="483710"/>
                  <a:pt x="1636933" y="501054"/>
                  <a:pt x="1552136" y="484094"/>
                </a:cubicBezTo>
                <a:cubicBezTo>
                  <a:pt x="1328862" y="372457"/>
                  <a:pt x="1657063" y="529967"/>
                  <a:pt x="1444560" y="448235"/>
                </a:cubicBezTo>
                <a:cubicBezTo>
                  <a:pt x="1260579" y="377473"/>
                  <a:pt x="1314003" y="380536"/>
                  <a:pt x="1175618" y="331694"/>
                </a:cubicBezTo>
                <a:cubicBezTo>
                  <a:pt x="1106255" y="307213"/>
                  <a:pt x="1114620" y="318795"/>
                  <a:pt x="1041148" y="295835"/>
                </a:cubicBezTo>
                <a:cubicBezTo>
                  <a:pt x="1016779" y="288219"/>
                  <a:pt x="993651" y="277015"/>
                  <a:pt x="969430" y="268941"/>
                </a:cubicBezTo>
                <a:cubicBezTo>
                  <a:pt x="948792" y="262062"/>
                  <a:pt x="927315" y="257891"/>
                  <a:pt x="906677" y="251012"/>
                </a:cubicBezTo>
                <a:cubicBezTo>
                  <a:pt x="891411" y="245923"/>
                  <a:pt x="877379" y="237316"/>
                  <a:pt x="861854" y="233082"/>
                </a:cubicBezTo>
                <a:cubicBezTo>
                  <a:pt x="844318" y="228299"/>
                  <a:pt x="825995" y="227106"/>
                  <a:pt x="808065" y="224118"/>
                </a:cubicBezTo>
                <a:cubicBezTo>
                  <a:pt x="781207" y="213374"/>
                  <a:pt x="756340" y="201085"/>
                  <a:pt x="727383" y="197224"/>
                </a:cubicBezTo>
                <a:cubicBezTo>
                  <a:pt x="694666" y="192862"/>
                  <a:pt x="661642" y="191247"/>
                  <a:pt x="628771" y="188259"/>
                </a:cubicBezTo>
                <a:cubicBezTo>
                  <a:pt x="586936" y="179294"/>
                  <a:pt x="545468" y="168399"/>
                  <a:pt x="503265" y="161365"/>
                </a:cubicBezTo>
                <a:cubicBezTo>
                  <a:pt x="434447" y="149895"/>
                  <a:pt x="467301" y="155965"/>
                  <a:pt x="404654" y="143435"/>
                </a:cubicBezTo>
                <a:cubicBezTo>
                  <a:pt x="332936" y="146423"/>
                  <a:pt x="260842" y="144473"/>
                  <a:pt x="189501" y="152400"/>
                </a:cubicBezTo>
                <a:cubicBezTo>
                  <a:pt x="178793" y="153590"/>
                  <a:pt x="171020" y="163599"/>
                  <a:pt x="162607" y="170330"/>
                </a:cubicBezTo>
                <a:cubicBezTo>
                  <a:pt x="138551" y="189574"/>
                  <a:pt x="147462" y="189261"/>
                  <a:pt x="126748" y="215153"/>
                </a:cubicBezTo>
                <a:cubicBezTo>
                  <a:pt x="121468" y="221753"/>
                  <a:pt x="114319" y="226665"/>
                  <a:pt x="108818" y="233082"/>
                </a:cubicBezTo>
                <a:cubicBezTo>
                  <a:pt x="96366" y="247610"/>
                  <a:pt x="84913" y="262965"/>
                  <a:pt x="72960" y="277906"/>
                </a:cubicBezTo>
                <a:cubicBezTo>
                  <a:pt x="66983" y="295835"/>
                  <a:pt x="60003" y="313461"/>
                  <a:pt x="55030" y="331694"/>
                </a:cubicBezTo>
                <a:cubicBezTo>
                  <a:pt x="48895" y="354190"/>
                  <a:pt x="47979" y="381656"/>
                  <a:pt x="37101" y="403412"/>
                </a:cubicBezTo>
                <a:cubicBezTo>
                  <a:pt x="32283" y="413049"/>
                  <a:pt x="25148" y="421341"/>
                  <a:pt x="19171" y="430306"/>
                </a:cubicBezTo>
                <a:cubicBezTo>
                  <a:pt x="-20509" y="589040"/>
                  <a:pt x="12669" y="442824"/>
                  <a:pt x="19171" y="842682"/>
                </a:cubicBezTo>
                <a:cubicBezTo>
                  <a:pt x="23106" y="1084716"/>
                  <a:pt x="22987" y="1326813"/>
                  <a:pt x="28136" y="1568824"/>
                </a:cubicBezTo>
                <a:cubicBezTo>
                  <a:pt x="28965" y="1607777"/>
                  <a:pt x="34420" y="1646496"/>
                  <a:pt x="37101" y="1685365"/>
                </a:cubicBezTo>
                <a:cubicBezTo>
                  <a:pt x="59891" y="2015822"/>
                  <a:pt x="33123" y="1660555"/>
                  <a:pt x="55030" y="1945341"/>
                </a:cubicBezTo>
                <a:cubicBezTo>
                  <a:pt x="58018" y="2040965"/>
                  <a:pt x="59217" y="2136661"/>
                  <a:pt x="63995" y="2232212"/>
                </a:cubicBezTo>
                <a:cubicBezTo>
                  <a:pt x="65198" y="2256274"/>
                  <a:pt x="70873" y="2279929"/>
                  <a:pt x="72960" y="2303930"/>
                </a:cubicBezTo>
                <a:cubicBezTo>
                  <a:pt x="76852" y="2348684"/>
                  <a:pt x="78193" y="2393632"/>
                  <a:pt x="81924" y="2438400"/>
                </a:cubicBezTo>
                <a:cubicBezTo>
                  <a:pt x="87409" y="2504227"/>
                  <a:pt x="90126" y="2514505"/>
                  <a:pt x="99854" y="2572871"/>
                </a:cubicBezTo>
                <a:cubicBezTo>
                  <a:pt x="76418" y="3135321"/>
                  <a:pt x="99854" y="2483336"/>
                  <a:pt x="99854" y="3657600"/>
                </a:cubicBezTo>
                <a:cubicBezTo>
                  <a:pt x="99854" y="3726394"/>
                  <a:pt x="90889" y="3794994"/>
                  <a:pt x="90889" y="386378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397173" y="2725272"/>
            <a:ext cx="4715886" cy="3908611"/>
          </a:xfrm>
          <a:custGeom>
            <a:avLst/>
            <a:gdLst>
              <a:gd name="connsiteX0" fmla="*/ 18380 w 4715886"/>
              <a:gd name="connsiteY0" fmla="*/ 0 h 3908611"/>
              <a:gd name="connsiteX1" fmla="*/ 9415 w 4715886"/>
              <a:gd name="connsiteY1" fmla="*/ 53788 h 3908611"/>
              <a:gd name="connsiteX2" fmla="*/ 9415 w 4715886"/>
              <a:gd name="connsiteY2" fmla="*/ 430305 h 3908611"/>
              <a:gd name="connsiteX3" fmla="*/ 18380 w 4715886"/>
              <a:gd name="connsiteY3" fmla="*/ 475129 h 3908611"/>
              <a:gd name="connsiteX4" fmla="*/ 54239 w 4715886"/>
              <a:gd name="connsiteY4" fmla="*/ 618564 h 3908611"/>
              <a:gd name="connsiteX5" fmla="*/ 90098 w 4715886"/>
              <a:gd name="connsiteY5" fmla="*/ 690282 h 3908611"/>
              <a:gd name="connsiteX6" fmla="*/ 108027 w 4715886"/>
              <a:gd name="connsiteY6" fmla="*/ 726141 h 3908611"/>
              <a:gd name="connsiteX7" fmla="*/ 134921 w 4715886"/>
              <a:gd name="connsiteY7" fmla="*/ 744070 h 3908611"/>
              <a:gd name="connsiteX8" fmla="*/ 152851 w 4715886"/>
              <a:gd name="connsiteY8" fmla="*/ 762000 h 3908611"/>
              <a:gd name="connsiteX9" fmla="*/ 188709 w 4715886"/>
              <a:gd name="connsiteY9" fmla="*/ 788894 h 3908611"/>
              <a:gd name="connsiteX10" fmla="*/ 224568 w 4715886"/>
              <a:gd name="connsiteY10" fmla="*/ 824753 h 3908611"/>
              <a:gd name="connsiteX11" fmla="*/ 269392 w 4715886"/>
              <a:gd name="connsiteY11" fmla="*/ 842682 h 3908611"/>
              <a:gd name="connsiteX12" fmla="*/ 296286 w 4715886"/>
              <a:gd name="connsiteY12" fmla="*/ 860611 h 3908611"/>
              <a:gd name="connsiteX13" fmla="*/ 323180 w 4715886"/>
              <a:gd name="connsiteY13" fmla="*/ 869576 h 3908611"/>
              <a:gd name="connsiteX14" fmla="*/ 385933 w 4715886"/>
              <a:gd name="connsiteY14" fmla="*/ 887505 h 3908611"/>
              <a:gd name="connsiteX15" fmla="*/ 421792 w 4715886"/>
              <a:gd name="connsiteY15" fmla="*/ 905435 h 3908611"/>
              <a:gd name="connsiteX16" fmla="*/ 484545 w 4715886"/>
              <a:gd name="connsiteY16" fmla="*/ 923364 h 3908611"/>
              <a:gd name="connsiteX17" fmla="*/ 547298 w 4715886"/>
              <a:gd name="connsiteY17" fmla="*/ 950258 h 3908611"/>
              <a:gd name="connsiteX18" fmla="*/ 619015 w 4715886"/>
              <a:gd name="connsiteY18" fmla="*/ 977153 h 3908611"/>
              <a:gd name="connsiteX19" fmla="*/ 699698 w 4715886"/>
              <a:gd name="connsiteY19" fmla="*/ 1021976 h 3908611"/>
              <a:gd name="connsiteX20" fmla="*/ 726592 w 4715886"/>
              <a:gd name="connsiteY20" fmla="*/ 1048870 h 3908611"/>
              <a:gd name="connsiteX21" fmla="*/ 780380 w 4715886"/>
              <a:gd name="connsiteY21" fmla="*/ 1120588 h 3908611"/>
              <a:gd name="connsiteX22" fmla="*/ 807274 w 4715886"/>
              <a:gd name="connsiteY22" fmla="*/ 1192305 h 3908611"/>
              <a:gd name="connsiteX23" fmla="*/ 825203 w 4715886"/>
              <a:gd name="connsiteY23" fmla="*/ 1246094 h 3908611"/>
              <a:gd name="connsiteX24" fmla="*/ 834168 w 4715886"/>
              <a:gd name="connsiteY24" fmla="*/ 1272988 h 3908611"/>
              <a:gd name="connsiteX25" fmla="*/ 843133 w 4715886"/>
              <a:gd name="connsiteY25" fmla="*/ 1317811 h 3908611"/>
              <a:gd name="connsiteX26" fmla="*/ 861062 w 4715886"/>
              <a:gd name="connsiteY26" fmla="*/ 1515035 h 3908611"/>
              <a:gd name="connsiteX27" fmla="*/ 870027 w 4715886"/>
              <a:gd name="connsiteY27" fmla="*/ 1568823 h 3908611"/>
              <a:gd name="connsiteX28" fmla="*/ 878992 w 4715886"/>
              <a:gd name="connsiteY28" fmla="*/ 1640541 h 3908611"/>
              <a:gd name="connsiteX29" fmla="*/ 887956 w 4715886"/>
              <a:gd name="connsiteY29" fmla="*/ 1694329 h 3908611"/>
              <a:gd name="connsiteX30" fmla="*/ 896921 w 4715886"/>
              <a:gd name="connsiteY30" fmla="*/ 1775011 h 3908611"/>
              <a:gd name="connsiteX31" fmla="*/ 932780 w 4715886"/>
              <a:gd name="connsiteY31" fmla="*/ 1864658 h 3908611"/>
              <a:gd name="connsiteX32" fmla="*/ 941745 w 4715886"/>
              <a:gd name="connsiteY32" fmla="*/ 1891553 h 3908611"/>
              <a:gd name="connsiteX33" fmla="*/ 1004498 w 4715886"/>
              <a:gd name="connsiteY33" fmla="*/ 1972235 h 3908611"/>
              <a:gd name="connsiteX34" fmla="*/ 1103109 w 4715886"/>
              <a:gd name="connsiteY34" fmla="*/ 2017058 h 3908611"/>
              <a:gd name="connsiteX35" fmla="*/ 1372051 w 4715886"/>
              <a:gd name="connsiteY35" fmla="*/ 2008094 h 3908611"/>
              <a:gd name="connsiteX36" fmla="*/ 1452733 w 4715886"/>
              <a:gd name="connsiteY36" fmla="*/ 1999129 h 3908611"/>
              <a:gd name="connsiteX37" fmla="*/ 1488592 w 4715886"/>
              <a:gd name="connsiteY37" fmla="*/ 1972235 h 3908611"/>
              <a:gd name="connsiteX38" fmla="*/ 1524451 w 4715886"/>
              <a:gd name="connsiteY38" fmla="*/ 1963270 h 3908611"/>
              <a:gd name="connsiteX39" fmla="*/ 1614098 w 4715886"/>
              <a:gd name="connsiteY39" fmla="*/ 1927411 h 3908611"/>
              <a:gd name="connsiteX40" fmla="*/ 1667886 w 4715886"/>
              <a:gd name="connsiteY40" fmla="*/ 1900517 h 3908611"/>
              <a:gd name="connsiteX41" fmla="*/ 1748568 w 4715886"/>
              <a:gd name="connsiteY41" fmla="*/ 1873623 h 3908611"/>
              <a:gd name="connsiteX42" fmla="*/ 1820286 w 4715886"/>
              <a:gd name="connsiteY42" fmla="*/ 1837764 h 3908611"/>
              <a:gd name="connsiteX43" fmla="*/ 1856145 w 4715886"/>
              <a:gd name="connsiteY43" fmla="*/ 1819835 h 3908611"/>
              <a:gd name="connsiteX44" fmla="*/ 1883039 w 4715886"/>
              <a:gd name="connsiteY44" fmla="*/ 1810870 h 3908611"/>
              <a:gd name="connsiteX45" fmla="*/ 1927862 w 4715886"/>
              <a:gd name="connsiteY45" fmla="*/ 1792941 h 3908611"/>
              <a:gd name="connsiteX46" fmla="*/ 1981651 w 4715886"/>
              <a:gd name="connsiteY46" fmla="*/ 1748117 h 3908611"/>
              <a:gd name="connsiteX47" fmla="*/ 2143015 w 4715886"/>
              <a:gd name="connsiteY47" fmla="*/ 1676400 h 3908611"/>
              <a:gd name="connsiteX48" fmla="*/ 2169909 w 4715886"/>
              <a:gd name="connsiteY48" fmla="*/ 1658470 h 3908611"/>
              <a:gd name="connsiteX49" fmla="*/ 2196803 w 4715886"/>
              <a:gd name="connsiteY49" fmla="*/ 1631576 h 3908611"/>
              <a:gd name="connsiteX50" fmla="*/ 2232662 w 4715886"/>
              <a:gd name="connsiteY50" fmla="*/ 1622611 h 3908611"/>
              <a:gd name="connsiteX51" fmla="*/ 2313345 w 4715886"/>
              <a:gd name="connsiteY51" fmla="*/ 1559858 h 3908611"/>
              <a:gd name="connsiteX52" fmla="*/ 2367133 w 4715886"/>
              <a:gd name="connsiteY52" fmla="*/ 1524000 h 3908611"/>
              <a:gd name="connsiteX53" fmla="*/ 2394027 w 4715886"/>
              <a:gd name="connsiteY53" fmla="*/ 1506070 h 3908611"/>
              <a:gd name="connsiteX54" fmla="*/ 2510568 w 4715886"/>
              <a:gd name="connsiteY54" fmla="*/ 1425388 h 3908611"/>
              <a:gd name="connsiteX55" fmla="*/ 2582286 w 4715886"/>
              <a:gd name="connsiteY55" fmla="*/ 1362635 h 3908611"/>
              <a:gd name="connsiteX56" fmla="*/ 2662968 w 4715886"/>
              <a:gd name="connsiteY56" fmla="*/ 1272988 h 3908611"/>
              <a:gd name="connsiteX57" fmla="*/ 2689862 w 4715886"/>
              <a:gd name="connsiteY57" fmla="*/ 1246094 h 3908611"/>
              <a:gd name="connsiteX58" fmla="*/ 2707792 w 4715886"/>
              <a:gd name="connsiteY58" fmla="*/ 1228164 h 3908611"/>
              <a:gd name="connsiteX59" fmla="*/ 2734686 w 4715886"/>
              <a:gd name="connsiteY59" fmla="*/ 1210235 h 3908611"/>
              <a:gd name="connsiteX60" fmla="*/ 2752615 w 4715886"/>
              <a:gd name="connsiteY60" fmla="*/ 1183341 h 3908611"/>
              <a:gd name="connsiteX61" fmla="*/ 2806403 w 4715886"/>
              <a:gd name="connsiteY61" fmla="*/ 1138517 h 3908611"/>
              <a:gd name="connsiteX62" fmla="*/ 2869156 w 4715886"/>
              <a:gd name="connsiteY62" fmla="*/ 1066800 h 3908611"/>
              <a:gd name="connsiteX63" fmla="*/ 2905015 w 4715886"/>
              <a:gd name="connsiteY63" fmla="*/ 1039905 h 3908611"/>
              <a:gd name="connsiteX64" fmla="*/ 2949839 w 4715886"/>
              <a:gd name="connsiteY64" fmla="*/ 995082 h 3908611"/>
              <a:gd name="connsiteX65" fmla="*/ 2967768 w 4715886"/>
              <a:gd name="connsiteY65" fmla="*/ 968188 h 3908611"/>
              <a:gd name="connsiteX66" fmla="*/ 2994662 w 4715886"/>
              <a:gd name="connsiteY66" fmla="*/ 950258 h 3908611"/>
              <a:gd name="connsiteX67" fmla="*/ 3039486 w 4715886"/>
              <a:gd name="connsiteY67" fmla="*/ 905435 h 3908611"/>
              <a:gd name="connsiteX68" fmla="*/ 3084309 w 4715886"/>
              <a:gd name="connsiteY68" fmla="*/ 860611 h 3908611"/>
              <a:gd name="connsiteX69" fmla="*/ 3156027 w 4715886"/>
              <a:gd name="connsiteY69" fmla="*/ 806823 h 3908611"/>
              <a:gd name="connsiteX70" fmla="*/ 3182921 w 4715886"/>
              <a:gd name="connsiteY70" fmla="*/ 788894 h 3908611"/>
              <a:gd name="connsiteX71" fmla="*/ 3227745 w 4715886"/>
              <a:gd name="connsiteY71" fmla="*/ 744070 h 3908611"/>
              <a:gd name="connsiteX72" fmla="*/ 3281533 w 4715886"/>
              <a:gd name="connsiteY72" fmla="*/ 708211 h 3908611"/>
              <a:gd name="connsiteX73" fmla="*/ 3335321 w 4715886"/>
              <a:gd name="connsiteY73" fmla="*/ 663388 h 3908611"/>
              <a:gd name="connsiteX74" fmla="*/ 3362215 w 4715886"/>
              <a:gd name="connsiteY74" fmla="*/ 636494 h 3908611"/>
              <a:gd name="connsiteX75" fmla="*/ 3398074 w 4715886"/>
              <a:gd name="connsiteY75" fmla="*/ 609600 h 3908611"/>
              <a:gd name="connsiteX76" fmla="*/ 3416003 w 4715886"/>
              <a:gd name="connsiteY76" fmla="*/ 582705 h 3908611"/>
              <a:gd name="connsiteX77" fmla="*/ 3478756 w 4715886"/>
              <a:gd name="connsiteY77" fmla="*/ 537882 h 3908611"/>
              <a:gd name="connsiteX78" fmla="*/ 3505651 w 4715886"/>
              <a:gd name="connsiteY78" fmla="*/ 510988 h 3908611"/>
              <a:gd name="connsiteX79" fmla="*/ 3559439 w 4715886"/>
              <a:gd name="connsiteY79" fmla="*/ 475129 h 3908611"/>
              <a:gd name="connsiteX80" fmla="*/ 3622192 w 4715886"/>
              <a:gd name="connsiteY80" fmla="*/ 412376 h 3908611"/>
              <a:gd name="connsiteX81" fmla="*/ 3658051 w 4715886"/>
              <a:gd name="connsiteY81" fmla="*/ 376517 h 3908611"/>
              <a:gd name="connsiteX82" fmla="*/ 3711839 w 4715886"/>
              <a:gd name="connsiteY82" fmla="*/ 340658 h 3908611"/>
              <a:gd name="connsiteX83" fmla="*/ 3774592 w 4715886"/>
              <a:gd name="connsiteY83" fmla="*/ 295835 h 3908611"/>
              <a:gd name="connsiteX84" fmla="*/ 3801486 w 4715886"/>
              <a:gd name="connsiteY84" fmla="*/ 268941 h 3908611"/>
              <a:gd name="connsiteX85" fmla="*/ 3882168 w 4715886"/>
              <a:gd name="connsiteY85" fmla="*/ 224117 h 3908611"/>
              <a:gd name="connsiteX86" fmla="*/ 3926992 w 4715886"/>
              <a:gd name="connsiteY86" fmla="*/ 206188 h 3908611"/>
              <a:gd name="connsiteX87" fmla="*/ 4016639 w 4715886"/>
              <a:gd name="connsiteY87" fmla="*/ 143435 h 3908611"/>
              <a:gd name="connsiteX88" fmla="*/ 4043533 w 4715886"/>
              <a:gd name="connsiteY88" fmla="*/ 125505 h 3908611"/>
              <a:gd name="connsiteX89" fmla="*/ 4115251 w 4715886"/>
              <a:gd name="connsiteY89" fmla="*/ 89647 h 3908611"/>
              <a:gd name="connsiteX90" fmla="*/ 4142145 w 4715886"/>
              <a:gd name="connsiteY90" fmla="*/ 71717 h 3908611"/>
              <a:gd name="connsiteX91" fmla="*/ 4178003 w 4715886"/>
              <a:gd name="connsiteY91" fmla="*/ 62753 h 3908611"/>
              <a:gd name="connsiteX92" fmla="*/ 4222827 w 4715886"/>
              <a:gd name="connsiteY92" fmla="*/ 44823 h 3908611"/>
              <a:gd name="connsiteX93" fmla="*/ 4285580 w 4715886"/>
              <a:gd name="connsiteY93" fmla="*/ 26894 h 3908611"/>
              <a:gd name="connsiteX94" fmla="*/ 4393156 w 4715886"/>
              <a:gd name="connsiteY94" fmla="*/ 35858 h 3908611"/>
              <a:gd name="connsiteX95" fmla="*/ 4411086 w 4715886"/>
              <a:gd name="connsiteY95" fmla="*/ 53788 h 3908611"/>
              <a:gd name="connsiteX96" fmla="*/ 4393156 w 4715886"/>
              <a:gd name="connsiteY96" fmla="*/ 170329 h 3908611"/>
              <a:gd name="connsiteX97" fmla="*/ 4375227 w 4715886"/>
              <a:gd name="connsiteY97" fmla="*/ 197223 h 3908611"/>
              <a:gd name="connsiteX98" fmla="*/ 4357298 w 4715886"/>
              <a:gd name="connsiteY98" fmla="*/ 233082 h 3908611"/>
              <a:gd name="connsiteX99" fmla="*/ 4330403 w 4715886"/>
              <a:gd name="connsiteY99" fmla="*/ 259976 h 3908611"/>
              <a:gd name="connsiteX100" fmla="*/ 4312474 w 4715886"/>
              <a:gd name="connsiteY100" fmla="*/ 286870 h 3908611"/>
              <a:gd name="connsiteX101" fmla="*/ 4285580 w 4715886"/>
              <a:gd name="connsiteY101" fmla="*/ 304800 h 3908611"/>
              <a:gd name="connsiteX102" fmla="*/ 4222827 w 4715886"/>
              <a:gd name="connsiteY102" fmla="*/ 394447 h 3908611"/>
              <a:gd name="connsiteX103" fmla="*/ 4124215 w 4715886"/>
              <a:gd name="connsiteY103" fmla="*/ 493058 h 3908611"/>
              <a:gd name="connsiteX104" fmla="*/ 4052498 w 4715886"/>
              <a:gd name="connsiteY104" fmla="*/ 609600 h 3908611"/>
              <a:gd name="connsiteX105" fmla="*/ 4016639 w 4715886"/>
              <a:gd name="connsiteY105" fmla="*/ 654423 h 3908611"/>
              <a:gd name="connsiteX106" fmla="*/ 3962851 w 4715886"/>
              <a:gd name="connsiteY106" fmla="*/ 788894 h 3908611"/>
              <a:gd name="connsiteX107" fmla="*/ 3944921 w 4715886"/>
              <a:gd name="connsiteY107" fmla="*/ 860611 h 3908611"/>
              <a:gd name="connsiteX108" fmla="*/ 3918027 w 4715886"/>
              <a:gd name="connsiteY108" fmla="*/ 941294 h 3908611"/>
              <a:gd name="connsiteX109" fmla="*/ 3909062 w 4715886"/>
              <a:gd name="connsiteY109" fmla="*/ 1013011 h 3908611"/>
              <a:gd name="connsiteX110" fmla="*/ 3900098 w 4715886"/>
              <a:gd name="connsiteY110" fmla="*/ 1039905 h 3908611"/>
              <a:gd name="connsiteX111" fmla="*/ 3882168 w 4715886"/>
              <a:gd name="connsiteY111" fmla="*/ 1246094 h 3908611"/>
              <a:gd name="connsiteX112" fmla="*/ 3864239 w 4715886"/>
              <a:gd name="connsiteY112" fmla="*/ 1362635 h 3908611"/>
              <a:gd name="connsiteX113" fmla="*/ 3855274 w 4715886"/>
              <a:gd name="connsiteY113" fmla="*/ 1488141 h 3908611"/>
              <a:gd name="connsiteX114" fmla="*/ 3882168 w 4715886"/>
              <a:gd name="connsiteY114" fmla="*/ 1981200 h 3908611"/>
              <a:gd name="connsiteX115" fmla="*/ 3909062 w 4715886"/>
              <a:gd name="connsiteY115" fmla="*/ 2061882 h 3908611"/>
              <a:gd name="connsiteX116" fmla="*/ 3962851 w 4715886"/>
              <a:gd name="connsiteY116" fmla="*/ 2223247 h 3908611"/>
              <a:gd name="connsiteX117" fmla="*/ 4007674 w 4715886"/>
              <a:gd name="connsiteY117" fmla="*/ 2312894 h 3908611"/>
              <a:gd name="connsiteX118" fmla="*/ 4079392 w 4715886"/>
              <a:gd name="connsiteY118" fmla="*/ 2474258 h 3908611"/>
              <a:gd name="connsiteX119" fmla="*/ 4097321 w 4715886"/>
              <a:gd name="connsiteY119" fmla="*/ 2528047 h 3908611"/>
              <a:gd name="connsiteX120" fmla="*/ 4133180 w 4715886"/>
              <a:gd name="connsiteY120" fmla="*/ 2590800 h 3908611"/>
              <a:gd name="connsiteX121" fmla="*/ 4169039 w 4715886"/>
              <a:gd name="connsiteY121" fmla="*/ 2644588 h 3908611"/>
              <a:gd name="connsiteX122" fmla="*/ 4178003 w 4715886"/>
              <a:gd name="connsiteY122" fmla="*/ 2671482 h 3908611"/>
              <a:gd name="connsiteX123" fmla="*/ 4231792 w 4715886"/>
              <a:gd name="connsiteY123" fmla="*/ 2716305 h 3908611"/>
              <a:gd name="connsiteX124" fmla="*/ 4267651 w 4715886"/>
              <a:gd name="connsiteY124" fmla="*/ 2752164 h 3908611"/>
              <a:gd name="connsiteX125" fmla="*/ 4303509 w 4715886"/>
              <a:gd name="connsiteY125" fmla="*/ 2770094 h 3908611"/>
              <a:gd name="connsiteX126" fmla="*/ 4348333 w 4715886"/>
              <a:gd name="connsiteY126" fmla="*/ 2796988 h 3908611"/>
              <a:gd name="connsiteX127" fmla="*/ 4402121 w 4715886"/>
              <a:gd name="connsiteY127" fmla="*/ 2841811 h 3908611"/>
              <a:gd name="connsiteX128" fmla="*/ 4420051 w 4715886"/>
              <a:gd name="connsiteY128" fmla="*/ 2859741 h 3908611"/>
              <a:gd name="connsiteX129" fmla="*/ 4446945 w 4715886"/>
              <a:gd name="connsiteY129" fmla="*/ 2868705 h 3908611"/>
              <a:gd name="connsiteX130" fmla="*/ 4473839 w 4715886"/>
              <a:gd name="connsiteY130" fmla="*/ 2895600 h 3908611"/>
              <a:gd name="connsiteX131" fmla="*/ 4536592 w 4715886"/>
              <a:gd name="connsiteY131" fmla="*/ 2931458 h 3908611"/>
              <a:gd name="connsiteX132" fmla="*/ 4554521 w 4715886"/>
              <a:gd name="connsiteY132" fmla="*/ 2958353 h 3908611"/>
              <a:gd name="connsiteX133" fmla="*/ 4608309 w 4715886"/>
              <a:gd name="connsiteY133" fmla="*/ 3003176 h 3908611"/>
              <a:gd name="connsiteX134" fmla="*/ 4653133 w 4715886"/>
              <a:gd name="connsiteY134" fmla="*/ 3065929 h 3908611"/>
              <a:gd name="connsiteX135" fmla="*/ 4715886 w 4715886"/>
              <a:gd name="connsiteY135" fmla="*/ 3137647 h 3908611"/>
              <a:gd name="connsiteX136" fmla="*/ 4697956 w 4715886"/>
              <a:gd name="connsiteY136" fmla="*/ 3281082 h 3908611"/>
              <a:gd name="connsiteX137" fmla="*/ 4680027 w 4715886"/>
              <a:gd name="connsiteY137" fmla="*/ 3307976 h 3908611"/>
              <a:gd name="connsiteX138" fmla="*/ 4653133 w 4715886"/>
              <a:gd name="connsiteY138" fmla="*/ 3325905 h 3908611"/>
              <a:gd name="connsiteX139" fmla="*/ 4608309 w 4715886"/>
              <a:gd name="connsiteY139" fmla="*/ 3379694 h 3908611"/>
              <a:gd name="connsiteX140" fmla="*/ 4554521 w 4715886"/>
              <a:gd name="connsiteY140" fmla="*/ 3451411 h 3908611"/>
              <a:gd name="connsiteX141" fmla="*/ 4545556 w 4715886"/>
              <a:gd name="connsiteY141" fmla="*/ 3478305 h 3908611"/>
              <a:gd name="connsiteX142" fmla="*/ 4527627 w 4715886"/>
              <a:gd name="connsiteY142" fmla="*/ 3496235 h 3908611"/>
              <a:gd name="connsiteX143" fmla="*/ 4518662 w 4715886"/>
              <a:gd name="connsiteY143" fmla="*/ 3532094 h 3908611"/>
              <a:gd name="connsiteX144" fmla="*/ 4500733 w 4715886"/>
              <a:gd name="connsiteY144" fmla="*/ 3558988 h 3908611"/>
              <a:gd name="connsiteX145" fmla="*/ 4231792 w 4715886"/>
              <a:gd name="connsiteY145" fmla="*/ 3550023 h 3908611"/>
              <a:gd name="connsiteX146" fmla="*/ 4142145 w 4715886"/>
              <a:gd name="connsiteY146" fmla="*/ 3532094 h 3908611"/>
              <a:gd name="connsiteX147" fmla="*/ 4043533 w 4715886"/>
              <a:gd name="connsiteY147" fmla="*/ 3514164 h 3908611"/>
              <a:gd name="connsiteX148" fmla="*/ 3989745 w 4715886"/>
              <a:gd name="connsiteY148" fmla="*/ 3496235 h 3908611"/>
              <a:gd name="connsiteX149" fmla="*/ 3900098 w 4715886"/>
              <a:gd name="connsiteY149" fmla="*/ 3478305 h 3908611"/>
              <a:gd name="connsiteX150" fmla="*/ 3828380 w 4715886"/>
              <a:gd name="connsiteY150" fmla="*/ 3460376 h 3908611"/>
              <a:gd name="connsiteX151" fmla="*/ 3756662 w 4715886"/>
              <a:gd name="connsiteY151" fmla="*/ 3442447 h 3908611"/>
              <a:gd name="connsiteX152" fmla="*/ 3675980 w 4715886"/>
              <a:gd name="connsiteY152" fmla="*/ 3415553 h 3908611"/>
              <a:gd name="connsiteX153" fmla="*/ 3568403 w 4715886"/>
              <a:gd name="connsiteY153" fmla="*/ 3388658 h 3908611"/>
              <a:gd name="connsiteX154" fmla="*/ 3433933 w 4715886"/>
              <a:gd name="connsiteY154" fmla="*/ 3343835 h 3908611"/>
              <a:gd name="connsiteX155" fmla="*/ 3398074 w 4715886"/>
              <a:gd name="connsiteY155" fmla="*/ 3325905 h 3908611"/>
              <a:gd name="connsiteX156" fmla="*/ 3335321 w 4715886"/>
              <a:gd name="connsiteY156" fmla="*/ 3307976 h 3908611"/>
              <a:gd name="connsiteX157" fmla="*/ 3281533 w 4715886"/>
              <a:gd name="connsiteY157" fmla="*/ 3290047 h 3908611"/>
              <a:gd name="connsiteX158" fmla="*/ 3209815 w 4715886"/>
              <a:gd name="connsiteY158" fmla="*/ 3272117 h 3908611"/>
              <a:gd name="connsiteX159" fmla="*/ 3147062 w 4715886"/>
              <a:gd name="connsiteY159" fmla="*/ 3254188 h 3908611"/>
              <a:gd name="connsiteX160" fmla="*/ 3111203 w 4715886"/>
              <a:gd name="connsiteY160" fmla="*/ 3236258 h 3908611"/>
              <a:gd name="connsiteX161" fmla="*/ 3039486 w 4715886"/>
              <a:gd name="connsiteY161" fmla="*/ 3218329 h 3908611"/>
              <a:gd name="connsiteX162" fmla="*/ 2985698 w 4715886"/>
              <a:gd name="connsiteY162" fmla="*/ 3191435 h 3908611"/>
              <a:gd name="connsiteX163" fmla="*/ 2949839 w 4715886"/>
              <a:gd name="connsiteY163" fmla="*/ 3182470 h 3908611"/>
              <a:gd name="connsiteX164" fmla="*/ 2752615 w 4715886"/>
              <a:gd name="connsiteY164" fmla="*/ 3137647 h 3908611"/>
              <a:gd name="connsiteX165" fmla="*/ 2662968 w 4715886"/>
              <a:gd name="connsiteY165" fmla="*/ 3101788 h 3908611"/>
              <a:gd name="connsiteX166" fmla="*/ 2582286 w 4715886"/>
              <a:gd name="connsiteY166" fmla="*/ 3083858 h 3908611"/>
              <a:gd name="connsiteX167" fmla="*/ 2510568 w 4715886"/>
              <a:gd name="connsiteY167" fmla="*/ 3056964 h 3908611"/>
              <a:gd name="connsiteX168" fmla="*/ 2447815 w 4715886"/>
              <a:gd name="connsiteY168" fmla="*/ 3039035 h 3908611"/>
              <a:gd name="connsiteX169" fmla="*/ 2394027 w 4715886"/>
              <a:gd name="connsiteY169" fmla="*/ 3021105 h 3908611"/>
              <a:gd name="connsiteX170" fmla="*/ 2295415 w 4715886"/>
              <a:gd name="connsiteY170" fmla="*/ 2994211 h 3908611"/>
              <a:gd name="connsiteX171" fmla="*/ 2259556 w 4715886"/>
              <a:gd name="connsiteY171" fmla="*/ 2976282 h 3908611"/>
              <a:gd name="connsiteX172" fmla="*/ 2205768 w 4715886"/>
              <a:gd name="connsiteY172" fmla="*/ 2967317 h 3908611"/>
              <a:gd name="connsiteX173" fmla="*/ 2062333 w 4715886"/>
              <a:gd name="connsiteY173" fmla="*/ 2922494 h 3908611"/>
              <a:gd name="connsiteX174" fmla="*/ 1990615 w 4715886"/>
              <a:gd name="connsiteY174" fmla="*/ 2904564 h 3908611"/>
              <a:gd name="connsiteX175" fmla="*/ 1900968 w 4715886"/>
              <a:gd name="connsiteY175" fmla="*/ 2868705 h 3908611"/>
              <a:gd name="connsiteX176" fmla="*/ 1784427 w 4715886"/>
              <a:gd name="connsiteY176" fmla="*/ 2832847 h 3908611"/>
              <a:gd name="connsiteX177" fmla="*/ 1685815 w 4715886"/>
              <a:gd name="connsiteY177" fmla="*/ 2796988 h 3908611"/>
              <a:gd name="connsiteX178" fmla="*/ 1640992 w 4715886"/>
              <a:gd name="connsiteY178" fmla="*/ 2788023 h 3908611"/>
              <a:gd name="connsiteX179" fmla="*/ 1497556 w 4715886"/>
              <a:gd name="connsiteY179" fmla="*/ 2734235 h 3908611"/>
              <a:gd name="connsiteX180" fmla="*/ 1452733 w 4715886"/>
              <a:gd name="connsiteY180" fmla="*/ 2707341 h 3908611"/>
              <a:gd name="connsiteX181" fmla="*/ 1416874 w 4715886"/>
              <a:gd name="connsiteY181" fmla="*/ 2698376 h 3908611"/>
              <a:gd name="connsiteX182" fmla="*/ 1381015 w 4715886"/>
              <a:gd name="connsiteY182" fmla="*/ 2680447 h 3908611"/>
              <a:gd name="connsiteX183" fmla="*/ 1327227 w 4715886"/>
              <a:gd name="connsiteY183" fmla="*/ 2662517 h 3908611"/>
              <a:gd name="connsiteX184" fmla="*/ 1300333 w 4715886"/>
              <a:gd name="connsiteY184" fmla="*/ 2653553 h 3908611"/>
              <a:gd name="connsiteX185" fmla="*/ 1237580 w 4715886"/>
              <a:gd name="connsiteY185" fmla="*/ 2626658 h 3908611"/>
              <a:gd name="connsiteX186" fmla="*/ 1201721 w 4715886"/>
              <a:gd name="connsiteY186" fmla="*/ 2608729 h 3908611"/>
              <a:gd name="connsiteX187" fmla="*/ 1147933 w 4715886"/>
              <a:gd name="connsiteY187" fmla="*/ 2590800 h 3908611"/>
              <a:gd name="connsiteX188" fmla="*/ 1112074 w 4715886"/>
              <a:gd name="connsiteY188" fmla="*/ 2572870 h 3908611"/>
              <a:gd name="connsiteX189" fmla="*/ 1067251 w 4715886"/>
              <a:gd name="connsiteY189" fmla="*/ 2563905 h 3908611"/>
              <a:gd name="connsiteX190" fmla="*/ 1013462 w 4715886"/>
              <a:gd name="connsiteY190" fmla="*/ 2545976 h 3908611"/>
              <a:gd name="connsiteX191" fmla="*/ 968639 w 4715886"/>
              <a:gd name="connsiteY191" fmla="*/ 2554941 h 3908611"/>
              <a:gd name="connsiteX192" fmla="*/ 896921 w 4715886"/>
              <a:gd name="connsiteY192" fmla="*/ 2617694 h 3908611"/>
              <a:gd name="connsiteX193" fmla="*/ 843133 w 4715886"/>
              <a:gd name="connsiteY193" fmla="*/ 2662517 h 3908611"/>
              <a:gd name="connsiteX194" fmla="*/ 798309 w 4715886"/>
              <a:gd name="connsiteY194" fmla="*/ 2725270 h 3908611"/>
              <a:gd name="connsiteX195" fmla="*/ 771415 w 4715886"/>
              <a:gd name="connsiteY195" fmla="*/ 2770094 h 3908611"/>
              <a:gd name="connsiteX196" fmla="*/ 744521 w 4715886"/>
              <a:gd name="connsiteY196" fmla="*/ 2823882 h 3908611"/>
              <a:gd name="connsiteX197" fmla="*/ 681768 w 4715886"/>
              <a:gd name="connsiteY197" fmla="*/ 2913529 h 3908611"/>
              <a:gd name="connsiteX198" fmla="*/ 663839 w 4715886"/>
              <a:gd name="connsiteY198" fmla="*/ 2967317 h 3908611"/>
              <a:gd name="connsiteX199" fmla="*/ 645909 w 4715886"/>
              <a:gd name="connsiteY199" fmla="*/ 3012141 h 3908611"/>
              <a:gd name="connsiteX200" fmla="*/ 627980 w 4715886"/>
              <a:gd name="connsiteY200" fmla="*/ 3074894 h 3908611"/>
              <a:gd name="connsiteX201" fmla="*/ 574192 w 4715886"/>
              <a:gd name="connsiteY201" fmla="*/ 3173505 h 3908611"/>
              <a:gd name="connsiteX202" fmla="*/ 547298 w 4715886"/>
              <a:gd name="connsiteY202" fmla="*/ 3209364 h 3908611"/>
              <a:gd name="connsiteX203" fmla="*/ 493509 w 4715886"/>
              <a:gd name="connsiteY203" fmla="*/ 3334870 h 3908611"/>
              <a:gd name="connsiteX204" fmla="*/ 475580 w 4715886"/>
              <a:gd name="connsiteY204" fmla="*/ 3370729 h 3908611"/>
              <a:gd name="connsiteX205" fmla="*/ 448686 w 4715886"/>
              <a:gd name="connsiteY205" fmla="*/ 3451411 h 3908611"/>
              <a:gd name="connsiteX206" fmla="*/ 394898 w 4715886"/>
              <a:gd name="connsiteY206" fmla="*/ 3558988 h 3908611"/>
              <a:gd name="connsiteX207" fmla="*/ 385933 w 4715886"/>
              <a:gd name="connsiteY207" fmla="*/ 3585882 h 3908611"/>
              <a:gd name="connsiteX208" fmla="*/ 368003 w 4715886"/>
              <a:gd name="connsiteY208" fmla="*/ 3621741 h 3908611"/>
              <a:gd name="connsiteX209" fmla="*/ 341109 w 4715886"/>
              <a:gd name="connsiteY209" fmla="*/ 3702423 h 3908611"/>
              <a:gd name="connsiteX210" fmla="*/ 296286 w 4715886"/>
              <a:gd name="connsiteY210" fmla="*/ 3783105 h 3908611"/>
              <a:gd name="connsiteX211" fmla="*/ 269392 w 4715886"/>
              <a:gd name="connsiteY211" fmla="*/ 3872753 h 3908611"/>
              <a:gd name="connsiteX212" fmla="*/ 251462 w 4715886"/>
              <a:gd name="connsiteY212" fmla="*/ 3908611 h 390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4715886" h="3908611">
                <a:moveTo>
                  <a:pt x="18380" y="0"/>
                </a:moveTo>
                <a:cubicBezTo>
                  <a:pt x="15392" y="17929"/>
                  <a:pt x="11138" y="35693"/>
                  <a:pt x="9415" y="53788"/>
                </a:cubicBezTo>
                <a:cubicBezTo>
                  <a:pt x="-4899" y="204089"/>
                  <a:pt x="-1248" y="259699"/>
                  <a:pt x="9415" y="430305"/>
                </a:cubicBezTo>
                <a:cubicBezTo>
                  <a:pt x="10365" y="445513"/>
                  <a:pt x="16004" y="460078"/>
                  <a:pt x="18380" y="475129"/>
                </a:cubicBezTo>
                <a:cubicBezTo>
                  <a:pt x="39895" y="611393"/>
                  <a:pt x="5948" y="570275"/>
                  <a:pt x="54239" y="618564"/>
                </a:cubicBezTo>
                <a:cubicBezTo>
                  <a:pt x="74841" y="680371"/>
                  <a:pt x="58804" y="658989"/>
                  <a:pt x="90098" y="690282"/>
                </a:cubicBezTo>
                <a:cubicBezTo>
                  <a:pt x="96074" y="702235"/>
                  <a:pt x="99472" y="715875"/>
                  <a:pt x="108027" y="726141"/>
                </a:cubicBezTo>
                <a:cubicBezTo>
                  <a:pt x="114924" y="734418"/>
                  <a:pt x="126508" y="737339"/>
                  <a:pt x="134921" y="744070"/>
                </a:cubicBezTo>
                <a:cubicBezTo>
                  <a:pt x="141521" y="749350"/>
                  <a:pt x="146358" y="756589"/>
                  <a:pt x="152851" y="762000"/>
                </a:cubicBezTo>
                <a:cubicBezTo>
                  <a:pt x="164329" y="771565"/>
                  <a:pt x="177465" y="779055"/>
                  <a:pt x="188709" y="788894"/>
                </a:cubicBezTo>
                <a:cubicBezTo>
                  <a:pt x="201431" y="800025"/>
                  <a:pt x="208873" y="818475"/>
                  <a:pt x="224568" y="824753"/>
                </a:cubicBezTo>
                <a:cubicBezTo>
                  <a:pt x="239509" y="830729"/>
                  <a:pt x="254999" y="835485"/>
                  <a:pt x="269392" y="842682"/>
                </a:cubicBezTo>
                <a:cubicBezTo>
                  <a:pt x="279029" y="847500"/>
                  <a:pt x="286649" y="855793"/>
                  <a:pt x="296286" y="860611"/>
                </a:cubicBezTo>
                <a:cubicBezTo>
                  <a:pt x="304738" y="864837"/>
                  <a:pt x="314094" y="866980"/>
                  <a:pt x="323180" y="869576"/>
                </a:cubicBezTo>
                <a:cubicBezTo>
                  <a:pt x="345916" y="876072"/>
                  <a:pt x="364446" y="878296"/>
                  <a:pt x="385933" y="887505"/>
                </a:cubicBezTo>
                <a:cubicBezTo>
                  <a:pt x="398216" y="892769"/>
                  <a:pt x="409509" y="900171"/>
                  <a:pt x="421792" y="905435"/>
                </a:cubicBezTo>
                <a:cubicBezTo>
                  <a:pt x="439801" y="913153"/>
                  <a:pt x="466343" y="918814"/>
                  <a:pt x="484545" y="923364"/>
                </a:cubicBezTo>
                <a:cubicBezTo>
                  <a:pt x="603468" y="982829"/>
                  <a:pt x="454964" y="910686"/>
                  <a:pt x="547298" y="950258"/>
                </a:cubicBezTo>
                <a:cubicBezTo>
                  <a:pt x="612936" y="978388"/>
                  <a:pt x="552895" y="960623"/>
                  <a:pt x="619015" y="977153"/>
                </a:cubicBezTo>
                <a:cubicBezTo>
                  <a:pt x="680666" y="1018253"/>
                  <a:pt x="652361" y="1006197"/>
                  <a:pt x="699698" y="1021976"/>
                </a:cubicBezTo>
                <a:cubicBezTo>
                  <a:pt x="708663" y="1030941"/>
                  <a:pt x="718808" y="1038863"/>
                  <a:pt x="726592" y="1048870"/>
                </a:cubicBezTo>
                <a:cubicBezTo>
                  <a:pt x="797556" y="1140108"/>
                  <a:pt x="735284" y="1075490"/>
                  <a:pt x="780380" y="1120588"/>
                </a:cubicBezTo>
                <a:cubicBezTo>
                  <a:pt x="799791" y="1198231"/>
                  <a:pt x="776020" y="1114169"/>
                  <a:pt x="807274" y="1192305"/>
                </a:cubicBezTo>
                <a:cubicBezTo>
                  <a:pt x="814293" y="1209853"/>
                  <a:pt x="819227" y="1228164"/>
                  <a:pt x="825203" y="1246094"/>
                </a:cubicBezTo>
                <a:cubicBezTo>
                  <a:pt x="828191" y="1255059"/>
                  <a:pt x="832315" y="1263722"/>
                  <a:pt x="834168" y="1272988"/>
                </a:cubicBezTo>
                <a:lnTo>
                  <a:pt x="843133" y="1317811"/>
                </a:lnTo>
                <a:cubicBezTo>
                  <a:pt x="847074" y="1365097"/>
                  <a:pt x="854793" y="1464879"/>
                  <a:pt x="861062" y="1515035"/>
                </a:cubicBezTo>
                <a:cubicBezTo>
                  <a:pt x="863316" y="1533071"/>
                  <a:pt x="867456" y="1550829"/>
                  <a:pt x="870027" y="1568823"/>
                </a:cubicBezTo>
                <a:cubicBezTo>
                  <a:pt x="873434" y="1592673"/>
                  <a:pt x="875585" y="1616691"/>
                  <a:pt x="878992" y="1640541"/>
                </a:cubicBezTo>
                <a:cubicBezTo>
                  <a:pt x="881563" y="1658535"/>
                  <a:pt x="885554" y="1676312"/>
                  <a:pt x="887956" y="1694329"/>
                </a:cubicBezTo>
                <a:cubicBezTo>
                  <a:pt x="891532" y="1721151"/>
                  <a:pt x="891614" y="1748477"/>
                  <a:pt x="896921" y="1775011"/>
                </a:cubicBezTo>
                <a:cubicBezTo>
                  <a:pt x="907124" y="1826024"/>
                  <a:pt x="914851" y="1822822"/>
                  <a:pt x="932780" y="1864658"/>
                </a:cubicBezTo>
                <a:cubicBezTo>
                  <a:pt x="936502" y="1873344"/>
                  <a:pt x="937156" y="1883292"/>
                  <a:pt x="941745" y="1891553"/>
                </a:cubicBezTo>
                <a:cubicBezTo>
                  <a:pt x="951203" y="1908578"/>
                  <a:pt x="982036" y="1957941"/>
                  <a:pt x="1004498" y="1972235"/>
                </a:cubicBezTo>
                <a:cubicBezTo>
                  <a:pt x="1048596" y="2000297"/>
                  <a:pt x="1063612" y="2003893"/>
                  <a:pt x="1103109" y="2017058"/>
                </a:cubicBezTo>
                <a:lnTo>
                  <a:pt x="1372051" y="2008094"/>
                </a:lnTo>
                <a:cubicBezTo>
                  <a:pt x="1399075" y="2006708"/>
                  <a:pt x="1426870" y="2007087"/>
                  <a:pt x="1452733" y="1999129"/>
                </a:cubicBezTo>
                <a:cubicBezTo>
                  <a:pt x="1467013" y="1994735"/>
                  <a:pt x="1475228" y="1978917"/>
                  <a:pt x="1488592" y="1972235"/>
                </a:cubicBezTo>
                <a:cubicBezTo>
                  <a:pt x="1499612" y="1966725"/>
                  <a:pt x="1512848" y="1967414"/>
                  <a:pt x="1524451" y="1963270"/>
                </a:cubicBezTo>
                <a:cubicBezTo>
                  <a:pt x="1554760" y="1952445"/>
                  <a:pt x="1585312" y="1941804"/>
                  <a:pt x="1614098" y="1927411"/>
                </a:cubicBezTo>
                <a:cubicBezTo>
                  <a:pt x="1632027" y="1918446"/>
                  <a:pt x="1649274" y="1907962"/>
                  <a:pt x="1667886" y="1900517"/>
                </a:cubicBezTo>
                <a:cubicBezTo>
                  <a:pt x="1694207" y="1889989"/>
                  <a:pt x="1748568" y="1873623"/>
                  <a:pt x="1748568" y="1873623"/>
                </a:cubicBezTo>
                <a:cubicBezTo>
                  <a:pt x="1789075" y="1833118"/>
                  <a:pt x="1737879" y="1878966"/>
                  <a:pt x="1820286" y="1837764"/>
                </a:cubicBezTo>
                <a:cubicBezTo>
                  <a:pt x="1832239" y="1831788"/>
                  <a:pt x="1843862" y="1825099"/>
                  <a:pt x="1856145" y="1819835"/>
                </a:cubicBezTo>
                <a:cubicBezTo>
                  <a:pt x="1864831" y="1816113"/>
                  <a:pt x="1874191" y="1814188"/>
                  <a:pt x="1883039" y="1810870"/>
                </a:cubicBezTo>
                <a:cubicBezTo>
                  <a:pt x="1898106" y="1805220"/>
                  <a:pt x="1912921" y="1798917"/>
                  <a:pt x="1927862" y="1792941"/>
                </a:cubicBezTo>
                <a:cubicBezTo>
                  <a:pt x="1944751" y="1776052"/>
                  <a:pt x="1959185" y="1758102"/>
                  <a:pt x="1981651" y="1748117"/>
                </a:cubicBezTo>
                <a:cubicBezTo>
                  <a:pt x="2075369" y="1706465"/>
                  <a:pt x="2014513" y="1762071"/>
                  <a:pt x="2143015" y="1676400"/>
                </a:cubicBezTo>
                <a:cubicBezTo>
                  <a:pt x="2151980" y="1670423"/>
                  <a:pt x="2161632" y="1665368"/>
                  <a:pt x="2169909" y="1658470"/>
                </a:cubicBezTo>
                <a:cubicBezTo>
                  <a:pt x="2179648" y="1650354"/>
                  <a:pt x="2185795" y="1637866"/>
                  <a:pt x="2196803" y="1631576"/>
                </a:cubicBezTo>
                <a:cubicBezTo>
                  <a:pt x="2207501" y="1625463"/>
                  <a:pt x="2220709" y="1625599"/>
                  <a:pt x="2232662" y="1622611"/>
                </a:cubicBezTo>
                <a:cubicBezTo>
                  <a:pt x="2259556" y="1601693"/>
                  <a:pt x="2284996" y="1578757"/>
                  <a:pt x="2313345" y="1559858"/>
                </a:cubicBezTo>
                <a:lnTo>
                  <a:pt x="2367133" y="1524000"/>
                </a:lnTo>
                <a:cubicBezTo>
                  <a:pt x="2376098" y="1518023"/>
                  <a:pt x="2385522" y="1512685"/>
                  <a:pt x="2394027" y="1506070"/>
                </a:cubicBezTo>
                <a:cubicBezTo>
                  <a:pt x="2485258" y="1435112"/>
                  <a:pt x="2444235" y="1458554"/>
                  <a:pt x="2510568" y="1425388"/>
                </a:cubicBezTo>
                <a:cubicBezTo>
                  <a:pt x="2563010" y="1372946"/>
                  <a:pt x="2537810" y="1392285"/>
                  <a:pt x="2582286" y="1362635"/>
                </a:cubicBezTo>
                <a:cubicBezTo>
                  <a:pt x="2616624" y="1311127"/>
                  <a:pt x="2592597" y="1343359"/>
                  <a:pt x="2662968" y="1272988"/>
                </a:cubicBezTo>
                <a:lnTo>
                  <a:pt x="2689862" y="1246094"/>
                </a:lnTo>
                <a:cubicBezTo>
                  <a:pt x="2695839" y="1240117"/>
                  <a:pt x="2700759" y="1232852"/>
                  <a:pt x="2707792" y="1228164"/>
                </a:cubicBezTo>
                <a:lnTo>
                  <a:pt x="2734686" y="1210235"/>
                </a:lnTo>
                <a:cubicBezTo>
                  <a:pt x="2740662" y="1201270"/>
                  <a:pt x="2744997" y="1190959"/>
                  <a:pt x="2752615" y="1183341"/>
                </a:cubicBezTo>
                <a:cubicBezTo>
                  <a:pt x="2787497" y="1148459"/>
                  <a:pt x="2782287" y="1168663"/>
                  <a:pt x="2806403" y="1138517"/>
                </a:cubicBezTo>
                <a:cubicBezTo>
                  <a:pt x="2848349" y="1086084"/>
                  <a:pt x="2792602" y="1134849"/>
                  <a:pt x="2869156" y="1066800"/>
                </a:cubicBezTo>
                <a:cubicBezTo>
                  <a:pt x="2880323" y="1056873"/>
                  <a:pt x="2893848" y="1049832"/>
                  <a:pt x="2905015" y="1039905"/>
                </a:cubicBezTo>
                <a:cubicBezTo>
                  <a:pt x="2920808" y="1025867"/>
                  <a:pt x="2938118" y="1012663"/>
                  <a:pt x="2949839" y="995082"/>
                </a:cubicBezTo>
                <a:cubicBezTo>
                  <a:pt x="2955815" y="986117"/>
                  <a:pt x="2960150" y="975807"/>
                  <a:pt x="2967768" y="968188"/>
                </a:cubicBezTo>
                <a:cubicBezTo>
                  <a:pt x="2975387" y="960569"/>
                  <a:pt x="2986553" y="957353"/>
                  <a:pt x="2994662" y="950258"/>
                </a:cubicBezTo>
                <a:cubicBezTo>
                  <a:pt x="3010564" y="936344"/>
                  <a:pt x="3024545" y="920376"/>
                  <a:pt x="3039486" y="905435"/>
                </a:cubicBezTo>
                <a:lnTo>
                  <a:pt x="3084309" y="860611"/>
                </a:lnTo>
                <a:cubicBezTo>
                  <a:pt x="3145110" y="820078"/>
                  <a:pt x="3070848" y="870707"/>
                  <a:pt x="3156027" y="806823"/>
                </a:cubicBezTo>
                <a:cubicBezTo>
                  <a:pt x="3164646" y="800359"/>
                  <a:pt x="3174813" y="795989"/>
                  <a:pt x="3182921" y="788894"/>
                </a:cubicBezTo>
                <a:cubicBezTo>
                  <a:pt x="3198823" y="774980"/>
                  <a:pt x="3210164" y="755791"/>
                  <a:pt x="3227745" y="744070"/>
                </a:cubicBezTo>
                <a:lnTo>
                  <a:pt x="3281533" y="708211"/>
                </a:lnTo>
                <a:cubicBezTo>
                  <a:pt x="3316878" y="655192"/>
                  <a:pt x="3277418" y="704747"/>
                  <a:pt x="3335321" y="663388"/>
                </a:cubicBezTo>
                <a:cubicBezTo>
                  <a:pt x="3345638" y="656019"/>
                  <a:pt x="3352589" y="644745"/>
                  <a:pt x="3362215" y="636494"/>
                </a:cubicBezTo>
                <a:cubicBezTo>
                  <a:pt x="3373559" y="626770"/>
                  <a:pt x="3386121" y="618565"/>
                  <a:pt x="3398074" y="609600"/>
                </a:cubicBezTo>
                <a:cubicBezTo>
                  <a:pt x="3404050" y="600635"/>
                  <a:pt x="3408384" y="590324"/>
                  <a:pt x="3416003" y="582705"/>
                </a:cubicBezTo>
                <a:cubicBezTo>
                  <a:pt x="3448293" y="550415"/>
                  <a:pt x="3448219" y="563329"/>
                  <a:pt x="3478756" y="537882"/>
                </a:cubicBezTo>
                <a:cubicBezTo>
                  <a:pt x="3488496" y="529766"/>
                  <a:pt x="3495643" y="518772"/>
                  <a:pt x="3505651" y="510988"/>
                </a:cubicBezTo>
                <a:cubicBezTo>
                  <a:pt x="3522660" y="497759"/>
                  <a:pt x="3544202" y="490366"/>
                  <a:pt x="3559439" y="475129"/>
                </a:cubicBezTo>
                <a:lnTo>
                  <a:pt x="3622192" y="412376"/>
                </a:lnTo>
                <a:cubicBezTo>
                  <a:pt x="3634145" y="400423"/>
                  <a:pt x="3643986" y="385894"/>
                  <a:pt x="3658051" y="376517"/>
                </a:cubicBezTo>
                <a:cubicBezTo>
                  <a:pt x="3675980" y="364564"/>
                  <a:pt x="3696602" y="355895"/>
                  <a:pt x="3711839" y="340658"/>
                </a:cubicBezTo>
                <a:cubicBezTo>
                  <a:pt x="3748183" y="304314"/>
                  <a:pt x="3727393" y="319434"/>
                  <a:pt x="3774592" y="295835"/>
                </a:cubicBezTo>
                <a:cubicBezTo>
                  <a:pt x="3783557" y="286870"/>
                  <a:pt x="3791747" y="277057"/>
                  <a:pt x="3801486" y="268941"/>
                </a:cubicBezTo>
                <a:cubicBezTo>
                  <a:pt x="3821798" y="252014"/>
                  <a:pt x="3862020" y="233275"/>
                  <a:pt x="3882168" y="224117"/>
                </a:cubicBezTo>
                <a:cubicBezTo>
                  <a:pt x="3896818" y="217458"/>
                  <a:pt x="3913193" y="214467"/>
                  <a:pt x="3926992" y="206188"/>
                </a:cubicBezTo>
                <a:cubicBezTo>
                  <a:pt x="3958270" y="187421"/>
                  <a:pt x="3986649" y="164198"/>
                  <a:pt x="4016639" y="143435"/>
                </a:cubicBezTo>
                <a:cubicBezTo>
                  <a:pt x="4025498" y="137302"/>
                  <a:pt x="4033312" y="128912"/>
                  <a:pt x="4043533" y="125505"/>
                </a:cubicBezTo>
                <a:cubicBezTo>
                  <a:pt x="4084496" y="111852"/>
                  <a:pt x="4066862" y="119890"/>
                  <a:pt x="4115251" y="89647"/>
                </a:cubicBezTo>
                <a:cubicBezTo>
                  <a:pt x="4124388" y="83937"/>
                  <a:pt x="4132242" y="75961"/>
                  <a:pt x="4142145" y="71717"/>
                </a:cubicBezTo>
                <a:cubicBezTo>
                  <a:pt x="4153469" y="66864"/>
                  <a:pt x="4166315" y="66649"/>
                  <a:pt x="4178003" y="62753"/>
                </a:cubicBezTo>
                <a:cubicBezTo>
                  <a:pt x="4193270" y="57664"/>
                  <a:pt x="4207759" y="50474"/>
                  <a:pt x="4222827" y="44823"/>
                </a:cubicBezTo>
                <a:cubicBezTo>
                  <a:pt x="4248552" y="35176"/>
                  <a:pt x="4257317" y="33959"/>
                  <a:pt x="4285580" y="26894"/>
                </a:cubicBezTo>
                <a:cubicBezTo>
                  <a:pt x="4321439" y="29882"/>
                  <a:pt x="4357972" y="28319"/>
                  <a:pt x="4393156" y="35858"/>
                </a:cubicBezTo>
                <a:cubicBezTo>
                  <a:pt x="4401421" y="37629"/>
                  <a:pt x="4410384" y="45365"/>
                  <a:pt x="4411086" y="53788"/>
                </a:cubicBezTo>
                <a:cubicBezTo>
                  <a:pt x="4412555" y="71421"/>
                  <a:pt x="4408039" y="140563"/>
                  <a:pt x="4393156" y="170329"/>
                </a:cubicBezTo>
                <a:cubicBezTo>
                  <a:pt x="4388338" y="179966"/>
                  <a:pt x="4380572" y="187868"/>
                  <a:pt x="4375227" y="197223"/>
                </a:cubicBezTo>
                <a:cubicBezTo>
                  <a:pt x="4368597" y="208826"/>
                  <a:pt x="4365066" y="222207"/>
                  <a:pt x="4357298" y="233082"/>
                </a:cubicBezTo>
                <a:cubicBezTo>
                  <a:pt x="4349929" y="243399"/>
                  <a:pt x="4338519" y="250236"/>
                  <a:pt x="4330403" y="259976"/>
                </a:cubicBezTo>
                <a:cubicBezTo>
                  <a:pt x="4323506" y="268253"/>
                  <a:pt x="4320092" y="279251"/>
                  <a:pt x="4312474" y="286870"/>
                </a:cubicBezTo>
                <a:cubicBezTo>
                  <a:pt x="4304855" y="294489"/>
                  <a:pt x="4293199" y="297181"/>
                  <a:pt x="4285580" y="304800"/>
                </a:cubicBezTo>
                <a:cubicBezTo>
                  <a:pt x="4127072" y="463308"/>
                  <a:pt x="4361343" y="242079"/>
                  <a:pt x="4222827" y="394447"/>
                </a:cubicBezTo>
                <a:cubicBezTo>
                  <a:pt x="4092405" y="537911"/>
                  <a:pt x="4214192" y="373089"/>
                  <a:pt x="4124215" y="493058"/>
                </a:cubicBezTo>
                <a:cubicBezTo>
                  <a:pt x="3994939" y="665425"/>
                  <a:pt x="4147660" y="460060"/>
                  <a:pt x="4052498" y="609600"/>
                </a:cubicBezTo>
                <a:cubicBezTo>
                  <a:pt x="4042225" y="625743"/>
                  <a:pt x="4028592" y="639482"/>
                  <a:pt x="4016639" y="654423"/>
                </a:cubicBezTo>
                <a:cubicBezTo>
                  <a:pt x="3961680" y="846773"/>
                  <a:pt x="4044910" y="570070"/>
                  <a:pt x="3962851" y="788894"/>
                </a:cubicBezTo>
                <a:cubicBezTo>
                  <a:pt x="3954199" y="811967"/>
                  <a:pt x="3951874" y="836971"/>
                  <a:pt x="3944921" y="860611"/>
                </a:cubicBezTo>
                <a:cubicBezTo>
                  <a:pt x="3936922" y="887808"/>
                  <a:pt x="3926992" y="914400"/>
                  <a:pt x="3918027" y="941294"/>
                </a:cubicBezTo>
                <a:cubicBezTo>
                  <a:pt x="3915039" y="965200"/>
                  <a:pt x="3913372" y="989308"/>
                  <a:pt x="3909062" y="1013011"/>
                </a:cubicBezTo>
                <a:cubicBezTo>
                  <a:pt x="3907372" y="1022308"/>
                  <a:pt x="3901181" y="1030518"/>
                  <a:pt x="3900098" y="1039905"/>
                </a:cubicBezTo>
                <a:cubicBezTo>
                  <a:pt x="3892190" y="1108439"/>
                  <a:pt x="3893510" y="1178044"/>
                  <a:pt x="3882168" y="1246094"/>
                </a:cubicBezTo>
                <a:cubicBezTo>
                  <a:pt x="3877445" y="1274431"/>
                  <a:pt x="3866804" y="1335703"/>
                  <a:pt x="3864239" y="1362635"/>
                </a:cubicBezTo>
                <a:cubicBezTo>
                  <a:pt x="3860263" y="1404388"/>
                  <a:pt x="3858262" y="1446306"/>
                  <a:pt x="3855274" y="1488141"/>
                </a:cubicBezTo>
                <a:cubicBezTo>
                  <a:pt x="3855737" y="1502961"/>
                  <a:pt x="3863636" y="1925604"/>
                  <a:pt x="3882168" y="1981200"/>
                </a:cubicBezTo>
                <a:cubicBezTo>
                  <a:pt x="3891133" y="2008094"/>
                  <a:pt x="3900525" y="2034849"/>
                  <a:pt x="3909062" y="2061882"/>
                </a:cubicBezTo>
                <a:cubicBezTo>
                  <a:pt x="3928497" y="2123428"/>
                  <a:pt x="3937109" y="2165328"/>
                  <a:pt x="3962851" y="2223247"/>
                </a:cubicBezTo>
                <a:cubicBezTo>
                  <a:pt x="3976420" y="2253777"/>
                  <a:pt x="3995024" y="2281972"/>
                  <a:pt x="4007674" y="2312894"/>
                </a:cubicBezTo>
                <a:cubicBezTo>
                  <a:pt x="4075447" y="2478562"/>
                  <a:pt x="4008257" y="2367556"/>
                  <a:pt x="4079392" y="2474258"/>
                </a:cubicBezTo>
                <a:cubicBezTo>
                  <a:pt x="4085368" y="2492188"/>
                  <a:pt x="4090302" y="2510499"/>
                  <a:pt x="4097321" y="2528047"/>
                </a:cubicBezTo>
                <a:cubicBezTo>
                  <a:pt x="4115376" y="2573184"/>
                  <a:pt x="4111623" y="2553074"/>
                  <a:pt x="4133180" y="2590800"/>
                </a:cubicBezTo>
                <a:cubicBezTo>
                  <a:pt x="4162124" y="2641453"/>
                  <a:pt x="4137084" y="2612633"/>
                  <a:pt x="4169039" y="2644588"/>
                </a:cubicBezTo>
                <a:cubicBezTo>
                  <a:pt x="4172027" y="2653553"/>
                  <a:pt x="4172761" y="2663620"/>
                  <a:pt x="4178003" y="2671482"/>
                </a:cubicBezTo>
                <a:cubicBezTo>
                  <a:pt x="4198727" y="2702567"/>
                  <a:pt x="4206068" y="2694256"/>
                  <a:pt x="4231792" y="2716305"/>
                </a:cubicBezTo>
                <a:cubicBezTo>
                  <a:pt x="4244627" y="2727306"/>
                  <a:pt x="4252532" y="2744604"/>
                  <a:pt x="4267651" y="2752164"/>
                </a:cubicBezTo>
                <a:cubicBezTo>
                  <a:pt x="4279604" y="2758141"/>
                  <a:pt x="4292390" y="2762681"/>
                  <a:pt x="4303509" y="2770094"/>
                </a:cubicBezTo>
                <a:cubicBezTo>
                  <a:pt x="4352729" y="2802908"/>
                  <a:pt x="4285908" y="2776179"/>
                  <a:pt x="4348333" y="2796988"/>
                </a:cubicBezTo>
                <a:cubicBezTo>
                  <a:pt x="4412219" y="2860874"/>
                  <a:pt x="4339715" y="2791887"/>
                  <a:pt x="4402121" y="2841811"/>
                </a:cubicBezTo>
                <a:cubicBezTo>
                  <a:pt x="4408721" y="2847091"/>
                  <a:pt x="4412803" y="2855392"/>
                  <a:pt x="4420051" y="2859741"/>
                </a:cubicBezTo>
                <a:cubicBezTo>
                  <a:pt x="4428154" y="2864603"/>
                  <a:pt x="4437980" y="2865717"/>
                  <a:pt x="4446945" y="2868705"/>
                </a:cubicBezTo>
                <a:cubicBezTo>
                  <a:pt x="4455910" y="2877670"/>
                  <a:pt x="4464099" y="2887484"/>
                  <a:pt x="4473839" y="2895600"/>
                </a:cubicBezTo>
                <a:cubicBezTo>
                  <a:pt x="4492844" y="2911438"/>
                  <a:pt x="4514673" y="2920499"/>
                  <a:pt x="4536592" y="2931458"/>
                </a:cubicBezTo>
                <a:cubicBezTo>
                  <a:pt x="4542568" y="2940423"/>
                  <a:pt x="4546902" y="2950734"/>
                  <a:pt x="4554521" y="2958353"/>
                </a:cubicBezTo>
                <a:cubicBezTo>
                  <a:pt x="4625054" y="3028888"/>
                  <a:pt x="4534859" y="2915037"/>
                  <a:pt x="4608309" y="3003176"/>
                </a:cubicBezTo>
                <a:cubicBezTo>
                  <a:pt x="4672587" y="3080308"/>
                  <a:pt x="4566995" y="2969022"/>
                  <a:pt x="4653133" y="3065929"/>
                </a:cubicBezTo>
                <a:cubicBezTo>
                  <a:pt x="4723058" y="3144596"/>
                  <a:pt x="4677320" y="3079800"/>
                  <a:pt x="4715886" y="3137647"/>
                </a:cubicBezTo>
                <a:cubicBezTo>
                  <a:pt x="4714174" y="3159898"/>
                  <a:pt x="4717307" y="3242380"/>
                  <a:pt x="4697956" y="3281082"/>
                </a:cubicBezTo>
                <a:cubicBezTo>
                  <a:pt x="4693138" y="3290719"/>
                  <a:pt x="4687645" y="3300358"/>
                  <a:pt x="4680027" y="3307976"/>
                </a:cubicBezTo>
                <a:cubicBezTo>
                  <a:pt x="4672409" y="3315594"/>
                  <a:pt x="4662098" y="3319929"/>
                  <a:pt x="4653133" y="3325905"/>
                </a:cubicBezTo>
                <a:cubicBezTo>
                  <a:pt x="4589058" y="3422018"/>
                  <a:pt x="4688844" y="3276148"/>
                  <a:pt x="4608309" y="3379694"/>
                </a:cubicBezTo>
                <a:cubicBezTo>
                  <a:pt x="4537358" y="3470917"/>
                  <a:pt x="4599614" y="3406320"/>
                  <a:pt x="4554521" y="3451411"/>
                </a:cubicBezTo>
                <a:cubicBezTo>
                  <a:pt x="4551533" y="3460376"/>
                  <a:pt x="4550418" y="3470202"/>
                  <a:pt x="4545556" y="3478305"/>
                </a:cubicBezTo>
                <a:cubicBezTo>
                  <a:pt x="4541208" y="3485553"/>
                  <a:pt x="4531407" y="3488675"/>
                  <a:pt x="4527627" y="3496235"/>
                </a:cubicBezTo>
                <a:cubicBezTo>
                  <a:pt x="4522117" y="3507255"/>
                  <a:pt x="4523515" y="3520769"/>
                  <a:pt x="4518662" y="3532094"/>
                </a:cubicBezTo>
                <a:cubicBezTo>
                  <a:pt x="4514418" y="3541997"/>
                  <a:pt x="4506709" y="3550023"/>
                  <a:pt x="4500733" y="3558988"/>
                </a:cubicBezTo>
                <a:cubicBezTo>
                  <a:pt x="4411086" y="3556000"/>
                  <a:pt x="4321238" y="3556731"/>
                  <a:pt x="4231792" y="3550023"/>
                </a:cubicBezTo>
                <a:cubicBezTo>
                  <a:pt x="4201403" y="3547744"/>
                  <a:pt x="4172204" y="3537104"/>
                  <a:pt x="4142145" y="3532094"/>
                </a:cubicBezTo>
                <a:cubicBezTo>
                  <a:pt x="4124569" y="3529165"/>
                  <a:pt x="4063226" y="3519535"/>
                  <a:pt x="4043533" y="3514164"/>
                </a:cubicBezTo>
                <a:cubicBezTo>
                  <a:pt x="4025300" y="3509191"/>
                  <a:pt x="4008080" y="3500819"/>
                  <a:pt x="3989745" y="3496235"/>
                </a:cubicBezTo>
                <a:cubicBezTo>
                  <a:pt x="3960181" y="3488844"/>
                  <a:pt x="3929846" y="3484916"/>
                  <a:pt x="3900098" y="3478305"/>
                </a:cubicBezTo>
                <a:cubicBezTo>
                  <a:pt x="3876043" y="3472959"/>
                  <a:pt x="3852286" y="3466352"/>
                  <a:pt x="3828380" y="3460376"/>
                </a:cubicBezTo>
                <a:cubicBezTo>
                  <a:pt x="3804474" y="3454400"/>
                  <a:pt x="3780039" y="3450239"/>
                  <a:pt x="3756662" y="3442447"/>
                </a:cubicBezTo>
                <a:cubicBezTo>
                  <a:pt x="3729768" y="3433482"/>
                  <a:pt x="3703482" y="3422429"/>
                  <a:pt x="3675980" y="3415553"/>
                </a:cubicBezTo>
                <a:cubicBezTo>
                  <a:pt x="3640121" y="3406588"/>
                  <a:pt x="3601463" y="3405188"/>
                  <a:pt x="3568403" y="3388658"/>
                </a:cubicBezTo>
                <a:cubicBezTo>
                  <a:pt x="3489974" y="3349443"/>
                  <a:pt x="3534183" y="3366112"/>
                  <a:pt x="3433933" y="3343835"/>
                </a:cubicBezTo>
                <a:cubicBezTo>
                  <a:pt x="3421980" y="3337858"/>
                  <a:pt x="3410633" y="3330472"/>
                  <a:pt x="3398074" y="3325905"/>
                </a:cubicBezTo>
                <a:cubicBezTo>
                  <a:pt x="3377629" y="3318470"/>
                  <a:pt x="3356114" y="3314374"/>
                  <a:pt x="3335321" y="3307976"/>
                </a:cubicBezTo>
                <a:cubicBezTo>
                  <a:pt x="3317258" y="3302418"/>
                  <a:pt x="3299705" y="3295239"/>
                  <a:pt x="3281533" y="3290047"/>
                </a:cubicBezTo>
                <a:cubicBezTo>
                  <a:pt x="3257839" y="3283277"/>
                  <a:pt x="3233509" y="3278886"/>
                  <a:pt x="3209815" y="3272117"/>
                </a:cubicBezTo>
                <a:cubicBezTo>
                  <a:pt x="3188897" y="3266141"/>
                  <a:pt x="3167507" y="3261623"/>
                  <a:pt x="3147062" y="3254188"/>
                </a:cubicBezTo>
                <a:cubicBezTo>
                  <a:pt x="3134503" y="3249621"/>
                  <a:pt x="3123881" y="3240484"/>
                  <a:pt x="3111203" y="3236258"/>
                </a:cubicBezTo>
                <a:cubicBezTo>
                  <a:pt x="3087826" y="3228466"/>
                  <a:pt x="3061526" y="3229349"/>
                  <a:pt x="3039486" y="3218329"/>
                </a:cubicBezTo>
                <a:cubicBezTo>
                  <a:pt x="3021557" y="3209364"/>
                  <a:pt x="3004310" y="3198880"/>
                  <a:pt x="2985698" y="3191435"/>
                </a:cubicBezTo>
                <a:cubicBezTo>
                  <a:pt x="2974258" y="3186859"/>
                  <a:pt x="2961866" y="3185143"/>
                  <a:pt x="2949839" y="3182470"/>
                </a:cubicBezTo>
                <a:cubicBezTo>
                  <a:pt x="2937006" y="3179618"/>
                  <a:pt x="2787070" y="3149132"/>
                  <a:pt x="2752615" y="3137647"/>
                </a:cubicBezTo>
                <a:cubicBezTo>
                  <a:pt x="2722082" y="3127469"/>
                  <a:pt x="2693658" y="3111480"/>
                  <a:pt x="2662968" y="3101788"/>
                </a:cubicBezTo>
                <a:cubicBezTo>
                  <a:pt x="2636697" y="3093492"/>
                  <a:pt x="2608717" y="3091632"/>
                  <a:pt x="2582286" y="3083858"/>
                </a:cubicBezTo>
                <a:cubicBezTo>
                  <a:pt x="2557792" y="3076654"/>
                  <a:pt x="2534789" y="3065038"/>
                  <a:pt x="2510568" y="3056964"/>
                </a:cubicBezTo>
                <a:cubicBezTo>
                  <a:pt x="2489930" y="3050085"/>
                  <a:pt x="2468608" y="3045433"/>
                  <a:pt x="2447815" y="3039035"/>
                </a:cubicBezTo>
                <a:cubicBezTo>
                  <a:pt x="2429752" y="3033477"/>
                  <a:pt x="2412129" y="3026536"/>
                  <a:pt x="2394027" y="3021105"/>
                </a:cubicBezTo>
                <a:cubicBezTo>
                  <a:pt x="2344016" y="3006102"/>
                  <a:pt x="2357738" y="3016874"/>
                  <a:pt x="2295415" y="2994211"/>
                </a:cubicBezTo>
                <a:cubicBezTo>
                  <a:pt x="2282856" y="2989644"/>
                  <a:pt x="2272356" y="2980122"/>
                  <a:pt x="2259556" y="2976282"/>
                </a:cubicBezTo>
                <a:cubicBezTo>
                  <a:pt x="2242146" y="2971059"/>
                  <a:pt x="2223304" y="2972100"/>
                  <a:pt x="2205768" y="2967317"/>
                </a:cubicBezTo>
                <a:cubicBezTo>
                  <a:pt x="2157441" y="2954137"/>
                  <a:pt x="2110929" y="2934643"/>
                  <a:pt x="2062333" y="2922494"/>
                </a:cubicBezTo>
                <a:cubicBezTo>
                  <a:pt x="2038427" y="2916517"/>
                  <a:pt x="2013992" y="2912357"/>
                  <a:pt x="1990615" y="2904564"/>
                </a:cubicBezTo>
                <a:cubicBezTo>
                  <a:pt x="1960082" y="2894386"/>
                  <a:pt x="1931366" y="2879278"/>
                  <a:pt x="1900968" y="2868705"/>
                </a:cubicBezTo>
                <a:cubicBezTo>
                  <a:pt x="1862580" y="2855353"/>
                  <a:pt x="1822986" y="2845700"/>
                  <a:pt x="1784427" y="2832847"/>
                </a:cubicBezTo>
                <a:cubicBezTo>
                  <a:pt x="1712227" y="2808781"/>
                  <a:pt x="1766412" y="2818969"/>
                  <a:pt x="1685815" y="2796988"/>
                </a:cubicBezTo>
                <a:cubicBezTo>
                  <a:pt x="1671115" y="2792979"/>
                  <a:pt x="1655643" y="2792209"/>
                  <a:pt x="1640992" y="2788023"/>
                </a:cubicBezTo>
                <a:cubicBezTo>
                  <a:pt x="1598322" y="2775832"/>
                  <a:pt x="1538519" y="2754716"/>
                  <a:pt x="1497556" y="2734235"/>
                </a:cubicBezTo>
                <a:cubicBezTo>
                  <a:pt x="1481971" y="2726443"/>
                  <a:pt x="1468655" y="2714418"/>
                  <a:pt x="1452733" y="2707341"/>
                </a:cubicBezTo>
                <a:cubicBezTo>
                  <a:pt x="1441474" y="2702337"/>
                  <a:pt x="1428410" y="2702702"/>
                  <a:pt x="1416874" y="2698376"/>
                </a:cubicBezTo>
                <a:cubicBezTo>
                  <a:pt x="1404361" y="2693684"/>
                  <a:pt x="1393423" y="2685410"/>
                  <a:pt x="1381015" y="2680447"/>
                </a:cubicBezTo>
                <a:cubicBezTo>
                  <a:pt x="1363468" y="2673428"/>
                  <a:pt x="1345156" y="2668493"/>
                  <a:pt x="1327227" y="2662517"/>
                </a:cubicBezTo>
                <a:lnTo>
                  <a:pt x="1300333" y="2653553"/>
                </a:lnTo>
                <a:cubicBezTo>
                  <a:pt x="1245834" y="2617219"/>
                  <a:pt x="1303736" y="2651466"/>
                  <a:pt x="1237580" y="2626658"/>
                </a:cubicBezTo>
                <a:cubicBezTo>
                  <a:pt x="1225067" y="2621966"/>
                  <a:pt x="1214129" y="2613692"/>
                  <a:pt x="1201721" y="2608729"/>
                </a:cubicBezTo>
                <a:cubicBezTo>
                  <a:pt x="1184174" y="2601710"/>
                  <a:pt x="1164837" y="2599252"/>
                  <a:pt x="1147933" y="2590800"/>
                </a:cubicBezTo>
                <a:cubicBezTo>
                  <a:pt x="1135980" y="2584823"/>
                  <a:pt x="1124752" y="2577096"/>
                  <a:pt x="1112074" y="2572870"/>
                </a:cubicBezTo>
                <a:cubicBezTo>
                  <a:pt x="1097619" y="2568052"/>
                  <a:pt x="1081951" y="2567914"/>
                  <a:pt x="1067251" y="2563905"/>
                </a:cubicBezTo>
                <a:cubicBezTo>
                  <a:pt x="1049017" y="2558932"/>
                  <a:pt x="1013462" y="2545976"/>
                  <a:pt x="1013462" y="2545976"/>
                </a:cubicBezTo>
                <a:cubicBezTo>
                  <a:pt x="998521" y="2548964"/>
                  <a:pt x="982906" y="2549591"/>
                  <a:pt x="968639" y="2554941"/>
                </a:cubicBezTo>
                <a:cubicBezTo>
                  <a:pt x="944918" y="2563837"/>
                  <a:pt x="908660" y="2605955"/>
                  <a:pt x="896921" y="2617694"/>
                </a:cubicBezTo>
                <a:cubicBezTo>
                  <a:pt x="862409" y="2652206"/>
                  <a:pt x="880576" y="2637556"/>
                  <a:pt x="843133" y="2662517"/>
                </a:cubicBezTo>
                <a:cubicBezTo>
                  <a:pt x="816930" y="2741123"/>
                  <a:pt x="862123" y="2618911"/>
                  <a:pt x="798309" y="2725270"/>
                </a:cubicBezTo>
                <a:cubicBezTo>
                  <a:pt x="789344" y="2740211"/>
                  <a:pt x="779207" y="2754509"/>
                  <a:pt x="771415" y="2770094"/>
                </a:cubicBezTo>
                <a:cubicBezTo>
                  <a:pt x="745566" y="2821793"/>
                  <a:pt x="783060" y="2772498"/>
                  <a:pt x="744521" y="2823882"/>
                </a:cubicBezTo>
                <a:cubicBezTo>
                  <a:pt x="718108" y="2859098"/>
                  <a:pt x="699992" y="2873436"/>
                  <a:pt x="681768" y="2913529"/>
                </a:cubicBezTo>
                <a:cubicBezTo>
                  <a:pt x="673948" y="2930734"/>
                  <a:pt x="670858" y="2949770"/>
                  <a:pt x="663839" y="2967317"/>
                </a:cubicBezTo>
                <a:cubicBezTo>
                  <a:pt x="657862" y="2982258"/>
                  <a:pt x="650998" y="2996874"/>
                  <a:pt x="645909" y="3012141"/>
                </a:cubicBezTo>
                <a:cubicBezTo>
                  <a:pt x="636408" y="3040644"/>
                  <a:pt x="639495" y="3048985"/>
                  <a:pt x="627980" y="3074894"/>
                </a:cubicBezTo>
                <a:cubicBezTo>
                  <a:pt x="614367" y="3105523"/>
                  <a:pt x="593082" y="3145170"/>
                  <a:pt x="574192" y="3173505"/>
                </a:cubicBezTo>
                <a:cubicBezTo>
                  <a:pt x="565904" y="3185937"/>
                  <a:pt x="556263" y="3197411"/>
                  <a:pt x="547298" y="3209364"/>
                </a:cubicBezTo>
                <a:cubicBezTo>
                  <a:pt x="530230" y="3277636"/>
                  <a:pt x="543844" y="3234201"/>
                  <a:pt x="493509" y="3334870"/>
                </a:cubicBezTo>
                <a:cubicBezTo>
                  <a:pt x="487533" y="3346823"/>
                  <a:pt x="478821" y="3357764"/>
                  <a:pt x="475580" y="3370729"/>
                </a:cubicBezTo>
                <a:cubicBezTo>
                  <a:pt x="466159" y="3408414"/>
                  <a:pt x="466689" y="3413153"/>
                  <a:pt x="448686" y="3451411"/>
                </a:cubicBezTo>
                <a:cubicBezTo>
                  <a:pt x="431615" y="3487687"/>
                  <a:pt x="407576" y="3520954"/>
                  <a:pt x="394898" y="3558988"/>
                </a:cubicBezTo>
                <a:cubicBezTo>
                  <a:pt x="391910" y="3567953"/>
                  <a:pt x="389655" y="3577196"/>
                  <a:pt x="385933" y="3585882"/>
                </a:cubicBezTo>
                <a:cubicBezTo>
                  <a:pt x="380669" y="3598165"/>
                  <a:pt x="372800" y="3609268"/>
                  <a:pt x="368003" y="3621741"/>
                </a:cubicBezTo>
                <a:cubicBezTo>
                  <a:pt x="357826" y="3648200"/>
                  <a:pt x="356834" y="3678835"/>
                  <a:pt x="341109" y="3702423"/>
                </a:cubicBezTo>
                <a:cubicBezTo>
                  <a:pt x="309006" y="3750579"/>
                  <a:pt x="308120" y="3741686"/>
                  <a:pt x="296286" y="3783105"/>
                </a:cubicBezTo>
                <a:cubicBezTo>
                  <a:pt x="290022" y="3805027"/>
                  <a:pt x="280042" y="3856779"/>
                  <a:pt x="269392" y="3872753"/>
                </a:cubicBezTo>
                <a:cubicBezTo>
                  <a:pt x="249805" y="3902133"/>
                  <a:pt x="251462" y="3888873"/>
                  <a:pt x="251462" y="3908611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00041" y="1622558"/>
            <a:ext cx="1136754" cy="5926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$100</a:t>
            </a:r>
          </a:p>
        </p:txBody>
      </p:sp>
      <p:sp>
        <p:nvSpPr>
          <p:cNvPr id="34" name="Oval 33"/>
          <p:cNvSpPr/>
          <p:nvPr/>
        </p:nvSpPr>
        <p:spPr>
          <a:xfrm>
            <a:off x="1600041" y="1622558"/>
            <a:ext cx="1136754" cy="5926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$0</a:t>
            </a:r>
          </a:p>
        </p:txBody>
      </p:sp>
      <p:sp>
        <p:nvSpPr>
          <p:cNvPr id="35" name="Oval 34"/>
          <p:cNvSpPr/>
          <p:nvPr/>
        </p:nvSpPr>
        <p:spPr>
          <a:xfrm>
            <a:off x="8857048" y="1622558"/>
            <a:ext cx="1729468" cy="5926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$5</a:t>
            </a:r>
          </a:p>
        </p:txBody>
      </p:sp>
      <p:sp>
        <p:nvSpPr>
          <p:cNvPr id="38" name="Oval 37"/>
          <p:cNvSpPr/>
          <p:nvPr/>
        </p:nvSpPr>
        <p:spPr>
          <a:xfrm>
            <a:off x="8857048" y="1622558"/>
            <a:ext cx="1729468" cy="5926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$105</a:t>
            </a:r>
          </a:p>
        </p:txBody>
      </p:sp>
    </p:spTree>
    <p:extLst>
      <p:ext uri="{BB962C8B-B14F-4D97-AF65-F5344CB8AC3E}">
        <p14:creationId xmlns:p14="http://schemas.microsoft.com/office/powerpoint/2010/main" val="16903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  <p:bldP spid="34" grpId="0" animBg="1"/>
      <p:bldP spid="35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6186205" y="1537663"/>
            <a:ext cx="4465018" cy="53225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532390" y="1535492"/>
            <a:ext cx="4634753" cy="532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935768" y="3560737"/>
            <a:ext cx="36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b="1" dirty="0"/>
              <a:t>GIST OF DAO ATTACK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3098" y="2362215"/>
            <a:ext cx="2362200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Withdraw start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1963364" y="3149123"/>
            <a:ext cx="2541668" cy="426324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 &gt; 0</a:t>
            </a:r>
          </a:p>
        </p:txBody>
      </p:sp>
      <p:sp>
        <p:nvSpPr>
          <p:cNvPr id="6" name="Oval 5"/>
          <p:cNvSpPr/>
          <p:nvPr/>
        </p:nvSpPr>
        <p:spPr>
          <a:xfrm>
            <a:off x="3437468" y="3887445"/>
            <a:ext cx="1976897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 </a:t>
            </a:r>
            <a:r>
              <a:rPr lang="en-US" dirty="0" err="1"/>
              <a:t>sendMoney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37468" y="4709957"/>
            <a:ext cx="1976897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from </a:t>
            </a:r>
            <a:r>
              <a:rPr lang="en-US" dirty="0" err="1"/>
              <a:t>sendMoney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53092" y="6205092"/>
            <a:ext cx="2362200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Withdraw end</a:t>
            </a:r>
          </a:p>
        </p:txBody>
      </p:sp>
      <p:sp>
        <p:nvSpPr>
          <p:cNvPr id="10" name="Oval 9"/>
          <p:cNvSpPr/>
          <p:nvPr/>
        </p:nvSpPr>
        <p:spPr>
          <a:xfrm>
            <a:off x="7497199" y="2362215"/>
            <a:ext cx="2362200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sendMoney</a:t>
            </a:r>
            <a:r>
              <a:rPr lang="en-US" dirty="0"/>
              <a:t> start</a:t>
            </a:r>
          </a:p>
        </p:txBody>
      </p:sp>
      <p:sp>
        <p:nvSpPr>
          <p:cNvPr id="13" name="Oval 12"/>
          <p:cNvSpPr/>
          <p:nvPr/>
        </p:nvSpPr>
        <p:spPr>
          <a:xfrm>
            <a:off x="7757533" y="3382449"/>
            <a:ext cx="1841533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 Withdraw</a:t>
            </a:r>
          </a:p>
        </p:txBody>
      </p:sp>
      <p:sp>
        <p:nvSpPr>
          <p:cNvPr id="14" name="Oval 13"/>
          <p:cNvSpPr/>
          <p:nvPr/>
        </p:nvSpPr>
        <p:spPr>
          <a:xfrm>
            <a:off x="7757533" y="4322247"/>
            <a:ext cx="1841533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from Withdraw</a:t>
            </a:r>
          </a:p>
        </p:txBody>
      </p:sp>
      <p:sp>
        <p:nvSpPr>
          <p:cNvPr id="15" name="Oval 14"/>
          <p:cNvSpPr/>
          <p:nvPr/>
        </p:nvSpPr>
        <p:spPr>
          <a:xfrm>
            <a:off x="7497199" y="5918213"/>
            <a:ext cx="2362200" cy="5757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sendMoney</a:t>
            </a:r>
            <a:r>
              <a:rPr lang="en-US" dirty="0"/>
              <a:t> end</a:t>
            </a:r>
          </a:p>
        </p:txBody>
      </p:sp>
      <p:cxnSp>
        <p:nvCxnSpPr>
          <p:cNvPr id="20" name="Straight Arrow Connector 19"/>
          <p:cNvCxnSpPr>
            <a:stCxn id="4" idx="4"/>
          </p:cNvCxnSpPr>
          <p:nvPr/>
        </p:nvCxnSpPr>
        <p:spPr>
          <a:xfrm flipH="1">
            <a:off x="3234192" y="2937948"/>
            <a:ext cx="6" cy="21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" idx="0"/>
          </p:cNvCxnSpPr>
          <p:nvPr/>
        </p:nvCxnSpPr>
        <p:spPr>
          <a:xfrm>
            <a:off x="3234192" y="3576434"/>
            <a:ext cx="1191724" cy="311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6"/>
            <a:endCxn id="10" idx="2"/>
          </p:cNvCxnSpPr>
          <p:nvPr/>
        </p:nvCxnSpPr>
        <p:spPr>
          <a:xfrm flipV="1">
            <a:off x="5414365" y="2650081"/>
            <a:ext cx="2082835" cy="152523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4"/>
            <a:endCxn id="11" idx="0"/>
          </p:cNvCxnSpPr>
          <p:nvPr/>
        </p:nvCxnSpPr>
        <p:spPr>
          <a:xfrm>
            <a:off x="8678299" y="2937947"/>
            <a:ext cx="0" cy="262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2"/>
            <a:endCxn id="4" idx="6"/>
          </p:cNvCxnSpPr>
          <p:nvPr/>
        </p:nvCxnSpPr>
        <p:spPr>
          <a:xfrm flipH="1" flipV="1">
            <a:off x="4415298" y="2650081"/>
            <a:ext cx="3342234" cy="1020234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4"/>
            <a:endCxn id="56" idx="0"/>
          </p:cNvCxnSpPr>
          <p:nvPr/>
        </p:nvCxnSpPr>
        <p:spPr>
          <a:xfrm flipH="1">
            <a:off x="3200352" y="5285689"/>
            <a:ext cx="1225564" cy="3923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15" idx="0"/>
          </p:cNvCxnSpPr>
          <p:nvPr/>
        </p:nvCxnSpPr>
        <p:spPr>
          <a:xfrm>
            <a:off x="8678299" y="5576538"/>
            <a:ext cx="1" cy="341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8" idx="0"/>
          </p:cNvCxnSpPr>
          <p:nvPr/>
        </p:nvCxnSpPr>
        <p:spPr>
          <a:xfrm>
            <a:off x="3234192" y="3576435"/>
            <a:ext cx="0" cy="2628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7" idx="6"/>
            <a:endCxn id="15" idx="2"/>
          </p:cNvCxnSpPr>
          <p:nvPr/>
        </p:nvCxnSpPr>
        <p:spPr>
          <a:xfrm>
            <a:off x="5414365" y="4997823"/>
            <a:ext cx="2082835" cy="12082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" idx="2"/>
            <a:endCxn id="8" idx="6"/>
          </p:cNvCxnSpPr>
          <p:nvPr/>
        </p:nvCxnSpPr>
        <p:spPr>
          <a:xfrm flipH="1">
            <a:off x="4415292" y="4610114"/>
            <a:ext cx="3342240" cy="188284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arrow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24000" y="10738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trike="sngStrike" dirty="0">
                <a:solidFill>
                  <a:schemeClr val="tx1"/>
                </a:solidFill>
              </a:rPr>
              <a:t>For every path there is a path without callbacks with same effect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86701" y="3379088"/>
            <a:ext cx="36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30641" y="2938803"/>
            <a:ext cx="36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45981" y="5388552"/>
            <a:ext cx="367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211904" y="5678035"/>
            <a:ext cx="1976897" cy="3033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 = 0</a:t>
            </a:r>
          </a:p>
        </p:txBody>
      </p:sp>
      <p:sp>
        <p:nvSpPr>
          <p:cNvPr id="49" name="Rectangle 48"/>
          <p:cNvSpPr/>
          <p:nvPr/>
        </p:nvSpPr>
        <p:spPr>
          <a:xfrm rot="20870237">
            <a:off x="4204667" y="5286433"/>
            <a:ext cx="6385932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ECF Could have prevented the DAO bug without human intervention!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36497" y="1574359"/>
            <a:ext cx="1136754" cy="5926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$100</a:t>
            </a:r>
          </a:p>
        </p:txBody>
      </p:sp>
      <p:sp>
        <p:nvSpPr>
          <p:cNvPr id="33" name="Oval 32"/>
          <p:cNvSpPr/>
          <p:nvPr/>
        </p:nvSpPr>
        <p:spPr>
          <a:xfrm>
            <a:off x="8771612" y="1584104"/>
            <a:ext cx="1729468" cy="5926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$5</a:t>
            </a:r>
          </a:p>
        </p:txBody>
      </p:sp>
      <p:sp>
        <p:nvSpPr>
          <p:cNvPr id="34" name="Oval 33"/>
          <p:cNvSpPr/>
          <p:nvPr/>
        </p:nvSpPr>
        <p:spPr>
          <a:xfrm>
            <a:off x="8771612" y="1584104"/>
            <a:ext cx="1729468" cy="5926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$105</a:t>
            </a:r>
          </a:p>
        </p:txBody>
      </p:sp>
      <p:sp>
        <p:nvSpPr>
          <p:cNvPr id="35" name="Oval 34"/>
          <p:cNvSpPr/>
          <p:nvPr/>
        </p:nvSpPr>
        <p:spPr>
          <a:xfrm>
            <a:off x="8771612" y="1584104"/>
            <a:ext cx="1729468" cy="5926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$205</a:t>
            </a:r>
          </a:p>
        </p:txBody>
      </p:sp>
      <p:sp>
        <p:nvSpPr>
          <p:cNvPr id="9" name="Freeform 8"/>
          <p:cNvSpPr/>
          <p:nvPr/>
        </p:nvSpPr>
        <p:spPr>
          <a:xfrm>
            <a:off x="3421060" y="2441276"/>
            <a:ext cx="4926435" cy="1449655"/>
          </a:xfrm>
          <a:custGeom>
            <a:avLst/>
            <a:gdLst>
              <a:gd name="connsiteX0" fmla="*/ 752 w 4926435"/>
              <a:gd name="connsiteY0" fmla="*/ 362310 h 1449655"/>
              <a:gd name="connsiteX1" fmla="*/ 35258 w 4926435"/>
              <a:gd name="connsiteY1" fmla="*/ 733246 h 1449655"/>
              <a:gd name="connsiteX2" fmla="*/ 69764 w 4926435"/>
              <a:gd name="connsiteY2" fmla="*/ 793631 h 1449655"/>
              <a:gd name="connsiteX3" fmla="*/ 156028 w 4926435"/>
              <a:gd name="connsiteY3" fmla="*/ 957533 h 1449655"/>
              <a:gd name="connsiteX4" fmla="*/ 207786 w 4926435"/>
              <a:gd name="connsiteY4" fmla="*/ 1026544 h 1449655"/>
              <a:gd name="connsiteX5" fmla="*/ 328556 w 4926435"/>
              <a:gd name="connsiteY5" fmla="*/ 1121434 h 1449655"/>
              <a:gd name="connsiteX6" fmla="*/ 414820 w 4926435"/>
              <a:gd name="connsiteY6" fmla="*/ 1164567 h 1449655"/>
              <a:gd name="connsiteX7" fmla="*/ 457952 w 4926435"/>
              <a:gd name="connsiteY7" fmla="*/ 1190446 h 1449655"/>
              <a:gd name="connsiteX8" fmla="*/ 647733 w 4926435"/>
              <a:gd name="connsiteY8" fmla="*/ 1268083 h 1449655"/>
              <a:gd name="connsiteX9" fmla="*/ 733998 w 4926435"/>
              <a:gd name="connsiteY9" fmla="*/ 1302589 h 1449655"/>
              <a:gd name="connsiteX10" fmla="*/ 777130 w 4926435"/>
              <a:gd name="connsiteY10" fmla="*/ 1319842 h 1449655"/>
              <a:gd name="connsiteX11" fmla="*/ 958284 w 4926435"/>
              <a:gd name="connsiteY11" fmla="*/ 1362974 h 1449655"/>
              <a:gd name="connsiteX12" fmla="*/ 1027296 w 4926435"/>
              <a:gd name="connsiteY12" fmla="*/ 1380227 h 1449655"/>
              <a:gd name="connsiteX13" fmla="*/ 1104933 w 4926435"/>
              <a:gd name="connsiteY13" fmla="*/ 1397480 h 1449655"/>
              <a:gd name="connsiteX14" fmla="*/ 1268835 w 4926435"/>
              <a:gd name="connsiteY14" fmla="*/ 1423359 h 1449655"/>
              <a:gd name="connsiteX15" fmla="*/ 1415484 w 4926435"/>
              <a:gd name="connsiteY15" fmla="*/ 1449238 h 1449655"/>
              <a:gd name="connsiteX16" fmla="*/ 1708783 w 4926435"/>
              <a:gd name="connsiteY16" fmla="*/ 1431985 h 1449655"/>
              <a:gd name="connsiteX17" fmla="*/ 1924443 w 4926435"/>
              <a:gd name="connsiteY17" fmla="*/ 1337095 h 1449655"/>
              <a:gd name="connsiteX18" fmla="*/ 2209115 w 4926435"/>
              <a:gd name="connsiteY18" fmla="*/ 1216325 h 1449655"/>
              <a:gd name="connsiteX19" fmla="*/ 2304005 w 4926435"/>
              <a:gd name="connsiteY19" fmla="*/ 1164567 h 1449655"/>
              <a:gd name="connsiteX20" fmla="*/ 2666315 w 4926435"/>
              <a:gd name="connsiteY20" fmla="*/ 1009291 h 1449655"/>
              <a:gd name="connsiteX21" fmla="*/ 2830216 w 4926435"/>
              <a:gd name="connsiteY21" fmla="*/ 905774 h 1449655"/>
              <a:gd name="connsiteX22" fmla="*/ 3244284 w 4926435"/>
              <a:gd name="connsiteY22" fmla="*/ 586597 h 1449655"/>
              <a:gd name="connsiteX23" fmla="*/ 3416813 w 4926435"/>
              <a:gd name="connsiteY23" fmla="*/ 457200 h 1449655"/>
              <a:gd name="connsiteX24" fmla="*/ 3511703 w 4926435"/>
              <a:gd name="connsiteY24" fmla="*/ 388189 h 1449655"/>
              <a:gd name="connsiteX25" fmla="*/ 3580715 w 4926435"/>
              <a:gd name="connsiteY25" fmla="*/ 319178 h 1449655"/>
              <a:gd name="connsiteX26" fmla="*/ 3641099 w 4926435"/>
              <a:gd name="connsiteY26" fmla="*/ 284672 h 1449655"/>
              <a:gd name="connsiteX27" fmla="*/ 3675605 w 4926435"/>
              <a:gd name="connsiteY27" fmla="*/ 250167 h 1449655"/>
              <a:gd name="connsiteX28" fmla="*/ 3718737 w 4926435"/>
              <a:gd name="connsiteY28" fmla="*/ 224287 h 1449655"/>
              <a:gd name="connsiteX29" fmla="*/ 3779122 w 4926435"/>
              <a:gd name="connsiteY29" fmla="*/ 181155 h 1449655"/>
              <a:gd name="connsiteX30" fmla="*/ 4055167 w 4926435"/>
              <a:gd name="connsiteY30" fmla="*/ 69012 h 1449655"/>
              <a:gd name="connsiteX31" fmla="*/ 4253575 w 4926435"/>
              <a:gd name="connsiteY31" fmla="*/ 17253 h 1449655"/>
              <a:gd name="connsiteX32" fmla="*/ 4434730 w 4926435"/>
              <a:gd name="connsiteY32" fmla="*/ 0 h 1449655"/>
              <a:gd name="connsiteX33" fmla="*/ 4710775 w 4926435"/>
              <a:gd name="connsiteY33" fmla="*/ 34506 h 1449655"/>
              <a:gd name="connsiteX34" fmla="*/ 4753907 w 4926435"/>
              <a:gd name="connsiteY34" fmla="*/ 69012 h 1449655"/>
              <a:gd name="connsiteX35" fmla="*/ 4788413 w 4926435"/>
              <a:gd name="connsiteY35" fmla="*/ 103517 h 1449655"/>
              <a:gd name="connsiteX36" fmla="*/ 4814292 w 4926435"/>
              <a:gd name="connsiteY36" fmla="*/ 146650 h 1449655"/>
              <a:gd name="connsiteX37" fmla="*/ 4866050 w 4926435"/>
              <a:gd name="connsiteY37" fmla="*/ 276046 h 1449655"/>
              <a:gd name="connsiteX38" fmla="*/ 4883303 w 4926435"/>
              <a:gd name="connsiteY38" fmla="*/ 388189 h 1449655"/>
              <a:gd name="connsiteX39" fmla="*/ 4891930 w 4926435"/>
              <a:gd name="connsiteY39" fmla="*/ 457200 h 1449655"/>
              <a:gd name="connsiteX40" fmla="*/ 4909183 w 4926435"/>
              <a:gd name="connsiteY40" fmla="*/ 526212 h 1449655"/>
              <a:gd name="connsiteX41" fmla="*/ 4926435 w 4926435"/>
              <a:gd name="connsiteY41" fmla="*/ 655608 h 1449655"/>
              <a:gd name="connsiteX42" fmla="*/ 4917809 w 4926435"/>
              <a:gd name="connsiteY42" fmla="*/ 862642 h 1449655"/>
              <a:gd name="connsiteX43" fmla="*/ 4891930 w 4926435"/>
              <a:gd name="connsiteY43" fmla="*/ 948906 h 1449655"/>
              <a:gd name="connsiteX44" fmla="*/ 4866050 w 4926435"/>
              <a:gd name="connsiteY44" fmla="*/ 1017917 h 1449655"/>
              <a:gd name="connsiteX45" fmla="*/ 4840171 w 4926435"/>
              <a:gd name="connsiteY45" fmla="*/ 1086929 h 1449655"/>
              <a:gd name="connsiteX46" fmla="*/ 4788413 w 4926435"/>
              <a:gd name="connsiteY46" fmla="*/ 1138687 h 1449655"/>
              <a:gd name="connsiteX47" fmla="*/ 4762533 w 4926435"/>
              <a:gd name="connsiteY47" fmla="*/ 1181819 h 1449655"/>
              <a:gd name="connsiteX48" fmla="*/ 4719401 w 4926435"/>
              <a:gd name="connsiteY48" fmla="*/ 1207699 h 1449655"/>
              <a:gd name="connsiteX49" fmla="*/ 4590005 w 4926435"/>
              <a:gd name="connsiteY49" fmla="*/ 1285336 h 1449655"/>
              <a:gd name="connsiteX50" fmla="*/ 4451983 w 4926435"/>
              <a:gd name="connsiteY50" fmla="*/ 1311216 h 1449655"/>
              <a:gd name="connsiteX51" fmla="*/ 4408850 w 4926435"/>
              <a:gd name="connsiteY51" fmla="*/ 1319842 h 1449655"/>
              <a:gd name="connsiteX52" fmla="*/ 4089673 w 4926435"/>
              <a:gd name="connsiteY52" fmla="*/ 1311216 h 1449655"/>
              <a:gd name="connsiteX53" fmla="*/ 3951650 w 4926435"/>
              <a:gd name="connsiteY53" fmla="*/ 1276710 h 1449655"/>
              <a:gd name="connsiteX54" fmla="*/ 3701484 w 4926435"/>
              <a:gd name="connsiteY54" fmla="*/ 1242204 h 1449655"/>
              <a:gd name="connsiteX55" fmla="*/ 3287416 w 4926435"/>
              <a:gd name="connsiteY55" fmla="*/ 1164567 h 1449655"/>
              <a:gd name="connsiteX56" fmla="*/ 2881975 w 4926435"/>
              <a:gd name="connsiteY56" fmla="*/ 992038 h 1449655"/>
              <a:gd name="connsiteX57" fmla="*/ 2674941 w 4926435"/>
              <a:gd name="connsiteY57" fmla="*/ 914400 h 1449655"/>
              <a:gd name="connsiteX58" fmla="*/ 2433401 w 4926435"/>
              <a:gd name="connsiteY58" fmla="*/ 819510 h 1449655"/>
              <a:gd name="connsiteX59" fmla="*/ 2200488 w 4926435"/>
              <a:gd name="connsiteY59" fmla="*/ 733246 h 1449655"/>
              <a:gd name="connsiteX60" fmla="*/ 2079718 w 4926435"/>
              <a:gd name="connsiteY60" fmla="*/ 690114 h 1449655"/>
              <a:gd name="connsiteX61" fmla="*/ 1769167 w 4926435"/>
              <a:gd name="connsiteY61" fmla="*/ 560717 h 1449655"/>
              <a:gd name="connsiteX62" fmla="*/ 1596639 w 4926435"/>
              <a:gd name="connsiteY62" fmla="*/ 491706 h 1449655"/>
              <a:gd name="connsiteX63" fmla="*/ 1380979 w 4926435"/>
              <a:gd name="connsiteY63" fmla="*/ 439948 h 1449655"/>
              <a:gd name="connsiteX64" fmla="*/ 1208450 w 4926435"/>
              <a:gd name="connsiteY64" fmla="*/ 370936 h 1449655"/>
              <a:gd name="connsiteX65" fmla="*/ 1122186 w 4926435"/>
              <a:gd name="connsiteY65" fmla="*/ 345057 h 1449655"/>
              <a:gd name="connsiteX66" fmla="*/ 1053175 w 4926435"/>
              <a:gd name="connsiteY66" fmla="*/ 310551 h 1449655"/>
              <a:gd name="connsiteX67" fmla="*/ 880647 w 4926435"/>
              <a:gd name="connsiteY67" fmla="*/ 241540 h 1449655"/>
              <a:gd name="connsiteX68" fmla="*/ 837515 w 4926435"/>
              <a:gd name="connsiteY68" fmla="*/ 232914 h 1449655"/>
              <a:gd name="connsiteX69" fmla="*/ 803009 w 4926435"/>
              <a:gd name="connsiteY69" fmla="*/ 207034 h 1449655"/>
              <a:gd name="connsiteX70" fmla="*/ 708118 w 4926435"/>
              <a:gd name="connsiteY70" fmla="*/ 198408 h 144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926435" h="1449655">
                <a:moveTo>
                  <a:pt x="752" y="362310"/>
                </a:moveTo>
                <a:cubicBezTo>
                  <a:pt x="5313" y="512809"/>
                  <a:pt x="-16327" y="607969"/>
                  <a:pt x="35258" y="733246"/>
                </a:cubicBezTo>
                <a:cubicBezTo>
                  <a:pt x="44085" y="754683"/>
                  <a:pt x="58967" y="773116"/>
                  <a:pt x="69764" y="793631"/>
                </a:cubicBezTo>
                <a:cubicBezTo>
                  <a:pt x="91632" y="835180"/>
                  <a:pt x="126574" y="913352"/>
                  <a:pt x="156028" y="957533"/>
                </a:cubicBezTo>
                <a:cubicBezTo>
                  <a:pt x="171978" y="981458"/>
                  <a:pt x="185176" y="1008779"/>
                  <a:pt x="207786" y="1026544"/>
                </a:cubicBezTo>
                <a:cubicBezTo>
                  <a:pt x="248043" y="1058174"/>
                  <a:pt x="282765" y="1098538"/>
                  <a:pt x="328556" y="1121434"/>
                </a:cubicBezTo>
                <a:cubicBezTo>
                  <a:pt x="357311" y="1135812"/>
                  <a:pt x="387253" y="1148027"/>
                  <a:pt x="414820" y="1164567"/>
                </a:cubicBezTo>
                <a:cubicBezTo>
                  <a:pt x="429197" y="1173193"/>
                  <a:pt x="442630" y="1183636"/>
                  <a:pt x="457952" y="1190446"/>
                </a:cubicBezTo>
                <a:cubicBezTo>
                  <a:pt x="520410" y="1218205"/>
                  <a:pt x="584410" y="1242358"/>
                  <a:pt x="647733" y="1268083"/>
                </a:cubicBezTo>
                <a:lnTo>
                  <a:pt x="733998" y="1302589"/>
                </a:lnTo>
                <a:cubicBezTo>
                  <a:pt x="748375" y="1308340"/>
                  <a:pt x="762241" y="1315588"/>
                  <a:pt x="777130" y="1319842"/>
                </a:cubicBezTo>
                <a:cubicBezTo>
                  <a:pt x="1057235" y="1399873"/>
                  <a:pt x="788566" y="1329031"/>
                  <a:pt x="958284" y="1362974"/>
                </a:cubicBezTo>
                <a:cubicBezTo>
                  <a:pt x="981536" y="1367624"/>
                  <a:pt x="1004214" y="1374796"/>
                  <a:pt x="1027296" y="1380227"/>
                </a:cubicBezTo>
                <a:cubicBezTo>
                  <a:pt x="1053102" y="1386299"/>
                  <a:pt x="1078891" y="1392520"/>
                  <a:pt x="1104933" y="1397480"/>
                </a:cubicBezTo>
                <a:cubicBezTo>
                  <a:pt x="1410760" y="1455734"/>
                  <a:pt x="1067887" y="1387898"/>
                  <a:pt x="1268835" y="1423359"/>
                </a:cubicBezTo>
                <a:cubicBezTo>
                  <a:pt x="1449378" y="1455219"/>
                  <a:pt x="1274523" y="1429102"/>
                  <a:pt x="1415484" y="1449238"/>
                </a:cubicBezTo>
                <a:cubicBezTo>
                  <a:pt x="1437735" y="1448471"/>
                  <a:pt x="1626458" y="1455507"/>
                  <a:pt x="1708783" y="1431985"/>
                </a:cubicBezTo>
                <a:cubicBezTo>
                  <a:pt x="1825259" y="1398706"/>
                  <a:pt x="1780800" y="1401587"/>
                  <a:pt x="1924443" y="1337095"/>
                </a:cubicBezTo>
                <a:cubicBezTo>
                  <a:pt x="2018477" y="1294876"/>
                  <a:pt x="2118624" y="1265683"/>
                  <a:pt x="2209115" y="1216325"/>
                </a:cubicBezTo>
                <a:cubicBezTo>
                  <a:pt x="2240745" y="1199072"/>
                  <a:pt x="2271184" y="1179429"/>
                  <a:pt x="2304005" y="1164567"/>
                </a:cubicBezTo>
                <a:cubicBezTo>
                  <a:pt x="2423699" y="1110366"/>
                  <a:pt x="2555223" y="1079455"/>
                  <a:pt x="2666315" y="1009291"/>
                </a:cubicBezTo>
                <a:cubicBezTo>
                  <a:pt x="2720949" y="974785"/>
                  <a:pt x="2777832" y="943607"/>
                  <a:pt x="2830216" y="905774"/>
                </a:cubicBezTo>
                <a:cubicBezTo>
                  <a:pt x="2886467" y="865148"/>
                  <a:pt x="3136401" y="668327"/>
                  <a:pt x="3244284" y="586597"/>
                </a:cubicBezTo>
                <a:lnTo>
                  <a:pt x="3416813" y="457200"/>
                </a:lnTo>
                <a:cubicBezTo>
                  <a:pt x="3448222" y="433896"/>
                  <a:pt x="3484048" y="415844"/>
                  <a:pt x="3511703" y="388189"/>
                </a:cubicBezTo>
                <a:cubicBezTo>
                  <a:pt x="3534707" y="365185"/>
                  <a:pt x="3555312" y="339501"/>
                  <a:pt x="3580715" y="319178"/>
                </a:cubicBezTo>
                <a:cubicBezTo>
                  <a:pt x="3598818" y="304696"/>
                  <a:pt x="3622350" y="298307"/>
                  <a:pt x="3641099" y="284672"/>
                </a:cubicBezTo>
                <a:cubicBezTo>
                  <a:pt x="3654254" y="275105"/>
                  <a:pt x="3662765" y="260153"/>
                  <a:pt x="3675605" y="250167"/>
                </a:cubicBezTo>
                <a:cubicBezTo>
                  <a:pt x="3688840" y="239873"/>
                  <a:pt x="3704786" y="233588"/>
                  <a:pt x="3718737" y="224287"/>
                </a:cubicBezTo>
                <a:cubicBezTo>
                  <a:pt x="3739318" y="210566"/>
                  <a:pt x="3757176" y="192567"/>
                  <a:pt x="3779122" y="181155"/>
                </a:cubicBezTo>
                <a:cubicBezTo>
                  <a:pt x="3845530" y="146623"/>
                  <a:pt x="3977607" y="92071"/>
                  <a:pt x="4055167" y="69012"/>
                </a:cubicBezTo>
                <a:cubicBezTo>
                  <a:pt x="4120682" y="49534"/>
                  <a:pt x="4185534" y="23733"/>
                  <a:pt x="4253575" y="17253"/>
                </a:cubicBezTo>
                <a:lnTo>
                  <a:pt x="4434730" y="0"/>
                </a:lnTo>
                <a:cubicBezTo>
                  <a:pt x="4526745" y="11502"/>
                  <a:pt x="4620138" y="14909"/>
                  <a:pt x="4710775" y="34506"/>
                </a:cubicBezTo>
                <a:cubicBezTo>
                  <a:pt x="4728771" y="38397"/>
                  <a:pt x="4740146" y="56780"/>
                  <a:pt x="4753907" y="69012"/>
                </a:cubicBezTo>
                <a:cubicBezTo>
                  <a:pt x="4766064" y="79819"/>
                  <a:pt x="4778427" y="90677"/>
                  <a:pt x="4788413" y="103517"/>
                </a:cubicBezTo>
                <a:cubicBezTo>
                  <a:pt x="4798707" y="116752"/>
                  <a:pt x="4806263" y="131930"/>
                  <a:pt x="4814292" y="146650"/>
                </a:cubicBezTo>
                <a:cubicBezTo>
                  <a:pt x="4846932" y="206490"/>
                  <a:pt x="4841763" y="203185"/>
                  <a:pt x="4866050" y="276046"/>
                </a:cubicBezTo>
                <a:cubicBezTo>
                  <a:pt x="4871801" y="313427"/>
                  <a:pt x="4877954" y="350748"/>
                  <a:pt x="4883303" y="388189"/>
                </a:cubicBezTo>
                <a:cubicBezTo>
                  <a:pt x="4886582" y="411139"/>
                  <a:pt x="4887658" y="434414"/>
                  <a:pt x="4891930" y="457200"/>
                </a:cubicBezTo>
                <a:cubicBezTo>
                  <a:pt x="4896300" y="480506"/>
                  <a:pt x="4905120" y="502851"/>
                  <a:pt x="4909183" y="526212"/>
                </a:cubicBezTo>
                <a:cubicBezTo>
                  <a:pt x="4916639" y="569082"/>
                  <a:pt x="4920684" y="612476"/>
                  <a:pt x="4926435" y="655608"/>
                </a:cubicBezTo>
                <a:cubicBezTo>
                  <a:pt x="4923560" y="724619"/>
                  <a:pt x="4925879" y="794044"/>
                  <a:pt x="4917809" y="862642"/>
                </a:cubicBezTo>
                <a:cubicBezTo>
                  <a:pt x="4914301" y="892457"/>
                  <a:pt x="4901423" y="920426"/>
                  <a:pt x="4891930" y="948906"/>
                </a:cubicBezTo>
                <a:cubicBezTo>
                  <a:pt x="4884161" y="972213"/>
                  <a:pt x="4873819" y="994610"/>
                  <a:pt x="4866050" y="1017917"/>
                </a:cubicBezTo>
                <a:cubicBezTo>
                  <a:pt x="4856504" y="1046554"/>
                  <a:pt x="4860341" y="1061716"/>
                  <a:pt x="4840171" y="1086929"/>
                </a:cubicBezTo>
                <a:cubicBezTo>
                  <a:pt x="4824929" y="1105981"/>
                  <a:pt x="4800966" y="1117765"/>
                  <a:pt x="4788413" y="1138687"/>
                </a:cubicBezTo>
                <a:cubicBezTo>
                  <a:pt x="4779786" y="1153064"/>
                  <a:pt x="4774389" y="1169963"/>
                  <a:pt x="4762533" y="1181819"/>
                </a:cubicBezTo>
                <a:cubicBezTo>
                  <a:pt x="4750677" y="1193675"/>
                  <a:pt x="4733547" y="1198697"/>
                  <a:pt x="4719401" y="1207699"/>
                </a:cubicBezTo>
                <a:cubicBezTo>
                  <a:pt x="4675646" y="1235543"/>
                  <a:pt x="4639172" y="1265091"/>
                  <a:pt x="4590005" y="1285336"/>
                </a:cubicBezTo>
                <a:cubicBezTo>
                  <a:pt x="4545309" y="1303740"/>
                  <a:pt x="4498761" y="1304019"/>
                  <a:pt x="4451983" y="1311216"/>
                </a:cubicBezTo>
                <a:cubicBezTo>
                  <a:pt x="4437491" y="1313446"/>
                  <a:pt x="4423228" y="1316967"/>
                  <a:pt x="4408850" y="1319842"/>
                </a:cubicBezTo>
                <a:cubicBezTo>
                  <a:pt x="4302458" y="1316967"/>
                  <a:pt x="4195634" y="1321212"/>
                  <a:pt x="4089673" y="1311216"/>
                </a:cubicBezTo>
                <a:cubicBezTo>
                  <a:pt x="4042459" y="1306762"/>
                  <a:pt x="3998342" y="1285011"/>
                  <a:pt x="3951650" y="1276710"/>
                </a:cubicBezTo>
                <a:cubicBezTo>
                  <a:pt x="3868771" y="1261976"/>
                  <a:pt x="3784667" y="1255112"/>
                  <a:pt x="3701484" y="1242204"/>
                </a:cubicBezTo>
                <a:cubicBezTo>
                  <a:pt x="3491360" y="1209598"/>
                  <a:pt x="3471401" y="1203300"/>
                  <a:pt x="3287416" y="1164567"/>
                </a:cubicBezTo>
                <a:lnTo>
                  <a:pt x="2881975" y="992038"/>
                </a:lnTo>
                <a:cubicBezTo>
                  <a:pt x="2813743" y="964168"/>
                  <a:pt x="2743732" y="940858"/>
                  <a:pt x="2674941" y="914400"/>
                </a:cubicBezTo>
                <a:lnTo>
                  <a:pt x="2433401" y="819510"/>
                </a:lnTo>
                <a:cubicBezTo>
                  <a:pt x="2356056" y="789978"/>
                  <a:pt x="2278239" y="761692"/>
                  <a:pt x="2200488" y="733246"/>
                </a:cubicBezTo>
                <a:cubicBezTo>
                  <a:pt x="2160343" y="718559"/>
                  <a:pt x="2118920" y="707158"/>
                  <a:pt x="2079718" y="690114"/>
                </a:cubicBezTo>
                <a:cubicBezTo>
                  <a:pt x="1770849" y="555823"/>
                  <a:pt x="1989569" y="647542"/>
                  <a:pt x="1769167" y="560717"/>
                </a:cubicBezTo>
                <a:cubicBezTo>
                  <a:pt x="1711538" y="538015"/>
                  <a:pt x="1656868" y="506161"/>
                  <a:pt x="1596639" y="491706"/>
                </a:cubicBezTo>
                <a:cubicBezTo>
                  <a:pt x="1524752" y="474453"/>
                  <a:pt x="1449619" y="467404"/>
                  <a:pt x="1380979" y="439948"/>
                </a:cubicBezTo>
                <a:cubicBezTo>
                  <a:pt x="1323469" y="416944"/>
                  <a:pt x="1267778" y="388734"/>
                  <a:pt x="1208450" y="370936"/>
                </a:cubicBezTo>
                <a:cubicBezTo>
                  <a:pt x="1179695" y="362310"/>
                  <a:pt x="1150165" y="355938"/>
                  <a:pt x="1122186" y="345057"/>
                </a:cubicBezTo>
                <a:cubicBezTo>
                  <a:pt x="1098216" y="335735"/>
                  <a:pt x="1076589" y="321194"/>
                  <a:pt x="1053175" y="310551"/>
                </a:cubicBezTo>
                <a:cubicBezTo>
                  <a:pt x="1010248" y="291039"/>
                  <a:pt x="934692" y="256280"/>
                  <a:pt x="880647" y="241540"/>
                </a:cubicBezTo>
                <a:cubicBezTo>
                  <a:pt x="866502" y="237682"/>
                  <a:pt x="851892" y="235789"/>
                  <a:pt x="837515" y="232914"/>
                </a:cubicBezTo>
                <a:cubicBezTo>
                  <a:pt x="826013" y="224287"/>
                  <a:pt x="816833" y="210984"/>
                  <a:pt x="803009" y="207034"/>
                </a:cubicBezTo>
                <a:cubicBezTo>
                  <a:pt x="771817" y="198122"/>
                  <a:pt x="739878" y="198408"/>
                  <a:pt x="708118" y="19840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904227" y="2553420"/>
            <a:ext cx="4796287" cy="1733909"/>
          </a:xfrm>
          <a:custGeom>
            <a:avLst/>
            <a:gdLst>
              <a:gd name="connsiteX0" fmla="*/ 1268083 w 4796287"/>
              <a:gd name="connsiteY0" fmla="*/ 86264 h 1733909"/>
              <a:gd name="connsiteX1" fmla="*/ 879895 w 4796287"/>
              <a:gd name="connsiteY1" fmla="*/ 25879 h 1733909"/>
              <a:gd name="connsiteX2" fmla="*/ 681487 w 4796287"/>
              <a:gd name="connsiteY2" fmla="*/ 0 h 1733909"/>
              <a:gd name="connsiteX3" fmla="*/ 457200 w 4796287"/>
              <a:gd name="connsiteY3" fmla="*/ 8626 h 1733909"/>
              <a:gd name="connsiteX4" fmla="*/ 345057 w 4796287"/>
              <a:gd name="connsiteY4" fmla="*/ 34506 h 1733909"/>
              <a:gd name="connsiteX5" fmla="*/ 284672 w 4796287"/>
              <a:gd name="connsiteY5" fmla="*/ 60385 h 1733909"/>
              <a:gd name="connsiteX6" fmla="*/ 241540 w 4796287"/>
              <a:gd name="connsiteY6" fmla="*/ 86264 h 1733909"/>
              <a:gd name="connsiteX7" fmla="*/ 112144 w 4796287"/>
              <a:gd name="connsiteY7" fmla="*/ 189781 h 1733909"/>
              <a:gd name="connsiteX8" fmla="*/ 86265 w 4796287"/>
              <a:gd name="connsiteY8" fmla="*/ 232913 h 1733909"/>
              <a:gd name="connsiteX9" fmla="*/ 51759 w 4796287"/>
              <a:gd name="connsiteY9" fmla="*/ 276045 h 1733909"/>
              <a:gd name="connsiteX10" fmla="*/ 25880 w 4796287"/>
              <a:gd name="connsiteY10" fmla="*/ 345056 h 1733909"/>
              <a:gd name="connsiteX11" fmla="*/ 17253 w 4796287"/>
              <a:gd name="connsiteY11" fmla="*/ 414068 h 1733909"/>
              <a:gd name="connsiteX12" fmla="*/ 8627 w 4796287"/>
              <a:gd name="connsiteY12" fmla="*/ 448573 h 1733909"/>
              <a:gd name="connsiteX13" fmla="*/ 0 w 4796287"/>
              <a:gd name="connsiteY13" fmla="*/ 500332 h 1733909"/>
              <a:gd name="connsiteX14" fmla="*/ 34506 w 4796287"/>
              <a:gd name="connsiteY14" fmla="*/ 724619 h 1733909"/>
              <a:gd name="connsiteX15" fmla="*/ 51759 w 4796287"/>
              <a:gd name="connsiteY15" fmla="*/ 785004 h 1733909"/>
              <a:gd name="connsiteX16" fmla="*/ 146649 w 4796287"/>
              <a:gd name="connsiteY16" fmla="*/ 957532 h 1733909"/>
              <a:gd name="connsiteX17" fmla="*/ 232914 w 4796287"/>
              <a:gd name="connsiteY17" fmla="*/ 1069675 h 1733909"/>
              <a:gd name="connsiteX18" fmla="*/ 293299 w 4796287"/>
              <a:gd name="connsiteY18" fmla="*/ 1147313 h 1733909"/>
              <a:gd name="connsiteX19" fmla="*/ 508959 w 4796287"/>
              <a:gd name="connsiteY19" fmla="*/ 1311215 h 1733909"/>
              <a:gd name="connsiteX20" fmla="*/ 560717 w 4796287"/>
              <a:gd name="connsiteY20" fmla="*/ 1345721 h 1733909"/>
              <a:gd name="connsiteX21" fmla="*/ 707366 w 4796287"/>
              <a:gd name="connsiteY21" fmla="*/ 1449238 h 1733909"/>
              <a:gd name="connsiteX22" fmla="*/ 793631 w 4796287"/>
              <a:gd name="connsiteY22" fmla="*/ 1475117 h 1733909"/>
              <a:gd name="connsiteX23" fmla="*/ 845389 w 4796287"/>
              <a:gd name="connsiteY23" fmla="*/ 1500996 h 1733909"/>
              <a:gd name="connsiteX24" fmla="*/ 940280 w 4796287"/>
              <a:gd name="connsiteY24" fmla="*/ 1535502 h 1733909"/>
              <a:gd name="connsiteX25" fmla="*/ 1086929 w 4796287"/>
              <a:gd name="connsiteY25" fmla="*/ 1595887 h 1733909"/>
              <a:gd name="connsiteX26" fmla="*/ 1362974 w 4796287"/>
              <a:gd name="connsiteY26" fmla="*/ 1639019 h 1733909"/>
              <a:gd name="connsiteX27" fmla="*/ 1449238 w 4796287"/>
              <a:gd name="connsiteY27" fmla="*/ 1656272 h 1733909"/>
              <a:gd name="connsiteX28" fmla="*/ 1570008 w 4796287"/>
              <a:gd name="connsiteY28" fmla="*/ 1673524 h 1733909"/>
              <a:gd name="connsiteX29" fmla="*/ 1811548 w 4796287"/>
              <a:gd name="connsiteY29" fmla="*/ 1716656 h 1733909"/>
              <a:gd name="connsiteX30" fmla="*/ 1923691 w 4796287"/>
              <a:gd name="connsiteY30" fmla="*/ 1733909 h 1733909"/>
              <a:gd name="connsiteX31" fmla="*/ 2355012 w 4796287"/>
              <a:gd name="connsiteY31" fmla="*/ 1716656 h 1733909"/>
              <a:gd name="connsiteX32" fmla="*/ 2398144 w 4796287"/>
              <a:gd name="connsiteY32" fmla="*/ 1708030 h 1733909"/>
              <a:gd name="connsiteX33" fmla="*/ 2493034 w 4796287"/>
              <a:gd name="connsiteY33" fmla="*/ 1664898 h 1733909"/>
              <a:gd name="connsiteX34" fmla="*/ 2544793 w 4796287"/>
              <a:gd name="connsiteY34" fmla="*/ 1647645 h 1733909"/>
              <a:gd name="connsiteX35" fmla="*/ 2605178 w 4796287"/>
              <a:gd name="connsiteY35" fmla="*/ 1613139 h 1733909"/>
              <a:gd name="connsiteX36" fmla="*/ 2656936 w 4796287"/>
              <a:gd name="connsiteY36" fmla="*/ 1587260 h 1733909"/>
              <a:gd name="connsiteX37" fmla="*/ 2700068 w 4796287"/>
              <a:gd name="connsiteY37" fmla="*/ 1570007 h 1733909"/>
              <a:gd name="connsiteX38" fmla="*/ 2777706 w 4796287"/>
              <a:gd name="connsiteY38" fmla="*/ 1535502 h 1733909"/>
              <a:gd name="connsiteX39" fmla="*/ 2881223 w 4796287"/>
              <a:gd name="connsiteY39" fmla="*/ 1500996 h 1733909"/>
              <a:gd name="connsiteX40" fmla="*/ 3062378 w 4796287"/>
              <a:gd name="connsiteY40" fmla="*/ 1406106 h 1733909"/>
              <a:gd name="connsiteX41" fmla="*/ 3312544 w 4796287"/>
              <a:gd name="connsiteY41" fmla="*/ 1311215 h 1733909"/>
              <a:gd name="connsiteX42" fmla="*/ 3416061 w 4796287"/>
              <a:gd name="connsiteY42" fmla="*/ 1250830 h 1733909"/>
              <a:gd name="connsiteX43" fmla="*/ 3709359 w 4796287"/>
              <a:gd name="connsiteY43" fmla="*/ 1017917 h 1733909"/>
              <a:gd name="connsiteX44" fmla="*/ 3812876 w 4796287"/>
              <a:gd name="connsiteY44" fmla="*/ 940279 h 1733909"/>
              <a:gd name="connsiteX45" fmla="*/ 3959525 w 4796287"/>
              <a:gd name="connsiteY45" fmla="*/ 836762 h 1733909"/>
              <a:gd name="connsiteX46" fmla="*/ 4071668 w 4796287"/>
              <a:gd name="connsiteY46" fmla="*/ 741872 h 1733909"/>
              <a:gd name="connsiteX47" fmla="*/ 4132053 w 4796287"/>
              <a:gd name="connsiteY47" fmla="*/ 690113 h 1733909"/>
              <a:gd name="connsiteX48" fmla="*/ 4235570 w 4796287"/>
              <a:gd name="connsiteY48" fmla="*/ 552090 h 1733909"/>
              <a:gd name="connsiteX49" fmla="*/ 4390846 w 4796287"/>
              <a:gd name="connsiteY49" fmla="*/ 431321 h 1733909"/>
              <a:gd name="connsiteX50" fmla="*/ 4442604 w 4796287"/>
              <a:gd name="connsiteY50" fmla="*/ 388189 h 1733909"/>
              <a:gd name="connsiteX51" fmla="*/ 4494363 w 4796287"/>
              <a:gd name="connsiteY51" fmla="*/ 362309 h 1733909"/>
              <a:gd name="connsiteX52" fmla="*/ 4563374 w 4796287"/>
              <a:gd name="connsiteY52" fmla="*/ 301924 h 1733909"/>
              <a:gd name="connsiteX53" fmla="*/ 4632385 w 4796287"/>
              <a:gd name="connsiteY53" fmla="*/ 250166 h 1733909"/>
              <a:gd name="connsiteX54" fmla="*/ 4666891 w 4796287"/>
              <a:gd name="connsiteY54" fmla="*/ 224287 h 1733909"/>
              <a:gd name="connsiteX55" fmla="*/ 4735902 w 4796287"/>
              <a:gd name="connsiteY55" fmla="*/ 189781 h 1733909"/>
              <a:gd name="connsiteX56" fmla="*/ 4770408 w 4796287"/>
              <a:gd name="connsiteY56" fmla="*/ 172528 h 1733909"/>
              <a:gd name="connsiteX57" fmla="*/ 4796287 w 4796287"/>
              <a:gd name="connsiteY57" fmla="*/ 163902 h 173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796287" h="1733909">
                <a:moveTo>
                  <a:pt x="1268083" y="86264"/>
                </a:moveTo>
                <a:lnTo>
                  <a:pt x="879895" y="25879"/>
                </a:lnTo>
                <a:cubicBezTo>
                  <a:pt x="813908" y="16175"/>
                  <a:pt x="748128" y="2720"/>
                  <a:pt x="681487" y="0"/>
                </a:cubicBezTo>
                <a:lnTo>
                  <a:pt x="457200" y="8626"/>
                </a:lnTo>
                <a:cubicBezTo>
                  <a:pt x="422987" y="15469"/>
                  <a:pt x="376267" y="24103"/>
                  <a:pt x="345057" y="34506"/>
                </a:cubicBezTo>
                <a:cubicBezTo>
                  <a:pt x="324282" y="41431"/>
                  <a:pt x="304259" y="50592"/>
                  <a:pt x="284672" y="60385"/>
                </a:cubicBezTo>
                <a:cubicBezTo>
                  <a:pt x="269675" y="67883"/>
                  <a:pt x="254953" y="76204"/>
                  <a:pt x="241540" y="86264"/>
                </a:cubicBezTo>
                <a:cubicBezTo>
                  <a:pt x="197351" y="119406"/>
                  <a:pt x="112144" y="189781"/>
                  <a:pt x="112144" y="189781"/>
                </a:cubicBezTo>
                <a:cubicBezTo>
                  <a:pt x="103518" y="204158"/>
                  <a:pt x="95880" y="219177"/>
                  <a:pt x="86265" y="232913"/>
                </a:cubicBezTo>
                <a:cubicBezTo>
                  <a:pt x="75706" y="247997"/>
                  <a:pt x="60488" y="259834"/>
                  <a:pt x="51759" y="276045"/>
                </a:cubicBezTo>
                <a:cubicBezTo>
                  <a:pt x="40111" y="297676"/>
                  <a:pt x="34506" y="322052"/>
                  <a:pt x="25880" y="345056"/>
                </a:cubicBezTo>
                <a:cubicBezTo>
                  <a:pt x="23004" y="368060"/>
                  <a:pt x="21064" y="391200"/>
                  <a:pt x="17253" y="414068"/>
                </a:cubicBezTo>
                <a:cubicBezTo>
                  <a:pt x="15304" y="425762"/>
                  <a:pt x="10952" y="436948"/>
                  <a:pt x="8627" y="448573"/>
                </a:cubicBezTo>
                <a:cubicBezTo>
                  <a:pt x="5197" y="465724"/>
                  <a:pt x="2876" y="483079"/>
                  <a:pt x="0" y="500332"/>
                </a:cubicBezTo>
                <a:cubicBezTo>
                  <a:pt x="23244" y="732774"/>
                  <a:pt x="-2340" y="604871"/>
                  <a:pt x="34506" y="724619"/>
                </a:cubicBezTo>
                <a:cubicBezTo>
                  <a:pt x="40662" y="744627"/>
                  <a:pt x="43513" y="765763"/>
                  <a:pt x="51759" y="785004"/>
                </a:cubicBezTo>
                <a:cubicBezTo>
                  <a:pt x="78734" y="847946"/>
                  <a:pt x="106843" y="903509"/>
                  <a:pt x="146649" y="957532"/>
                </a:cubicBezTo>
                <a:cubicBezTo>
                  <a:pt x="174625" y="995499"/>
                  <a:pt x="204077" y="1032357"/>
                  <a:pt x="232914" y="1069675"/>
                </a:cubicBezTo>
                <a:cubicBezTo>
                  <a:pt x="252961" y="1095618"/>
                  <a:pt x="268407" y="1125976"/>
                  <a:pt x="293299" y="1147313"/>
                </a:cubicBezTo>
                <a:cubicBezTo>
                  <a:pt x="395311" y="1234754"/>
                  <a:pt x="348682" y="1197685"/>
                  <a:pt x="508959" y="1311215"/>
                </a:cubicBezTo>
                <a:cubicBezTo>
                  <a:pt x="525879" y="1323200"/>
                  <a:pt x="544788" y="1332447"/>
                  <a:pt x="560717" y="1345721"/>
                </a:cubicBezTo>
                <a:cubicBezTo>
                  <a:pt x="610693" y="1387367"/>
                  <a:pt x="644586" y="1419343"/>
                  <a:pt x="707366" y="1449238"/>
                </a:cubicBezTo>
                <a:cubicBezTo>
                  <a:pt x="734471" y="1462145"/>
                  <a:pt x="765521" y="1464576"/>
                  <a:pt x="793631" y="1475117"/>
                </a:cubicBezTo>
                <a:cubicBezTo>
                  <a:pt x="811692" y="1481890"/>
                  <a:pt x="827553" y="1493652"/>
                  <a:pt x="845389" y="1500996"/>
                </a:cubicBezTo>
                <a:cubicBezTo>
                  <a:pt x="876511" y="1513811"/>
                  <a:pt x="908954" y="1523195"/>
                  <a:pt x="940280" y="1535502"/>
                </a:cubicBezTo>
                <a:cubicBezTo>
                  <a:pt x="989484" y="1554832"/>
                  <a:pt x="1035956" y="1581870"/>
                  <a:pt x="1086929" y="1595887"/>
                </a:cubicBezTo>
                <a:cubicBezTo>
                  <a:pt x="1266239" y="1645197"/>
                  <a:pt x="1235977" y="1618966"/>
                  <a:pt x="1362974" y="1639019"/>
                </a:cubicBezTo>
                <a:cubicBezTo>
                  <a:pt x="1391939" y="1643593"/>
                  <a:pt x="1420313" y="1651451"/>
                  <a:pt x="1449238" y="1656272"/>
                </a:cubicBezTo>
                <a:cubicBezTo>
                  <a:pt x="1489350" y="1662957"/>
                  <a:pt x="1529896" y="1666839"/>
                  <a:pt x="1570008" y="1673524"/>
                </a:cubicBezTo>
                <a:cubicBezTo>
                  <a:pt x="1711585" y="1697120"/>
                  <a:pt x="1714161" y="1701279"/>
                  <a:pt x="1811548" y="1716656"/>
                </a:cubicBezTo>
                <a:lnTo>
                  <a:pt x="1923691" y="1733909"/>
                </a:lnTo>
                <a:lnTo>
                  <a:pt x="2355012" y="1716656"/>
                </a:lnTo>
                <a:cubicBezTo>
                  <a:pt x="2369652" y="1715857"/>
                  <a:pt x="2384416" y="1713178"/>
                  <a:pt x="2398144" y="1708030"/>
                </a:cubicBezTo>
                <a:cubicBezTo>
                  <a:pt x="2430676" y="1695831"/>
                  <a:pt x="2460907" y="1678127"/>
                  <a:pt x="2493034" y="1664898"/>
                </a:cubicBezTo>
                <a:cubicBezTo>
                  <a:pt x="2509850" y="1657974"/>
                  <a:pt x="2528281" y="1655266"/>
                  <a:pt x="2544793" y="1647645"/>
                </a:cubicBezTo>
                <a:cubicBezTo>
                  <a:pt x="2565842" y="1637930"/>
                  <a:pt x="2584766" y="1624130"/>
                  <a:pt x="2605178" y="1613139"/>
                </a:cubicBezTo>
                <a:cubicBezTo>
                  <a:pt x="2622161" y="1603994"/>
                  <a:pt x="2639376" y="1595242"/>
                  <a:pt x="2656936" y="1587260"/>
                </a:cubicBezTo>
                <a:cubicBezTo>
                  <a:pt x="2671033" y="1580852"/>
                  <a:pt x="2685835" y="1576107"/>
                  <a:pt x="2700068" y="1570007"/>
                </a:cubicBezTo>
                <a:cubicBezTo>
                  <a:pt x="2726098" y="1558851"/>
                  <a:pt x="2751241" y="1545584"/>
                  <a:pt x="2777706" y="1535502"/>
                </a:cubicBezTo>
                <a:cubicBezTo>
                  <a:pt x="2811695" y="1522554"/>
                  <a:pt x="2848111" y="1516047"/>
                  <a:pt x="2881223" y="1500996"/>
                </a:cubicBezTo>
                <a:cubicBezTo>
                  <a:pt x="2943280" y="1472788"/>
                  <a:pt x="2997709" y="1427663"/>
                  <a:pt x="3062378" y="1406106"/>
                </a:cubicBezTo>
                <a:cubicBezTo>
                  <a:pt x="3154533" y="1375387"/>
                  <a:pt x="3215146" y="1356870"/>
                  <a:pt x="3312544" y="1311215"/>
                </a:cubicBezTo>
                <a:cubicBezTo>
                  <a:pt x="3348715" y="1294260"/>
                  <a:pt x="3382823" y="1272989"/>
                  <a:pt x="3416061" y="1250830"/>
                </a:cubicBezTo>
                <a:cubicBezTo>
                  <a:pt x="3496760" y="1197031"/>
                  <a:pt x="3653350" y="1062395"/>
                  <a:pt x="3709359" y="1017917"/>
                </a:cubicBezTo>
                <a:cubicBezTo>
                  <a:pt x="3743136" y="991094"/>
                  <a:pt x="3776988" y="964204"/>
                  <a:pt x="3812876" y="940279"/>
                </a:cubicBezTo>
                <a:cubicBezTo>
                  <a:pt x="3872131" y="900776"/>
                  <a:pt x="3904746" y="881107"/>
                  <a:pt x="3959525" y="836762"/>
                </a:cubicBezTo>
                <a:cubicBezTo>
                  <a:pt x="3997585" y="805952"/>
                  <a:pt x="4034358" y="773586"/>
                  <a:pt x="4071668" y="741872"/>
                </a:cubicBezTo>
                <a:cubicBezTo>
                  <a:pt x="4091868" y="724702"/>
                  <a:pt x="4117820" y="712479"/>
                  <a:pt x="4132053" y="690113"/>
                </a:cubicBezTo>
                <a:cubicBezTo>
                  <a:pt x="4173387" y="625160"/>
                  <a:pt x="4182180" y="596195"/>
                  <a:pt x="4235570" y="552090"/>
                </a:cubicBezTo>
                <a:cubicBezTo>
                  <a:pt x="4286123" y="510329"/>
                  <a:pt x="4339435" y="472021"/>
                  <a:pt x="4390846" y="431321"/>
                </a:cubicBezTo>
                <a:cubicBezTo>
                  <a:pt x="4408454" y="417381"/>
                  <a:pt x="4422517" y="398233"/>
                  <a:pt x="4442604" y="388189"/>
                </a:cubicBezTo>
                <a:cubicBezTo>
                  <a:pt x="4459857" y="379562"/>
                  <a:pt x="4478089" y="372665"/>
                  <a:pt x="4494363" y="362309"/>
                </a:cubicBezTo>
                <a:cubicBezTo>
                  <a:pt x="4558347" y="321592"/>
                  <a:pt x="4516972" y="339890"/>
                  <a:pt x="4563374" y="301924"/>
                </a:cubicBezTo>
                <a:cubicBezTo>
                  <a:pt x="4585629" y="283715"/>
                  <a:pt x="4609381" y="267419"/>
                  <a:pt x="4632385" y="250166"/>
                </a:cubicBezTo>
                <a:cubicBezTo>
                  <a:pt x="4643887" y="241540"/>
                  <a:pt x="4654031" y="230717"/>
                  <a:pt x="4666891" y="224287"/>
                </a:cubicBezTo>
                <a:lnTo>
                  <a:pt x="4735902" y="189781"/>
                </a:lnTo>
                <a:cubicBezTo>
                  <a:pt x="4747404" y="184030"/>
                  <a:pt x="4758208" y="176594"/>
                  <a:pt x="4770408" y="172528"/>
                </a:cubicBezTo>
                <a:lnTo>
                  <a:pt x="4796287" y="16390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2" grpId="0" animBg="1"/>
      <p:bldP spid="33" grpId="0" animBg="1"/>
      <p:bldP spid="34" grpId="0" animBg="1"/>
      <p:bldP spid="35" grpId="0" animBg="1"/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23898"/>
            <a:ext cx="8229600" cy="1143000"/>
          </a:xfrm>
        </p:spPr>
        <p:txBody>
          <a:bodyPr/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Ethereum (7/2015 — 6/2017)</a:t>
            </a:r>
            <a:endParaRPr lang="en-GB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94873"/>
              </p:ext>
            </p:extLst>
          </p:nvPr>
        </p:nvGraphicFramePr>
        <p:xfrm>
          <a:off x="2328334" y="1990751"/>
          <a:ext cx="7594600" cy="22870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94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9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r>
                        <a:rPr lang="en-US" sz="2000" dirty="0"/>
                        <a:t>Blockchain</a:t>
                      </a:r>
                      <a:endParaRPr lang="en-GB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Contracts</a:t>
                      </a:r>
                      <a:endParaRPr lang="en-GB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Executions</a:t>
                      </a:r>
                      <a:endParaRPr lang="en-GB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Non-ECF (%)</a:t>
                      </a:r>
                      <a:endParaRPr lang="en-GB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395">
                <a:tc>
                  <a:txBody>
                    <a:bodyPr/>
                    <a:lstStyle/>
                    <a:p>
                      <a:r>
                        <a:rPr lang="en-US" sz="2000" dirty="0"/>
                        <a:t>Ethereum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342K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96M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3,321 (0.003%)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395">
                <a:tc>
                  <a:txBody>
                    <a:bodyPr/>
                    <a:lstStyle/>
                    <a:p>
                      <a:r>
                        <a:rPr lang="en-US" sz="2000" dirty="0"/>
                        <a:t>Ethereu</a:t>
                      </a:r>
                      <a:r>
                        <a:rPr lang="en-US" sz="2000" baseline="0" dirty="0"/>
                        <a:t>m Classic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91K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2,288 (0.007%)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7738541" y="1992409"/>
            <a:ext cx="2192866" cy="2266950"/>
          </a:xfrm>
          <a:prstGeom prst="wedgeRectCallout">
            <a:avLst>
              <a:gd name="adj1" fmla="val -20659"/>
              <a:gd name="adj2" fmla="val 66795"/>
            </a:avLst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38601" y="4658878"/>
            <a:ext cx="63415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/>
              <a:t>Each Non-ECF is an actual attack </a:t>
            </a:r>
            <a:r>
              <a:rPr lang="en-US" sz="2000" dirty="0">
                <a:solidFill>
                  <a:srgbClr val="0070C0"/>
                </a:solidFill>
              </a:rPr>
              <a:t>(0% False positive)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153709"/>
            <a:ext cx="828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Miniscule performance overhead*</a:t>
            </a:r>
          </a:p>
          <a:p>
            <a:endParaRPr lang="en-US" sz="2000" b="1" dirty="0"/>
          </a:p>
          <a:p>
            <a:pPr algn="r"/>
            <a:r>
              <a:rPr lang="en-US" sz="2000" b="1" dirty="0">
                <a:solidFill>
                  <a:schemeClr val="tx1"/>
                </a:solidFill>
              </a:rPr>
              <a:t>Could have prevented the DAO bug without human intervention!</a:t>
            </a:r>
            <a:endParaRPr lang="en-GB" sz="2000" b="1" dirty="0">
              <a:solidFill>
                <a:schemeClr val="tx1"/>
              </a:solidFill>
            </a:endParaRPr>
          </a:p>
          <a:p>
            <a:pPr algn="r"/>
            <a:r>
              <a:rPr lang="en-US" sz="2000" dirty="0"/>
              <a:t>				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253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200" b="1" dirty="0"/>
              <a:t>Empirical Results (POPL’18)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33527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*3.38% in time executing EVM alone – drops further in real settings</a:t>
            </a:r>
          </a:p>
        </p:txBody>
      </p:sp>
    </p:spTree>
    <p:extLst>
      <p:ext uri="{BB962C8B-B14F-4D97-AF65-F5344CB8AC3E}">
        <p14:creationId xmlns:p14="http://schemas.microsoft.com/office/powerpoint/2010/main" val="37302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5934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Contract Verification != Software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485997"/>
            <a:ext cx="8229600" cy="4525963"/>
          </a:xfrm>
        </p:spPr>
        <p:txBody>
          <a:bodyPr/>
          <a:lstStyle/>
          <a:p>
            <a:r>
              <a:rPr lang="en-US" dirty="0"/>
              <a:t> Relatively small number of generic required properties are needed</a:t>
            </a:r>
          </a:p>
          <a:p>
            <a:pPr lvl="2"/>
            <a:r>
              <a:rPr lang="en-US" dirty="0"/>
              <a:t> Not per-contract  </a:t>
            </a:r>
          </a:p>
          <a:p>
            <a:r>
              <a:rPr lang="en-US" dirty="0"/>
              <a:t> Restricted domain </a:t>
            </a:r>
          </a:p>
          <a:p>
            <a:pPr lvl="1"/>
            <a:r>
              <a:rPr lang="en-US" dirty="0"/>
              <a:t> Small contracts</a:t>
            </a:r>
          </a:p>
          <a:p>
            <a:pPr lvl="1"/>
            <a:r>
              <a:rPr lang="en-US" dirty="0"/>
              <a:t> Modularity due to ECF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Feasibility of defensive checking </a:t>
            </a:r>
          </a:p>
          <a:p>
            <a:pPr marL="6350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3219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b="1" dirty="0"/>
              <a:t>THE THREE ENABLERS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Approaches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Concolic</a:t>
            </a:r>
            <a:r>
              <a:rPr lang="en-US" dirty="0" smtClean="0"/>
              <a:t> execution</a:t>
            </a:r>
          </a:p>
          <a:p>
            <a:r>
              <a:rPr lang="en-US" dirty="0"/>
              <a:t> </a:t>
            </a:r>
            <a:r>
              <a:rPr lang="en-US" dirty="0" smtClean="0"/>
              <a:t>Restricted programs</a:t>
            </a:r>
          </a:p>
          <a:p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72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Smart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Transactions in bitcoin are limited</a:t>
            </a:r>
          </a:p>
          <a:p>
            <a:pPr lvl="1"/>
            <a:r>
              <a:rPr lang="en-US" dirty="0" smtClean="0"/>
              <a:t> Transfer ‘X’ bitcoins from ‘Y’ to ‘Z’</a:t>
            </a:r>
          </a:p>
          <a:p>
            <a:r>
              <a:rPr lang="en-US" dirty="0" smtClean="0"/>
              <a:t>More powerful transactions</a:t>
            </a:r>
          </a:p>
          <a:p>
            <a:pPr lvl="1"/>
            <a:r>
              <a:rPr lang="en-US" dirty="0" smtClean="0"/>
              <a:t>Exchange</a:t>
            </a:r>
          </a:p>
          <a:p>
            <a:pPr lvl="1"/>
            <a:r>
              <a:rPr lang="en-US" dirty="0" smtClean="0"/>
              <a:t>Auction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Bets</a:t>
            </a:r>
          </a:p>
          <a:p>
            <a:pPr lvl="1"/>
            <a:r>
              <a:rPr lang="en-US" dirty="0" smtClean="0"/>
              <a:t>Legal agreements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Store smart contracts on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lvl="1"/>
            <a:r>
              <a:rPr lang="en-US" dirty="0" smtClean="0"/>
              <a:t>Computer programs implement transactions</a:t>
            </a:r>
          </a:p>
          <a:p>
            <a:pPr lvl="1"/>
            <a:r>
              <a:rPr lang="en-US" dirty="0" smtClean="0"/>
              <a:t>Immutability guarantees persistence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550505"/>
            <a:ext cx="10972800" cy="5257799"/>
          </a:xfrm>
        </p:spPr>
        <p:txBody>
          <a:bodyPr/>
          <a:lstStyle/>
          <a:p>
            <a:r>
              <a:rPr lang="en-US" sz="2800" dirty="0" smtClean="0"/>
              <a:t> Virtualization is powerful</a:t>
            </a:r>
          </a:p>
          <a:p>
            <a:r>
              <a:rPr lang="en-US" sz="2800" dirty="0" smtClean="0"/>
              <a:t> Program verification is powerful</a:t>
            </a:r>
          </a:p>
          <a:p>
            <a:r>
              <a:rPr lang="en-US" sz="2800" dirty="0" smtClean="0"/>
              <a:t> Program verification is expensive</a:t>
            </a:r>
          </a:p>
          <a:p>
            <a:r>
              <a:rPr lang="en-US" sz="2800" dirty="0" smtClean="0"/>
              <a:t> Few Success stories</a:t>
            </a:r>
          </a:p>
          <a:p>
            <a:pPr lvl="1"/>
            <a:r>
              <a:rPr lang="en-US" sz="2400" dirty="0" smtClean="0"/>
              <a:t>Hardware Verification</a:t>
            </a:r>
          </a:p>
          <a:p>
            <a:pPr lvl="1"/>
            <a:r>
              <a:rPr lang="en-US" sz="2400" dirty="0" smtClean="0"/>
              <a:t>Operating System</a:t>
            </a:r>
          </a:p>
          <a:p>
            <a:pPr lvl="1"/>
            <a:r>
              <a:rPr lang="en-US" sz="2400" dirty="0" smtClean="0"/>
              <a:t>Device drivers</a:t>
            </a:r>
          </a:p>
          <a:p>
            <a:pPr lvl="1"/>
            <a:r>
              <a:rPr lang="en-US" sz="2400" dirty="0" smtClean="0"/>
              <a:t>Packet Filters</a:t>
            </a:r>
          </a:p>
          <a:p>
            <a:pPr lvl="1"/>
            <a:r>
              <a:rPr lang="en-US" sz="2400" dirty="0" smtClean="0"/>
              <a:t>Distributed protocols</a:t>
            </a:r>
          </a:p>
          <a:p>
            <a:r>
              <a:rPr lang="en-US" sz="2800" dirty="0" smtClean="0"/>
              <a:t> Contract verification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Higher order programming reduces errors and enables verification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42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70293"/>
            <a:ext cx="8229600" cy="1143000"/>
          </a:xfrm>
        </p:spPr>
        <p:txBody>
          <a:bodyPr/>
          <a:lstStyle/>
          <a:p>
            <a:r>
              <a:rPr lang="en-US" b="1" dirty="0" smtClean="0"/>
              <a:t>Massive Losses due to Bugs</a:t>
            </a:r>
            <a:endParaRPr lang="en-US" dirty="0"/>
          </a:p>
        </p:txBody>
      </p:sp>
      <p:pic>
        <p:nvPicPr>
          <p:cNvPr id="8" name="Shape 120" descr="dao-hack.png"/>
          <p:cNvPicPr preferRelativeResize="0"/>
          <p:nvPr/>
        </p:nvPicPr>
        <p:blipFill rotWithShape="1">
          <a:blip r:embed="rId2">
            <a:alphaModFix/>
          </a:blip>
          <a:srcRect b="15499"/>
          <a:stretch/>
        </p:blipFill>
        <p:spPr>
          <a:xfrm>
            <a:off x="1630681" y="2536908"/>
            <a:ext cx="4066077" cy="17880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714" y="2527864"/>
            <a:ext cx="4085087" cy="168330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arallelogram 5"/>
          <p:cNvSpPr/>
          <p:nvPr/>
        </p:nvSpPr>
        <p:spPr>
          <a:xfrm>
            <a:off x="2433369" y="3063564"/>
            <a:ext cx="3019245" cy="198407"/>
          </a:xfrm>
          <a:prstGeom prst="parallelogram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allelogram 10"/>
          <p:cNvSpPr/>
          <p:nvPr/>
        </p:nvSpPr>
        <p:spPr>
          <a:xfrm>
            <a:off x="6269488" y="3080832"/>
            <a:ext cx="3680385" cy="265621"/>
          </a:xfrm>
          <a:prstGeom prst="parallelogram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arallelogram 11"/>
          <p:cNvSpPr/>
          <p:nvPr/>
        </p:nvSpPr>
        <p:spPr>
          <a:xfrm>
            <a:off x="6260539" y="3339061"/>
            <a:ext cx="1933982" cy="217593"/>
          </a:xfrm>
          <a:prstGeom prst="parallelogram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5"/>
          <a:stretch/>
        </p:blipFill>
        <p:spPr bwMode="auto">
          <a:xfrm>
            <a:off x="3936923" y="4836899"/>
            <a:ext cx="4172757" cy="14817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arallelogram 20"/>
          <p:cNvSpPr/>
          <p:nvPr/>
        </p:nvSpPr>
        <p:spPr>
          <a:xfrm>
            <a:off x="5323370" y="5374690"/>
            <a:ext cx="2197325" cy="236306"/>
          </a:xfrm>
          <a:prstGeom prst="parallelogram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13288" y="2532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b="1" dirty="0"/>
              <a:t>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SOLUTIONS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15" y="1493517"/>
            <a:ext cx="1471612" cy="14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2019" y="3509099"/>
            <a:ext cx="2396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algn="ctr"/>
            <a:r>
              <a:rPr lang="en-US" sz="4400" b="1" dirty="0"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Testing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16" y="3139439"/>
            <a:ext cx="1561447" cy="150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21754" y="2004147"/>
            <a:ext cx="2677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algn="ctr"/>
            <a:r>
              <a:rPr lang="en-US" sz="4400" b="1" dirty="0"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Auditing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542240" y="1493517"/>
            <a:ext cx="354564" cy="3154683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96804" y="1639696"/>
            <a:ext cx="28644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Manual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Costly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Incomplete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90" y="49335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5"/>
          <a:stretch/>
        </p:blipFill>
        <p:spPr bwMode="auto">
          <a:xfrm>
            <a:off x="4009622" y="1787369"/>
            <a:ext cx="4172757" cy="14817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allelogram 5"/>
          <p:cNvSpPr/>
          <p:nvPr/>
        </p:nvSpPr>
        <p:spPr>
          <a:xfrm>
            <a:off x="5396069" y="2325160"/>
            <a:ext cx="2197325" cy="236306"/>
          </a:xfrm>
          <a:prstGeom prst="parallelogram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86159"/>
            <a:ext cx="8229600" cy="1143000"/>
          </a:xfrm>
        </p:spPr>
        <p:txBody>
          <a:bodyPr/>
          <a:lstStyle/>
          <a:p>
            <a:r>
              <a:rPr lang="en-US" b="1" dirty="0" smtClean="0"/>
              <a:t>AUDITING IS INSUFFICIENT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56303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From “A </a:t>
            </a:r>
            <a:r>
              <a:rPr lang="en-GB" sz="2400" b="1" dirty="0" err="1"/>
              <a:t>Postmortem</a:t>
            </a:r>
            <a:r>
              <a:rPr lang="en-GB" sz="2400" b="1" dirty="0"/>
              <a:t> on the Parity Multi-Sig </a:t>
            </a:r>
            <a:br>
              <a:rPr lang="en-GB" sz="2400" b="1" dirty="0"/>
            </a:br>
            <a:r>
              <a:rPr lang="en-GB" sz="2400" b="1" dirty="0"/>
              <a:t>Library Self-Destruct”:</a:t>
            </a:r>
            <a:br>
              <a:rPr lang="en-GB" sz="2400" b="1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>… </a:t>
            </a:r>
            <a:r>
              <a:rPr lang="en-GB" sz="2400" b="1" i="1" dirty="0"/>
              <a:t>multi-sig wallet code was created and </a:t>
            </a:r>
            <a:r>
              <a:rPr lang="en-GB" sz="2400" b="1" i="1" dirty="0">
                <a:solidFill>
                  <a:srgbClr val="FF0000"/>
                </a:solidFill>
              </a:rPr>
              <a:t>audited </a:t>
            </a:r>
            <a:r>
              <a:rPr lang="en-GB" sz="2400" b="1" i="1" dirty="0">
                <a:solidFill>
                  <a:schemeClr val="tx1"/>
                </a:solidFill>
              </a:rPr>
              <a:t>by the Ethereum Foundation’s DEV team, Parity technology and others in the community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18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324796"/>
            <a:ext cx="12191999" cy="85725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Automatic software verification</a:t>
            </a:r>
          </a:p>
        </p:txBody>
      </p:sp>
      <p:sp>
        <p:nvSpPr>
          <p:cNvPr id="36868" name="Oval 3"/>
          <p:cNvSpPr>
            <a:spLocks noChangeArrowheads="1"/>
          </p:cNvSpPr>
          <p:nvPr/>
        </p:nvSpPr>
        <p:spPr bwMode="auto">
          <a:xfrm>
            <a:off x="7701920" y="1804538"/>
            <a:ext cx="3086244" cy="714375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sz="2400" dirty="0"/>
              <a:t>Desired Property  </a:t>
            </a:r>
            <a:r>
              <a:rPr lang="en-US" sz="2400" dirty="0">
                <a:sym typeface="Symbol" pitchFamily="18" charset="2"/>
              </a:rPr>
              <a:t></a:t>
            </a:r>
            <a:endParaRPr lang="en-US" sz="2400" dirty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351283" y="2953407"/>
            <a:ext cx="3670677" cy="1077663"/>
          </a:xfrm>
          <a:prstGeom prst="rect">
            <a:avLst/>
          </a:prstGeom>
          <a:noFill/>
          <a:ln w="31750"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Solver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  <a:sym typeface="Math B" pitchFamily="2" charset="2"/>
              </a:rPr>
              <a:t>Is there a behavior</a:t>
            </a:r>
            <a:br>
              <a:rPr lang="en-US" sz="2400" i="1" dirty="0">
                <a:solidFill>
                  <a:schemeClr val="tx1"/>
                </a:solidFill>
                <a:sym typeface="Math B" pitchFamily="2" charset="2"/>
              </a:rPr>
            </a:br>
            <a:r>
              <a:rPr lang="en-US" sz="2400" i="1" dirty="0">
                <a:solidFill>
                  <a:schemeClr val="tx1"/>
                </a:solidFill>
                <a:sym typeface="Math B" pitchFamily="2" charset="2"/>
              </a:rPr>
              <a:t>of P that violates </a:t>
            </a:r>
            <a:r>
              <a:rPr lang="en-US" sz="2400" i="1" dirty="0">
                <a:solidFill>
                  <a:schemeClr val="tx1"/>
                </a:solidFill>
                <a:sym typeface="Symbol" pitchFamily="18" charset="2"/>
              </a:rPr>
              <a:t>?</a:t>
            </a:r>
            <a:r>
              <a:rPr lang="en-US" sz="2400" i="1" dirty="0">
                <a:solidFill>
                  <a:schemeClr val="tx1"/>
                </a:solidFill>
                <a:sym typeface="Math B" pitchFamily="2" charset="2"/>
              </a:rPr>
              <a:t> 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36878" name="TextBox 18"/>
          <p:cNvSpPr txBox="1">
            <a:spLocks noChangeArrowheads="1"/>
          </p:cNvSpPr>
          <p:nvPr/>
        </p:nvSpPr>
        <p:spPr bwMode="auto">
          <a:xfrm>
            <a:off x="2613660" y="4959051"/>
            <a:ext cx="2478376" cy="461665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Counterexample</a:t>
            </a:r>
          </a:p>
        </p:txBody>
      </p:sp>
      <p:sp>
        <p:nvSpPr>
          <p:cNvPr id="36879" name="TextBox 19"/>
          <p:cNvSpPr txBox="1">
            <a:spLocks noChangeArrowheads="1"/>
          </p:cNvSpPr>
          <p:nvPr/>
        </p:nvSpPr>
        <p:spPr bwMode="auto">
          <a:xfrm>
            <a:off x="7568887" y="4959967"/>
            <a:ext cx="1491853" cy="46166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Proof </a:t>
            </a: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2197463" y="1779029"/>
            <a:ext cx="1750219" cy="765392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r>
              <a:rPr lang="en-US" sz="2400" dirty="0"/>
              <a:t>Program P</a:t>
            </a:r>
          </a:p>
        </p:txBody>
      </p:sp>
      <p:cxnSp>
        <p:nvCxnSpPr>
          <p:cNvPr id="9" name="Elbow Connector 8"/>
          <p:cNvCxnSpPr>
            <a:cxnSpLocks/>
            <a:stCxn id="16" idx="4"/>
            <a:endCxn id="36869" idx="1"/>
          </p:cNvCxnSpPr>
          <p:nvPr/>
        </p:nvCxnSpPr>
        <p:spPr>
          <a:xfrm rot="16200000" flipH="1">
            <a:off x="3238019" y="2378975"/>
            <a:ext cx="947818" cy="127871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cxnSpLocks/>
            <a:stCxn id="36868" idx="4"/>
            <a:endCxn id="36869" idx="3"/>
          </p:cNvCxnSpPr>
          <p:nvPr/>
        </p:nvCxnSpPr>
        <p:spPr>
          <a:xfrm rot="5400000">
            <a:off x="8146838" y="2394035"/>
            <a:ext cx="973326" cy="122308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0" descr="AN00460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031" y="5309613"/>
            <a:ext cx="477633" cy="677794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8059621" y="5327692"/>
            <a:ext cx="412757" cy="545468"/>
            <a:chOff x="8001120" y="3152367"/>
            <a:chExt cx="609600" cy="838200"/>
          </a:xfrm>
        </p:grpSpPr>
        <p:sp>
          <p:nvSpPr>
            <p:cNvPr id="19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 dirty="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cxnSp>
        <p:nvCxnSpPr>
          <p:cNvPr id="56" name="Elbow Connector 8"/>
          <p:cNvCxnSpPr>
            <a:cxnSpLocks/>
            <a:stCxn id="36869" idx="2"/>
            <a:endCxn id="36879" idx="0"/>
          </p:cNvCxnSpPr>
          <p:nvPr/>
        </p:nvCxnSpPr>
        <p:spPr>
          <a:xfrm rot="16200000" flipH="1">
            <a:off x="6786270" y="3431422"/>
            <a:ext cx="928897" cy="212819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8"/>
          <p:cNvCxnSpPr>
            <a:cxnSpLocks/>
            <a:stCxn id="36869" idx="2"/>
            <a:endCxn id="36878" idx="0"/>
          </p:cNvCxnSpPr>
          <p:nvPr/>
        </p:nvCxnSpPr>
        <p:spPr>
          <a:xfrm rot="5400000">
            <a:off x="4555745" y="3328173"/>
            <a:ext cx="927981" cy="233377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77410" y="4088089"/>
            <a:ext cx="32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64200" y="4082776"/>
            <a:ext cx="32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93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Oval 3"/>
          <p:cNvSpPr>
            <a:spLocks noChangeArrowheads="1"/>
          </p:cNvSpPr>
          <p:nvPr/>
        </p:nvSpPr>
        <p:spPr bwMode="auto">
          <a:xfrm>
            <a:off x="6423617" y="1760325"/>
            <a:ext cx="1731904" cy="651076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342900"/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Safety</a:t>
            </a:r>
            <a:b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Property  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Symbol" pitchFamily="18" charset="2"/>
              </a:rPr>
              <a:t>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5213408" y="2616302"/>
            <a:ext cx="1520328" cy="699155"/>
          </a:xfrm>
          <a:prstGeom prst="rect">
            <a:avLst/>
          </a:prstGeom>
          <a:noFill/>
          <a:ln w="31750"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/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</a:rPr>
              <a:t>Verification</a:t>
            </a:r>
          </a:p>
          <a:p>
            <a:pPr algn="ctr" defTabSz="342900"/>
            <a:r>
              <a:rPr lang="en-US" sz="1350" i="1" kern="1200" dirty="0">
                <a:solidFill>
                  <a:prstClr val="black"/>
                </a:solidFill>
                <a:latin typeface="Calibri" panose="020F0502020204030204"/>
                <a:sym typeface="Math B" pitchFamily="2" charset="2"/>
              </a:rPr>
              <a:t>Is there a behavior</a:t>
            </a:r>
            <a:br>
              <a:rPr lang="en-US" sz="1350" i="1" kern="1200" dirty="0">
                <a:solidFill>
                  <a:prstClr val="black"/>
                </a:solidFill>
                <a:latin typeface="Calibri" panose="020F0502020204030204"/>
                <a:sym typeface="Math B" pitchFamily="2" charset="2"/>
              </a:rPr>
            </a:br>
            <a:r>
              <a:rPr lang="en-US" sz="1350" i="1" kern="1200" dirty="0">
                <a:solidFill>
                  <a:prstClr val="black"/>
                </a:solidFill>
                <a:latin typeface="Calibri" panose="020F0502020204030204"/>
                <a:sym typeface="Math B" pitchFamily="2" charset="2"/>
              </a:rPr>
              <a:t>of P that violates </a:t>
            </a:r>
            <a:r>
              <a:rPr lang="en-US" sz="1350" i="1" kern="1200" dirty="0">
                <a:solidFill>
                  <a:prstClr val="black"/>
                </a:solidFill>
                <a:latin typeface="Calibri" panose="020F0502020204030204"/>
                <a:sym typeface="Symbol" pitchFamily="18" charset="2"/>
              </a:rPr>
              <a:t>?</a:t>
            </a:r>
            <a:r>
              <a:rPr lang="en-US" sz="1350" i="1" kern="1200" dirty="0">
                <a:solidFill>
                  <a:prstClr val="black"/>
                </a:solidFill>
                <a:latin typeface="Calibri" panose="020F0502020204030204"/>
                <a:sym typeface="Math B" pitchFamily="2" charset="2"/>
              </a:rPr>
              <a:t> </a:t>
            </a:r>
            <a:endParaRPr lang="en-US" sz="1350" i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878" name="TextBox 18"/>
          <p:cNvSpPr txBox="1">
            <a:spLocks noChangeArrowheads="1"/>
          </p:cNvSpPr>
          <p:nvPr/>
        </p:nvSpPr>
        <p:spPr bwMode="auto">
          <a:xfrm>
            <a:off x="3532864" y="4195894"/>
            <a:ext cx="1750219" cy="300082"/>
          </a:xfrm>
          <a:prstGeom prst="rect">
            <a:avLst/>
          </a:prstGeom>
          <a:noFill/>
          <a:ln w="3175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Counterexample</a:t>
            </a:r>
          </a:p>
        </p:txBody>
      </p:sp>
      <p:sp>
        <p:nvSpPr>
          <p:cNvPr id="36879" name="TextBox 19"/>
          <p:cNvSpPr txBox="1">
            <a:spLocks noChangeArrowheads="1"/>
          </p:cNvSpPr>
          <p:nvPr/>
        </p:nvSpPr>
        <p:spPr bwMode="auto">
          <a:xfrm>
            <a:off x="6663669" y="4227945"/>
            <a:ext cx="1491853" cy="3000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42900"/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Proof </a:t>
            </a: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4174071" y="1716142"/>
            <a:ext cx="1512266" cy="695259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342900"/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 P</a:t>
            </a:r>
          </a:p>
        </p:txBody>
      </p:sp>
      <p:pic>
        <p:nvPicPr>
          <p:cNvPr id="17" name="Picture 30" descr="AN00460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072" y="4619195"/>
            <a:ext cx="477633" cy="677794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7203215" y="4751521"/>
            <a:ext cx="412757" cy="545468"/>
            <a:chOff x="8001120" y="3152367"/>
            <a:chExt cx="609600" cy="838200"/>
          </a:xfrm>
        </p:grpSpPr>
        <p:sp>
          <p:nvSpPr>
            <p:cNvPr id="19" name="AutoShape 32"/>
            <p:cNvSpPr>
              <a:spLocks noChangeAspect="1" noChangeArrowheads="1" noTextEdit="1"/>
            </p:cNvSpPr>
            <p:nvPr/>
          </p:nvSpPr>
          <p:spPr bwMode="auto">
            <a:xfrm>
              <a:off x="8001120" y="3152367"/>
              <a:ext cx="609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8038870" y="3244581"/>
              <a:ext cx="510330" cy="701061"/>
            </a:xfrm>
            <a:custGeom>
              <a:avLst/>
              <a:gdLst/>
              <a:ahLst/>
              <a:cxnLst>
                <a:cxn ang="0">
                  <a:pos x="902" y="5"/>
                </a:cxn>
                <a:cxn ang="0">
                  <a:pos x="779" y="0"/>
                </a:cxn>
                <a:cxn ang="0">
                  <a:pos x="723" y="48"/>
                </a:cxn>
                <a:cxn ang="0">
                  <a:pos x="722" y="164"/>
                </a:cxn>
                <a:cxn ang="0">
                  <a:pos x="763" y="360"/>
                </a:cxn>
                <a:cxn ang="0">
                  <a:pos x="806" y="530"/>
                </a:cxn>
                <a:cxn ang="0">
                  <a:pos x="783" y="701"/>
                </a:cxn>
                <a:cxn ang="0">
                  <a:pos x="728" y="724"/>
                </a:cxn>
                <a:cxn ang="0">
                  <a:pos x="654" y="741"/>
                </a:cxn>
                <a:cxn ang="0">
                  <a:pos x="617" y="772"/>
                </a:cxn>
                <a:cxn ang="0">
                  <a:pos x="594" y="805"/>
                </a:cxn>
                <a:cxn ang="0">
                  <a:pos x="569" y="857"/>
                </a:cxn>
                <a:cxn ang="0">
                  <a:pos x="574" y="908"/>
                </a:cxn>
                <a:cxn ang="0">
                  <a:pos x="611" y="946"/>
                </a:cxn>
                <a:cxn ang="0">
                  <a:pos x="604" y="982"/>
                </a:cxn>
                <a:cxn ang="0">
                  <a:pos x="554" y="1058"/>
                </a:cxn>
                <a:cxn ang="0">
                  <a:pos x="538" y="1108"/>
                </a:cxn>
                <a:cxn ang="0">
                  <a:pos x="572" y="1189"/>
                </a:cxn>
                <a:cxn ang="0">
                  <a:pos x="617" y="1236"/>
                </a:cxn>
                <a:cxn ang="0">
                  <a:pos x="515" y="1386"/>
                </a:cxn>
                <a:cxn ang="0">
                  <a:pos x="358" y="1500"/>
                </a:cxn>
                <a:cxn ang="0">
                  <a:pos x="332" y="1505"/>
                </a:cxn>
                <a:cxn ang="0">
                  <a:pos x="295" y="1476"/>
                </a:cxn>
                <a:cxn ang="0">
                  <a:pos x="259" y="1472"/>
                </a:cxn>
                <a:cxn ang="0">
                  <a:pos x="159" y="1509"/>
                </a:cxn>
                <a:cxn ang="0">
                  <a:pos x="99" y="1465"/>
                </a:cxn>
                <a:cxn ang="0">
                  <a:pos x="57" y="1542"/>
                </a:cxn>
                <a:cxn ang="0">
                  <a:pos x="0" y="1696"/>
                </a:cxn>
                <a:cxn ang="0">
                  <a:pos x="0" y="2013"/>
                </a:cxn>
                <a:cxn ang="0">
                  <a:pos x="25" y="2229"/>
                </a:cxn>
                <a:cxn ang="0">
                  <a:pos x="352" y="2340"/>
                </a:cxn>
                <a:cxn ang="0">
                  <a:pos x="493" y="2375"/>
                </a:cxn>
                <a:cxn ang="0">
                  <a:pos x="595" y="2326"/>
                </a:cxn>
                <a:cxn ang="0">
                  <a:pos x="604" y="2201"/>
                </a:cxn>
                <a:cxn ang="0">
                  <a:pos x="723" y="2003"/>
                </a:cxn>
                <a:cxn ang="0">
                  <a:pos x="754" y="1884"/>
                </a:cxn>
                <a:cxn ang="0">
                  <a:pos x="992" y="1817"/>
                </a:cxn>
                <a:cxn ang="0">
                  <a:pos x="1091" y="1708"/>
                </a:cxn>
                <a:cxn ang="0">
                  <a:pos x="1211" y="1715"/>
                </a:cxn>
                <a:cxn ang="0">
                  <a:pos x="1352" y="1587"/>
                </a:cxn>
                <a:cxn ang="0">
                  <a:pos x="1321" y="1468"/>
                </a:cxn>
                <a:cxn ang="0">
                  <a:pos x="1360" y="1426"/>
                </a:cxn>
                <a:cxn ang="0">
                  <a:pos x="1389" y="1349"/>
                </a:cxn>
                <a:cxn ang="0">
                  <a:pos x="1389" y="1279"/>
                </a:cxn>
                <a:cxn ang="0">
                  <a:pos x="1437" y="1245"/>
                </a:cxn>
                <a:cxn ang="0">
                  <a:pos x="1463" y="1124"/>
                </a:cxn>
                <a:cxn ang="0">
                  <a:pos x="1443" y="1016"/>
                </a:cxn>
                <a:cxn ang="0">
                  <a:pos x="1426" y="989"/>
                </a:cxn>
                <a:cxn ang="0">
                  <a:pos x="1418" y="872"/>
                </a:cxn>
                <a:cxn ang="0">
                  <a:pos x="1392" y="824"/>
                </a:cxn>
                <a:cxn ang="0">
                  <a:pos x="1347" y="749"/>
                </a:cxn>
                <a:cxn ang="0">
                  <a:pos x="1284" y="655"/>
                </a:cxn>
                <a:cxn ang="0">
                  <a:pos x="1253" y="636"/>
                </a:cxn>
                <a:cxn ang="0">
                  <a:pos x="1221" y="627"/>
                </a:cxn>
                <a:cxn ang="0">
                  <a:pos x="1148" y="618"/>
                </a:cxn>
                <a:cxn ang="0">
                  <a:pos x="1079" y="635"/>
                </a:cxn>
                <a:cxn ang="0">
                  <a:pos x="1076" y="565"/>
                </a:cxn>
                <a:cxn ang="0">
                  <a:pos x="1122" y="321"/>
                </a:cxn>
                <a:cxn ang="0">
                  <a:pos x="1116" y="249"/>
                </a:cxn>
                <a:cxn ang="0">
                  <a:pos x="1075" y="149"/>
                </a:cxn>
                <a:cxn ang="0">
                  <a:pos x="983" y="42"/>
                </a:cxn>
                <a:cxn ang="0">
                  <a:pos x="902" y="5"/>
                </a:cxn>
                <a:cxn ang="0">
                  <a:pos x="902" y="5"/>
                </a:cxn>
              </a:cxnLst>
              <a:rect l="0" t="0" r="r" b="b"/>
              <a:pathLst>
                <a:path w="1463" h="2375">
                  <a:moveTo>
                    <a:pt x="902" y="5"/>
                  </a:moveTo>
                  <a:lnTo>
                    <a:pt x="779" y="0"/>
                  </a:lnTo>
                  <a:lnTo>
                    <a:pt x="723" y="48"/>
                  </a:lnTo>
                  <a:lnTo>
                    <a:pt x="722" y="164"/>
                  </a:lnTo>
                  <a:lnTo>
                    <a:pt x="763" y="360"/>
                  </a:lnTo>
                  <a:lnTo>
                    <a:pt x="806" y="530"/>
                  </a:lnTo>
                  <a:lnTo>
                    <a:pt x="783" y="701"/>
                  </a:lnTo>
                  <a:lnTo>
                    <a:pt x="728" y="724"/>
                  </a:lnTo>
                  <a:lnTo>
                    <a:pt x="654" y="741"/>
                  </a:lnTo>
                  <a:lnTo>
                    <a:pt x="617" y="772"/>
                  </a:lnTo>
                  <a:lnTo>
                    <a:pt x="594" y="805"/>
                  </a:lnTo>
                  <a:lnTo>
                    <a:pt x="569" y="857"/>
                  </a:lnTo>
                  <a:lnTo>
                    <a:pt x="574" y="908"/>
                  </a:lnTo>
                  <a:lnTo>
                    <a:pt x="611" y="946"/>
                  </a:lnTo>
                  <a:lnTo>
                    <a:pt x="604" y="982"/>
                  </a:lnTo>
                  <a:lnTo>
                    <a:pt x="554" y="1058"/>
                  </a:lnTo>
                  <a:lnTo>
                    <a:pt x="538" y="1108"/>
                  </a:lnTo>
                  <a:lnTo>
                    <a:pt x="572" y="1189"/>
                  </a:lnTo>
                  <a:lnTo>
                    <a:pt x="617" y="1236"/>
                  </a:lnTo>
                  <a:lnTo>
                    <a:pt x="515" y="1386"/>
                  </a:lnTo>
                  <a:lnTo>
                    <a:pt x="358" y="1500"/>
                  </a:lnTo>
                  <a:lnTo>
                    <a:pt x="332" y="1505"/>
                  </a:lnTo>
                  <a:lnTo>
                    <a:pt x="295" y="1476"/>
                  </a:lnTo>
                  <a:lnTo>
                    <a:pt x="259" y="1472"/>
                  </a:lnTo>
                  <a:lnTo>
                    <a:pt x="159" y="1509"/>
                  </a:lnTo>
                  <a:lnTo>
                    <a:pt x="99" y="1465"/>
                  </a:lnTo>
                  <a:lnTo>
                    <a:pt x="57" y="1542"/>
                  </a:lnTo>
                  <a:lnTo>
                    <a:pt x="0" y="1696"/>
                  </a:lnTo>
                  <a:lnTo>
                    <a:pt x="0" y="2013"/>
                  </a:lnTo>
                  <a:lnTo>
                    <a:pt x="25" y="2229"/>
                  </a:lnTo>
                  <a:lnTo>
                    <a:pt x="352" y="2340"/>
                  </a:lnTo>
                  <a:lnTo>
                    <a:pt x="493" y="2375"/>
                  </a:lnTo>
                  <a:lnTo>
                    <a:pt x="595" y="2326"/>
                  </a:lnTo>
                  <a:lnTo>
                    <a:pt x="604" y="2201"/>
                  </a:lnTo>
                  <a:lnTo>
                    <a:pt x="723" y="2003"/>
                  </a:lnTo>
                  <a:lnTo>
                    <a:pt x="754" y="1884"/>
                  </a:lnTo>
                  <a:lnTo>
                    <a:pt x="992" y="1817"/>
                  </a:lnTo>
                  <a:lnTo>
                    <a:pt x="1091" y="1708"/>
                  </a:lnTo>
                  <a:lnTo>
                    <a:pt x="1211" y="1715"/>
                  </a:lnTo>
                  <a:lnTo>
                    <a:pt x="1352" y="1587"/>
                  </a:lnTo>
                  <a:lnTo>
                    <a:pt x="1321" y="1468"/>
                  </a:lnTo>
                  <a:lnTo>
                    <a:pt x="1360" y="1426"/>
                  </a:lnTo>
                  <a:lnTo>
                    <a:pt x="1389" y="1349"/>
                  </a:lnTo>
                  <a:lnTo>
                    <a:pt x="1389" y="1279"/>
                  </a:lnTo>
                  <a:lnTo>
                    <a:pt x="1437" y="1245"/>
                  </a:lnTo>
                  <a:lnTo>
                    <a:pt x="1463" y="1124"/>
                  </a:lnTo>
                  <a:lnTo>
                    <a:pt x="1443" y="1016"/>
                  </a:lnTo>
                  <a:lnTo>
                    <a:pt x="1426" y="989"/>
                  </a:lnTo>
                  <a:lnTo>
                    <a:pt x="1418" y="872"/>
                  </a:lnTo>
                  <a:lnTo>
                    <a:pt x="1392" y="824"/>
                  </a:lnTo>
                  <a:lnTo>
                    <a:pt x="1347" y="749"/>
                  </a:lnTo>
                  <a:lnTo>
                    <a:pt x="1284" y="655"/>
                  </a:lnTo>
                  <a:lnTo>
                    <a:pt x="1253" y="636"/>
                  </a:lnTo>
                  <a:lnTo>
                    <a:pt x="1221" y="627"/>
                  </a:lnTo>
                  <a:lnTo>
                    <a:pt x="1148" y="618"/>
                  </a:lnTo>
                  <a:lnTo>
                    <a:pt x="1079" y="635"/>
                  </a:lnTo>
                  <a:lnTo>
                    <a:pt x="1076" y="565"/>
                  </a:lnTo>
                  <a:lnTo>
                    <a:pt x="1122" y="321"/>
                  </a:lnTo>
                  <a:lnTo>
                    <a:pt x="1116" y="249"/>
                  </a:lnTo>
                  <a:lnTo>
                    <a:pt x="1075" y="149"/>
                  </a:lnTo>
                  <a:lnTo>
                    <a:pt x="983" y="42"/>
                  </a:lnTo>
                  <a:lnTo>
                    <a:pt x="902" y="5"/>
                  </a:lnTo>
                  <a:lnTo>
                    <a:pt x="90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8054250" y="3712743"/>
              <a:ext cx="199938" cy="2222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152"/>
                </a:cxn>
                <a:cxn ang="0">
                  <a:pos x="71" y="285"/>
                </a:cxn>
                <a:cxn ang="0">
                  <a:pos x="88" y="317"/>
                </a:cxn>
                <a:cxn ang="0">
                  <a:pos x="111" y="256"/>
                </a:cxn>
                <a:cxn ang="0">
                  <a:pos x="128" y="166"/>
                </a:cxn>
                <a:cxn ang="0">
                  <a:pos x="158" y="270"/>
                </a:cxn>
                <a:cxn ang="0">
                  <a:pos x="218" y="360"/>
                </a:cxn>
                <a:cxn ang="0">
                  <a:pos x="372" y="475"/>
                </a:cxn>
                <a:cxn ang="0">
                  <a:pos x="438" y="511"/>
                </a:cxn>
                <a:cxn ang="0">
                  <a:pos x="419" y="543"/>
                </a:cxn>
                <a:cxn ang="0">
                  <a:pos x="541" y="573"/>
                </a:cxn>
                <a:cxn ang="0">
                  <a:pos x="549" y="608"/>
                </a:cxn>
                <a:cxn ang="0">
                  <a:pos x="574" y="723"/>
                </a:cxn>
                <a:cxn ang="0">
                  <a:pos x="517" y="751"/>
                </a:cxn>
                <a:cxn ang="0">
                  <a:pos x="304" y="731"/>
                </a:cxn>
                <a:cxn ang="0">
                  <a:pos x="135" y="680"/>
                </a:cxn>
                <a:cxn ang="0">
                  <a:pos x="35" y="457"/>
                </a:cxn>
                <a:cxn ang="0">
                  <a:pos x="2" y="238"/>
                </a:cxn>
                <a:cxn ang="0">
                  <a:pos x="0" y="66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574" h="751">
                  <a:moveTo>
                    <a:pt x="64" y="0"/>
                  </a:moveTo>
                  <a:lnTo>
                    <a:pt x="43" y="152"/>
                  </a:lnTo>
                  <a:lnTo>
                    <a:pt x="71" y="285"/>
                  </a:lnTo>
                  <a:lnTo>
                    <a:pt x="88" y="317"/>
                  </a:lnTo>
                  <a:lnTo>
                    <a:pt x="111" y="256"/>
                  </a:lnTo>
                  <a:lnTo>
                    <a:pt x="128" y="166"/>
                  </a:lnTo>
                  <a:lnTo>
                    <a:pt x="158" y="270"/>
                  </a:lnTo>
                  <a:lnTo>
                    <a:pt x="218" y="360"/>
                  </a:lnTo>
                  <a:lnTo>
                    <a:pt x="372" y="475"/>
                  </a:lnTo>
                  <a:lnTo>
                    <a:pt x="438" y="511"/>
                  </a:lnTo>
                  <a:lnTo>
                    <a:pt x="419" y="543"/>
                  </a:lnTo>
                  <a:lnTo>
                    <a:pt x="541" y="573"/>
                  </a:lnTo>
                  <a:lnTo>
                    <a:pt x="549" y="608"/>
                  </a:lnTo>
                  <a:lnTo>
                    <a:pt x="574" y="723"/>
                  </a:lnTo>
                  <a:lnTo>
                    <a:pt x="517" y="751"/>
                  </a:lnTo>
                  <a:lnTo>
                    <a:pt x="304" y="731"/>
                  </a:lnTo>
                  <a:lnTo>
                    <a:pt x="135" y="680"/>
                  </a:lnTo>
                  <a:lnTo>
                    <a:pt x="35" y="457"/>
                  </a:lnTo>
                  <a:lnTo>
                    <a:pt x="2" y="238"/>
                  </a:lnTo>
                  <a:lnTo>
                    <a:pt x="0" y="66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8001120" y="3684370"/>
              <a:ext cx="237688" cy="299104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64" y="11"/>
                </a:cxn>
                <a:cxn ang="0">
                  <a:pos x="168" y="0"/>
                </a:cxn>
                <a:cxn ang="0">
                  <a:pos x="164" y="90"/>
                </a:cxn>
                <a:cxn ang="0">
                  <a:pos x="136" y="381"/>
                </a:cxn>
                <a:cxn ang="0">
                  <a:pos x="153" y="492"/>
                </a:cxn>
                <a:cxn ang="0">
                  <a:pos x="273" y="712"/>
                </a:cxn>
                <a:cxn ang="0">
                  <a:pos x="455" y="827"/>
                </a:cxn>
                <a:cxn ang="0">
                  <a:pos x="567" y="844"/>
                </a:cxn>
                <a:cxn ang="0">
                  <a:pos x="681" y="866"/>
                </a:cxn>
                <a:cxn ang="0">
                  <a:pos x="567" y="973"/>
                </a:cxn>
                <a:cxn ang="0">
                  <a:pos x="434" y="1010"/>
                </a:cxn>
                <a:cxn ang="0">
                  <a:pos x="326" y="996"/>
                </a:cxn>
                <a:cxn ang="0">
                  <a:pos x="204" y="934"/>
                </a:cxn>
                <a:cxn ang="0">
                  <a:pos x="53" y="812"/>
                </a:cxn>
                <a:cxn ang="0">
                  <a:pos x="0" y="690"/>
                </a:cxn>
                <a:cxn ang="0">
                  <a:pos x="60" y="434"/>
                </a:cxn>
                <a:cxn ang="0">
                  <a:pos x="38" y="190"/>
                </a:cxn>
                <a:cxn ang="0">
                  <a:pos x="89" y="57"/>
                </a:cxn>
                <a:cxn ang="0">
                  <a:pos x="28" y="47"/>
                </a:cxn>
                <a:cxn ang="0">
                  <a:pos x="28" y="47"/>
                </a:cxn>
              </a:cxnLst>
              <a:rect l="0" t="0" r="r" b="b"/>
              <a:pathLst>
                <a:path w="681" h="1010">
                  <a:moveTo>
                    <a:pt x="28" y="47"/>
                  </a:moveTo>
                  <a:lnTo>
                    <a:pt x="64" y="11"/>
                  </a:lnTo>
                  <a:lnTo>
                    <a:pt x="168" y="0"/>
                  </a:lnTo>
                  <a:lnTo>
                    <a:pt x="164" y="90"/>
                  </a:lnTo>
                  <a:lnTo>
                    <a:pt x="136" y="381"/>
                  </a:lnTo>
                  <a:lnTo>
                    <a:pt x="153" y="492"/>
                  </a:lnTo>
                  <a:lnTo>
                    <a:pt x="273" y="712"/>
                  </a:lnTo>
                  <a:lnTo>
                    <a:pt x="455" y="827"/>
                  </a:lnTo>
                  <a:lnTo>
                    <a:pt x="567" y="844"/>
                  </a:lnTo>
                  <a:lnTo>
                    <a:pt x="681" y="866"/>
                  </a:lnTo>
                  <a:lnTo>
                    <a:pt x="567" y="973"/>
                  </a:lnTo>
                  <a:lnTo>
                    <a:pt x="434" y="1010"/>
                  </a:lnTo>
                  <a:lnTo>
                    <a:pt x="326" y="996"/>
                  </a:lnTo>
                  <a:lnTo>
                    <a:pt x="204" y="934"/>
                  </a:lnTo>
                  <a:lnTo>
                    <a:pt x="53" y="812"/>
                  </a:lnTo>
                  <a:lnTo>
                    <a:pt x="0" y="690"/>
                  </a:lnTo>
                  <a:lnTo>
                    <a:pt x="60" y="434"/>
                  </a:lnTo>
                  <a:lnTo>
                    <a:pt x="38" y="190"/>
                  </a:lnTo>
                  <a:lnTo>
                    <a:pt x="89" y="57"/>
                  </a:lnTo>
                  <a:lnTo>
                    <a:pt x="28" y="47"/>
                  </a:lnTo>
                  <a:lnTo>
                    <a:pt x="28" y="47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8104584" y="3242216"/>
              <a:ext cx="440422" cy="612394"/>
            </a:xfrm>
            <a:custGeom>
              <a:avLst/>
              <a:gdLst/>
              <a:ahLst/>
              <a:cxnLst>
                <a:cxn ang="0">
                  <a:pos x="604" y="0"/>
                </a:cxn>
                <a:cxn ang="0">
                  <a:pos x="552" y="41"/>
                </a:cxn>
                <a:cxn ang="0">
                  <a:pos x="531" y="104"/>
                </a:cxn>
                <a:cxn ang="0">
                  <a:pos x="547" y="250"/>
                </a:cxn>
                <a:cxn ang="0">
                  <a:pos x="604" y="468"/>
                </a:cxn>
                <a:cxn ang="0">
                  <a:pos x="604" y="583"/>
                </a:cxn>
                <a:cxn ang="0">
                  <a:pos x="583" y="702"/>
                </a:cxn>
                <a:cxn ang="0">
                  <a:pos x="463" y="749"/>
                </a:cxn>
                <a:cxn ang="0">
                  <a:pos x="411" y="791"/>
                </a:cxn>
                <a:cxn ang="0">
                  <a:pos x="381" y="854"/>
                </a:cxn>
                <a:cxn ang="0">
                  <a:pos x="397" y="921"/>
                </a:cxn>
                <a:cxn ang="0">
                  <a:pos x="423" y="963"/>
                </a:cxn>
                <a:cxn ang="0">
                  <a:pos x="344" y="1087"/>
                </a:cxn>
                <a:cxn ang="0">
                  <a:pos x="365" y="1171"/>
                </a:cxn>
                <a:cxn ang="0">
                  <a:pos x="416" y="1223"/>
                </a:cxn>
                <a:cxn ang="0">
                  <a:pos x="324" y="1394"/>
                </a:cxn>
                <a:cxn ang="0">
                  <a:pos x="214" y="1488"/>
                </a:cxn>
                <a:cxn ang="0">
                  <a:pos x="89" y="1540"/>
                </a:cxn>
                <a:cxn ang="0">
                  <a:pos x="0" y="1577"/>
                </a:cxn>
                <a:cxn ang="0">
                  <a:pos x="58" y="1821"/>
                </a:cxn>
                <a:cxn ang="0">
                  <a:pos x="428" y="2072"/>
                </a:cxn>
                <a:cxn ang="0">
                  <a:pos x="484" y="2072"/>
                </a:cxn>
                <a:cxn ang="0">
                  <a:pos x="573" y="1889"/>
                </a:cxn>
                <a:cxn ang="0">
                  <a:pos x="656" y="1868"/>
                </a:cxn>
                <a:cxn ang="0">
                  <a:pos x="787" y="1842"/>
                </a:cxn>
                <a:cxn ang="0">
                  <a:pos x="813" y="1816"/>
                </a:cxn>
                <a:cxn ang="0">
                  <a:pos x="895" y="1723"/>
                </a:cxn>
                <a:cxn ang="0">
                  <a:pos x="1072" y="1692"/>
                </a:cxn>
                <a:cxn ang="0">
                  <a:pos x="1182" y="1593"/>
                </a:cxn>
                <a:cxn ang="0">
                  <a:pos x="1166" y="1514"/>
                </a:cxn>
                <a:cxn ang="0">
                  <a:pos x="1156" y="1446"/>
                </a:cxn>
                <a:cxn ang="0">
                  <a:pos x="1196" y="1296"/>
                </a:cxn>
                <a:cxn ang="0">
                  <a:pos x="1233" y="1260"/>
                </a:cxn>
                <a:cxn ang="0">
                  <a:pos x="1259" y="1087"/>
                </a:cxn>
                <a:cxn ang="0">
                  <a:pos x="1229" y="989"/>
                </a:cxn>
                <a:cxn ang="0">
                  <a:pos x="1224" y="848"/>
                </a:cxn>
                <a:cxn ang="0">
                  <a:pos x="1151" y="749"/>
                </a:cxn>
                <a:cxn ang="0">
                  <a:pos x="1109" y="672"/>
                </a:cxn>
                <a:cxn ang="0">
                  <a:pos x="1051" y="630"/>
                </a:cxn>
                <a:cxn ang="0">
                  <a:pos x="958" y="625"/>
                </a:cxn>
                <a:cxn ang="0">
                  <a:pos x="905" y="635"/>
                </a:cxn>
                <a:cxn ang="0">
                  <a:pos x="890" y="562"/>
                </a:cxn>
                <a:cxn ang="0">
                  <a:pos x="911" y="416"/>
                </a:cxn>
                <a:cxn ang="0">
                  <a:pos x="926" y="287"/>
                </a:cxn>
                <a:cxn ang="0">
                  <a:pos x="839" y="88"/>
                </a:cxn>
                <a:cxn ang="0">
                  <a:pos x="729" y="26"/>
                </a:cxn>
                <a:cxn ang="0">
                  <a:pos x="656" y="0"/>
                </a:cxn>
                <a:cxn ang="0">
                  <a:pos x="604" y="0"/>
                </a:cxn>
                <a:cxn ang="0">
                  <a:pos x="604" y="0"/>
                </a:cxn>
              </a:cxnLst>
              <a:rect l="0" t="0" r="r" b="b"/>
              <a:pathLst>
                <a:path w="1259" h="2072">
                  <a:moveTo>
                    <a:pt x="604" y="0"/>
                  </a:moveTo>
                  <a:lnTo>
                    <a:pt x="552" y="41"/>
                  </a:lnTo>
                  <a:lnTo>
                    <a:pt x="531" y="104"/>
                  </a:lnTo>
                  <a:lnTo>
                    <a:pt x="547" y="250"/>
                  </a:lnTo>
                  <a:lnTo>
                    <a:pt x="604" y="468"/>
                  </a:lnTo>
                  <a:lnTo>
                    <a:pt x="604" y="583"/>
                  </a:lnTo>
                  <a:lnTo>
                    <a:pt x="583" y="702"/>
                  </a:lnTo>
                  <a:lnTo>
                    <a:pt x="463" y="749"/>
                  </a:lnTo>
                  <a:lnTo>
                    <a:pt x="411" y="791"/>
                  </a:lnTo>
                  <a:lnTo>
                    <a:pt x="381" y="854"/>
                  </a:lnTo>
                  <a:lnTo>
                    <a:pt x="397" y="921"/>
                  </a:lnTo>
                  <a:lnTo>
                    <a:pt x="423" y="963"/>
                  </a:lnTo>
                  <a:lnTo>
                    <a:pt x="344" y="1087"/>
                  </a:lnTo>
                  <a:lnTo>
                    <a:pt x="365" y="1171"/>
                  </a:lnTo>
                  <a:lnTo>
                    <a:pt x="416" y="1223"/>
                  </a:lnTo>
                  <a:lnTo>
                    <a:pt x="324" y="1394"/>
                  </a:lnTo>
                  <a:lnTo>
                    <a:pt x="214" y="1488"/>
                  </a:lnTo>
                  <a:lnTo>
                    <a:pt x="89" y="1540"/>
                  </a:lnTo>
                  <a:lnTo>
                    <a:pt x="0" y="1577"/>
                  </a:lnTo>
                  <a:lnTo>
                    <a:pt x="58" y="1821"/>
                  </a:lnTo>
                  <a:lnTo>
                    <a:pt x="428" y="2072"/>
                  </a:lnTo>
                  <a:lnTo>
                    <a:pt x="484" y="2072"/>
                  </a:lnTo>
                  <a:lnTo>
                    <a:pt x="573" y="1889"/>
                  </a:lnTo>
                  <a:lnTo>
                    <a:pt x="656" y="1868"/>
                  </a:lnTo>
                  <a:lnTo>
                    <a:pt x="787" y="1842"/>
                  </a:lnTo>
                  <a:lnTo>
                    <a:pt x="813" y="1816"/>
                  </a:lnTo>
                  <a:lnTo>
                    <a:pt x="895" y="1723"/>
                  </a:lnTo>
                  <a:lnTo>
                    <a:pt x="1072" y="1692"/>
                  </a:lnTo>
                  <a:lnTo>
                    <a:pt x="1182" y="1593"/>
                  </a:lnTo>
                  <a:lnTo>
                    <a:pt x="1166" y="1514"/>
                  </a:lnTo>
                  <a:lnTo>
                    <a:pt x="1156" y="1446"/>
                  </a:lnTo>
                  <a:lnTo>
                    <a:pt x="1196" y="1296"/>
                  </a:lnTo>
                  <a:lnTo>
                    <a:pt x="1233" y="1260"/>
                  </a:lnTo>
                  <a:lnTo>
                    <a:pt x="1259" y="1087"/>
                  </a:lnTo>
                  <a:lnTo>
                    <a:pt x="1229" y="989"/>
                  </a:lnTo>
                  <a:lnTo>
                    <a:pt x="1224" y="848"/>
                  </a:lnTo>
                  <a:lnTo>
                    <a:pt x="1151" y="749"/>
                  </a:lnTo>
                  <a:lnTo>
                    <a:pt x="1109" y="672"/>
                  </a:lnTo>
                  <a:lnTo>
                    <a:pt x="1051" y="630"/>
                  </a:lnTo>
                  <a:lnTo>
                    <a:pt x="958" y="625"/>
                  </a:lnTo>
                  <a:lnTo>
                    <a:pt x="905" y="635"/>
                  </a:lnTo>
                  <a:lnTo>
                    <a:pt x="890" y="562"/>
                  </a:lnTo>
                  <a:lnTo>
                    <a:pt x="911" y="416"/>
                  </a:lnTo>
                  <a:lnTo>
                    <a:pt x="926" y="287"/>
                  </a:lnTo>
                  <a:lnTo>
                    <a:pt x="839" y="88"/>
                  </a:lnTo>
                  <a:lnTo>
                    <a:pt x="729" y="26"/>
                  </a:lnTo>
                  <a:lnTo>
                    <a:pt x="656" y="0"/>
                  </a:lnTo>
                  <a:lnTo>
                    <a:pt x="604" y="0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308716" y="3257585"/>
              <a:ext cx="107659" cy="189157"/>
            </a:xfrm>
            <a:custGeom>
              <a:avLst/>
              <a:gdLst/>
              <a:ahLst/>
              <a:cxnLst>
                <a:cxn ang="0">
                  <a:pos x="26" y="640"/>
                </a:cxn>
                <a:cxn ang="0">
                  <a:pos x="63" y="505"/>
                </a:cxn>
                <a:cxn ang="0">
                  <a:pos x="115" y="458"/>
                </a:cxn>
                <a:cxn ang="0">
                  <a:pos x="265" y="422"/>
                </a:cxn>
                <a:cxn ang="0">
                  <a:pos x="230" y="385"/>
                </a:cxn>
                <a:cxn ang="0">
                  <a:pos x="84" y="406"/>
                </a:cxn>
                <a:cxn ang="0">
                  <a:pos x="47" y="343"/>
                </a:cxn>
                <a:cxn ang="0">
                  <a:pos x="26" y="203"/>
                </a:cxn>
                <a:cxn ang="0">
                  <a:pos x="0" y="57"/>
                </a:cxn>
                <a:cxn ang="0">
                  <a:pos x="21" y="10"/>
                </a:cxn>
                <a:cxn ang="0">
                  <a:pos x="110" y="0"/>
                </a:cxn>
                <a:cxn ang="0">
                  <a:pos x="214" y="94"/>
                </a:cxn>
                <a:cxn ang="0">
                  <a:pos x="276" y="261"/>
                </a:cxn>
                <a:cxn ang="0">
                  <a:pos x="256" y="328"/>
                </a:cxn>
                <a:cxn ang="0">
                  <a:pos x="286" y="390"/>
                </a:cxn>
                <a:cxn ang="0">
                  <a:pos x="307" y="458"/>
                </a:cxn>
                <a:cxn ang="0">
                  <a:pos x="305" y="591"/>
                </a:cxn>
                <a:cxn ang="0">
                  <a:pos x="152" y="603"/>
                </a:cxn>
                <a:cxn ang="0">
                  <a:pos x="26" y="640"/>
                </a:cxn>
                <a:cxn ang="0">
                  <a:pos x="26" y="640"/>
                </a:cxn>
              </a:cxnLst>
              <a:rect l="0" t="0" r="r" b="b"/>
              <a:pathLst>
                <a:path w="307" h="640">
                  <a:moveTo>
                    <a:pt x="26" y="640"/>
                  </a:moveTo>
                  <a:lnTo>
                    <a:pt x="63" y="505"/>
                  </a:lnTo>
                  <a:lnTo>
                    <a:pt x="115" y="458"/>
                  </a:lnTo>
                  <a:lnTo>
                    <a:pt x="265" y="422"/>
                  </a:lnTo>
                  <a:lnTo>
                    <a:pt x="230" y="385"/>
                  </a:lnTo>
                  <a:lnTo>
                    <a:pt x="84" y="406"/>
                  </a:lnTo>
                  <a:lnTo>
                    <a:pt x="47" y="343"/>
                  </a:lnTo>
                  <a:lnTo>
                    <a:pt x="26" y="203"/>
                  </a:lnTo>
                  <a:lnTo>
                    <a:pt x="0" y="57"/>
                  </a:lnTo>
                  <a:lnTo>
                    <a:pt x="21" y="10"/>
                  </a:lnTo>
                  <a:lnTo>
                    <a:pt x="110" y="0"/>
                  </a:lnTo>
                  <a:lnTo>
                    <a:pt x="214" y="94"/>
                  </a:lnTo>
                  <a:lnTo>
                    <a:pt x="276" y="261"/>
                  </a:lnTo>
                  <a:lnTo>
                    <a:pt x="256" y="328"/>
                  </a:lnTo>
                  <a:lnTo>
                    <a:pt x="286" y="390"/>
                  </a:lnTo>
                  <a:lnTo>
                    <a:pt x="307" y="458"/>
                  </a:lnTo>
                  <a:lnTo>
                    <a:pt x="305" y="591"/>
                  </a:lnTo>
                  <a:lnTo>
                    <a:pt x="152" y="603"/>
                  </a:lnTo>
                  <a:lnTo>
                    <a:pt x="26" y="640"/>
                  </a:lnTo>
                  <a:lnTo>
                    <a:pt x="26" y="64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04584" y="3442013"/>
              <a:ext cx="434829" cy="429149"/>
            </a:xfrm>
            <a:custGeom>
              <a:avLst/>
              <a:gdLst/>
              <a:ahLst/>
              <a:cxnLst>
                <a:cxn ang="0">
                  <a:pos x="141" y="906"/>
                </a:cxn>
                <a:cxn ang="0">
                  <a:pos x="292" y="812"/>
                </a:cxn>
                <a:cxn ang="0">
                  <a:pos x="360" y="697"/>
                </a:cxn>
                <a:cxn ang="0">
                  <a:pos x="444" y="563"/>
                </a:cxn>
                <a:cxn ang="0">
                  <a:pos x="371" y="453"/>
                </a:cxn>
                <a:cxn ang="0">
                  <a:pos x="407" y="390"/>
                </a:cxn>
                <a:cxn ang="0">
                  <a:pos x="469" y="313"/>
                </a:cxn>
                <a:cxn ang="0">
                  <a:pos x="397" y="245"/>
                </a:cxn>
                <a:cxn ang="0">
                  <a:pos x="416" y="188"/>
                </a:cxn>
                <a:cxn ang="0">
                  <a:pos x="489" y="104"/>
                </a:cxn>
                <a:cxn ang="0">
                  <a:pos x="604" y="94"/>
                </a:cxn>
                <a:cxn ang="0">
                  <a:pos x="832" y="37"/>
                </a:cxn>
                <a:cxn ang="0">
                  <a:pos x="958" y="0"/>
                </a:cxn>
                <a:cxn ang="0">
                  <a:pos x="1025" y="0"/>
                </a:cxn>
                <a:cxn ang="0">
                  <a:pos x="1098" y="125"/>
                </a:cxn>
                <a:cxn ang="0">
                  <a:pos x="1135" y="120"/>
                </a:cxn>
                <a:cxn ang="0">
                  <a:pos x="1182" y="188"/>
                </a:cxn>
                <a:cxn ang="0">
                  <a:pos x="1192" y="282"/>
                </a:cxn>
                <a:cxn ang="0">
                  <a:pos x="1119" y="230"/>
                </a:cxn>
                <a:cxn ang="0">
                  <a:pos x="1051" y="214"/>
                </a:cxn>
                <a:cxn ang="0">
                  <a:pos x="859" y="240"/>
                </a:cxn>
                <a:cxn ang="0">
                  <a:pos x="745" y="308"/>
                </a:cxn>
                <a:cxn ang="0">
                  <a:pos x="879" y="298"/>
                </a:cxn>
                <a:cxn ang="0">
                  <a:pos x="1005" y="266"/>
                </a:cxn>
                <a:cxn ang="0">
                  <a:pos x="1031" y="292"/>
                </a:cxn>
                <a:cxn ang="0">
                  <a:pos x="1057" y="364"/>
                </a:cxn>
                <a:cxn ang="0">
                  <a:pos x="1093" y="287"/>
                </a:cxn>
                <a:cxn ang="0">
                  <a:pos x="1145" y="313"/>
                </a:cxn>
                <a:cxn ang="0">
                  <a:pos x="1217" y="411"/>
                </a:cxn>
                <a:cxn ang="0">
                  <a:pos x="1243" y="521"/>
                </a:cxn>
                <a:cxn ang="0">
                  <a:pos x="1233" y="584"/>
                </a:cxn>
                <a:cxn ang="0">
                  <a:pos x="1196" y="620"/>
                </a:cxn>
                <a:cxn ang="0">
                  <a:pos x="1161" y="552"/>
                </a:cxn>
                <a:cxn ang="0">
                  <a:pos x="1104" y="521"/>
                </a:cxn>
                <a:cxn ang="0">
                  <a:pos x="1020" y="500"/>
                </a:cxn>
                <a:cxn ang="0">
                  <a:pos x="900" y="547"/>
                </a:cxn>
                <a:cxn ang="0">
                  <a:pos x="740" y="578"/>
                </a:cxn>
                <a:cxn ang="0">
                  <a:pos x="635" y="558"/>
                </a:cxn>
                <a:cxn ang="0">
                  <a:pos x="719" y="615"/>
                </a:cxn>
                <a:cxn ang="0">
                  <a:pos x="848" y="620"/>
                </a:cxn>
                <a:cxn ang="0">
                  <a:pos x="999" y="573"/>
                </a:cxn>
                <a:cxn ang="0">
                  <a:pos x="1031" y="610"/>
                </a:cxn>
                <a:cxn ang="0">
                  <a:pos x="1041" y="672"/>
                </a:cxn>
                <a:cxn ang="0">
                  <a:pos x="1078" y="620"/>
                </a:cxn>
                <a:cxn ang="0">
                  <a:pos x="1078" y="552"/>
                </a:cxn>
                <a:cxn ang="0">
                  <a:pos x="1140" y="589"/>
                </a:cxn>
                <a:cxn ang="0">
                  <a:pos x="1171" y="693"/>
                </a:cxn>
                <a:cxn ang="0">
                  <a:pos x="1135" y="781"/>
                </a:cxn>
                <a:cxn ang="0">
                  <a:pos x="1166" y="838"/>
                </a:cxn>
                <a:cxn ang="0">
                  <a:pos x="1161" y="906"/>
                </a:cxn>
                <a:cxn ang="0">
                  <a:pos x="1072" y="1016"/>
                </a:cxn>
                <a:cxn ang="0">
                  <a:pos x="1020" y="1047"/>
                </a:cxn>
                <a:cxn ang="0">
                  <a:pos x="895" y="1047"/>
                </a:cxn>
                <a:cxn ang="0">
                  <a:pos x="813" y="1140"/>
                </a:cxn>
                <a:cxn ang="0">
                  <a:pos x="719" y="1166"/>
                </a:cxn>
                <a:cxn ang="0">
                  <a:pos x="573" y="1213"/>
                </a:cxn>
                <a:cxn ang="0">
                  <a:pos x="542" y="1291"/>
                </a:cxn>
                <a:cxn ang="0">
                  <a:pos x="457" y="1451"/>
                </a:cxn>
                <a:cxn ang="0">
                  <a:pos x="151" y="1357"/>
                </a:cxn>
                <a:cxn ang="0">
                  <a:pos x="12" y="1188"/>
                </a:cxn>
                <a:cxn ang="0">
                  <a:pos x="0" y="943"/>
                </a:cxn>
                <a:cxn ang="0">
                  <a:pos x="141" y="906"/>
                </a:cxn>
                <a:cxn ang="0">
                  <a:pos x="141" y="906"/>
                </a:cxn>
              </a:cxnLst>
              <a:rect l="0" t="0" r="r" b="b"/>
              <a:pathLst>
                <a:path w="1243" h="1451">
                  <a:moveTo>
                    <a:pt x="141" y="906"/>
                  </a:moveTo>
                  <a:lnTo>
                    <a:pt x="292" y="812"/>
                  </a:lnTo>
                  <a:lnTo>
                    <a:pt x="360" y="697"/>
                  </a:lnTo>
                  <a:lnTo>
                    <a:pt x="444" y="563"/>
                  </a:lnTo>
                  <a:lnTo>
                    <a:pt x="371" y="453"/>
                  </a:lnTo>
                  <a:lnTo>
                    <a:pt x="407" y="390"/>
                  </a:lnTo>
                  <a:lnTo>
                    <a:pt x="469" y="313"/>
                  </a:lnTo>
                  <a:lnTo>
                    <a:pt x="397" y="245"/>
                  </a:lnTo>
                  <a:lnTo>
                    <a:pt x="416" y="188"/>
                  </a:lnTo>
                  <a:lnTo>
                    <a:pt x="489" y="104"/>
                  </a:lnTo>
                  <a:lnTo>
                    <a:pt x="604" y="94"/>
                  </a:lnTo>
                  <a:lnTo>
                    <a:pt x="832" y="37"/>
                  </a:lnTo>
                  <a:lnTo>
                    <a:pt x="958" y="0"/>
                  </a:lnTo>
                  <a:lnTo>
                    <a:pt x="1025" y="0"/>
                  </a:lnTo>
                  <a:lnTo>
                    <a:pt x="1098" y="125"/>
                  </a:lnTo>
                  <a:lnTo>
                    <a:pt x="1135" y="120"/>
                  </a:lnTo>
                  <a:lnTo>
                    <a:pt x="1182" y="188"/>
                  </a:lnTo>
                  <a:lnTo>
                    <a:pt x="1192" y="282"/>
                  </a:lnTo>
                  <a:lnTo>
                    <a:pt x="1119" y="230"/>
                  </a:lnTo>
                  <a:lnTo>
                    <a:pt x="1051" y="214"/>
                  </a:lnTo>
                  <a:lnTo>
                    <a:pt x="859" y="240"/>
                  </a:lnTo>
                  <a:lnTo>
                    <a:pt x="745" y="308"/>
                  </a:lnTo>
                  <a:lnTo>
                    <a:pt x="879" y="298"/>
                  </a:lnTo>
                  <a:lnTo>
                    <a:pt x="1005" y="266"/>
                  </a:lnTo>
                  <a:lnTo>
                    <a:pt x="1031" y="292"/>
                  </a:lnTo>
                  <a:lnTo>
                    <a:pt x="1057" y="364"/>
                  </a:lnTo>
                  <a:lnTo>
                    <a:pt x="1093" y="287"/>
                  </a:lnTo>
                  <a:lnTo>
                    <a:pt x="1145" y="313"/>
                  </a:lnTo>
                  <a:lnTo>
                    <a:pt x="1217" y="411"/>
                  </a:lnTo>
                  <a:lnTo>
                    <a:pt x="1243" y="521"/>
                  </a:lnTo>
                  <a:lnTo>
                    <a:pt x="1233" y="584"/>
                  </a:lnTo>
                  <a:lnTo>
                    <a:pt x="1196" y="620"/>
                  </a:lnTo>
                  <a:lnTo>
                    <a:pt x="1161" y="552"/>
                  </a:lnTo>
                  <a:lnTo>
                    <a:pt x="1104" y="521"/>
                  </a:lnTo>
                  <a:lnTo>
                    <a:pt x="1020" y="500"/>
                  </a:lnTo>
                  <a:lnTo>
                    <a:pt x="900" y="547"/>
                  </a:lnTo>
                  <a:lnTo>
                    <a:pt x="740" y="578"/>
                  </a:lnTo>
                  <a:lnTo>
                    <a:pt x="635" y="558"/>
                  </a:lnTo>
                  <a:lnTo>
                    <a:pt x="719" y="615"/>
                  </a:lnTo>
                  <a:lnTo>
                    <a:pt x="848" y="620"/>
                  </a:lnTo>
                  <a:lnTo>
                    <a:pt x="999" y="573"/>
                  </a:lnTo>
                  <a:lnTo>
                    <a:pt x="1031" y="610"/>
                  </a:lnTo>
                  <a:lnTo>
                    <a:pt x="1041" y="672"/>
                  </a:lnTo>
                  <a:lnTo>
                    <a:pt x="1078" y="620"/>
                  </a:lnTo>
                  <a:lnTo>
                    <a:pt x="1078" y="552"/>
                  </a:lnTo>
                  <a:lnTo>
                    <a:pt x="1140" y="589"/>
                  </a:lnTo>
                  <a:lnTo>
                    <a:pt x="1171" y="693"/>
                  </a:lnTo>
                  <a:lnTo>
                    <a:pt x="1135" y="781"/>
                  </a:lnTo>
                  <a:lnTo>
                    <a:pt x="1166" y="838"/>
                  </a:lnTo>
                  <a:lnTo>
                    <a:pt x="1161" y="906"/>
                  </a:lnTo>
                  <a:lnTo>
                    <a:pt x="1072" y="1016"/>
                  </a:lnTo>
                  <a:lnTo>
                    <a:pt x="1020" y="1047"/>
                  </a:lnTo>
                  <a:lnTo>
                    <a:pt x="895" y="1047"/>
                  </a:lnTo>
                  <a:lnTo>
                    <a:pt x="813" y="1140"/>
                  </a:lnTo>
                  <a:lnTo>
                    <a:pt x="719" y="1166"/>
                  </a:lnTo>
                  <a:lnTo>
                    <a:pt x="573" y="1213"/>
                  </a:lnTo>
                  <a:lnTo>
                    <a:pt x="542" y="1291"/>
                  </a:lnTo>
                  <a:lnTo>
                    <a:pt x="457" y="1451"/>
                  </a:lnTo>
                  <a:lnTo>
                    <a:pt x="151" y="1357"/>
                  </a:lnTo>
                  <a:lnTo>
                    <a:pt x="12" y="1188"/>
                  </a:lnTo>
                  <a:lnTo>
                    <a:pt x="0" y="943"/>
                  </a:lnTo>
                  <a:lnTo>
                    <a:pt x="141" y="906"/>
                  </a:lnTo>
                  <a:lnTo>
                    <a:pt x="141" y="906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326892" y="3406546"/>
              <a:ext cx="83890" cy="3901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68" y="37"/>
                </a:cxn>
                <a:cxn ang="0">
                  <a:pos x="162" y="0"/>
                </a:cxn>
                <a:cxn ang="0">
                  <a:pos x="239" y="89"/>
                </a:cxn>
                <a:cxn ang="0">
                  <a:pos x="131" y="101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239" h="131">
                  <a:moveTo>
                    <a:pt x="0" y="131"/>
                  </a:moveTo>
                  <a:lnTo>
                    <a:pt x="68" y="37"/>
                  </a:lnTo>
                  <a:lnTo>
                    <a:pt x="162" y="0"/>
                  </a:lnTo>
                  <a:lnTo>
                    <a:pt x="239" y="89"/>
                  </a:lnTo>
                  <a:lnTo>
                    <a:pt x="131" y="10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300327" y="3485755"/>
              <a:ext cx="206928" cy="42560"/>
            </a:xfrm>
            <a:custGeom>
              <a:avLst/>
              <a:gdLst/>
              <a:ahLst/>
              <a:cxnLst>
                <a:cxn ang="0">
                  <a:pos x="203" y="115"/>
                </a:cxn>
                <a:cxn ang="0">
                  <a:pos x="68" y="141"/>
                </a:cxn>
                <a:cxn ang="0">
                  <a:pos x="0" y="105"/>
                </a:cxn>
                <a:cxn ang="0">
                  <a:pos x="0" y="58"/>
                </a:cxn>
                <a:cxn ang="0">
                  <a:pos x="136" y="27"/>
                </a:cxn>
                <a:cxn ang="0">
                  <a:pos x="265" y="27"/>
                </a:cxn>
                <a:cxn ang="0">
                  <a:pos x="385" y="0"/>
                </a:cxn>
                <a:cxn ang="0">
                  <a:pos x="448" y="6"/>
                </a:cxn>
                <a:cxn ang="0">
                  <a:pos x="505" y="0"/>
                </a:cxn>
                <a:cxn ang="0">
                  <a:pos x="573" y="37"/>
                </a:cxn>
                <a:cxn ang="0">
                  <a:pos x="594" y="94"/>
                </a:cxn>
                <a:cxn ang="0">
                  <a:pos x="494" y="63"/>
                </a:cxn>
                <a:cxn ang="0">
                  <a:pos x="322" y="84"/>
                </a:cxn>
                <a:cxn ang="0">
                  <a:pos x="203" y="115"/>
                </a:cxn>
                <a:cxn ang="0">
                  <a:pos x="203" y="115"/>
                </a:cxn>
              </a:cxnLst>
              <a:rect l="0" t="0" r="r" b="b"/>
              <a:pathLst>
                <a:path w="594" h="141">
                  <a:moveTo>
                    <a:pt x="203" y="115"/>
                  </a:moveTo>
                  <a:lnTo>
                    <a:pt x="68" y="141"/>
                  </a:lnTo>
                  <a:lnTo>
                    <a:pt x="0" y="105"/>
                  </a:lnTo>
                  <a:lnTo>
                    <a:pt x="0" y="58"/>
                  </a:lnTo>
                  <a:lnTo>
                    <a:pt x="136" y="27"/>
                  </a:lnTo>
                  <a:lnTo>
                    <a:pt x="265" y="27"/>
                  </a:lnTo>
                  <a:lnTo>
                    <a:pt x="385" y="0"/>
                  </a:lnTo>
                  <a:lnTo>
                    <a:pt x="448" y="6"/>
                  </a:lnTo>
                  <a:lnTo>
                    <a:pt x="505" y="0"/>
                  </a:lnTo>
                  <a:lnTo>
                    <a:pt x="573" y="37"/>
                  </a:lnTo>
                  <a:lnTo>
                    <a:pt x="594" y="94"/>
                  </a:lnTo>
                  <a:lnTo>
                    <a:pt x="494" y="63"/>
                  </a:lnTo>
                  <a:lnTo>
                    <a:pt x="322" y="84"/>
                  </a:lnTo>
                  <a:lnTo>
                    <a:pt x="203" y="115"/>
                  </a:lnTo>
                  <a:lnTo>
                    <a:pt x="203" y="115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315707" y="3548414"/>
              <a:ext cx="216716" cy="74480"/>
            </a:xfrm>
            <a:custGeom>
              <a:avLst/>
              <a:gdLst/>
              <a:ahLst/>
              <a:cxnLst>
                <a:cxn ang="0">
                  <a:pos x="110" y="183"/>
                </a:cxn>
                <a:cxn ang="0">
                  <a:pos x="16" y="157"/>
                </a:cxn>
                <a:cxn ang="0">
                  <a:pos x="0" y="120"/>
                </a:cxn>
                <a:cxn ang="0">
                  <a:pos x="31" y="89"/>
                </a:cxn>
                <a:cxn ang="0">
                  <a:pos x="110" y="89"/>
                </a:cxn>
                <a:cxn ang="0">
                  <a:pos x="249" y="94"/>
                </a:cxn>
                <a:cxn ang="0">
                  <a:pos x="395" y="89"/>
                </a:cxn>
                <a:cxn ang="0">
                  <a:pos x="432" y="115"/>
                </a:cxn>
                <a:cxn ang="0">
                  <a:pos x="531" y="115"/>
                </a:cxn>
                <a:cxn ang="0">
                  <a:pos x="557" y="0"/>
                </a:cxn>
                <a:cxn ang="0">
                  <a:pos x="620" y="120"/>
                </a:cxn>
                <a:cxn ang="0">
                  <a:pos x="613" y="256"/>
                </a:cxn>
                <a:cxn ang="0">
                  <a:pos x="557" y="193"/>
                </a:cxn>
                <a:cxn ang="0">
                  <a:pos x="500" y="162"/>
                </a:cxn>
                <a:cxn ang="0">
                  <a:pos x="395" y="146"/>
                </a:cxn>
                <a:cxn ang="0">
                  <a:pos x="296" y="188"/>
                </a:cxn>
                <a:cxn ang="0">
                  <a:pos x="110" y="183"/>
                </a:cxn>
                <a:cxn ang="0">
                  <a:pos x="110" y="183"/>
                </a:cxn>
              </a:cxnLst>
              <a:rect l="0" t="0" r="r" b="b"/>
              <a:pathLst>
                <a:path w="620" h="256">
                  <a:moveTo>
                    <a:pt x="110" y="183"/>
                  </a:moveTo>
                  <a:lnTo>
                    <a:pt x="16" y="157"/>
                  </a:lnTo>
                  <a:lnTo>
                    <a:pt x="0" y="120"/>
                  </a:lnTo>
                  <a:lnTo>
                    <a:pt x="31" y="89"/>
                  </a:lnTo>
                  <a:lnTo>
                    <a:pt x="110" y="89"/>
                  </a:lnTo>
                  <a:lnTo>
                    <a:pt x="249" y="94"/>
                  </a:lnTo>
                  <a:lnTo>
                    <a:pt x="395" y="89"/>
                  </a:lnTo>
                  <a:lnTo>
                    <a:pt x="432" y="115"/>
                  </a:lnTo>
                  <a:lnTo>
                    <a:pt x="531" y="115"/>
                  </a:lnTo>
                  <a:lnTo>
                    <a:pt x="557" y="0"/>
                  </a:lnTo>
                  <a:lnTo>
                    <a:pt x="620" y="120"/>
                  </a:lnTo>
                  <a:lnTo>
                    <a:pt x="613" y="256"/>
                  </a:lnTo>
                  <a:lnTo>
                    <a:pt x="557" y="193"/>
                  </a:lnTo>
                  <a:lnTo>
                    <a:pt x="500" y="162"/>
                  </a:lnTo>
                  <a:lnTo>
                    <a:pt x="395" y="146"/>
                  </a:lnTo>
                  <a:lnTo>
                    <a:pt x="296" y="188"/>
                  </a:lnTo>
                  <a:lnTo>
                    <a:pt x="110" y="183"/>
                  </a:lnTo>
                  <a:lnTo>
                    <a:pt x="110" y="18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8350661" y="3626441"/>
              <a:ext cx="169178" cy="60294"/>
            </a:xfrm>
            <a:custGeom>
              <a:avLst/>
              <a:gdLst/>
              <a:ahLst/>
              <a:cxnLst>
                <a:cxn ang="0">
                  <a:pos x="63" y="187"/>
                </a:cxn>
                <a:cxn ang="0">
                  <a:pos x="0" y="119"/>
                </a:cxn>
                <a:cxn ang="0">
                  <a:pos x="47" y="88"/>
                </a:cxn>
                <a:cxn ang="0">
                  <a:pos x="124" y="109"/>
                </a:cxn>
                <a:cxn ang="0">
                  <a:pos x="229" y="114"/>
                </a:cxn>
                <a:cxn ang="0">
                  <a:pos x="395" y="79"/>
                </a:cxn>
                <a:cxn ang="0">
                  <a:pos x="432" y="0"/>
                </a:cxn>
                <a:cxn ang="0">
                  <a:pos x="484" y="114"/>
                </a:cxn>
                <a:cxn ang="0">
                  <a:pos x="432" y="156"/>
                </a:cxn>
                <a:cxn ang="0">
                  <a:pos x="375" y="125"/>
                </a:cxn>
                <a:cxn ang="0">
                  <a:pos x="140" y="203"/>
                </a:cxn>
                <a:cxn ang="0">
                  <a:pos x="63" y="187"/>
                </a:cxn>
                <a:cxn ang="0">
                  <a:pos x="63" y="187"/>
                </a:cxn>
              </a:cxnLst>
              <a:rect l="0" t="0" r="r" b="b"/>
              <a:pathLst>
                <a:path w="484" h="203">
                  <a:moveTo>
                    <a:pt x="63" y="187"/>
                  </a:moveTo>
                  <a:lnTo>
                    <a:pt x="0" y="119"/>
                  </a:lnTo>
                  <a:lnTo>
                    <a:pt x="47" y="88"/>
                  </a:lnTo>
                  <a:lnTo>
                    <a:pt x="124" y="109"/>
                  </a:lnTo>
                  <a:lnTo>
                    <a:pt x="229" y="114"/>
                  </a:lnTo>
                  <a:lnTo>
                    <a:pt x="395" y="79"/>
                  </a:lnTo>
                  <a:lnTo>
                    <a:pt x="432" y="0"/>
                  </a:lnTo>
                  <a:lnTo>
                    <a:pt x="484" y="114"/>
                  </a:lnTo>
                  <a:lnTo>
                    <a:pt x="432" y="156"/>
                  </a:lnTo>
                  <a:lnTo>
                    <a:pt x="375" y="125"/>
                  </a:lnTo>
                  <a:lnTo>
                    <a:pt x="140" y="203"/>
                  </a:lnTo>
                  <a:lnTo>
                    <a:pt x="63" y="187"/>
                  </a:lnTo>
                  <a:lnTo>
                    <a:pt x="63" y="1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04584" y="3629987"/>
              <a:ext cx="392884" cy="235263"/>
            </a:xfrm>
            <a:custGeom>
              <a:avLst/>
              <a:gdLst/>
              <a:ahLst/>
              <a:cxnLst>
                <a:cxn ang="0">
                  <a:pos x="542" y="354"/>
                </a:cxn>
                <a:cxn ang="0">
                  <a:pos x="625" y="364"/>
                </a:cxn>
                <a:cxn ang="0">
                  <a:pos x="682" y="328"/>
                </a:cxn>
                <a:cxn ang="0">
                  <a:pos x="771" y="338"/>
                </a:cxn>
                <a:cxn ang="0">
                  <a:pos x="869" y="322"/>
                </a:cxn>
                <a:cxn ang="0">
                  <a:pos x="937" y="296"/>
                </a:cxn>
                <a:cxn ang="0">
                  <a:pos x="1015" y="234"/>
                </a:cxn>
                <a:cxn ang="0">
                  <a:pos x="1057" y="275"/>
                </a:cxn>
                <a:cxn ang="0">
                  <a:pos x="1124" y="197"/>
                </a:cxn>
                <a:cxn ang="0">
                  <a:pos x="1124" y="281"/>
                </a:cxn>
                <a:cxn ang="0">
                  <a:pos x="1072" y="380"/>
                </a:cxn>
                <a:cxn ang="0">
                  <a:pos x="942" y="406"/>
                </a:cxn>
                <a:cxn ang="0">
                  <a:pos x="895" y="411"/>
                </a:cxn>
                <a:cxn ang="0">
                  <a:pos x="832" y="467"/>
                </a:cxn>
                <a:cxn ang="0">
                  <a:pos x="700" y="504"/>
                </a:cxn>
                <a:cxn ang="0">
                  <a:pos x="520" y="510"/>
                </a:cxn>
                <a:cxn ang="0">
                  <a:pos x="537" y="519"/>
                </a:cxn>
                <a:cxn ang="0">
                  <a:pos x="565" y="533"/>
                </a:cxn>
                <a:cxn ang="0">
                  <a:pos x="594" y="556"/>
                </a:cxn>
                <a:cxn ang="0">
                  <a:pos x="448" y="629"/>
                </a:cxn>
                <a:cxn ang="0">
                  <a:pos x="399" y="797"/>
                </a:cxn>
                <a:cxn ang="0">
                  <a:pos x="160" y="736"/>
                </a:cxn>
                <a:cxn ang="0">
                  <a:pos x="25" y="584"/>
                </a:cxn>
                <a:cxn ang="0">
                  <a:pos x="0" y="469"/>
                </a:cxn>
                <a:cxn ang="0">
                  <a:pos x="0" y="307"/>
                </a:cxn>
                <a:cxn ang="0">
                  <a:pos x="36" y="462"/>
                </a:cxn>
                <a:cxn ang="0">
                  <a:pos x="166" y="541"/>
                </a:cxn>
                <a:cxn ang="0">
                  <a:pos x="360" y="348"/>
                </a:cxn>
                <a:cxn ang="0">
                  <a:pos x="344" y="171"/>
                </a:cxn>
                <a:cxn ang="0">
                  <a:pos x="381" y="0"/>
                </a:cxn>
                <a:cxn ang="0">
                  <a:pos x="428" y="140"/>
                </a:cxn>
                <a:cxn ang="0">
                  <a:pos x="510" y="223"/>
                </a:cxn>
                <a:cxn ang="0">
                  <a:pos x="536" y="286"/>
                </a:cxn>
                <a:cxn ang="0">
                  <a:pos x="542" y="354"/>
                </a:cxn>
                <a:cxn ang="0">
                  <a:pos x="542" y="354"/>
                </a:cxn>
              </a:cxnLst>
              <a:rect l="0" t="0" r="r" b="b"/>
              <a:pathLst>
                <a:path w="1124" h="797">
                  <a:moveTo>
                    <a:pt x="542" y="354"/>
                  </a:moveTo>
                  <a:lnTo>
                    <a:pt x="625" y="364"/>
                  </a:lnTo>
                  <a:lnTo>
                    <a:pt x="682" y="328"/>
                  </a:lnTo>
                  <a:lnTo>
                    <a:pt x="771" y="338"/>
                  </a:lnTo>
                  <a:lnTo>
                    <a:pt x="869" y="322"/>
                  </a:lnTo>
                  <a:lnTo>
                    <a:pt x="937" y="296"/>
                  </a:lnTo>
                  <a:lnTo>
                    <a:pt x="1015" y="234"/>
                  </a:lnTo>
                  <a:lnTo>
                    <a:pt x="1057" y="275"/>
                  </a:lnTo>
                  <a:lnTo>
                    <a:pt x="1124" y="197"/>
                  </a:lnTo>
                  <a:lnTo>
                    <a:pt x="1124" y="281"/>
                  </a:lnTo>
                  <a:lnTo>
                    <a:pt x="1072" y="380"/>
                  </a:lnTo>
                  <a:lnTo>
                    <a:pt x="942" y="406"/>
                  </a:lnTo>
                  <a:lnTo>
                    <a:pt x="895" y="411"/>
                  </a:lnTo>
                  <a:lnTo>
                    <a:pt x="832" y="467"/>
                  </a:lnTo>
                  <a:lnTo>
                    <a:pt x="700" y="504"/>
                  </a:lnTo>
                  <a:lnTo>
                    <a:pt x="520" y="510"/>
                  </a:lnTo>
                  <a:lnTo>
                    <a:pt x="537" y="519"/>
                  </a:lnTo>
                  <a:lnTo>
                    <a:pt x="565" y="533"/>
                  </a:lnTo>
                  <a:lnTo>
                    <a:pt x="594" y="556"/>
                  </a:lnTo>
                  <a:lnTo>
                    <a:pt x="448" y="629"/>
                  </a:lnTo>
                  <a:lnTo>
                    <a:pt x="399" y="797"/>
                  </a:lnTo>
                  <a:lnTo>
                    <a:pt x="160" y="736"/>
                  </a:lnTo>
                  <a:lnTo>
                    <a:pt x="25" y="584"/>
                  </a:lnTo>
                  <a:lnTo>
                    <a:pt x="0" y="469"/>
                  </a:lnTo>
                  <a:lnTo>
                    <a:pt x="0" y="307"/>
                  </a:lnTo>
                  <a:lnTo>
                    <a:pt x="36" y="462"/>
                  </a:lnTo>
                  <a:lnTo>
                    <a:pt x="166" y="541"/>
                  </a:lnTo>
                  <a:lnTo>
                    <a:pt x="360" y="348"/>
                  </a:lnTo>
                  <a:lnTo>
                    <a:pt x="344" y="171"/>
                  </a:lnTo>
                  <a:lnTo>
                    <a:pt x="381" y="0"/>
                  </a:lnTo>
                  <a:lnTo>
                    <a:pt x="428" y="140"/>
                  </a:lnTo>
                  <a:lnTo>
                    <a:pt x="510" y="223"/>
                  </a:lnTo>
                  <a:lnTo>
                    <a:pt x="536" y="286"/>
                  </a:lnTo>
                  <a:lnTo>
                    <a:pt x="542" y="354"/>
                  </a:lnTo>
                  <a:lnTo>
                    <a:pt x="542" y="354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8234614" y="3575605"/>
              <a:ext cx="47538" cy="67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1"/>
                </a:cxn>
                <a:cxn ang="0">
                  <a:pos x="113" y="57"/>
                </a:cxn>
                <a:cxn ang="0">
                  <a:pos x="134" y="136"/>
                </a:cxn>
                <a:cxn ang="0">
                  <a:pos x="92" y="193"/>
                </a:cxn>
                <a:cxn ang="0">
                  <a:pos x="45" y="230"/>
                </a:cxn>
                <a:cxn ang="0">
                  <a:pos x="73" y="1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230">
                  <a:moveTo>
                    <a:pt x="0" y="0"/>
                  </a:moveTo>
                  <a:lnTo>
                    <a:pt x="73" y="21"/>
                  </a:lnTo>
                  <a:lnTo>
                    <a:pt x="113" y="57"/>
                  </a:lnTo>
                  <a:lnTo>
                    <a:pt x="134" y="136"/>
                  </a:lnTo>
                  <a:lnTo>
                    <a:pt x="92" y="193"/>
                  </a:lnTo>
                  <a:lnTo>
                    <a:pt x="45" y="230"/>
                  </a:lnTo>
                  <a:lnTo>
                    <a:pt x="73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8136742" y="3605161"/>
              <a:ext cx="121640" cy="95761"/>
            </a:xfrm>
            <a:custGeom>
              <a:avLst/>
              <a:gdLst/>
              <a:ahLst/>
              <a:cxnLst>
                <a:cxn ang="0">
                  <a:pos x="347" y="36"/>
                </a:cxn>
                <a:cxn ang="0">
                  <a:pos x="332" y="64"/>
                </a:cxn>
                <a:cxn ang="0">
                  <a:pos x="317" y="89"/>
                </a:cxn>
                <a:cxn ang="0">
                  <a:pos x="300" y="112"/>
                </a:cxn>
                <a:cxn ang="0">
                  <a:pos x="282" y="135"/>
                </a:cxn>
                <a:cxn ang="0">
                  <a:pos x="265" y="154"/>
                </a:cxn>
                <a:cxn ang="0">
                  <a:pos x="247" y="173"/>
                </a:cxn>
                <a:cxn ang="0">
                  <a:pos x="206" y="205"/>
                </a:cxn>
                <a:cxn ang="0">
                  <a:pos x="185" y="221"/>
                </a:cxn>
                <a:cxn ang="0">
                  <a:pos x="163" y="236"/>
                </a:cxn>
                <a:cxn ang="0">
                  <a:pos x="140" y="249"/>
                </a:cxn>
                <a:cxn ang="0">
                  <a:pos x="116" y="264"/>
                </a:cxn>
                <a:cxn ang="0">
                  <a:pos x="91" y="278"/>
                </a:cxn>
                <a:cxn ang="0">
                  <a:pos x="66" y="292"/>
                </a:cxn>
                <a:cxn ang="0">
                  <a:pos x="39" y="307"/>
                </a:cxn>
                <a:cxn ang="0">
                  <a:pos x="12" y="322"/>
                </a:cxn>
                <a:cxn ang="0">
                  <a:pos x="0" y="320"/>
                </a:cxn>
                <a:cxn ang="0">
                  <a:pos x="3" y="307"/>
                </a:cxn>
                <a:cxn ang="0">
                  <a:pos x="29" y="292"/>
                </a:cxn>
                <a:cxn ang="0">
                  <a:pos x="54" y="278"/>
                </a:cxn>
                <a:cxn ang="0">
                  <a:pos x="78" y="263"/>
                </a:cxn>
                <a:cxn ang="0">
                  <a:pos x="100" y="248"/>
                </a:cxn>
                <a:cxn ang="0">
                  <a:pos x="121" y="233"/>
                </a:cxn>
                <a:cxn ang="0">
                  <a:pos x="140" y="217"/>
                </a:cxn>
                <a:cxn ang="0">
                  <a:pos x="179" y="185"/>
                </a:cxn>
                <a:cxn ang="0">
                  <a:pos x="213" y="149"/>
                </a:cxn>
                <a:cxn ang="0">
                  <a:pos x="244" y="110"/>
                </a:cxn>
                <a:cxn ang="0">
                  <a:pos x="259" y="89"/>
                </a:cxn>
                <a:cxn ang="0">
                  <a:pos x="274" y="65"/>
                </a:cxn>
                <a:cxn ang="0">
                  <a:pos x="302" y="14"/>
                </a:cxn>
                <a:cxn ang="0">
                  <a:pos x="318" y="0"/>
                </a:cxn>
                <a:cxn ang="0">
                  <a:pos x="336" y="3"/>
                </a:cxn>
                <a:cxn ang="0">
                  <a:pos x="347" y="36"/>
                </a:cxn>
                <a:cxn ang="0">
                  <a:pos x="347" y="36"/>
                </a:cxn>
              </a:cxnLst>
              <a:rect l="0" t="0" r="r" b="b"/>
              <a:pathLst>
                <a:path w="347" h="322">
                  <a:moveTo>
                    <a:pt x="347" y="36"/>
                  </a:moveTo>
                  <a:lnTo>
                    <a:pt x="332" y="64"/>
                  </a:lnTo>
                  <a:lnTo>
                    <a:pt x="317" y="89"/>
                  </a:lnTo>
                  <a:lnTo>
                    <a:pt x="300" y="112"/>
                  </a:lnTo>
                  <a:lnTo>
                    <a:pt x="282" y="135"/>
                  </a:lnTo>
                  <a:lnTo>
                    <a:pt x="265" y="154"/>
                  </a:lnTo>
                  <a:lnTo>
                    <a:pt x="247" y="173"/>
                  </a:lnTo>
                  <a:lnTo>
                    <a:pt x="206" y="205"/>
                  </a:lnTo>
                  <a:lnTo>
                    <a:pt x="185" y="221"/>
                  </a:lnTo>
                  <a:lnTo>
                    <a:pt x="163" y="236"/>
                  </a:lnTo>
                  <a:lnTo>
                    <a:pt x="140" y="249"/>
                  </a:lnTo>
                  <a:lnTo>
                    <a:pt x="116" y="264"/>
                  </a:lnTo>
                  <a:lnTo>
                    <a:pt x="91" y="278"/>
                  </a:lnTo>
                  <a:lnTo>
                    <a:pt x="66" y="292"/>
                  </a:lnTo>
                  <a:lnTo>
                    <a:pt x="39" y="307"/>
                  </a:lnTo>
                  <a:lnTo>
                    <a:pt x="12" y="322"/>
                  </a:lnTo>
                  <a:lnTo>
                    <a:pt x="0" y="320"/>
                  </a:lnTo>
                  <a:lnTo>
                    <a:pt x="3" y="307"/>
                  </a:lnTo>
                  <a:lnTo>
                    <a:pt x="29" y="292"/>
                  </a:lnTo>
                  <a:lnTo>
                    <a:pt x="54" y="278"/>
                  </a:lnTo>
                  <a:lnTo>
                    <a:pt x="78" y="263"/>
                  </a:lnTo>
                  <a:lnTo>
                    <a:pt x="100" y="248"/>
                  </a:lnTo>
                  <a:lnTo>
                    <a:pt x="121" y="233"/>
                  </a:lnTo>
                  <a:lnTo>
                    <a:pt x="140" y="217"/>
                  </a:lnTo>
                  <a:lnTo>
                    <a:pt x="179" y="185"/>
                  </a:lnTo>
                  <a:lnTo>
                    <a:pt x="213" y="149"/>
                  </a:lnTo>
                  <a:lnTo>
                    <a:pt x="244" y="110"/>
                  </a:lnTo>
                  <a:lnTo>
                    <a:pt x="259" y="89"/>
                  </a:lnTo>
                  <a:lnTo>
                    <a:pt x="274" y="65"/>
                  </a:lnTo>
                  <a:lnTo>
                    <a:pt x="302" y="14"/>
                  </a:lnTo>
                  <a:lnTo>
                    <a:pt x="318" y="0"/>
                  </a:lnTo>
                  <a:lnTo>
                    <a:pt x="336" y="3"/>
                  </a:lnTo>
                  <a:lnTo>
                    <a:pt x="347" y="36"/>
                  </a:lnTo>
                  <a:lnTo>
                    <a:pt x="34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8297531" y="3749392"/>
              <a:ext cx="125835" cy="46107"/>
            </a:xfrm>
            <a:custGeom>
              <a:avLst/>
              <a:gdLst/>
              <a:ahLst/>
              <a:cxnLst>
                <a:cxn ang="0">
                  <a:pos x="10" y="122"/>
                </a:cxn>
                <a:cxn ang="0">
                  <a:pos x="75" y="135"/>
                </a:cxn>
                <a:cxn ang="0">
                  <a:pos x="133" y="128"/>
                </a:cxn>
                <a:cxn ang="0">
                  <a:pos x="191" y="107"/>
                </a:cxn>
                <a:cxn ang="0">
                  <a:pos x="221" y="93"/>
                </a:cxn>
                <a:cxn ang="0">
                  <a:pos x="253" y="77"/>
                </a:cxn>
                <a:cxn ang="0">
                  <a:pos x="346" y="0"/>
                </a:cxn>
                <a:cxn ang="0">
                  <a:pos x="358" y="0"/>
                </a:cxn>
                <a:cxn ang="0">
                  <a:pos x="359" y="11"/>
                </a:cxn>
                <a:cxn ang="0">
                  <a:pos x="338" y="38"/>
                </a:cxn>
                <a:cxn ang="0">
                  <a:pos x="322" y="64"/>
                </a:cxn>
                <a:cxn ang="0">
                  <a:pos x="304" y="89"/>
                </a:cxn>
                <a:cxn ang="0">
                  <a:pos x="282" y="115"/>
                </a:cxn>
                <a:cxn ang="0">
                  <a:pos x="246" y="131"/>
                </a:cxn>
                <a:cxn ang="0">
                  <a:pos x="211" y="144"/>
                </a:cxn>
                <a:cxn ang="0">
                  <a:pos x="145" y="158"/>
                </a:cxn>
                <a:cxn ang="0">
                  <a:pos x="78" y="156"/>
                </a:cxn>
                <a:cxn ang="0">
                  <a:pos x="5" y="138"/>
                </a:cxn>
                <a:cxn ang="0">
                  <a:pos x="0" y="127"/>
                </a:cxn>
                <a:cxn ang="0">
                  <a:pos x="10" y="122"/>
                </a:cxn>
                <a:cxn ang="0">
                  <a:pos x="10" y="122"/>
                </a:cxn>
              </a:cxnLst>
              <a:rect l="0" t="0" r="r" b="b"/>
              <a:pathLst>
                <a:path w="359" h="158">
                  <a:moveTo>
                    <a:pt x="10" y="122"/>
                  </a:moveTo>
                  <a:lnTo>
                    <a:pt x="75" y="135"/>
                  </a:lnTo>
                  <a:lnTo>
                    <a:pt x="133" y="128"/>
                  </a:lnTo>
                  <a:lnTo>
                    <a:pt x="191" y="107"/>
                  </a:lnTo>
                  <a:lnTo>
                    <a:pt x="221" y="93"/>
                  </a:lnTo>
                  <a:lnTo>
                    <a:pt x="253" y="77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59" y="11"/>
                  </a:lnTo>
                  <a:lnTo>
                    <a:pt x="338" y="38"/>
                  </a:lnTo>
                  <a:lnTo>
                    <a:pt x="322" y="64"/>
                  </a:lnTo>
                  <a:lnTo>
                    <a:pt x="304" y="89"/>
                  </a:lnTo>
                  <a:lnTo>
                    <a:pt x="282" y="115"/>
                  </a:lnTo>
                  <a:lnTo>
                    <a:pt x="246" y="131"/>
                  </a:lnTo>
                  <a:lnTo>
                    <a:pt x="211" y="144"/>
                  </a:lnTo>
                  <a:lnTo>
                    <a:pt x="145" y="158"/>
                  </a:lnTo>
                  <a:lnTo>
                    <a:pt x="78" y="156"/>
                  </a:lnTo>
                  <a:lnTo>
                    <a:pt x="5" y="138"/>
                  </a:lnTo>
                  <a:lnTo>
                    <a:pt x="0" y="127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8273762" y="3789588"/>
              <a:ext cx="67112" cy="46107"/>
            </a:xfrm>
            <a:custGeom>
              <a:avLst/>
              <a:gdLst/>
              <a:ahLst/>
              <a:cxnLst>
                <a:cxn ang="0">
                  <a:pos x="191" y="19"/>
                </a:cxn>
                <a:cxn ang="0">
                  <a:pos x="174" y="28"/>
                </a:cxn>
                <a:cxn ang="0">
                  <a:pos x="152" y="40"/>
                </a:cxn>
                <a:cxn ang="0">
                  <a:pos x="113" y="62"/>
                </a:cxn>
                <a:cxn ang="0">
                  <a:pos x="78" y="105"/>
                </a:cxn>
                <a:cxn ang="0">
                  <a:pos x="39" y="143"/>
                </a:cxn>
                <a:cxn ang="0">
                  <a:pos x="24" y="154"/>
                </a:cxn>
                <a:cxn ang="0">
                  <a:pos x="10" y="158"/>
                </a:cxn>
                <a:cxn ang="0">
                  <a:pos x="0" y="153"/>
                </a:cxn>
                <a:cxn ang="0">
                  <a:pos x="1" y="141"/>
                </a:cxn>
                <a:cxn ang="0">
                  <a:pos x="39" y="75"/>
                </a:cxn>
                <a:cxn ang="0">
                  <a:pos x="79" y="28"/>
                </a:cxn>
                <a:cxn ang="0">
                  <a:pos x="106" y="7"/>
                </a:cxn>
                <a:cxn ang="0">
                  <a:pos x="132" y="0"/>
                </a:cxn>
                <a:cxn ang="0">
                  <a:pos x="166" y="0"/>
                </a:cxn>
                <a:cxn ang="0">
                  <a:pos x="191" y="6"/>
                </a:cxn>
                <a:cxn ang="0">
                  <a:pos x="191" y="19"/>
                </a:cxn>
                <a:cxn ang="0">
                  <a:pos x="191" y="19"/>
                </a:cxn>
              </a:cxnLst>
              <a:rect l="0" t="0" r="r" b="b"/>
              <a:pathLst>
                <a:path w="191" h="158">
                  <a:moveTo>
                    <a:pt x="191" y="19"/>
                  </a:moveTo>
                  <a:lnTo>
                    <a:pt x="174" y="28"/>
                  </a:lnTo>
                  <a:lnTo>
                    <a:pt x="152" y="40"/>
                  </a:lnTo>
                  <a:lnTo>
                    <a:pt x="113" y="62"/>
                  </a:lnTo>
                  <a:lnTo>
                    <a:pt x="78" y="105"/>
                  </a:lnTo>
                  <a:lnTo>
                    <a:pt x="39" y="143"/>
                  </a:lnTo>
                  <a:lnTo>
                    <a:pt x="24" y="154"/>
                  </a:lnTo>
                  <a:lnTo>
                    <a:pt x="10" y="158"/>
                  </a:lnTo>
                  <a:lnTo>
                    <a:pt x="0" y="153"/>
                  </a:lnTo>
                  <a:lnTo>
                    <a:pt x="1" y="141"/>
                  </a:lnTo>
                  <a:lnTo>
                    <a:pt x="39" y="75"/>
                  </a:lnTo>
                  <a:lnTo>
                    <a:pt x="79" y="28"/>
                  </a:lnTo>
                  <a:lnTo>
                    <a:pt x="106" y="7"/>
                  </a:lnTo>
                  <a:lnTo>
                    <a:pt x="132" y="0"/>
                  </a:lnTo>
                  <a:lnTo>
                    <a:pt x="166" y="0"/>
                  </a:lnTo>
                  <a:lnTo>
                    <a:pt x="191" y="6"/>
                  </a:lnTo>
                  <a:lnTo>
                    <a:pt x="191" y="19"/>
                  </a:lnTo>
                  <a:lnTo>
                    <a:pt x="19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8223428" y="3734023"/>
              <a:ext cx="41945" cy="73298"/>
            </a:xfrm>
            <a:custGeom>
              <a:avLst/>
              <a:gdLst/>
              <a:ahLst/>
              <a:cxnLst>
                <a:cxn ang="0">
                  <a:pos x="104" y="11"/>
                </a:cxn>
                <a:cxn ang="0">
                  <a:pos x="94" y="40"/>
                </a:cxn>
                <a:cxn ang="0">
                  <a:pos x="102" y="71"/>
                </a:cxn>
                <a:cxn ang="0">
                  <a:pos x="123" y="138"/>
                </a:cxn>
                <a:cxn ang="0">
                  <a:pos x="120" y="151"/>
                </a:cxn>
                <a:cxn ang="0">
                  <a:pos x="97" y="181"/>
                </a:cxn>
                <a:cxn ang="0">
                  <a:pos x="72" y="204"/>
                </a:cxn>
                <a:cxn ang="0">
                  <a:pos x="15" y="249"/>
                </a:cxn>
                <a:cxn ang="0">
                  <a:pos x="0" y="248"/>
                </a:cxn>
                <a:cxn ang="0">
                  <a:pos x="2" y="233"/>
                </a:cxn>
                <a:cxn ang="0">
                  <a:pos x="44" y="186"/>
                </a:cxn>
                <a:cxn ang="0">
                  <a:pos x="60" y="161"/>
                </a:cxn>
                <a:cxn ang="0">
                  <a:pos x="77" y="133"/>
                </a:cxn>
                <a:cxn ang="0">
                  <a:pos x="71" y="64"/>
                </a:cxn>
                <a:cxn ang="0">
                  <a:pos x="74" y="32"/>
                </a:cxn>
                <a:cxn ang="0">
                  <a:pos x="91" y="1"/>
                </a:cxn>
                <a:cxn ang="0">
                  <a:pos x="102" y="0"/>
                </a:cxn>
                <a:cxn ang="0">
                  <a:pos x="104" y="11"/>
                </a:cxn>
                <a:cxn ang="0">
                  <a:pos x="104" y="11"/>
                </a:cxn>
              </a:cxnLst>
              <a:rect l="0" t="0" r="r" b="b"/>
              <a:pathLst>
                <a:path w="123" h="249">
                  <a:moveTo>
                    <a:pt x="104" y="11"/>
                  </a:moveTo>
                  <a:lnTo>
                    <a:pt x="94" y="40"/>
                  </a:lnTo>
                  <a:lnTo>
                    <a:pt x="102" y="71"/>
                  </a:lnTo>
                  <a:lnTo>
                    <a:pt x="123" y="138"/>
                  </a:lnTo>
                  <a:lnTo>
                    <a:pt x="120" y="151"/>
                  </a:lnTo>
                  <a:lnTo>
                    <a:pt x="97" y="181"/>
                  </a:lnTo>
                  <a:lnTo>
                    <a:pt x="72" y="204"/>
                  </a:lnTo>
                  <a:lnTo>
                    <a:pt x="15" y="249"/>
                  </a:lnTo>
                  <a:lnTo>
                    <a:pt x="0" y="248"/>
                  </a:lnTo>
                  <a:lnTo>
                    <a:pt x="2" y="233"/>
                  </a:lnTo>
                  <a:lnTo>
                    <a:pt x="44" y="186"/>
                  </a:lnTo>
                  <a:lnTo>
                    <a:pt x="60" y="161"/>
                  </a:lnTo>
                  <a:lnTo>
                    <a:pt x="77" y="133"/>
                  </a:lnTo>
                  <a:lnTo>
                    <a:pt x="71" y="64"/>
                  </a:lnTo>
                  <a:lnTo>
                    <a:pt x="74" y="32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04" y="11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8286346" y="3237487"/>
              <a:ext cx="151002" cy="216348"/>
            </a:xfrm>
            <a:custGeom>
              <a:avLst/>
              <a:gdLst/>
              <a:ahLst/>
              <a:cxnLst>
                <a:cxn ang="0">
                  <a:pos x="365" y="628"/>
                </a:cxn>
                <a:cxn ang="0">
                  <a:pos x="369" y="526"/>
                </a:cxn>
                <a:cxn ang="0">
                  <a:pos x="386" y="434"/>
                </a:cxn>
                <a:cxn ang="0">
                  <a:pos x="395" y="344"/>
                </a:cxn>
                <a:cxn ang="0">
                  <a:pos x="389" y="297"/>
                </a:cxn>
                <a:cxn ang="0">
                  <a:pos x="374" y="248"/>
                </a:cxn>
                <a:cxn ang="0">
                  <a:pos x="350" y="207"/>
                </a:cxn>
                <a:cxn ang="0">
                  <a:pos x="332" y="172"/>
                </a:cxn>
                <a:cxn ang="0">
                  <a:pos x="311" y="138"/>
                </a:cxn>
                <a:cxn ang="0">
                  <a:pos x="280" y="104"/>
                </a:cxn>
                <a:cxn ang="0">
                  <a:pos x="264" y="91"/>
                </a:cxn>
                <a:cxn ang="0">
                  <a:pos x="249" y="80"/>
                </a:cxn>
                <a:cxn ang="0">
                  <a:pos x="221" y="63"/>
                </a:cxn>
                <a:cxn ang="0">
                  <a:pos x="189" y="52"/>
                </a:cxn>
                <a:cxn ang="0">
                  <a:pos x="152" y="43"/>
                </a:cxn>
                <a:cxn ang="0">
                  <a:pos x="83" y="43"/>
                </a:cxn>
                <a:cxn ang="0">
                  <a:pos x="34" y="82"/>
                </a:cxn>
                <a:cxn ang="0">
                  <a:pos x="37" y="202"/>
                </a:cxn>
                <a:cxn ang="0">
                  <a:pos x="36" y="232"/>
                </a:cxn>
                <a:cxn ang="0">
                  <a:pos x="48" y="283"/>
                </a:cxn>
                <a:cxn ang="0">
                  <a:pos x="60" y="328"/>
                </a:cxn>
                <a:cxn ang="0">
                  <a:pos x="84" y="413"/>
                </a:cxn>
                <a:cxn ang="0">
                  <a:pos x="110" y="597"/>
                </a:cxn>
                <a:cxn ang="0">
                  <a:pos x="90" y="713"/>
                </a:cxn>
                <a:cxn ang="0">
                  <a:pos x="83" y="726"/>
                </a:cxn>
                <a:cxn ang="0">
                  <a:pos x="69" y="733"/>
                </a:cxn>
                <a:cxn ang="0">
                  <a:pos x="58" y="732"/>
                </a:cxn>
                <a:cxn ang="0">
                  <a:pos x="53" y="721"/>
                </a:cxn>
                <a:cxn ang="0">
                  <a:pos x="70" y="591"/>
                </a:cxn>
                <a:cxn ang="0">
                  <a:pos x="64" y="495"/>
                </a:cxn>
                <a:cxn ang="0">
                  <a:pos x="47" y="412"/>
                </a:cxn>
                <a:cxn ang="0">
                  <a:pos x="26" y="330"/>
                </a:cxn>
                <a:cxn ang="0">
                  <a:pos x="1" y="236"/>
                </a:cxn>
                <a:cxn ang="0">
                  <a:pos x="0" y="202"/>
                </a:cxn>
                <a:cxn ang="0">
                  <a:pos x="2" y="73"/>
                </a:cxn>
                <a:cxn ang="0">
                  <a:pos x="13" y="52"/>
                </a:cxn>
                <a:cxn ang="0">
                  <a:pos x="28" y="35"/>
                </a:cxn>
                <a:cxn ang="0">
                  <a:pos x="46" y="21"/>
                </a:cxn>
                <a:cxn ang="0">
                  <a:pos x="65" y="11"/>
                </a:cxn>
                <a:cxn ang="0">
                  <a:pos x="108" y="0"/>
                </a:cxn>
                <a:cxn ang="0">
                  <a:pos x="158" y="0"/>
                </a:cxn>
                <a:cxn ang="0">
                  <a:pos x="239" y="24"/>
                </a:cxn>
                <a:cxn ang="0">
                  <a:pos x="274" y="43"/>
                </a:cxn>
                <a:cxn ang="0">
                  <a:pos x="310" y="71"/>
                </a:cxn>
                <a:cxn ang="0">
                  <a:pos x="343" y="108"/>
                </a:cxn>
                <a:cxn ang="0">
                  <a:pos x="368" y="145"/>
                </a:cxn>
                <a:cxn ang="0">
                  <a:pos x="389" y="184"/>
                </a:cxn>
                <a:cxn ang="0">
                  <a:pos x="413" y="227"/>
                </a:cxn>
                <a:cxn ang="0">
                  <a:pos x="432" y="328"/>
                </a:cxn>
                <a:cxn ang="0">
                  <a:pos x="427" y="376"/>
                </a:cxn>
                <a:cxn ang="0">
                  <a:pos x="416" y="423"/>
                </a:cxn>
                <a:cxn ang="0">
                  <a:pos x="381" y="627"/>
                </a:cxn>
                <a:cxn ang="0">
                  <a:pos x="374" y="637"/>
                </a:cxn>
                <a:cxn ang="0">
                  <a:pos x="365" y="628"/>
                </a:cxn>
                <a:cxn ang="0">
                  <a:pos x="365" y="628"/>
                </a:cxn>
              </a:cxnLst>
              <a:rect l="0" t="0" r="r" b="b"/>
              <a:pathLst>
                <a:path w="432" h="733">
                  <a:moveTo>
                    <a:pt x="365" y="628"/>
                  </a:moveTo>
                  <a:lnTo>
                    <a:pt x="369" y="526"/>
                  </a:lnTo>
                  <a:lnTo>
                    <a:pt x="386" y="434"/>
                  </a:lnTo>
                  <a:lnTo>
                    <a:pt x="395" y="344"/>
                  </a:lnTo>
                  <a:lnTo>
                    <a:pt x="389" y="297"/>
                  </a:lnTo>
                  <a:lnTo>
                    <a:pt x="374" y="248"/>
                  </a:lnTo>
                  <a:lnTo>
                    <a:pt x="350" y="207"/>
                  </a:lnTo>
                  <a:lnTo>
                    <a:pt x="332" y="172"/>
                  </a:lnTo>
                  <a:lnTo>
                    <a:pt x="311" y="138"/>
                  </a:lnTo>
                  <a:lnTo>
                    <a:pt x="280" y="104"/>
                  </a:lnTo>
                  <a:lnTo>
                    <a:pt x="264" y="91"/>
                  </a:lnTo>
                  <a:lnTo>
                    <a:pt x="249" y="80"/>
                  </a:lnTo>
                  <a:lnTo>
                    <a:pt x="221" y="63"/>
                  </a:lnTo>
                  <a:lnTo>
                    <a:pt x="189" y="52"/>
                  </a:lnTo>
                  <a:lnTo>
                    <a:pt x="152" y="43"/>
                  </a:lnTo>
                  <a:lnTo>
                    <a:pt x="83" y="43"/>
                  </a:lnTo>
                  <a:lnTo>
                    <a:pt x="34" y="82"/>
                  </a:lnTo>
                  <a:lnTo>
                    <a:pt x="37" y="202"/>
                  </a:lnTo>
                  <a:lnTo>
                    <a:pt x="36" y="232"/>
                  </a:lnTo>
                  <a:lnTo>
                    <a:pt x="48" y="283"/>
                  </a:lnTo>
                  <a:lnTo>
                    <a:pt x="60" y="328"/>
                  </a:lnTo>
                  <a:lnTo>
                    <a:pt x="84" y="413"/>
                  </a:lnTo>
                  <a:lnTo>
                    <a:pt x="110" y="597"/>
                  </a:lnTo>
                  <a:lnTo>
                    <a:pt x="90" y="713"/>
                  </a:lnTo>
                  <a:lnTo>
                    <a:pt x="83" y="726"/>
                  </a:lnTo>
                  <a:lnTo>
                    <a:pt x="69" y="733"/>
                  </a:lnTo>
                  <a:lnTo>
                    <a:pt x="58" y="732"/>
                  </a:lnTo>
                  <a:lnTo>
                    <a:pt x="53" y="721"/>
                  </a:lnTo>
                  <a:lnTo>
                    <a:pt x="70" y="591"/>
                  </a:lnTo>
                  <a:lnTo>
                    <a:pt x="64" y="495"/>
                  </a:lnTo>
                  <a:lnTo>
                    <a:pt x="47" y="412"/>
                  </a:lnTo>
                  <a:lnTo>
                    <a:pt x="26" y="330"/>
                  </a:lnTo>
                  <a:lnTo>
                    <a:pt x="1" y="236"/>
                  </a:lnTo>
                  <a:lnTo>
                    <a:pt x="0" y="202"/>
                  </a:lnTo>
                  <a:lnTo>
                    <a:pt x="2" y="73"/>
                  </a:lnTo>
                  <a:lnTo>
                    <a:pt x="13" y="52"/>
                  </a:lnTo>
                  <a:lnTo>
                    <a:pt x="28" y="35"/>
                  </a:lnTo>
                  <a:lnTo>
                    <a:pt x="46" y="21"/>
                  </a:lnTo>
                  <a:lnTo>
                    <a:pt x="65" y="11"/>
                  </a:lnTo>
                  <a:lnTo>
                    <a:pt x="108" y="0"/>
                  </a:lnTo>
                  <a:lnTo>
                    <a:pt x="158" y="0"/>
                  </a:lnTo>
                  <a:lnTo>
                    <a:pt x="239" y="24"/>
                  </a:lnTo>
                  <a:lnTo>
                    <a:pt x="274" y="43"/>
                  </a:lnTo>
                  <a:lnTo>
                    <a:pt x="310" y="71"/>
                  </a:lnTo>
                  <a:lnTo>
                    <a:pt x="343" y="108"/>
                  </a:lnTo>
                  <a:lnTo>
                    <a:pt x="368" y="145"/>
                  </a:lnTo>
                  <a:lnTo>
                    <a:pt x="389" y="184"/>
                  </a:lnTo>
                  <a:lnTo>
                    <a:pt x="413" y="227"/>
                  </a:lnTo>
                  <a:lnTo>
                    <a:pt x="432" y="328"/>
                  </a:lnTo>
                  <a:lnTo>
                    <a:pt x="427" y="376"/>
                  </a:lnTo>
                  <a:lnTo>
                    <a:pt x="416" y="423"/>
                  </a:lnTo>
                  <a:lnTo>
                    <a:pt x="381" y="627"/>
                  </a:lnTo>
                  <a:lnTo>
                    <a:pt x="374" y="637"/>
                  </a:lnTo>
                  <a:lnTo>
                    <a:pt x="365" y="628"/>
                  </a:lnTo>
                  <a:lnTo>
                    <a:pt x="36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8329689" y="3369897"/>
              <a:ext cx="71306" cy="15369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40" y="6"/>
                </a:cxn>
                <a:cxn ang="0">
                  <a:pos x="116" y="0"/>
                </a:cxn>
                <a:cxn ang="0">
                  <a:pos x="192" y="8"/>
                </a:cxn>
                <a:cxn ang="0">
                  <a:pos x="202" y="21"/>
                </a:cxn>
                <a:cxn ang="0">
                  <a:pos x="196" y="32"/>
                </a:cxn>
                <a:cxn ang="0">
                  <a:pos x="118" y="28"/>
                </a:cxn>
                <a:cxn ang="0">
                  <a:pos x="57" y="45"/>
                </a:cxn>
                <a:cxn ang="0">
                  <a:pos x="32" y="49"/>
                </a:cxn>
                <a:cxn ang="0">
                  <a:pos x="7" y="4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16" y="17"/>
                </a:cxn>
              </a:cxnLst>
              <a:rect l="0" t="0" r="r" b="b"/>
              <a:pathLst>
                <a:path w="202" h="49">
                  <a:moveTo>
                    <a:pt x="16" y="17"/>
                  </a:moveTo>
                  <a:lnTo>
                    <a:pt x="40" y="6"/>
                  </a:lnTo>
                  <a:lnTo>
                    <a:pt x="116" y="0"/>
                  </a:lnTo>
                  <a:lnTo>
                    <a:pt x="192" y="8"/>
                  </a:lnTo>
                  <a:lnTo>
                    <a:pt x="202" y="21"/>
                  </a:lnTo>
                  <a:lnTo>
                    <a:pt x="196" y="32"/>
                  </a:lnTo>
                  <a:lnTo>
                    <a:pt x="118" y="28"/>
                  </a:lnTo>
                  <a:lnTo>
                    <a:pt x="57" y="45"/>
                  </a:lnTo>
                  <a:lnTo>
                    <a:pt x="32" y="49"/>
                  </a:lnTo>
                  <a:lnTo>
                    <a:pt x="7" y="40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8223428" y="3426644"/>
              <a:ext cx="219512" cy="276641"/>
            </a:xfrm>
            <a:custGeom>
              <a:avLst/>
              <a:gdLst/>
              <a:ahLst/>
              <a:cxnLst>
                <a:cxn ang="0">
                  <a:pos x="618" y="17"/>
                </a:cxn>
                <a:cxn ang="0">
                  <a:pos x="437" y="39"/>
                </a:cxn>
                <a:cxn ang="0">
                  <a:pos x="353" y="60"/>
                </a:cxn>
                <a:cxn ang="0">
                  <a:pos x="310" y="75"/>
                </a:cxn>
                <a:cxn ang="0">
                  <a:pos x="263" y="94"/>
                </a:cxn>
                <a:cxn ang="0">
                  <a:pos x="162" y="132"/>
                </a:cxn>
                <a:cxn ang="0">
                  <a:pos x="71" y="185"/>
                </a:cxn>
                <a:cxn ang="0">
                  <a:pos x="47" y="250"/>
                </a:cxn>
                <a:cxn ang="0">
                  <a:pos x="57" y="270"/>
                </a:cxn>
                <a:cxn ang="0">
                  <a:pos x="75" y="286"/>
                </a:cxn>
                <a:cxn ang="0">
                  <a:pos x="100" y="347"/>
                </a:cxn>
                <a:cxn ang="0">
                  <a:pos x="83" y="370"/>
                </a:cxn>
                <a:cxn ang="0">
                  <a:pos x="64" y="392"/>
                </a:cxn>
                <a:cxn ang="0">
                  <a:pos x="21" y="464"/>
                </a:cxn>
                <a:cxn ang="0">
                  <a:pos x="21" y="486"/>
                </a:cxn>
                <a:cxn ang="0">
                  <a:pos x="32" y="503"/>
                </a:cxn>
                <a:cxn ang="0">
                  <a:pos x="64" y="539"/>
                </a:cxn>
                <a:cxn ang="0">
                  <a:pos x="104" y="581"/>
                </a:cxn>
                <a:cxn ang="0">
                  <a:pos x="116" y="629"/>
                </a:cxn>
                <a:cxn ang="0">
                  <a:pos x="102" y="675"/>
                </a:cxn>
                <a:cxn ang="0">
                  <a:pos x="75" y="775"/>
                </a:cxn>
                <a:cxn ang="0">
                  <a:pos x="91" y="796"/>
                </a:cxn>
                <a:cxn ang="0">
                  <a:pos x="111" y="814"/>
                </a:cxn>
                <a:cxn ang="0">
                  <a:pos x="146" y="868"/>
                </a:cxn>
                <a:cxn ang="0">
                  <a:pos x="160" y="895"/>
                </a:cxn>
                <a:cxn ang="0">
                  <a:pos x="179" y="924"/>
                </a:cxn>
                <a:cxn ang="0">
                  <a:pos x="176" y="935"/>
                </a:cxn>
                <a:cxn ang="0">
                  <a:pos x="164" y="934"/>
                </a:cxn>
                <a:cxn ang="0">
                  <a:pos x="144" y="905"/>
                </a:cxn>
                <a:cxn ang="0">
                  <a:pos x="126" y="883"/>
                </a:cxn>
                <a:cxn ang="0">
                  <a:pos x="107" y="860"/>
                </a:cxn>
                <a:cxn ang="0">
                  <a:pos x="88" y="833"/>
                </a:cxn>
                <a:cxn ang="0">
                  <a:pos x="46" y="783"/>
                </a:cxn>
                <a:cxn ang="0">
                  <a:pos x="50" y="735"/>
                </a:cxn>
                <a:cxn ang="0">
                  <a:pos x="63" y="693"/>
                </a:cxn>
                <a:cxn ang="0">
                  <a:pos x="70" y="652"/>
                </a:cxn>
                <a:cxn ang="0">
                  <a:pos x="59" y="609"/>
                </a:cxn>
                <a:cxn ang="0">
                  <a:pos x="21" y="570"/>
                </a:cxn>
                <a:cxn ang="0">
                  <a:pos x="0" y="516"/>
                </a:cxn>
                <a:cxn ang="0">
                  <a:pos x="5" y="456"/>
                </a:cxn>
                <a:cxn ang="0">
                  <a:pos x="49" y="384"/>
                </a:cxn>
                <a:cxn ang="0">
                  <a:pos x="64" y="342"/>
                </a:cxn>
                <a:cxn ang="0">
                  <a:pos x="44" y="307"/>
                </a:cxn>
                <a:cxn ang="0">
                  <a:pos x="31" y="281"/>
                </a:cxn>
                <a:cxn ang="0">
                  <a:pos x="28" y="249"/>
                </a:cxn>
                <a:cxn ang="0">
                  <a:pos x="55" y="178"/>
                </a:cxn>
                <a:cxn ang="0">
                  <a:pos x="74" y="153"/>
                </a:cxn>
                <a:cxn ang="0">
                  <a:pos x="94" y="133"/>
                </a:cxn>
                <a:cxn ang="0">
                  <a:pos x="117" y="116"/>
                </a:cxn>
                <a:cxn ang="0">
                  <a:pos x="146" y="102"/>
                </a:cxn>
                <a:cxn ang="0">
                  <a:pos x="199" y="86"/>
                </a:cxn>
                <a:cxn ang="0">
                  <a:pos x="253" y="73"/>
                </a:cxn>
                <a:cxn ang="0">
                  <a:pos x="301" y="54"/>
                </a:cxn>
                <a:cxn ang="0">
                  <a:pos x="345" y="39"/>
                </a:cxn>
                <a:cxn ang="0">
                  <a:pos x="431" y="21"/>
                </a:cxn>
                <a:cxn ang="0">
                  <a:pos x="617" y="0"/>
                </a:cxn>
                <a:cxn ang="0">
                  <a:pos x="627" y="7"/>
                </a:cxn>
                <a:cxn ang="0">
                  <a:pos x="618" y="17"/>
                </a:cxn>
                <a:cxn ang="0">
                  <a:pos x="618" y="17"/>
                </a:cxn>
              </a:cxnLst>
              <a:rect l="0" t="0" r="r" b="b"/>
              <a:pathLst>
                <a:path w="627" h="935">
                  <a:moveTo>
                    <a:pt x="618" y="17"/>
                  </a:moveTo>
                  <a:lnTo>
                    <a:pt x="437" y="39"/>
                  </a:lnTo>
                  <a:lnTo>
                    <a:pt x="353" y="60"/>
                  </a:lnTo>
                  <a:lnTo>
                    <a:pt x="310" y="75"/>
                  </a:lnTo>
                  <a:lnTo>
                    <a:pt x="263" y="94"/>
                  </a:lnTo>
                  <a:lnTo>
                    <a:pt x="162" y="132"/>
                  </a:lnTo>
                  <a:lnTo>
                    <a:pt x="71" y="185"/>
                  </a:lnTo>
                  <a:lnTo>
                    <a:pt x="47" y="250"/>
                  </a:lnTo>
                  <a:lnTo>
                    <a:pt x="57" y="270"/>
                  </a:lnTo>
                  <a:lnTo>
                    <a:pt x="75" y="286"/>
                  </a:lnTo>
                  <a:lnTo>
                    <a:pt x="100" y="347"/>
                  </a:lnTo>
                  <a:lnTo>
                    <a:pt x="83" y="370"/>
                  </a:lnTo>
                  <a:lnTo>
                    <a:pt x="64" y="392"/>
                  </a:lnTo>
                  <a:lnTo>
                    <a:pt x="21" y="464"/>
                  </a:lnTo>
                  <a:lnTo>
                    <a:pt x="21" y="486"/>
                  </a:lnTo>
                  <a:lnTo>
                    <a:pt x="32" y="503"/>
                  </a:lnTo>
                  <a:lnTo>
                    <a:pt x="64" y="539"/>
                  </a:lnTo>
                  <a:lnTo>
                    <a:pt x="104" y="581"/>
                  </a:lnTo>
                  <a:lnTo>
                    <a:pt x="116" y="629"/>
                  </a:lnTo>
                  <a:lnTo>
                    <a:pt x="102" y="675"/>
                  </a:lnTo>
                  <a:lnTo>
                    <a:pt x="75" y="775"/>
                  </a:lnTo>
                  <a:lnTo>
                    <a:pt x="91" y="796"/>
                  </a:lnTo>
                  <a:lnTo>
                    <a:pt x="111" y="814"/>
                  </a:lnTo>
                  <a:lnTo>
                    <a:pt x="146" y="868"/>
                  </a:lnTo>
                  <a:lnTo>
                    <a:pt x="160" y="895"/>
                  </a:lnTo>
                  <a:lnTo>
                    <a:pt x="179" y="924"/>
                  </a:lnTo>
                  <a:lnTo>
                    <a:pt x="176" y="935"/>
                  </a:lnTo>
                  <a:lnTo>
                    <a:pt x="164" y="934"/>
                  </a:lnTo>
                  <a:lnTo>
                    <a:pt x="144" y="905"/>
                  </a:lnTo>
                  <a:lnTo>
                    <a:pt x="126" y="883"/>
                  </a:lnTo>
                  <a:lnTo>
                    <a:pt x="107" y="860"/>
                  </a:lnTo>
                  <a:lnTo>
                    <a:pt x="88" y="833"/>
                  </a:lnTo>
                  <a:lnTo>
                    <a:pt x="46" y="783"/>
                  </a:lnTo>
                  <a:lnTo>
                    <a:pt x="50" y="735"/>
                  </a:lnTo>
                  <a:lnTo>
                    <a:pt x="63" y="693"/>
                  </a:lnTo>
                  <a:lnTo>
                    <a:pt x="70" y="652"/>
                  </a:lnTo>
                  <a:lnTo>
                    <a:pt x="59" y="609"/>
                  </a:lnTo>
                  <a:lnTo>
                    <a:pt x="21" y="570"/>
                  </a:lnTo>
                  <a:lnTo>
                    <a:pt x="0" y="516"/>
                  </a:lnTo>
                  <a:lnTo>
                    <a:pt x="5" y="456"/>
                  </a:lnTo>
                  <a:lnTo>
                    <a:pt x="49" y="384"/>
                  </a:lnTo>
                  <a:lnTo>
                    <a:pt x="64" y="342"/>
                  </a:lnTo>
                  <a:lnTo>
                    <a:pt x="44" y="307"/>
                  </a:lnTo>
                  <a:lnTo>
                    <a:pt x="31" y="281"/>
                  </a:lnTo>
                  <a:lnTo>
                    <a:pt x="28" y="249"/>
                  </a:lnTo>
                  <a:lnTo>
                    <a:pt x="55" y="178"/>
                  </a:lnTo>
                  <a:lnTo>
                    <a:pt x="74" y="153"/>
                  </a:lnTo>
                  <a:lnTo>
                    <a:pt x="94" y="133"/>
                  </a:lnTo>
                  <a:lnTo>
                    <a:pt x="117" y="116"/>
                  </a:lnTo>
                  <a:lnTo>
                    <a:pt x="146" y="102"/>
                  </a:lnTo>
                  <a:lnTo>
                    <a:pt x="199" y="86"/>
                  </a:lnTo>
                  <a:lnTo>
                    <a:pt x="253" y="73"/>
                  </a:lnTo>
                  <a:lnTo>
                    <a:pt x="301" y="54"/>
                  </a:lnTo>
                  <a:lnTo>
                    <a:pt x="345" y="39"/>
                  </a:lnTo>
                  <a:lnTo>
                    <a:pt x="431" y="21"/>
                  </a:lnTo>
                  <a:lnTo>
                    <a:pt x="617" y="0"/>
                  </a:lnTo>
                  <a:lnTo>
                    <a:pt x="627" y="7"/>
                  </a:lnTo>
                  <a:lnTo>
                    <a:pt x="618" y="17"/>
                  </a:lnTo>
                  <a:lnTo>
                    <a:pt x="6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8277957" y="3721019"/>
              <a:ext cx="39149" cy="26009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28" y="29"/>
                </a:cxn>
                <a:cxn ang="0">
                  <a:pos x="47" y="44"/>
                </a:cxn>
                <a:cxn ang="0">
                  <a:pos x="77" y="58"/>
                </a:cxn>
                <a:cxn ang="0">
                  <a:pos x="108" y="72"/>
                </a:cxn>
                <a:cxn ang="0">
                  <a:pos x="114" y="83"/>
                </a:cxn>
                <a:cxn ang="0">
                  <a:pos x="103" y="88"/>
                </a:cxn>
                <a:cxn ang="0">
                  <a:pos x="35" y="68"/>
                </a:cxn>
                <a:cxn ang="0">
                  <a:pos x="10" y="4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14" h="88">
                  <a:moveTo>
                    <a:pt x="18" y="8"/>
                  </a:moveTo>
                  <a:lnTo>
                    <a:pt x="28" y="29"/>
                  </a:lnTo>
                  <a:lnTo>
                    <a:pt x="47" y="44"/>
                  </a:lnTo>
                  <a:lnTo>
                    <a:pt x="77" y="58"/>
                  </a:lnTo>
                  <a:lnTo>
                    <a:pt x="108" y="72"/>
                  </a:lnTo>
                  <a:lnTo>
                    <a:pt x="114" y="83"/>
                  </a:lnTo>
                  <a:lnTo>
                    <a:pt x="103" y="88"/>
                  </a:lnTo>
                  <a:lnTo>
                    <a:pt x="35" y="68"/>
                  </a:lnTo>
                  <a:lnTo>
                    <a:pt x="10" y="4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8324096" y="3713926"/>
              <a:ext cx="135622" cy="46107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136" y="121"/>
                </a:cxn>
                <a:cxn ang="0">
                  <a:pos x="258" y="86"/>
                </a:cxn>
                <a:cxn ang="0">
                  <a:pos x="328" y="62"/>
                </a:cxn>
                <a:cxn ang="0">
                  <a:pos x="373" y="4"/>
                </a:cxn>
                <a:cxn ang="0">
                  <a:pos x="384" y="0"/>
                </a:cxn>
                <a:cxn ang="0">
                  <a:pos x="389" y="12"/>
                </a:cxn>
                <a:cxn ang="0">
                  <a:pos x="373" y="52"/>
                </a:cxn>
                <a:cxn ang="0">
                  <a:pos x="353" y="91"/>
                </a:cxn>
                <a:cxn ang="0">
                  <a:pos x="313" y="107"/>
                </a:cxn>
                <a:cxn ang="0">
                  <a:pos x="273" y="121"/>
                </a:cxn>
                <a:cxn ang="0">
                  <a:pos x="239" y="132"/>
                </a:cxn>
                <a:cxn ang="0">
                  <a:pos x="207" y="141"/>
                </a:cxn>
                <a:cxn ang="0">
                  <a:pos x="145" y="149"/>
                </a:cxn>
                <a:cxn ang="0">
                  <a:pos x="12" y="160"/>
                </a:cxn>
                <a:cxn ang="0">
                  <a:pos x="0" y="152"/>
                </a:cxn>
                <a:cxn ang="0">
                  <a:pos x="9" y="142"/>
                </a:cxn>
                <a:cxn ang="0">
                  <a:pos x="9" y="142"/>
                </a:cxn>
              </a:cxnLst>
              <a:rect l="0" t="0" r="r" b="b"/>
              <a:pathLst>
                <a:path w="389" h="160">
                  <a:moveTo>
                    <a:pt x="9" y="142"/>
                  </a:moveTo>
                  <a:lnTo>
                    <a:pt x="136" y="121"/>
                  </a:lnTo>
                  <a:lnTo>
                    <a:pt x="258" y="86"/>
                  </a:lnTo>
                  <a:lnTo>
                    <a:pt x="328" y="62"/>
                  </a:lnTo>
                  <a:lnTo>
                    <a:pt x="373" y="4"/>
                  </a:lnTo>
                  <a:lnTo>
                    <a:pt x="384" y="0"/>
                  </a:lnTo>
                  <a:lnTo>
                    <a:pt x="389" y="12"/>
                  </a:lnTo>
                  <a:lnTo>
                    <a:pt x="373" y="52"/>
                  </a:lnTo>
                  <a:lnTo>
                    <a:pt x="353" y="91"/>
                  </a:lnTo>
                  <a:lnTo>
                    <a:pt x="313" y="107"/>
                  </a:lnTo>
                  <a:lnTo>
                    <a:pt x="273" y="121"/>
                  </a:lnTo>
                  <a:lnTo>
                    <a:pt x="239" y="132"/>
                  </a:lnTo>
                  <a:lnTo>
                    <a:pt x="207" y="141"/>
                  </a:lnTo>
                  <a:lnTo>
                    <a:pt x="145" y="149"/>
                  </a:lnTo>
                  <a:lnTo>
                    <a:pt x="12" y="160"/>
                  </a:lnTo>
                  <a:lnTo>
                    <a:pt x="0" y="152"/>
                  </a:lnTo>
                  <a:lnTo>
                    <a:pt x="9" y="142"/>
                  </a:lnTo>
                  <a:lnTo>
                    <a:pt x="9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8352059" y="3663090"/>
              <a:ext cx="137020" cy="236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5" y="21"/>
                </a:cxn>
                <a:cxn ang="0">
                  <a:pos x="133" y="35"/>
                </a:cxn>
                <a:cxn ang="0">
                  <a:pos x="258" y="18"/>
                </a:cxn>
                <a:cxn ang="0">
                  <a:pos x="317" y="9"/>
                </a:cxn>
                <a:cxn ang="0">
                  <a:pos x="384" y="5"/>
                </a:cxn>
                <a:cxn ang="0">
                  <a:pos x="392" y="14"/>
                </a:cxn>
                <a:cxn ang="0">
                  <a:pos x="384" y="22"/>
                </a:cxn>
                <a:cxn ang="0">
                  <a:pos x="317" y="31"/>
                </a:cxn>
                <a:cxn ang="0">
                  <a:pos x="259" y="50"/>
                </a:cxn>
                <a:cxn ang="0">
                  <a:pos x="201" y="71"/>
                </a:cxn>
                <a:cxn ang="0">
                  <a:pos x="134" y="82"/>
                </a:cxn>
                <a:cxn ang="0">
                  <a:pos x="85" y="77"/>
                </a:cxn>
                <a:cxn ang="0">
                  <a:pos x="38" y="61"/>
                </a:cxn>
                <a:cxn ang="0">
                  <a:pos x="22" y="36"/>
                </a:cxn>
                <a:cxn ang="0">
                  <a:pos x="5" y="16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92" h="82">
                  <a:moveTo>
                    <a:pt x="12" y="0"/>
                  </a:moveTo>
                  <a:lnTo>
                    <a:pt x="65" y="21"/>
                  </a:lnTo>
                  <a:lnTo>
                    <a:pt x="133" y="35"/>
                  </a:lnTo>
                  <a:lnTo>
                    <a:pt x="258" y="18"/>
                  </a:lnTo>
                  <a:lnTo>
                    <a:pt x="317" y="9"/>
                  </a:lnTo>
                  <a:lnTo>
                    <a:pt x="384" y="5"/>
                  </a:lnTo>
                  <a:lnTo>
                    <a:pt x="392" y="14"/>
                  </a:lnTo>
                  <a:lnTo>
                    <a:pt x="384" y="22"/>
                  </a:lnTo>
                  <a:lnTo>
                    <a:pt x="317" y="31"/>
                  </a:lnTo>
                  <a:lnTo>
                    <a:pt x="259" y="50"/>
                  </a:lnTo>
                  <a:lnTo>
                    <a:pt x="201" y="71"/>
                  </a:lnTo>
                  <a:lnTo>
                    <a:pt x="134" y="82"/>
                  </a:lnTo>
                  <a:lnTo>
                    <a:pt x="85" y="77"/>
                  </a:lnTo>
                  <a:lnTo>
                    <a:pt x="38" y="61"/>
                  </a:lnTo>
                  <a:lnTo>
                    <a:pt x="22" y="36"/>
                  </a:lnTo>
                  <a:lnTo>
                    <a:pt x="5" y="1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8321300" y="3583880"/>
              <a:ext cx="145409" cy="18916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9" y="26"/>
                </a:cxn>
                <a:cxn ang="0">
                  <a:pos x="147" y="13"/>
                </a:cxn>
                <a:cxn ang="0">
                  <a:pos x="216" y="2"/>
                </a:cxn>
                <a:cxn ang="0">
                  <a:pos x="277" y="0"/>
                </a:cxn>
                <a:cxn ang="0">
                  <a:pos x="406" y="1"/>
                </a:cxn>
                <a:cxn ang="0">
                  <a:pos x="415" y="8"/>
                </a:cxn>
                <a:cxn ang="0">
                  <a:pos x="406" y="18"/>
                </a:cxn>
                <a:cxn ang="0">
                  <a:pos x="283" y="33"/>
                </a:cxn>
                <a:cxn ang="0">
                  <a:pos x="226" y="48"/>
                </a:cxn>
                <a:cxn ang="0">
                  <a:pos x="159" y="64"/>
                </a:cxn>
                <a:cxn ang="0">
                  <a:pos x="84" y="61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11" y="24"/>
                </a:cxn>
              </a:cxnLst>
              <a:rect l="0" t="0" r="r" b="b"/>
              <a:pathLst>
                <a:path w="415" h="64">
                  <a:moveTo>
                    <a:pt x="11" y="24"/>
                  </a:moveTo>
                  <a:lnTo>
                    <a:pt x="79" y="26"/>
                  </a:lnTo>
                  <a:lnTo>
                    <a:pt x="147" y="13"/>
                  </a:lnTo>
                  <a:lnTo>
                    <a:pt x="216" y="2"/>
                  </a:lnTo>
                  <a:lnTo>
                    <a:pt x="277" y="0"/>
                  </a:lnTo>
                  <a:lnTo>
                    <a:pt x="406" y="1"/>
                  </a:lnTo>
                  <a:lnTo>
                    <a:pt x="415" y="8"/>
                  </a:lnTo>
                  <a:lnTo>
                    <a:pt x="406" y="18"/>
                  </a:lnTo>
                  <a:lnTo>
                    <a:pt x="283" y="33"/>
                  </a:lnTo>
                  <a:lnTo>
                    <a:pt x="226" y="48"/>
                  </a:lnTo>
                  <a:lnTo>
                    <a:pt x="159" y="64"/>
                  </a:lnTo>
                  <a:lnTo>
                    <a:pt x="84" y="61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8304522" y="3501124"/>
              <a:ext cx="180363" cy="27191"/>
            </a:xfrm>
            <a:custGeom>
              <a:avLst/>
              <a:gdLst/>
              <a:ahLst/>
              <a:cxnLst>
                <a:cxn ang="0">
                  <a:pos x="11" y="41"/>
                </a:cxn>
                <a:cxn ang="0">
                  <a:pos x="81" y="43"/>
                </a:cxn>
                <a:cxn ang="0">
                  <a:pos x="123" y="43"/>
                </a:cxn>
                <a:cxn ang="0">
                  <a:pos x="164" y="37"/>
                </a:cxn>
                <a:cxn ang="0">
                  <a:pos x="211" y="25"/>
                </a:cxn>
                <a:cxn ang="0">
                  <a:pos x="253" y="16"/>
                </a:cxn>
                <a:cxn ang="0">
                  <a:pos x="332" y="7"/>
                </a:cxn>
                <a:cxn ang="0">
                  <a:pos x="504" y="0"/>
                </a:cxn>
                <a:cxn ang="0">
                  <a:pos x="514" y="7"/>
                </a:cxn>
                <a:cxn ang="0">
                  <a:pos x="506" y="16"/>
                </a:cxn>
                <a:cxn ang="0">
                  <a:pos x="339" y="41"/>
                </a:cxn>
                <a:cxn ang="0">
                  <a:pos x="261" y="61"/>
                </a:cxn>
                <a:cxn ang="0">
                  <a:pos x="221" y="72"/>
                </a:cxn>
                <a:cxn ang="0">
                  <a:pos x="175" y="85"/>
                </a:cxn>
                <a:cxn ang="0">
                  <a:pos x="123" y="93"/>
                </a:cxn>
                <a:cxn ang="0">
                  <a:pos x="71" y="93"/>
                </a:cxn>
                <a:cxn ang="0">
                  <a:pos x="38" y="75"/>
                </a:cxn>
                <a:cxn ang="0">
                  <a:pos x="23" y="65"/>
                </a:cxn>
                <a:cxn ang="0">
                  <a:pos x="6" y="57"/>
                </a:cxn>
                <a:cxn ang="0">
                  <a:pos x="0" y="46"/>
                </a:cxn>
                <a:cxn ang="0">
                  <a:pos x="11" y="41"/>
                </a:cxn>
                <a:cxn ang="0">
                  <a:pos x="11" y="41"/>
                </a:cxn>
              </a:cxnLst>
              <a:rect l="0" t="0" r="r" b="b"/>
              <a:pathLst>
                <a:path w="514" h="93">
                  <a:moveTo>
                    <a:pt x="11" y="41"/>
                  </a:moveTo>
                  <a:lnTo>
                    <a:pt x="81" y="43"/>
                  </a:lnTo>
                  <a:lnTo>
                    <a:pt x="123" y="43"/>
                  </a:lnTo>
                  <a:lnTo>
                    <a:pt x="164" y="37"/>
                  </a:lnTo>
                  <a:lnTo>
                    <a:pt x="211" y="25"/>
                  </a:lnTo>
                  <a:lnTo>
                    <a:pt x="253" y="16"/>
                  </a:lnTo>
                  <a:lnTo>
                    <a:pt x="332" y="7"/>
                  </a:lnTo>
                  <a:lnTo>
                    <a:pt x="504" y="0"/>
                  </a:lnTo>
                  <a:lnTo>
                    <a:pt x="514" y="7"/>
                  </a:lnTo>
                  <a:lnTo>
                    <a:pt x="506" y="16"/>
                  </a:lnTo>
                  <a:lnTo>
                    <a:pt x="339" y="41"/>
                  </a:lnTo>
                  <a:lnTo>
                    <a:pt x="261" y="61"/>
                  </a:lnTo>
                  <a:lnTo>
                    <a:pt x="221" y="72"/>
                  </a:lnTo>
                  <a:lnTo>
                    <a:pt x="175" y="85"/>
                  </a:lnTo>
                  <a:lnTo>
                    <a:pt x="123" y="93"/>
                  </a:lnTo>
                  <a:lnTo>
                    <a:pt x="71" y="93"/>
                  </a:lnTo>
                  <a:lnTo>
                    <a:pt x="38" y="75"/>
                  </a:lnTo>
                  <a:lnTo>
                    <a:pt x="23" y="65"/>
                  </a:lnTo>
                  <a:lnTo>
                    <a:pt x="6" y="57"/>
                  </a:lnTo>
                  <a:lnTo>
                    <a:pt x="0" y="46"/>
                  </a:lnTo>
                  <a:lnTo>
                    <a:pt x="11" y="41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8462514" y="3442013"/>
              <a:ext cx="23769" cy="4019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42" y="33"/>
                </a:cxn>
                <a:cxn ang="0">
                  <a:pos x="70" y="65"/>
                </a:cxn>
                <a:cxn ang="0">
                  <a:pos x="67" y="125"/>
                </a:cxn>
                <a:cxn ang="0">
                  <a:pos x="58" y="133"/>
                </a:cxn>
                <a:cxn ang="0">
                  <a:pos x="49" y="125"/>
                </a:cxn>
                <a:cxn ang="0">
                  <a:pos x="39" y="7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70" h="133">
                  <a:moveTo>
                    <a:pt x="15" y="2"/>
                  </a:moveTo>
                  <a:lnTo>
                    <a:pt x="42" y="33"/>
                  </a:lnTo>
                  <a:lnTo>
                    <a:pt x="70" y="65"/>
                  </a:lnTo>
                  <a:lnTo>
                    <a:pt x="67" y="125"/>
                  </a:lnTo>
                  <a:lnTo>
                    <a:pt x="58" y="133"/>
                  </a:lnTo>
                  <a:lnTo>
                    <a:pt x="49" y="125"/>
                  </a:lnTo>
                  <a:lnTo>
                    <a:pt x="39" y="7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8475098" y="3430191"/>
              <a:ext cx="67112" cy="1123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6" y="53"/>
                </a:cxn>
                <a:cxn ang="0">
                  <a:pos x="84" y="84"/>
                </a:cxn>
                <a:cxn ang="0">
                  <a:pos x="105" y="117"/>
                </a:cxn>
                <a:cxn ang="0">
                  <a:pos x="120" y="137"/>
                </a:cxn>
                <a:cxn ang="0">
                  <a:pos x="134" y="156"/>
                </a:cxn>
                <a:cxn ang="0">
                  <a:pos x="162" y="189"/>
                </a:cxn>
                <a:cxn ang="0">
                  <a:pos x="194" y="268"/>
                </a:cxn>
                <a:cxn ang="0">
                  <a:pos x="193" y="342"/>
                </a:cxn>
                <a:cxn ang="0">
                  <a:pos x="183" y="355"/>
                </a:cxn>
                <a:cxn ang="0">
                  <a:pos x="174" y="370"/>
                </a:cxn>
                <a:cxn ang="0">
                  <a:pos x="164" y="378"/>
                </a:cxn>
                <a:cxn ang="0">
                  <a:pos x="157" y="368"/>
                </a:cxn>
                <a:cxn ang="0">
                  <a:pos x="152" y="337"/>
                </a:cxn>
                <a:cxn ang="0">
                  <a:pos x="152" y="318"/>
                </a:cxn>
                <a:cxn ang="0">
                  <a:pos x="152" y="311"/>
                </a:cxn>
                <a:cxn ang="0">
                  <a:pos x="152" y="302"/>
                </a:cxn>
                <a:cxn ang="0">
                  <a:pos x="152" y="295"/>
                </a:cxn>
                <a:cxn ang="0">
                  <a:pos x="152" y="288"/>
                </a:cxn>
                <a:cxn ang="0">
                  <a:pos x="152" y="269"/>
                </a:cxn>
                <a:cxn ang="0">
                  <a:pos x="146" y="228"/>
                </a:cxn>
                <a:cxn ang="0">
                  <a:pos x="132" y="194"/>
                </a:cxn>
                <a:cxn ang="0">
                  <a:pos x="114" y="162"/>
                </a:cxn>
                <a:cxn ang="0">
                  <a:pos x="90" y="126"/>
                </a:cxn>
                <a:cxn ang="0">
                  <a:pos x="52" y="66"/>
                </a:cxn>
                <a:cxn ang="0">
                  <a:pos x="32" y="38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94" h="378">
                  <a:moveTo>
                    <a:pt x="13" y="0"/>
                  </a:moveTo>
                  <a:lnTo>
                    <a:pt x="66" y="53"/>
                  </a:lnTo>
                  <a:lnTo>
                    <a:pt x="84" y="84"/>
                  </a:lnTo>
                  <a:lnTo>
                    <a:pt x="105" y="117"/>
                  </a:lnTo>
                  <a:lnTo>
                    <a:pt x="120" y="137"/>
                  </a:lnTo>
                  <a:lnTo>
                    <a:pt x="134" y="156"/>
                  </a:lnTo>
                  <a:lnTo>
                    <a:pt x="162" y="189"/>
                  </a:lnTo>
                  <a:lnTo>
                    <a:pt x="194" y="268"/>
                  </a:lnTo>
                  <a:lnTo>
                    <a:pt x="193" y="342"/>
                  </a:lnTo>
                  <a:lnTo>
                    <a:pt x="183" y="355"/>
                  </a:lnTo>
                  <a:lnTo>
                    <a:pt x="174" y="370"/>
                  </a:lnTo>
                  <a:lnTo>
                    <a:pt x="164" y="378"/>
                  </a:lnTo>
                  <a:lnTo>
                    <a:pt x="157" y="368"/>
                  </a:lnTo>
                  <a:lnTo>
                    <a:pt x="152" y="337"/>
                  </a:lnTo>
                  <a:lnTo>
                    <a:pt x="152" y="318"/>
                  </a:lnTo>
                  <a:lnTo>
                    <a:pt x="152" y="311"/>
                  </a:lnTo>
                  <a:lnTo>
                    <a:pt x="152" y="302"/>
                  </a:lnTo>
                  <a:lnTo>
                    <a:pt x="152" y="295"/>
                  </a:lnTo>
                  <a:lnTo>
                    <a:pt x="152" y="288"/>
                  </a:lnTo>
                  <a:lnTo>
                    <a:pt x="152" y="269"/>
                  </a:lnTo>
                  <a:lnTo>
                    <a:pt x="146" y="228"/>
                  </a:lnTo>
                  <a:lnTo>
                    <a:pt x="132" y="194"/>
                  </a:lnTo>
                  <a:lnTo>
                    <a:pt x="114" y="162"/>
                  </a:lnTo>
                  <a:lnTo>
                    <a:pt x="90" y="126"/>
                  </a:lnTo>
                  <a:lnTo>
                    <a:pt x="52" y="66"/>
                  </a:lnTo>
                  <a:lnTo>
                    <a:pt x="32" y="38"/>
                  </a:lnTo>
                  <a:lnTo>
                    <a:pt x="3" y="14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8497469" y="3508218"/>
              <a:ext cx="57325" cy="1205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61" y="34"/>
                </a:cxn>
                <a:cxn ang="0">
                  <a:pos x="104" y="76"/>
                </a:cxn>
                <a:cxn ang="0">
                  <a:pos x="151" y="154"/>
                </a:cxn>
                <a:cxn ang="0">
                  <a:pos x="157" y="184"/>
                </a:cxn>
                <a:cxn ang="0">
                  <a:pos x="163" y="261"/>
                </a:cxn>
                <a:cxn ang="0">
                  <a:pos x="156" y="298"/>
                </a:cxn>
                <a:cxn ang="0">
                  <a:pos x="144" y="338"/>
                </a:cxn>
                <a:cxn ang="0">
                  <a:pos x="130" y="360"/>
                </a:cxn>
                <a:cxn ang="0">
                  <a:pos x="114" y="377"/>
                </a:cxn>
                <a:cxn ang="0">
                  <a:pos x="76" y="409"/>
                </a:cxn>
                <a:cxn ang="0">
                  <a:pos x="68" y="403"/>
                </a:cxn>
                <a:cxn ang="0">
                  <a:pos x="76" y="387"/>
                </a:cxn>
                <a:cxn ang="0">
                  <a:pos x="97" y="360"/>
                </a:cxn>
                <a:cxn ang="0">
                  <a:pos x="110" y="325"/>
                </a:cxn>
                <a:cxn ang="0">
                  <a:pos x="129" y="258"/>
                </a:cxn>
                <a:cxn ang="0">
                  <a:pos x="126" y="188"/>
                </a:cxn>
                <a:cxn ang="0">
                  <a:pos x="118" y="163"/>
                </a:cxn>
                <a:cxn ang="0">
                  <a:pos x="103" y="128"/>
                </a:cxn>
                <a:cxn ang="0">
                  <a:pos x="79" y="98"/>
                </a:cxn>
                <a:cxn ang="0">
                  <a:pos x="45" y="53"/>
                </a:cxn>
                <a:cxn ang="0">
                  <a:pos x="29" y="32"/>
                </a:cxn>
                <a:cxn ang="0">
                  <a:pos x="4" y="1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63" h="409">
                  <a:moveTo>
                    <a:pt x="13" y="0"/>
                  </a:moveTo>
                  <a:lnTo>
                    <a:pt x="61" y="34"/>
                  </a:lnTo>
                  <a:lnTo>
                    <a:pt x="104" y="76"/>
                  </a:lnTo>
                  <a:lnTo>
                    <a:pt x="151" y="154"/>
                  </a:lnTo>
                  <a:lnTo>
                    <a:pt x="157" y="184"/>
                  </a:lnTo>
                  <a:lnTo>
                    <a:pt x="163" y="261"/>
                  </a:lnTo>
                  <a:lnTo>
                    <a:pt x="156" y="298"/>
                  </a:lnTo>
                  <a:lnTo>
                    <a:pt x="144" y="338"/>
                  </a:lnTo>
                  <a:lnTo>
                    <a:pt x="130" y="360"/>
                  </a:lnTo>
                  <a:lnTo>
                    <a:pt x="114" y="377"/>
                  </a:lnTo>
                  <a:lnTo>
                    <a:pt x="76" y="409"/>
                  </a:lnTo>
                  <a:lnTo>
                    <a:pt x="68" y="403"/>
                  </a:lnTo>
                  <a:lnTo>
                    <a:pt x="76" y="387"/>
                  </a:lnTo>
                  <a:lnTo>
                    <a:pt x="97" y="360"/>
                  </a:lnTo>
                  <a:lnTo>
                    <a:pt x="110" y="325"/>
                  </a:lnTo>
                  <a:lnTo>
                    <a:pt x="129" y="258"/>
                  </a:lnTo>
                  <a:lnTo>
                    <a:pt x="126" y="188"/>
                  </a:lnTo>
                  <a:lnTo>
                    <a:pt x="118" y="163"/>
                  </a:lnTo>
                  <a:lnTo>
                    <a:pt x="103" y="128"/>
                  </a:lnTo>
                  <a:lnTo>
                    <a:pt x="79" y="98"/>
                  </a:lnTo>
                  <a:lnTo>
                    <a:pt x="45" y="53"/>
                  </a:lnTo>
                  <a:lnTo>
                    <a:pt x="29" y="32"/>
                  </a:lnTo>
                  <a:lnTo>
                    <a:pt x="4" y="1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8476496" y="3524769"/>
              <a:ext cx="23769" cy="53200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63" y="55"/>
                </a:cxn>
                <a:cxn ang="0">
                  <a:pos x="67" y="108"/>
                </a:cxn>
                <a:cxn ang="0">
                  <a:pos x="58" y="129"/>
                </a:cxn>
                <a:cxn ang="0">
                  <a:pos x="46" y="147"/>
                </a:cxn>
                <a:cxn ang="0">
                  <a:pos x="12" y="179"/>
                </a:cxn>
                <a:cxn ang="0">
                  <a:pos x="0" y="179"/>
                </a:cxn>
                <a:cxn ang="0">
                  <a:pos x="0" y="168"/>
                </a:cxn>
                <a:cxn ang="0">
                  <a:pos x="17" y="136"/>
                </a:cxn>
                <a:cxn ang="0">
                  <a:pos x="25" y="99"/>
                </a:cxn>
                <a:cxn ang="0">
                  <a:pos x="24" y="12"/>
                </a:cxn>
                <a:cxn ang="0">
                  <a:pos x="27" y="0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67" h="179">
                  <a:moveTo>
                    <a:pt x="40" y="4"/>
                  </a:moveTo>
                  <a:lnTo>
                    <a:pt x="63" y="55"/>
                  </a:lnTo>
                  <a:lnTo>
                    <a:pt x="67" y="108"/>
                  </a:lnTo>
                  <a:lnTo>
                    <a:pt x="58" y="129"/>
                  </a:lnTo>
                  <a:lnTo>
                    <a:pt x="46" y="147"/>
                  </a:lnTo>
                  <a:lnTo>
                    <a:pt x="12" y="179"/>
                  </a:lnTo>
                  <a:lnTo>
                    <a:pt x="0" y="179"/>
                  </a:lnTo>
                  <a:lnTo>
                    <a:pt x="0" y="168"/>
                  </a:lnTo>
                  <a:lnTo>
                    <a:pt x="17" y="136"/>
                  </a:lnTo>
                  <a:lnTo>
                    <a:pt x="25" y="99"/>
                  </a:lnTo>
                  <a:lnTo>
                    <a:pt x="24" y="12"/>
                  </a:lnTo>
                  <a:lnTo>
                    <a:pt x="27" y="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8482089" y="3589792"/>
              <a:ext cx="47538" cy="874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6" y="87"/>
                </a:cxn>
                <a:cxn ang="0">
                  <a:pos x="135" y="161"/>
                </a:cxn>
                <a:cxn ang="0">
                  <a:pos x="132" y="198"/>
                </a:cxn>
                <a:cxn ang="0">
                  <a:pos x="121" y="239"/>
                </a:cxn>
                <a:cxn ang="0">
                  <a:pos x="110" y="265"/>
                </a:cxn>
                <a:cxn ang="0">
                  <a:pos x="92" y="287"/>
                </a:cxn>
                <a:cxn ang="0">
                  <a:pos x="76" y="294"/>
                </a:cxn>
                <a:cxn ang="0">
                  <a:pos x="61" y="289"/>
                </a:cxn>
                <a:cxn ang="0">
                  <a:pos x="60" y="261"/>
                </a:cxn>
                <a:cxn ang="0">
                  <a:pos x="81" y="227"/>
                </a:cxn>
                <a:cxn ang="0">
                  <a:pos x="93" y="192"/>
                </a:cxn>
                <a:cxn ang="0">
                  <a:pos x="104" y="160"/>
                </a:cxn>
                <a:cxn ang="0">
                  <a:pos x="108" y="128"/>
                </a:cxn>
                <a:cxn ang="0">
                  <a:pos x="99" y="95"/>
                </a:cxn>
                <a:cxn ang="0">
                  <a:pos x="81" y="66"/>
                </a:cxn>
                <a:cxn ang="0">
                  <a:pos x="60" y="46"/>
                </a:cxn>
                <a:cxn ang="0">
                  <a:pos x="33" y="30"/>
                </a:cxn>
                <a:cxn ang="0">
                  <a:pos x="3" y="13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35" h="294">
                  <a:moveTo>
                    <a:pt x="12" y="0"/>
                  </a:moveTo>
                  <a:lnTo>
                    <a:pt x="116" y="87"/>
                  </a:lnTo>
                  <a:lnTo>
                    <a:pt x="135" y="161"/>
                  </a:lnTo>
                  <a:lnTo>
                    <a:pt x="132" y="198"/>
                  </a:lnTo>
                  <a:lnTo>
                    <a:pt x="121" y="239"/>
                  </a:lnTo>
                  <a:lnTo>
                    <a:pt x="110" y="265"/>
                  </a:lnTo>
                  <a:lnTo>
                    <a:pt x="92" y="287"/>
                  </a:lnTo>
                  <a:lnTo>
                    <a:pt x="76" y="294"/>
                  </a:lnTo>
                  <a:lnTo>
                    <a:pt x="61" y="289"/>
                  </a:lnTo>
                  <a:lnTo>
                    <a:pt x="60" y="261"/>
                  </a:lnTo>
                  <a:lnTo>
                    <a:pt x="81" y="227"/>
                  </a:lnTo>
                  <a:lnTo>
                    <a:pt x="93" y="192"/>
                  </a:lnTo>
                  <a:lnTo>
                    <a:pt x="104" y="160"/>
                  </a:lnTo>
                  <a:lnTo>
                    <a:pt x="108" y="128"/>
                  </a:lnTo>
                  <a:lnTo>
                    <a:pt x="99" y="95"/>
                  </a:lnTo>
                  <a:lnTo>
                    <a:pt x="81" y="66"/>
                  </a:lnTo>
                  <a:lnTo>
                    <a:pt x="60" y="46"/>
                  </a:lnTo>
                  <a:lnTo>
                    <a:pt x="33" y="30"/>
                  </a:lnTo>
                  <a:lnTo>
                    <a:pt x="3" y="13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8477894" y="3601614"/>
              <a:ext cx="22371" cy="4374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63" y="108"/>
                </a:cxn>
                <a:cxn ang="0">
                  <a:pos x="49" y="127"/>
                </a:cxn>
                <a:cxn ang="0">
                  <a:pos x="35" y="145"/>
                </a:cxn>
                <a:cxn ang="0">
                  <a:pos x="24" y="150"/>
                </a:cxn>
                <a:cxn ang="0">
                  <a:pos x="19" y="139"/>
                </a:cxn>
                <a:cxn ang="0">
                  <a:pos x="26" y="101"/>
                </a:cxn>
                <a:cxn ang="0">
                  <a:pos x="20" y="54"/>
                </a:cxn>
                <a:cxn ang="0">
                  <a:pos x="0" y="11"/>
                </a:cxn>
                <a:cxn ang="0">
                  <a:pos x="5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63" h="150">
                  <a:moveTo>
                    <a:pt x="16" y="2"/>
                  </a:moveTo>
                  <a:lnTo>
                    <a:pt x="63" y="108"/>
                  </a:lnTo>
                  <a:lnTo>
                    <a:pt x="49" y="127"/>
                  </a:lnTo>
                  <a:lnTo>
                    <a:pt x="35" y="145"/>
                  </a:lnTo>
                  <a:lnTo>
                    <a:pt x="24" y="150"/>
                  </a:lnTo>
                  <a:lnTo>
                    <a:pt x="19" y="139"/>
                  </a:lnTo>
                  <a:lnTo>
                    <a:pt x="26" y="101"/>
                  </a:lnTo>
                  <a:lnTo>
                    <a:pt x="20" y="54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8403792" y="3671365"/>
              <a:ext cx="118844" cy="8512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10" y="25"/>
                </a:cxn>
                <a:cxn ang="0">
                  <a:pos x="331" y="56"/>
                </a:cxn>
                <a:cxn ang="0">
                  <a:pos x="339" y="135"/>
                </a:cxn>
                <a:cxn ang="0">
                  <a:pos x="323" y="168"/>
                </a:cxn>
                <a:cxn ang="0">
                  <a:pos x="302" y="193"/>
                </a:cxn>
                <a:cxn ang="0">
                  <a:pos x="284" y="218"/>
                </a:cxn>
                <a:cxn ang="0">
                  <a:pos x="259" y="241"/>
                </a:cxn>
                <a:cxn ang="0">
                  <a:pos x="233" y="263"/>
                </a:cxn>
                <a:cxn ang="0">
                  <a:pos x="206" y="278"/>
                </a:cxn>
                <a:cxn ang="0">
                  <a:pos x="145" y="289"/>
                </a:cxn>
                <a:cxn ang="0">
                  <a:pos x="7" y="279"/>
                </a:cxn>
                <a:cxn ang="0">
                  <a:pos x="0" y="269"/>
                </a:cxn>
                <a:cxn ang="0">
                  <a:pos x="8" y="262"/>
                </a:cxn>
                <a:cxn ang="0">
                  <a:pos x="128" y="262"/>
                </a:cxn>
                <a:cxn ang="0">
                  <a:pos x="180" y="246"/>
                </a:cxn>
                <a:cxn ang="0">
                  <a:pos x="226" y="211"/>
                </a:cxn>
                <a:cxn ang="0">
                  <a:pos x="253" y="193"/>
                </a:cxn>
                <a:cxn ang="0">
                  <a:pos x="284" y="148"/>
                </a:cxn>
                <a:cxn ang="0">
                  <a:pos x="296" y="121"/>
                </a:cxn>
                <a:cxn ang="0">
                  <a:pos x="298" y="62"/>
                </a:cxn>
                <a:cxn ang="0">
                  <a:pos x="289" y="37"/>
                </a:cxn>
                <a:cxn ang="0">
                  <a:pos x="265" y="19"/>
                </a:cxn>
                <a:cxn ang="0">
                  <a:pos x="261" y="4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339" h="289">
                  <a:moveTo>
                    <a:pt x="276" y="0"/>
                  </a:moveTo>
                  <a:lnTo>
                    <a:pt x="310" y="25"/>
                  </a:lnTo>
                  <a:lnTo>
                    <a:pt x="331" y="56"/>
                  </a:lnTo>
                  <a:lnTo>
                    <a:pt x="339" y="135"/>
                  </a:lnTo>
                  <a:lnTo>
                    <a:pt x="323" y="168"/>
                  </a:lnTo>
                  <a:lnTo>
                    <a:pt x="302" y="193"/>
                  </a:lnTo>
                  <a:lnTo>
                    <a:pt x="284" y="218"/>
                  </a:lnTo>
                  <a:lnTo>
                    <a:pt x="259" y="241"/>
                  </a:lnTo>
                  <a:lnTo>
                    <a:pt x="233" y="263"/>
                  </a:lnTo>
                  <a:lnTo>
                    <a:pt x="206" y="278"/>
                  </a:lnTo>
                  <a:lnTo>
                    <a:pt x="145" y="289"/>
                  </a:lnTo>
                  <a:lnTo>
                    <a:pt x="7" y="279"/>
                  </a:lnTo>
                  <a:lnTo>
                    <a:pt x="0" y="269"/>
                  </a:lnTo>
                  <a:lnTo>
                    <a:pt x="8" y="262"/>
                  </a:lnTo>
                  <a:lnTo>
                    <a:pt x="128" y="262"/>
                  </a:lnTo>
                  <a:lnTo>
                    <a:pt x="180" y="246"/>
                  </a:lnTo>
                  <a:lnTo>
                    <a:pt x="226" y="211"/>
                  </a:lnTo>
                  <a:lnTo>
                    <a:pt x="253" y="193"/>
                  </a:lnTo>
                  <a:lnTo>
                    <a:pt x="284" y="148"/>
                  </a:lnTo>
                  <a:lnTo>
                    <a:pt x="296" y="121"/>
                  </a:lnTo>
                  <a:lnTo>
                    <a:pt x="298" y="62"/>
                  </a:lnTo>
                  <a:lnTo>
                    <a:pt x="289" y="37"/>
                  </a:lnTo>
                  <a:lnTo>
                    <a:pt x="265" y="19"/>
                  </a:lnTo>
                  <a:lnTo>
                    <a:pt x="261" y="4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8096195" y="3682005"/>
              <a:ext cx="209725" cy="231717"/>
            </a:xfrm>
            <a:custGeom>
              <a:avLst/>
              <a:gdLst/>
              <a:ahLst/>
              <a:cxnLst>
                <a:cxn ang="0">
                  <a:pos x="182" y="21"/>
                </a:cxn>
                <a:cxn ang="0">
                  <a:pos x="85" y="79"/>
                </a:cxn>
                <a:cxn ang="0">
                  <a:pos x="45" y="169"/>
                </a:cxn>
                <a:cxn ang="0">
                  <a:pos x="32" y="280"/>
                </a:cxn>
                <a:cxn ang="0">
                  <a:pos x="60" y="385"/>
                </a:cxn>
                <a:cxn ang="0">
                  <a:pos x="143" y="492"/>
                </a:cxn>
                <a:cxn ang="0">
                  <a:pos x="273" y="563"/>
                </a:cxn>
                <a:cxn ang="0">
                  <a:pos x="381" y="581"/>
                </a:cxn>
                <a:cxn ang="0">
                  <a:pos x="448" y="567"/>
                </a:cxn>
                <a:cxn ang="0">
                  <a:pos x="507" y="502"/>
                </a:cxn>
                <a:cxn ang="0">
                  <a:pos x="589" y="452"/>
                </a:cxn>
                <a:cxn ang="0">
                  <a:pos x="600" y="510"/>
                </a:cxn>
                <a:cxn ang="0">
                  <a:pos x="560" y="608"/>
                </a:cxn>
                <a:cxn ang="0">
                  <a:pos x="521" y="689"/>
                </a:cxn>
                <a:cxn ang="0">
                  <a:pos x="337" y="783"/>
                </a:cxn>
                <a:cxn ang="0">
                  <a:pos x="297" y="766"/>
                </a:cxn>
                <a:cxn ang="0">
                  <a:pos x="405" y="665"/>
                </a:cxn>
                <a:cxn ang="0">
                  <a:pos x="376" y="621"/>
                </a:cxn>
                <a:cxn ang="0">
                  <a:pos x="247" y="610"/>
                </a:cxn>
                <a:cxn ang="0">
                  <a:pos x="124" y="531"/>
                </a:cxn>
                <a:cxn ang="0">
                  <a:pos x="42" y="441"/>
                </a:cxn>
                <a:cxn ang="0">
                  <a:pos x="0" y="291"/>
                </a:cxn>
                <a:cxn ang="0">
                  <a:pos x="2" y="161"/>
                </a:cxn>
                <a:cxn ang="0">
                  <a:pos x="39" y="54"/>
                </a:cxn>
                <a:cxn ang="0">
                  <a:pos x="85" y="11"/>
                </a:cxn>
                <a:cxn ang="0">
                  <a:pos x="139" y="0"/>
                </a:cxn>
                <a:cxn ang="0">
                  <a:pos x="182" y="21"/>
                </a:cxn>
                <a:cxn ang="0">
                  <a:pos x="182" y="21"/>
                </a:cxn>
              </a:cxnLst>
              <a:rect l="0" t="0" r="r" b="b"/>
              <a:pathLst>
                <a:path w="600" h="783">
                  <a:moveTo>
                    <a:pt x="182" y="21"/>
                  </a:moveTo>
                  <a:lnTo>
                    <a:pt x="85" y="79"/>
                  </a:lnTo>
                  <a:lnTo>
                    <a:pt x="45" y="169"/>
                  </a:lnTo>
                  <a:lnTo>
                    <a:pt x="32" y="280"/>
                  </a:lnTo>
                  <a:lnTo>
                    <a:pt x="60" y="385"/>
                  </a:lnTo>
                  <a:lnTo>
                    <a:pt x="143" y="492"/>
                  </a:lnTo>
                  <a:lnTo>
                    <a:pt x="273" y="563"/>
                  </a:lnTo>
                  <a:lnTo>
                    <a:pt x="381" y="581"/>
                  </a:lnTo>
                  <a:lnTo>
                    <a:pt x="448" y="567"/>
                  </a:lnTo>
                  <a:lnTo>
                    <a:pt x="507" y="502"/>
                  </a:lnTo>
                  <a:lnTo>
                    <a:pt x="589" y="452"/>
                  </a:lnTo>
                  <a:lnTo>
                    <a:pt x="600" y="510"/>
                  </a:lnTo>
                  <a:lnTo>
                    <a:pt x="560" y="608"/>
                  </a:lnTo>
                  <a:lnTo>
                    <a:pt x="521" y="689"/>
                  </a:lnTo>
                  <a:lnTo>
                    <a:pt x="337" y="783"/>
                  </a:lnTo>
                  <a:lnTo>
                    <a:pt x="297" y="766"/>
                  </a:lnTo>
                  <a:lnTo>
                    <a:pt x="405" y="665"/>
                  </a:lnTo>
                  <a:lnTo>
                    <a:pt x="376" y="621"/>
                  </a:lnTo>
                  <a:lnTo>
                    <a:pt x="247" y="610"/>
                  </a:lnTo>
                  <a:lnTo>
                    <a:pt x="124" y="531"/>
                  </a:lnTo>
                  <a:lnTo>
                    <a:pt x="42" y="441"/>
                  </a:lnTo>
                  <a:lnTo>
                    <a:pt x="0" y="291"/>
                  </a:lnTo>
                  <a:lnTo>
                    <a:pt x="2" y="161"/>
                  </a:lnTo>
                  <a:lnTo>
                    <a:pt x="39" y="54"/>
                  </a:lnTo>
                  <a:lnTo>
                    <a:pt x="85" y="11"/>
                  </a:lnTo>
                  <a:lnTo>
                    <a:pt x="139" y="0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8023491" y="3674912"/>
              <a:ext cx="241883" cy="297922"/>
            </a:xfrm>
            <a:custGeom>
              <a:avLst/>
              <a:gdLst/>
              <a:ahLst/>
              <a:cxnLst>
                <a:cxn ang="0">
                  <a:pos x="301" y="14"/>
                </a:cxn>
                <a:cxn ang="0">
                  <a:pos x="208" y="38"/>
                </a:cxn>
                <a:cxn ang="0">
                  <a:pos x="179" y="0"/>
                </a:cxn>
                <a:cxn ang="0">
                  <a:pos x="115" y="2"/>
                </a:cxn>
                <a:cxn ang="0">
                  <a:pos x="0" y="43"/>
                </a:cxn>
                <a:cxn ang="0">
                  <a:pos x="87" y="49"/>
                </a:cxn>
                <a:cxn ang="0">
                  <a:pos x="72" y="104"/>
                </a:cxn>
                <a:cxn ang="0">
                  <a:pos x="47" y="218"/>
                </a:cxn>
                <a:cxn ang="0">
                  <a:pos x="58" y="333"/>
                </a:cxn>
                <a:cxn ang="0">
                  <a:pos x="50" y="481"/>
                </a:cxn>
                <a:cxn ang="0">
                  <a:pos x="83" y="592"/>
                </a:cxn>
                <a:cxn ang="0">
                  <a:pos x="119" y="675"/>
                </a:cxn>
                <a:cxn ang="0">
                  <a:pos x="179" y="748"/>
                </a:cxn>
                <a:cxn ang="0">
                  <a:pos x="230" y="834"/>
                </a:cxn>
                <a:cxn ang="0">
                  <a:pos x="337" y="898"/>
                </a:cxn>
                <a:cxn ang="0">
                  <a:pos x="435" y="930"/>
                </a:cxn>
                <a:cxn ang="0">
                  <a:pos x="542" y="930"/>
                </a:cxn>
                <a:cxn ang="0">
                  <a:pos x="503" y="1005"/>
                </a:cxn>
                <a:cxn ang="0">
                  <a:pos x="651" y="930"/>
                </a:cxn>
                <a:cxn ang="0">
                  <a:pos x="690" y="847"/>
                </a:cxn>
                <a:cxn ang="0">
                  <a:pos x="664" y="722"/>
                </a:cxn>
                <a:cxn ang="0">
                  <a:pos x="636" y="736"/>
                </a:cxn>
                <a:cxn ang="0">
                  <a:pos x="640" y="826"/>
                </a:cxn>
                <a:cxn ang="0">
                  <a:pos x="578" y="866"/>
                </a:cxn>
                <a:cxn ang="0">
                  <a:pos x="414" y="855"/>
                </a:cxn>
                <a:cxn ang="0">
                  <a:pos x="284" y="772"/>
                </a:cxn>
                <a:cxn ang="0">
                  <a:pos x="222" y="675"/>
                </a:cxn>
                <a:cxn ang="0">
                  <a:pos x="132" y="560"/>
                </a:cxn>
                <a:cxn ang="0">
                  <a:pos x="100" y="252"/>
                </a:cxn>
                <a:cxn ang="0">
                  <a:pos x="132" y="179"/>
                </a:cxn>
                <a:cxn ang="0">
                  <a:pos x="190" y="92"/>
                </a:cxn>
                <a:cxn ang="0">
                  <a:pos x="211" y="72"/>
                </a:cxn>
                <a:cxn ang="0">
                  <a:pos x="301" y="14"/>
                </a:cxn>
                <a:cxn ang="0">
                  <a:pos x="301" y="14"/>
                </a:cxn>
              </a:cxnLst>
              <a:rect l="0" t="0" r="r" b="b"/>
              <a:pathLst>
                <a:path w="690" h="1005">
                  <a:moveTo>
                    <a:pt x="301" y="14"/>
                  </a:moveTo>
                  <a:lnTo>
                    <a:pt x="208" y="38"/>
                  </a:lnTo>
                  <a:lnTo>
                    <a:pt x="179" y="0"/>
                  </a:lnTo>
                  <a:lnTo>
                    <a:pt x="115" y="2"/>
                  </a:lnTo>
                  <a:lnTo>
                    <a:pt x="0" y="43"/>
                  </a:lnTo>
                  <a:lnTo>
                    <a:pt x="87" y="49"/>
                  </a:lnTo>
                  <a:lnTo>
                    <a:pt x="72" y="104"/>
                  </a:lnTo>
                  <a:lnTo>
                    <a:pt x="47" y="218"/>
                  </a:lnTo>
                  <a:lnTo>
                    <a:pt x="58" y="333"/>
                  </a:lnTo>
                  <a:lnTo>
                    <a:pt x="50" y="481"/>
                  </a:lnTo>
                  <a:lnTo>
                    <a:pt x="83" y="592"/>
                  </a:lnTo>
                  <a:lnTo>
                    <a:pt x="119" y="675"/>
                  </a:lnTo>
                  <a:lnTo>
                    <a:pt x="179" y="748"/>
                  </a:lnTo>
                  <a:lnTo>
                    <a:pt x="230" y="834"/>
                  </a:lnTo>
                  <a:lnTo>
                    <a:pt x="337" y="898"/>
                  </a:lnTo>
                  <a:lnTo>
                    <a:pt x="435" y="930"/>
                  </a:lnTo>
                  <a:lnTo>
                    <a:pt x="542" y="930"/>
                  </a:lnTo>
                  <a:lnTo>
                    <a:pt x="503" y="1005"/>
                  </a:lnTo>
                  <a:lnTo>
                    <a:pt x="651" y="930"/>
                  </a:lnTo>
                  <a:lnTo>
                    <a:pt x="690" y="847"/>
                  </a:lnTo>
                  <a:lnTo>
                    <a:pt x="664" y="722"/>
                  </a:lnTo>
                  <a:lnTo>
                    <a:pt x="636" y="736"/>
                  </a:lnTo>
                  <a:lnTo>
                    <a:pt x="640" y="826"/>
                  </a:lnTo>
                  <a:lnTo>
                    <a:pt x="578" y="866"/>
                  </a:lnTo>
                  <a:lnTo>
                    <a:pt x="414" y="855"/>
                  </a:lnTo>
                  <a:lnTo>
                    <a:pt x="284" y="772"/>
                  </a:lnTo>
                  <a:lnTo>
                    <a:pt x="222" y="675"/>
                  </a:lnTo>
                  <a:lnTo>
                    <a:pt x="132" y="560"/>
                  </a:lnTo>
                  <a:lnTo>
                    <a:pt x="100" y="252"/>
                  </a:lnTo>
                  <a:lnTo>
                    <a:pt x="132" y="179"/>
                  </a:lnTo>
                  <a:lnTo>
                    <a:pt x="190" y="92"/>
                  </a:lnTo>
                  <a:lnTo>
                    <a:pt x="211" y="72"/>
                  </a:lnTo>
                  <a:lnTo>
                    <a:pt x="301" y="14"/>
                  </a:lnTo>
                  <a:lnTo>
                    <a:pt x="3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6" name="Elbow Connector 8"/>
          <p:cNvCxnSpPr>
            <a:stCxn id="36869" idx="2"/>
            <a:endCxn id="36879" idx="0"/>
          </p:cNvCxnSpPr>
          <p:nvPr/>
        </p:nvCxnSpPr>
        <p:spPr>
          <a:xfrm rot="16200000" flipH="1">
            <a:off x="6235339" y="3053690"/>
            <a:ext cx="912489" cy="1436022"/>
          </a:xfrm>
          <a:prstGeom prst="bentConnector3">
            <a:avLst>
              <a:gd name="adj1" fmla="val 4822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8"/>
          <p:cNvCxnSpPr>
            <a:stCxn id="36869" idx="2"/>
            <a:endCxn id="36878" idx="0"/>
          </p:cNvCxnSpPr>
          <p:nvPr/>
        </p:nvCxnSpPr>
        <p:spPr>
          <a:xfrm rot="5400000">
            <a:off x="4750553" y="2972875"/>
            <a:ext cx="880439" cy="156560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3" name="מחבר חץ ישר 36872"/>
          <p:cNvCxnSpPr>
            <a:stCxn id="36868" idx="3"/>
            <a:endCxn id="36869" idx="0"/>
          </p:cNvCxnSpPr>
          <p:nvPr/>
        </p:nvCxnSpPr>
        <p:spPr>
          <a:xfrm flipH="1">
            <a:off x="5973574" y="2316379"/>
            <a:ext cx="584107" cy="299924"/>
          </a:xfrm>
          <a:prstGeom prst="straightConnector1">
            <a:avLst/>
          </a:prstGeom>
          <a:ln w="2540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/>
          <p:cNvCxnSpPr>
            <a:stCxn id="16" idx="5"/>
            <a:endCxn id="36869" idx="0"/>
          </p:cNvCxnSpPr>
          <p:nvPr/>
        </p:nvCxnSpPr>
        <p:spPr>
          <a:xfrm>
            <a:off x="5516207" y="2309582"/>
            <a:ext cx="457367" cy="306720"/>
          </a:xfrm>
          <a:prstGeom prst="straightConnector1">
            <a:avLst/>
          </a:prstGeom>
          <a:ln w="2540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16327" y="316878"/>
            <a:ext cx="12192000" cy="950245"/>
          </a:xfrm>
        </p:spPr>
        <p:txBody>
          <a:bodyPr/>
          <a:lstStyle/>
          <a:p>
            <a:r>
              <a:rPr lang="en-US" dirty="0"/>
              <a:t>Disillusionment in program verification 80’s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69080" y="5339443"/>
            <a:ext cx="6221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[POPL’78, CACM’79] R.A. </a:t>
            </a:r>
            <a:r>
              <a:rPr lang="en-US" sz="15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DeMillo</a:t>
            </a:r>
            <a:r>
              <a: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R.J. Lipton, A. J. Perlis:</a:t>
            </a:r>
            <a:br>
              <a: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Social Processes and Proofs of Theorems and Programs</a:t>
            </a:r>
          </a:p>
        </p:txBody>
      </p:sp>
      <p:grpSp>
        <p:nvGrpSpPr>
          <p:cNvPr id="13" name="קבוצה 12"/>
          <p:cNvGrpSpPr/>
          <p:nvPr/>
        </p:nvGrpSpPr>
        <p:grpSpPr>
          <a:xfrm>
            <a:off x="6788992" y="2366756"/>
            <a:ext cx="2622609" cy="1315998"/>
            <a:chOff x="5495988" y="2012674"/>
            <a:chExt cx="3496812" cy="1754664"/>
          </a:xfrm>
        </p:grpSpPr>
        <p:pic>
          <p:nvPicPr>
            <p:cNvPr id="60" name="Picture 2" descr="https://qph.is.quoracdn.net/main-qimg-043b3c0ff26d6fbc8a3002bcea62800e?convert_to_webp=tru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988" y="2415818"/>
              <a:ext cx="1973026" cy="135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937943" y="2012674"/>
              <a:ext cx="26726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800" kern="1200" dirty="0">
                  <a:solidFill>
                    <a:srgbClr val="FF0000"/>
                  </a:solidFill>
                  <a:latin typeface="Calibri" panose="020F0502020204030204"/>
                  <a:ea typeface="+mn-ea"/>
                  <a:cs typeface="+mn-cs"/>
                </a:rPr>
                <a:t>Rice’s Theorem </a:t>
              </a:r>
              <a:r>
                <a:rPr lang="en-US" sz="1800" kern="1200" dirty="0">
                  <a:solidFill>
                    <a:srgbClr val="FF0000"/>
                  </a:solidFill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</a:p>
          </p:txBody>
        </p:sp>
        <p:sp>
          <p:nvSpPr>
            <p:cNvPr id="61" name="הסבר אליפטי 60"/>
            <p:cNvSpPr/>
            <p:nvPr/>
          </p:nvSpPr>
          <p:spPr>
            <a:xfrm>
              <a:off x="7062630" y="2525448"/>
              <a:ext cx="1930170" cy="585526"/>
            </a:xfrm>
            <a:prstGeom prst="wedgeEllipseCallout">
              <a:avLst>
                <a:gd name="adj1" fmla="val -73332"/>
                <a:gd name="adj2" fmla="val 28513"/>
              </a:avLst>
            </a:prstGeom>
            <a:solidFill>
              <a:srgbClr val="FF404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342900"/>
              <a:r>
                <a:rPr lang="en-US" sz="1350" kern="1200" dirty="0">
                  <a:solidFill>
                    <a:prstClr val="white"/>
                  </a:solidFill>
                  <a:latin typeface="Calibri" panose="020F0502020204030204"/>
                </a:rPr>
                <a:t>I can’t decide!</a:t>
              </a:r>
            </a:p>
          </p:txBody>
        </p:sp>
      </p:grpSp>
      <p:pic>
        <p:nvPicPr>
          <p:cNvPr id="4099" name="Picture 3" descr="http://www.brutallyhonest.org/.a/6a00d834516bb169e201676897a24a970b-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03" y="3384369"/>
            <a:ext cx="1892420" cy="151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קבוצה 8"/>
          <p:cNvGrpSpPr/>
          <p:nvPr/>
        </p:nvGrpSpPr>
        <p:grpSpPr>
          <a:xfrm>
            <a:off x="5098069" y="3671858"/>
            <a:ext cx="1750219" cy="1385747"/>
            <a:chOff x="3241423" y="3277607"/>
            <a:chExt cx="2333625" cy="1847663"/>
          </a:xfrm>
        </p:grpSpPr>
        <p:sp>
          <p:nvSpPr>
            <p:cNvPr id="64" name="TextBox 18"/>
            <p:cNvSpPr txBox="1">
              <a:spLocks noChangeArrowheads="1"/>
            </p:cNvSpPr>
            <p:nvPr/>
          </p:nvSpPr>
          <p:spPr bwMode="auto">
            <a:xfrm>
              <a:off x="3241423" y="3967951"/>
              <a:ext cx="2333625" cy="40010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sz="135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Unknown</a:t>
              </a:r>
            </a:p>
          </p:txBody>
        </p:sp>
        <p:grpSp>
          <p:nvGrpSpPr>
            <p:cNvPr id="8" name="קבוצה 7"/>
            <p:cNvGrpSpPr/>
            <p:nvPr/>
          </p:nvGrpSpPr>
          <p:grpSpPr>
            <a:xfrm>
              <a:off x="3970276" y="3277607"/>
              <a:ext cx="731713" cy="1847663"/>
              <a:chOff x="3970276" y="3277607"/>
              <a:chExt cx="731713" cy="1847663"/>
            </a:xfrm>
          </p:grpSpPr>
          <p:pic>
            <p:nvPicPr>
              <p:cNvPr id="63" name="Picture 2" descr="http://www.clker.com/cliparts/e/b/a/f/127965026795925774Blue_question_mark.svg.me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0276" y="4405793"/>
                <a:ext cx="731713" cy="719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5" name="Elbow Connector 8"/>
              <p:cNvCxnSpPr>
                <a:stCxn id="36869" idx="2"/>
              </p:cNvCxnSpPr>
              <p:nvPr/>
            </p:nvCxnSpPr>
            <p:spPr>
              <a:xfrm rot="16200000" flipH="1">
                <a:off x="4038173" y="3648197"/>
                <a:ext cx="741685" cy="506"/>
              </a:xfrm>
              <a:prstGeom prst="bent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 rot="1699779">
            <a:off x="1282104" y="3521024"/>
            <a:ext cx="828914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342900"/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“Program verification is the holy grail of computer science; always was; </a:t>
            </a:r>
            <a:r>
              <a:rPr lang="en-US" sz="18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always will be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” Chet Murthy </a:t>
            </a:r>
          </a:p>
        </p:txBody>
      </p:sp>
    </p:spTree>
    <p:extLst>
      <p:ext uri="{BB962C8B-B14F-4D97-AF65-F5344CB8AC3E}">
        <p14:creationId xmlns:p14="http://schemas.microsoft.com/office/powerpoint/2010/main" val="38067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rgbClr val="0066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</TotalTime>
  <Words>1625</Words>
  <Application>Microsoft Office PowerPoint</Application>
  <PresentationFormat>Widescreen</PresentationFormat>
  <Paragraphs>494</Paragraphs>
  <Slides>40</Slides>
  <Notes>9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Candara</vt:lpstr>
      <vt:lpstr>Symbol</vt:lpstr>
      <vt:lpstr>Arial</vt:lpstr>
      <vt:lpstr>Consolas</vt:lpstr>
      <vt:lpstr>Calibri Light</vt:lpstr>
      <vt:lpstr>Calibri</vt:lpstr>
      <vt:lpstr>Wingdings</vt:lpstr>
      <vt:lpstr>SimSun</vt:lpstr>
      <vt:lpstr>Math B</vt:lpstr>
      <vt:lpstr>Times New Roman</vt:lpstr>
      <vt:lpstr>Office Theme</vt:lpstr>
      <vt:lpstr>ערכת נושא Office</vt:lpstr>
      <vt:lpstr>Motyw pakietu Office</vt:lpstr>
      <vt:lpstr>Trusted bulletin-board emulation</vt:lpstr>
      <vt:lpstr>Formally Verifying  Smart Contracts</vt:lpstr>
      <vt:lpstr>And also…</vt:lpstr>
      <vt:lpstr>Smart Contracts</vt:lpstr>
      <vt:lpstr>Massive Losses due to Bugs</vt:lpstr>
      <vt:lpstr>CURRENT SOLUTIONS</vt:lpstr>
      <vt:lpstr>AUDITING IS INSUFFICIENT</vt:lpstr>
      <vt:lpstr>Automatic software verification</vt:lpstr>
      <vt:lpstr>Disillusionment in program verification 80’s</vt:lpstr>
      <vt:lpstr>Challenges in program verification</vt:lpstr>
      <vt:lpstr>The SAT Problem</vt:lpstr>
      <vt:lpstr>Verification by reductions to SAT</vt:lpstr>
      <vt:lpstr>Verification by reduction to SAT</vt:lpstr>
      <vt:lpstr>Verification by reduction to SAT</vt:lpstr>
      <vt:lpstr>The SMT(Sat Modulo Theory) Problem</vt:lpstr>
      <vt:lpstr>Verification by reductions to SMT</vt:lpstr>
      <vt:lpstr>Simple Example Token (buggy)</vt:lpstr>
      <vt:lpstr>Simple Example Token (corrected)</vt:lpstr>
      <vt:lpstr>More interesting contracts</vt:lpstr>
      <vt:lpstr>Minting Tokens - buggy</vt:lpstr>
      <vt:lpstr>Minting Tokens - corrected</vt:lpstr>
      <vt:lpstr>The “Parity” Wallet Example</vt:lpstr>
      <vt:lpstr>Parity wallet buggy initialization code</vt:lpstr>
      <vt:lpstr>Parity wallet simplified initialization code</vt:lpstr>
      <vt:lpstr>Parity wallet fixed</vt:lpstr>
      <vt:lpstr>Parity wallet</vt:lpstr>
      <vt:lpstr>Challenge Higher Order Specification</vt:lpstr>
      <vt:lpstr>Challenge: Handling Loops</vt:lpstr>
      <vt:lpstr>Summary thus far</vt:lpstr>
      <vt:lpstr>Runtime Monitoring</vt:lpstr>
      <vt:lpstr>MOTIVATION: EXISTING VM</vt:lpstr>
      <vt:lpstr>Quality VM</vt:lpstr>
      <vt:lpstr>Some Generic Correctness Rules</vt:lpstr>
      <vt:lpstr>Effective Callback Freedom – the DAO bug</vt:lpstr>
      <vt:lpstr>EFFECTIVE CALLBACK FREEDOM (ECF)</vt:lpstr>
      <vt:lpstr>GIST OF DAO ATTACK</vt:lpstr>
      <vt:lpstr> Ethereum (7/2015 — 6/2017)</vt:lpstr>
      <vt:lpstr>Contract Verification != Software Verification</vt:lpstr>
      <vt:lpstr>Complementary Approaches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Sekura</dc:title>
  <dc:creator>msagiv</dc:creator>
  <cp:lastModifiedBy>Mooly Sagiv</cp:lastModifiedBy>
  <cp:revision>579</cp:revision>
  <dcterms:modified xsi:type="dcterms:W3CDTF">2018-03-23T20:21:06Z</dcterms:modified>
</cp:coreProperties>
</file>