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45"/>
  </p:notesMasterIdLst>
  <p:handoutMasterIdLst>
    <p:handoutMasterId r:id="rId46"/>
  </p:handoutMasterIdLst>
  <p:sldIdLst>
    <p:sldId id="256" r:id="rId2"/>
    <p:sldId id="666" r:id="rId3"/>
    <p:sldId id="668" r:id="rId4"/>
    <p:sldId id="669" r:id="rId5"/>
    <p:sldId id="670" r:id="rId6"/>
    <p:sldId id="671" r:id="rId7"/>
    <p:sldId id="672" r:id="rId8"/>
    <p:sldId id="673" r:id="rId9"/>
    <p:sldId id="674" r:id="rId10"/>
    <p:sldId id="675" r:id="rId11"/>
    <p:sldId id="677" r:id="rId12"/>
    <p:sldId id="678" r:id="rId13"/>
    <p:sldId id="679" r:id="rId14"/>
    <p:sldId id="680" r:id="rId15"/>
    <p:sldId id="681" r:id="rId16"/>
    <p:sldId id="682" r:id="rId17"/>
    <p:sldId id="683" r:id="rId18"/>
    <p:sldId id="684" r:id="rId19"/>
    <p:sldId id="685" r:id="rId20"/>
    <p:sldId id="695" r:id="rId21"/>
    <p:sldId id="687" r:id="rId22"/>
    <p:sldId id="688" r:id="rId23"/>
    <p:sldId id="689" r:id="rId24"/>
    <p:sldId id="692" r:id="rId25"/>
    <p:sldId id="690" r:id="rId26"/>
    <p:sldId id="696" r:id="rId27"/>
    <p:sldId id="691" r:id="rId28"/>
    <p:sldId id="693" r:id="rId29"/>
    <p:sldId id="698" r:id="rId30"/>
    <p:sldId id="694" r:id="rId31"/>
    <p:sldId id="699" r:id="rId32"/>
    <p:sldId id="700" r:id="rId33"/>
    <p:sldId id="701" r:id="rId34"/>
    <p:sldId id="697" r:id="rId35"/>
    <p:sldId id="707" r:id="rId36"/>
    <p:sldId id="702" r:id="rId37"/>
    <p:sldId id="703" r:id="rId38"/>
    <p:sldId id="704" r:id="rId39"/>
    <p:sldId id="705" r:id="rId40"/>
    <p:sldId id="706" r:id="rId41"/>
    <p:sldId id="708" r:id="rId42"/>
    <p:sldId id="709" r:id="rId43"/>
    <p:sldId id="557" r:id="rId44"/>
  </p:sldIdLst>
  <p:sldSz cx="9144000" cy="6858000" type="screen4x3"/>
  <p:notesSz cx="6985000" cy="9283700"/>
  <p:custShowLst>
    <p:custShow name="Custom Show 1" id="0">
      <p:sldLst>
        <p:sld r:id="rId2"/>
        <p:sld r:id="rId44"/>
      </p:sldLst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8000"/>
    <a:srgbClr val="FFE1E1"/>
    <a:srgbClr val="009900"/>
    <a:srgbClr val="FF0000"/>
    <a:srgbClr val="F0F0F0"/>
    <a:srgbClr val="F02E00"/>
    <a:srgbClr val="FFC763"/>
    <a:srgbClr val="DBEB0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3078" autoAdjust="0"/>
  </p:normalViewPr>
  <p:slideViewPr>
    <p:cSldViewPr snapToGrid="0">
      <p:cViewPr>
        <p:scale>
          <a:sx n="80" d="100"/>
          <a:sy n="80" d="100"/>
        </p:scale>
        <p:origin x="-1842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9" y="279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48" y="-96"/>
      </p:cViewPr>
      <p:guideLst>
        <p:guide orient="horz" pos="2924"/>
        <p:guide pos="219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2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2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solidFill>
                  <a:schemeClr val="tx1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fld id="{35DDE1AA-B635-4DBD-8F67-D3BE3113ABF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>
            <a:lvl1pPr algn="l" defTabSz="917575" rtl="1">
              <a:defRPr sz="1200">
                <a:solidFill>
                  <a:schemeClr val="tx1"/>
                </a:solidFill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0813" y="0"/>
            <a:ext cx="30289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>
            <a:lvl1pPr algn="r" defTabSz="917575" rtl="1">
              <a:defRPr sz="1200">
                <a:solidFill>
                  <a:schemeClr val="tx1"/>
                </a:solidFill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63575"/>
            <a:ext cx="4718050" cy="3538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22775"/>
            <a:ext cx="5126037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 noProof="0" smtClean="0"/>
              <a:t>לחץ כדי לערוך סגנונות טקסט של תבנית בסיס</a:t>
            </a:r>
            <a:endParaRPr lang="en-US" altLang="en-US" noProof="0" smtClean="0"/>
          </a:p>
          <a:p>
            <a:pPr lvl="1"/>
            <a:r>
              <a:rPr lang="he-IL" altLang="en-US" noProof="0" smtClean="0"/>
              <a:t>רמה שנייה</a:t>
            </a:r>
            <a:endParaRPr lang="en-US" altLang="en-US" noProof="0" smtClean="0"/>
          </a:p>
          <a:p>
            <a:pPr lvl="2"/>
            <a:r>
              <a:rPr lang="he-IL" altLang="en-US" noProof="0" smtClean="0"/>
              <a:t>רמה שלישית</a:t>
            </a:r>
            <a:endParaRPr lang="en-US" altLang="en-US" noProof="0" smtClean="0"/>
          </a:p>
          <a:p>
            <a:pPr lvl="3"/>
            <a:r>
              <a:rPr lang="he-IL" altLang="en-US" noProof="0" smtClean="0"/>
              <a:t>רמה רביעית</a:t>
            </a:r>
            <a:endParaRPr lang="en-US" altLang="en-US" noProof="0" smtClean="0"/>
          </a:p>
          <a:p>
            <a:pPr lvl="4"/>
            <a:r>
              <a:rPr lang="he-IL" altLang="en-US" noProof="0" smtClean="0"/>
              <a:t>רמה חמישית</a:t>
            </a:r>
            <a:endParaRPr lang="en-US" altLang="en-US" noProof="0" smtClean="0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30289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b" anchorCtr="0" compatLnSpc="1">
            <a:prstTxWarp prst="textNoShape">
              <a:avLst/>
            </a:prstTxWarp>
          </a:bodyPr>
          <a:lstStyle>
            <a:lvl1pPr algn="l" defTabSz="917575" rtl="1">
              <a:defRPr sz="1200">
                <a:solidFill>
                  <a:schemeClr val="tx1"/>
                </a:solidFill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0813" y="8845550"/>
            <a:ext cx="30289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7" rIns="91815" bIns="45907" numCol="1" anchor="b" anchorCtr="0" compatLnSpc="1">
            <a:prstTxWarp prst="textNoShape">
              <a:avLst/>
            </a:prstTxWarp>
          </a:bodyPr>
          <a:lstStyle>
            <a:lvl1pPr algn="r" defTabSz="917575" rtl="1">
              <a:defRPr sz="1200">
                <a:solidFill>
                  <a:schemeClr val="tx1"/>
                </a:solidFill>
                <a:latin typeface="Math C" pitchFamily="2" charset="2"/>
              </a:defRPr>
            </a:lvl1pPr>
          </a:lstStyle>
          <a:p>
            <a:pPr>
              <a:defRPr/>
            </a:pPr>
            <a:fld id="{FEEBAF1D-BFFD-4659-BFAB-34C3889A9F3E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EBAF1D-BFFD-4659-BFAB-34C3889A9F3E}" type="slidenum">
              <a:rPr lang="he-IL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EBAF1D-BFFD-4659-BFAB-34C3889A9F3E}" type="slidenum">
              <a:rPr lang="he-IL" altLang="en-US" smtClean="0"/>
              <a:pPr>
                <a:defRPr/>
              </a:pPr>
              <a:t>35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EBAF1D-BFFD-4659-BFAB-34C3889A9F3E}" type="slidenum">
              <a:rPr lang="he-IL" altLang="en-US" smtClean="0"/>
              <a:pPr>
                <a:defRPr/>
              </a:pPr>
              <a:t>43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AB758-E0CA-4DBA-9E01-9ABDB7B49B77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36ACF-15A8-444B-AB35-719BEF38E99E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42187-2BD3-4311-AAF3-72EC6D89B036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27063" y="1676400"/>
            <a:ext cx="7727950" cy="4910138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240D-45A9-4333-8ADE-2E2786A5ADFE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ECC93-98AD-4DEB-82D1-FE3FA744D6F9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2A6B5-6CFD-4DAE-B71B-BCE86DE1C4A7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00D8A-5C8C-4785-89F8-07A77ED3877D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78B76-36FD-4F4F-B936-3C6B342DF199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5DD63-F231-4E05-9E4B-2B7D92C0B4B2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AEC5A-0FAB-4339-9B1F-42D6BB83E035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3EC6F-A248-412B-84B8-22A03D31989F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727E01-AA86-423F-AE8C-C637F2698F8F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9925" y="515938"/>
            <a:ext cx="8037513" cy="2640012"/>
          </a:xfrm>
        </p:spPr>
        <p:txBody>
          <a:bodyPr/>
          <a:lstStyle/>
          <a:p>
            <a:pPr eaLnBrk="1" hangingPunct="1"/>
            <a:r>
              <a:rPr lang="en-US" altLang="he-IL" dirty="0" smtClean="0"/>
              <a:t>Static Program Analysis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Mooly</a:t>
            </a:r>
            <a:r>
              <a:rPr lang="en-US" dirty="0" smtClean="0"/>
              <a:t> </a:t>
            </a:r>
            <a:r>
              <a:rPr lang="en-US" dirty="0" err="1" smtClean="0"/>
              <a:t>Sagiv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Foundation of Static Analysis</a:t>
            </a:r>
          </a:p>
        </p:txBody>
      </p:sp>
      <p:sp>
        <p:nvSpPr>
          <p:cNvPr id="921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Static analysis can be viewed as interpreting the program over an “abstract domain”</a:t>
            </a:r>
          </a:p>
          <a:p>
            <a:r>
              <a:rPr lang="en-US" dirty="0" smtClean="0"/>
              <a:t>Execute the program over larger set of execution paths</a:t>
            </a:r>
          </a:p>
          <a:p>
            <a:r>
              <a:rPr lang="en-US" dirty="0" smtClean="0"/>
              <a:t>Guarantee sound results</a:t>
            </a:r>
          </a:p>
          <a:p>
            <a:pPr lvl="1"/>
            <a:r>
              <a:rPr lang="en-US" dirty="0" smtClean="0"/>
              <a:t>Whenever the analysis reports that an invariant holds it indeed hold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Even/Odd Abstract Interpretation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Determine if an integer variable is even or odd at a given program point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2250"/>
            <a:ext cx="7772400" cy="844550"/>
          </a:xfrm>
        </p:spPr>
        <p:txBody>
          <a:bodyPr/>
          <a:lstStyle/>
          <a:p>
            <a:r>
              <a:rPr lang="en-US" smtClean="0"/>
              <a:t>Example Program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81000" y="1943100"/>
            <a:ext cx="7772400" cy="3047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algn="l">
              <a:buFont typeface="Monotype Sort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while  (x !=1)</a:t>
            </a:r>
            <a:r>
              <a:rPr lang="en-US" baseline="30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  do { </a:t>
            </a:r>
            <a:r>
              <a:rPr lang="en-US" b="1" dirty="0">
                <a:solidFill>
                  <a:schemeClr val="tx1"/>
                </a:solidFill>
              </a:rPr>
              <a:t>  </a:t>
            </a:r>
          </a:p>
          <a:p>
            <a:pPr algn="l">
              <a:buFont typeface="Monotype Sort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	if</a:t>
            </a:r>
            <a:r>
              <a:rPr lang="en-US" b="1" dirty="0">
                <a:solidFill>
                  <a:schemeClr val="tx1"/>
                </a:solidFill>
              </a:rPr>
              <a:t>  </a:t>
            </a:r>
            <a:r>
              <a:rPr lang="en-US" dirty="0">
                <a:solidFill>
                  <a:schemeClr val="tx1"/>
                </a:solidFill>
              </a:rPr>
              <a:t> (x %2) == 0</a:t>
            </a:r>
            <a:endParaRPr lang="en-US" baseline="300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 		           { </a:t>
            </a:r>
            <a:r>
              <a:rPr lang="en-US" dirty="0">
                <a:solidFill>
                  <a:schemeClr val="tx1"/>
                </a:solidFill>
              </a:rPr>
              <a:t>x := x / 2; }</a:t>
            </a:r>
            <a:r>
              <a:rPr lang="en-US" baseline="30000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	else </a:t>
            </a:r>
            <a:r>
              <a:rPr lang="en-US" b="1" dirty="0">
                <a:solidFill>
                  <a:schemeClr val="tx1"/>
                </a:solidFill>
              </a:rPr>
              <a:t>   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		         { </a:t>
            </a:r>
            <a:r>
              <a:rPr lang="en-US" dirty="0">
                <a:solidFill>
                  <a:schemeClr val="tx1"/>
                </a:solidFill>
              </a:rPr>
              <a:t>x := x * 3 + 1; 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                                   assert (x %2 ==0); } </a:t>
            </a:r>
          </a:p>
          <a:p>
            <a:pPr algn="l" rtl="1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701675" y="1703388"/>
            <a:ext cx="13604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b="1">
                <a:solidFill>
                  <a:schemeClr val="accent2"/>
                </a:solidFill>
                <a:cs typeface="Arial" charset="0"/>
              </a:rPr>
              <a:t>/* x=? */</a:t>
            </a:r>
            <a:endParaRPr lang="en-US" i="1">
              <a:cs typeface="Arial" charset="0"/>
            </a:endParaRP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2894260" y="2346820"/>
            <a:ext cx="136048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b="1" dirty="0">
                <a:solidFill>
                  <a:schemeClr val="accent2"/>
                </a:solidFill>
                <a:cs typeface="Arial" charset="0"/>
              </a:rPr>
              <a:t>/* x=? */</a:t>
            </a:r>
            <a:endParaRPr lang="en-US" i="1" dirty="0">
              <a:cs typeface="Arial" charset="0"/>
            </a:endParaRP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701675" y="3084625"/>
            <a:ext cx="13604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b="1" dirty="0">
                <a:solidFill>
                  <a:schemeClr val="accent2"/>
                </a:solidFill>
                <a:cs typeface="Arial" charset="0"/>
              </a:rPr>
              <a:t>/* x=E */</a:t>
            </a:r>
            <a:endParaRPr lang="en-US" i="1" dirty="0">
              <a:cs typeface="Arial" charset="0"/>
            </a:endParaRP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701675" y="3800713"/>
            <a:ext cx="1733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b="1" dirty="0">
                <a:solidFill>
                  <a:schemeClr val="accent2"/>
                </a:solidFill>
                <a:cs typeface="Arial" charset="0"/>
              </a:rPr>
              <a:t>/* x=O */</a:t>
            </a:r>
            <a:endParaRPr lang="en-US" i="1" dirty="0">
              <a:cs typeface="Arial" charset="0"/>
            </a:endParaRPr>
          </a:p>
        </p:txBody>
      </p: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5336412" y="3037114"/>
            <a:ext cx="136048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b="1" dirty="0">
                <a:solidFill>
                  <a:schemeClr val="accent2"/>
                </a:solidFill>
                <a:cs typeface="Arial" charset="0"/>
              </a:rPr>
              <a:t>/* x=? */</a:t>
            </a:r>
            <a:endParaRPr lang="en-US" i="1" dirty="0">
              <a:cs typeface="Arial" charset="0"/>
            </a:endParaRP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5704538" y="4192588"/>
            <a:ext cx="136048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b="1" dirty="0">
                <a:solidFill>
                  <a:schemeClr val="accent2"/>
                </a:solidFill>
                <a:cs typeface="Arial" charset="0"/>
              </a:rPr>
              <a:t>/* x=E */</a:t>
            </a:r>
            <a:endParaRPr lang="en-US" i="1" dirty="0">
              <a:cs typeface="Arial" charset="0"/>
            </a:endParaRPr>
          </a:p>
        </p:txBody>
      </p:sp>
      <p:sp>
        <p:nvSpPr>
          <p:cNvPr id="123914" name="Text Box 10"/>
          <p:cNvSpPr txBox="1">
            <a:spLocks noChangeArrowheads="1"/>
          </p:cNvSpPr>
          <p:nvPr/>
        </p:nvSpPr>
        <p:spPr bwMode="auto">
          <a:xfrm>
            <a:off x="381000" y="5348288"/>
            <a:ext cx="13604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b="1" dirty="0">
                <a:solidFill>
                  <a:schemeClr val="accent2"/>
                </a:solidFill>
                <a:cs typeface="Arial" charset="0"/>
              </a:rPr>
              <a:t>/* x=O*/</a:t>
            </a:r>
            <a:endParaRPr lang="en-US" i="1" dirty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/>
      <p:bldP spid="123909" grpId="0"/>
      <p:bldP spid="123910" grpId="0"/>
      <p:bldP spid="123911" grpId="0"/>
      <p:bldP spid="123912" grpId="0"/>
      <p:bldP spid="123913" grpId="0"/>
      <p:bldP spid="1239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0" y="2781300"/>
            <a:ext cx="4191000" cy="1325563"/>
            <a:chOff x="1920" y="1752"/>
            <a:chExt cx="2640" cy="835"/>
          </a:xfrm>
        </p:grpSpPr>
        <p:sp>
          <p:nvSpPr>
            <p:cNvPr id="96283" name="Text Box 3"/>
            <p:cNvSpPr txBox="1">
              <a:spLocks noChangeArrowheads="1"/>
            </p:cNvSpPr>
            <p:nvPr/>
          </p:nvSpPr>
          <p:spPr bwMode="auto">
            <a:xfrm>
              <a:off x="3058" y="2107"/>
              <a:ext cx="29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400" dirty="0">
                  <a:solidFill>
                    <a:schemeClr val="tx1"/>
                  </a:solidFill>
                  <a:latin typeface="Math A" pitchFamily="18" charset="2"/>
                  <a:sym typeface="Symbol" pitchFamily="18" charset="2"/>
                </a:rPr>
                <a:t></a:t>
              </a:r>
              <a:endParaRPr lang="en-US" altLang="en-US" sz="4400" dirty="0">
                <a:solidFill>
                  <a:schemeClr val="tx1"/>
                </a:solidFill>
                <a:latin typeface="Math A" pitchFamily="18" charset="2"/>
              </a:endParaRPr>
            </a:p>
          </p:txBody>
        </p:sp>
        <p:sp>
          <p:nvSpPr>
            <p:cNvPr id="96284" name="Freeform 4"/>
            <p:cNvSpPr>
              <a:spLocks/>
            </p:cNvSpPr>
            <p:nvPr/>
          </p:nvSpPr>
          <p:spPr bwMode="auto">
            <a:xfrm>
              <a:off x="1920" y="1752"/>
              <a:ext cx="2640" cy="720"/>
            </a:xfrm>
            <a:custGeom>
              <a:avLst/>
              <a:gdLst>
                <a:gd name="T0" fmla="*/ 0 w 2640"/>
                <a:gd name="T1" fmla="*/ 0 h 720"/>
                <a:gd name="T2" fmla="*/ 300 w 2640"/>
                <a:gd name="T3" fmla="*/ 144 h 720"/>
                <a:gd name="T4" fmla="*/ 912 w 2640"/>
                <a:gd name="T5" fmla="*/ 348 h 720"/>
                <a:gd name="T6" fmla="*/ 1536 w 2640"/>
                <a:gd name="T7" fmla="*/ 528 h 720"/>
                <a:gd name="T8" fmla="*/ 2172 w 2640"/>
                <a:gd name="T9" fmla="*/ 660 h 720"/>
                <a:gd name="T10" fmla="*/ 2640 w 2640"/>
                <a:gd name="T11" fmla="*/ 720 h 7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40"/>
                <a:gd name="T19" fmla="*/ 0 h 720"/>
                <a:gd name="T20" fmla="*/ 2640 w 2640"/>
                <a:gd name="T21" fmla="*/ 720 h 7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40" h="720">
                  <a:moveTo>
                    <a:pt x="0" y="0"/>
                  </a:moveTo>
                  <a:cubicBezTo>
                    <a:pt x="50" y="24"/>
                    <a:pt x="148" y="86"/>
                    <a:pt x="300" y="144"/>
                  </a:cubicBezTo>
                  <a:cubicBezTo>
                    <a:pt x="452" y="202"/>
                    <a:pt x="706" y="284"/>
                    <a:pt x="912" y="348"/>
                  </a:cubicBezTo>
                  <a:cubicBezTo>
                    <a:pt x="1118" y="412"/>
                    <a:pt x="1326" y="476"/>
                    <a:pt x="1536" y="528"/>
                  </a:cubicBezTo>
                  <a:cubicBezTo>
                    <a:pt x="1746" y="580"/>
                    <a:pt x="1988" y="628"/>
                    <a:pt x="2172" y="660"/>
                  </a:cubicBezTo>
                  <a:cubicBezTo>
                    <a:pt x="2356" y="692"/>
                    <a:pt x="2542" y="708"/>
                    <a:pt x="2640" y="720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971800" y="2078038"/>
            <a:ext cx="4267200" cy="1846262"/>
            <a:chOff x="1872" y="1309"/>
            <a:chExt cx="2688" cy="1163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872" y="1309"/>
              <a:ext cx="2688" cy="1163"/>
              <a:chOff x="1872" y="1477"/>
              <a:chExt cx="2688" cy="1163"/>
            </a:xfrm>
          </p:grpSpPr>
          <p:sp>
            <p:nvSpPr>
              <p:cNvPr id="96280" name="Freeform 7"/>
              <p:cNvSpPr>
                <a:spLocks/>
              </p:cNvSpPr>
              <p:nvPr/>
            </p:nvSpPr>
            <p:spPr bwMode="auto">
              <a:xfrm>
                <a:off x="1920" y="1864"/>
                <a:ext cx="2640" cy="776"/>
              </a:xfrm>
              <a:custGeom>
                <a:avLst/>
                <a:gdLst>
                  <a:gd name="T0" fmla="*/ 2640 w 2640"/>
                  <a:gd name="T1" fmla="*/ 776 h 776"/>
                  <a:gd name="T2" fmla="*/ 2448 w 2640"/>
                  <a:gd name="T3" fmla="*/ 636 h 776"/>
                  <a:gd name="T4" fmla="*/ 2184 w 2640"/>
                  <a:gd name="T5" fmla="*/ 476 h 776"/>
                  <a:gd name="T6" fmla="*/ 1908 w 2640"/>
                  <a:gd name="T7" fmla="*/ 332 h 776"/>
                  <a:gd name="T8" fmla="*/ 1476 w 2640"/>
                  <a:gd name="T9" fmla="*/ 164 h 776"/>
                  <a:gd name="T10" fmla="*/ 924 w 2640"/>
                  <a:gd name="T11" fmla="*/ 44 h 776"/>
                  <a:gd name="T12" fmla="*/ 480 w 2640"/>
                  <a:gd name="T13" fmla="*/ 8 h 776"/>
                  <a:gd name="T14" fmla="*/ 0 w 2640"/>
                  <a:gd name="T15" fmla="*/ 8 h 77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640"/>
                  <a:gd name="T25" fmla="*/ 0 h 776"/>
                  <a:gd name="T26" fmla="*/ 2640 w 2640"/>
                  <a:gd name="T27" fmla="*/ 776 h 77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640" h="776">
                    <a:moveTo>
                      <a:pt x="2640" y="776"/>
                    </a:moveTo>
                    <a:cubicBezTo>
                      <a:pt x="2608" y="753"/>
                      <a:pt x="2524" y="686"/>
                      <a:pt x="2448" y="636"/>
                    </a:cubicBezTo>
                    <a:cubicBezTo>
                      <a:pt x="2372" y="586"/>
                      <a:pt x="2274" y="527"/>
                      <a:pt x="2184" y="476"/>
                    </a:cubicBezTo>
                    <a:cubicBezTo>
                      <a:pt x="2094" y="425"/>
                      <a:pt x="2026" y="384"/>
                      <a:pt x="1908" y="332"/>
                    </a:cubicBezTo>
                    <a:cubicBezTo>
                      <a:pt x="1790" y="280"/>
                      <a:pt x="1640" y="212"/>
                      <a:pt x="1476" y="164"/>
                    </a:cubicBezTo>
                    <a:cubicBezTo>
                      <a:pt x="1312" y="116"/>
                      <a:pt x="1090" y="70"/>
                      <a:pt x="924" y="44"/>
                    </a:cubicBezTo>
                    <a:cubicBezTo>
                      <a:pt x="758" y="18"/>
                      <a:pt x="634" y="14"/>
                      <a:pt x="480" y="8"/>
                    </a:cubicBezTo>
                    <a:cubicBezTo>
                      <a:pt x="326" y="2"/>
                      <a:pt x="168" y="0"/>
                      <a:pt x="0" y="8"/>
                    </a:cubicBezTo>
                  </a:path>
                </a:pathLst>
              </a:custGeom>
              <a:noFill/>
              <a:ln w="28575" cmpd="sng">
                <a:noFill/>
                <a:round/>
                <a:headEnd type="non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281" name="Text Box 8"/>
              <p:cNvSpPr txBox="1">
                <a:spLocks noChangeArrowheads="1"/>
              </p:cNvSpPr>
              <p:nvPr/>
            </p:nvSpPr>
            <p:spPr bwMode="auto">
              <a:xfrm>
                <a:off x="3241" y="1477"/>
                <a:ext cx="261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4400" dirty="0">
                    <a:solidFill>
                      <a:schemeClr val="tx1"/>
                    </a:solidFill>
                    <a:latin typeface="Math A" pitchFamily="18" charset="2"/>
                    <a:sym typeface="Symbol" pitchFamily="18" charset="2"/>
                  </a:rPr>
                  <a:t></a:t>
                </a:r>
                <a:endParaRPr lang="en-US" altLang="en-US" sz="4400" dirty="0">
                  <a:solidFill>
                    <a:schemeClr val="tx1"/>
                  </a:solidFill>
                  <a:latin typeface="Math A" pitchFamily="18" charset="2"/>
                </a:endParaRPr>
              </a:p>
            </p:txBody>
          </p:sp>
          <p:sp>
            <p:nvSpPr>
              <p:cNvPr id="96282" name="Oval 9"/>
              <p:cNvSpPr>
                <a:spLocks noChangeArrowheads="1"/>
              </p:cNvSpPr>
              <p:nvPr/>
            </p:nvSpPr>
            <p:spPr bwMode="auto">
              <a:xfrm>
                <a:off x="1872" y="1872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6279" name="Freeform 10"/>
            <p:cNvSpPr>
              <a:spLocks/>
            </p:cNvSpPr>
            <p:nvPr/>
          </p:nvSpPr>
          <p:spPr bwMode="auto">
            <a:xfrm>
              <a:off x="1920" y="1696"/>
              <a:ext cx="2640" cy="776"/>
            </a:xfrm>
            <a:custGeom>
              <a:avLst/>
              <a:gdLst>
                <a:gd name="T0" fmla="*/ 2640 w 2640"/>
                <a:gd name="T1" fmla="*/ 776 h 776"/>
                <a:gd name="T2" fmla="*/ 2448 w 2640"/>
                <a:gd name="T3" fmla="*/ 636 h 776"/>
                <a:gd name="T4" fmla="*/ 2184 w 2640"/>
                <a:gd name="T5" fmla="*/ 476 h 776"/>
                <a:gd name="T6" fmla="*/ 1908 w 2640"/>
                <a:gd name="T7" fmla="*/ 332 h 776"/>
                <a:gd name="T8" fmla="*/ 1476 w 2640"/>
                <a:gd name="T9" fmla="*/ 164 h 776"/>
                <a:gd name="T10" fmla="*/ 924 w 2640"/>
                <a:gd name="T11" fmla="*/ 44 h 776"/>
                <a:gd name="T12" fmla="*/ 480 w 2640"/>
                <a:gd name="T13" fmla="*/ 8 h 776"/>
                <a:gd name="T14" fmla="*/ 0 w 2640"/>
                <a:gd name="T15" fmla="*/ 8 h 7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40"/>
                <a:gd name="T25" fmla="*/ 0 h 776"/>
                <a:gd name="T26" fmla="*/ 2640 w 2640"/>
                <a:gd name="T27" fmla="*/ 776 h 7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40" h="776">
                  <a:moveTo>
                    <a:pt x="2640" y="776"/>
                  </a:moveTo>
                  <a:cubicBezTo>
                    <a:pt x="2608" y="753"/>
                    <a:pt x="2524" y="686"/>
                    <a:pt x="2448" y="636"/>
                  </a:cubicBezTo>
                  <a:cubicBezTo>
                    <a:pt x="2372" y="586"/>
                    <a:pt x="2274" y="527"/>
                    <a:pt x="2184" y="476"/>
                  </a:cubicBezTo>
                  <a:cubicBezTo>
                    <a:pt x="2094" y="425"/>
                    <a:pt x="2026" y="384"/>
                    <a:pt x="1908" y="332"/>
                  </a:cubicBezTo>
                  <a:cubicBezTo>
                    <a:pt x="1790" y="280"/>
                    <a:pt x="1640" y="212"/>
                    <a:pt x="1476" y="164"/>
                  </a:cubicBezTo>
                  <a:cubicBezTo>
                    <a:pt x="1312" y="116"/>
                    <a:pt x="1090" y="70"/>
                    <a:pt x="924" y="44"/>
                  </a:cubicBezTo>
                  <a:cubicBezTo>
                    <a:pt x="758" y="18"/>
                    <a:pt x="634" y="14"/>
                    <a:pt x="480" y="8"/>
                  </a:cubicBezTo>
                  <a:cubicBezTo>
                    <a:pt x="326" y="2"/>
                    <a:pt x="168" y="0"/>
                    <a:pt x="0" y="8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084888" y="2373313"/>
            <a:ext cx="1981200" cy="2965450"/>
            <a:chOff x="3833" y="1495"/>
            <a:chExt cx="1248" cy="1868"/>
          </a:xfrm>
        </p:grpSpPr>
        <p:sp>
          <p:nvSpPr>
            <p:cNvPr id="96276" name="Rectangle 12"/>
            <p:cNvSpPr>
              <a:spLocks noChangeArrowheads="1"/>
            </p:cNvSpPr>
            <p:nvPr/>
          </p:nvSpPr>
          <p:spPr bwMode="auto">
            <a:xfrm rot="2586220">
              <a:off x="3833" y="1495"/>
              <a:ext cx="1248" cy="124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7" name="Text Box 13"/>
            <p:cNvSpPr txBox="1">
              <a:spLocks noChangeArrowheads="1"/>
            </p:cNvSpPr>
            <p:nvPr/>
          </p:nvSpPr>
          <p:spPr bwMode="auto">
            <a:xfrm>
              <a:off x="4046" y="3036"/>
              <a:ext cx="87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800" i="1"/>
                <a:t>Abstract</a:t>
              </a:r>
            </a:p>
          </p:txBody>
        </p:sp>
      </p:grpSp>
      <p:sp>
        <p:nvSpPr>
          <p:cNvPr id="96261" name="Rectangle 14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838200"/>
          </a:xfrm>
        </p:spPr>
        <p:txBody>
          <a:bodyPr/>
          <a:lstStyle/>
          <a:p>
            <a:r>
              <a:rPr lang="en-US" sz="4800" smtClean="0">
                <a:solidFill>
                  <a:schemeClr val="tx1"/>
                </a:solidFill>
              </a:rPr>
              <a:t>Abstract Interpretation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96262" name="Rectangle 15"/>
          <p:cNvSpPr>
            <a:spLocks noChangeArrowheads="1"/>
          </p:cNvSpPr>
          <p:nvPr/>
        </p:nvSpPr>
        <p:spPr bwMode="auto">
          <a:xfrm rot="2626542">
            <a:off x="976313" y="1527175"/>
            <a:ext cx="3414712" cy="33480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3" name="Text Box 16"/>
          <p:cNvSpPr txBox="1">
            <a:spLocks noChangeArrowheads="1"/>
          </p:cNvSpPr>
          <p:nvPr/>
        </p:nvSpPr>
        <p:spPr bwMode="auto">
          <a:xfrm>
            <a:off x="2019300" y="5562600"/>
            <a:ext cx="1484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/>
              <a:t>Concrete</a:t>
            </a:r>
          </a:p>
        </p:txBody>
      </p:sp>
      <p:cxnSp>
        <p:nvCxnSpPr>
          <p:cNvPr id="124945" name="AutoShape 17"/>
          <p:cNvCxnSpPr>
            <a:cxnSpLocks noChangeShapeType="1"/>
            <a:stCxn id="96284" idx="0"/>
            <a:endCxn id="96271" idx="1"/>
          </p:cNvCxnSpPr>
          <p:nvPr/>
        </p:nvCxnSpPr>
        <p:spPr bwMode="auto">
          <a:xfrm>
            <a:off x="3033713" y="2781300"/>
            <a:ext cx="25400" cy="1001713"/>
          </a:xfrm>
          <a:prstGeom prst="straightConnector1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</p:cxn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3048000" y="3771900"/>
            <a:ext cx="4267200" cy="1182688"/>
            <a:chOff x="1920" y="2376"/>
            <a:chExt cx="2688" cy="745"/>
          </a:xfrm>
        </p:grpSpPr>
        <p:sp>
          <p:nvSpPr>
            <p:cNvPr id="96271" name="Oval 19"/>
            <p:cNvSpPr>
              <a:spLocks noChangeArrowheads="1"/>
            </p:cNvSpPr>
            <p:nvPr/>
          </p:nvSpPr>
          <p:spPr bwMode="auto">
            <a:xfrm>
              <a:off x="1920" y="2376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2" name="Oval 20"/>
            <p:cNvSpPr>
              <a:spLocks noChangeArrowheads="1"/>
            </p:cNvSpPr>
            <p:nvPr/>
          </p:nvSpPr>
          <p:spPr bwMode="auto">
            <a:xfrm>
              <a:off x="4560" y="2472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1961" y="2417"/>
              <a:ext cx="2623" cy="704"/>
              <a:chOff x="1961" y="2417"/>
              <a:chExt cx="2623" cy="704"/>
            </a:xfrm>
          </p:grpSpPr>
          <p:cxnSp>
            <p:nvCxnSpPr>
              <p:cNvPr id="96274" name="AutoShape 22"/>
              <p:cNvCxnSpPr>
                <a:cxnSpLocks noChangeShapeType="1"/>
              </p:cNvCxnSpPr>
              <p:nvPr/>
            </p:nvCxnSpPr>
            <p:spPr bwMode="auto">
              <a:xfrm rot="16200000" flipH="1">
                <a:off x="3221" y="1157"/>
                <a:ext cx="103" cy="2623"/>
              </a:xfrm>
              <a:prstGeom prst="curvedConnector3">
                <a:avLst>
                  <a:gd name="adj1" fmla="val 274755"/>
                </a:avLst>
              </a:prstGeom>
              <a:noFill/>
              <a:ln w="28575">
                <a:solidFill>
                  <a:srgbClr val="FF00FF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96275" name="Text Box 23"/>
              <p:cNvSpPr txBox="1">
                <a:spLocks noChangeArrowheads="1"/>
              </p:cNvSpPr>
              <p:nvPr/>
            </p:nvSpPr>
            <p:spPr bwMode="auto">
              <a:xfrm>
                <a:off x="3035" y="2641"/>
                <a:ext cx="338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4400" dirty="0">
                    <a:solidFill>
                      <a:schemeClr val="tx1"/>
                    </a:solidFill>
                    <a:latin typeface="Math A" pitchFamily="18" charset="2"/>
                    <a:sym typeface="Symbol" pitchFamily="18" charset="2"/>
                  </a:rPr>
                  <a:t></a:t>
                </a:r>
                <a:endParaRPr lang="en-US" altLang="en-US" sz="4400" dirty="0">
                  <a:solidFill>
                    <a:schemeClr val="tx1"/>
                  </a:solidFill>
                  <a:latin typeface="Math A" pitchFamily="18" charset="2"/>
                </a:endParaRPr>
              </a:p>
            </p:txBody>
          </p:sp>
        </p:grpSp>
      </p:grpSp>
      <p:sp>
        <p:nvSpPr>
          <p:cNvPr id="96266" name="Text Box 24"/>
          <p:cNvSpPr txBox="1">
            <a:spLocks noChangeArrowheads="1"/>
          </p:cNvSpPr>
          <p:nvPr/>
        </p:nvSpPr>
        <p:spPr bwMode="auto">
          <a:xfrm>
            <a:off x="1714500" y="6108700"/>
            <a:ext cx="2057400" cy="51911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 dirty="0">
                <a:solidFill>
                  <a:schemeClr val="tx1"/>
                </a:solidFill>
              </a:rPr>
              <a:t>Sets of stores</a:t>
            </a:r>
          </a:p>
        </p:txBody>
      </p: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3822700" y="5640388"/>
            <a:ext cx="4479925" cy="1103312"/>
            <a:chOff x="2408" y="3553"/>
            <a:chExt cx="2822" cy="695"/>
          </a:xfrm>
        </p:grpSpPr>
        <p:sp>
          <p:nvSpPr>
            <p:cNvPr id="96268" name="Text Box 26"/>
            <p:cNvSpPr txBox="1">
              <a:spLocks noChangeArrowheads="1"/>
            </p:cNvSpPr>
            <p:nvPr/>
          </p:nvSpPr>
          <p:spPr bwMode="auto">
            <a:xfrm>
              <a:off x="3828" y="3760"/>
              <a:ext cx="1402" cy="488"/>
            </a:xfrm>
            <a:prstGeom prst="rect">
              <a:avLst/>
            </a:prstGeom>
            <a:solidFill>
              <a:schemeClr val="bg1"/>
            </a:solidFill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800" i="1" dirty="0">
                  <a:solidFill>
                    <a:schemeClr val="tx1"/>
                  </a:solidFill>
                </a:rPr>
                <a:t>Descriptors of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800" i="1" dirty="0">
                  <a:solidFill>
                    <a:schemeClr val="tx1"/>
                  </a:solidFill>
                </a:rPr>
                <a:t>sets of stores</a:t>
              </a:r>
            </a:p>
          </p:txBody>
        </p:sp>
        <p:sp>
          <p:nvSpPr>
            <p:cNvPr id="96269" name="AutoShape 27"/>
            <p:cNvSpPr>
              <a:spLocks noChangeArrowheads="1"/>
            </p:cNvSpPr>
            <p:nvPr/>
          </p:nvSpPr>
          <p:spPr bwMode="auto">
            <a:xfrm>
              <a:off x="2408" y="3972"/>
              <a:ext cx="1416" cy="120"/>
            </a:xfrm>
            <a:prstGeom prst="rightArrow">
              <a:avLst>
                <a:gd name="adj1" fmla="val 33333"/>
                <a:gd name="adj2" fmla="val 178311"/>
              </a:avLst>
            </a:prstGeom>
            <a:solidFill>
              <a:srgbClr val="CC00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3200"/>
            </a:p>
          </p:txBody>
        </p:sp>
        <p:sp>
          <p:nvSpPr>
            <p:cNvPr id="96270" name="Text Box 28"/>
            <p:cNvSpPr txBox="1">
              <a:spLocks noChangeArrowheads="1"/>
            </p:cNvSpPr>
            <p:nvPr/>
          </p:nvSpPr>
          <p:spPr bwMode="auto">
            <a:xfrm>
              <a:off x="2915" y="3553"/>
              <a:ext cx="33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400" dirty="0">
                  <a:solidFill>
                    <a:schemeClr val="tx1"/>
                  </a:solidFill>
                  <a:latin typeface="Math A" pitchFamily="18" charset="2"/>
                  <a:sym typeface="Symbol" pitchFamily="18" charset="2"/>
                </a:rPr>
                <a:t></a:t>
              </a:r>
              <a:endParaRPr lang="en-US" altLang="en-US" sz="4400" dirty="0">
                <a:solidFill>
                  <a:schemeClr val="tx1"/>
                </a:solidFill>
                <a:latin typeface="Math A" pitchFamily="18" charset="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4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0413" y="419100"/>
            <a:ext cx="7772400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Odd/Even Abstract Interpretation</a:t>
            </a:r>
            <a:endParaRPr lang="en-US" sz="4000" smtClean="0">
              <a:solidFill>
                <a:schemeClr val="tx1"/>
              </a:solidFill>
            </a:endParaRP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311400" y="5113338"/>
            <a:ext cx="4603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dirty="0">
                <a:solidFill>
                  <a:schemeClr val="tx1"/>
                </a:solidFill>
                <a:cs typeface="Arial" charset="0"/>
                <a:sym typeface="Symbol" pitchFamily="18" charset="2"/>
              </a:rPr>
              <a:t>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2311400" y="3225800"/>
            <a:ext cx="22034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cs typeface="Arial" charset="0"/>
              </a:rPr>
              <a:t>{-2, 1, 5}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1858963" y="3902075"/>
            <a:ext cx="137953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cs typeface="Arial" charset="0"/>
              </a:rPr>
              <a:t>{0,2}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2628900" y="4418013"/>
            <a:ext cx="7969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cs typeface="Arial" charset="0"/>
              </a:rPr>
              <a:t>{2}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1749425" y="4418013"/>
            <a:ext cx="7969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cs typeface="Arial" charset="0"/>
              </a:rPr>
              <a:t>{0}</a:t>
            </a:r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7270750" y="5113338"/>
            <a:ext cx="4603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rgbClr val="FF0000"/>
                </a:solidFill>
                <a:cs typeface="Arial" charset="0"/>
                <a:sym typeface="Math B" pitchFamily="2" charset="2"/>
              </a:rPr>
              <a:t>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554788" y="4197350"/>
            <a:ext cx="1876425" cy="457200"/>
            <a:chOff x="4193" y="2572"/>
            <a:chExt cx="1182" cy="288"/>
          </a:xfrm>
        </p:grpSpPr>
        <p:sp>
          <p:nvSpPr>
            <p:cNvPr id="97307" name="Text Box 10"/>
            <p:cNvSpPr txBox="1">
              <a:spLocks noChangeArrowheads="1"/>
            </p:cNvSpPr>
            <p:nvPr/>
          </p:nvSpPr>
          <p:spPr bwMode="auto">
            <a:xfrm>
              <a:off x="4193" y="2572"/>
              <a:ext cx="29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>
                  <a:solidFill>
                    <a:srgbClr val="FF0000"/>
                  </a:solidFill>
                  <a:cs typeface="Arial" charset="0"/>
                  <a:sym typeface="Math B" pitchFamily="2" charset="2"/>
                </a:rPr>
                <a:t>E</a:t>
              </a:r>
            </a:p>
          </p:txBody>
        </p:sp>
        <p:sp>
          <p:nvSpPr>
            <p:cNvPr id="97308" name="Text Box 11"/>
            <p:cNvSpPr txBox="1">
              <a:spLocks noChangeArrowheads="1"/>
            </p:cNvSpPr>
            <p:nvPr/>
          </p:nvSpPr>
          <p:spPr bwMode="auto">
            <a:xfrm>
              <a:off x="5085" y="2572"/>
              <a:ext cx="29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>
                  <a:solidFill>
                    <a:srgbClr val="FF0000"/>
                  </a:solidFill>
                  <a:cs typeface="Arial" charset="0"/>
                  <a:sym typeface="Math B" pitchFamily="2" charset="2"/>
                </a:rPr>
                <a:t>O</a:t>
              </a:r>
            </a:p>
          </p:txBody>
        </p:sp>
      </p:grp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7283450" y="3127375"/>
            <a:ext cx="4603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rgbClr val="FF0000"/>
                </a:solidFill>
                <a:cs typeface="Arial" charset="0"/>
                <a:sym typeface="Math B" pitchFamily="2" charset="2"/>
              </a:rPr>
              <a:t>?</a:t>
            </a:r>
          </a:p>
        </p:txBody>
      </p:sp>
      <p:sp>
        <p:nvSpPr>
          <p:cNvPr id="97291" name="Line 13"/>
          <p:cNvSpPr>
            <a:spLocks noChangeShapeType="1"/>
          </p:cNvSpPr>
          <p:nvPr/>
        </p:nvSpPr>
        <p:spPr bwMode="auto">
          <a:xfrm>
            <a:off x="6886575" y="4540250"/>
            <a:ext cx="536575" cy="792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92" name="Line 14"/>
          <p:cNvSpPr>
            <a:spLocks noChangeShapeType="1"/>
          </p:cNvSpPr>
          <p:nvPr/>
        </p:nvSpPr>
        <p:spPr bwMode="auto">
          <a:xfrm rot="5400000">
            <a:off x="7438231" y="4674394"/>
            <a:ext cx="779463" cy="536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93" name="Line 15"/>
          <p:cNvSpPr>
            <a:spLocks noChangeShapeType="1"/>
          </p:cNvSpPr>
          <p:nvPr/>
        </p:nvSpPr>
        <p:spPr bwMode="auto">
          <a:xfrm flipH="1">
            <a:off x="6886575" y="3473450"/>
            <a:ext cx="536575" cy="792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94" name="Line 16"/>
          <p:cNvSpPr>
            <a:spLocks noChangeShapeType="1"/>
          </p:cNvSpPr>
          <p:nvPr/>
        </p:nvSpPr>
        <p:spPr bwMode="auto">
          <a:xfrm rot="16200000" flipH="1">
            <a:off x="7438231" y="3607594"/>
            <a:ext cx="779463" cy="536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95" name="Line 17"/>
          <p:cNvSpPr>
            <a:spLocks noChangeShapeType="1"/>
          </p:cNvSpPr>
          <p:nvPr/>
        </p:nvSpPr>
        <p:spPr bwMode="auto">
          <a:xfrm>
            <a:off x="488950" y="3871913"/>
            <a:ext cx="1973263" cy="134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7296" name="Line 18"/>
          <p:cNvSpPr>
            <a:spLocks noChangeShapeType="1"/>
          </p:cNvSpPr>
          <p:nvPr/>
        </p:nvSpPr>
        <p:spPr bwMode="auto">
          <a:xfrm flipH="1">
            <a:off x="2673350" y="3871913"/>
            <a:ext cx="1973263" cy="134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7297" name="Line 19"/>
          <p:cNvSpPr>
            <a:spLocks noChangeShapeType="1"/>
          </p:cNvSpPr>
          <p:nvPr/>
        </p:nvSpPr>
        <p:spPr bwMode="auto">
          <a:xfrm flipH="1">
            <a:off x="527050" y="2344738"/>
            <a:ext cx="2146300" cy="1501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7298" name="Line 20"/>
          <p:cNvSpPr>
            <a:spLocks noChangeShapeType="1"/>
          </p:cNvSpPr>
          <p:nvPr/>
        </p:nvSpPr>
        <p:spPr bwMode="auto">
          <a:xfrm>
            <a:off x="2644775" y="2376488"/>
            <a:ext cx="2043113" cy="1501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7299" name="Text Box 21"/>
          <p:cNvSpPr txBox="1">
            <a:spLocks noChangeArrowheads="1"/>
          </p:cNvSpPr>
          <p:nvPr/>
        </p:nvSpPr>
        <p:spPr bwMode="auto">
          <a:xfrm>
            <a:off x="712788" y="1974850"/>
            <a:ext cx="24320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All concrete states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2614613" y="5422900"/>
            <a:ext cx="4738687" cy="663575"/>
            <a:chOff x="2614613" y="5422900"/>
            <a:chExt cx="4738687" cy="663575"/>
          </a:xfrm>
        </p:grpSpPr>
        <p:sp>
          <p:nvSpPr>
            <p:cNvPr id="97305" name="Freeform 23"/>
            <p:cNvSpPr>
              <a:spLocks/>
            </p:cNvSpPr>
            <p:nvPr/>
          </p:nvSpPr>
          <p:spPr bwMode="auto">
            <a:xfrm>
              <a:off x="2614613" y="5422900"/>
              <a:ext cx="4738687" cy="663575"/>
            </a:xfrm>
            <a:custGeom>
              <a:avLst/>
              <a:gdLst>
                <a:gd name="T0" fmla="*/ 0 w 2985"/>
                <a:gd name="T1" fmla="*/ 24 h 418"/>
                <a:gd name="T2" fmla="*/ 1558 w 2985"/>
                <a:gd name="T3" fmla="*/ 414 h 418"/>
                <a:gd name="T4" fmla="*/ 2985 w 2985"/>
                <a:gd name="T5" fmla="*/ 0 h 418"/>
                <a:gd name="T6" fmla="*/ 0 60000 65536"/>
                <a:gd name="T7" fmla="*/ 0 60000 65536"/>
                <a:gd name="T8" fmla="*/ 0 60000 65536"/>
                <a:gd name="T9" fmla="*/ 0 w 2985"/>
                <a:gd name="T10" fmla="*/ 0 h 418"/>
                <a:gd name="T11" fmla="*/ 2985 w 298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5" h="418">
                  <a:moveTo>
                    <a:pt x="0" y="24"/>
                  </a:moveTo>
                  <a:cubicBezTo>
                    <a:pt x="530" y="221"/>
                    <a:pt x="1061" y="418"/>
                    <a:pt x="1558" y="414"/>
                  </a:cubicBezTo>
                  <a:cubicBezTo>
                    <a:pt x="2055" y="410"/>
                    <a:pt x="2747" y="69"/>
                    <a:pt x="2985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06" name="Text Box 24"/>
            <p:cNvSpPr txBox="1">
              <a:spLocks noChangeArrowheads="1"/>
            </p:cNvSpPr>
            <p:nvPr/>
          </p:nvSpPr>
          <p:spPr bwMode="auto">
            <a:xfrm>
              <a:off x="4862513" y="5597525"/>
              <a:ext cx="37623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chemeClr val="tx1"/>
                  </a:solidFill>
                  <a:latin typeface="Math A" pitchFamily="18" charset="2"/>
                  <a:sym typeface="Symbol" pitchFamily="18" charset="2"/>
                </a:rPr>
                <a:t></a:t>
              </a:r>
              <a:endParaRPr lang="en-US" altLang="en-US">
                <a:solidFill>
                  <a:schemeClr val="tx1"/>
                </a:solidFill>
                <a:latin typeface="Math A" pitchFamily="18" charset="2"/>
              </a:endParaRPr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2592388" y="4241800"/>
            <a:ext cx="4738687" cy="1076325"/>
            <a:chOff x="1633" y="2672"/>
            <a:chExt cx="2985" cy="678"/>
          </a:xfrm>
        </p:grpSpPr>
        <p:sp>
          <p:nvSpPr>
            <p:cNvPr id="97303" name="Freeform 26"/>
            <p:cNvSpPr>
              <a:spLocks/>
            </p:cNvSpPr>
            <p:nvPr/>
          </p:nvSpPr>
          <p:spPr bwMode="auto">
            <a:xfrm flipH="1" flipV="1">
              <a:off x="1633" y="2932"/>
              <a:ext cx="2985" cy="418"/>
            </a:xfrm>
            <a:custGeom>
              <a:avLst/>
              <a:gdLst>
                <a:gd name="T0" fmla="*/ 0 w 2985"/>
                <a:gd name="T1" fmla="*/ 24 h 418"/>
                <a:gd name="T2" fmla="*/ 1558 w 2985"/>
                <a:gd name="T3" fmla="*/ 414 h 418"/>
                <a:gd name="T4" fmla="*/ 2985 w 2985"/>
                <a:gd name="T5" fmla="*/ 0 h 418"/>
                <a:gd name="T6" fmla="*/ 0 60000 65536"/>
                <a:gd name="T7" fmla="*/ 0 60000 65536"/>
                <a:gd name="T8" fmla="*/ 0 60000 65536"/>
                <a:gd name="T9" fmla="*/ 0 w 2985"/>
                <a:gd name="T10" fmla="*/ 0 h 418"/>
                <a:gd name="T11" fmla="*/ 2985 w 298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5" h="418">
                  <a:moveTo>
                    <a:pt x="0" y="24"/>
                  </a:moveTo>
                  <a:cubicBezTo>
                    <a:pt x="530" y="221"/>
                    <a:pt x="1061" y="418"/>
                    <a:pt x="1558" y="414"/>
                  </a:cubicBezTo>
                  <a:cubicBezTo>
                    <a:pt x="2055" y="410"/>
                    <a:pt x="2747" y="69"/>
                    <a:pt x="2985" y="0"/>
                  </a:cubicBezTo>
                </a:path>
              </a:pathLst>
            </a:custGeom>
            <a:noFill/>
            <a:ln w="38100" cap="flat" cmpd="sng">
              <a:solidFill>
                <a:srgbClr val="0099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304" name="Text Box 27"/>
            <p:cNvSpPr txBox="1">
              <a:spLocks noChangeArrowheads="1"/>
            </p:cNvSpPr>
            <p:nvPr/>
          </p:nvSpPr>
          <p:spPr bwMode="auto">
            <a:xfrm>
              <a:off x="3080" y="2672"/>
              <a:ext cx="1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dirty="0">
                  <a:solidFill>
                    <a:srgbClr val="009900"/>
                  </a:solidFill>
                  <a:cs typeface="Arial" charset="0"/>
                  <a:sym typeface="Symbol" pitchFamily="18" charset="2"/>
                </a:rPr>
                <a:t></a:t>
              </a:r>
            </a:p>
          </p:txBody>
        </p:sp>
      </p:grpSp>
      <p:sp>
        <p:nvSpPr>
          <p:cNvPr id="97302" name="Text Box 28"/>
          <p:cNvSpPr txBox="1">
            <a:spLocks noChangeArrowheads="1"/>
          </p:cNvSpPr>
          <p:nvPr/>
        </p:nvSpPr>
        <p:spPr bwMode="auto">
          <a:xfrm>
            <a:off x="947738" y="3306763"/>
            <a:ext cx="18224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000" i="1">
                <a:solidFill>
                  <a:schemeClr val="tx1"/>
                </a:solidFill>
                <a:cs typeface="Arial" charset="0"/>
              </a:rPr>
              <a:t>{x: x </a:t>
            </a:r>
            <a:r>
              <a:rPr lang="en-US" sz="2000" i="1">
                <a:solidFill>
                  <a:schemeClr val="tx1"/>
                </a:solidFill>
                <a:cs typeface="Arial" charset="0"/>
                <a:sym typeface="Math B" pitchFamily="2" charset="2"/>
              </a:rPr>
              <a:t> Even}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0" grpId="0"/>
      <p:bldP spid="12596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419100"/>
            <a:ext cx="7772400" cy="838200"/>
          </a:xfrm>
        </p:spPr>
        <p:txBody>
          <a:bodyPr/>
          <a:lstStyle/>
          <a:p>
            <a:r>
              <a:rPr lang="en-US" smtClean="0"/>
              <a:t>Odd/Even Abstract Interpretation</a:t>
            </a:r>
            <a:endParaRPr lang="en-US" sz="4000" smtClean="0"/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2311400" y="5113338"/>
            <a:ext cx="4603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cs typeface="Arial" charset="0"/>
                <a:sym typeface="Symbol" pitchFamily="18" charset="2"/>
              </a:rPr>
              <a:t>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671638" y="3225800"/>
            <a:ext cx="22034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cs typeface="Arial" charset="0"/>
              </a:rPr>
              <a:t>{-2, 1, 5}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858963" y="3902075"/>
            <a:ext cx="137953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cs typeface="Arial" charset="0"/>
              </a:rPr>
              <a:t>{0,2}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2628900" y="4418013"/>
            <a:ext cx="7969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cs typeface="Arial" charset="0"/>
              </a:rPr>
              <a:t>{2}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1749425" y="4418013"/>
            <a:ext cx="7969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cs typeface="Arial" charset="0"/>
              </a:rPr>
              <a:t>{0}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7270750" y="5113338"/>
            <a:ext cx="4603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cs typeface="Arial" charset="0"/>
                <a:sym typeface="Math B" pitchFamily="2" charset="2"/>
              </a:rPr>
              <a:t>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554788" y="4197350"/>
            <a:ext cx="1876425" cy="457200"/>
            <a:chOff x="4193" y="2572"/>
            <a:chExt cx="1182" cy="288"/>
          </a:xfrm>
        </p:grpSpPr>
        <p:sp>
          <p:nvSpPr>
            <p:cNvPr id="98338" name="Text Box 10"/>
            <p:cNvSpPr txBox="1">
              <a:spLocks noChangeArrowheads="1"/>
            </p:cNvSpPr>
            <p:nvPr/>
          </p:nvSpPr>
          <p:spPr bwMode="auto">
            <a:xfrm>
              <a:off x="4193" y="2572"/>
              <a:ext cx="29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Arial" charset="0"/>
                  <a:sym typeface="Math B" pitchFamily="2" charset="2"/>
                </a:rPr>
                <a:t>E</a:t>
              </a:r>
            </a:p>
          </p:txBody>
        </p:sp>
        <p:sp>
          <p:nvSpPr>
            <p:cNvPr id="98339" name="Text Box 11"/>
            <p:cNvSpPr txBox="1">
              <a:spLocks noChangeArrowheads="1"/>
            </p:cNvSpPr>
            <p:nvPr/>
          </p:nvSpPr>
          <p:spPr bwMode="auto">
            <a:xfrm>
              <a:off x="5085" y="2572"/>
              <a:ext cx="29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Arial" charset="0"/>
                  <a:sym typeface="Math B" pitchFamily="2" charset="2"/>
                </a:rPr>
                <a:t>O</a:t>
              </a:r>
            </a:p>
          </p:txBody>
        </p:sp>
      </p:grpSp>
      <p:sp>
        <p:nvSpPr>
          <p:cNvPr id="98314" name="Text Box 12"/>
          <p:cNvSpPr txBox="1">
            <a:spLocks noChangeArrowheads="1"/>
          </p:cNvSpPr>
          <p:nvPr/>
        </p:nvSpPr>
        <p:spPr bwMode="auto">
          <a:xfrm>
            <a:off x="7283450" y="3127375"/>
            <a:ext cx="4603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cs typeface="Arial" charset="0"/>
                <a:sym typeface="Math B" pitchFamily="2" charset="2"/>
              </a:rPr>
              <a:t>?</a:t>
            </a:r>
          </a:p>
        </p:txBody>
      </p:sp>
      <p:sp>
        <p:nvSpPr>
          <p:cNvPr id="98315" name="Line 13"/>
          <p:cNvSpPr>
            <a:spLocks noChangeShapeType="1"/>
          </p:cNvSpPr>
          <p:nvPr/>
        </p:nvSpPr>
        <p:spPr bwMode="auto">
          <a:xfrm>
            <a:off x="6886575" y="4540250"/>
            <a:ext cx="536575" cy="792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8316" name="Line 14"/>
          <p:cNvSpPr>
            <a:spLocks noChangeShapeType="1"/>
          </p:cNvSpPr>
          <p:nvPr/>
        </p:nvSpPr>
        <p:spPr bwMode="auto">
          <a:xfrm rot="5400000">
            <a:off x="7438231" y="4674394"/>
            <a:ext cx="779463" cy="536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8317" name="Line 15"/>
          <p:cNvSpPr>
            <a:spLocks noChangeShapeType="1"/>
          </p:cNvSpPr>
          <p:nvPr/>
        </p:nvSpPr>
        <p:spPr bwMode="auto">
          <a:xfrm flipH="1">
            <a:off x="6886575" y="3473450"/>
            <a:ext cx="536575" cy="792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8318" name="Line 16"/>
          <p:cNvSpPr>
            <a:spLocks noChangeShapeType="1"/>
          </p:cNvSpPr>
          <p:nvPr/>
        </p:nvSpPr>
        <p:spPr bwMode="auto">
          <a:xfrm rot="16200000" flipH="1">
            <a:off x="7438231" y="3607594"/>
            <a:ext cx="779463" cy="536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8319" name="Line 17"/>
          <p:cNvSpPr>
            <a:spLocks noChangeShapeType="1"/>
          </p:cNvSpPr>
          <p:nvPr/>
        </p:nvSpPr>
        <p:spPr bwMode="auto">
          <a:xfrm>
            <a:off x="488950" y="3871913"/>
            <a:ext cx="1973263" cy="134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8320" name="Line 18"/>
          <p:cNvSpPr>
            <a:spLocks noChangeShapeType="1"/>
          </p:cNvSpPr>
          <p:nvPr/>
        </p:nvSpPr>
        <p:spPr bwMode="auto">
          <a:xfrm flipH="1">
            <a:off x="2673350" y="3871913"/>
            <a:ext cx="1973263" cy="134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8321" name="Line 19"/>
          <p:cNvSpPr>
            <a:spLocks noChangeShapeType="1"/>
          </p:cNvSpPr>
          <p:nvPr/>
        </p:nvSpPr>
        <p:spPr bwMode="auto">
          <a:xfrm flipH="1">
            <a:off x="527050" y="2344738"/>
            <a:ext cx="2146300" cy="1501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8322" name="Line 20"/>
          <p:cNvSpPr>
            <a:spLocks noChangeShapeType="1"/>
          </p:cNvSpPr>
          <p:nvPr/>
        </p:nvSpPr>
        <p:spPr bwMode="auto">
          <a:xfrm>
            <a:off x="2644775" y="2376488"/>
            <a:ext cx="2043113" cy="1501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141538" y="3481388"/>
            <a:ext cx="4584700" cy="1368425"/>
            <a:chOff x="1349" y="2193"/>
            <a:chExt cx="2888" cy="862"/>
          </a:xfrm>
        </p:grpSpPr>
        <p:sp>
          <p:nvSpPr>
            <p:cNvPr id="98332" name="Freeform 22"/>
            <p:cNvSpPr>
              <a:spLocks/>
            </p:cNvSpPr>
            <p:nvPr/>
          </p:nvSpPr>
          <p:spPr bwMode="auto">
            <a:xfrm rot="-184979">
              <a:off x="1349" y="2931"/>
              <a:ext cx="2883" cy="124"/>
            </a:xfrm>
            <a:custGeom>
              <a:avLst/>
              <a:gdLst>
                <a:gd name="T0" fmla="*/ 0 w 2985"/>
                <a:gd name="T1" fmla="*/ 0 h 418"/>
                <a:gd name="T2" fmla="*/ 1101 w 2985"/>
                <a:gd name="T3" fmla="*/ 0 h 418"/>
                <a:gd name="T4" fmla="*/ 2107 w 2985"/>
                <a:gd name="T5" fmla="*/ 0 h 418"/>
                <a:gd name="T6" fmla="*/ 0 60000 65536"/>
                <a:gd name="T7" fmla="*/ 0 60000 65536"/>
                <a:gd name="T8" fmla="*/ 0 60000 65536"/>
                <a:gd name="T9" fmla="*/ 0 w 2985"/>
                <a:gd name="T10" fmla="*/ 0 h 418"/>
                <a:gd name="T11" fmla="*/ 2985 w 298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5" h="418">
                  <a:moveTo>
                    <a:pt x="0" y="24"/>
                  </a:moveTo>
                  <a:cubicBezTo>
                    <a:pt x="530" y="221"/>
                    <a:pt x="1061" y="418"/>
                    <a:pt x="1558" y="414"/>
                  </a:cubicBezTo>
                  <a:cubicBezTo>
                    <a:pt x="2055" y="410"/>
                    <a:pt x="2747" y="69"/>
                    <a:pt x="2985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333" name="Freeform 23"/>
            <p:cNvSpPr>
              <a:spLocks/>
            </p:cNvSpPr>
            <p:nvPr/>
          </p:nvSpPr>
          <p:spPr bwMode="auto">
            <a:xfrm rot="21373596" flipV="1">
              <a:off x="1913" y="2745"/>
              <a:ext cx="2299" cy="52"/>
            </a:xfrm>
            <a:custGeom>
              <a:avLst/>
              <a:gdLst>
                <a:gd name="T0" fmla="*/ 0 w 2985"/>
                <a:gd name="T1" fmla="*/ 0 h 418"/>
                <a:gd name="T2" fmla="*/ 115 w 2985"/>
                <a:gd name="T3" fmla="*/ 0 h 418"/>
                <a:gd name="T4" fmla="*/ 220 w 2985"/>
                <a:gd name="T5" fmla="*/ 0 h 418"/>
                <a:gd name="T6" fmla="*/ 0 60000 65536"/>
                <a:gd name="T7" fmla="*/ 0 60000 65536"/>
                <a:gd name="T8" fmla="*/ 0 60000 65536"/>
                <a:gd name="T9" fmla="*/ 0 w 2985"/>
                <a:gd name="T10" fmla="*/ 0 h 418"/>
                <a:gd name="T11" fmla="*/ 2985 w 298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5" h="418">
                  <a:moveTo>
                    <a:pt x="0" y="24"/>
                  </a:moveTo>
                  <a:cubicBezTo>
                    <a:pt x="530" y="221"/>
                    <a:pt x="1061" y="418"/>
                    <a:pt x="1558" y="414"/>
                  </a:cubicBezTo>
                  <a:cubicBezTo>
                    <a:pt x="2055" y="410"/>
                    <a:pt x="2747" y="69"/>
                    <a:pt x="2985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334" name="Text Box 24"/>
            <p:cNvSpPr txBox="1">
              <a:spLocks noChangeArrowheads="1"/>
            </p:cNvSpPr>
            <p:nvPr/>
          </p:nvSpPr>
          <p:spPr bwMode="auto">
            <a:xfrm>
              <a:off x="3183" y="2746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chemeClr val="tx1"/>
                  </a:solidFill>
                  <a:latin typeface="Math A" pitchFamily="18" charset="2"/>
                  <a:sym typeface="Symbol" pitchFamily="18" charset="2"/>
                </a:rPr>
                <a:t></a:t>
              </a:r>
              <a:endParaRPr lang="en-US" altLang="en-US">
                <a:solidFill>
                  <a:schemeClr val="tx1"/>
                </a:solidFill>
                <a:latin typeface="Math A" pitchFamily="18" charset="2"/>
              </a:endParaRPr>
            </a:p>
          </p:txBody>
        </p:sp>
        <p:sp>
          <p:nvSpPr>
            <p:cNvPr id="98335" name="Text Box 25"/>
            <p:cNvSpPr txBox="1">
              <a:spLocks noChangeArrowheads="1"/>
            </p:cNvSpPr>
            <p:nvPr/>
          </p:nvSpPr>
          <p:spPr bwMode="auto">
            <a:xfrm>
              <a:off x="3183" y="2496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chemeClr val="tx1"/>
                  </a:solidFill>
                  <a:latin typeface="Math A" pitchFamily="18" charset="2"/>
                  <a:sym typeface="Symbol" pitchFamily="18" charset="2"/>
                </a:rPr>
                <a:t></a:t>
              </a:r>
              <a:endParaRPr lang="en-US" altLang="en-US">
                <a:solidFill>
                  <a:schemeClr val="tx1"/>
                </a:solidFill>
                <a:latin typeface="Math A" pitchFamily="18" charset="2"/>
              </a:endParaRPr>
            </a:p>
          </p:txBody>
        </p:sp>
        <p:sp>
          <p:nvSpPr>
            <p:cNvPr id="98336" name="Freeform 26"/>
            <p:cNvSpPr>
              <a:spLocks/>
            </p:cNvSpPr>
            <p:nvPr/>
          </p:nvSpPr>
          <p:spPr bwMode="auto">
            <a:xfrm rot="231270" flipV="1">
              <a:off x="1746" y="2403"/>
              <a:ext cx="2491" cy="191"/>
            </a:xfrm>
            <a:custGeom>
              <a:avLst/>
              <a:gdLst>
                <a:gd name="T0" fmla="*/ 0 w 2985"/>
                <a:gd name="T1" fmla="*/ 0 h 418"/>
                <a:gd name="T2" fmla="*/ 255 w 2985"/>
                <a:gd name="T3" fmla="*/ 0 h 418"/>
                <a:gd name="T4" fmla="*/ 489 w 2985"/>
                <a:gd name="T5" fmla="*/ 0 h 418"/>
                <a:gd name="T6" fmla="*/ 0 60000 65536"/>
                <a:gd name="T7" fmla="*/ 0 60000 65536"/>
                <a:gd name="T8" fmla="*/ 0 60000 65536"/>
                <a:gd name="T9" fmla="*/ 0 w 2985"/>
                <a:gd name="T10" fmla="*/ 0 h 418"/>
                <a:gd name="T11" fmla="*/ 2985 w 298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5" h="418">
                  <a:moveTo>
                    <a:pt x="0" y="24"/>
                  </a:moveTo>
                  <a:cubicBezTo>
                    <a:pt x="530" y="221"/>
                    <a:pt x="1061" y="418"/>
                    <a:pt x="1558" y="414"/>
                  </a:cubicBezTo>
                  <a:cubicBezTo>
                    <a:pt x="2055" y="410"/>
                    <a:pt x="2747" y="69"/>
                    <a:pt x="2985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337" name="Text Box 27"/>
            <p:cNvSpPr txBox="1">
              <a:spLocks noChangeArrowheads="1"/>
            </p:cNvSpPr>
            <p:nvPr/>
          </p:nvSpPr>
          <p:spPr bwMode="auto">
            <a:xfrm>
              <a:off x="3192" y="2193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chemeClr val="tx1"/>
                  </a:solidFill>
                  <a:latin typeface="Math A" pitchFamily="18" charset="2"/>
                  <a:sym typeface="Symbol" pitchFamily="18" charset="2"/>
                </a:rPr>
                <a:t></a:t>
              </a:r>
              <a:endParaRPr lang="en-US" altLang="en-US">
                <a:solidFill>
                  <a:schemeClr val="tx1"/>
                </a:solidFill>
                <a:latin typeface="Math A" pitchFamily="18" charset="2"/>
              </a:endParaRPr>
            </a:p>
          </p:txBody>
        </p:sp>
      </p:grpSp>
      <p:sp>
        <p:nvSpPr>
          <p:cNvPr id="98324" name="Text Box 28"/>
          <p:cNvSpPr txBox="1">
            <a:spLocks noChangeArrowheads="1"/>
          </p:cNvSpPr>
          <p:nvPr/>
        </p:nvSpPr>
        <p:spPr bwMode="auto">
          <a:xfrm>
            <a:off x="712788" y="1974850"/>
            <a:ext cx="24320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cs typeface="Arial" charset="0"/>
              </a:rPr>
              <a:t>All concrete states</a:t>
            </a: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906588" y="2701925"/>
            <a:ext cx="4889500" cy="1085850"/>
            <a:chOff x="1201" y="1702"/>
            <a:chExt cx="3080" cy="684"/>
          </a:xfrm>
        </p:grpSpPr>
        <p:sp>
          <p:nvSpPr>
            <p:cNvPr id="98330" name="Freeform 30"/>
            <p:cNvSpPr>
              <a:spLocks/>
            </p:cNvSpPr>
            <p:nvPr/>
          </p:nvSpPr>
          <p:spPr bwMode="auto">
            <a:xfrm rot="566972" flipH="1" flipV="1">
              <a:off x="1201" y="1922"/>
              <a:ext cx="3080" cy="464"/>
            </a:xfrm>
            <a:custGeom>
              <a:avLst/>
              <a:gdLst>
                <a:gd name="T0" fmla="*/ 0 w 2985"/>
                <a:gd name="T1" fmla="*/ 70 h 418"/>
                <a:gd name="T2" fmla="*/ 2132 w 2985"/>
                <a:gd name="T3" fmla="*/ 1177 h 418"/>
                <a:gd name="T4" fmla="*/ 4083 w 2985"/>
                <a:gd name="T5" fmla="*/ 0 h 418"/>
                <a:gd name="T6" fmla="*/ 0 60000 65536"/>
                <a:gd name="T7" fmla="*/ 0 60000 65536"/>
                <a:gd name="T8" fmla="*/ 0 60000 65536"/>
                <a:gd name="T9" fmla="*/ 0 w 2985"/>
                <a:gd name="T10" fmla="*/ 0 h 418"/>
                <a:gd name="T11" fmla="*/ 2985 w 298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5" h="418">
                  <a:moveTo>
                    <a:pt x="0" y="24"/>
                  </a:moveTo>
                  <a:cubicBezTo>
                    <a:pt x="530" y="221"/>
                    <a:pt x="1061" y="418"/>
                    <a:pt x="1558" y="414"/>
                  </a:cubicBezTo>
                  <a:cubicBezTo>
                    <a:pt x="2055" y="410"/>
                    <a:pt x="2747" y="69"/>
                    <a:pt x="2985" y="0"/>
                  </a:cubicBezTo>
                </a:path>
              </a:pathLst>
            </a:custGeom>
            <a:noFill/>
            <a:ln w="38100" cap="flat" cmpd="sng">
              <a:solidFill>
                <a:srgbClr val="0099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331" name="Text Box 31"/>
            <p:cNvSpPr txBox="1">
              <a:spLocks noChangeArrowheads="1"/>
            </p:cNvSpPr>
            <p:nvPr/>
          </p:nvSpPr>
          <p:spPr bwMode="auto">
            <a:xfrm>
              <a:off x="2950" y="1702"/>
              <a:ext cx="1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chemeClr val="tx1"/>
                  </a:solidFill>
                  <a:cs typeface="Arial" charset="0"/>
                  <a:sym typeface="Symbol" pitchFamily="18" charset="2"/>
                </a:rPr>
                <a:t></a:t>
              </a:r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916113" y="2806700"/>
            <a:ext cx="4889500" cy="990600"/>
            <a:chOff x="1207" y="1798"/>
            <a:chExt cx="3080" cy="624"/>
          </a:xfrm>
        </p:grpSpPr>
        <p:sp>
          <p:nvSpPr>
            <p:cNvPr id="98328" name="Freeform 33"/>
            <p:cNvSpPr>
              <a:spLocks/>
            </p:cNvSpPr>
            <p:nvPr/>
          </p:nvSpPr>
          <p:spPr bwMode="auto">
            <a:xfrm rot="566972" flipH="1" flipV="1">
              <a:off x="1207" y="1958"/>
              <a:ext cx="3080" cy="464"/>
            </a:xfrm>
            <a:custGeom>
              <a:avLst/>
              <a:gdLst>
                <a:gd name="T0" fmla="*/ 0 w 2985"/>
                <a:gd name="T1" fmla="*/ 70 h 418"/>
                <a:gd name="T2" fmla="*/ 2132 w 2985"/>
                <a:gd name="T3" fmla="*/ 1177 h 418"/>
                <a:gd name="T4" fmla="*/ 4083 w 2985"/>
                <a:gd name="T5" fmla="*/ 0 h 418"/>
                <a:gd name="T6" fmla="*/ 0 60000 65536"/>
                <a:gd name="T7" fmla="*/ 0 60000 65536"/>
                <a:gd name="T8" fmla="*/ 0 60000 65536"/>
                <a:gd name="T9" fmla="*/ 0 w 2985"/>
                <a:gd name="T10" fmla="*/ 0 h 418"/>
                <a:gd name="T11" fmla="*/ 2985 w 298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5" h="418">
                  <a:moveTo>
                    <a:pt x="0" y="24"/>
                  </a:moveTo>
                  <a:cubicBezTo>
                    <a:pt x="530" y="221"/>
                    <a:pt x="1061" y="418"/>
                    <a:pt x="1558" y="414"/>
                  </a:cubicBezTo>
                  <a:cubicBezTo>
                    <a:pt x="2055" y="410"/>
                    <a:pt x="2747" y="69"/>
                    <a:pt x="2985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329" name="Text Box 34"/>
            <p:cNvSpPr txBox="1">
              <a:spLocks noChangeArrowheads="1"/>
            </p:cNvSpPr>
            <p:nvPr/>
          </p:nvSpPr>
          <p:spPr bwMode="auto">
            <a:xfrm>
              <a:off x="3095" y="1798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chemeClr val="tx1"/>
                  </a:solidFill>
                  <a:latin typeface="Math A" pitchFamily="18" charset="2"/>
                  <a:sym typeface="Symbol" pitchFamily="18" charset="2"/>
                </a:rPr>
                <a:t></a:t>
              </a:r>
            </a:p>
          </p:txBody>
        </p:sp>
      </p:grpSp>
      <p:sp>
        <p:nvSpPr>
          <p:cNvPr id="98327" name="Text Box 35"/>
          <p:cNvSpPr txBox="1">
            <a:spLocks noChangeArrowheads="1"/>
          </p:cNvSpPr>
          <p:nvPr/>
        </p:nvSpPr>
        <p:spPr bwMode="auto">
          <a:xfrm>
            <a:off x="639763" y="3386138"/>
            <a:ext cx="18224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000" i="1">
                <a:solidFill>
                  <a:schemeClr val="tx1"/>
                </a:solidFill>
                <a:cs typeface="Arial" charset="0"/>
              </a:rPr>
              <a:t>{x: x </a:t>
            </a:r>
            <a:r>
              <a:rPr lang="en-US" sz="2000" i="1">
                <a:solidFill>
                  <a:schemeClr val="tx1"/>
                </a:solidFill>
                <a:cs typeface="Arial" charset="0"/>
                <a:sym typeface="Math B" pitchFamily="2" charset="2"/>
              </a:rPr>
              <a:t> Even}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0413" y="419100"/>
            <a:ext cx="7772400" cy="8382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Odd/Even Abstract Interpretation</a:t>
            </a:r>
            <a:endParaRPr lang="en-US" sz="4000" smtClean="0">
              <a:solidFill>
                <a:schemeClr val="tx1"/>
              </a:solidFill>
            </a:endParaRP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2311400" y="5113338"/>
            <a:ext cx="4603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cs typeface="Arial" charset="0"/>
                <a:sym typeface="Symbol" pitchFamily="18" charset="2"/>
              </a:rPr>
              <a:t>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1671638" y="3225800"/>
            <a:ext cx="22034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cs typeface="Arial" charset="0"/>
              </a:rPr>
              <a:t>{-2, 1, 5}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858963" y="3902075"/>
            <a:ext cx="137953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cs typeface="Arial" charset="0"/>
              </a:rPr>
              <a:t>{0,2}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2628900" y="4418013"/>
            <a:ext cx="7969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cs typeface="Arial" charset="0"/>
              </a:rPr>
              <a:t>{2}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749425" y="4418013"/>
            <a:ext cx="7969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cs typeface="Arial" charset="0"/>
              </a:rPr>
              <a:t>{0}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7270750" y="5113338"/>
            <a:ext cx="4603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cs typeface="Arial" charset="0"/>
                <a:sym typeface="Math B" pitchFamily="2" charset="2"/>
              </a:rPr>
              <a:t>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554788" y="4197350"/>
            <a:ext cx="1876425" cy="457200"/>
            <a:chOff x="4193" y="2572"/>
            <a:chExt cx="1182" cy="288"/>
          </a:xfrm>
        </p:grpSpPr>
        <p:sp>
          <p:nvSpPr>
            <p:cNvPr id="99357" name="Text Box 10"/>
            <p:cNvSpPr txBox="1">
              <a:spLocks noChangeArrowheads="1"/>
            </p:cNvSpPr>
            <p:nvPr/>
          </p:nvSpPr>
          <p:spPr bwMode="auto">
            <a:xfrm>
              <a:off x="4193" y="2572"/>
              <a:ext cx="29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Arial" charset="0"/>
                  <a:sym typeface="Math B" pitchFamily="2" charset="2"/>
                </a:rPr>
                <a:t>E</a:t>
              </a:r>
            </a:p>
          </p:txBody>
        </p:sp>
        <p:sp>
          <p:nvSpPr>
            <p:cNvPr id="99358" name="Text Box 11"/>
            <p:cNvSpPr txBox="1">
              <a:spLocks noChangeArrowheads="1"/>
            </p:cNvSpPr>
            <p:nvPr/>
          </p:nvSpPr>
          <p:spPr bwMode="auto">
            <a:xfrm>
              <a:off x="5085" y="2572"/>
              <a:ext cx="290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  <a:cs typeface="Arial" charset="0"/>
                  <a:sym typeface="Math B" pitchFamily="2" charset="2"/>
                </a:rPr>
                <a:t>O</a:t>
              </a:r>
            </a:p>
          </p:txBody>
        </p:sp>
      </p:grpSp>
      <p:sp>
        <p:nvSpPr>
          <p:cNvPr id="99338" name="Text Box 12"/>
          <p:cNvSpPr txBox="1">
            <a:spLocks noChangeArrowheads="1"/>
          </p:cNvSpPr>
          <p:nvPr/>
        </p:nvSpPr>
        <p:spPr bwMode="auto">
          <a:xfrm>
            <a:off x="7283450" y="3127375"/>
            <a:ext cx="4603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cs typeface="Arial" charset="0"/>
                <a:sym typeface="Math B" pitchFamily="2" charset="2"/>
              </a:rPr>
              <a:t>?</a:t>
            </a:r>
          </a:p>
        </p:txBody>
      </p:sp>
      <p:sp>
        <p:nvSpPr>
          <p:cNvPr id="99339" name="Line 13"/>
          <p:cNvSpPr>
            <a:spLocks noChangeShapeType="1"/>
          </p:cNvSpPr>
          <p:nvPr/>
        </p:nvSpPr>
        <p:spPr bwMode="auto">
          <a:xfrm>
            <a:off x="6886575" y="4540250"/>
            <a:ext cx="536575" cy="792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9340" name="Line 14"/>
          <p:cNvSpPr>
            <a:spLocks noChangeShapeType="1"/>
          </p:cNvSpPr>
          <p:nvPr/>
        </p:nvSpPr>
        <p:spPr bwMode="auto">
          <a:xfrm rot="5400000">
            <a:off x="7438231" y="4674394"/>
            <a:ext cx="779463" cy="536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9341" name="Line 15"/>
          <p:cNvSpPr>
            <a:spLocks noChangeShapeType="1"/>
          </p:cNvSpPr>
          <p:nvPr/>
        </p:nvSpPr>
        <p:spPr bwMode="auto">
          <a:xfrm flipH="1">
            <a:off x="6886575" y="3473450"/>
            <a:ext cx="536575" cy="7921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9342" name="Line 16"/>
          <p:cNvSpPr>
            <a:spLocks noChangeShapeType="1"/>
          </p:cNvSpPr>
          <p:nvPr/>
        </p:nvSpPr>
        <p:spPr bwMode="auto">
          <a:xfrm rot="16200000" flipH="1">
            <a:off x="7438231" y="3607594"/>
            <a:ext cx="779463" cy="536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9343" name="Line 17"/>
          <p:cNvSpPr>
            <a:spLocks noChangeShapeType="1"/>
          </p:cNvSpPr>
          <p:nvPr/>
        </p:nvSpPr>
        <p:spPr bwMode="auto">
          <a:xfrm>
            <a:off x="488950" y="3871913"/>
            <a:ext cx="1973263" cy="134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9344" name="Line 18"/>
          <p:cNvSpPr>
            <a:spLocks noChangeShapeType="1"/>
          </p:cNvSpPr>
          <p:nvPr/>
        </p:nvSpPr>
        <p:spPr bwMode="auto">
          <a:xfrm flipH="1">
            <a:off x="2673350" y="3871913"/>
            <a:ext cx="1973263" cy="134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9345" name="Line 19"/>
          <p:cNvSpPr>
            <a:spLocks noChangeShapeType="1"/>
          </p:cNvSpPr>
          <p:nvPr/>
        </p:nvSpPr>
        <p:spPr bwMode="auto">
          <a:xfrm flipH="1">
            <a:off x="527050" y="2344738"/>
            <a:ext cx="2146300" cy="1501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9346" name="Line 20"/>
          <p:cNvSpPr>
            <a:spLocks noChangeShapeType="1"/>
          </p:cNvSpPr>
          <p:nvPr/>
        </p:nvSpPr>
        <p:spPr bwMode="auto">
          <a:xfrm>
            <a:off x="2644775" y="2376488"/>
            <a:ext cx="2043113" cy="1501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9347" name="Freeform 21"/>
          <p:cNvSpPr>
            <a:spLocks/>
          </p:cNvSpPr>
          <p:nvPr/>
        </p:nvSpPr>
        <p:spPr bwMode="auto">
          <a:xfrm rot="-184979">
            <a:off x="2824163" y="3509963"/>
            <a:ext cx="4576762" cy="196850"/>
          </a:xfrm>
          <a:custGeom>
            <a:avLst/>
            <a:gdLst>
              <a:gd name="T0" fmla="*/ 0 w 2985"/>
              <a:gd name="T1" fmla="*/ 2147483647 h 418"/>
              <a:gd name="T2" fmla="*/ 2147483647 w 2985"/>
              <a:gd name="T3" fmla="*/ 2147483647 h 418"/>
              <a:gd name="T4" fmla="*/ 2147483647 w 2985"/>
              <a:gd name="T5" fmla="*/ 0 h 418"/>
              <a:gd name="T6" fmla="*/ 0 60000 65536"/>
              <a:gd name="T7" fmla="*/ 0 60000 65536"/>
              <a:gd name="T8" fmla="*/ 0 60000 65536"/>
              <a:gd name="T9" fmla="*/ 0 w 2985"/>
              <a:gd name="T10" fmla="*/ 0 h 418"/>
              <a:gd name="T11" fmla="*/ 2985 w 2985"/>
              <a:gd name="T12" fmla="*/ 418 h 4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85" h="418">
                <a:moveTo>
                  <a:pt x="0" y="24"/>
                </a:moveTo>
                <a:cubicBezTo>
                  <a:pt x="530" y="221"/>
                  <a:pt x="1061" y="418"/>
                  <a:pt x="1558" y="414"/>
                </a:cubicBezTo>
                <a:cubicBezTo>
                  <a:pt x="2055" y="410"/>
                  <a:pt x="2747" y="69"/>
                  <a:pt x="2985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9348" name="Text Box 22"/>
          <p:cNvSpPr txBox="1">
            <a:spLocks noChangeArrowheads="1"/>
          </p:cNvSpPr>
          <p:nvPr/>
        </p:nvSpPr>
        <p:spPr bwMode="auto">
          <a:xfrm>
            <a:off x="4830763" y="3343275"/>
            <a:ext cx="376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Math A" pitchFamily="18" charset="2"/>
                <a:sym typeface="Symbol" pitchFamily="18" charset="2"/>
              </a:rPr>
              <a:t></a:t>
            </a:r>
            <a:endParaRPr lang="en-US" altLang="en-US">
              <a:solidFill>
                <a:schemeClr val="tx1"/>
              </a:solidFill>
              <a:latin typeface="Math A" pitchFamily="18" charset="2"/>
            </a:endParaRPr>
          </a:p>
        </p:txBody>
      </p:sp>
      <p:sp>
        <p:nvSpPr>
          <p:cNvPr id="99349" name="Text Box 23"/>
          <p:cNvSpPr txBox="1">
            <a:spLocks noChangeArrowheads="1"/>
          </p:cNvSpPr>
          <p:nvPr/>
        </p:nvSpPr>
        <p:spPr bwMode="auto">
          <a:xfrm>
            <a:off x="712788" y="1974850"/>
            <a:ext cx="24320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  <a:cs typeface="Arial" charset="0"/>
              </a:rPr>
              <a:t>All concrete states</a:t>
            </a:r>
          </a:p>
        </p:txBody>
      </p:sp>
      <p:sp>
        <p:nvSpPr>
          <p:cNvPr id="99350" name="Text Box 24"/>
          <p:cNvSpPr txBox="1">
            <a:spLocks noChangeArrowheads="1"/>
          </p:cNvSpPr>
          <p:nvPr/>
        </p:nvSpPr>
        <p:spPr bwMode="auto">
          <a:xfrm>
            <a:off x="639763" y="3400425"/>
            <a:ext cx="182245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Tx/>
              <a:buSzTx/>
              <a:buFontTx/>
              <a:buNone/>
            </a:pPr>
            <a:r>
              <a:rPr lang="en-US" sz="2000" i="1">
                <a:solidFill>
                  <a:schemeClr val="tx1"/>
                </a:solidFill>
                <a:cs typeface="Arial" charset="0"/>
              </a:rPr>
              <a:t>{x: x </a:t>
            </a:r>
            <a:r>
              <a:rPr lang="en-US" sz="2000" i="1">
                <a:solidFill>
                  <a:schemeClr val="tx1"/>
                </a:solidFill>
                <a:cs typeface="Arial" charset="0"/>
                <a:sym typeface="Math B" pitchFamily="2" charset="2"/>
              </a:rPr>
              <a:t> Even}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716213" y="1685925"/>
            <a:ext cx="4889500" cy="1085850"/>
            <a:chOff x="1201" y="1702"/>
            <a:chExt cx="3080" cy="684"/>
          </a:xfrm>
        </p:grpSpPr>
        <p:sp>
          <p:nvSpPr>
            <p:cNvPr id="99355" name="Freeform 26"/>
            <p:cNvSpPr>
              <a:spLocks/>
            </p:cNvSpPr>
            <p:nvPr/>
          </p:nvSpPr>
          <p:spPr bwMode="auto">
            <a:xfrm rot="566972" flipH="1" flipV="1">
              <a:off x="1201" y="1922"/>
              <a:ext cx="3080" cy="464"/>
            </a:xfrm>
            <a:custGeom>
              <a:avLst/>
              <a:gdLst>
                <a:gd name="T0" fmla="*/ 0 w 2985"/>
                <a:gd name="T1" fmla="*/ 70 h 418"/>
                <a:gd name="T2" fmla="*/ 2132 w 2985"/>
                <a:gd name="T3" fmla="*/ 1177 h 418"/>
                <a:gd name="T4" fmla="*/ 4083 w 2985"/>
                <a:gd name="T5" fmla="*/ 0 h 418"/>
                <a:gd name="T6" fmla="*/ 0 60000 65536"/>
                <a:gd name="T7" fmla="*/ 0 60000 65536"/>
                <a:gd name="T8" fmla="*/ 0 60000 65536"/>
                <a:gd name="T9" fmla="*/ 0 w 2985"/>
                <a:gd name="T10" fmla="*/ 0 h 418"/>
                <a:gd name="T11" fmla="*/ 2985 w 298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5" h="418">
                  <a:moveTo>
                    <a:pt x="0" y="24"/>
                  </a:moveTo>
                  <a:cubicBezTo>
                    <a:pt x="530" y="221"/>
                    <a:pt x="1061" y="418"/>
                    <a:pt x="1558" y="414"/>
                  </a:cubicBezTo>
                  <a:cubicBezTo>
                    <a:pt x="2055" y="410"/>
                    <a:pt x="2747" y="69"/>
                    <a:pt x="2985" y="0"/>
                  </a:cubicBezTo>
                </a:path>
              </a:pathLst>
            </a:custGeom>
            <a:noFill/>
            <a:ln w="38100" cap="flat" cmpd="sng">
              <a:solidFill>
                <a:srgbClr val="009900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9356" name="Text Box 27"/>
            <p:cNvSpPr txBox="1">
              <a:spLocks noChangeArrowheads="1"/>
            </p:cNvSpPr>
            <p:nvPr/>
          </p:nvSpPr>
          <p:spPr bwMode="auto">
            <a:xfrm>
              <a:off x="2950" y="1702"/>
              <a:ext cx="1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chemeClr val="tx1"/>
                  </a:solidFill>
                  <a:cs typeface="Arial" charset="0"/>
                  <a:sym typeface="Symbol" pitchFamily="18" charset="2"/>
                </a:rPr>
                <a:t></a:t>
              </a: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2693988" y="1774825"/>
            <a:ext cx="4889500" cy="990600"/>
            <a:chOff x="1207" y="1798"/>
            <a:chExt cx="3080" cy="624"/>
          </a:xfrm>
        </p:grpSpPr>
        <p:sp>
          <p:nvSpPr>
            <p:cNvPr id="99353" name="Freeform 29"/>
            <p:cNvSpPr>
              <a:spLocks/>
            </p:cNvSpPr>
            <p:nvPr/>
          </p:nvSpPr>
          <p:spPr bwMode="auto">
            <a:xfrm rot="566972" flipH="1" flipV="1">
              <a:off x="1207" y="1958"/>
              <a:ext cx="3080" cy="464"/>
            </a:xfrm>
            <a:custGeom>
              <a:avLst/>
              <a:gdLst>
                <a:gd name="T0" fmla="*/ 0 w 2985"/>
                <a:gd name="T1" fmla="*/ 70 h 418"/>
                <a:gd name="T2" fmla="*/ 2132 w 2985"/>
                <a:gd name="T3" fmla="*/ 1177 h 418"/>
                <a:gd name="T4" fmla="*/ 4083 w 2985"/>
                <a:gd name="T5" fmla="*/ 0 h 418"/>
                <a:gd name="T6" fmla="*/ 0 60000 65536"/>
                <a:gd name="T7" fmla="*/ 0 60000 65536"/>
                <a:gd name="T8" fmla="*/ 0 60000 65536"/>
                <a:gd name="T9" fmla="*/ 0 w 2985"/>
                <a:gd name="T10" fmla="*/ 0 h 418"/>
                <a:gd name="T11" fmla="*/ 2985 w 2985"/>
                <a:gd name="T12" fmla="*/ 418 h 4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85" h="418">
                  <a:moveTo>
                    <a:pt x="0" y="24"/>
                  </a:moveTo>
                  <a:cubicBezTo>
                    <a:pt x="530" y="221"/>
                    <a:pt x="1061" y="418"/>
                    <a:pt x="1558" y="414"/>
                  </a:cubicBezTo>
                  <a:cubicBezTo>
                    <a:pt x="2055" y="410"/>
                    <a:pt x="2747" y="69"/>
                    <a:pt x="2985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9354" name="Text Box 30"/>
            <p:cNvSpPr txBox="1">
              <a:spLocks noChangeArrowheads="1"/>
            </p:cNvSpPr>
            <p:nvPr/>
          </p:nvSpPr>
          <p:spPr bwMode="auto">
            <a:xfrm>
              <a:off x="3095" y="1798"/>
              <a:ext cx="2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>
                  <a:solidFill>
                    <a:schemeClr val="tx1"/>
                  </a:solidFill>
                  <a:latin typeface="Math A" pitchFamily="18" charset="2"/>
                  <a:sym typeface="Symbol" pitchFamily="18" charset="2"/>
                </a:rPr>
                <a:t>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2250"/>
            <a:ext cx="7772400" cy="844550"/>
          </a:xfrm>
        </p:spPr>
        <p:txBody>
          <a:bodyPr/>
          <a:lstStyle/>
          <a:p>
            <a:r>
              <a:rPr lang="en-US" smtClean="0"/>
              <a:t>Example Program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381000" y="1943100"/>
            <a:ext cx="7772400" cy="3047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algn="l">
              <a:buFont typeface="Monotype Sort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while  (x !=1)</a:t>
            </a:r>
            <a:r>
              <a:rPr lang="en-US" baseline="30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  do { </a:t>
            </a:r>
            <a:r>
              <a:rPr lang="en-US" b="1" dirty="0">
                <a:solidFill>
                  <a:schemeClr val="tx1"/>
                </a:solidFill>
              </a:rPr>
              <a:t>  </a:t>
            </a:r>
          </a:p>
          <a:p>
            <a:pPr algn="l">
              <a:buFont typeface="Monotype Sorts" pitchFamily="2" charset="2"/>
              <a:buNone/>
            </a:pPr>
            <a:r>
              <a:rPr lang="en-US" dirty="0">
                <a:solidFill>
                  <a:schemeClr val="tx1"/>
                </a:solidFill>
              </a:rPr>
              <a:t>	if 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 (x %2) == 0</a:t>
            </a:r>
            <a:endParaRPr lang="en-US" baseline="300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 		           { </a:t>
            </a:r>
            <a:r>
              <a:rPr lang="en-US" dirty="0">
                <a:solidFill>
                  <a:schemeClr val="tx1"/>
                </a:solidFill>
              </a:rPr>
              <a:t>x := x / 2; }</a:t>
            </a:r>
            <a:r>
              <a:rPr lang="en-US" baseline="30000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		else </a:t>
            </a:r>
            <a:r>
              <a:rPr lang="en-US" b="1" dirty="0">
                <a:solidFill>
                  <a:schemeClr val="tx1"/>
                </a:solidFill>
              </a:rPr>
              <a:t>   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solidFill>
                  <a:schemeClr val="tx1"/>
                </a:solidFill>
              </a:rPr>
              <a:t>		         { </a:t>
            </a:r>
            <a:r>
              <a:rPr lang="en-US" dirty="0">
                <a:solidFill>
                  <a:schemeClr val="tx1"/>
                </a:solidFill>
              </a:rPr>
              <a:t>x := x * 3 + 1;  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                                   assert (x %2 ==0); } </a:t>
            </a:r>
          </a:p>
          <a:p>
            <a:pPr algn="l" rtl="1">
              <a:spcBef>
                <a:spcPct val="0"/>
              </a:spcBef>
              <a:buClrTx/>
              <a:buSzTx/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1473550" y="3800713"/>
            <a:ext cx="1733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b="1" dirty="0">
                <a:solidFill>
                  <a:schemeClr val="tx1"/>
                </a:solidFill>
                <a:cs typeface="Arial" charset="0"/>
              </a:rPr>
              <a:t>/* x=O */</a:t>
            </a:r>
            <a:endParaRPr lang="en-US" i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5360163" y="3741338"/>
            <a:ext cx="1360487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b="1" dirty="0">
                <a:solidFill>
                  <a:schemeClr val="tx1"/>
                </a:solidFill>
                <a:cs typeface="Arial" charset="0"/>
              </a:rPr>
              <a:t>/* x=E */</a:t>
            </a:r>
            <a:endParaRPr lang="en-US" i="1" dirty="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/>
      <p:bldP spid="1290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smtClean="0"/>
              <a:t>(Best) Abstract Transformer</a:t>
            </a:r>
          </a:p>
        </p:txBody>
      </p:sp>
      <p:sp>
        <p:nvSpPr>
          <p:cNvPr id="130051" name="AutoShape 3"/>
          <p:cNvSpPr>
            <a:spLocks noChangeArrowheads="1"/>
          </p:cNvSpPr>
          <p:nvPr/>
        </p:nvSpPr>
        <p:spPr bwMode="auto">
          <a:xfrm>
            <a:off x="1028700" y="2286000"/>
            <a:ext cx="1981200" cy="7778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itchFamily="34" charset="0"/>
              </a:rPr>
              <a:t>Concrete Representation</a:t>
            </a:r>
          </a:p>
        </p:txBody>
      </p:sp>
      <p:sp>
        <p:nvSpPr>
          <p:cNvPr id="130052" name="AutoShape 4"/>
          <p:cNvSpPr>
            <a:spLocks noChangeArrowheads="1"/>
          </p:cNvSpPr>
          <p:nvPr/>
        </p:nvSpPr>
        <p:spPr bwMode="auto">
          <a:xfrm>
            <a:off x="6172200" y="2286000"/>
            <a:ext cx="1981200" cy="7778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itchFamily="34" charset="0"/>
              </a:rPr>
              <a:t>Concrete Representation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" y="3063875"/>
            <a:ext cx="1790700" cy="1741488"/>
            <a:chOff x="144" y="1978"/>
            <a:chExt cx="1128" cy="1097"/>
          </a:xfrm>
        </p:grpSpPr>
        <p:cxnSp>
          <p:nvCxnSpPr>
            <p:cNvPr id="101394" name="AutoShape 6"/>
            <p:cNvCxnSpPr>
              <a:cxnSpLocks noChangeShapeType="1"/>
              <a:stCxn id="101384" idx="0"/>
              <a:endCxn id="130051" idx="2"/>
            </p:cNvCxnSpPr>
            <p:nvPr/>
          </p:nvCxnSpPr>
          <p:spPr bwMode="auto">
            <a:xfrm flipV="1">
              <a:off x="1272" y="1978"/>
              <a:ext cx="0" cy="1097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sp>
          <p:nvSpPr>
            <p:cNvPr id="101395" name="Text Box 7"/>
            <p:cNvSpPr txBox="1">
              <a:spLocks noChangeArrowheads="1"/>
            </p:cNvSpPr>
            <p:nvPr/>
          </p:nvSpPr>
          <p:spPr bwMode="auto">
            <a:xfrm>
              <a:off x="144" y="2355"/>
              <a:ext cx="11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solidFill>
                    <a:schemeClr val="tx1"/>
                  </a:solidFill>
                  <a:latin typeface="Tahoma" pitchFamily="34" charset="0"/>
                </a:rPr>
                <a:t>Concretization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162800" y="3063875"/>
            <a:ext cx="1517650" cy="1741488"/>
            <a:chOff x="4512" y="1978"/>
            <a:chExt cx="956" cy="1097"/>
          </a:xfrm>
        </p:grpSpPr>
        <p:cxnSp>
          <p:nvCxnSpPr>
            <p:cNvPr id="101392" name="AutoShape 9"/>
            <p:cNvCxnSpPr>
              <a:cxnSpLocks noChangeShapeType="1"/>
              <a:stCxn id="130052" idx="2"/>
              <a:endCxn id="101385" idx="0"/>
            </p:cNvCxnSpPr>
            <p:nvPr/>
          </p:nvCxnSpPr>
          <p:spPr bwMode="auto">
            <a:xfrm>
              <a:off x="4512" y="1978"/>
              <a:ext cx="0" cy="1097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sp>
          <p:nvSpPr>
            <p:cNvPr id="101393" name="Text Box 10"/>
            <p:cNvSpPr txBox="1">
              <a:spLocks noChangeArrowheads="1"/>
            </p:cNvSpPr>
            <p:nvPr/>
          </p:nvSpPr>
          <p:spPr bwMode="auto">
            <a:xfrm>
              <a:off x="4560" y="2355"/>
              <a:ext cx="90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solidFill>
                    <a:schemeClr val="tx1"/>
                  </a:solidFill>
                  <a:latin typeface="Tahoma" pitchFamily="34" charset="0"/>
                </a:rPr>
                <a:t>Abstraction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3009900" y="1951038"/>
            <a:ext cx="3162300" cy="1193800"/>
            <a:chOff x="1896" y="1229"/>
            <a:chExt cx="1992" cy="752"/>
          </a:xfrm>
        </p:grpSpPr>
        <p:cxnSp>
          <p:nvCxnSpPr>
            <p:cNvPr id="101389" name="AutoShape 12"/>
            <p:cNvCxnSpPr>
              <a:cxnSpLocks noChangeShapeType="1"/>
            </p:cNvCxnSpPr>
            <p:nvPr/>
          </p:nvCxnSpPr>
          <p:spPr bwMode="auto">
            <a:xfrm>
              <a:off x="1896" y="1685"/>
              <a:ext cx="1992" cy="0"/>
            </a:xfrm>
            <a:prstGeom prst="straightConnector1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med" len="med"/>
            </a:ln>
          </p:spPr>
        </p:cxnSp>
        <p:sp>
          <p:nvSpPr>
            <p:cNvPr id="101390" name="Text Box 13"/>
            <p:cNvSpPr txBox="1">
              <a:spLocks noChangeArrowheads="1"/>
            </p:cNvSpPr>
            <p:nvPr/>
          </p:nvSpPr>
          <p:spPr bwMode="auto">
            <a:xfrm>
              <a:off x="2048" y="1229"/>
              <a:ext cx="169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 dirty="0">
                  <a:solidFill>
                    <a:schemeClr val="tx1"/>
                  </a:solidFill>
                  <a:latin typeface="Tahoma" pitchFamily="34" charset="0"/>
                </a:rPr>
                <a:t>Operational Semantics</a:t>
              </a:r>
            </a:p>
          </p:txBody>
        </p:sp>
        <p:sp>
          <p:nvSpPr>
            <p:cNvPr id="101391" name="Text Box 14"/>
            <p:cNvSpPr txBox="1">
              <a:spLocks noChangeArrowheads="1"/>
            </p:cNvSpPr>
            <p:nvPr/>
          </p:nvSpPr>
          <p:spPr bwMode="auto">
            <a:xfrm>
              <a:off x="2643" y="1731"/>
              <a:ext cx="2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St</a:t>
              </a:r>
            </a:p>
          </p:txBody>
        </p:sp>
      </p:grpSp>
      <p:sp>
        <p:nvSpPr>
          <p:cNvPr id="101384" name="AutoShape 15"/>
          <p:cNvSpPr>
            <a:spLocks noChangeArrowheads="1"/>
          </p:cNvSpPr>
          <p:nvPr/>
        </p:nvSpPr>
        <p:spPr bwMode="auto">
          <a:xfrm>
            <a:off x="1028700" y="4805363"/>
            <a:ext cx="1981200" cy="7778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itchFamily="34" charset="0"/>
              </a:rPr>
              <a:t>Abstract Representation</a:t>
            </a:r>
          </a:p>
        </p:txBody>
      </p:sp>
      <p:sp>
        <p:nvSpPr>
          <p:cNvPr id="101385" name="AutoShape 16"/>
          <p:cNvSpPr>
            <a:spLocks noChangeArrowheads="1"/>
          </p:cNvSpPr>
          <p:nvPr/>
        </p:nvSpPr>
        <p:spPr bwMode="auto">
          <a:xfrm>
            <a:off x="6172200" y="4805363"/>
            <a:ext cx="1981200" cy="7778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itchFamily="34" charset="0"/>
              </a:rPr>
              <a:t>Abstract Representation</a:t>
            </a:r>
          </a:p>
        </p:txBody>
      </p:sp>
      <p:cxnSp>
        <p:nvCxnSpPr>
          <p:cNvPr id="101386" name="AutoShape 17"/>
          <p:cNvCxnSpPr>
            <a:cxnSpLocks noChangeShapeType="1"/>
          </p:cNvCxnSpPr>
          <p:nvPr/>
        </p:nvCxnSpPr>
        <p:spPr bwMode="auto">
          <a:xfrm>
            <a:off x="3009900" y="5194300"/>
            <a:ext cx="31623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1387" name="Text Box 18"/>
          <p:cNvSpPr txBox="1">
            <a:spLocks noChangeArrowheads="1"/>
          </p:cNvSpPr>
          <p:nvPr/>
        </p:nvSpPr>
        <p:spPr bwMode="auto">
          <a:xfrm>
            <a:off x="3362325" y="5408613"/>
            <a:ext cx="2319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</a:rPr>
              <a:t>Abstract Semantics</a:t>
            </a:r>
          </a:p>
        </p:txBody>
      </p:sp>
      <p:sp>
        <p:nvSpPr>
          <p:cNvPr id="101388" name="Text Box 19"/>
          <p:cNvSpPr txBox="1">
            <a:spLocks noChangeArrowheads="1"/>
          </p:cNvSpPr>
          <p:nvPr/>
        </p:nvSpPr>
        <p:spPr bwMode="auto">
          <a:xfrm>
            <a:off x="4195763" y="4797425"/>
            <a:ext cx="395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animBg="1" autoUpdateAnimBg="0"/>
      <p:bldP spid="130052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Runtime vs. Static Testing</a:t>
            </a:r>
          </a:p>
        </p:txBody>
      </p:sp>
      <p:graphicFrame>
        <p:nvGraphicFramePr>
          <p:cNvPr id="133123" name="Group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4321177"/>
        </p:xfrm>
        <a:graphic>
          <a:graphicData uri="http://schemas.openxmlformats.org/drawingml/2006/table">
            <a:tbl>
              <a:tblPr/>
              <a:tblGrid>
                <a:gridCol w="2590800"/>
                <a:gridCol w="2225675"/>
                <a:gridCol w="295592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Runtime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Static Analysis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Effectiveness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Missed  Errors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 alarms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Locate rare errors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Proportional to program’s execution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Proportional to program’s 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need to efficiently handle rare cases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 handle limited classes of programs and still be useful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Proving </a:t>
            </a:r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Specifying what the program is supposed to do</a:t>
            </a:r>
          </a:p>
          <a:p>
            <a:r>
              <a:rPr lang="en-US" dirty="0" smtClean="0"/>
              <a:t>Writing loop invariants</a:t>
            </a:r>
          </a:p>
          <a:p>
            <a:r>
              <a:rPr lang="en-US" dirty="0" smtClean="0"/>
              <a:t>Decision procedures for proving implications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 Algorithms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a system of equations over the abstract values</a:t>
            </a:r>
          </a:p>
          <a:p>
            <a:r>
              <a:rPr lang="en-US" dirty="0" smtClean="0"/>
              <a:t>Iteratively compute the least solution to the system</a:t>
            </a:r>
          </a:p>
          <a:p>
            <a:r>
              <a:rPr lang="en-US" dirty="0" smtClean="0"/>
              <a:t>The solution is guaranteed to be sound</a:t>
            </a:r>
          </a:p>
          <a:p>
            <a:r>
              <a:rPr lang="en-US" dirty="0" smtClean="0"/>
              <a:t>The correctness of the invariants can be conservatively checked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3688"/>
            <a:ext cx="7772400" cy="854075"/>
          </a:xfrm>
        </p:spPr>
        <p:txBody>
          <a:bodyPr/>
          <a:lstStyle/>
          <a:p>
            <a:r>
              <a:rPr lang="en-US" dirty="0" smtClean="0"/>
              <a:t>Example Interval Analysis 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276350"/>
            <a:ext cx="7727950" cy="4910138"/>
          </a:xfrm>
        </p:spPr>
        <p:txBody>
          <a:bodyPr/>
          <a:lstStyle/>
          <a:p>
            <a:r>
              <a:rPr lang="en-US" dirty="0" smtClean="0"/>
              <a:t>Find a lower and an upper bound of the value of a single variable </a:t>
            </a:r>
          </a:p>
          <a:p>
            <a:r>
              <a:rPr lang="en-US" dirty="0" smtClean="0"/>
              <a:t>Can be generalized to multiple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Correct C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3761" y="1698170"/>
            <a:ext cx="54270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main() {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= 0, a[100];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     { [-</a:t>
            </a:r>
            <a:r>
              <a:rPr lang="en-US" dirty="0" err="1" smtClean="0">
                <a:solidFill>
                  <a:srgbClr val="FF0000"/>
                </a:solidFill>
              </a:rPr>
              <a:t>minint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maxint</a:t>
            </a:r>
            <a:r>
              <a:rPr lang="en-US" dirty="0" smtClean="0">
                <a:solidFill>
                  <a:srgbClr val="FF0000"/>
                </a:solidFill>
              </a:rPr>
              <a:t>] 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for 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=0 ; 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&lt;100,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++) {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en-US" dirty="0" smtClean="0">
                <a:solidFill>
                  <a:srgbClr val="FF0000"/>
                </a:solidFill>
              </a:rPr>
              <a:t>{[0, 99]}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a[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] =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{[0, 99]}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  }  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{[100, 100]}  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Interval Analysis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51906" y="1686305"/>
            <a:ext cx="57060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f(x) {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{[</a:t>
            </a:r>
            <a:r>
              <a:rPr lang="en-US" dirty="0" err="1" smtClean="0">
                <a:solidFill>
                  <a:srgbClr val="FF0000"/>
                </a:solidFill>
              </a:rPr>
              <a:t>minint</a:t>
            </a:r>
            <a:r>
              <a:rPr lang="en-US" dirty="0" smtClean="0">
                <a:solidFill>
                  <a:srgbClr val="FF0000"/>
                </a:solidFill>
              </a:rPr>
              <a:t> , </a:t>
            </a:r>
            <a:r>
              <a:rPr lang="en-US" dirty="0" err="1" smtClean="0">
                <a:solidFill>
                  <a:srgbClr val="FF0000"/>
                </a:solidFill>
              </a:rPr>
              <a:t>maxint</a:t>
            </a:r>
            <a:r>
              <a:rPr lang="en-US" dirty="0" smtClean="0">
                <a:solidFill>
                  <a:srgbClr val="FF0000"/>
                </a:solidFill>
              </a:rPr>
              <a:t>]}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if (x &gt; 100) {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    {[101, </a:t>
            </a:r>
            <a:r>
              <a:rPr lang="en-US" dirty="0" err="1" smtClean="0">
                <a:solidFill>
                  <a:srgbClr val="FF0000"/>
                </a:solidFill>
              </a:rPr>
              <a:t>maxint</a:t>
            </a:r>
            <a:r>
              <a:rPr lang="en-US" dirty="0" smtClean="0">
                <a:solidFill>
                  <a:srgbClr val="FF0000"/>
                </a:solidFill>
              </a:rPr>
              <a:t>]}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 return x -10 ;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smtClean="0">
                <a:solidFill>
                  <a:srgbClr val="FF0000"/>
                </a:solidFill>
              </a:rPr>
              <a:t>{[91, maxint-10];}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else {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  {[</a:t>
            </a:r>
            <a:r>
              <a:rPr lang="en-US" dirty="0" err="1" smtClean="0">
                <a:solidFill>
                  <a:srgbClr val="FF0000"/>
                </a:solidFill>
              </a:rPr>
              <a:t>minint</a:t>
            </a:r>
            <a:r>
              <a:rPr lang="en-US" dirty="0" smtClean="0">
                <a:solidFill>
                  <a:srgbClr val="FF0000"/>
                </a:solidFill>
              </a:rPr>
              <a:t>, 100] }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return f(f(x+11))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  { [91, 91]}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}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3688"/>
            <a:ext cx="7772400" cy="854075"/>
          </a:xfrm>
        </p:spPr>
        <p:txBody>
          <a:bodyPr/>
          <a:lstStyle/>
          <a:p>
            <a:pPr algn="ctr"/>
            <a:r>
              <a:rPr lang="en-US" sz="4000" smtClean="0"/>
              <a:t>Example Program</a:t>
            </a:r>
            <a:br>
              <a:rPr lang="en-US" sz="4000" smtClean="0"/>
            </a:br>
            <a:r>
              <a:rPr lang="en-US" sz="4000" smtClean="0"/>
              <a:t>Interval Analysis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1568450"/>
            <a:ext cx="3335337" cy="1897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smtClean="0">
                <a:sym typeface="Math B" pitchFamily="2" charset="2"/>
              </a:rPr>
              <a:t/>
            </a:r>
            <a:br>
              <a:rPr lang="en-US" sz="2400" smtClean="0">
                <a:sym typeface="Math B" pitchFamily="2" charset="2"/>
              </a:rPr>
            </a:br>
            <a:r>
              <a:rPr lang="en-US" sz="2400" smtClean="0">
                <a:sym typeface="Math B" pitchFamily="2" charset="2"/>
              </a:rPr>
              <a:t>[x := 1]</a:t>
            </a:r>
            <a:r>
              <a:rPr lang="en-US" sz="2400" baseline="30000" smtClean="0">
                <a:sym typeface="Math B" pitchFamily="2" charset="2"/>
              </a:rPr>
              <a:t>1</a:t>
            </a:r>
            <a:r>
              <a:rPr lang="en-US" sz="2400" smtClean="0">
                <a:sym typeface="Math B" pitchFamily="2" charset="2"/>
              </a:rPr>
              <a:t> ;</a:t>
            </a:r>
            <a:br>
              <a:rPr lang="en-US" sz="2400" smtClean="0">
                <a:sym typeface="Math B" pitchFamily="2" charset="2"/>
              </a:rPr>
            </a:br>
            <a:r>
              <a:rPr lang="en-US" sz="2400" smtClean="0">
                <a:sym typeface="Math B" pitchFamily="2" charset="2"/>
              </a:rPr>
              <a:t>while [x </a:t>
            </a:r>
            <a:r>
              <a:rPr lang="en-US" smtClean="0">
                <a:sym typeface="Symbol" pitchFamily="18" charset="2"/>
              </a:rPr>
              <a:t> 1000]</a:t>
            </a:r>
            <a:r>
              <a:rPr lang="en-US" baseline="30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do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     [x := x + 1;]</a:t>
            </a:r>
            <a:r>
              <a:rPr lang="en-US" baseline="30000" smtClean="0">
                <a:sym typeface="Symbol" pitchFamily="18" charset="2"/>
              </a:rPr>
              <a:t>3</a:t>
            </a:r>
            <a:r>
              <a:rPr lang="en-US" smtClean="0">
                <a:sym typeface="Symbol" pitchFamily="18" charset="2"/>
              </a:rPr>
              <a:t>      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4017963"/>
            <a:ext cx="3328988" cy="2392362"/>
            <a:chOff x="548" y="2406"/>
            <a:chExt cx="2097" cy="1507"/>
          </a:xfrm>
        </p:grpSpPr>
        <p:sp>
          <p:nvSpPr>
            <p:cNvPr id="27657" name="Rectangle 7"/>
            <p:cNvSpPr>
              <a:spLocks noChangeArrowheads="1"/>
            </p:cNvSpPr>
            <p:nvPr/>
          </p:nvSpPr>
          <p:spPr bwMode="auto">
            <a:xfrm>
              <a:off x="736" y="2406"/>
              <a:ext cx="667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olidFill>
                    <a:schemeClr val="tx1"/>
                  </a:solidFill>
                </a:rPr>
                <a:t>[x:=1]</a:t>
              </a:r>
              <a:r>
                <a:rPr lang="en-US" baseline="300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7658" name="Rectangle 8"/>
            <p:cNvSpPr>
              <a:spLocks noChangeArrowheads="1"/>
            </p:cNvSpPr>
            <p:nvPr/>
          </p:nvSpPr>
          <p:spPr bwMode="auto">
            <a:xfrm>
              <a:off x="548" y="2991"/>
              <a:ext cx="1043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olidFill>
                    <a:schemeClr val="tx1"/>
                  </a:solidFill>
                </a:rPr>
                <a:t>[x </a:t>
              </a:r>
              <a:r>
                <a:rPr lang="en-US">
                  <a:solidFill>
                    <a:schemeClr val="tx1"/>
                  </a:solidFill>
                  <a:sym typeface="Symbol" pitchFamily="18" charset="2"/>
                </a:rPr>
                <a:t> 1000]</a:t>
              </a:r>
              <a:r>
                <a:rPr lang="en-US" baseline="30000">
                  <a:solidFill>
                    <a:schemeClr val="tx1"/>
                  </a:solidFill>
                  <a:sym typeface="Symbol" pitchFamily="18" charset="2"/>
                </a:rPr>
                <a:t>2</a:t>
              </a:r>
              <a:r>
                <a:rPr lang="en-US">
                  <a:solidFill>
                    <a:schemeClr val="tx1"/>
                  </a:solidFill>
                  <a:sym typeface="Symbol" pitchFamily="18" charset="2"/>
                </a:rPr>
                <a:t> </a:t>
              </a:r>
            </a:p>
          </p:txBody>
        </p:sp>
        <p:sp>
          <p:nvSpPr>
            <p:cNvPr id="27659" name="Rectangle 9"/>
            <p:cNvSpPr>
              <a:spLocks noChangeArrowheads="1"/>
            </p:cNvSpPr>
            <p:nvPr/>
          </p:nvSpPr>
          <p:spPr bwMode="auto">
            <a:xfrm>
              <a:off x="562" y="3619"/>
              <a:ext cx="1015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olidFill>
                    <a:schemeClr val="tx1"/>
                  </a:solidFill>
                </a:rPr>
                <a:t>[x := x+1</a:t>
              </a:r>
              <a:r>
                <a:rPr lang="en-US">
                  <a:solidFill>
                    <a:schemeClr val="tx1"/>
                  </a:solidFill>
                  <a:sym typeface="Symbol" pitchFamily="18" charset="2"/>
                </a:rPr>
                <a:t>]</a:t>
              </a:r>
              <a:r>
                <a:rPr lang="en-US" baseline="30000">
                  <a:solidFill>
                    <a:schemeClr val="tx1"/>
                  </a:solidFill>
                  <a:sym typeface="Symbol" pitchFamily="18" charset="2"/>
                </a:rPr>
                <a:t>3</a:t>
              </a:r>
              <a:r>
                <a:rPr lang="en-US">
                  <a:solidFill>
                    <a:schemeClr val="tx1"/>
                  </a:solidFill>
                  <a:sym typeface="Symbol" pitchFamily="18" charset="2"/>
                </a:rPr>
                <a:t> </a:t>
              </a:r>
            </a:p>
          </p:txBody>
        </p:sp>
        <p:sp>
          <p:nvSpPr>
            <p:cNvPr id="27660" name="Line 10"/>
            <p:cNvSpPr>
              <a:spLocks noChangeShapeType="1"/>
            </p:cNvSpPr>
            <p:nvPr/>
          </p:nvSpPr>
          <p:spPr bwMode="auto">
            <a:xfrm>
              <a:off x="1004" y="2700"/>
              <a:ext cx="17" cy="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>
              <a:sp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661" name="Line 11"/>
            <p:cNvSpPr>
              <a:spLocks noChangeShapeType="1"/>
            </p:cNvSpPr>
            <p:nvPr/>
          </p:nvSpPr>
          <p:spPr bwMode="auto">
            <a:xfrm>
              <a:off x="1021" y="3285"/>
              <a:ext cx="0" cy="3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>
              <a:sp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662" name="Rectangle 12"/>
            <p:cNvSpPr>
              <a:spLocks noChangeArrowheads="1"/>
            </p:cNvSpPr>
            <p:nvPr/>
          </p:nvSpPr>
          <p:spPr bwMode="auto">
            <a:xfrm>
              <a:off x="2044" y="2991"/>
              <a:ext cx="60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olidFill>
                    <a:schemeClr val="tx1"/>
                  </a:solidFill>
                </a:rPr>
                <a:t>[exit]</a:t>
              </a:r>
              <a:r>
                <a:rPr lang="en-US" baseline="300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7663" name="Line 13"/>
            <p:cNvSpPr>
              <a:spLocks noChangeShapeType="1"/>
            </p:cNvSpPr>
            <p:nvPr/>
          </p:nvSpPr>
          <p:spPr bwMode="auto">
            <a:xfrm>
              <a:off x="1591" y="3133"/>
              <a:ext cx="549" cy="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>
              <a:sp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7664" name="AutoShape 14"/>
            <p:cNvCxnSpPr>
              <a:cxnSpLocks noChangeShapeType="1"/>
              <a:stCxn id="27659" idx="1"/>
              <a:endCxn id="27658" idx="1"/>
            </p:cNvCxnSpPr>
            <p:nvPr/>
          </p:nvCxnSpPr>
          <p:spPr bwMode="auto">
            <a:xfrm rot="10800000">
              <a:off x="548" y="3138"/>
              <a:ext cx="14" cy="628"/>
            </a:xfrm>
            <a:prstGeom prst="curvedConnector3">
              <a:avLst>
                <a:gd name="adj1" fmla="val 112856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Interpretation of </a:t>
            </a:r>
            <a:br>
              <a:rPr lang="en-US" dirty="0" smtClean="0"/>
            </a:br>
            <a:r>
              <a:rPr lang="en-US" dirty="0" smtClean="0"/>
              <a:t> Atomic Statements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35974" y="3099432"/>
            <a:ext cx="3503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Math B"/>
              </a:rPr>
              <a:t> x := 1</a:t>
            </a:r>
            <a:r>
              <a:rPr lang="en-US" baseline="30000" dirty="0" smtClean="0">
                <a:solidFill>
                  <a:schemeClr val="tx1"/>
                </a:solidFill>
                <a:sym typeface="Math B"/>
              </a:rPr>
              <a:t>#</a:t>
            </a:r>
            <a:r>
              <a:rPr lang="en-US" dirty="0" smtClean="0">
                <a:solidFill>
                  <a:schemeClr val="tx1"/>
                </a:solidFill>
                <a:sym typeface="Math B"/>
              </a:rPr>
              <a:t>[l, u] = [1, 1]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1537" y="3990110"/>
            <a:ext cx="6959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Math B"/>
              </a:rPr>
              <a:t> x :=  x + 1</a:t>
            </a:r>
            <a:r>
              <a:rPr lang="en-US" baseline="30000" dirty="0" smtClean="0">
                <a:solidFill>
                  <a:schemeClr val="tx1"/>
                </a:solidFill>
                <a:sym typeface="Math B"/>
              </a:rPr>
              <a:t>#</a:t>
            </a:r>
            <a:r>
              <a:rPr lang="en-US" dirty="0" smtClean="0">
                <a:solidFill>
                  <a:schemeClr val="tx1"/>
                </a:solidFill>
                <a:sym typeface="Math B"/>
              </a:rPr>
              <a:t>[l, u] = [l, u] + [1, 1] = [l + 1</a:t>
            </a:r>
            <a:r>
              <a:rPr lang="en-US" smtClean="0">
                <a:solidFill>
                  <a:schemeClr val="tx1"/>
                </a:solidFill>
                <a:sym typeface="Math B"/>
              </a:rPr>
              <a:t>, u  </a:t>
            </a:r>
            <a:r>
              <a:rPr lang="en-US" dirty="0" smtClean="0">
                <a:solidFill>
                  <a:schemeClr val="tx1"/>
                </a:solidFill>
                <a:sym typeface="Math B"/>
              </a:rPr>
              <a:t>+ 1]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0249" y="2183082"/>
            <a:ext cx="3503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sym typeface="Math B"/>
              </a:rPr>
              <a:t> skip</a:t>
            </a:r>
            <a:r>
              <a:rPr lang="en-US" baseline="30000" dirty="0" smtClean="0">
                <a:solidFill>
                  <a:schemeClr val="tx1"/>
                </a:solidFill>
                <a:sym typeface="Math B"/>
              </a:rPr>
              <a:t>#</a:t>
            </a:r>
            <a:r>
              <a:rPr lang="en-US" dirty="0" smtClean="0">
                <a:solidFill>
                  <a:schemeClr val="tx1"/>
                </a:solidFill>
                <a:sym typeface="Math B"/>
              </a:rPr>
              <a:t>[l, u] = [l, u]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3688"/>
            <a:ext cx="7772400" cy="854075"/>
          </a:xfrm>
        </p:spPr>
        <p:txBody>
          <a:bodyPr/>
          <a:lstStyle/>
          <a:p>
            <a:pPr algn="ctr"/>
            <a:r>
              <a:rPr lang="en-US" sz="4000" dirty="0" smtClean="0"/>
              <a:t>Equations Interval Analysis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1568450"/>
            <a:ext cx="3335337" cy="1897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smtClean="0">
                <a:sym typeface="Math B" pitchFamily="2" charset="2"/>
              </a:rPr>
              <a:t/>
            </a:r>
            <a:br>
              <a:rPr lang="en-US" sz="2400" smtClean="0">
                <a:sym typeface="Math B" pitchFamily="2" charset="2"/>
              </a:rPr>
            </a:br>
            <a:r>
              <a:rPr lang="en-US" sz="2400" smtClean="0">
                <a:sym typeface="Math B" pitchFamily="2" charset="2"/>
              </a:rPr>
              <a:t>[x := 1]</a:t>
            </a:r>
            <a:r>
              <a:rPr lang="en-US" sz="2400" baseline="30000" smtClean="0">
                <a:sym typeface="Math B" pitchFamily="2" charset="2"/>
              </a:rPr>
              <a:t>1</a:t>
            </a:r>
            <a:r>
              <a:rPr lang="en-US" sz="2400" smtClean="0">
                <a:sym typeface="Math B" pitchFamily="2" charset="2"/>
              </a:rPr>
              <a:t> ;</a:t>
            </a:r>
            <a:br>
              <a:rPr lang="en-US" sz="2400" smtClean="0">
                <a:sym typeface="Math B" pitchFamily="2" charset="2"/>
              </a:rPr>
            </a:br>
            <a:r>
              <a:rPr lang="en-US" sz="2400" smtClean="0">
                <a:sym typeface="Math B" pitchFamily="2" charset="2"/>
              </a:rPr>
              <a:t>while [x </a:t>
            </a:r>
            <a:r>
              <a:rPr lang="en-US" smtClean="0">
                <a:sym typeface="Symbol" pitchFamily="18" charset="2"/>
              </a:rPr>
              <a:t> 1000]</a:t>
            </a:r>
            <a:r>
              <a:rPr lang="en-US" baseline="30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do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     [x := x + 1;]</a:t>
            </a:r>
            <a:r>
              <a:rPr lang="en-US" baseline="30000" smtClean="0">
                <a:sym typeface="Symbol" pitchFamily="18" charset="2"/>
              </a:rPr>
              <a:t>3</a:t>
            </a:r>
            <a:r>
              <a:rPr lang="en-US" smtClean="0">
                <a:sym typeface="Symbol" pitchFamily="18" charset="2"/>
              </a:rPr>
              <a:t>       </a:t>
            </a:r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3630613" y="1568450"/>
            <a:ext cx="5305425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En(1</a:t>
            </a:r>
            <a:r>
              <a:rPr lang="en-US" sz="2000" dirty="0">
                <a:solidFill>
                  <a:schemeClr val="tx1"/>
                </a:solidFill>
              </a:rPr>
              <a:t>) = [</a:t>
            </a:r>
            <a:r>
              <a:rPr lang="en-US" sz="2000" dirty="0" err="1">
                <a:solidFill>
                  <a:schemeClr val="tx1"/>
                </a:solidFill>
              </a:rPr>
              <a:t>minint,maxint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]  </a:t>
            </a:r>
          </a:p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Ex(1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 = [1,1]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3630613" y="2611438"/>
            <a:ext cx="5305425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In(2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 smtClean="0">
                <a:solidFill>
                  <a:schemeClr val="tx1"/>
                </a:solidFill>
              </a:rPr>
              <a:t>=</a:t>
            </a:r>
          </a:p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Ex(2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 = </a:t>
            </a: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In(2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4017963"/>
            <a:ext cx="3328988" cy="2392362"/>
            <a:chOff x="548" y="2406"/>
            <a:chExt cx="2097" cy="1507"/>
          </a:xfrm>
        </p:grpSpPr>
        <p:sp>
          <p:nvSpPr>
            <p:cNvPr id="27657" name="Rectangle 7"/>
            <p:cNvSpPr>
              <a:spLocks noChangeArrowheads="1"/>
            </p:cNvSpPr>
            <p:nvPr/>
          </p:nvSpPr>
          <p:spPr bwMode="auto">
            <a:xfrm>
              <a:off x="736" y="2406"/>
              <a:ext cx="667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 dirty="0">
                  <a:solidFill>
                    <a:schemeClr val="tx1"/>
                  </a:solidFill>
                </a:rPr>
                <a:t>[x:=1]</a:t>
              </a:r>
              <a:r>
                <a:rPr lang="en-US" baseline="30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7658" name="Rectangle 8"/>
            <p:cNvSpPr>
              <a:spLocks noChangeArrowheads="1"/>
            </p:cNvSpPr>
            <p:nvPr/>
          </p:nvSpPr>
          <p:spPr bwMode="auto">
            <a:xfrm>
              <a:off x="548" y="2991"/>
              <a:ext cx="1043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olidFill>
                    <a:schemeClr val="tx1"/>
                  </a:solidFill>
                </a:rPr>
                <a:t>[x </a:t>
              </a:r>
              <a:r>
                <a:rPr lang="en-US">
                  <a:solidFill>
                    <a:schemeClr val="tx1"/>
                  </a:solidFill>
                  <a:sym typeface="Symbol" pitchFamily="18" charset="2"/>
                </a:rPr>
                <a:t> 1000]</a:t>
              </a:r>
              <a:r>
                <a:rPr lang="en-US" baseline="30000">
                  <a:solidFill>
                    <a:schemeClr val="tx1"/>
                  </a:solidFill>
                  <a:sym typeface="Symbol" pitchFamily="18" charset="2"/>
                </a:rPr>
                <a:t>2</a:t>
              </a:r>
              <a:r>
                <a:rPr lang="en-US">
                  <a:solidFill>
                    <a:schemeClr val="tx1"/>
                  </a:solidFill>
                  <a:sym typeface="Symbol" pitchFamily="18" charset="2"/>
                </a:rPr>
                <a:t> </a:t>
              </a:r>
            </a:p>
          </p:txBody>
        </p:sp>
        <p:sp>
          <p:nvSpPr>
            <p:cNvPr id="27659" name="Rectangle 9"/>
            <p:cNvSpPr>
              <a:spLocks noChangeArrowheads="1"/>
            </p:cNvSpPr>
            <p:nvPr/>
          </p:nvSpPr>
          <p:spPr bwMode="auto">
            <a:xfrm>
              <a:off x="562" y="3619"/>
              <a:ext cx="1015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olidFill>
                    <a:schemeClr val="tx1"/>
                  </a:solidFill>
                </a:rPr>
                <a:t>[x := x+1</a:t>
              </a:r>
              <a:r>
                <a:rPr lang="en-US">
                  <a:solidFill>
                    <a:schemeClr val="tx1"/>
                  </a:solidFill>
                  <a:sym typeface="Symbol" pitchFamily="18" charset="2"/>
                </a:rPr>
                <a:t>]</a:t>
              </a:r>
              <a:r>
                <a:rPr lang="en-US" baseline="30000">
                  <a:solidFill>
                    <a:schemeClr val="tx1"/>
                  </a:solidFill>
                  <a:sym typeface="Symbol" pitchFamily="18" charset="2"/>
                </a:rPr>
                <a:t>3</a:t>
              </a:r>
              <a:r>
                <a:rPr lang="en-US">
                  <a:solidFill>
                    <a:schemeClr val="tx1"/>
                  </a:solidFill>
                  <a:sym typeface="Symbol" pitchFamily="18" charset="2"/>
                </a:rPr>
                <a:t> </a:t>
              </a:r>
            </a:p>
          </p:txBody>
        </p:sp>
        <p:sp>
          <p:nvSpPr>
            <p:cNvPr id="27660" name="Line 10"/>
            <p:cNvSpPr>
              <a:spLocks noChangeShapeType="1"/>
            </p:cNvSpPr>
            <p:nvPr/>
          </p:nvSpPr>
          <p:spPr bwMode="auto">
            <a:xfrm>
              <a:off x="1004" y="2700"/>
              <a:ext cx="17" cy="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>
              <a:sp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661" name="Line 11"/>
            <p:cNvSpPr>
              <a:spLocks noChangeShapeType="1"/>
            </p:cNvSpPr>
            <p:nvPr/>
          </p:nvSpPr>
          <p:spPr bwMode="auto">
            <a:xfrm>
              <a:off x="1021" y="3285"/>
              <a:ext cx="0" cy="3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>
              <a:sp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662" name="Rectangle 12"/>
            <p:cNvSpPr>
              <a:spLocks noChangeArrowheads="1"/>
            </p:cNvSpPr>
            <p:nvPr/>
          </p:nvSpPr>
          <p:spPr bwMode="auto">
            <a:xfrm>
              <a:off x="2044" y="2991"/>
              <a:ext cx="60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olidFill>
                    <a:schemeClr val="tx1"/>
                  </a:solidFill>
                </a:rPr>
                <a:t>[exit]</a:t>
              </a:r>
              <a:r>
                <a:rPr lang="en-US" baseline="300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7663" name="Line 13"/>
            <p:cNvSpPr>
              <a:spLocks noChangeShapeType="1"/>
            </p:cNvSpPr>
            <p:nvPr/>
          </p:nvSpPr>
          <p:spPr bwMode="auto">
            <a:xfrm>
              <a:off x="1591" y="3133"/>
              <a:ext cx="549" cy="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>
              <a:sp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7664" name="AutoShape 14"/>
            <p:cNvCxnSpPr>
              <a:cxnSpLocks noChangeShapeType="1"/>
              <a:stCxn id="27659" idx="1"/>
              <a:endCxn id="27658" idx="1"/>
            </p:cNvCxnSpPr>
            <p:nvPr/>
          </p:nvCxnSpPr>
          <p:spPr bwMode="auto">
            <a:xfrm rot="10800000">
              <a:off x="548" y="3138"/>
              <a:ext cx="14" cy="628"/>
            </a:xfrm>
            <a:prstGeom prst="curvedConnector3">
              <a:avLst>
                <a:gd name="adj1" fmla="val 112856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3630613" y="3819525"/>
            <a:ext cx="5305425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En(3</a:t>
            </a:r>
            <a:r>
              <a:rPr lang="en-US" sz="2000" dirty="0">
                <a:solidFill>
                  <a:schemeClr val="tx1"/>
                </a:solidFill>
              </a:rPr>
              <a:t>) = </a:t>
            </a:r>
            <a:endParaRPr lang="en-US" sz="2000" dirty="0">
              <a:solidFill>
                <a:schemeClr val="tx1"/>
              </a:solidFill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Ex(3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 = </a:t>
            </a: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In(3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)+[1,1]</a:t>
            </a: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3630613" y="5495925"/>
            <a:ext cx="5305425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En(4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 smtClean="0">
                <a:solidFill>
                  <a:schemeClr val="tx1"/>
                </a:solidFill>
              </a:rPr>
              <a:t>=</a:t>
            </a:r>
            <a:endParaRPr lang="en-US" sz="2000" dirty="0">
              <a:solidFill>
                <a:schemeClr val="tx1"/>
              </a:solidFill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Ex(4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 = </a:t>
            </a: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In(4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6" grpId="0"/>
      <p:bldP spid="233477" grpId="0"/>
      <p:bldP spid="233487" grpId="0"/>
      <p:bldP spid="23348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Interpretation of Joins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31273" y="2517569"/>
            <a:ext cx="2303813" cy="11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4385" y="2303814"/>
            <a:ext cx="605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28052" y="2313713"/>
            <a:ext cx="605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135086" y="2396842"/>
            <a:ext cx="0" cy="261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29361" y="2396842"/>
            <a:ext cx="0" cy="261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51906" y="1662545"/>
            <a:ext cx="1472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234923" y="2539344"/>
            <a:ext cx="2303813" cy="11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48035" y="2325589"/>
            <a:ext cx="605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31702" y="2335488"/>
            <a:ext cx="605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7538736" y="2418617"/>
            <a:ext cx="0" cy="261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233011" y="2418617"/>
            <a:ext cx="0" cy="261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555556" y="1684320"/>
            <a:ext cx="1472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else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1056894" y="4180114"/>
            <a:ext cx="5961413" cy="568543"/>
            <a:chOff x="700644" y="4180114"/>
            <a:chExt cx="5961413" cy="568543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2454198" y="4449244"/>
              <a:ext cx="2303813" cy="118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700644" y="4180114"/>
              <a:ext cx="18723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min l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dirty="0" smtClean="0">
                  <a:solidFill>
                    <a:schemeClr val="tx1"/>
                  </a:solidFill>
                </a:rPr>
                <a:t>, l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50977" y="4286992"/>
              <a:ext cx="1811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max u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dirty="0" smtClean="0">
                  <a:solidFill>
                    <a:schemeClr val="tx1"/>
                  </a:solidFill>
                </a:rPr>
                <a:t>,u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4758011" y="4328517"/>
              <a:ext cx="0" cy="2612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452286" y="4328517"/>
              <a:ext cx="0" cy="2612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273583" y="3522968"/>
            <a:ext cx="1472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sym typeface="Math B"/>
              </a:rPr>
              <a:t>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45029" y="5628903"/>
            <a:ext cx="667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[l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, u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 smtClean="0">
                <a:solidFill>
                  <a:schemeClr val="tx1"/>
                </a:solidFill>
                <a:sym typeface="Math B"/>
              </a:rPr>
              <a:t></a:t>
            </a:r>
            <a:r>
              <a:rPr lang="en-US" dirty="0" smtClean="0">
                <a:solidFill>
                  <a:schemeClr val="tx1"/>
                </a:solidFill>
              </a:rPr>
              <a:t> [l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, u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] =[min(l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, l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), max (u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, u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)]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3688"/>
            <a:ext cx="7772400" cy="854075"/>
          </a:xfrm>
        </p:spPr>
        <p:txBody>
          <a:bodyPr/>
          <a:lstStyle/>
          <a:p>
            <a:pPr algn="ctr"/>
            <a:r>
              <a:rPr lang="en-US" sz="4000" dirty="0" smtClean="0"/>
              <a:t>Equations Interval Analysis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1568450"/>
            <a:ext cx="3335337" cy="1897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smtClean="0">
                <a:sym typeface="Math B" pitchFamily="2" charset="2"/>
              </a:rPr>
              <a:t/>
            </a:r>
            <a:br>
              <a:rPr lang="en-US" sz="2400" smtClean="0">
                <a:sym typeface="Math B" pitchFamily="2" charset="2"/>
              </a:rPr>
            </a:br>
            <a:r>
              <a:rPr lang="en-US" sz="2400" smtClean="0">
                <a:sym typeface="Math B" pitchFamily="2" charset="2"/>
              </a:rPr>
              <a:t>[x := 1]</a:t>
            </a:r>
            <a:r>
              <a:rPr lang="en-US" sz="2400" baseline="30000" smtClean="0">
                <a:sym typeface="Math B" pitchFamily="2" charset="2"/>
              </a:rPr>
              <a:t>1</a:t>
            </a:r>
            <a:r>
              <a:rPr lang="en-US" sz="2400" smtClean="0">
                <a:sym typeface="Math B" pitchFamily="2" charset="2"/>
              </a:rPr>
              <a:t> ;</a:t>
            </a:r>
            <a:br>
              <a:rPr lang="en-US" sz="2400" smtClean="0">
                <a:sym typeface="Math B" pitchFamily="2" charset="2"/>
              </a:rPr>
            </a:br>
            <a:r>
              <a:rPr lang="en-US" sz="2400" smtClean="0">
                <a:sym typeface="Math B" pitchFamily="2" charset="2"/>
              </a:rPr>
              <a:t>while [x </a:t>
            </a:r>
            <a:r>
              <a:rPr lang="en-US" smtClean="0">
                <a:sym typeface="Symbol" pitchFamily="18" charset="2"/>
              </a:rPr>
              <a:t> 1000]</a:t>
            </a:r>
            <a:r>
              <a:rPr lang="en-US" baseline="30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do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     [x := x + 1;]</a:t>
            </a:r>
            <a:r>
              <a:rPr lang="en-US" baseline="30000" smtClean="0">
                <a:sym typeface="Symbol" pitchFamily="18" charset="2"/>
              </a:rPr>
              <a:t>3</a:t>
            </a:r>
            <a:r>
              <a:rPr lang="en-US" smtClean="0">
                <a:sym typeface="Symbol" pitchFamily="18" charset="2"/>
              </a:rPr>
              <a:t>       </a:t>
            </a:r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3630613" y="1568450"/>
            <a:ext cx="5305425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En(1</a:t>
            </a:r>
            <a:r>
              <a:rPr lang="en-US" sz="2000" dirty="0">
                <a:solidFill>
                  <a:schemeClr val="tx1"/>
                </a:solidFill>
              </a:rPr>
              <a:t>) = [</a:t>
            </a:r>
            <a:r>
              <a:rPr lang="en-US" sz="2000" dirty="0" err="1">
                <a:solidFill>
                  <a:schemeClr val="tx1"/>
                </a:solidFill>
              </a:rPr>
              <a:t>minint,maxint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]  </a:t>
            </a:r>
          </a:p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Ex(1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 = [1,1]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3630613" y="2611438"/>
            <a:ext cx="5305425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En(2</a:t>
            </a:r>
            <a:r>
              <a:rPr lang="en-US" sz="2000" dirty="0">
                <a:solidFill>
                  <a:schemeClr val="tx1"/>
                </a:solidFill>
              </a:rPr>
              <a:t>) = </a:t>
            </a:r>
            <a:r>
              <a:rPr lang="en-US" sz="2000" dirty="0" smtClean="0">
                <a:solidFill>
                  <a:schemeClr val="tx1"/>
                </a:solidFill>
              </a:rPr>
              <a:t>En(1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>
                <a:solidFill>
                  <a:schemeClr val="tx1"/>
                </a:solidFill>
                <a:sym typeface="Math B" pitchFamily="2" charset="2"/>
              </a:rPr>
              <a:t> </a:t>
            </a:r>
            <a:r>
              <a:rPr lang="en-US" sz="2000" dirty="0" smtClean="0">
                <a:solidFill>
                  <a:schemeClr val="tx1"/>
                </a:solidFill>
                <a:sym typeface="Math B" pitchFamily="2" charset="2"/>
              </a:rPr>
              <a:t>En(3</a:t>
            </a:r>
            <a:r>
              <a:rPr lang="en-US" sz="2000" dirty="0">
                <a:solidFill>
                  <a:schemeClr val="tx1"/>
                </a:solidFill>
                <a:sym typeface="Math B" pitchFamily="2" charset="2"/>
              </a:rPr>
              <a:t>)</a:t>
            </a:r>
            <a:endParaRPr lang="en-US" sz="2000" dirty="0">
              <a:solidFill>
                <a:schemeClr val="tx1"/>
              </a:solidFill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Ex(2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 = </a:t>
            </a: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En(2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4017963"/>
            <a:ext cx="3328988" cy="2392362"/>
            <a:chOff x="548" y="2406"/>
            <a:chExt cx="2097" cy="1507"/>
          </a:xfrm>
        </p:grpSpPr>
        <p:sp>
          <p:nvSpPr>
            <p:cNvPr id="27657" name="Rectangle 7"/>
            <p:cNvSpPr>
              <a:spLocks noChangeArrowheads="1"/>
            </p:cNvSpPr>
            <p:nvPr/>
          </p:nvSpPr>
          <p:spPr bwMode="auto">
            <a:xfrm>
              <a:off x="736" y="2406"/>
              <a:ext cx="667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 dirty="0">
                  <a:solidFill>
                    <a:schemeClr val="tx1"/>
                  </a:solidFill>
                </a:rPr>
                <a:t>[x:=1]</a:t>
              </a:r>
              <a:r>
                <a:rPr lang="en-US" baseline="30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7658" name="Rectangle 8"/>
            <p:cNvSpPr>
              <a:spLocks noChangeArrowheads="1"/>
            </p:cNvSpPr>
            <p:nvPr/>
          </p:nvSpPr>
          <p:spPr bwMode="auto">
            <a:xfrm>
              <a:off x="548" y="2991"/>
              <a:ext cx="1043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olidFill>
                    <a:schemeClr val="tx1"/>
                  </a:solidFill>
                </a:rPr>
                <a:t>[x </a:t>
              </a:r>
              <a:r>
                <a:rPr lang="en-US">
                  <a:solidFill>
                    <a:schemeClr val="tx1"/>
                  </a:solidFill>
                  <a:sym typeface="Symbol" pitchFamily="18" charset="2"/>
                </a:rPr>
                <a:t> 1000]</a:t>
              </a:r>
              <a:r>
                <a:rPr lang="en-US" baseline="30000">
                  <a:solidFill>
                    <a:schemeClr val="tx1"/>
                  </a:solidFill>
                  <a:sym typeface="Symbol" pitchFamily="18" charset="2"/>
                </a:rPr>
                <a:t>2</a:t>
              </a:r>
              <a:r>
                <a:rPr lang="en-US">
                  <a:solidFill>
                    <a:schemeClr val="tx1"/>
                  </a:solidFill>
                  <a:sym typeface="Symbol" pitchFamily="18" charset="2"/>
                </a:rPr>
                <a:t> </a:t>
              </a:r>
            </a:p>
          </p:txBody>
        </p:sp>
        <p:sp>
          <p:nvSpPr>
            <p:cNvPr id="27659" name="Rectangle 9"/>
            <p:cNvSpPr>
              <a:spLocks noChangeArrowheads="1"/>
            </p:cNvSpPr>
            <p:nvPr/>
          </p:nvSpPr>
          <p:spPr bwMode="auto">
            <a:xfrm>
              <a:off x="562" y="3619"/>
              <a:ext cx="1015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olidFill>
                    <a:schemeClr val="tx1"/>
                  </a:solidFill>
                </a:rPr>
                <a:t>[x := x+1</a:t>
              </a:r>
              <a:r>
                <a:rPr lang="en-US">
                  <a:solidFill>
                    <a:schemeClr val="tx1"/>
                  </a:solidFill>
                  <a:sym typeface="Symbol" pitchFamily="18" charset="2"/>
                </a:rPr>
                <a:t>]</a:t>
              </a:r>
              <a:r>
                <a:rPr lang="en-US" baseline="30000">
                  <a:solidFill>
                    <a:schemeClr val="tx1"/>
                  </a:solidFill>
                  <a:sym typeface="Symbol" pitchFamily="18" charset="2"/>
                </a:rPr>
                <a:t>3</a:t>
              </a:r>
              <a:r>
                <a:rPr lang="en-US">
                  <a:solidFill>
                    <a:schemeClr val="tx1"/>
                  </a:solidFill>
                  <a:sym typeface="Symbol" pitchFamily="18" charset="2"/>
                </a:rPr>
                <a:t> </a:t>
              </a:r>
            </a:p>
          </p:txBody>
        </p:sp>
        <p:sp>
          <p:nvSpPr>
            <p:cNvPr id="27660" name="Line 10"/>
            <p:cNvSpPr>
              <a:spLocks noChangeShapeType="1"/>
            </p:cNvSpPr>
            <p:nvPr/>
          </p:nvSpPr>
          <p:spPr bwMode="auto">
            <a:xfrm>
              <a:off x="1004" y="2700"/>
              <a:ext cx="17" cy="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>
              <a:sp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661" name="Line 11"/>
            <p:cNvSpPr>
              <a:spLocks noChangeShapeType="1"/>
            </p:cNvSpPr>
            <p:nvPr/>
          </p:nvSpPr>
          <p:spPr bwMode="auto">
            <a:xfrm>
              <a:off x="1021" y="3285"/>
              <a:ext cx="0" cy="3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>
              <a:sp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662" name="Rectangle 12"/>
            <p:cNvSpPr>
              <a:spLocks noChangeArrowheads="1"/>
            </p:cNvSpPr>
            <p:nvPr/>
          </p:nvSpPr>
          <p:spPr bwMode="auto">
            <a:xfrm>
              <a:off x="2044" y="2991"/>
              <a:ext cx="60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olidFill>
                    <a:schemeClr val="tx1"/>
                  </a:solidFill>
                </a:rPr>
                <a:t>[exit]</a:t>
              </a:r>
              <a:r>
                <a:rPr lang="en-US" baseline="300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7663" name="Line 13"/>
            <p:cNvSpPr>
              <a:spLocks noChangeShapeType="1"/>
            </p:cNvSpPr>
            <p:nvPr/>
          </p:nvSpPr>
          <p:spPr bwMode="auto">
            <a:xfrm>
              <a:off x="1591" y="3133"/>
              <a:ext cx="549" cy="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>
              <a:sp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7664" name="AutoShape 14"/>
            <p:cNvCxnSpPr>
              <a:cxnSpLocks noChangeShapeType="1"/>
              <a:stCxn id="27659" idx="1"/>
              <a:endCxn id="27658" idx="1"/>
            </p:cNvCxnSpPr>
            <p:nvPr/>
          </p:nvCxnSpPr>
          <p:spPr bwMode="auto">
            <a:xfrm rot="10800000">
              <a:off x="548" y="3138"/>
              <a:ext cx="14" cy="628"/>
            </a:xfrm>
            <a:prstGeom prst="curvedConnector3">
              <a:avLst>
                <a:gd name="adj1" fmla="val 112856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3630613" y="3819525"/>
            <a:ext cx="5305425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En(3</a:t>
            </a:r>
            <a:r>
              <a:rPr lang="en-US" sz="2000" dirty="0">
                <a:solidFill>
                  <a:schemeClr val="tx1"/>
                </a:solidFill>
              </a:rPr>
              <a:t>) = 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Ex(3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 = </a:t>
            </a: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En(3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)+[1,1]</a:t>
            </a: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3630613" y="5495925"/>
            <a:ext cx="5305425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En(4</a:t>
            </a:r>
            <a:r>
              <a:rPr lang="en-US" sz="2000" dirty="0">
                <a:solidFill>
                  <a:schemeClr val="tx1"/>
                </a:solidFill>
              </a:rPr>
              <a:t>) = </a:t>
            </a:r>
            <a:endParaRPr lang="en-US" sz="2000" dirty="0">
              <a:solidFill>
                <a:schemeClr val="tx1"/>
              </a:solidFill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Ex(4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 = </a:t>
            </a: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En(4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7" grpId="0"/>
      <p:bldP spid="233487" grpId="0"/>
      <p:bldP spid="23348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Interpretation of Meets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31273" y="2517569"/>
            <a:ext cx="2303813" cy="11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4385" y="2303814"/>
            <a:ext cx="605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28052" y="2313713"/>
            <a:ext cx="605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135086" y="2396842"/>
            <a:ext cx="0" cy="261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29361" y="2396842"/>
            <a:ext cx="0" cy="261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34923" y="2539344"/>
            <a:ext cx="2303813" cy="11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48035" y="2325589"/>
            <a:ext cx="605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31702" y="2335488"/>
            <a:ext cx="605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endParaRPr lang="en-US" baseline="-25000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7538736" y="2418617"/>
            <a:ext cx="0" cy="261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233011" y="2418617"/>
            <a:ext cx="0" cy="261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555556" y="1684320"/>
            <a:ext cx="1472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assume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34"/>
          <p:cNvGrpSpPr/>
          <p:nvPr/>
        </p:nvGrpSpPr>
        <p:grpSpPr>
          <a:xfrm>
            <a:off x="700644" y="4180114"/>
            <a:ext cx="5961413" cy="568543"/>
            <a:chOff x="700644" y="4180114"/>
            <a:chExt cx="5961413" cy="568543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2454198" y="4449244"/>
              <a:ext cx="2303813" cy="118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700644" y="4180114"/>
              <a:ext cx="18723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max l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dirty="0" smtClean="0">
                  <a:solidFill>
                    <a:schemeClr val="tx1"/>
                  </a:solidFill>
                </a:rPr>
                <a:t>, l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50977" y="4286992"/>
              <a:ext cx="1811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min u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dirty="0" smtClean="0">
                  <a:solidFill>
                    <a:schemeClr val="tx1"/>
                  </a:solidFill>
                </a:rPr>
                <a:t>,u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4758011" y="4328517"/>
              <a:ext cx="0" cy="2612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452286" y="4328517"/>
              <a:ext cx="0" cy="2612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2834208" y="3522968"/>
            <a:ext cx="1472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sym typeface="Math B"/>
              </a:rPr>
              <a:t>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45029" y="5628903"/>
            <a:ext cx="667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[l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, u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 smtClean="0">
                <a:solidFill>
                  <a:schemeClr val="tx1"/>
                </a:solidFill>
                <a:sym typeface="Math B"/>
              </a:rPr>
              <a:t></a:t>
            </a:r>
            <a:r>
              <a:rPr lang="en-US" dirty="0" smtClean="0">
                <a:solidFill>
                  <a:schemeClr val="tx1"/>
                </a:solidFill>
              </a:rPr>
              <a:t> [l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, u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] =[max(l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, l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), min (u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, u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)]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24206" y="1682345"/>
            <a:ext cx="1472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assume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Automatically infer sound invariants from the code</a:t>
            </a:r>
          </a:p>
          <a:p>
            <a:r>
              <a:rPr lang="en-US" dirty="0" smtClean="0"/>
              <a:t>Prove the absence of certain program errors</a:t>
            </a:r>
          </a:p>
          <a:p>
            <a:r>
              <a:rPr lang="en-US" dirty="0" smtClean="0"/>
              <a:t>Prove user-defined assertions</a:t>
            </a:r>
          </a:p>
          <a:p>
            <a:r>
              <a:rPr lang="en-US" dirty="0" smtClean="0"/>
              <a:t>Report bugs before the program is executed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3688"/>
            <a:ext cx="7772400" cy="854075"/>
          </a:xfrm>
        </p:spPr>
        <p:txBody>
          <a:bodyPr/>
          <a:lstStyle/>
          <a:p>
            <a:pPr algn="ctr"/>
            <a:r>
              <a:rPr lang="en-US" sz="4000" dirty="0" smtClean="0"/>
              <a:t>Equations Interval Analysis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438" y="1568450"/>
            <a:ext cx="3335337" cy="189706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400" smtClean="0">
                <a:sym typeface="Math B" pitchFamily="2" charset="2"/>
              </a:rPr>
              <a:t/>
            </a:r>
            <a:br>
              <a:rPr lang="en-US" sz="2400" smtClean="0">
                <a:sym typeface="Math B" pitchFamily="2" charset="2"/>
              </a:rPr>
            </a:br>
            <a:r>
              <a:rPr lang="en-US" sz="2400" smtClean="0">
                <a:sym typeface="Math B" pitchFamily="2" charset="2"/>
              </a:rPr>
              <a:t>[x := 1]</a:t>
            </a:r>
            <a:r>
              <a:rPr lang="en-US" sz="2400" baseline="30000" smtClean="0">
                <a:sym typeface="Math B" pitchFamily="2" charset="2"/>
              </a:rPr>
              <a:t>1</a:t>
            </a:r>
            <a:r>
              <a:rPr lang="en-US" sz="2400" smtClean="0">
                <a:sym typeface="Math B" pitchFamily="2" charset="2"/>
              </a:rPr>
              <a:t> ;</a:t>
            </a:r>
            <a:br>
              <a:rPr lang="en-US" sz="2400" smtClean="0">
                <a:sym typeface="Math B" pitchFamily="2" charset="2"/>
              </a:rPr>
            </a:br>
            <a:r>
              <a:rPr lang="en-US" sz="2400" smtClean="0">
                <a:sym typeface="Math B" pitchFamily="2" charset="2"/>
              </a:rPr>
              <a:t>while [x </a:t>
            </a:r>
            <a:r>
              <a:rPr lang="en-US" smtClean="0">
                <a:sym typeface="Symbol" pitchFamily="18" charset="2"/>
              </a:rPr>
              <a:t> 1000]</a:t>
            </a:r>
            <a:r>
              <a:rPr lang="en-US" baseline="30000" smtClean="0">
                <a:sym typeface="Symbol" pitchFamily="18" charset="2"/>
              </a:rPr>
              <a:t>2</a:t>
            </a:r>
            <a:r>
              <a:rPr lang="en-US" smtClean="0">
                <a:sym typeface="Symbol" pitchFamily="18" charset="2"/>
              </a:rPr>
              <a:t> do</a:t>
            </a:r>
            <a:br>
              <a:rPr lang="en-US" smtClean="0">
                <a:sym typeface="Symbol" pitchFamily="18" charset="2"/>
              </a:rPr>
            </a:br>
            <a:r>
              <a:rPr lang="en-US" smtClean="0">
                <a:sym typeface="Symbol" pitchFamily="18" charset="2"/>
              </a:rPr>
              <a:t>     [x := x + 1;]</a:t>
            </a:r>
            <a:r>
              <a:rPr lang="en-US" baseline="30000" smtClean="0">
                <a:sym typeface="Symbol" pitchFamily="18" charset="2"/>
              </a:rPr>
              <a:t>3</a:t>
            </a:r>
            <a:r>
              <a:rPr lang="en-US" smtClean="0">
                <a:sym typeface="Symbol" pitchFamily="18" charset="2"/>
              </a:rPr>
              <a:t>       </a:t>
            </a:r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3630613" y="1568450"/>
            <a:ext cx="5305425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En(1</a:t>
            </a:r>
            <a:r>
              <a:rPr lang="en-US" sz="2000" dirty="0">
                <a:solidFill>
                  <a:schemeClr val="tx1"/>
                </a:solidFill>
              </a:rPr>
              <a:t>) = [</a:t>
            </a:r>
            <a:r>
              <a:rPr lang="en-US" sz="2000" dirty="0" err="1">
                <a:solidFill>
                  <a:schemeClr val="tx1"/>
                </a:solidFill>
              </a:rPr>
              <a:t>minint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maxint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]  </a:t>
            </a:r>
          </a:p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Ex(1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 = [1,1]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3630613" y="2611438"/>
            <a:ext cx="5305425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En(2</a:t>
            </a:r>
            <a:r>
              <a:rPr lang="en-US" sz="2000" dirty="0">
                <a:solidFill>
                  <a:schemeClr val="tx1"/>
                </a:solidFill>
              </a:rPr>
              <a:t>) = </a:t>
            </a:r>
            <a:r>
              <a:rPr lang="en-US" sz="2000" dirty="0" smtClean="0">
                <a:solidFill>
                  <a:schemeClr val="tx1"/>
                </a:solidFill>
              </a:rPr>
              <a:t>Ex(1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>
                <a:solidFill>
                  <a:schemeClr val="tx1"/>
                </a:solidFill>
                <a:sym typeface="Math B" pitchFamily="2" charset="2"/>
              </a:rPr>
              <a:t> </a:t>
            </a:r>
            <a:r>
              <a:rPr lang="en-US" sz="2000" dirty="0" smtClean="0">
                <a:solidFill>
                  <a:schemeClr val="tx1"/>
                </a:solidFill>
                <a:sym typeface="Math B" pitchFamily="2" charset="2"/>
              </a:rPr>
              <a:t>Ex(3</a:t>
            </a:r>
            <a:r>
              <a:rPr lang="en-US" sz="2000" dirty="0">
                <a:solidFill>
                  <a:schemeClr val="tx1"/>
                </a:solidFill>
                <a:sym typeface="Math B" pitchFamily="2" charset="2"/>
              </a:rPr>
              <a:t>)</a:t>
            </a:r>
            <a:endParaRPr lang="en-US" sz="2000" dirty="0">
              <a:solidFill>
                <a:schemeClr val="tx1"/>
              </a:solidFill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Ex(2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 = </a:t>
            </a: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En(2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4017963"/>
            <a:ext cx="3328988" cy="2392362"/>
            <a:chOff x="548" y="2406"/>
            <a:chExt cx="2097" cy="1507"/>
          </a:xfrm>
        </p:grpSpPr>
        <p:sp>
          <p:nvSpPr>
            <p:cNvPr id="27657" name="Rectangle 7"/>
            <p:cNvSpPr>
              <a:spLocks noChangeArrowheads="1"/>
            </p:cNvSpPr>
            <p:nvPr/>
          </p:nvSpPr>
          <p:spPr bwMode="auto">
            <a:xfrm>
              <a:off x="736" y="2406"/>
              <a:ext cx="667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olidFill>
                    <a:schemeClr val="tx1"/>
                  </a:solidFill>
                </a:rPr>
                <a:t>[x:=1]</a:t>
              </a:r>
              <a:r>
                <a:rPr lang="en-US" baseline="300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7658" name="Rectangle 8"/>
            <p:cNvSpPr>
              <a:spLocks noChangeArrowheads="1"/>
            </p:cNvSpPr>
            <p:nvPr/>
          </p:nvSpPr>
          <p:spPr bwMode="auto">
            <a:xfrm>
              <a:off x="548" y="2991"/>
              <a:ext cx="1043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olidFill>
                    <a:schemeClr val="tx1"/>
                  </a:solidFill>
                </a:rPr>
                <a:t>[x </a:t>
              </a:r>
              <a:r>
                <a:rPr lang="en-US">
                  <a:solidFill>
                    <a:schemeClr val="tx1"/>
                  </a:solidFill>
                  <a:sym typeface="Symbol" pitchFamily="18" charset="2"/>
                </a:rPr>
                <a:t> 1000]</a:t>
              </a:r>
              <a:r>
                <a:rPr lang="en-US" baseline="30000">
                  <a:solidFill>
                    <a:schemeClr val="tx1"/>
                  </a:solidFill>
                  <a:sym typeface="Symbol" pitchFamily="18" charset="2"/>
                </a:rPr>
                <a:t>2</a:t>
              </a:r>
              <a:r>
                <a:rPr lang="en-US">
                  <a:solidFill>
                    <a:schemeClr val="tx1"/>
                  </a:solidFill>
                  <a:sym typeface="Symbol" pitchFamily="18" charset="2"/>
                </a:rPr>
                <a:t> </a:t>
              </a:r>
            </a:p>
          </p:txBody>
        </p:sp>
        <p:sp>
          <p:nvSpPr>
            <p:cNvPr id="27659" name="Rectangle 9"/>
            <p:cNvSpPr>
              <a:spLocks noChangeArrowheads="1"/>
            </p:cNvSpPr>
            <p:nvPr/>
          </p:nvSpPr>
          <p:spPr bwMode="auto">
            <a:xfrm>
              <a:off x="562" y="3619"/>
              <a:ext cx="1015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olidFill>
                    <a:schemeClr val="tx1"/>
                  </a:solidFill>
                </a:rPr>
                <a:t>[x := x+1</a:t>
              </a:r>
              <a:r>
                <a:rPr lang="en-US">
                  <a:solidFill>
                    <a:schemeClr val="tx1"/>
                  </a:solidFill>
                  <a:sym typeface="Symbol" pitchFamily="18" charset="2"/>
                </a:rPr>
                <a:t>]</a:t>
              </a:r>
              <a:r>
                <a:rPr lang="en-US" baseline="30000">
                  <a:solidFill>
                    <a:schemeClr val="tx1"/>
                  </a:solidFill>
                  <a:sym typeface="Symbol" pitchFamily="18" charset="2"/>
                </a:rPr>
                <a:t>3</a:t>
              </a:r>
              <a:r>
                <a:rPr lang="en-US">
                  <a:solidFill>
                    <a:schemeClr val="tx1"/>
                  </a:solidFill>
                  <a:sym typeface="Symbol" pitchFamily="18" charset="2"/>
                </a:rPr>
                <a:t> </a:t>
              </a:r>
            </a:p>
          </p:txBody>
        </p:sp>
        <p:sp>
          <p:nvSpPr>
            <p:cNvPr id="27660" name="Line 10"/>
            <p:cNvSpPr>
              <a:spLocks noChangeShapeType="1"/>
            </p:cNvSpPr>
            <p:nvPr/>
          </p:nvSpPr>
          <p:spPr bwMode="auto">
            <a:xfrm>
              <a:off x="1004" y="2700"/>
              <a:ext cx="17" cy="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>
              <a:sp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661" name="Line 11"/>
            <p:cNvSpPr>
              <a:spLocks noChangeShapeType="1"/>
            </p:cNvSpPr>
            <p:nvPr/>
          </p:nvSpPr>
          <p:spPr bwMode="auto">
            <a:xfrm>
              <a:off x="1021" y="3285"/>
              <a:ext cx="0" cy="3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>
              <a:sp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662" name="Rectangle 12"/>
            <p:cNvSpPr>
              <a:spLocks noChangeArrowheads="1"/>
            </p:cNvSpPr>
            <p:nvPr/>
          </p:nvSpPr>
          <p:spPr bwMode="auto">
            <a:xfrm>
              <a:off x="2044" y="2991"/>
              <a:ext cx="60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>
                <a:buFont typeface="Monotype Sorts" pitchFamily="2" charset="2"/>
                <a:buNone/>
              </a:pPr>
              <a:r>
                <a:rPr lang="en-US">
                  <a:solidFill>
                    <a:schemeClr val="tx1"/>
                  </a:solidFill>
                </a:rPr>
                <a:t>[exit]</a:t>
              </a:r>
              <a:r>
                <a:rPr lang="en-US" baseline="300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7663" name="Line 13"/>
            <p:cNvSpPr>
              <a:spLocks noChangeShapeType="1"/>
            </p:cNvSpPr>
            <p:nvPr/>
          </p:nvSpPr>
          <p:spPr bwMode="auto">
            <a:xfrm>
              <a:off x="1591" y="3133"/>
              <a:ext cx="549" cy="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2075" tIns="46038" rIns="92075" bIns="46038">
              <a:sp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7664" name="AutoShape 14"/>
            <p:cNvCxnSpPr>
              <a:cxnSpLocks noChangeShapeType="1"/>
              <a:stCxn id="27659" idx="1"/>
              <a:endCxn id="27658" idx="1"/>
            </p:cNvCxnSpPr>
            <p:nvPr/>
          </p:nvCxnSpPr>
          <p:spPr bwMode="auto">
            <a:xfrm rot="10800000">
              <a:off x="548" y="3138"/>
              <a:ext cx="14" cy="628"/>
            </a:xfrm>
            <a:prstGeom prst="curvedConnector3">
              <a:avLst>
                <a:gd name="adj1" fmla="val 112856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3630613" y="3819525"/>
            <a:ext cx="5305425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En(3</a:t>
            </a:r>
            <a:r>
              <a:rPr lang="en-US" sz="2000" dirty="0">
                <a:solidFill>
                  <a:schemeClr val="tx1"/>
                </a:solidFill>
              </a:rPr>
              <a:t>) = </a:t>
            </a:r>
            <a:r>
              <a:rPr lang="en-US" sz="2000" dirty="0" smtClean="0">
                <a:solidFill>
                  <a:schemeClr val="tx1"/>
                </a:solidFill>
              </a:rPr>
              <a:t>Ex(2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>
                <a:solidFill>
                  <a:schemeClr val="tx1"/>
                </a:solidFill>
                <a:sym typeface="Math B" pitchFamily="2" charset="2"/>
              </a:rPr>
              <a:t> [minint,1000]</a:t>
            </a:r>
            <a:endParaRPr lang="en-US" sz="2000" dirty="0">
              <a:solidFill>
                <a:schemeClr val="tx1"/>
              </a:solidFill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Ex(3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 = </a:t>
            </a: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En(3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)+[1,1]</a:t>
            </a: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3630613" y="5495925"/>
            <a:ext cx="5305425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En(4</a:t>
            </a:r>
            <a:r>
              <a:rPr lang="en-US" sz="2000" dirty="0">
                <a:solidFill>
                  <a:schemeClr val="tx1"/>
                </a:solidFill>
              </a:rPr>
              <a:t>) = </a:t>
            </a:r>
            <a:r>
              <a:rPr lang="en-US" sz="2000" dirty="0" smtClean="0">
                <a:solidFill>
                  <a:schemeClr val="tx1"/>
                </a:solidFill>
              </a:rPr>
              <a:t>Ex(2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>
                <a:solidFill>
                  <a:schemeClr val="tx1"/>
                </a:solidFill>
                <a:sym typeface="Math B" pitchFamily="2" charset="2"/>
              </a:rPr>
              <a:t> [1001,maxint]</a:t>
            </a:r>
            <a:endParaRPr lang="en-US" sz="2000" dirty="0">
              <a:solidFill>
                <a:schemeClr val="tx1"/>
              </a:solidFill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Ex(4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 = </a:t>
            </a: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En(4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7" grpId="0"/>
      <p:bldP spid="23348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programs with loops the equations  have many solutions</a:t>
            </a:r>
          </a:p>
          <a:p>
            <a:r>
              <a:rPr lang="en-US" dirty="0" smtClean="0"/>
              <a:t>Every solution is sound</a:t>
            </a:r>
          </a:p>
          <a:p>
            <a:r>
              <a:rPr lang="en-US" dirty="0" smtClean="0"/>
              <a:t>Compute a minimal 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93688"/>
            <a:ext cx="7772400" cy="854075"/>
          </a:xfrm>
        </p:spPr>
        <p:txBody>
          <a:bodyPr/>
          <a:lstStyle/>
          <a:p>
            <a:pPr algn="ctr"/>
            <a:r>
              <a:rPr lang="en-US" sz="4000" dirty="0" smtClean="0"/>
              <a:t>An Example with  Multiple Solutions </a:t>
            </a:r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2466829" y="1247816"/>
            <a:ext cx="3684587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En(1</a:t>
            </a:r>
            <a:r>
              <a:rPr lang="en-US" sz="2000" dirty="0">
                <a:solidFill>
                  <a:schemeClr val="tx1"/>
                </a:solidFill>
              </a:rPr>
              <a:t>) = [</a:t>
            </a:r>
            <a:r>
              <a:rPr lang="en-US" sz="2000" dirty="0" err="1">
                <a:solidFill>
                  <a:schemeClr val="tx1"/>
                </a:solidFill>
              </a:rPr>
              <a:t>minint,maxint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]  </a:t>
            </a:r>
          </a:p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Ex(1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 = [1,1]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2454955" y="2136425"/>
            <a:ext cx="5305425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In(2</a:t>
            </a:r>
            <a:r>
              <a:rPr lang="en-US" sz="2000" dirty="0">
                <a:solidFill>
                  <a:schemeClr val="tx1"/>
                </a:solidFill>
              </a:rPr>
              <a:t>) = </a:t>
            </a:r>
            <a:r>
              <a:rPr lang="en-US" sz="2000" dirty="0" smtClean="0">
                <a:solidFill>
                  <a:schemeClr val="tx1"/>
                </a:solidFill>
              </a:rPr>
              <a:t>Ex(1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>
                <a:solidFill>
                  <a:schemeClr val="tx1"/>
                </a:solidFill>
                <a:sym typeface="Math B" pitchFamily="2" charset="2"/>
              </a:rPr>
              <a:t> </a:t>
            </a:r>
            <a:r>
              <a:rPr lang="en-US" sz="2000" dirty="0" smtClean="0">
                <a:solidFill>
                  <a:schemeClr val="tx1"/>
                </a:solidFill>
                <a:sym typeface="Math B" pitchFamily="2" charset="2"/>
              </a:rPr>
              <a:t>Ex(3</a:t>
            </a:r>
            <a:r>
              <a:rPr lang="en-US" sz="2000" dirty="0">
                <a:solidFill>
                  <a:schemeClr val="tx1"/>
                </a:solidFill>
                <a:sym typeface="Math B" pitchFamily="2" charset="2"/>
              </a:rPr>
              <a:t>)</a:t>
            </a:r>
            <a:endParaRPr lang="en-US" sz="2000" dirty="0">
              <a:solidFill>
                <a:schemeClr val="tx1"/>
              </a:solidFill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Ex(2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 = </a:t>
            </a: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In(2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)</a:t>
            </a:r>
          </a:p>
        </p:txBody>
      </p:sp>
      <p:sp>
        <p:nvSpPr>
          <p:cNvPr id="27657" name="Rectangle 7"/>
          <p:cNvSpPr>
            <a:spLocks noChangeArrowheads="1"/>
          </p:cNvSpPr>
          <p:nvPr/>
        </p:nvSpPr>
        <p:spPr bwMode="auto">
          <a:xfrm>
            <a:off x="679450" y="1156088"/>
            <a:ext cx="10588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>
                <a:solidFill>
                  <a:schemeClr val="tx1"/>
                </a:solidFill>
              </a:rPr>
              <a:t>[x:=1]</a:t>
            </a:r>
            <a:r>
              <a:rPr lang="en-US" baseline="30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7658" name="Rectangle 8"/>
          <p:cNvSpPr>
            <a:spLocks noChangeArrowheads="1"/>
          </p:cNvSpPr>
          <p:nvPr/>
        </p:nvSpPr>
        <p:spPr bwMode="auto">
          <a:xfrm>
            <a:off x="684699" y="2086984"/>
            <a:ext cx="1048364" cy="4623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[true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]</a:t>
            </a:r>
            <a:r>
              <a:rPr lang="en-US" baseline="30000" dirty="0" smtClean="0">
                <a:solidFill>
                  <a:schemeClr val="tx1"/>
                </a:solidFill>
                <a:sym typeface="Symbol" pitchFamily="18" charset="2"/>
              </a:rPr>
              <a:t>2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endParaRPr lang="en-US" dirty="0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27659" name="Rectangle 9"/>
          <p:cNvSpPr>
            <a:spLocks noChangeArrowheads="1"/>
          </p:cNvSpPr>
          <p:nvPr/>
        </p:nvSpPr>
        <p:spPr bwMode="auto">
          <a:xfrm>
            <a:off x="718363" y="3083934"/>
            <a:ext cx="981038" cy="4623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[skip</a:t>
            </a:r>
            <a:r>
              <a:rPr lang="en-US" baseline="30000" dirty="0" smtClean="0">
                <a:solidFill>
                  <a:schemeClr val="tx1"/>
                </a:solidFill>
                <a:sym typeface="Symbol" pitchFamily="18" charset="2"/>
              </a:rPr>
              <a:t>3</a:t>
            </a:r>
            <a:r>
              <a:rPr lang="en-US" dirty="0" smtClean="0">
                <a:solidFill>
                  <a:schemeClr val="tx1"/>
                </a:solidFill>
                <a:sym typeface="Symbol" pitchFamily="18" charset="2"/>
              </a:rPr>
              <a:t> </a:t>
            </a:r>
            <a:endParaRPr lang="en-US" dirty="0">
              <a:solidFill>
                <a:schemeClr val="tx1"/>
              </a:solidFill>
              <a:sym typeface="Symbol" pitchFamily="18" charset="2"/>
            </a:endParaRPr>
          </a:p>
        </p:txBody>
      </p:sp>
      <p:sp>
        <p:nvSpPr>
          <p:cNvPr id="27660" name="Line 10"/>
          <p:cNvSpPr>
            <a:spLocks noChangeShapeType="1"/>
          </p:cNvSpPr>
          <p:nvPr/>
        </p:nvSpPr>
        <p:spPr bwMode="auto">
          <a:xfrm>
            <a:off x="1104900" y="1622813"/>
            <a:ext cx="26988" cy="461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075" tIns="46038" rIns="92075" bIns="46038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7661" name="Line 11"/>
          <p:cNvSpPr>
            <a:spLocks noChangeShapeType="1"/>
          </p:cNvSpPr>
          <p:nvPr/>
        </p:nvSpPr>
        <p:spPr bwMode="auto">
          <a:xfrm>
            <a:off x="1131888" y="2551500"/>
            <a:ext cx="0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2075" tIns="46038" rIns="92075" bIns="46038">
            <a:sp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7664" name="AutoShape 14"/>
          <p:cNvCxnSpPr>
            <a:cxnSpLocks noChangeShapeType="1"/>
            <a:stCxn id="27659" idx="1"/>
            <a:endCxn id="27658" idx="1"/>
          </p:cNvCxnSpPr>
          <p:nvPr/>
        </p:nvCxnSpPr>
        <p:spPr bwMode="auto">
          <a:xfrm rot="10800000">
            <a:off x="684699" y="2318138"/>
            <a:ext cx="33664" cy="996950"/>
          </a:xfrm>
          <a:prstGeom prst="curvedConnector3">
            <a:avLst>
              <a:gd name="adj1" fmla="val 77906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2407458" y="2893261"/>
            <a:ext cx="5305425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2000" dirty="0" err="1">
                <a:solidFill>
                  <a:schemeClr val="tx1"/>
                </a:solidFill>
              </a:rPr>
              <a:t>IntEntry</a:t>
            </a:r>
            <a:r>
              <a:rPr lang="en-US" sz="2000" dirty="0">
                <a:solidFill>
                  <a:schemeClr val="tx1"/>
                </a:solidFill>
              </a:rPr>
              <a:t>(3) = </a:t>
            </a:r>
            <a:r>
              <a:rPr lang="en-US" sz="2000" dirty="0" err="1" smtClean="0">
                <a:solidFill>
                  <a:schemeClr val="tx1"/>
                </a:solidFill>
              </a:rPr>
              <a:t>IntExit</a:t>
            </a:r>
            <a:r>
              <a:rPr lang="en-US" sz="2000" dirty="0" smtClean="0">
                <a:solidFill>
                  <a:schemeClr val="tx1"/>
                </a:solidFill>
              </a:rPr>
              <a:t>(2)</a:t>
            </a:r>
            <a:endParaRPr lang="en-US" sz="2000" dirty="0">
              <a:solidFill>
                <a:schemeClr val="tx1"/>
              </a:solidFill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2000" dirty="0" err="1">
                <a:solidFill>
                  <a:schemeClr val="tx1"/>
                </a:solidFill>
                <a:sym typeface="Math C" pitchFamily="2" charset="2"/>
              </a:rPr>
              <a:t>IntExit</a:t>
            </a:r>
            <a:r>
              <a:rPr lang="en-US" sz="2000" dirty="0">
                <a:solidFill>
                  <a:schemeClr val="tx1"/>
                </a:solidFill>
                <a:sym typeface="Math C" pitchFamily="2" charset="2"/>
              </a:rPr>
              <a:t>(3) = </a:t>
            </a:r>
            <a:r>
              <a:rPr lang="en-US" sz="2000" dirty="0" err="1" smtClean="0">
                <a:solidFill>
                  <a:schemeClr val="tx1"/>
                </a:solidFill>
                <a:sym typeface="Math C" pitchFamily="2" charset="2"/>
              </a:rPr>
              <a:t>IntEntry</a:t>
            </a:r>
            <a:r>
              <a:rPr lang="en-US" sz="2000" dirty="0" smtClean="0">
                <a:solidFill>
                  <a:schemeClr val="tx1"/>
                </a:solidFill>
                <a:sym typeface="Math C" pitchFamily="2" charset="2"/>
              </a:rPr>
              <a:t>(3)</a:t>
            </a:r>
            <a:endParaRPr lang="en-US" sz="2000" dirty="0">
              <a:solidFill>
                <a:schemeClr val="tx1"/>
              </a:solidFill>
              <a:sym typeface="Math C" pitchFamily="2" charset="2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37506" y="3883232"/>
          <a:ext cx="8526483" cy="2844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069"/>
                <a:gridCol w="1218069"/>
                <a:gridCol w="1218069"/>
                <a:gridCol w="1218069"/>
                <a:gridCol w="1218069"/>
                <a:gridCol w="1218069"/>
                <a:gridCol w="1218069"/>
              </a:tblGrid>
              <a:tr h="664576">
                <a:tc>
                  <a:txBody>
                    <a:bodyPr/>
                    <a:lstStyle/>
                    <a:p>
                      <a:r>
                        <a:rPr lang="en-US" dirty="0" smtClean="0"/>
                        <a:t>En[1]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Ex[1]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En[2]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Ex[2]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En[3]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Ex[3]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Comments</a:t>
                      </a:r>
                      <a:endParaRPr lang="en-US" dirty="0"/>
                    </a:p>
                  </a:txBody>
                  <a:tcPr/>
                </a:tc>
              </a:tr>
              <a:tr h="385032">
                <a:tc>
                  <a:txBody>
                    <a:bodyPr/>
                    <a:lstStyle/>
                    <a:p>
                      <a:r>
                        <a:rPr lang="en-US" dirty="0" smtClean="0"/>
                        <a:t>[-</a:t>
                      </a:r>
                      <a:r>
                        <a:rPr lang="en-US" dirty="0" smtClean="0">
                          <a:sym typeface="Symbol"/>
                        </a:rPr>
                        <a:t>, ]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[-</a:t>
                      </a:r>
                      <a:r>
                        <a:rPr lang="en-US" dirty="0" smtClean="0">
                          <a:sym typeface="Symbol"/>
                        </a:rPr>
                        <a:t>, ]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[-</a:t>
                      </a:r>
                      <a:r>
                        <a:rPr lang="en-US" dirty="0" smtClean="0">
                          <a:sym typeface="Symbol"/>
                        </a:rPr>
                        <a:t>, ]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[-</a:t>
                      </a:r>
                      <a:r>
                        <a:rPr lang="en-US" dirty="0" smtClean="0">
                          <a:sym typeface="Symbol"/>
                        </a:rPr>
                        <a:t>, ]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[-</a:t>
                      </a:r>
                      <a:r>
                        <a:rPr lang="en-US" dirty="0" smtClean="0">
                          <a:sym typeface="Symbol"/>
                        </a:rPr>
                        <a:t>, ]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Maximal</a:t>
                      </a:r>
                    </a:p>
                  </a:txBody>
                  <a:tcPr/>
                </a:tc>
              </a:tr>
              <a:tr h="385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[-</a:t>
                      </a:r>
                      <a:r>
                        <a:rPr lang="en-US" dirty="0" smtClean="0">
                          <a:sym typeface="Symbol"/>
                        </a:rPr>
                        <a:t>, ]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Minimal</a:t>
                      </a:r>
                      <a:endParaRPr lang="en-US" dirty="0"/>
                    </a:p>
                  </a:txBody>
                  <a:tcPr/>
                </a:tc>
              </a:tr>
              <a:tr h="385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[-</a:t>
                      </a:r>
                      <a:r>
                        <a:rPr lang="en-US" dirty="0" smtClean="0">
                          <a:sym typeface="Symbol"/>
                        </a:rPr>
                        <a:t>, ]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2]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2]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2]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2]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2]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Solution</a:t>
                      </a:r>
                      <a:endParaRPr lang="en-US" dirty="0"/>
                    </a:p>
                  </a:txBody>
                  <a:tcPr/>
                </a:tc>
              </a:tr>
              <a:tr h="385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[-</a:t>
                      </a:r>
                      <a:r>
                        <a:rPr lang="en-US" dirty="0" smtClean="0">
                          <a:sym typeface="Symbol"/>
                        </a:rPr>
                        <a:t>, ]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1]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</a:t>
                      </a:r>
                      <a:r>
                        <a:rPr lang="en-US" baseline="0" dirty="0" smtClean="0"/>
                        <a:t> 2]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2]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a solution</a:t>
                      </a:r>
                      <a:endParaRPr lang="en-US" dirty="0"/>
                    </a:p>
                  </a:txBody>
                  <a:tcPr/>
                </a:tc>
              </a:tr>
              <a:tr h="3850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Minimal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Initialize the interval at the entry according to program semantics</a:t>
            </a:r>
          </a:p>
          <a:p>
            <a:r>
              <a:rPr lang="en-US" dirty="0" smtClean="0"/>
              <a:t>Initialize the rest of the intervals to empty</a:t>
            </a:r>
          </a:p>
          <a:p>
            <a:r>
              <a:rPr lang="en-US" dirty="0" smtClean="0"/>
              <a:t>Iterate until no more changes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38495" y="371221"/>
            <a:ext cx="7772400" cy="854075"/>
          </a:xfrm>
        </p:spPr>
        <p:txBody>
          <a:bodyPr/>
          <a:lstStyle/>
          <a:p>
            <a:pPr algn="ctr"/>
            <a:r>
              <a:rPr lang="en-US" sz="4000" dirty="0" smtClean="0"/>
              <a:t>Iterations Interval Analysis</a:t>
            </a:r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269943" y="1110699"/>
            <a:ext cx="3779502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</a:rPr>
              <a:t>IntEntry</a:t>
            </a:r>
            <a:r>
              <a:rPr lang="en-US" sz="1800" dirty="0">
                <a:solidFill>
                  <a:schemeClr val="tx1"/>
                </a:solidFill>
              </a:rPr>
              <a:t>(1) = </a:t>
            </a:r>
            <a:r>
              <a:rPr lang="en-US" sz="1800" dirty="0" smtClean="0">
                <a:solidFill>
                  <a:schemeClr val="tx1"/>
                </a:solidFill>
              </a:rPr>
              <a:t>[</a:t>
            </a:r>
            <a:r>
              <a:rPr lang="en-US" sz="1800" dirty="0" err="1" smtClean="0">
                <a:solidFill>
                  <a:schemeClr val="tx1"/>
                </a:solidFill>
              </a:rPr>
              <a:t>minint,maxint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]  </a:t>
            </a:r>
          </a:p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IntExit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(1) = [1,1]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3559408" y="1122580"/>
            <a:ext cx="4527647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</a:rPr>
              <a:t>IntEntry</a:t>
            </a:r>
            <a:r>
              <a:rPr lang="en-US" sz="1800" dirty="0">
                <a:solidFill>
                  <a:schemeClr val="tx1"/>
                </a:solidFill>
              </a:rPr>
              <a:t>(2) = </a:t>
            </a:r>
            <a:r>
              <a:rPr lang="en-US" sz="1800" dirty="0" err="1">
                <a:solidFill>
                  <a:schemeClr val="tx1"/>
                </a:solidFill>
              </a:rPr>
              <a:t>IntExit</a:t>
            </a:r>
            <a:r>
              <a:rPr lang="en-US" sz="1800" dirty="0">
                <a:solidFill>
                  <a:schemeClr val="tx1"/>
                </a:solidFill>
              </a:rPr>
              <a:t>(1) </a:t>
            </a:r>
            <a:r>
              <a:rPr lang="en-US" sz="1800" dirty="0">
                <a:solidFill>
                  <a:schemeClr val="tx1"/>
                </a:solidFill>
                <a:sym typeface="Math B" pitchFamily="2" charset="2"/>
              </a:rPr>
              <a:t> </a:t>
            </a:r>
            <a:r>
              <a:rPr lang="en-US" sz="1800" dirty="0" err="1">
                <a:solidFill>
                  <a:schemeClr val="tx1"/>
                </a:solidFill>
                <a:sym typeface="Math B" pitchFamily="2" charset="2"/>
              </a:rPr>
              <a:t>IntExit</a:t>
            </a:r>
            <a:r>
              <a:rPr lang="en-US" sz="1800" dirty="0">
                <a:solidFill>
                  <a:schemeClr val="tx1"/>
                </a:solidFill>
                <a:sym typeface="Math B" pitchFamily="2" charset="2"/>
              </a:rPr>
              <a:t>(3)</a:t>
            </a:r>
            <a:endParaRPr lang="en-US" sz="1800" dirty="0">
              <a:solidFill>
                <a:schemeClr val="tx1"/>
              </a:solidFill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IntExit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(2) = </a:t>
            </a: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IntEntry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(2)</a:t>
            </a:r>
          </a:p>
        </p:txBody>
      </p:sp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151190" y="1787623"/>
            <a:ext cx="4658276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</a:rPr>
              <a:t>IntEntry</a:t>
            </a:r>
            <a:r>
              <a:rPr lang="en-US" sz="1800" dirty="0">
                <a:solidFill>
                  <a:schemeClr val="tx1"/>
                </a:solidFill>
              </a:rPr>
              <a:t>(3) = </a:t>
            </a:r>
            <a:r>
              <a:rPr lang="en-US" sz="1800" dirty="0" err="1">
                <a:solidFill>
                  <a:schemeClr val="tx1"/>
                </a:solidFill>
              </a:rPr>
              <a:t>IntExit</a:t>
            </a:r>
            <a:r>
              <a:rPr lang="en-US" sz="1800" dirty="0">
                <a:solidFill>
                  <a:schemeClr val="tx1"/>
                </a:solidFill>
              </a:rPr>
              <a:t>(2) </a:t>
            </a:r>
            <a:r>
              <a:rPr lang="en-US" sz="1800" dirty="0">
                <a:solidFill>
                  <a:schemeClr val="tx1"/>
                </a:solidFill>
                <a:sym typeface="Math B" pitchFamily="2" charset="2"/>
              </a:rPr>
              <a:t> [minint,1000]</a:t>
            </a:r>
            <a:endParaRPr lang="en-US" sz="1800" dirty="0">
              <a:solidFill>
                <a:schemeClr val="tx1"/>
              </a:solidFill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IntExit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(3) = </a:t>
            </a: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IntEntry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(3)+[1,1]</a:t>
            </a: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3981075" y="1809052"/>
            <a:ext cx="5305425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</a:rPr>
              <a:t>IntEntry</a:t>
            </a:r>
            <a:r>
              <a:rPr lang="en-US" sz="1800" dirty="0">
                <a:solidFill>
                  <a:schemeClr val="tx1"/>
                </a:solidFill>
              </a:rPr>
              <a:t>(4) = </a:t>
            </a:r>
            <a:r>
              <a:rPr lang="en-US" sz="1800" dirty="0" err="1">
                <a:solidFill>
                  <a:schemeClr val="tx1"/>
                </a:solidFill>
              </a:rPr>
              <a:t>IntExit</a:t>
            </a:r>
            <a:r>
              <a:rPr lang="en-US" sz="1800" dirty="0">
                <a:solidFill>
                  <a:schemeClr val="tx1"/>
                </a:solidFill>
              </a:rPr>
              <a:t>(2) </a:t>
            </a:r>
            <a:r>
              <a:rPr lang="en-US" sz="1800" dirty="0">
                <a:solidFill>
                  <a:schemeClr val="tx1"/>
                </a:solidFill>
                <a:sym typeface="Math B" pitchFamily="2" charset="2"/>
              </a:rPr>
              <a:t> [1001,maxint]</a:t>
            </a:r>
            <a:endParaRPr lang="en-US" sz="1800" dirty="0">
              <a:solidFill>
                <a:schemeClr val="tx1"/>
              </a:solidFill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IntExit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(4) = </a:t>
            </a: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IntEntry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(4)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4999" y="2434489"/>
          <a:ext cx="9049000" cy="3752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125"/>
                <a:gridCol w="1131125"/>
                <a:gridCol w="1131125"/>
                <a:gridCol w="1131125"/>
                <a:gridCol w="1131125"/>
                <a:gridCol w="1131125"/>
                <a:gridCol w="1131125"/>
                <a:gridCol w="1131125"/>
              </a:tblGrid>
              <a:tr h="434190">
                <a:tc>
                  <a:txBody>
                    <a:bodyPr/>
                    <a:lstStyle/>
                    <a:p>
                      <a:r>
                        <a:rPr lang="en-US" dirty="0" smtClean="0"/>
                        <a:t>En[1]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Ex[1]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En[2]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Ex[2]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En[3]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Ex[3]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In[4]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Ex[4]</a:t>
                      </a:r>
                      <a:endParaRPr lang="en-US" dirty="0"/>
                    </a:p>
                  </a:txBody>
                  <a:tcPr anchorCtr="1"/>
                </a:tc>
              </a:tr>
              <a:tr h="690120">
                <a:tc>
                  <a:txBody>
                    <a:bodyPr/>
                    <a:lstStyle/>
                    <a:p>
                      <a:r>
                        <a:rPr lang="en-US" dirty="0" smtClean="0"/>
                        <a:t>[-</a:t>
                      </a:r>
                      <a:r>
                        <a:rPr lang="en-US" dirty="0" smtClean="0">
                          <a:sym typeface="Symbol"/>
                        </a:rPr>
                        <a:t>, ]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</a:tr>
              <a:tr h="6564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  <a:tr h="3943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</a:tr>
              <a:tr h="3943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  <a:tr h="3943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  <a:tr h="3943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[2, 2]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  <a:tr h="394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2]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Widening</a:t>
            </a:r>
            <a:endParaRPr lang="en-US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171450" y="5903099"/>
            <a:ext cx="86539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  <a:sym typeface="Math B" pitchFamily="2" charset="2"/>
              </a:rPr>
              <a:t>0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 =</a:t>
            </a:r>
            <a:endParaRPr lang="en-US" dirty="0">
              <a:solidFill>
                <a:schemeClr val="tx1"/>
              </a:solidFill>
              <a:sym typeface="Math B" pitchFamily="2" charset="2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855786" y="5078024"/>
            <a:ext cx="149671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  <a:sym typeface="Math B" pitchFamily="2" charset="2"/>
              </a:rPr>
              <a:t>1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 = f</a:t>
            </a:r>
            <a:r>
              <a:rPr lang="en-US" dirty="0">
                <a:solidFill>
                  <a:schemeClr val="tx1"/>
                </a:solidFill>
                <a:sym typeface="Math B" pitchFamily="2" charset="2"/>
              </a:rPr>
              <a:t>(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)</a:t>
            </a:r>
            <a:endParaRPr lang="en-US" dirty="0">
              <a:solidFill>
                <a:schemeClr val="tx1"/>
              </a:solidFill>
              <a:sym typeface="Math B" pitchFamily="2" charset="2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872805" y="4217074"/>
            <a:ext cx="146268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x</a:t>
            </a:r>
            <a:r>
              <a:rPr lang="en-US" baseline="-25000" dirty="0" smtClean="0">
                <a:solidFill>
                  <a:schemeClr val="tx1"/>
                </a:solidFill>
                <a:sym typeface="Math B" pitchFamily="2" charset="2"/>
              </a:rPr>
              <a:t>2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= f</a:t>
            </a:r>
            <a:r>
              <a:rPr lang="en-US" baseline="30000" dirty="0" smtClean="0">
                <a:solidFill>
                  <a:schemeClr val="tx1"/>
                </a:solidFill>
                <a:sym typeface="Math B" pitchFamily="2" charset="2"/>
              </a:rPr>
              <a:t>2</a:t>
            </a:r>
            <a:r>
              <a:rPr lang="en-US" dirty="0">
                <a:solidFill>
                  <a:schemeClr val="tx1"/>
                </a:solidFill>
                <a:sym typeface="Math B" pitchFamily="2" charset="2"/>
              </a:rPr>
              <a:t>(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)</a:t>
            </a:r>
            <a:endParaRPr lang="en-US" dirty="0">
              <a:solidFill>
                <a:schemeClr val="tx1"/>
              </a:solidFill>
              <a:sym typeface="Math B" pitchFamily="2" charset="2"/>
            </a:endParaRP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4794912" y="1929740"/>
            <a:ext cx="12112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dirty="0" err="1">
                <a:solidFill>
                  <a:schemeClr val="tx1"/>
                </a:solidFill>
              </a:rPr>
              <a:t>lfp</a:t>
            </a:r>
            <a:r>
              <a:rPr lang="en-US" dirty="0">
                <a:solidFill>
                  <a:schemeClr val="tx1"/>
                </a:solidFill>
              </a:rPr>
              <a:t>(f)</a:t>
            </a:r>
          </a:p>
        </p:txBody>
      </p:sp>
      <p:sp>
        <p:nvSpPr>
          <p:cNvPr id="27" name="Oval 26"/>
          <p:cNvSpPr/>
          <p:nvPr/>
        </p:nvSpPr>
        <p:spPr>
          <a:xfrm>
            <a:off x="2553195" y="1056904"/>
            <a:ext cx="5700156" cy="54507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5804605" y="4826674"/>
            <a:ext cx="199747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y</a:t>
            </a:r>
            <a:r>
              <a:rPr lang="en-US" baseline="-25000" dirty="0" smtClean="0">
                <a:solidFill>
                  <a:schemeClr val="tx1"/>
                </a:solidFill>
                <a:sym typeface="Math B" pitchFamily="2" charset="2"/>
              </a:rPr>
              <a:t>1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=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 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f</a:t>
            </a:r>
            <a:r>
              <a:rPr lang="en-US" dirty="0">
                <a:solidFill>
                  <a:schemeClr val="tx1"/>
                </a:solidFill>
                <a:sym typeface="Math B" pitchFamily="2" charset="2"/>
              </a:rPr>
              <a:t>(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)</a:t>
            </a:r>
            <a:endParaRPr lang="en-US" dirty="0">
              <a:solidFill>
                <a:schemeClr val="tx1"/>
              </a:solidFill>
              <a:sym typeface="Math B" pitchFamily="2" charset="2"/>
            </a:endParaRP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5628900" y="3708449"/>
            <a:ext cx="334881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y</a:t>
            </a:r>
            <a:r>
              <a:rPr lang="en-US" baseline="-25000" dirty="0" smtClean="0">
                <a:solidFill>
                  <a:schemeClr val="tx1"/>
                </a:solidFill>
                <a:sym typeface="Math B" pitchFamily="2" charset="2"/>
              </a:rPr>
              <a:t>2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 = y</a:t>
            </a:r>
            <a:r>
              <a:rPr lang="en-US" baseline="-25000" dirty="0" smtClean="0">
                <a:solidFill>
                  <a:schemeClr val="tx1"/>
                </a:solidFill>
                <a:sym typeface="Math B" pitchFamily="2" charset="2"/>
              </a:rPr>
              <a:t>1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f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 (y</a:t>
            </a:r>
            <a:r>
              <a:rPr lang="en-US" baseline="-25000" dirty="0" smtClean="0">
                <a:solidFill>
                  <a:schemeClr val="tx1"/>
                </a:solidFill>
                <a:sym typeface="Math B" pitchFamily="2" charset="2"/>
              </a:rPr>
              <a:t>1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) </a:t>
            </a:r>
            <a:endParaRPr lang="en-US" dirty="0">
              <a:solidFill>
                <a:schemeClr val="tx1"/>
              </a:solidFill>
              <a:sym typeface="Math B" pitchFamily="2" charset="2"/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4835205" y="3265099"/>
            <a:ext cx="146268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dirty="0" smtClean="0">
                <a:solidFill>
                  <a:schemeClr val="tx1"/>
                </a:solidFill>
                <a:sym typeface="Math C"/>
              </a:rPr>
              <a:t></a:t>
            </a:r>
            <a:endParaRPr lang="en-US" dirty="0">
              <a:solidFill>
                <a:schemeClr val="tx1"/>
              </a:solidFill>
              <a:sym typeface="Math B" pitchFamily="2" charset="2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4534425" y="1390849"/>
            <a:ext cx="3348817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y</a:t>
            </a:r>
            <a:r>
              <a:rPr lang="en-US" baseline="-25000" dirty="0" smtClean="0">
                <a:solidFill>
                  <a:schemeClr val="tx1"/>
                </a:solidFill>
                <a:sym typeface="Math B" pitchFamily="2" charset="2"/>
              </a:rPr>
              <a:t>k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 = y</a:t>
            </a:r>
            <a:r>
              <a:rPr lang="en-US" baseline="-25000" dirty="0" smtClean="0">
                <a:solidFill>
                  <a:schemeClr val="tx1"/>
                </a:solidFill>
                <a:sym typeface="Math B" pitchFamily="2" charset="2"/>
              </a:rPr>
              <a:t>k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f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 (y</a:t>
            </a:r>
            <a:r>
              <a:rPr lang="en-US" baseline="-25000" dirty="0" smtClean="0">
                <a:solidFill>
                  <a:schemeClr val="tx1"/>
                </a:solidFill>
                <a:sym typeface="Math B" pitchFamily="2" charset="2"/>
              </a:rPr>
              <a:t>k</a:t>
            </a:r>
            <a:r>
              <a:rPr lang="en-US" dirty="0" smtClean="0">
                <a:solidFill>
                  <a:schemeClr val="tx1"/>
                </a:solidFill>
                <a:sym typeface="Math B" pitchFamily="2" charset="2"/>
              </a:rPr>
              <a:t>) </a:t>
            </a:r>
            <a:endParaRPr lang="en-US" dirty="0">
              <a:solidFill>
                <a:schemeClr val="tx1"/>
              </a:solidFill>
              <a:sym typeface="Math B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  <p:bldP spid="26" grpId="0"/>
      <p:bldP spid="28" grpId="0"/>
      <p:bldP spid="29" grpId="0"/>
      <p:bldP spid="31" grpId="0"/>
      <p:bldP spid="3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Accelerate the convergence of the iterative procedure by jumping to a more conservative solution</a:t>
            </a:r>
          </a:p>
          <a:p>
            <a:r>
              <a:rPr lang="en-US" dirty="0" smtClean="0"/>
              <a:t>Heuristic in nature</a:t>
            </a:r>
          </a:p>
          <a:p>
            <a:r>
              <a:rPr lang="en-US" dirty="0" smtClean="0"/>
              <a:t>But simple to implement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85738"/>
            <a:ext cx="7772400" cy="800100"/>
          </a:xfrm>
        </p:spPr>
        <p:txBody>
          <a:bodyPr/>
          <a:lstStyle/>
          <a:p>
            <a:r>
              <a:rPr lang="en-US" dirty="0" smtClean="0"/>
              <a:t>Widening for Interval Analysis 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062038"/>
            <a:ext cx="7727950" cy="5551487"/>
          </a:xfrm>
        </p:spPr>
        <p:txBody>
          <a:bodyPr/>
          <a:lstStyle/>
          <a:p>
            <a:r>
              <a:rPr lang="en-US" sz="2400" dirty="0" smtClean="0">
                <a:sym typeface="Math B" pitchFamily="2" charset="2"/>
              </a:rPr>
              <a:t></a:t>
            </a:r>
            <a:r>
              <a:rPr lang="en-US" dirty="0" smtClean="0">
                <a:sym typeface="Math B" pitchFamily="2" charset="2"/>
              </a:rPr>
              <a:t> [c, d] = [c, d]</a:t>
            </a:r>
          </a:p>
          <a:p>
            <a:r>
              <a:rPr lang="en-US" dirty="0" smtClean="0">
                <a:sym typeface="Math B" pitchFamily="2" charset="2"/>
              </a:rPr>
              <a:t>[a, b]   [c, d] = [</a:t>
            </a:r>
            <a:br>
              <a:rPr lang="en-US" dirty="0" smtClean="0">
                <a:sym typeface="Math B" pitchFamily="2" charset="2"/>
              </a:rPr>
            </a:br>
            <a:r>
              <a:rPr lang="en-US" dirty="0" smtClean="0">
                <a:sym typeface="Math B" pitchFamily="2" charset="2"/>
              </a:rPr>
              <a:t>   	if a 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>
                <a:sym typeface="Math B" pitchFamily="2" charset="2"/>
              </a:rPr>
              <a:t> c</a:t>
            </a:r>
            <a:br>
              <a:rPr lang="en-US" dirty="0" smtClean="0">
                <a:sym typeface="Math B" pitchFamily="2" charset="2"/>
              </a:rPr>
            </a:br>
            <a:r>
              <a:rPr lang="en-US" dirty="0" smtClean="0">
                <a:sym typeface="Math B" pitchFamily="2" charset="2"/>
              </a:rPr>
              <a:t>		then a</a:t>
            </a:r>
            <a:br>
              <a:rPr lang="en-US" dirty="0" smtClean="0">
                <a:sym typeface="Math B" pitchFamily="2" charset="2"/>
              </a:rPr>
            </a:br>
            <a:r>
              <a:rPr lang="en-US" dirty="0" smtClean="0">
                <a:sym typeface="Math B" pitchFamily="2" charset="2"/>
              </a:rPr>
              <a:t>		</a:t>
            </a:r>
            <a:r>
              <a:rPr lang="en-US" dirty="0" smtClean="0">
                <a:sym typeface="Symbol" pitchFamily="18" charset="2"/>
              </a:rPr>
              <a:t>else -,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	</a:t>
            </a:r>
            <a:r>
              <a:rPr lang="en-US" dirty="0" smtClean="0">
                <a:sym typeface="Math B" pitchFamily="2" charset="2"/>
              </a:rPr>
              <a:t>if b </a:t>
            </a:r>
            <a:r>
              <a:rPr lang="en-US" dirty="0" smtClean="0">
                <a:sym typeface="Symbol" pitchFamily="18" charset="2"/>
              </a:rPr>
              <a:t></a:t>
            </a:r>
            <a:r>
              <a:rPr lang="en-US" dirty="0" smtClean="0">
                <a:sym typeface="Math B" pitchFamily="2" charset="2"/>
              </a:rPr>
              <a:t> d</a:t>
            </a:r>
            <a:br>
              <a:rPr lang="en-US" dirty="0" smtClean="0">
                <a:sym typeface="Math B" pitchFamily="2" charset="2"/>
              </a:rPr>
            </a:br>
            <a:r>
              <a:rPr lang="en-US" dirty="0" smtClean="0">
                <a:sym typeface="Math B" pitchFamily="2" charset="2"/>
              </a:rPr>
              <a:t>		then b</a:t>
            </a:r>
            <a:br>
              <a:rPr lang="en-US" dirty="0" smtClean="0">
                <a:sym typeface="Math B" pitchFamily="2" charset="2"/>
              </a:rPr>
            </a:br>
            <a:r>
              <a:rPr lang="en-US" dirty="0" smtClean="0">
                <a:sym typeface="Math B" pitchFamily="2" charset="2"/>
              </a:rPr>
              <a:t>		</a:t>
            </a:r>
            <a:r>
              <a:rPr lang="en-US" dirty="0" smtClean="0">
                <a:sym typeface="Symbol" pitchFamily="18" charset="2"/>
              </a:rPr>
              <a:t>else </a:t>
            </a:r>
            <a:r>
              <a:rPr lang="en-US" dirty="0" smtClean="0">
                <a:sym typeface="Math B" pitchFamily="2" charset="2"/>
              </a:rPr>
              <a:t> </a:t>
            </a:r>
            <a:br>
              <a:rPr lang="en-US" dirty="0" smtClean="0">
                <a:sym typeface="Math B" pitchFamily="2" charset="2"/>
              </a:rPr>
            </a:br>
            <a:r>
              <a:rPr lang="en-US" dirty="0" smtClean="0">
                <a:sym typeface="Math B" pitchFamily="2" charset="2"/>
              </a:rPr>
              <a:t> 			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38495" y="371221"/>
            <a:ext cx="7772400" cy="854075"/>
          </a:xfrm>
        </p:spPr>
        <p:txBody>
          <a:bodyPr/>
          <a:lstStyle/>
          <a:p>
            <a:pPr algn="ctr"/>
            <a:r>
              <a:rPr lang="en-US" sz="4000" dirty="0" smtClean="0"/>
              <a:t>Iterations  with widening</a:t>
            </a:r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269943" y="968199"/>
            <a:ext cx="3779502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</a:rPr>
              <a:t>IntEntry</a:t>
            </a:r>
            <a:r>
              <a:rPr lang="en-US" sz="1800" dirty="0">
                <a:solidFill>
                  <a:schemeClr val="tx1"/>
                </a:solidFill>
              </a:rPr>
              <a:t>(1) = </a:t>
            </a:r>
            <a:r>
              <a:rPr lang="en-US" sz="1800" dirty="0" smtClean="0">
                <a:solidFill>
                  <a:schemeClr val="tx1"/>
                </a:solidFill>
              </a:rPr>
              <a:t>[</a:t>
            </a:r>
            <a:r>
              <a:rPr lang="en-US" sz="1800" dirty="0" err="1" smtClean="0">
                <a:solidFill>
                  <a:schemeClr val="tx1"/>
                </a:solidFill>
              </a:rPr>
              <a:t>minint,maxint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]  </a:t>
            </a:r>
          </a:p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IntExit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(1) = [1,1]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3559408" y="973781"/>
            <a:ext cx="5347086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</a:rPr>
              <a:t>IntEntry</a:t>
            </a:r>
            <a:r>
              <a:rPr lang="en-US" sz="1800" dirty="0">
                <a:solidFill>
                  <a:schemeClr val="tx1"/>
                </a:solidFill>
              </a:rPr>
              <a:t>(2) = </a:t>
            </a:r>
            <a:r>
              <a:rPr lang="en-US" sz="1800" dirty="0" err="1" smtClean="0">
                <a:solidFill>
                  <a:schemeClr val="tx1"/>
                </a:solidFill>
              </a:rPr>
              <a:t>IntEntry</a:t>
            </a:r>
            <a:r>
              <a:rPr lang="en-US" sz="1800" dirty="0" smtClean="0">
                <a:solidFill>
                  <a:schemeClr val="tx1"/>
                </a:solidFill>
              </a:rPr>
              <a:t>(2) </a:t>
            </a:r>
            <a:r>
              <a:rPr lang="en-US" sz="1800" dirty="0" smtClean="0">
                <a:solidFill>
                  <a:schemeClr val="tx1"/>
                </a:solidFill>
                <a:sym typeface="Math B" pitchFamily="2" charset="2"/>
              </a:rPr>
              <a:t>(</a:t>
            </a:r>
            <a:r>
              <a:rPr lang="en-US" sz="1800" dirty="0" err="1" smtClean="0">
                <a:solidFill>
                  <a:schemeClr val="tx1"/>
                </a:solidFill>
              </a:rPr>
              <a:t>IntExit</a:t>
            </a:r>
            <a:r>
              <a:rPr lang="en-US" sz="1800" dirty="0" smtClean="0">
                <a:solidFill>
                  <a:schemeClr val="tx1"/>
                </a:solidFill>
              </a:rPr>
              <a:t>(1</a:t>
            </a:r>
            <a:r>
              <a:rPr lang="en-US" sz="1800" dirty="0">
                <a:solidFill>
                  <a:schemeClr val="tx1"/>
                </a:solidFill>
              </a:rPr>
              <a:t>) </a:t>
            </a:r>
            <a:r>
              <a:rPr lang="en-US" sz="1800" dirty="0">
                <a:solidFill>
                  <a:schemeClr val="tx1"/>
                </a:solidFill>
                <a:sym typeface="Math B" pitchFamily="2" charset="2"/>
              </a:rPr>
              <a:t> </a:t>
            </a:r>
            <a:r>
              <a:rPr lang="en-US" sz="1800" dirty="0" err="1">
                <a:solidFill>
                  <a:schemeClr val="tx1"/>
                </a:solidFill>
                <a:sym typeface="Math B" pitchFamily="2" charset="2"/>
              </a:rPr>
              <a:t>IntExit</a:t>
            </a:r>
            <a:r>
              <a:rPr lang="en-US" sz="1800" dirty="0">
                <a:solidFill>
                  <a:schemeClr val="tx1"/>
                </a:solidFill>
                <a:sym typeface="Math B" pitchFamily="2" charset="2"/>
              </a:rPr>
              <a:t>(3</a:t>
            </a:r>
            <a:r>
              <a:rPr lang="en-US" sz="1800" dirty="0" smtClean="0">
                <a:solidFill>
                  <a:schemeClr val="tx1"/>
                </a:solidFill>
                <a:sym typeface="Math B" pitchFamily="2" charset="2"/>
              </a:rPr>
              <a:t>))</a:t>
            </a:r>
            <a:endParaRPr lang="en-US" sz="1800" dirty="0">
              <a:solidFill>
                <a:schemeClr val="tx1"/>
              </a:solidFill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IntExit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(2) = </a:t>
            </a: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IntEntry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(2)</a:t>
            </a:r>
          </a:p>
        </p:txBody>
      </p:sp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151190" y="1597623"/>
            <a:ext cx="4658276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</a:rPr>
              <a:t>IntEntry</a:t>
            </a:r>
            <a:r>
              <a:rPr lang="en-US" sz="1800" dirty="0">
                <a:solidFill>
                  <a:schemeClr val="tx1"/>
                </a:solidFill>
              </a:rPr>
              <a:t>(3) = </a:t>
            </a:r>
            <a:r>
              <a:rPr lang="en-US" sz="1800" dirty="0" err="1">
                <a:solidFill>
                  <a:schemeClr val="tx1"/>
                </a:solidFill>
              </a:rPr>
              <a:t>IntExit</a:t>
            </a:r>
            <a:r>
              <a:rPr lang="en-US" sz="1800" dirty="0">
                <a:solidFill>
                  <a:schemeClr val="tx1"/>
                </a:solidFill>
              </a:rPr>
              <a:t>(2) </a:t>
            </a:r>
            <a:r>
              <a:rPr lang="en-US" sz="1800" dirty="0">
                <a:solidFill>
                  <a:schemeClr val="tx1"/>
                </a:solidFill>
                <a:sym typeface="Math B" pitchFamily="2" charset="2"/>
              </a:rPr>
              <a:t> [minint,1000]</a:t>
            </a:r>
            <a:endParaRPr lang="en-US" sz="1800" dirty="0">
              <a:solidFill>
                <a:schemeClr val="tx1"/>
              </a:solidFill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IntExit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(3) = </a:t>
            </a: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IntEntry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(3)+[1,1]</a:t>
            </a: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3981075" y="1619052"/>
            <a:ext cx="5305425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</a:rPr>
              <a:t>IntEntry</a:t>
            </a:r>
            <a:r>
              <a:rPr lang="en-US" sz="1800" dirty="0">
                <a:solidFill>
                  <a:schemeClr val="tx1"/>
                </a:solidFill>
              </a:rPr>
              <a:t>(4) = </a:t>
            </a:r>
            <a:r>
              <a:rPr lang="en-US" sz="1800" dirty="0" err="1">
                <a:solidFill>
                  <a:schemeClr val="tx1"/>
                </a:solidFill>
              </a:rPr>
              <a:t>IntExit</a:t>
            </a:r>
            <a:r>
              <a:rPr lang="en-US" sz="1800" dirty="0">
                <a:solidFill>
                  <a:schemeClr val="tx1"/>
                </a:solidFill>
              </a:rPr>
              <a:t>(2) </a:t>
            </a:r>
            <a:r>
              <a:rPr lang="en-US" sz="1800" dirty="0">
                <a:solidFill>
                  <a:schemeClr val="tx1"/>
                </a:solidFill>
                <a:sym typeface="Math B" pitchFamily="2" charset="2"/>
              </a:rPr>
              <a:t> [1001,maxint]</a:t>
            </a:r>
            <a:endParaRPr lang="en-US" sz="1800" dirty="0">
              <a:solidFill>
                <a:schemeClr val="tx1"/>
              </a:solidFill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IntExit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(4) = </a:t>
            </a: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IntEntry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(4)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5000" y="2220732"/>
          <a:ext cx="9049000" cy="4555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125"/>
                <a:gridCol w="1131125"/>
                <a:gridCol w="1131125"/>
                <a:gridCol w="1131125"/>
                <a:gridCol w="1131125"/>
                <a:gridCol w="1131125"/>
                <a:gridCol w="1131125"/>
                <a:gridCol w="1131125"/>
              </a:tblGrid>
              <a:tr h="435564">
                <a:tc>
                  <a:txBody>
                    <a:bodyPr/>
                    <a:lstStyle/>
                    <a:p>
                      <a:r>
                        <a:rPr lang="en-US" dirty="0" smtClean="0"/>
                        <a:t>En[1]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Ex[1]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En[2]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Ex[2]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En[3]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Ex[3]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In[4]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Ex[4]</a:t>
                      </a:r>
                      <a:endParaRPr lang="en-US" dirty="0"/>
                    </a:p>
                  </a:txBody>
                  <a:tcPr anchorCtr="1"/>
                </a:tc>
              </a:tr>
              <a:tr h="692304">
                <a:tc>
                  <a:txBody>
                    <a:bodyPr/>
                    <a:lstStyle/>
                    <a:p>
                      <a:r>
                        <a:rPr lang="en-US" dirty="0" smtClean="0"/>
                        <a:t>[-</a:t>
                      </a:r>
                      <a:r>
                        <a:rPr lang="en-US" dirty="0" smtClean="0">
                          <a:sym typeface="Symbol"/>
                        </a:rPr>
                        <a:t>, ]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</a:tr>
              <a:tr h="6585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  <a:tr h="395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</a:tr>
              <a:tr h="395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  <a:tr h="395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  <a:tr h="395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[2, 2]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  <a:tr h="395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</a:t>
                      </a:r>
                      <a:r>
                        <a:rPr lang="en-US" dirty="0" smtClean="0">
                          <a:sym typeface="Symbol"/>
                        </a:rPr>
                        <a:t>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  <a:tr h="395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[1,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sym typeface="Symbol"/>
                        </a:rPr>
                        <a:t>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]</a:t>
                      </a:r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  <a:tr h="395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[1, 1000]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[2, 1001]</a:t>
                      </a:r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the precision of widened solution</a:t>
            </a:r>
            <a:endParaRPr lang="en-US" dirty="0" smtClean="0"/>
          </a:p>
          <a:p>
            <a:r>
              <a:rPr lang="en-US" dirty="0" smtClean="0"/>
              <a:t>Heuristic in nature</a:t>
            </a:r>
          </a:p>
          <a:p>
            <a:r>
              <a:rPr lang="en-US" dirty="0" smtClean="0"/>
              <a:t>But simple to implement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Correct C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3761" y="1698171"/>
            <a:ext cx="54270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main() {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= 0,  *p =NULL, a[100];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for 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=0 ; 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&lt;100,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++) {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a[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] =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p = </a:t>
            </a:r>
            <a:r>
              <a:rPr lang="en-US" dirty="0" err="1" smtClean="0">
                <a:solidFill>
                  <a:schemeClr val="tx1"/>
                </a:solidFill>
              </a:rPr>
              <a:t>malloc</a:t>
            </a:r>
            <a:r>
              <a:rPr lang="en-US" dirty="0" smtClean="0">
                <a:solidFill>
                  <a:schemeClr val="tx1"/>
                </a:solidFill>
              </a:rPr>
              <a:t>(1, </a:t>
            </a:r>
            <a:r>
              <a:rPr lang="en-US" dirty="0" err="1" smtClean="0">
                <a:solidFill>
                  <a:schemeClr val="tx1"/>
                </a:solidFill>
              </a:rPr>
              <a:t>sizeof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));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*p =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free(p);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p = NULL;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}    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85738"/>
            <a:ext cx="7772400" cy="800100"/>
          </a:xfrm>
        </p:spPr>
        <p:txBody>
          <a:bodyPr/>
          <a:lstStyle/>
          <a:p>
            <a:r>
              <a:rPr lang="en-US" dirty="0" smtClean="0"/>
              <a:t>Narrowing </a:t>
            </a:r>
            <a:r>
              <a:rPr lang="en-US" dirty="0" smtClean="0"/>
              <a:t>for Interval Analysis 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062038"/>
            <a:ext cx="7727950" cy="5551487"/>
          </a:xfrm>
        </p:spPr>
        <p:txBody>
          <a:bodyPr/>
          <a:lstStyle/>
          <a:p>
            <a:r>
              <a:rPr lang="en-US" sz="2400" dirty="0" smtClean="0">
                <a:sym typeface="Math B" pitchFamily="2" charset="2"/>
              </a:rPr>
              <a:t>[a, b]   = [a, b]</a:t>
            </a:r>
          </a:p>
          <a:p>
            <a:r>
              <a:rPr lang="en-US" sz="2400" dirty="0" smtClean="0">
                <a:sym typeface="Math B" pitchFamily="2" charset="2"/>
              </a:rPr>
              <a:t>[a, b]  [c, d] = [</a:t>
            </a:r>
            <a:br>
              <a:rPr lang="en-US" sz="2400" dirty="0" smtClean="0">
                <a:sym typeface="Math B" pitchFamily="2" charset="2"/>
              </a:rPr>
            </a:br>
            <a:r>
              <a:rPr lang="en-US" sz="2400" dirty="0" smtClean="0">
                <a:sym typeface="Math B" pitchFamily="2" charset="2"/>
              </a:rPr>
              <a:t>   	if a = </a:t>
            </a:r>
            <a:r>
              <a:rPr lang="en-US" sz="2400" dirty="0" smtClean="0">
                <a:sym typeface="Symbol" pitchFamily="18" charset="2"/>
              </a:rPr>
              <a:t>-</a:t>
            </a:r>
            <a:r>
              <a:rPr lang="en-US" sz="2400" dirty="0" smtClean="0">
                <a:sym typeface="Math B" pitchFamily="2" charset="2"/>
              </a:rPr>
              <a:t> </a:t>
            </a:r>
            <a:br>
              <a:rPr lang="en-US" sz="2400" dirty="0" smtClean="0">
                <a:sym typeface="Math B" pitchFamily="2" charset="2"/>
              </a:rPr>
            </a:br>
            <a:r>
              <a:rPr lang="en-US" sz="2400" dirty="0" smtClean="0">
                <a:sym typeface="Math B" pitchFamily="2" charset="2"/>
              </a:rPr>
              <a:t>		then c</a:t>
            </a:r>
            <a:br>
              <a:rPr lang="en-US" sz="2400" dirty="0" smtClean="0">
                <a:sym typeface="Math B" pitchFamily="2" charset="2"/>
              </a:rPr>
            </a:br>
            <a:r>
              <a:rPr lang="en-US" sz="2400" dirty="0" smtClean="0">
                <a:sym typeface="Math B" pitchFamily="2" charset="2"/>
              </a:rPr>
              <a:t>		else a</a:t>
            </a:r>
            <a:r>
              <a:rPr lang="en-US" sz="2400" dirty="0" smtClean="0">
                <a:sym typeface="Symbol" pitchFamily="18" charset="2"/>
              </a:rPr>
              <a:t>,</a:t>
            </a:r>
            <a:br>
              <a:rPr lang="en-US" sz="2400" dirty="0" smtClean="0">
                <a:sym typeface="Symbol" pitchFamily="18" charset="2"/>
              </a:rPr>
            </a:br>
            <a:r>
              <a:rPr lang="en-US" sz="2400" dirty="0" smtClean="0">
                <a:sym typeface="Symbol" pitchFamily="18" charset="2"/>
              </a:rPr>
              <a:t>	</a:t>
            </a:r>
            <a:r>
              <a:rPr lang="en-US" sz="2400" dirty="0" smtClean="0">
                <a:sym typeface="Math B" pitchFamily="2" charset="2"/>
              </a:rPr>
              <a:t>if b = </a:t>
            </a:r>
            <a:r>
              <a:rPr lang="en-US" sz="2400" dirty="0" smtClean="0">
                <a:sym typeface="Symbol" pitchFamily="18" charset="2"/>
              </a:rPr>
              <a:t></a:t>
            </a:r>
            <a:r>
              <a:rPr lang="en-US" sz="2400" dirty="0" smtClean="0">
                <a:sym typeface="Math B" pitchFamily="2" charset="2"/>
              </a:rPr>
              <a:t/>
            </a:r>
            <a:br>
              <a:rPr lang="en-US" sz="2400" dirty="0" smtClean="0">
                <a:sym typeface="Math B" pitchFamily="2" charset="2"/>
              </a:rPr>
            </a:br>
            <a:r>
              <a:rPr lang="en-US" sz="2400" dirty="0" smtClean="0">
                <a:sym typeface="Math B" pitchFamily="2" charset="2"/>
              </a:rPr>
              <a:t>		then d</a:t>
            </a:r>
            <a:br>
              <a:rPr lang="en-US" sz="2400" dirty="0" smtClean="0">
                <a:sym typeface="Math B" pitchFamily="2" charset="2"/>
              </a:rPr>
            </a:br>
            <a:r>
              <a:rPr lang="en-US" sz="2400" dirty="0" smtClean="0">
                <a:sym typeface="Math B" pitchFamily="2" charset="2"/>
              </a:rPr>
              <a:t>		else b </a:t>
            </a:r>
            <a:br>
              <a:rPr lang="en-US" sz="2400" dirty="0" smtClean="0">
                <a:sym typeface="Math B" pitchFamily="2" charset="2"/>
              </a:rPr>
            </a:br>
            <a:r>
              <a:rPr lang="en-US" sz="2400" dirty="0" smtClean="0">
                <a:sym typeface="Math B" pitchFamily="2" charset="2"/>
              </a:rPr>
              <a:t> 			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38494" y="169346"/>
            <a:ext cx="8905505" cy="854075"/>
          </a:xfrm>
        </p:spPr>
        <p:txBody>
          <a:bodyPr/>
          <a:lstStyle/>
          <a:p>
            <a:pPr algn="ctr"/>
            <a:r>
              <a:rPr lang="en-US" sz="4000" dirty="0" smtClean="0"/>
              <a:t>Iterations  with </a:t>
            </a:r>
            <a:r>
              <a:rPr lang="en-US" sz="4000" dirty="0" smtClean="0"/>
              <a:t>narrowing after widening</a:t>
            </a:r>
            <a:endParaRPr lang="en-US" sz="4000" dirty="0" smtClean="0"/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269943" y="968199"/>
            <a:ext cx="3779502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</a:rPr>
              <a:t>IntEntry</a:t>
            </a:r>
            <a:r>
              <a:rPr lang="en-US" sz="1800" dirty="0">
                <a:solidFill>
                  <a:schemeClr val="tx1"/>
                </a:solidFill>
              </a:rPr>
              <a:t>(1) = </a:t>
            </a:r>
            <a:r>
              <a:rPr lang="en-US" sz="1800" dirty="0" smtClean="0">
                <a:solidFill>
                  <a:schemeClr val="tx1"/>
                </a:solidFill>
              </a:rPr>
              <a:t>[</a:t>
            </a:r>
            <a:r>
              <a:rPr lang="en-US" sz="1800" dirty="0" err="1" smtClean="0">
                <a:solidFill>
                  <a:schemeClr val="tx1"/>
                </a:solidFill>
              </a:rPr>
              <a:t>minint,maxint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]  </a:t>
            </a:r>
          </a:p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IntExit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(1) = [1,1]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3559408" y="973781"/>
            <a:ext cx="5347086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</a:rPr>
              <a:t>IntEntry</a:t>
            </a:r>
            <a:r>
              <a:rPr lang="en-US" sz="1800" dirty="0">
                <a:solidFill>
                  <a:schemeClr val="tx1"/>
                </a:solidFill>
              </a:rPr>
              <a:t>(2) = </a:t>
            </a:r>
            <a:r>
              <a:rPr lang="en-US" sz="1800" dirty="0" err="1" smtClean="0">
                <a:solidFill>
                  <a:schemeClr val="tx1"/>
                </a:solidFill>
              </a:rPr>
              <a:t>IntEntry</a:t>
            </a:r>
            <a:r>
              <a:rPr lang="en-US" sz="1800" dirty="0" smtClean="0">
                <a:solidFill>
                  <a:schemeClr val="tx1"/>
                </a:solidFill>
              </a:rPr>
              <a:t>(2) </a:t>
            </a:r>
            <a:r>
              <a:rPr lang="en-US" sz="1800" dirty="0" smtClean="0">
                <a:solidFill>
                  <a:schemeClr val="tx1"/>
                </a:solidFill>
                <a:sym typeface="Math B" pitchFamily="2" charset="2"/>
              </a:rPr>
              <a:t></a:t>
            </a:r>
            <a:r>
              <a:rPr lang="en-US" sz="1800" dirty="0" smtClean="0">
                <a:solidFill>
                  <a:schemeClr val="tx1"/>
                </a:solidFill>
                <a:sym typeface="Math B" pitchFamily="2" charset="2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IntExit</a:t>
            </a:r>
            <a:r>
              <a:rPr lang="en-US" sz="1800" dirty="0" smtClean="0">
                <a:solidFill>
                  <a:schemeClr val="tx1"/>
                </a:solidFill>
              </a:rPr>
              <a:t>(1</a:t>
            </a:r>
            <a:r>
              <a:rPr lang="en-US" sz="1800" dirty="0">
                <a:solidFill>
                  <a:schemeClr val="tx1"/>
                </a:solidFill>
              </a:rPr>
              <a:t>) </a:t>
            </a:r>
            <a:r>
              <a:rPr lang="en-US" sz="1800" dirty="0">
                <a:solidFill>
                  <a:schemeClr val="tx1"/>
                </a:solidFill>
                <a:sym typeface="Math B" pitchFamily="2" charset="2"/>
              </a:rPr>
              <a:t> </a:t>
            </a:r>
            <a:r>
              <a:rPr lang="en-US" sz="1800" dirty="0" err="1">
                <a:solidFill>
                  <a:schemeClr val="tx1"/>
                </a:solidFill>
                <a:sym typeface="Math B" pitchFamily="2" charset="2"/>
              </a:rPr>
              <a:t>IntExit</a:t>
            </a:r>
            <a:r>
              <a:rPr lang="en-US" sz="1800" dirty="0">
                <a:solidFill>
                  <a:schemeClr val="tx1"/>
                </a:solidFill>
                <a:sym typeface="Math B" pitchFamily="2" charset="2"/>
              </a:rPr>
              <a:t>(3</a:t>
            </a:r>
            <a:r>
              <a:rPr lang="en-US" sz="1800" dirty="0" smtClean="0">
                <a:solidFill>
                  <a:schemeClr val="tx1"/>
                </a:solidFill>
                <a:sym typeface="Math B" pitchFamily="2" charset="2"/>
              </a:rPr>
              <a:t>))</a:t>
            </a:r>
            <a:endParaRPr lang="en-US" sz="1800" dirty="0">
              <a:solidFill>
                <a:schemeClr val="tx1"/>
              </a:solidFill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IntExit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(2) = </a:t>
            </a: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IntEntry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(2)</a:t>
            </a:r>
          </a:p>
        </p:txBody>
      </p:sp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151190" y="1597623"/>
            <a:ext cx="4658276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</a:rPr>
              <a:t>IntEntry</a:t>
            </a:r>
            <a:r>
              <a:rPr lang="en-US" sz="1800" dirty="0">
                <a:solidFill>
                  <a:schemeClr val="tx1"/>
                </a:solidFill>
              </a:rPr>
              <a:t>(3) = </a:t>
            </a:r>
            <a:r>
              <a:rPr lang="en-US" sz="1800" dirty="0" err="1">
                <a:solidFill>
                  <a:schemeClr val="tx1"/>
                </a:solidFill>
              </a:rPr>
              <a:t>IntExit</a:t>
            </a:r>
            <a:r>
              <a:rPr lang="en-US" sz="1800" dirty="0">
                <a:solidFill>
                  <a:schemeClr val="tx1"/>
                </a:solidFill>
              </a:rPr>
              <a:t>(2) </a:t>
            </a:r>
            <a:r>
              <a:rPr lang="en-US" sz="1800" dirty="0">
                <a:solidFill>
                  <a:schemeClr val="tx1"/>
                </a:solidFill>
                <a:sym typeface="Math B" pitchFamily="2" charset="2"/>
              </a:rPr>
              <a:t> [minint,1000]</a:t>
            </a:r>
            <a:endParaRPr lang="en-US" sz="1800" dirty="0">
              <a:solidFill>
                <a:schemeClr val="tx1"/>
              </a:solidFill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IntExit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(3) = </a:t>
            </a: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IntEntry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(3)+[1,1]</a:t>
            </a: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3981075" y="1619052"/>
            <a:ext cx="5305425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</a:rPr>
              <a:t>IntEntry</a:t>
            </a:r>
            <a:r>
              <a:rPr lang="en-US" sz="1800" dirty="0">
                <a:solidFill>
                  <a:schemeClr val="tx1"/>
                </a:solidFill>
              </a:rPr>
              <a:t>(4) = </a:t>
            </a:r>
            <a:r>
              <a:rPr lang="en-US" sz="1800" dirty="0" err="1">
                <a:solidFill>
                  <a:schemeClr val="tx1"/>
                </a:solidFill>
              </a:rPr>
              <a:t>IntExit</a:t>
            </a:r>
            <a:r>
              <a:rPr lang="en-US" sz="1800" dirty="0">
                <a:solidFill>
                  <a:schemeClr val="tx1"/>
                </a:solidFill>
              </a:rPr>
              <a:t>(2) </a:t>
            </a:r>
            <a:r>
              <a:rPr lang="en-US" sz="1800" dirty="0">
                <a:solidFill>
                  <a:schemeClr val="tx1"/>
                </a:solidFill>
                <a:sym typeface="Math B" pitchFamily="2" charset="2"/>
              </a:rPr>
              <a:t> [1001,maxint]</a:t>
            </a:r>
            <a:endParaRPr lang="en-US" sz="1800" dirty="0">
              <a:solidFill>
                <a:schemeClr val="tx1"/>
              </a:solidFill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IntExit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(4) = </a:t>
            </a: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IntEntry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(4)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5000" y="2220732"/>
          <a:ext cx="9049000" cy="4555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125"/>
                <a:gridCol w="1131125"/>
                <a:gridCol w="1131125"/>
                <a:gridCol w="1131125"/>
                <a:gridCol w="1131125"/>
                <a:gridCol w="1131125"/>
                <a:gridCol w="1131125"/>
                <a:gridCol w="1131125"/>
              </a:tblGrid>
              <a:tr h="435564">
                <a:tc>
                  <a:txBody>
                    <a:bodyPr/>
                    <a:lstStyle/>
                    <a:p>
                      <a:r>
                        <a:rPr lang="en-US" dirty="0" smtClean="0"/>
                        <a:t>En[1]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Ex[1]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En[2]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Ex[2]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En[3]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Ex[3]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In[4]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Ex[4]</a:t>
                      </a:r>
                      <a:endParaRPr lang="en-US" dirty="0"/>
                    </a:p>
                  </a:txBody>
                  <a:tcPr anchorCtr="1"/>
                </a:tc>
              </a:tr>
              <a:tr h="692304">
                <a:tc>
                  <a:txBody>
                    <a:bodyPr/>
                    <a:lstStyle/>
                    <a:p>
                      <a:r>
                        <a:rPr lang="en-US" dirty="0" smtClean="0"/>
                        <a:t>[-</a:t>
                      </a:r>
                      <a:r>
                        <a:rPr lang="en-US" dirty="0" smtClean="0">
                          <a:sym typeface="Symbol"/>
                        </a:rPr>
                        <a:t>, ]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</a:tr>
              <a:tr h="6585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  <a:tr h="395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</a:tr>
              <a:tr h="395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  <a:tr h="395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  <a:tr h="395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[2, 2]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  <a:tr h="395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</a:t>
                      </a:r>
                      <a:r>
                        <a:rPr lang="en-US" dirty="0" smtClean="0">
                          <a:sym typeface="Symbol"/>
                        </a:rPr>
                        <a:t>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  <a:tr h="395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[1,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sym typeface="Symbol"/>
                        </a:rPr>
                        <a:t>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  <a:tr h="395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1000]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[2, 1001]</a:t>
                      </a:r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38494" y="169346"/>
            <a:ext cx="8905505" cy="854075"/>
          </a:xfrm>
        </p:spPr>
        <p:txBody>
          <a:bodyPr/>
          <a:lstStyle/>
          <a:p>
            <a:pPr algn="ctr"/>
            <a:r>
              <a:rPr lang="en-US" sz="4000" dirty="0" smtClean="0"/>
              <a:t>Iterations  with </a:t>
            </a:r>
            <a:r>
              <a:rPr lang="en-US" sz="4000" dirty="0" smtClean="0"/>
              <a:t>narrowing after widening</a:t>
            </a:r>
            <a:endParaRPr lang="en-US" sz="4000" dirty="0" smtClean="0"/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269943" y="968199"/>
            <a:ext cx="3779502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</a:rPr>
              <a:t>IntEntry</a:t>
            </a:r>
            <a:r>
              <a:rPr lang="en-US" sz="1800" dirty="0">
                <a:solidFill>
                  <a:schemeClr val="tx1"/>
                </a:solidFill>
              </a:rPr>
              <a:t>(1) = </a:t>
            </a:r>
            <a:r>
              <a:rPr lang="en-US" sz="1800" dirty="0" smtClean="0">
                <a:solidFill>
                  <a:schemeClr val="tx1"/>
                </a:solidFill>
              </a:rPr>
              <a:t>[</a:t>
            </a:r>
            <a:r>
              <a:rPr lang="en-US" sz="1800" dirty="0" err="1" smtClean="0">
                <a:solidFill>
                  <a:schemeClr val="tx1"/>
                </a:solidFill>
              </a:rPr>
              <a:t>minint,maxint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]  </a:t>
            </a:r>
          </a:p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IntExit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(1) = [1,1]</a:t>
            </a: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3559408" y="973781"/>
            <a:ext cx="5347086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</a:rPr>
              <a:t>IntEntry</a:t>
            </a:r>
            <a:r>
              <a:rPr lang="en-US" sz="1800" dirty="0">
                <a:solidFill>
                  <a:schemeClr val="tx1"/>
                </a:solidFill>
              </a:rPr>
              <a:t>(2) = </a:t>
            </a:r>
            <a:r>
              <a:rPr lang="en-US" sz="1800" dirty="0" err="1" smtClean="0">
                <a:solidFill>
                  <a:schemeClr val="tx1"/>
                </a:solidFill>
              </a:rPr>
              <a:t>IntEntry</a:t>
            </a:r>
            <a:r>
              <a:rPr lang="en-US" sz="1800" dirty="0" smtClean="0">
                <a:solidFill>
                  <a:schemeClr val="tx1"/>
                </a:solidFill>
              </a:rPr>
              <a:t>(2) </a:t>
            </a:r>
            <a:r>
              <a:rPr lang="en-US" sz="1800" dirty="0" smtClean="0">
                <a:solidFill>
                  <a:schemeClr val="tx1"/>
                </a:solidFill>
                <a:sym typeface="Math B" pitchFamily="2" charset="2"/>
              </a:rPr>
              <a:t></a:t>
            </a:r>
            <a:r>
              <a:rPr lang="en-US" sz="1800" dirty="0" smtClean="0">
                <a:solidFill>
                  <a:schemeClr val="tx1"/>
                </a:solidFill>
                <a:sym typeface="Math B" pitchFamily="2" charset="2"/>
              </a:rPr>
              <a:t>(</a:t>
            </a:r>
            <a:r>
              <a:rPr lang="en-US" sz="1800" dirty="0" err="1" smtClean="0">
                <a:solidFill>
                  <a:schemeClr val="tx1"/>
                </a:solidFill>
              </a:rPr>
              <a:t>IntExit</a:t>
            </a:r>
            <a:r>
              <a:rPr lang="en-US" sz="1800" dirty="0" smtClean="0">
                <a:solidFill>
                  <a:schemeClr val="tx1"/>
                </a:solidFill>
              </a:rPr>
              <a:t>(1</a:t>
            </a:r>
            <a:r>
              <a:rPr lang="en-US" sz="1800" dirty="0">
                <a:solidFill>
                  <a:schemeClr val="tx1"/>
                </a:solidFill>
              </a:rPr>
              <a:t>) </a:t>
            </a:r>
            <a:r>
              <a:rPr lang="en-US" sz="1800" dirty="0">
                <a:solidFill>
                  <a:schemeClr val="tx1"/>
                </a:solidFill>
                <a:sym typeface="Math B" pitchFamily="2" charset="2"/>
              </a:rPr>
              <a:t> </a:t>
            </a:r>
            <a:r>
              <a:rPr lang="en-US" sz="1800" dirty="0" err="1">
                <a:solidFill>
                  <a:schemeClr val="tx1"/>
                </a:solidFill>
                <a:sym typeface="Math B" pitchFamily="2" charset="2"/>
              </a:rPr>
              <a:t>IntExit</a:t>
            </a:r>
            <a:r>
              <a:rPr lang="en-US" sz="1800" dirty="0">
                <a:solidFill>
                  <a:schemeClr val="tx1"/>
                </a:solidFill>
                <a:sym typeface="Math B" pitchFamily="2" charset="2"/>
              </a:rPr>
              <a:t>(3</a:t>
            </a:r>
            <a:r>
              <a:rPr lang="en-US" sz="1800" dirty="0" smtClean="0">
                <a:solidFill>
                  <a:schemeClr val="tx1"/>
                </a:solidFill>
                <a:sym typeface="Math B" pitchFamily="2" charset="2"/>
              </a:rPr>
              <a:t>))</a:t>
            </a:r>
            <a:endParaRPr lang="en-US" sz="1800" dirty="0">
              <a:solidFill>
                <a:schemeClr val="tx1"/>
              </a:solidFill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IntExit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(2) = </a:t>
            </a: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IntEntry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(2)</a:t>
            </a:r>
          </a:p>
        </p:txBody>
      </p:sp>
      <p:sp>
        <p:nvSpPr>
          <p:cNvPr id="233487" name="Text Box 15"/>
          <p:cNvSpPr txBox="1">
            <a:spLocks noChangeArrowheads="1"/>
          </p:cNvSpPr>
          <p:nvPr/>
        </p:nvSpPr>
        <p:spPr bwMode="auto">
          <a:xfrm>
            <a:off x="151190" y="1597623"/>
            <a:ext cx="4658276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</a:rPr>
              <a:t>IntEntry</a:t>
            </a:r>
            <a:r>
              <a:rPr lang="en-US" sz="1800" dirty="0">
                <a:solidFill>
                  <a:schemeClr val="tx1"/>
                </a:solidFill>
              </a:rPr>
              <a:t>(3) = </a:t>
            </a:r>
            <a:r>
              <a:rPr lang="en-US" sz="1800" dirty="0" err="1">
                <a:solidFill>
                  <a:schemeClr val="tx1"/>
                </a:solidFill>
              </a:rPr>
              <a:t>IntExit</a:t>
            </a:r>
            <a:r>
              <a:rPr lang="en-US" sz="1800" dirty="0">
                <a:solidFill>
                  <a:schemeClr val="tx1"/>
                </a:solidFill>
              </a:rPr>
              <a:t>(2) </a:t>
            </a:r>
            <a:r>
              <a:rPr lang="en-US" sz="1800" dirty="0">
                <a:solidFill>
                  <a:schemeClr val="tx1"/>
                </a:solidFill>
                <a:sym typeface="Math B" pitchFamily="2" charset="2"/>
              </a:rPr>
              <a:t> [minint,1000]</a:t>
            </a:r>
            <a:endParaRPr lang="en-US" sz="1800" dirty="0">
              <a:solidFill>
                <a:schemeClr val="tx1"/>
              </a:solidFill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IntExit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(3) = </a:t>
            </a: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IntEntry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(3)+[1,1]</a:t>
            </a:r>
          </a:p>
        </p:txBody>
      </p:sp>
      <p:sp>
        <p:nvSpPr>
          <p:cNvPr id="233488" name="Text Box 16"/>
          <p:cNvSpPr txBox="1">
            <a:spLocks noChangeArrowheads="1"/>
          </p:cNvSpPr>
          <p:nvPr/>
        </p:nvSpPr>
        <p:spPr bwMode="auto">
          <a:xfrm>
            <a:off x="3981075" y="1619052"/>
            <a:ext cx="5305425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</a:rPr>
              <a:t>IntEntry</a:t>
            </a:r>
            <a:r>
              <a:rPr lang="en-US" sz="1800" dirty="0">
                <a:solidFill>
                  <a:schemeClr val="tx1"/>
                </a:solidFill>
              </a:rPr>
              <a:t>(4) = </a:t>
            </a:r>
            <a:r>
              <a:rPr lang="en-US" sz="1800" dirty="0" err="1">
                <a:solidFill>
                  <a:schemeClr val="tx1"/>
                </a:solidFill>
              </a:rPr>
              <a:t>IntExit</a:t>
            </a:r>
            <a:r>
              <a:rPr lang="en-US" sz="1800" dirty="0">
                <a:solidFill>
                  <a:schemeClr val="tx1"/>
                </a:solidFill>
              </a:rPr>
              <a:t>(2) </a:t>
            </a:r>
            <a:r>
              <a:rPr lang="en-US" sz="1800" dirty="0">
                <a:solidFill>
                  <a:schemeClr val="tx1"/>
                </a:solidFill>
                <a:sym typeface="Math B" pitchFamily="2" charset="2"/>
              </a:rPr>
              <a:t> [1001,maxint]</a:t>
            </a:r>
            <a:endParaRPr lang="en-US" sz="1800" dirty="0">
              <a:solidFill>
                <a:schemeClr val="tx1"/>
              </a:solidFill>
              <a:sym typeface="Math C" pitchFamily="2" charset="2"/>
            </a:endParaRPr>
          </a:p>
          <a:p>
            <a:pPr algn="l">
              <a:buFont typeface="Monotype Sorts" pitchFamily="2" charset="2"/>
              <a:buNone/>
            </a:pP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IntExit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(4) = </a:t>
            </a:r>
            <a:r>
              <a:rPr lang="en-US" sz="1800" dirty="0" err="1">
                <a:solidFill>
                  <a:schemeClr val="tx1"/>
                </a:solidFill>
                <a:sym typeface="Math C" pitchFamily="2" charset="2"/>
              </a:rPr>
              <a:t>IntEntry</a:t>
            </a:r>
            <a:r>
              <a:rPr lang="en-US" sz="1800" dirty="0">
                <a:solidFill>
                  <a:schemeClr val="tx1"/>
                </a:solidFill>
                <a:sym typeface="Math C" pitchFamily="2" charset="2"/>
              </a:rPr>
              <a:t>(4)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5000" y="2220732"/>
          <a:ext cx="9049000" cy="4555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125"/>
                <a:gridCol w="1131125"/>
                <a:gridCol w="1131125"/>
                <a:gridCol w="1131125"/>
                <a:gridCol w="1131125"/>
                <a:gridCol w="1131125"/>
                <a:gridCol w="1131125"/>
                <a:gridCol w="1131125"/>
              </a:tblGrid>
              <a:tr h="435564">
                <a:tc>
                  <a:txBody>
                    <a:bodyPr/>
                    <a:lstStyle/>
                    <a:p>
                      <a:r>
                        <a:rPr lang="en-US" dirty="0" smtClean="0"/>
                        <a:t>En[1]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Ex[1]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En[2]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Ex[2]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En[3]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Ex[3]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In[4]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Ex[4]</a:t>
                      </a:r>
                      <a:endParaRPr lang="en-US" dirty="0"/>
                    </a:p>
                  </a:txBody>
                  <a:tcPr anchorCtr="1"/>
                </a:tc>
              </a:tr>
              <a:tr h="692304">
                <a:tc>
                  <a:txBody>
                    <a:bodyPr/>
                    <a:lstStyle/>
                    <a:p>
                      <a:r>
                        <a:rPr lang="en-US" dirty="0" smtClean="0"/>
                        <a:t>[-</a:t>
                      </a:r>
                      <a:r>
                        <a:rPr lang="en-US" dirty="0" smtClean="0">
                          <a:sym typeface="Symbol"/>
                        </a:rPr>
                        <a:t>, ]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Math B"/>
                        </a:rPr>
                        <a:t></a:t>
                      </a:r>
                      <a:endParaRPr lang="en-US" dirty="0"/>
                    </a:p>
                  </a:txBody>
                  <a:tcPr anchorCtr="1"/>
                </a:tc>
              </a:tr>
              <a:tr h="6585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  <a:tr h="395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</a:tr>
              <a:tr h="395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  <a:tr h="395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1]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  <a:tr h="395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[2, 2]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  <a:tr h="395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</a:t>
                      </a:r>
                      <a:r>
                        <a:rPr lang="en-US" dirty="0" smtClean="0">
                          <a:sym typeface="Symbol"/>
                        </a:rPr>
                        <a:t>1001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  <a:tr h="395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[1,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sym typeface="Symbol"/>
                        </a:rPr>
                        <a:t>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  <a:tr h="3956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[1, 1000]</a:t>
                      </a:r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[2, 1001]</a:t>
                      </a:r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45059" name="Rectangle 4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Static analysis is </a:t>
            </a:r>
            <a:r>
              <a:rPr lang="en-US" dirty="0" smtClean="0"/>
              <a:t>powerful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Reach theory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Can locate rear bugs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Challenges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Specification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Scalability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False </a:t>
            </a:r>
            <a:r>
              <a:rPr lang="en-US" dirty="0" smtClean="0"/>
              <a:t>alarms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Can  be combined with decision procedures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Correct C </a:t>
            </a:r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3761" y="1163796"/>
            <a:ext cx="542702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main() {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= 0,  *p=NULL, a[100];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for 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=0 ; 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&lt;100,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++) {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         { 0 &lt;=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&lt; 100}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a[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] =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         { p == NULL:}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p = </a:t>
            </a:r>
            <a:r>
              <a:rPr lang="en-US" dirty="0" err="1" smtClean="0">
                <a:solidFill>
                  <a:schemeClr val="tx1"/>
                </a:solidFill>
              </a:rPr>
              <a:t>malloc</a:t>
            </a:r>
            <a:r>
              <a:rPr lang="en-US" dirty="0" smtClean="0">
                <a:solidFill>
                  <a:schemeClr val="tx1"/>
                </a:solidFill>
              </a:rPr>
              <a:t>(1, </a:t>
            </a:r>
            <a:r>
              <a:rPr lang="en-US" dirty="0" err="1" smtClean="0">
                <a:solidFill>
                  <a:schemeClr val="tx1"/>
                </a:solidFill>
              </a:rPr>
              <a:t>sizeof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));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en-US" dirty="0" smtClean="0">
                <a:solidFill>
                  <a:srgbClr val="FF0000"/>
                </a:solidFill>
              </a:rPr>
              <a:t>{ </a:t>
            </a:r>
            <a:r>
              <a:rPr lang="en-US" dirty="0" err="1" smtClean="0">
                <a:solidFill>
                  <a:srgbClr val="FF0000"/>
                </a:solidFill>
              </a:rPr>
              <a:t>alloc</a:t>
            </a:r>
            <a:r>
              <a:rPr lang="en-US" dirty="0" smtClean="0">
                <a:solidFill>
                  <a:srgbClr val="FF0000"/>
                </a:solidFill>
              </a:rPr>
              <a:t>(p) 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*p =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 err="1" smtClean="0">
                <a:solidFill>
                  <a:srgbClr val="FF0000"/>
                </a:solidFill>
              </a:rPr>
              <a:t>alloc</a:t>
            </a:r>
            <a:r>
              <a:rPr lang="en-US" dirty="0" smtClean="0">
                <a:solidFill>
                  <a:srgbClr val="FF0000"/>
                </a:solidFill>
              </a:rPr>
              <a:t>(p)}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free(p);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{!</a:t>
            </a:r>
            <a:r>
              <a:rPr lang="en-US" dirty="0" err="1" smtClean="0">
                <a:solidFill>
                  <a:srgbClr val="FF0000"/>
                </a:solidFill>
              </a:rPr>
              <a:t>alloc</a:t>
            </a:r>
            <a:r>
              <a:rPr lang="en-US" dirty="0" smtClean="0">
                <a:solidFill>
                  <a:srgbClr val="FF0000"/>
                </a:solidFill>
              </a:rPr>
              <a:t>(p)}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p = NULL;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{p==NULL}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}    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Incorrect C code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3761" y="1353796"/>
            <a:ext cx="54270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main() {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= 0,  *p=NULL, a[100], j;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for 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=0 ; 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&lt;j ,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++) {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         { 0 &lt;=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&lt; j}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a[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] =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        </a:t>
            </a:r>
            <a:r>
              <a:rPr lang="en-US" dirty="0" smtClean="0">
                <a:solidFill>
                  <a:schemeClr val="tx1"/>
                </a:solidFill>
              </a:rPr>
              <a:t> p = </a:t>
            </a:r>
            <a:r>
              <a:rPr lang="en-US" dirty="0" err="1" smtClean="0">
                <a:solidFill>
                  <a:schemeClr val="tx1"/>
                </a:solidFill>
              </a:rPr>
              <a:t>malloc</a:t>
            </a:r>
            <a:r>
              <a:rPr lang="en-US" dirty="0" smtClean="0">
                <a:solidFill>
                  <a:schemeClr val="tx1"/>
                </a:solidFill>
              </a:rPr>
              <a:t>(1, </a:t>
            </a:r>
            <a:r>
              <a:rPr lang="en-US" dirty="0" err="1" smtClean="0">
                <a:solidFill>
                  <a:schemeClr val="tx1"/>
                </a:solidFill>
              </a:rPr>
              <a:t>sizeof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));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en-US" dirty="0" smtClean="0">
                <a:solidFill>
                  <a:srgbClr val="FF0000"/>
                </a:solidFill>
              </a:rPr>
              <a:t>{ </a:t>
            </a:r>
            <a:r>
              <a:rPr lang="en-US" dirty="0" err="1" smtClean="0">
                <a:solidFill>
                  <a:srgbClr val="FF0000"/>
                </a:solidFill>
              </a:rPr>
              <a:t>alloc</a:t>
            </a:r>
            <a:r>
              <a:rPr lang="en-US" dirty="0" smtClean="0">
                <a:solidFill>
                  <a:srgbClr val="FF0000"/>
                </a:solidFill>
              </a:rPr>
              <a:t>(p) }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        </a:t>
            </a:r>
            <a:r>
              <a:rPr lang="en-US" dirty="0" smtClean="0">
                <a:solidFill>
                  <a:schemeClr val="tx1"/>
                </a:solidFill>
              </a:rPr>
              <a:t>p = </a:t>
            </a:r>
            <a:r>
              <a:rPr lang="en-US" dirty="0" err="1" smtClean="0">
                <a:solidFill>
                  <a:schemeClr val="tx1"/>
                </a:solidFill>
              </a:rPr>
              <a:t>malloc</a:t>
            </a:r>
            <a:r>
              <a:rPr lang="en-US" dirty="0" smtClean="0">
                <a:solidFill>
                  <a:schemeClr val="tx1"/>
                </a:solidFill>
              </a:rPr>
              <a:t>(1, </a:t>
            </a:r>
            <a:r>
              <a:rPr lang="en-US" dirty="0" err="1" smtClean="0">
                <a:solidFill>
                  <a:schemeClr val="tx1"/>
                </a:solidFill>
              </a:rPr>
              <a:t>sizeof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));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en-US" dirty="0" smtClean="0">
                <a:solidFill>
                  <a:srgbClr val="FF0000"/>
                </a:solidFill>
              </a:rPr>
              <a:t>{ </a:t>
            </a:r>
            <a:r>
              <a:rPr lang="en-US" dirty="0" err="1" smtClean="0">
                <a:solidFill>
                  <a:srgbClr val="FF0000"/>
                </a:solidFill>
              </a:rPr>
              <a:t>alloc</a:t>
            </a:r>
            <a:r>
              <a:rPr lang="en-US" dirty="0" smtClean="0">
                <a:solidFill>
                  <a:srgbClr val="FF0000"/>
                </a:solidFill>
              </a:rPr>
              <a:t>(p) 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free(p);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free(p);</a:t>
            </a:r>
            <a:endParaRPr lang="en-US" dirty="0" smtClean="0">
              <a:solidFill>
                <a:srgbClr val="FF0000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}    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(Incomplete) Static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</a:t>
            </a:r>
            <a:r>
              <a:rPr lang="en-US" dirty="0" err="1" smtClean="0"/>
              <a:t>undecidable</a:t>
            </a:r>
            <a:r>
              <a:rPr lang="en-US" dirty="0" smtClean="0"/>
              <a:t> to prove interesting program properties</a:t>
            </a:r>
          </a:p>
          <a:p>
            <a:r>
              <a:rPr lang="en-US" dirty="0" smtClean="0"/>
              <a:t>Focus on </a:t>
            </a:r>
            <a:r>
              <a:rPr lang="en-US" dirty="0" smtClean="0">
                <a:solidFill>
                  <a:srgbClr val="FF0000"/>
                </a:solidFill>
              </a:rPr>
              <a:t>sound</a:t>
            </a:r>
            <a:r>
              <a:rPr lang="en-US" dirty="0" smtClean="0"/>
              <a:t> program analysis</a:t>
            </a:r>
          </a:p>
          <a:p>
            <a:pPr lvl="1"/>
            <a:r>
              <a:rPr lang="en-US" dirty="0" smtClean="0"/>
              <a:t>When the compiler reports that the program is correct it is indeed correct for every run</a:t>
            </a:r>
          </a:p>
          <a:p>
            <a:pPr lvl="1"/>
            <a:r>
              <a:rPr lang="en-US" dirty="0" smtClean="0"/>
              <a:t>The compiler may report spurious (false alarms)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False Alarm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3761" y="1353796"/>
            <a:ext cx="542702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, *p=NULL;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&gt;=5) {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p = </a:t>
            </a:r>
            <a:r>
              <a:rPr lang="en-US" dirty="0" err="1" smtClean="0">
                <a:solidFill>
                  <a:schemeClr val="tx1"/>
                </a:solidFill>
              </a:rPr>
              <a:t>malloc</a:t>
            </a:r>
            <a:r>
              <a:rPr lang="en-US" dirty="0" smtClean="0">
                <a:solidFill>
                  <a:schemeClr val="tx1"/>
                </a:solidFill>
              </a:rPr>
              <a:t>(1, </a:t>
            </a:r>
            <a:r>
              <a:rPr lang="en-US" dirty="0" err="1" smtClean="0">
                <a:solidFill>
                  <a:schemeClr val="tx1"/>
                </a:solidFill>
              </a:rPr>
              <a:t>sizeof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));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&gt;=5) {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*p = 8;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&gt;=5) {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free(p);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Complicated False Alarm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3761" y="1353796"/>
            <a:ext cx="542702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, *p=NULL;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(</a:t>
            </a:r>
            <a:r>
              <a:rPr lang="en-US" dirty="0" err="1" smtClean="0">
                <a:solidFill>
                  <a:schemeClr val="tx1"/>
                </a:solidFill>
              </a:rPr>
              <a:t>foo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)) {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p = </a:t>
            </a:r>
            <a:r>
              <a:rPr lang="en-US" dirty="0" err="1" smtClean="0">
                <a:solidFill>
                  <a:schemeClr val="tx1"/>
                </a:solidFill>
              </a:rPr>
              <a:t>malloc</a:t>
            </a:r>
            <a:r>
              <a:rPr lang="en-US" dirty="0" smtClean="0">
                <a:solidFill>
                  <a:schemeClr val="tx1"/>
                </a:solidFill>
              </a:rPr>
              <a:t>(1, </a:t>
            </a:r>
            <a:r>
              <a:rPr lang="en-US" dirty="0" err="1" smtClean="0">
                <a:solidFill>
                  <a:schemeClr val="tx1"/>
                </a:solidFill>
              </a:rPr>
              <a:t>sizeof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));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(bar(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)) {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*p = 8;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}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…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if (zoo(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)) {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free(p);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16063</TotalTime>
  <Words>2105</Words>
  <Application>Microsoft Office PowerPoint</Application>
  <PresentationFormat>On-screen Show (4:3)</PresentationFormat>
  <Paragraphs>515</Paragraphs>
  <Slides>43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  <vt:variant>
        <vt:lpstr>Custom Shows</vt:lpstr>
      </vt:variant>
      <vt:variant>
        <vt:i4>1</vt:i4>
      </vt:variant>
    </vt:vector>
  </HeadingPairs>
  <TitlesOfParts>
    <vt:vector size="45" baseType="lpstr">
      <vt:lpstr>Office Theme</vt:lpstr>
      <vt:lpstr>Static Program Analysis</vt:lpstr>
      <vt:lpstr>Challenges in Proving Correctness</vt:lpstr>
      <vt:lpstr>Static Analysis</vt:lpstr>
      <vt:lpstr>Simple Correct C code</vt:lpstr>
      <vt:lpstr>Simple Correct C code</vt:lpstr>
      <vt:lpstr>Simple Incorrect C code</vt:lpstr>
      <vt:lpstr>Sound (Incomplete) Static Analysis</vt:lpstr>
      <vt:lpstr>A Simple False Alarm</vt:lpstr>
      <vt:lpstr>A Complicated False Alarm</vt:lpstr>
      <vt:lpstr>Foundation of Static Analysis</vt:lpstr>
      <vt:lpstr>Even/Odd Abstract Interpretation</vt:lpstr>
      <vt:lpstr>Example Program</vt:lpstr>
      <vt:lpstr>Abstract Interpretation</vt:lpstr>
      <vt:lpstr>Odd/Even Abstract Interpretation</vt:lpstr>
      <vt:lpstr>Odd/Even Abstract Interpretation</vt:lpstr>
      <vt:lpstr>Odd/Even Abstract Interpretation</vt:lpstr>
      <vt:lpstr>Example Program</vt:lpstr>
      <vt:lpstr>(Best) Abstract Transformer</vt:lpstr>
      <vt:lpstr>Runtime vs. Static Testing</vt:lpstr>
      <vt:lpstr>Static Analysis Algorithms</vt:lpstr>
      <vt:lpstr>Example Interval Analysis </vt:lpstr>
      <vt:lpstr>Simple Correct C code</vt:lpstr>
      <vt:lpstr>The Power of Interval Analysis</vt:lpstr>
      <vt:lpstr>Example Program Interval Analysis </vt:lpstr>
      <vt:lpstr>Abstract Interpretation of   Atomic Statements</vt:lpstr>
      <vt:lpstr>Equations Interval Analysis </vt:lpstr>
      <vt:lpstr>Abstract Interpretation of Joins</vt:lpstr>
      <vt:lpstr>Equations Interval Analysis </vt:lpstr>
      <vt:lpstr>Abstract Interpretation of Meets</vt:lpstr>
      <vt:lpstr>Equations Interval Analysis </vt:lpstr>
      <vt:lpstr>Solving the Equations</vt:lpstr>
      <vt:lpstr>An Example with  Multiple Solutions </vt:lpstr>
      <vt:lpstr>Computing Minimal Solution</vt:lpstr>
      <vt:lpstr>Iterations Interval Analysis</vt:lpstr>
      <vt:lpstr>Widening</vt:lpstr>
      <vt:lpstr>Widening</vt:lpstr>
      <vt:lpstr>Widening for Interval Analysis </vt:lpstr>
      <vt:lpstr>Iterations  with widening</vt:lpstr>
      <vt:lpstr>Narrowing</vt:lpstr>
      <vt:lpstr>Narrowing for Interval Analysis </vt:lpstr>
      <vt:lpstr>Iterations  with narrowing after widening</vt:lpstr>
      <vt:lpstr>Iterations  with narrowing after widening</vt:lpstr>
      <vt:lpstr>Summary</vt:lpstr>
      <vt:lpstr>Custom Show 1</vt:lpstr>
    </vt:vector>
  </TitlesOfParts>
  <Company>University of Wisconsin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Shape Analysis via 3-Valued Logic</dc:title>
  <dc:creator>Thomas Reps</dc:creator>
  <cp:lastModifiedBy>msagiv</cp:lastModifiedBy>
  <cp:revision>807</cp:revision>
  <cp:lastPrinted>1999-03-30T06:08:28Z</cp:lastPrinted>
  <dcterms:created xsi:type="dcterms:W3CDTF">1998-04-16T20:54:14Z</dcterms:created>
  <dcterms:modified xsi:type="dcterms:W3CDTF">2015-04-28T08:43:38Z</dcterms:modified>
</cp:coreProperties>
</file>