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9" r:id="rId2"/>
    <p:sldId id="470" r:id="rId3"/>
    <p:sldId id="512" r:id="rId4"/>
    <p:sldId id="458" r:id="rId5"/>
    <p:sldId id="459" r:id="rId6"/>
    <p:sldId id="460" r:id="rId7"/>
    <p:sldId id="497" r:id="rId8"/>
    <p:sldId id="511" r:id="rId9"/>
    <p:sldId id="509" r:id="rId10"/>
    <p:sldId id="510" r:id="rId11"/>
    <p:sldId id="496" r:id="rId12"/>
    <p:sldId id="463" r:id="rId13"/>
    <p:sldId id="480" r:id="rId14"/>
    <p:sldId id="481" r:id="rId15"/>
    <p:sldId id="482" r:id="rId16"/>
    <p:sldId id="483" r:id="rId17"/>
    <p:sldId id="484" r:id="rId18"/>
    <p:sldId id="490" r:id="rId19"/>
    <p:sldId id="492" r:id="rId20"/>
    <p:sldId id="485" r:id="rId21"/>
    <p:sldId id="491" r:id="rId22"/>
    <p:sldId id="501" r:id="rId23"/>
    <p:sldId id="502" r:id="rId24"/>
    <p:sldId id="503" r:id="rId25"/>
    <p:sldId id="504" r:id="rId26"/>
    <p:sldId id="505" r:id="rId27"/>
    <p:sldId id="489" r:id="rId28"/>
  </p:sldIdLst>
  <p:sldSz cx="9144000" cy="6858000" type="screen4x3"/>
  <p:notesSz cx="6769100" cy="9906000"/>
  <p:custShowLst>
    <p:custShow name="Custom Show 1" id="0">
      <p:sldLst>
        <p:sld r:id="rId2"/>
      </p:sldLst>
    </p:custShow>
    <p:custShow name="Custom Show 2" id="1">
      <p:sldLst>
        <p:sld r:id="rId2"/>
      </p:sldLst>
    </p:custShow>
  </p:custShow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FFCC"/>
    <a:srgbClr val="66FF66"/>
    <a:srgbClr val="66FFFF"/>
    <a:srgbClr val="99FF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049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02" y="-96"/>
      </p:cViewPr>
      <p:guideLst>
        <p:guide orient="horz" pos="3120"/>
        <p:guide pos="21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7109FCD-915D-4714-92AF-6CF229E3852C}" type="datetime1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6DEEA2F-AAD3-4D34-8CE9-055BE01039D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/>
          <a:lstStyle/>
          <a:p>
            <a:pPr algn="r">
              <a:spcBef>
                <a:spcPct val="0"/>
              </a:spcBef>
            </a:pPr>
            <a:endParaRPr lang="en-US" sz="2400" smtClean="0">
              <a:cs typeface="Arial" charset="0"/>
            </a:endParaRPr>
          </a:p>
        </p:txBody>
      </p:sp>
      <p:sp>
        <p:nvSpPr>
          <p:cNvPr id="358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4705350"/>
            <a:ext cx="541655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294" tIns="45647" rIns="91294" bIns="45647"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CE2F22B9-93BD-4519-978C-4A3311F51E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66700"/>
            <a:ext cx="1992313" cy="631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5829300" cy="631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7238" y="1676400"/>
            <a:ext cx="3787775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7238" y="4206875"/>
            <a:ext cx="3787775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676400"/>
            <a:ext cx="77279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  <p:sldLayoutId id="21474840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25412-0CA4-4087-A1FE-70B4CBE2CBB5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190500"/>
            <a:ext cx="5886450" cy="1157288"/>
          </a:xfrm>
          <a:noFill/>
        </p:spPr>
        <p:txBody>
          <a:bodyPr lIns="90488" tIns="44450" rIns="90488" bIns="44450" anchor="ctr"/>
          <a:lstStyle/>
          <a:p>
            <a:pPr algn="ctr"/>
            <a:r>
              <a:rPr lang="en-US" sz="4000" smtClean="0"/>
              <a:t>Iterative Program Analysis</a:t>
            </a:r>
            <a:br>
              <a:rPr lang="en-US" sz="4000" smtClean="0"/>
            </a:br>
            <a:r>
              <a:rPr lang="en-US" sz="4000" smtClean="0"/>
              <a:t>Abstract Interpretation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" y="1930400"/>
            <a:ext cx="8763000" cy="5143500"/>
          </a:xfrm>
          <a:noFill/>
        </p:spPr>
        <p:txBody>
          <a:bodyPr lIns="90488" tIns="44450" rIns="90488" bIns="44450"/>
          <a:lstStyle/>
          <a:p>
            <a:pPr marL="336550" indent="-336550" defTabSz="895350"/>
            <a:r>
              <a:rPr lang="en-US" sz="2400" dirty="0" err="1" smtClean="0">
                <a:latin typeface="Courier New" pitchFamily="49" charset="0"/>
              </a:rPr>
              <a:t>Mooly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Sagiv</a:t>
            </a:r>
            <a:endParaRPr lang="en-US" sz="2400" dirty="0" smtClean="0">
              <a:latin typeface="Courier New" pitchFamily="49" charset="0"/>
            </a:endParaRPr>
          </a:p>
          <a:p>
            <a:pPr marL="336550" indent="-336550" defTabSz="895350"/>
            <a:endParaRPr lang="en-US" sz="24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Textbook: </a:t>
            </a:r>
            <a:r>
              <a:rPr lang="en-US" dirty="0" smtClean="0"/>
              <a:t>Principles of Program Analysis</a:t>
            </a: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Chapter 4</a:t>
            </a:r>
          </a:p>
          <a:p>
            <a:pPr marL="336550" indent="-336550" defTabSz="895350"/>
            <a:r>
              <a:rPr lang="en-US" dirty="0" smtClean="0"/>
              <a:t>POPL 79, 92 </a:t>
            </a:r>
            <a:r>
              <a:rPr lang="en-US" dirty="0" err="1" smtClean="0"/>
              <a:t>Cousot</a:t>
            </a:r>
            <a:r>
              <a:rPr lang="en-US" dirty="0" smtClean="0"/>
              <a:t> &amp; </a:t>
            </a:r>
            <a:r>
              <a:rPr lang="en-US" dirty="0" err="1" smtClean="0"/>
              <a:t>Cousot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Collecting (Concrete)Interpretation of Flowchart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set of (usually infinite) states </a:t>
            </a:r>
            <a:r>
              <a:rPr lang="en-US" sz="2400" dirty="0" smtClean="0">
                <a:sym typeface="Symbol"/>
              </a:rPr>
              <a:t></a:t>
            </a:r>
          </a:p>
          <a:p>
            <a:r>
              <a:rPr lang="en-US" sz="2400" dirty="0" smtClean="0">
                <a:sym typeface="Symbol"/>
              </a:rPr>
              <a:t>A lattice &lt;P(), , , , , &gt;</a:t>
            </a:r>
          </a:p>
          <a:p>
            <a:r>
              <a:rPr lang="en-US" sz="2400" dirty="0" smtClean="0">
                <a:sym typeface="Symbol"/>
              </a:rPr>
              <a:t>A set of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initial states </a:t>
            </a:r>
            <a:r>
              <a:rPr lang="en-US" sz="2400" dirty="0" smtClean="0">
                <a:sym typeface="Symbol"/>
              </a:rPr>
              <a:t>at s: </a:t>
            </a:r>
            <a:r>
              <a:rPr lang="en-US" sz="2400" baseline="-25000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</a:t>
            </a:r>
          </a:p>
          <a:p>
            <a:r>
              <a:rPr lang="en-US" sz="2400" dirty="0" smtClean="0">
                <a:sym typeface="Symbol"/>
              </a:rPr>
              <a:t>The semantics of operations on arcs</a:t>
            </a:r>
          </a:p>
          <a:p>
            <a:pPr lvl="1"/>
            <a:r>
              <a:rPr lang="en-US" sz="2000" dirty="0" smtClean="0">
                <a:sym typeface="Math B"/>
              </a:rPr>
              <a:t>assume e = {&lt;</a:t>
            </a:r>
            <a:r>
              <a:rPr lang="en-US" sz="2000" dirty="0" smtClean="0">
                <a:sym typeface="Symbol"/>
              </a:rPr>
              <a:t>,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&gt; |  </a:t>
            </a:r>
            <a:r>
              <a:rPr lang="en-US" sz="2000" dirty="0" smtClean="0">
                <a:sym typeface="Math B"/>
              </a:rPr>
              <a:t> e }</a:t>
            </a:r>
          </a:p>
          <a:p>
            <a:pPr lvl="1"/>
            <a:r>
              <a:rPr lang="en-US" sz="2000" dirty="0" smtClean="0">
                <a:sym typeface="Math B"/>
              </a:rPr>
              <a:t>x := e = </a:t>
            </a:r>
            <a:r>
              <a:rPr lang="en-US" sz="2000" dirty="0" smtClean="0">
                <a:sym typeface="Math B"/>
              </a:rPr>
              <a:t>{&lt;</a:t>
            </a:r>
            <a:r>
              <a:rPr lang="en-US" sz="2000" dirty="0" smtClean="0">
                <a:sym typeface="Symbol"/>
              </a:rPr>
              <a:t>, </a:t>
            </a:r>
            <a:r>
              <a:rPr lang="en-US" sz="2000" dirty="0" smtClean="0">
                <a:sym typeface="Symbol"/>
              </a:rPr>
              <a:t>’&gt; </a:t>
            </a:r>
            <a:r>
              <a:rPr lang="en-US" sz="2000" dirty="0" smtClean="0">
                <a:sym typeface="Symbol"/>
              </a:rPr>
              <a:t>| </a:t>
            </a:r>
            <a:r>
              <a:rPr lang="en-US" sz="2000" dirty="0" smtClean="0">
                <a:sym typeface="Symbol"/>
              </a:rPr>
              <a:t>’ = [x </a:t>
            </a:r>
            <a:r>
              <a:rPr lang="en-US" sz="2000" dirty="0" smtClean="0">
                <a:sym typeface="Math C"/>
              </a:rPr>
              <a:t>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e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(</a:t>
            </a:r>
            <a:r>
              <a:rPr lang="en-US" sz="2000" dirty="0" smtClean="0">
                <a:sym typeface="Symbol"/>
              </a:rPr>
              <a:t>)</a:t>
            </a:r>
            <a:r>
              <a:rPr lang="en-US" sz="2000" dirty="0" smtClean="0">
                <a:sym typeface="Math B"/>
              </a:rPr>
              <a:t>}</a:t>
            </a:r>
          </a:p>
          <a:p>
            <a:r>
              <a:rPr lang="en-US" sz="2400" dirty="0" smtClean="0">
                <a:sym typeface="Math B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sym typeface="Math B"/>
              </a:rPr>
              <a:t>collecting interpretation </a:t>
            </a:r>
            <a:r>
              <a:rPr lang="en-US" sz="2400" dirty="0" smtClean="0">
                <a:sym typeface="Math B"/>
              </a:rPr>
              <a:t>is the least fixed point of the following system:</a:t>
            </a:r>
          </a:p>
          <a:p>
            <a:pPr lvl="1"/>
            <a:r>
              <a:rPr lang="en-US" sz="2000" dirty="0" smtClean="0">
                <a:sym typeface="Math B"/>
              </a:rPr>
              <a:t>CS[s]=</a:t>
            </a:r>
            <a:r>
              <a:rPr lang="en-US" sz="2000" dirty="0" smtClean="0">
                <a:sym typeface="Symbol"/>
              </a:rPr>
              <a:t> </a:t>
            </a:r>
            <a:r>
              <a:rPr lang="en-US" sz="2000" baseline="-25000" dirty="0" smtClean="0">
                <a:sym typeface="Symbol"/>
              </a:rPr>
              <a:t>s</a:t>
            </a:r>
          </a:p>
          <a:p>
            <a:pPr lvl="1"/>
            <a:r>
              <a:rPr lang="en-US" sz="2000" dirty="0" smtClean="0">
                <a:sym typeface="Symbol"/>
              </a:rPr>
              <a:t>CS[n] =  {</a:t>
            </a:r>
            <a:r>
              <a:rPr lang="en-US" sz="2000" dirty="0" smtClean="0">
                <a:sym typeface="Symbol"/>
              </a:rPr>
              <a:t></a:t>
            </a:r>
            <a:r>
              <a:rPr lang="en-US" sz="2000" dirty="0" smtClean="0">
                <a:sym typeface="Symbol"/>
              </a:rPr>
              <a:t>’ | &lt;m, n&gt;  E, CS[m},  </a:t>
            </a:r>
            <a:r>
              <a:rPr lang="en-US" sz="2000" dirty="0" smtClean="0">
                <a:sym typeface="Math B"/>
              </a:rPr>
              <a:t>&lt;</a:t>
            </a:r>
            <a:r>
              <a:rPr lang="en-US" sz="2000" dirty="0" smtClean="0">
                <a:sym typeface="Symbol"/>
              </a:rPr>
              <a:t>, </a:t>
            </a:r>
            <a:r>
              <a:rPr lang="en-US" sz="2000" dirty="0" smtClean="0">
                <a:sym typeface="Symbol"/>
              </a:rPr>
              <a:t>’&gt;  </a:t>
            </a:r>
            <a:r>
              <a:rPr lang="en-US" sz="2000" dirty="0" smtClean="0">
                <a:sym typeface="Math B"/>
              </a:rPr>
              <a:t>&lt;m, n&gt;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}</a:t>
            </a:r>
            <a:br>
              <a:rPr lang="en-US" sz="2000" dirty="0" smtClean="0">
                <a:sym typeface="Math B"/>
              </a:rPr>
            </a:br>
            <a:r>
              <a:rPr lang="en-US" sz="2000" dirty="0" smtClean="0">
                <a:sym typeface="Math B"/>
              </a:rPr>
              <a:t>for n </a:t>
            </a:r>
            <a:r>
              <a:rPr lang="en-US" sz="2000" dirty="0" smtClean="0">
                <a:sym typeface="Symbol"/>
              </a:rPr>
              <a:t>s</a:t>
            </a:r>
            <a:endParaRPr lang="en-US" sz="2000" dirty="0" smtClean="0">
              <a:sym typeface="Math B"/>
            </a:endParaRP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Constant Propagation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ym typeface="Symbol" pitchFamily="18" charset="2"/>
              </a:rPr>
              <a:t>A </a:t>
            </a:r>
            <a:r>
              <a:rPr lang="en-US" sz="2000" dirty="0" smtClean="0">
                <a:sym typeface="Symbol" pitchFamily="18" charset="2"/>
              </a:rPr>
              <a:t>lattice &lt; 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Z{</a:t>
            </a:r>
            <a:r>
              <a:rPr lang="en-US" sz="2000" dirty="0" smtClean="0">
                <a:sym typeface="Math B" pitchFamily="2" charset="2"/>
              </a:rPr>
              <a:t>, </a:t>
            </a:r>
            <a:r>
              <a:rPr lang="en-US" sz="2000" dirty="0" smtClean="0">
                <a:sym typeface="Math B" pitchFamily="2" charset="2"/>
              </a:rPr>
              <a:t>}],</a:t>
            </a:r>
            <a:r>
              <a:rPr lang="en-US" sz="2000" dirty="0" smtClean="0">
                <a:sym typeface="Math B" pitchFamily="2" charset="2"/>
              </a:rPr>
              <a:t> , , , , </a:t>
            </a:r>
            <a:r>
              <a:rPr lang="en-US" sz="2000" dirty="0" smtClean="0">
                <a:sym typeface="Math B" pitchFamily="2" charset="2"/>
              </a:rPr>
              <a:t>&gt; </a:t>
            </a: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dirty="0" smtClean="0">
                <a:sym typeface="Symbol" pitchFamily="18" charset="2"/>
              </a:rPr>
              <a:t>: 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Z]  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Z{</a:t>
            </a:r>
            <a:r>
              <a:rPr lang="en-US" sz="2000" dirty="0" smtClean="0">
                <a:sym typeface="Math B" pitchFamily="2" charset="2"/>
              </a:rPr>
              <a:t>, }]</a:t>
            </a:r>
            <a:r>
              <a:rPr lang="en-US" sz="2000" dirty="0" smtClean="0">
                <a:sym typeface="Symbol" pitchFamily="18" charset="2"/>
              </a:rPr>
              <a:t> 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() = ()</a:t>
            </a:r>
          </a:p>
          <a:p>
            <a:r>
              <a:rPr lang="en-US" sz="2000" dirty="0" smtClean="0">
                <a:sym typeface="Symbol" pitchFamily="18" charset="2"/>
              </a:rPr>
              <a:t>: P([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Z])  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Z{</a:t>
            </a:r>
            <a:r>
              <a:rPr lang="en-US" sz="2000" dirty="0" smtClean="0">
                <a:sym typeface="Math B" pitchFamily="2" charset="2"/>
              </a:rPr>
              <a:t>, }] 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(X) = </a:t>
            </a:r>
            <a:r>
              <a:rPr lang="en-US" sz="1800" dirty="0" smtClean="0">
                <a:sym typeface="Math B" pitchFamily="2" charset="2"/>
              </a:rPr>
              <a:t> {</a:t>
            </a:r>
            <a:r>
              <a:rPr lang="en-US" sz="1800" dirty="0" smtClean="0">
                <a:sym typeface="Symbol" pitchFamily="18" charset="2"/>
              </a:rPr>
              <a:t>() |  X} = </a:t>
            </a:r>
            <a:r>
              <a:rPr lang="en-US" sz="1800" dirty="0" smtClean="0">
                <a:sym typeface="Math B" pitchFamily="2" charset="2"/>
              </a:rPr>
              <a:t> {</a:t>
            </a:r>
            <a:r>
              <a:rPr lang="en-US" sz="1800" dirty="0" smtClean="0">
                <a:sym typeface="Symbol" pitchFamily="18" charset="2"/>
              </a:rPr>
              <a:t> |  X} </a:t>
            </a:r>
          </a:p>
          <a:p>
            <a:r>
              <a:rPr lang="en-US" sz="2000" dirty="0" smtClean="0">
                <a:sym typeface="Symbol" pitchFamily="18" charset="2"/>
              </a:rPr>
              <a:t>:[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 {</a:t>
            </a:r>
            <a:r>
              <a:rPr lang="en-US" sz="2000" dirty="0" smtClean="0">
                <a:sym typeface="Math B" pitchFamily="2" charset="2"/>
              </a:rPr>
              <a:t>, }]</a:t>
            </a:r>
            <a:r>
              <a:rPr lang="en-US" sz="2000" dirty="0" smtClean="0">
                <a:sym typeface="Symbol" pitchFamily="18" charset="2"/>
              </a:rPr>
              <a:t>  P([</a:t>
            </a:r>
            <a:r>
              <a:rPr lang="en-US" sz="2000" dirty="0" err="1" smtClean="0">
                <a:sym typeface="Symbol" pitchFamily="18" charset="2"/>
              </a:rPr>
              <a:t>Var</a:t>
            </a:r>
            <a:r>
              <a:rPr lang="en-US" sz="2000" dirty="0" smtClean="0">
                <a:sym typeface="Symbol" pitchFamily="18" charset="2"/>
              </a:rPr>
              <a:t>  Z</a:t>
            </a:r>
            <a:r>
              <a:rPr lang="en-US" sz="2000" dirty="0" smtClean="0">
                <a:sym typeface="Math B" pitchFamily="2" charset="2"/>
              </a:rPr>
              <a:t>]) 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(</a:t>
            </a:r>
            <a:r>
              <a:rPr lang="en-US" sz="1800" baseline="30000" dirty="0" smtClean="0">
                <a:sym typeface="Symbol" pitchFamily="18" charset="2"/>
              </a:rPr>
              <a:t>#</a:t>
            </a:r>
            <a:r>
              <a:rPr lang="en-US" sz="1800" dirty="0" smtClean="0">
                <a:sym typeface="Symbol" pitchFamily="18" charset="2"/>
              </a:rPr>
              <a:t>) = {</a:t>
            </a:r>
            <a:r>
              <a:rPr lang="en-US" sz="1800" dirty="0" smtClean="0">
                <a:sym typeface="Math B" pitchFamily="2" charset="2"/>
              </a:rPr>
              <a:t> | </a:t>
            </a:r>
            <a:r>
              <a:rPr lang="en-US" sz="1800" dirty="0" smtClean="0">
                <a:sym typeface="Symbol" pitchFamily="18" charset="2"/>
              </a:rPr>
              <a:t>() </a:t>
            </a:r>
            <a:r>
              <a:rPr lang="en-US" sz="1800" dirty="0" smtClean="0">
                <a:sym typeface="Math B" pitchFamily="2" charset="2"/>
              </a:rPr>
              <a:t></a:t>
            </a:r>
            <a:r>
              <a:rPr lang="en-US" sz="1800" dirty="0" smtClean="0">
                <a:sym typeface="Symbol" pitchFamily="18" charset="2"/>
              </a:rPr>
              <a:t> </a:t>
            </a:r>
            <a:r>
              <a:rPr lang="en-US" sz="1800" baseline="30000" dirty="0" smtClean="0">
                <a:sym typeface="Symbol" pitchFamily="18" charset="2"/>
              </a:rPr>
              <a:t>#</a:t>
            </a:r>
            <a:r>
              <a:rPr lang="en-US" sz="1800" dirty="0" smtClean="0">
                <a:sym typeface="Math B" pitchFamily="2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} = { |  </a:t>
            </a:r>
            <a:r>
              <a:rPr lang="en-US" sz="1800" dirty="0" smtClean="0">
                <a:sym typeface="Math B" pitchFamily="2" charset="2"/>
              </a:rPr>
              <a:t></a:t>
            </a:r>
            <a:r>
              <a:rPr lang="en-US" sz="1800" dirty="0" smtClean="0">
                <a:sym typeface="Symbol" pitchFamily="18" charset="2"/>
              </a:rPr>
              <a:t> </a:t>
            </a:r>
            <a:r>
              <a:rPr lang="en-US" sz="1800" baseline="30000" dirty="0" smtClean="0">
                <a:sym typeface="Symbol" pitchFamily="18" charset="2"/>
              </a:rPr>
              <a:t>#</a:t>
            </a:r>
            <a:r>
              <a:rPr lang="en-US" sz="1800" dirty="0" smtClean="0">
                <a:sym typeface="Math B" pitchFamily="2" charset="2"/>
              </a:rPr>
              <a:t> }</a:t>
            </a:r>
          </a:p>
          <a:p>
            <a:r>
              <a:rPr lang="en-US" sz="2400" dirty="0" smtClean="0">
                <a:sym typeface="Symbol"/>
              </a:rPr>
              <a:t>Initial value at s</a:t>
            </a:r>
          </a:p>
          <a:p>
            <a:r>
              <a:rPr lang="en-US" sz="2400" dirty="0" smtClean="0">
                <a:sym typeface="Symbol"/>
              </a:rPr>
              <a:t>The </a:t>
            </a:r>
            <a:r>
              <a:rPr lang="en-US" sz="2400" dirty="0" smtClean="0">
                <a:sym typeface="Symbol"/>
              </a:rPr>
              <a:t>semantics of operations on arcs</a:t>
            </a:r>
          </a:p>
          <a:p>
            <a:pPr lvl="1"/>
            <a:r>
              <a:rPr lang="en-US" sz="2000" dirty="0" smtClean="0">
                <a:sym typeface="Math B"/>
              </a:rPr>
              <a:t>assume </a:t>
            </a:r>
            <a:r>
              <a:rPr lang="en-US" sz="2000" dirty="0" smtClean="0">
                <a:sym typeface="Math B"/>
              </a:rPr>
              <a:t>x ==c</a:t>
            </a:r>
            <a:r>
              <a:rPr lang="en-US" sz="2000" baseline="30000" dirty="0" smtClean="0">
                <a:sym typeface="Math B"/>
              </a:rPr>
              <a:t>#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Math B"/>
              </a:rPr>
              <a:t> </a:t>
            </a:r>
            <a:endParaRPr lang="en-US" sz="2000" dirty="0" smtClean="0">
              <a:sym typeface="Math B"/>
            </a:endParaRPr>
          </a:p>
          <a:p>
            <a:pPr lvl="1"/>
            <a:r>
              <a:rPr lang="en-US" sz="2000" dirty="0" smtClean="0">
                <a:sym typeface="Math B"/>
              </a:rPr>
              <a:t>x := e</a:t>
            </a:r>
            <a:r>
              <a:rPr lang="en-US" sz="2000" dirty="0" smtClean="0">
                <a:sym typeface="Math B"/>
              </a:rPr>
              <a:t></a:t>
            </a:r>
            <a:r>
              <a:rPr lang="en-US" sz="2000" baseline="30000" dirty="0" smtClean="0">
                <a:sym typeface="Math B"/>
              </a:rPr>
              <a:t>#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= </a:t>
            </a:r>
            <a:endParaRPr lang="en-US" sz="2400" dirty="0" smtClean="0">
              <a:sym typeface="Math B" pitchFamily="2" charset="2"/>
            </a:endParaRPr>
          </a:p>
          <a:p>
            <a:r>
              <a:rPr lang="en-US" sz="2400" dirty="0" smtClean="0">
                <a:sym typeface="Math B" pitchFamily="2" charset="2"/>
              </a:rPr>
              <a:t>Local Soundness and optimality</a:t>
            </a:r>
            <a:endParaRPr lang="en-US" sz="1800" dirty="0" smtClean="0">
              <a:sym typeface="Symbol" pitchFamily="18" charset="2"/>
            </a:endParaRPr>
          </a:p>
          <a:p>
            <a:pPr lvl="1">
              <a:buFontTx/>
              <a:buNone/>
            </a:pPr>
            <a:endParaRPr lang="en-US" sz="1800" dirty="0" smtClean="0">
              <a:sym typeface="Symbol" pitchFamily="18" charset="2"/>
            </a:endParaRPr>
          </a:p>
          <a:p>
            <a:pPr lvl="1"/>
            <a:endParaRPr lang="en-US" sz="1800" dirty="0" smtClean="0">
              <a:sym typeface="Symbol" pitchFamily="18" charset="2"/>
            </a:endParaRP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93700"/>
            <a:ext cx="7772400" cy="1104900"/>
          </a:xfrm>
        </p:spPr>
        <p:txBody>
          <a:bodyPr/>
          <a:lstStyle/>
          <a:p>
            <a:pPr algn="ctr"/>
            <a:r>
              <a:rPr lang="en-US" sz="4000" b="1" smtClean="0"/>
              <a:t>Example: May-Be-Garbage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variable x </a:t>
            </a:r>
            <a:r>
              <a:rPr lang="en-US" smtClean="0">
                <a:solidFill>
                  <a:schemeClr val="tx2"/>
                </a:solidFill>
              </a:rPr>
              <a:t>may-be-garbage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at a program point v if there exists a execution path leading to v in which x’s value is unpredictable:</a:t>
            </a:r>
          </a:p>
          <a:p>
            <a:pPr lvl="1"/>
            <a:r>
              <a:rPr lang="en-US" smtClean="0"/>
              <a:t>Was not assigned</a:t>
            </a:r>
          </a:p>
          <a:p>
            <a:pPr lvl="1"/>
            <a:r>
              <a:rPr lang="en-US" smtClean="0"/>
              <a:t>Was assigned using an unpredictable expression</a:t>
            </a:r>
          </a:p>
          <a:p>
            <a:r>
              <a:rPr lang="en-US" smtClean="0"/>
              <a:t>Lattice</a:t>
            </a:r>
          </a:p>
          <a:p>
            <a:r>
              <a:rPr lang="en-US" smtClean="0"/>
              <a:t>Galois connection</a:t>
            </a:r>
          </a:p>
          <a:p>
            <a:r>
              <a:rPr lang="en-US" smtClean="0"/>
              <a:t>Basic statements</a:t>
            </a:r>
          </a:p>
          <a:p>
            <a:r>
              <a:rPr lang="en-US" smtClean="0"/>
              <a:t>Soundness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Pointer Language</a:t>
            </a:r>
            <a:endParaRPr lang="en-US" dirty="0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93739" y="1604963"/>
            <a:ext cx="3497262" cy="519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sz="2800" i="1" dirty="0" smtClean="0"/>
              <a:t>a </a:t>
            </a:r>
            <a:r>
              <a:rPr lang="en-US" sz="2800" dirty="0" smtClean="0"/>
              <a:t>::= </a:t>
            </a:r>
            <a:r>
              <a:rPr lang="en-US" sz="2800" i="1" dirty="0"/>
              <a:t>x</a:t>
            </a:r>
            <a:r>
              <a:rPr lang="en-US" sz="2800" dirty="0"/>
              <a:t> | *</a:t>
            </a:r>
            <a:r>
              <a:rPr lang="en-US" sz="2800" i="1" dirty="0"/>
              <a:t>x </a:t>
            </a:r>
            <a:r>
              <a:rPr lang="en-US" sz="2800" dirty="0"/>
              <a:t>| &amp;</a:t>
            </a:r>
            <a:r>
              <a:rPr lang="en-US" sz="2800" i="1" dirty="0" smtClean="0"/>
              <a:t>x | … </a:t>
            </a:r>
            <a:endParaRPr lang="en-US" sz="2800" i="1" baseline="-25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9771" y="4415934"/>
            <a:ext cx="1952629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sz="2800" i="1" dirty="0" smtClean="0"/>
              <a:t>x := a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7501" y="5601308"/>
            <a:ext cx="1952629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sz="2800" i="1" dirty="0" smtClean="0"/>
              <a:t>*x := y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27601" y="2426256"/>
            <a:ext cx="3497262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sz="2800" i="1" dirty="0" smtClean="0"/>
              <a:t>b :</a:t>
            </a:r>
            <a:r>
              <a:rPr lang="en-US" sz="2800" dirty="0" smtClean="0"/>
              <a:t>:= true | a = a| not b </a:t>
            </a:r>
            <a:r>
              <a:rPr lang="en-US" sz="2800" i="1" dirty="0" smtClean="0"/>
              <a:t> </a:t>
            </a:r>
            <a:endParaRPr lang="en-US" sz="2800" i="1" baseline="-250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73633" y="3399888"/>
            <a:ext cx="1952629" cy="5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/>
            <a:r>
              <a:rPr lang="en-US" sz="2800" i="1" dirty="0" smtClean="0"/>
              <a:t>assume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3513"/>
            <a:ext cx="7772400" cy="738187"/>
          </a:xfrm>
        </p:spPr>
        <p:txBody>
          <a:bodyPr/>
          <a:lstStyle/>
          <a:p>
            <a:pPr algn="ctr"/>
            <a:r>
              <a:rPr lang="en-US" dirty="0" smtClean="0"/>
              <a:t>Collecting Semantics for Pointers</a:t>
            </a:r>
            <a:endParaRPr lang="en-US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60475" y="113665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/>
              <a:t>State1=</a:t>
            </a:r>
            <a:r>
              <a:rPr lang="en-US" dirty="0">
                <a:sym typeface="Math B" pitchFamily="2" charset="2"/>
              </a:rPr>
              <a:t> [</a:t>
            </a:r>
            <a:r>
              <a:rPr lang="en-US" dirty="0" err="1">
                <a:sym typeface="Math B" pitchFamily="2" charset="2"/>
              </a:rPr>
              <a:t>Loc</a:t>
            </a:r>
            <a:r>
              <a:rPr lang="en-US" dirty="0" err="1">
                <a:sym typeface="Symbol" pitchFamily="18" charset="2"/>
              </a:rPr>
              <a:t>LocZ</a:t>
            </a:r>
            <a:r>
              <a:rPr lang="en-US" dirty="0">
                <a:sym typeface="Symbol" pitchFamily="18" charset="2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9538"/>
            <a:ext cx="7772400" cy="490537"/>
          </a:xfrm>
        </p:spPr>
        <p:txBody>
          <a:bodyPr/>
          <a:lstStyle/>
          <a:p>
            <a:pPr algn="ctr"/>
            <a:r>
              <a:rPr lang="en-US" sz="3600" smtClean="0"/>
              <a:t>Points-To</a:t>
            </a:r>
            <a:r>
              <a:rPr lang="en-US" smtClean="0"/>
              <a:t> </a:t>
            </a:r>
            <a:r>
              <a:rPr lang="en-US" sz="3600" smtClean="0"/>
              <a:t>Analysis</a:t>
            </a:r>
            <a:r>
              <a:rPr 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476250"/>
            <a:ext cx="7727950" cy="6267450"/>
          </a:xfrm>
        </p:spPr>
        <p:txBody>
          <a:bodyPr/>
          <a:lstStyle/>
          <a:p>
            <a:r>
              <a:rPr lang="en-US" smtClean="0">
                <a:sym typeface="Math B" pitchFamily="2" charset="2"/>
              </a:rPr>
              <a:t>Lattice L</a:t>
            </a:r>
            <a:r>
              <a:rPr lang="en-US" baseline="-25000" smtClean="0">
                <a:sym typeface="Math B" pitchFamily="2" charset="2"/>
              </a:rPr>
              <a:t>pt</a:t>
            </a:r>
            <a:r>
              <a:rPr lang="en-US" smtClean="0">
                <a:sym typeface="Math B" pitchFamily="2" charset="2"/>
              </a:rPr>
              <a:t> = </a:t>
            </a:r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Galois connection</a:t>
            </a:r>
          </a:p>
          <a:p>
            <a:r>
              <a:rPr lang="en-US" smtClean="0">
                <a:sym typeface="Symbol" pitchFamily="18" charset="2"/>
              </a:rPr>
              <a:t>Meaning of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1025525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l"/>
            <a:r>
              <a:rPr lang="en-US" sz="3200"/>
              <a:t>t := &amp;a; </a:t>
            </a:r>
            <a:r>
              <a:rPr lang="en-US" sz="3200">
                <a:solidFill>
                  <a:schemeClr val="hlink"/>
                </a:solidFill>
              </a:rPr>
              <a:t/>
            </a:r>
            <a:br>
              <a:rPr lang="en-US" sz="3200">
                <a:solidFill>
                  <a:schemeClr val="hlink"/>
                </a:solidFill>
              </a:rPr>
            </a:br>
            <a:r>
              <a:rPr lang="en-US" sz="3200"/>
              <a:t>y := &amp;b; </a:t>
            </a:r>
          </a:p>
          <a:p>
            <a:pPr algn="l"/>
            <a:r>
              <a:rPr lang="en-US" sz="3200"/>
              <a:t>z := &amp;c;</a:t>
            </a:r>
            <a:endParaRPr lang="en-US" sz="3200">
              <a:solidFill>
                <a:schemeClr val="hlink"/>
              </a:solidFill>
            </a:endParaRPr>
          </a:p>
          <a:p>
            <a:pPr algn="l"/>
            <a:r>
              <a:rPr lang="en-US" sz="3200"/>
              <a:t> if x&gt; 0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	</a:t>
            </a:r>
            <a:br>
              <a:rPr lang="en-US" sz="3200"/>
            </a:br>
            <a:r>
              <a:rPr lang="en-US" sz="3200"/>
              <a:t>	then </a:t>
            </a:r>
            <a:r>
              <a:rPr lang="en-US" sz="3200">
                <a:sym typeface="Symbol" pitchFamily="18" charset="2"/>
              </a:rPr>
              <a:t>p:= &amp;y;</a:t>
            </a:r>
            <a:r>
              <a:rPr lang="en-US" sz="3200"/>
              <a:t> </a:t>
            </a:r>
            <a:br>
              <a:rPr lang="en-US" sz="3200"/>
            </a:br>
            <a:r>
              <a:rPr lang="en-US" sz="3200"/>
              <a:t>      	else </a:t>
            </a:r>
            <a:r>
              <a:rPr lang="en-US" sz="3200">
                <a:sym typeface="Symbol" pitchFamily="18" charset="2"/>
              </a:rPr>
              <a:t>p:= &amp;z;</a:t>
            </a:r>
          </a:p>
          <a:p>
            <a:pPr algn="l"/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>
                <a:sym typeface="Symbol" pitchFamily="18" charset="2"/>
              </a:rPr>
              <a:t>*p := t;</a:t>
            </a:r>
          </a:p>
          <a:p>
            <a:pPr algn="l"/>
            <a:endParaRPr 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050925"/>
            <a:ext cx="9144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tx2"/>
                </a:solidFill>
              </a:rPr>
              <a:t>/*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 </a:t>
            </a:r>
            <a:r>
              <a:rPr lang="en-US" sz="3200">
                <a:solidFill>
                  <a:schemeClr val="tx2"/>
                </a:solidFill>
              </a:rPr>
              <a:t> */</a:t>
            </a:r>
            <a:r>
              <a:rPr lang="en-US" sz="3200"/>
              <a:t> t := &amp;a; </a:t>
            </a:r>
            <a:r>
              <a:rPr lang="en-US" sz="3200">
                <a:solidFill>
                  <a:schemeClr val="tx2"/>
                </a:solidFill>
              </a:rPr>
              <a:t>/* {(t, a)}*/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>
                <a:solidFill>
                  <a:schemeClr val="tx2"/>
                </a:solidFill>
              </a:rPr>
              <a:t>/* {(t, a)}*/</a:t>
            </a:r>
            <a:r>
              <a:rPr lang="en-US" sz="3200">
                <a:solidFill>
                  <a:schemeClr val="hlink"/>
                </a:solidFill>
              </a:rPr>
              <a:t>  </a:t>
            </a:r>
            <a:r>
              <a:rPr lang="en-US" sz="3200"/>
              <a:t>y := &amp;b; </a:t>
            </a:r>
            <a:r>
              <a:rPr lang="en-US" sz="3200">
                <a:solidFill>
                  <a:schemeClr val="tx2"/>
                </a:solidFill>
              </a:rPr>
              <a:t>/* {(t, a), (y, b) }*/</a:t>
            </a:r>
            <a:r>
              <a:rPr lang="en-US" sz="3200">
                <a:solidFill>
                  <a:schemeClr val="hlink"/>
                </a:solidFill>
              </a:rPr>
              <a:t> </a:t>
            </a:r>
          </a:p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tx2"/>
                </a:solidFill>
              </a:rPr>
              <a:t>/* {(t, a), (y, b)}*/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z := &amp;c; </a:t>
            </a:r>
            <a:r>
              <a:rPr lang="en-US" sz="3200">
                <a:solidFill>
                  <a:schemeClr val="tx2"/>
                </a:solidFill>
              </a:rPr>
              <a:t>/* {(t, a), (y, b), (z, c) }*/</a:t>
            </a:r>
          </a:p>
          <a:p>
            <a:pPr algn="l">
              <a:lnSpc>
                <a:spcPct val="75000"/>
              </a:lnSpc>
            </a:pPr>
            <a:r>
              <a:rPr lang="en-US" sz="3200"/>
              <a:t> if x&gt; 0; 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	</a:t>
            </a:r>
            <a:br>
              <a:rPr lang="en-US" sz="3200"/>
            </a:br>
            <a:r>
              <a:rPr lang="en-US" sz="3200"/>
              <a:t>	then </a:t>
            </a:r>
            <a:r>
              <a:rPr lang="en-US" sz="3200">
                <a:sym typeface="Symbol" pitchFamily="18" charset="2"/>
              </a:rPr>
              <a:t>p:= &amp;y;</a:t>
            </a:r>
            <a:r>
              <a:rPr lang="en-US" sz="3200"/>
              <a:t> </a:t>
            </a:r>
            <a:r>
              <a:rPr lang="en-US" sz="3200">
                <a:solidFill>
                  <a:schemeClr val="tx2"/>
                </a:solidFill>
              </a:rPr>
              <a:t>/* {(t, a),  (y, b), (z, c), (p, y)}*/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	</a:t>
            </a:r>
          </a:p>
          <a:p>
            <a:pPr algn="l">
              <a:lnSpc>
                <a:spcPct val="75000"/>
              </a:lnSpc>
            </a:pPr>
            <a:r>
              <a:rPr lang="en-US" sz="3200"/>
              <a:t>	else </a:t>
            </a:r>
            <a:r>
              <a:rPr lang="en-US" sz="3200">
                <a:sym typeface="Symbol" pitchFamily="18" charset="2"/>
              </a:rPr>
              <a:t>p:= &amp;z; </a:t>
            </a:r>
            <a:r>
              <a:rPr lang="en-US" sz="3200">
                <a:solidFill>
                  <a:schemeClr val="tx2"/>
                </a:solidFill>
              </a:rPr>
              <a:t>/* {(t, a),  (y, b), (z, c), (p, z)}*/ </a:t>
            </a:r>
            <a:r>
              <a:rPr lang="en-US" sz="3200">
                <a:solidFill>
                  <a:schemeClr val="tx2"/>
                </a:solidFill>
                <a:sym typeface="Symbol" pitchFamily="18" charset="2"/>
              </a:rPr>
              <a:t/>
            </a:r>
            <a:br>
              <a:rPr lang="en-US" sz="3200">
                <a:solidFill>
                  <a:schemeClr val="tx2"/>
                </a:solidFill>
                <a:sym typeface="Symbol" pitchFamily="18" charset="2"/>
              </a:rPr>
            </a:br>
            <a:r>
              <a:rPr lang="en-US" sz="3200">
                <a:solidFill>
                  <a:schemeClr val="tx2"/>
                </a:solidFill>
              </a:rPr>
              <a:t>/* {(t, a),  (y, b), (z, c), (p, y), (p, z)}*/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	</a:t>
            </a:r>
          </a:p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>
                <a:sym typeface="Symbol" pitchFamily="18" charset="2"/>
              </a:rPr>
              <a:t>*p := t;</a:t>
            </a:r>
          </a:p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tx2"/>
                </a:solidFill>
              </a:rPr>
              <a:t>/* {(t, a), (y, b), (y, c), (p, y), (p, z), (y, a), (z, a)}*/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3513"/>
            <a:ext cx="7772400" cy="738187"/>
          </a:xfrm>
        </p:spPr>
        <p:txBody>
          <a:bodyPr/>
          <a:lstStyle/>
          <a:p>
            <a:pPr algn="ctr"/>
            <a:r>
              <a:rPr lang="en-US" dirty="0" smtClean="0"/>
              <a:t>Abstract Transformers</a:t>
            </a:r>
            <a:endParaRPr lang="en-US" dirty="0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36788" y="2027751"/>
            <a:ext cx="5037137" cy="477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/>
            <a:r>
              <a:rPr lang="en-US" dirty="0" smtClean="0">
                <a:sym typeface="Math B" pitchFamily="2" charset="2"/>
              </a:rPr>
              <a:t></a:t>
            </a:r>
            <a:r>
              <a:rPr lang="en-US" dirty="0"/>
              <a:t>x := a </a:t>
            </a:r>
            <a:r>
              <a:rPr lang="en-US" dirty="0" smtClean="0">
                <a:sym typeface="Math B" pitchFamily="2" charset="2"/>
              </a:rPr>
              <a:t></a:t>
            </a:r>
            <a:r>
              <a:rPr lang="en-US" baseline="30000" dirty="0" smtClean="0">
                <a:sym typeface="Math B" pitchFamily="2" charset="2"/>
              </a:rPr>
              <a:t>#</a:t>
            </a:r>
            <a:endParaRPr lang="en-US" baseline="30000" dirty="0"/>
          </a:p>
          <a:p>
            <a:pPr lvl="1"/>
            <a:r>
              <a:rPr lang="en-US" sz="2800" dirty="0">
                <a:sym typeface="Math B" pitchFamily="2" charset="2"/>
              </a:rPr>
              <a:t></a:t>
            </a:r>
            <a:r>
              <a:rPr lang="en-US" sz="2800" dirty="0"/>
              <a:t>x := &amp;y </a:t>
            </a:r>
            <a:r>
              <a:rPr lang="en-US" sz="2800" dirty="0" smtClean="0">
                <a:sym typeface="Math B" pitchFamily="2" charset="2"/>
              </a:rPr>
              <a:t></a:t>
            </a:r>
            <a:r>
              <a:rPr lang="en-US" sz="2800" baseline="30000" dirty="0" smtClean="0">
                <a:sym typeface="Math B" pitchFamily="2" charset="2"/>
              </a:rPr>
              <a:t>#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>
                <a:sym typeface="Math B" pitchFamily="2" charset="2"/>
              </a:rPr>
              <a:t></a:t>
            </a:r>
            <a:r>
              <a:rPr lang="en-US" sz="2800" dirty="0"/>
              <a:t>x := *y </a:t>
            </a:r>
            <a:r>
              <a:rPr lang="en-US" sz="2800" dirty="0" smtClean="0">
                <a:sym typeface="Math B" pitchFamily="2" charset="2"/>
              </a:rPr>
              <a:t></a:t>
            </a:r>
            <a:r>
              <a:rPr lang="en-US" sz="2800" baseline="30000" dirty="0" smtClean="0">
                <a:sym typeface="Math B" pitchFamily="2" charset="2"/>
              </a:rPr>
              <a:t>#</a:t>
            </a:r>
            <a:endParaRPr lang="en-US" sz="2800" baseline="30000" dirty="0"/>
          </a:p>
          <a:p>
            <a:pPr lvl="1"/>
            <a:r>
              <a:rPr lang="en-US" sz="2800" dirty="0">
                <a:sym typeface="Math B" pitchFamily="2" charset="2"/>
              </a:rPr>
              <a:t></a:t>
            </a:r>
            <a:r>
              <a:rPr lang="en-US" sz="2800" dirty="0"/>
              <a:t>x := y </a:t>
            </a:r>
            <a:r>
              <a:rPr lang="en-US" sz="2800" dirty="0" smtClean="0">
                <a:sym typeface="Math B" pitchFamily="2" charset="2"/>
              </a:rPr>
              <a:t></a:t>
            </a:r>
            <a:r>
              <a:rPr lang="en-US" sz="2800" baseline="30000" dirty="0" smtClean="0">
                <a:sym typeface="Math B" pitchFamily="2" charset="2"/>
              </a:rPr>
              <a:t>#</a:t>
            </a:r>
            <a:endParaRPr lang="en-US" sz="2800" baseline="30000" dirty="0"/>
          </a:p>
          <a:p>
            <a:pPr lvl="1"/>
            <a:r>
              <a:rPr lang="en-US" sz="2800" dirty="0">
                <a:sym typeface="Math B" pitchFamily="2" charset="2"/>
              </a:rPr>
              <a:t>*</a:t>
            </a:r>
            <a:r>
              <a:rPr lang="en-US" sz="2800" dirty="0"/>
              <a:t>x := y </a:t>
            </a:r>
            <a:r>
              <a:rPr lang="en-US" sz="2800" dirty="0" smtClean="0">
                <a:sym typeface="Math B" pitchFamily="2" charset="2"/>
              </a:rPr>
              <a:t></a:t>
            </a:r>
            <a:r>
              <a:rPr lang="en-US" sz="2800" baseline="30000" dirty="0" smtClean="0">
                <a:sym typeface="Math B" pitchFamily="2" charset="2"/>
              </a:rPr>
              <a:t>#</a:t>
            </a:r>
          </a:p>
          <a:p>
            <a:pPr lvl="1"/>
            <a:r>
              <a:rPr lang="en-US" sz="2800" dirty="0" smtClean="0">
                <a:sym typeface="Math B" pitchFamily="2" charset="2"/>
              </a:rPr>
              <a:t> assume x ==y</a:t>
            </a:r>
            <a:r>
              <a:rPr lang="en-US" sz="2800" dirty="0" smtClean="0">
                <a:sym typeface="Math B" pitchFamily="2" charset="2"/>
              </a:rPr>
              <a:t> </a:t>
            </a:r>
            <a:r>
              <a:rPr lang="en-US" sz="2800" dirty="0" smtClean="0">
                <a:sym typeface="Math B" pitchFamily="2" charset="2"/>
              </a:rPr>
              <a:t></a:t>
            </a:r>
            <a:r>
              <a:rPr lang="en-US" sz="2800" baseline="30000" dirty="0" smtClean="0">
                <a:sym typeface="Math B" pitchFamily="2" charset="2"/>
              </a:rPr>
              <a:t>#</a:t>
            </a:r>
          </a:p>
          <a:p>
            <a:pPr lvl="1"/>
            <a:r>
              <a:rPr lang="en-US" sz="2800" dirty="0" smtClean="0">
                <a:sym typeface="Math B" pitchFamily="2" charset="2"/>
              </a:rPr>
              <a:t> assume x </a:t>
            </a:r>
            <a:r>
              <a:rPr lang="en-US" sz="2800" dirty="0" smtClean="0">
                <a:sym typeface="Math B" pitchFamily="2" charset="2"/>
              </a:rPr>
              <a:t>!=</a:t>
            </a:r>
            <a:r>
              <a:rPr lang="en-US" sz="2800" dirty="0" smtClean="0">
                <a:sym typeface="Math B" pitchFamily="2" charset="2"/>
              </a:rPr>
              <a:t>y </a:t>
            </a:r>
            <a:r>
              <a:rPr lang="en-US" sz="2800" baseline="30000" dirty="0" smtClean="0">
                <a:sym typeface="Math B" pitchFamily="2" charset="2"/>
              </a:rPr>
              <a:t>#</a:t>
            </a:r>
            <a:endParaRPr lang="en-US" sz="2800" baseline="30000" dirty="0" smtClean="0"/>
          </a:p>
          <a:p>
            <a:pPr lvl="1"/>
            <a:endParaRPr lang="en-US" sz="2800" baseline="300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60475" y="113665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/>
              <a:t>State</a:t>
            </a:r>
            <a:r>
              <a:rPr lang="en-US" baseline="30000" dirty="0"/>
              <a:t>#</a:t>
            </a:r>
            <a:r>
              <a:rPr lang="en-US" dirty="0"/>
              <a:t>=</a:t>
            </a:r>
            <a:r>
              <a:rPr lang="en-US" dirty="0">
                <a:sym typeface="Math B" pitchFamily="2" charset="2"/>
              </a:rPr>
              <a:t> P(</a:t>
            </a:r>
            <a:r>
              <a:rPr lang="en-US" dirty="0" err="1">
                <a:sym typeface="Math B" pitchFamily="2" charset="2"/>
              </a:rPr>
              <a:t>Var</a:t>
            </a:r>
            <a:r>
              <a:rPr lang="en-US" dirty="0">
                <a:sym typeface="Math B" pitchFamily="2" charset="2"/>
              </a:rPr>
              <a:t>*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 err="1">
                <a:sym typeface="Symbol" pitchFamily="18" charset="2"/>
              </a:rPr>
              <a:t>Var</a:t>
            </a:r>
            <a:r>
              <a:rPr lang="en-US" dirty="0">
                <a:sym typeface="Symbol" pitchFamily="18" charset="2"/>
              </a:rPr>
              <a:t>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1050925"/>
            <a:ext cx="9144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tx2"/>
                </a:solidFill>
              </a:rPr>
              <a:t>/*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 </a:t>
            </a:r>
            <a:r>
              <a:rPr lang="en-US" sz="3200">
                <a:solidFill>
                  <a:schemeClr val="tx2"/>
                </a:solidFill>
              </a:rPr>
              <a:t> */</a:t>
            </a:r>
            <a:r>
              <a:rPr lang="en-US" sz="3200"/>
              <a:t> t := &amp;a; </a:t>
            </a:r>
            <a:r>
              <a:rPr lang="en-US" sz="3200">
                <a:solidFill>
                  <a:schemeClr val="tx2"/>
                </a:solidFill>
              </a:rPr>
              <a:t>/* {(t, a)}*/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>
                <a:solidFill>
                  <a:schemeClr val="tx2"/>
                </a:solidFill>
              </a:rPr>
              <a:t>/* {(t, a)}*/</a:t>
            </a:r>
            <a:r>
              <a:rPr lang="en-US" sz="3200">
                <a:solidFill>
                  <a:schemeClr val="hlink"/>
                </a:solidFill>
              </a:rPr>
              <a:t>  </a:t>
            </a:r>
            <a:r>
              <a:rPr lang="en-US" sz="3200"/>
              <a:t>y := &amp;b; </a:t>
            </a:r>
            <a:r>
              <a:rPr lang="en-US" sz="3200">
                <a:solidFill>
                  <a:schemeClr val="tx2"/>
                </a:solidFill>
              </a:rPr>
              <a:t>/* {(t, a), (y, b) }*/</a:t>
            </a:r>
            <a:r>
              <a:rPr lang="en-US" sz="3200">
                <a:solidFill>
                  <a:schemeClr val="hlink"/>
                </a:solidFill>
              </a:rPr>
              <a:t> </a:t>
            </a:r>
          </a:p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tx2"/>
                </a:solidFill>
              </a:rPr>
              <a:t>/* {(t, a), (y, b)}*/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z := &amp;c; </a:t>
            </a:r>
            <a:r>
              <a:rPr lang="en-US" sz="3200">
                <a:solidFill>
                  <a:schemeClr val="tx2"/>
                </a:solidFill>
              </a:rPr>
              <a:t>/* {(t, a), (y, b), (z, c) }*/</a:t>
            </a:r>
          </a:p>
          <a:p>
            <a:pPr algn="l">
              <a:lnSpc>
                <a:spcPct val="75000"/>
              </a:lnSpc>
            </a:pPr>
            <a:r>
              <a:rPr lang="en-US" sz="3200"/>
              <a:t> if x&gt; 0; 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	</a:t>
            </a:r>
            <a:br>
              <a:rPr lang="en-US" sz="3200"/>
            </a:br>
            <a:r>
              <a:rPr lang="en-US" sz="3200"/>
              <a:t>	then </a:t>
            </a:r>
            <a:r>
              <a:rPr lang="en-US" sz="3200">
                <a:sym typeface="Symbol" pitchFamily="18" charset="2"/>
              </a:rPr>
              <a:t>p:= &amp;y;</a:t>
            </a:r>
            <a:r>
              <a:rPr lang="en-US" sz="3200"/>
              <a:t> </a:t>
            </a:r>
            <a:r>
              <a:rPr lang="en-US" sz="3200">
                <a:solidFill>
                  <a:schemeClr val="tx2"/>
                </a:solidFill>
              </a:rPr>
              <a:t>/* {(t, a),  (y, b), (z, c), (p, y)}*/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	</a:t>
            </a:r>
          </a:p>
          <a:p>
            <a:pPr algn="l">
              <a:lnSpc>
                <a:spcPct val="75000"/>
              </a:lnSpc>
            </a:pPr>
            <a:r>
              <a:rPr lang="en-US" sz="3200"/>
              <a:t>	else </a:t>
            </a:r>
            <a:r>
              <a:rPr lang="en-US" sz="3200">
                <a:sym typeface="Symbol" pitchFamily="18" charset="2"/>
              </a:rPr>
              <a:t>p:= &amp;z; </a:t>
            </a:r>
            <a:r>
              <a:rPr lang="en-US" sz="3200">
                <a:solidFill>
                  <a:schemeClr val="tx2"/>
                </a:solidFill>
              </a:rPr>
              <a:t>/* {(t, a),  (y, b), (z, c), (p, z)}*/ </a:t>
            </a:r>
            <a:r>
              <a:rPr lang="en-US" sz="3200">
                <a:solidFill>
                  <a:schemeClr val="tx2"/>
                </a:solidFill>
                <a:sym typeface="Symbol" pitchFamily="18" charset="2"/>
              </a:rPr>
              <a:t/>
            </a:r>
            <a:br>
              <a:rPr lang="en-US" sz="3200">
                <a:solidFill>
                  <a:schemeClr val="tx2"/>
                </a:solidFill>
                <a:sym typeface="Symbol" pitchFamily="18" charset="2"/>
              </a:rPr>
            </a:br>
            <a:r>
              <a:rPr lang="en-US" sz="3200">
                <a:solidFill>
                  <a:schemeClr val="tx2"/>
                </a:solidFill>
              </a:rPr>
              <a:t>/* {(t, a),  (y, b), (z, c), (p, y), (p, z)}*/</a:t>
            </a:r>
            <a:r>
              <a:rPr lang="en-US" sz="3200"/>
              <a:t> </a:t>
            </a:r>
            <a:r>
              <a:rPr lang="en-US" sz="3200">
                <a:sym typeface="Symbol" pitchFamily="18" charset="2"/>
              </a:rPr>
              <a:t>	</a:t>
            </a:r>
          </a:p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>
                <a:sym typeface="Symbol" pitchFamily="18" charset="2"/>
              </a:rPr>
              <a:t>*p := t;</a:t>
            </a:r>
          </a:p>
          <a:p>
            <a:pPr algn="l">
              <a:lnSpc>
                <a:spcPct val="75000"/>
              </a:lnSpc>
            </a:pPr>
            <a:r>
              <a:rPr lang="en-US" sz="3200">
                <a:solidFill>
                  <a:schemeClr val="tx2"/>
                </a:solidFill>
              </a:rPr>
              <a:t>/* {(t, a), (y, b), (y, c), (p, y), (p, z), (y, a), (z, a)}*/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abstract interpretation technique</a:t>
            </a:r>
          </a:p>
          <a:p>
            <a:pPr lvl="1"/>
            <a:r>
              <a:rPr lang="en-US" smtClean="0"/>
              <a:t>The main theorem</a:t>
            </a:r>
          </a:p>
          <a:p>
            <a:pPr lvl="1"/>
            <a:r>
              <a:rPr lang="en-US" smtClean="0"/>
              <a:t>Applications</a:t>
            </a:r>
          </a:p>
          <a:p>
            <a:pPr lvl="1"/>
            <a:r>
              <a:rPr lang="en-US" smtClean="0"/>
              <a:t>Precision</a:t>
            </a:r>
          </a:p>
          <a:p>
            <a:pPr lvl="1"/>
            <a:r>
              <a:rPr lang="en-US" smtClean="0"/>
              <a:t>Complexity</a:t>
            </a:r>
          </a:p>
          <a:p>
            <a:pPr lvl="1"/>
            <a:r>
              <a:rPr lang="en-US" smtClean="0"/>
              <a:t>Widening</a:t>
            </a:r>
          </a:p>
          <a:p>
            <a:r>
              <a:rPr lang="en-US" smtClean="0"/>
              <a:t>Later on</a:t>
            </a:r>
          </a:p>
          <a:p>
            <a:pPr lvl="1"/>
            <a:r>
              <a:rPr lang="en-US" smtClean="0"/>
              <a:t>Combining Analysis</a:t>
            </a:r>
          </a:p>
          <a:p>
            <a:pPr lvl="1"/>
            <a:r>
              <a:rPr lang="en-US" smtClean="0"/>
              <a:t>Interprocedural Analysis</a:t>
            </a:r>
          </a:p>
          <a:p>
            <a:pPr lvl="1"/>
            <a:r>
              <a:rPr lang="en-US" smtClean="0"/>
              <a:t>Shape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Flow insensitive points-to-analysis</a:t>
            </a:r>
            <a:br>
              <a:rPr lang="en-US" sz="4000" smtClean="0"/>
            </a:br>
            <a:r>
              <a:rPr lang="en-US" sz="4000" smtClean="0"/>
              <a:t>Steengard 1996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Ignore control flow </a:t>
            </a:r>
          </a:p>
          <a:p>
            <a:r>
              <a:rPr lang="en-US" smtClean="0"/>
              <a:t>One set of points-to per program</a:t>
            </a:r>
          </a:p>
          <a:p>
            <a:r>
              <a:rPr lang="en-US" smtClean="0"/>
              <a:t>Can be represented as a directed graph</a:t>
            </a:r>
          </a:p>
          <a:p>
            <a:r>
              <a:rPr lang="en-US" smtClean="0"/>
              <a:t>Conservative approximation</a:t>
            </a:r>
          </a:p>
          <a:p>
            <a:pPr lvl="1"/>
            <a:r>
              <a:rPr lang="en-US" smtClean="0"/>
              <a:t>Accumulate pointers</a:t>
            </a:r>
          </a:p>
          <a:p>
            <a:r>
              <a:rPr lang="en-US" smtClean="0"/>
              <a:t>Can be computed in almost linear time</a:t>
            </a:r>
          </a:p>
          <a:p>
            <a:pPr lvl="1"/>
            <a:r>
              <a:rPr lang="en-US" smtClean="0"/>
              <a:t>Union find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025525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l"/>
            <a:r>
              <a:rPr lang="en-US" sz="3200"/>
              <a:t>t := &amp;a; </a:t>
            </a:r>
            <a:r>
              <a:rPr lang="en-US" sz="3200">
                <a:solidFill>
                  <a:schemeClr val="hlink"/>
                </a:solidFill>
              </a:rPr>
              <a:t/>
            </a:r>
            <a:br>
              <a:rPr lang="en-US" sz="3200">
                <a:solidFill>
                  <a:schemeClr val="hlink"/>
                </a:solidFill>
              </a:rPr>
            </a:br>
            <a:r>
              <a:rPr lang="en-US" sz="3200"/>
              <a:t>y := &amp;b;</a:t>
            </a:r>
          </a:p>
          <a:p>
            <a:pPr algn="l"/>
            <a:r>
              <a:rPr lang="en-US" sz="3200"/>
              <a:t>z := &amp;c;</a:t>
            </a:r>
            <a:endParaRPr lang="en-US" sz="3200">
              <a:solidFill>
                <a:schemeClr val="hlink"/>
              </a:solidFill>
            </a:endParaRPr>
          </a:p>
          <a:p>
            <a:pPr algn="l"/>
            <a:r>
              <a:rPr lang="en-US" sz="3200"/>
              <a:t> if x&gt; 0; 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	</a:t>
            </a:r>
            <a:br>
              <a:rPr lang="en-US" sz="3200"/>
            </a:br>
            <a:r>
              <a:rPr lang="en-US" sz="3200"/>
              <a:t>	then </a:t>
            </a:r>
            <a:r>
              <a:rPr lang="en-US" sz="3200">
                <a:sym typeface="Symbol" pitchFamily="18" charset="2"/>
              </a:rPr>
              <a:t>p:= &amp;y;</a:t>
            </a:r>
            <a:r>
              <a:rPr lang="en-US" sz="3200"/>
              <a:t> </a:t>
            </a:r>
            <a:br>
              <a:rPr lang="en-US" sz="3200"/>
            </a:br>
            <a:r>
              <a:rPr lang="en-US" sz="3200"/>
              <a:t>      	else </a:t>
            </a:r>
            <a:r>
              <a:rPr lang="en-US" sz="3200">
                <a:sym typeface="Symbol" pitchFamily="18" charset="2"/>
              </a:rPr>
              <a:t>p:= &amp;z;</a:t>
            </a:r>
          </a:p>
          <a:p>
            <a:pPr algn="l"/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>
                <a:sym typeface="Symbol" pitchFamily="18" charset="2"/>
              </a:rPr>
              <a:t>*p := t;</a:t>
            </a:r>
          </a:p>
          <a:p>
            <a:pPr algn="l"/>
            <a:endParaRPr 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cannot usually have</a:t>
            </a:r>
          </a:p>
          <a:p>
            <a:pPr lvl="1"/>
            <a:r>
              <a:rPr lang="en-US" smtClean="0">
                <a:sym typeface="Symbol" pitchFamily="18" charset="2"/>
              </a:rPr>
              <a:t>(CS) = DF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on all programs</a:t>
            </a:r>
          </a:p>
          <a:p>
            <a:r>
              <a:rPr lang="en-US" smtClean="0">
                <a:sym typeface="Symbol" pitchFamily="18" charset="2"/>
              </a:rPr>
              <a:t>But can we say something about precision in all programs?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Join-Over-All-Paths (JOP)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Let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paths(v)</a:t>
            </a:r>
            <a:r>
              <a:rPr lang="en-US" smtClean="0">
                <a:sym typeface="Symbol" pitchFamily="18" charset="2"/>
              </a:rPr>
              <a:t> denote the potentially infinite set paths from start to v (written as sequences of edges)</a:t>
            </a:r>
          </a:p>
          <a:p>
            <a:r>
              <a:rPr lang="en-US" smtClean="0"/>
              <a:t>For a sequence of edges [e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 define</a:t>
            </a:r>
            <a:br>
              <a:rPr lang="en-US" smtClean="0"/>
            </a:br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baseline="30000" smtClean="0"/>
              <a:t>#</a:t>
            </a:r>
            <a:r>
              <a:rPr lang="en-US" smtClean="0"/>
              <a:t>[e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]: L </a:t>
            </a:r>
            <a:r>
              <a:rPr lang="en-US" smtClean="0">
                <a:sym typeface="Symbol" pitchFamily="18" charset="2"/>
              </a:rPr>
              <a:t> L by composing the effects of basic blocks</a:t>
            </a:r>
            <a:br>
              <a:rPr lang="en-US" smtClean="0">
                <a:sym typeface="Symbol" pitchFamily="18" charset="2"/>
              </a:rPr>
            </a:br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baseline="30000" smtClean="0"/>
              <a:t>#</a:t>
            </a:r>
            <a:r>
              <a:rPr lang="en-US" smtClean="0"/>
              <a:t>[e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](l) = </a:t>
            </a:r>
            <a:r>
              <a:rPr lang="en-US" i="1" smtClean="0"/>
              <a:t>f</a:t>
            </a:r>
            <a:r>
              <a:rPr lang="en-US" i="1" baseline="30000" smtClean="0"/>
              <a:t>#</a:t>
            </a:r>
            <a:r>
              <a:rPr lang="en-US" i="1" smtClean="0"/>
              <a:t>(e</a:t>
            </a:r>
            <a:r>
              <a:rPr lang="en-US" i="1" baseline="-30000" smtClean="0"/>
              <a:t>n</a:t>
            </a:r>
            <a:r>
              <a:rPr lang="en-US" i="1" smtClean="0"/>
              <a:t>)</a:t>
            </a:r>
            <a:r>
              <a:rPr lang="en-US" baseline="-30000" smtClean="0"/>
              <a:t> </a:t>
            </a:r>
            <a:r>
              <a:rPr lang="en-US" smtClean="0"/>
              <a:t>(… (</a:t>
            </a:r>
            <a:r>
              <a:rPr lang="en-US" i="1" smtClean="0"/>
              <a:t>f</a:t>
            </a:r>
            <a:r>
              <a:rPr lang="en-US" i="1" baseline="30000" smtClean="0"/>
              <a:t>#</a:t>
            </a:r>
            <a:r>
              <a:rPr lang="en-US" i="1" smtClean="0"/>
              <a:t>(e</a:t>
            </a:r>
            <a:r>
              <a:rPr lang="en-US" i="1" baseline="-30000" smtClean="0"/>
              <a:t>2</a:t>
            </a:r>
            <a:r>
              <a:rPr lang="en-US" i="1" smtClean="0"/>
              <a:t>)</a:t>
            </a:r>
            <a:r>
              <a:rPr lang="en-US" baseline="-30000" smtClean="0"/>
              <a:t> </a:t>
            </a:r>
            <a:r>
              <a:rPr lang="en-US" smtClean="0"/>
              <a:t>(</a:t>
            </a:r>
            <a:r>
              <a:rPr lang="en-US" i="1" smtClean="0"/>
              <a:t>f</a:t>
            </a:r>
            <a:r>
              <a:rPr lang="en-US" i="1" baseline="30000" smtClean="0"/>
              <a:t>#</a:t>
            </a:r>
            <a:r>
              <a:rPr lang="en-US" i="1" smtClean="0"/>
              <a:t>(e</a:t>
            </a:r>
            <a:r>
              <a:rPr lang="en-US" i="1" baseline="-25000" smtClean="0"/>
              <a:t>1</a:t>
            </a:r>
            <a:r>
              <a:rPr lang="en-US" i="1" smtClean="0"/>
              <a:t>)</a:t>
            </a:r>
            <a:r>
              <a:rPr lang="en-US" baseline="-30000" smtClean="0"/>
              <a:t>  </a:t>
            </a:r>
            <a:r>
              <a:rPr lang="en-US" smtClean="0"/>
              <a:t>(l)) …)</a:t>
            </a:r>
          </a:p>
          <a:p>
            <a:r>
              <a:rPr lang="en-US" smtClean="0">
                <a:solidFill>
                  <a:schemeClr val="tx2"/>
                </a:solidFill>
              </a:rPr>
              <a:t>JOP[v]</a:t>
            </a:r>
            <a:r>
              <a:rPr lang="en-US" baseline="-25000" smtClean="0"/>
              <a:t>  </a:t>
            </a:r>
            <a:r>
              <a:rPr lang="en-US" smtClean="0"/>
              <a:t> = </a:t>
            </a:r>
            <a:r>
              <a:rPr lang="en-US" smtClean="0">
                <a:sym typeface="Math B" pitchFamily="2" charset="2"/>
              </a:rPr>
              <a:t>{</a:t>
            </a:r>
            <a:r>
              <a:rPr lang="en-US" i="1" smtClean="0"/>
              <a:t>f</a:t>
            </a:r>
            <a:r>
              <a:rPr lang="en-US" i="1" baseline="30000" smtClean="0"/>
              <a:t>#</a:t>
            </a:r>
            <a:r>
              <a:rPr lang="en-US" smtClean="0"/>
              <a:t>[</a:t>
            </a:r>
            <a:r>
              <a:rPr lang="en-US" i="1" smtClean="0"/>
              <a:t>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…,e</a:t>
            </a:r>
            <a:r>
              <a:rPr lang="en-US" i="1" baseline="-25000" smtClean="0"/>
              <a:t>n</a:t>
            </a:r>
            <a:r>
              <a:rPr lang="en-US" smtClean="0"/>
              <a:t>](</a:t>
            </a:r>
            <a:r>
              <a:rPr lang="en-US" smtClean="0">
                <a:sym typeface="Symbol" pitchFamily="18" charset="2"/>
              </a:rPr>
              <a:t>)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		</a:t>
            </a:r>
            <a:r>
              <a:rPr lang="en-US" smtClean="0"/>
              <a:t>[</a:t>
            </a:r>
            <a:r>
              <a:rPr lang="en-US" i="1" smtClean="0"/>
              <a:t>e</a:t>
            </a:r>
            <a:r>
              <a:rPr lang="en-US" i="1" baseline="-25000" smtClean="0"/>
              <a:t>1</a:t>
            </a:r>
            <a:r>
              <a:rPr lang="en-US" i="1" smtClean="0"/>
              <a:t>, e</a:t>
            </a:r>
            <a:r>
              <a:rPr lang="en-US" i="1" baseline="-25000" smtClean="0"/>
              <a:t>2</a:t>
            </a:r>
            <a:r>
              <a:rPr lang="en-US" i="1" smtClean="0"/>
              <a:t>, …, e</a:t>
            </a:r>
            <a:r>
              <a:rPr lang="en-US" i="1" baseline="-25000" smtClean="0"/>
              <a:t>n</a:t>
            </a:r>
            <a:r>
              <a:rPr lang="en-US" smtClean="0"/>
              <a:t>]</a:t>
            </a:r>
            <a:r>
              <a:rPr lang="en-US" smtClean="0">
                <a:sym typeface="Symbol" pitchFamily="18" charset="2"/>
              </a:rPr>
              <a:t>  paths(v)}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JOP vs. Least 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df</a:t>
            </a:r>
            <a:r>
              <a:rPr lang="en-US" sz="2400" dirty="0" smtClean="0"/>
              <a:t> solution obtained by Chaotic iteration satisfies </a:t>
            </a:r>
            <a:r>
              <a:rPr lang="en-US" sz="2400" dirty="0" smtClean="0">
                <a:sym typeface="Symbol" pitchFamily="18" charset="2"/>
              </a:rPr>
              <a:t>for every</a:t>
            </a:r>
            <a:r>
              <a:rPr lang="en-US" sz="2400" i="1" dirty="0" smtClean="0">
                <a:sym typeface="Symbol" pitchFamily="18" charset="2"/>
              </a:rPr>
              <a:t> v</a:t>
            </a:r>
            <a:r>
              <a:rPr lang="en-US" sz="2400" dirty="0" smtClean="0">
                <a:sym typeface="Symbol" pitchFamily="18" charset="2"/>
              </a:rPr>
              <a:t>: 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JOP[v]</a:t>
            </a:r>
            <a:r>
              <a:rPr lang="en-US" sz="2000" dirty="0" smtClean="0">
                <a:sym typeface="Math B" pitchFamily="2" charset="2"/>
              </a:rPr>
              <a:t> </a:t>
            </a:r>
            <a:r>
              <a:rPr lang="en-US" sz="2000" dirty="0" err="1" smtClean="0">
                <a:sym typeface="Math B" pitchFamily="2" charset="2"/>
              </a:rPr>
              <a:t>df</a:t>
            </a:r>
            <a:r>
              <a:rPr lang="en-US" sz="2000" dirty="0" smtClean="0">
                <a:sym typeface="Math B" pitchFamily="2" charset="2"/>
              </a:rPr>
              <a:t>(</a:t>
            </a:r>
            <a:r>
              <a:rPr lang="en-US" sz="2000" i="1" dirty="0" smtClean="0">
                <a:sym typeface="Math B" pitchFamily="2" charset="2"/>
              </a:rPr>
              <a:t>v</a:t>
            </a:r>
            <a:r>
              <a:rPr lang="en-US" sz="2000" dirty="0" smtClean="0">
                <a:sym typeface="Math B" pitchFamily="2" charset="2"/>
              </a:rPr>
              <a:t>)</a:t>
            </a:r>
          </a:p>
          <a:p>
            <a:r>
              <a:rPr lang="en-US" sz="2400" dirty="0" smtClean="0">
                <a:sym typeface="Math B" pitchFamily="2" charset="2"/>
              </a:rPr>
              <a:t>A function f</a:t>
            </a:r>
            <a:r>
              <a:rPr lang="en-US" sz="2400" baseline="30000" dirty="0" smtClean="0">
                <a:sym typeface="Math B" pitchFamily="2" charset="2"/>
              </a:rPr>
              <a:t>#</a:t>
            </a:r>
            <a:r>
              <a:rPr lang="en-US" sz="2400" dirty="0" smtClean="0">
                <a:sym typeface="Math B" pitchFamily="2" charset="2"/>
              </a:rPr>
              <a:t> is additive (distributive) if </a:t>
            </a:r>
          </a:p>
          <a:p>
            <a:pPr lvl="1"/>
            <a:r>
              <a:rPr lang="en-US" sz="2000" dirty="0" smtClean="0">
                <a:sym typeface="Math B" pitchFamily="2" charset="2"/>
              </a:rPr>
              <a:t>f</a:t>
            </a:r>
            <a:r>
              <a:rPr lang="en-US" sz="2000" baseline="30000" dirty="0" smtClean="0">
                <a:sym typeface="Math B" pitchFamily="2" charset="2"/>
              </a:rPr>
              <a:t>#</a:t>
            </a:r>
            <a:r>
              <a:rPr lang="en-US" sz="2000" dirty="0" smtClean="0">
                <a:sym typeface="Math B" pitchFamily="2" charset="2"/>
              </a:rPr>
              <a:t>({x| x </a:t>
            </a:r>
            <a:r>
              <a:rPr lang="en-US" sz="2000" dirty="0" smtClean="0">
                <a:sym typeface="Symbol" pitchFamily="18" charset="2"/>
              </a:rPr>
              <a:t> X}) = </a:t>
            </a:r>
            <a:r>
              <a:rPr lang="en-US" sz="2000" dirty="0" smtClean="0">
                <a:sym typeface="Math B" pitchFamily="2" charset="2"/>
              </a:rPr>
              <a:t>{f</a:t>
            </a:r>
            <a:r>
              <a:rPr lang="en-US" sz="2000" baseline="30000" dirty="0" smtClean="0">
                <a:sym typeface="Math B" pitchFamily="2" charset="2"/>
              </a:rPr>
              <a:t>#</a:t>
            </a:r>
            <a:r>
              <a:rPr lang="en-US" sz="2000" dirty="0" smtClean="0">
                <a:sym typeface="Math B" pitchFamily="2" charset="2"/>
              </a:rPr>
              <a:t>(x) | </a:t>
            </a:r>
            <a:r>
              <a:rPr lang="en-US" sz="2000" dirty="0" smtClean="0">
                <a:sym typeface="Symbol" pitchFamily="18" charset="2"/>
              </a:rPr>
              <a:t> X}</a:t>
            </a:r>
          </a:p>
          <a:p>
            <a:r>
              <a:rPr lang="en-US" sz="2400" dirty="0" smtClean="0">
                <a:sym typeface="Math B" pitchFamily="2" charset="2"/>
              </a:rPr>
              <a:t>If every </a:t>
            </a:r>
            <a:r>
              <a:rPr lang="en-US" sz="2400" i="1" dirty="0" smtClean="0">
                <a:sym typeface="Math B" pitchFamily="2" charset="2"/>
              </a:rPr>
              <a:t>f</a:t>
            </a:r>
            <a:r>
              <a:rPr lang="en-US" sz="2400" i="1" baseline="30000" dirty="0" smtClean="0">
                <a:sym typeface="Math B" pitchFamily="2" charset="2"/>
              </a:rPr>
              <a:t># </a:t>
            </a:r>
            <a:r>
              <a:rPr lang="en-US" sz="2400" i="1" baseline="-25000" dirty="0" smtClean="0">
                <a:sym typeface="Math B" pitchFamily="2" charset="2"/>
              </a:rPr>
              <a:t>(</a:t>
            </a:r>
            <a:r>
              <a:rPr lang="en-US" sz="2400" i="1" baseline="-25000" dirty="0" err="1" smtClean="0">
                <a:sym typeface="Math B" pitchFamily="2" charset="2"/>
              </a:rPr>
              <a:t>u,v</a:t>
            </a:r>
            <a:r>
              <a:rPr lang="en-US" sz="2400" i="1" baseline="-25000" dirty="0" smtClean="0">
                <a:sym typeface="Math B" pitchFamily="2" charset="2"/>
              </a:rPr>
              <a:t>)</a:t>
            </a:r>
            <a:r>
              <a:rPr lang="en-US" sz="2400" baseline="-25000" dirty="0" smtClean="0">
                <a:sym typeface="Math B" pitchFamily="2" charset="2"/>
              </a:rPr>
              <a:t> </a:t>
            </a:r>
            <a:r>
              <a:rPr lang="en-US" sz="2400" dirty="0" smtClean="0">
                <a:sym typeface="Math B" pitchFamily="2" charset="2"/>
              </a:rPr>
              <a:t>is additive (distributive) for all the edges (</a:t>
            </a:r>
            <a:r>
              <a:rPr lang="en-US" sz="2400" dirty="0" err="1" smtClean="0">
                <a:sym typeface="Math B" pitchFamily="2" charset="2"/>
              </a:rPr>
              <a:t>u,v</a:t>
            </a:r>
            <a:r>
              <a:rPr lang="en-US" sz="2400" dirty="0" smtClean="0">
                <a:sym typeface="Math B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JOP[v]</a:t>
            </a:r>
            <a:r>
              <a:rPr lang="en-US" sz="2000" baseline="-25000" dirty="0" smtClean="0">
                <a:sym typeface="Symbol" pitchFamily="18" charset="2"/>
              </a:rPr>
              <a:t>  </a:t>
            </a:r>
            <a:r>
              <a:rPr lang="en-US" sz="2000" dirty="0" smtClean="0">
                <a:sym typeface="Symbol" pitchFamily="18" charset="2"/>
              </a:rPr>
              <a:t>=</a:t>
            </a:r>
            <a:r>
              <a:rPr lang="en-US" sz="2000" dirty="0" smtClean="0">
                <a:sym typeface="Math B" pitchFamily="2" charset="2"/>
              </a:rPr>
              <a:t> </a:t>
            </a:r>
            <a:r>
              <a:rPr lang="en-US" sz="2000" dirty="0" err="1" smtClean="0">
                <a:sym typeface="Math B" pitchFamily="2" charset="2"/>
              </a:rPr>
              <a:t>df</a:t>
            </a:r>
            <a:r>
              <a:rPr lang="en-US" sz="2000" dirty="0" smtClean="0">
                <a:sym typeface="Math B" pitchFamily="2" charset="2"/>
              </a:rPr>
              <a:t>(v)</a:t>
            </a:r>
          </a:p>
          <a:p>
            <a:r>
              <a:rPr lang="en-US" sz="2400" dirty="0" smtClean="0">
                <a:sym typeface="Math B" pitchFamily="2" charset="2"/>
              </a:rPr>
              <a:t>Examples</a:t>
            </a:r>
          </a:p>
          <a:p>
            <a:pPr lvl="1"/>
            <a:r>
              <a:rPr lang="en-US" sz="2000" dirty="0" smtClean="0">
                <a:sym typeface="Math B" pitchFamily="2" charset="2"/>
              </a:rPr>
              <a:t>Maybe </a:t>
            </a:r>
            <a:r>
              <a:rPr lang="en-US" sz="2000" dirty="0" smtClean="0">
                <a:sym typeface="Math B" pitchFamily="2" charset="2"/>
              </a:rPr>
              <a:t>garbage</a:t>
            </a:r>
            <a:endParaRPr lang="en-US" sz="2000" dirty="0" smtClean="0">
              <a:sym typeface="Math B" pitchFamily="2" charset="2"/>
            </a:endParaRPr>
          </a:p>
          <a:p>
            <a:pPr lvl="1"/>
            <a:r>
              <a:rPr lang="en-US" sz="2000" dirty="0" smtClean="0">
                <a:sym typeface="Math B" pitchFamily="2" charset="2"/>
              </a:rPr>
              <a:t>Constant Propagation</a:t>
            </a:r>
          </a:p>
          <a:p>
            <a:pPr lvl="1"/>
            <a:r>
              <a:rPr lang="en-US" sz="2000" dirty="0" smtClean="0">
                <a:sym typeface="Math B" pitchFamily="2" charset="2"/>
              </a:rPr>
              <a:t>Points-to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Notions of precision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ym typeface="Math B" pitchFamily="2" charset="2"/>
              </a:rPr>
              <a:t>CS = </a:t>
            </a:r>
            <a:r>
              <a:rPr lang="en-US" smtClean="0">
                <a:sym typeface="Symbol" pitchFamily="18" charset="2"/>
              </a:rPr>
              <a:t> (df)</a:t>
            </a:r>
          </a:p>
          <a:p>
            <a:r>
              <a:rPr lang="en-US" smtClean="0">
                <a:sym typeface="Symbol" pitchFamily="18" charset="2"/>
              </a:rPr>
              <a:t>(CS) =</a:t>
            </a:r>
            <a:r>
              <a:rPr lang="en-US" smtClean="0">
                <a:sym typeface="Math B" pitchFamily="2" charset="2"/>
              </a:rPr>
              <a:t> df</a:t>
            </a:r>
          </a:p>
          <a:p>
            <a:r>
              <a:rPr lang="en-US" smtClean="0">
                <a:sym typeface="Math B" pitchFamily="2" charset="2"/>
              </a:rPr>
              <a:t>Meet(Join) over all paths</a:t>
            </a:r>
          </a:p>
          <a:p>
            <a:r>
              <a:rPr lang="en-US" smtClean="0">
                <a:sym typeface="Math B" pitchFamily="2" charset="2"/>
              </a:rPr>
              <a:t>Using best transformers</a:t>
            </a:r>
          </a:p>
          <a:p>
            <a:r>
              <a:rPr lang="en-US" smtClean="0">
                <a:sym typeface="Math B" pitchFamily="2" charset="2"/>
              </a:rPr>
              <a:t>Good enough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Chaotic Iterations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Usually depends on the height of the lattice</a:t>
            </a:r>
          </a:p>
          <a:p>
            <a:r>
              <a:rPr lang="en-US" smtClean="0"/>
              <a:t>In some cases better bound exist</a:t>
            </a:r>
          </a:p>
          <a:p>
            <a:r>
              <a:rPr lang="en-US" smtClean="0"/>
              <a:t>A function f is </a:t>
            </a:r>
            <a:r>
              <a:rPr lang="en-US" smtClean="0">
                <a:solidFill>
                  <a:srgbClr val="FF0000"/>
                </a:solidFill>
              </a:rPr>
              <a:t>fast</a:t>
            </a:r>
            <a:r>
              <a:rPr lang="en-US" smtClean="0"/>
              <a:t> if  f (f(l)) </a:t>
            </a:r>
            <a:r>
              <a:rPr lang="en-US" smtClean="0">
                <a:sym typeface="Math B" pitchFamily="2" charset="2"/>
              </a:rPr>
              <a:t> l  f(l)</a:t>
            </a:r>
            <a:r>
              <a:rPr lang="en-US" smtClean="0"/>
              <a:t> </a:t>
            </a:r>
          </a:p>
          <a:p>
            <a:r>
              <a:rPr lang="en-US" smtClean="0"/>
              <a:t>For fast functions the Chaotic iterations can be implemented in O(nest * |V|) iterations</a:t>
            </a:r>
          </a:p>
          <a:p>
            <a:pPr lvl="1"/>
            <a:r>
              <a:rPr lang="en-US" smtClean="0"/>
              <a:t>nest is the number of nested loop</a:t>
            </a:r>
          </a:p>
          <a:p>
            <a:pPr lvl="1"/>
            <a:r>
              <a:rPr lang="en-US" smtClean="0"/>
              <a:t>|V| is the number of control flow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Chaotic iterations is a powerful technique</a:t>
            </a:r>
          </a:p>
          <a:p>
            <a:r>
              <a:rPr lang="en-US" dirty="0" smtClean="0"/>
              <a:t>Easy to implement</a:t>
            </a:r>
          </a:p>
          <a:p>
            <a:r>
              <a:rPr lang="en-US" dirty="0" smtClean="0"/>
              <a:t>Rather precise</a:t>
            </a:r>
          </a:p>
          <a:p>
            <a:r>
              <a:rPr lang="en-US" dirty="0" smtClean="0"/>
              <a:t>But expensive</a:t>
            </a:r>
          </a:p>
          <a:p>
            <a:pPr lvl="1"/>
            <a:r>
              <a:rPr lang="en-US" dirty="0" smtClean="0"/>
              <a:t>More efficient methods exist for structured programs </a:t>
            </a:r>
          </a:p>
          <a:p>
            <a:r>
              <a:rPr lang="en-US" dirty="0" smtClean="0"/>
              <a:t>Abstract interpretation relates runtime semantics and static information</a:t>
            </a:r>
          </a:p>
          <a:p>
            <a:r>
              <a:rPr lang="en-US" dirty="0" smtClean="0"/>
              <a:t>The concrete semantics serves as a tool in designing </a:t>
            </a:r>
            <a:r>
              <a:rPr lang="en-US" dirty="0" smtClean="0"/>
              <a:t>abstractions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6688"/>
            <a:ext cx="7772400" cy="792162"/>
          </a:xfrm>
        </p:spPr>
        <p:txBody>
          <a:bodyPr/>
          <a:lstStyle/>
          <a:p>
            <a:pPr algn="ctr"/>
            <a:r>
              <a:rPr lang="en-US" sz="4000" smtClean="0"/>
              <a:t>Complete Lattices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57275"/>
            <a:ext cx="7727950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>
                <a:sym typeface="Symbol" pitchFamily="18" charset="2"/>
              </a:rPr>
              <a:t>A </a:t>
            </a:r>
            <a:r>
              <a:rPr lang="en-US" sz="3200" dirty="0" err="1" smtClean="0">
                <a:sym typeface="Symbol" pitchFamily="18" charset="2"/>
              </a:rPr>
              <a:t>poset</a:t>
            </a:r>
            <a:r>
              <a:rPr lang="en-US" sz="3200" dirty="0" smtClean="0">
                <a:sym typeface="Symbol" pitchFamily="18" charset="2"/>
              </a:rPr>
              <a:t>  (L, </a:t>
            </a:r>
            <a:r>
              <a:rPr lang="en-US" sz="3200" dirty="0" smtClean="0">
                <a:sym typeface="Math B" pitchFamily="2" charset="2"/>
              </a:rPr>
              <a:t> ) is a </a:t>
            </a:r>
            <a:r>
              <a:rPr lang="en-US" sz="3200" dirty="0" smtClean="0">
                <a:solidFill>
                  <a:schemeClr val="tx2"/>
                </a:solidFill>
                <a:sym typeface="Math B" pitchFamily="2" charset="2"/>
              </a:rPr>
              <a:t>complete lattice</a:t>
            </a:r>
            <a:r>
              <a:rPr lang="en-US" sz="3200" dirty="0" smtClean="0">
                <a:sym typeface="Math B" pitchFamily="2" charset="2"/>
              </a:rPr>
              <a:t>  if every subset has least and upper bounds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ym typeface="Math B" pitchFamily="2" charset="2"/>
              </a:rPr>
              <a:t>L = (L, ) = (L, , , , , )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ym typeface="Math B" pitchFamily="2" charset="2"/>
              </a:rPr>
              <a:t> =  </a:t>
            </a:r>
            <a:r>
              <a:rPr lang="en-US" sz="2000" dirty="0" smtClean="0">
                <a:sym typeface="Math C" pitchFamily="2" charset="2"/>
              </a:rPr>
              <a:t></a:t>
            </a:r>
            <a:r>
              <a:rPr lang="en-US" sz="2800" dirty="0" smtClean="0">
                <a:sym typeface="Math B" pitchFamily="2" charset="2"/>
              </a:rPr>
              <a:t> =  L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sym typeface="Math B" pitchFamily="2" charset="2"/>
              </a:rPr>
              <a:t> =  L =  </a:t>
            </a:r>
            <a:r>
              <a:rPr lang="en-US" sz="2000" dirty="0" smtClean="0">
                <a:sym typeface="Math C" pitchFamily="2" charset="2"/>
              </a:rPr>
              <a:t></a:t>
            </a:r>
            <a:r>
              <a:rPr lang="en-US" sz="2800" dirty="0" smtClean="0">
                <a:solidFill>
                  <a:schemeClr val="hlink"/>
                </a:solidFill>
                <a:sym typeface="Math B" pitchFamily="2" charset="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ym typeface="Symbol" pitchFamily="18" charset="2"/>
              </a:rPr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Total orders (N, )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ym typeface="Symbol" pitchFamily="18" charset="2"/>
              </a:rPr>
              <a:t>Powersets</a:t>
            </a:r>
            <a:r>
              <a:rPr lang="en-US" sz="2000" dirty="0" smtClean="0">
                <a:sym typeface="Symbol" pitchFamily="18" charset="2"/>
              </a:rPr>
              <a:t> (P(S), </a:t>
            </a:r>
            <a:r>
              <a:rPr lang="en-US" sz="2000" dirty="0" smtClean="0">
                <a:sym typeface="Math B" pitchFamily="2" charset="2"/>
              </a:rPr>
              <a:t>)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ym typeface="Math B" pitchFamily="2" charset="2"/>
              </a:rPr>
              <a:t>Powersets</a:t>
            </a:r>
            <a:r>
              <a:rPr lang="en-US" sz="2000" dirty="0" smtClean="0">
                <a:sym typeface="Math B" pitchFamily="2" charset="2"/>
              </a:rPr>
              <a:t> (P(S), )</a:t>
            </a:r>
            <a:r>
              <a:rPr lang="en-US" sz="2000" dirty="0" smtClean="0"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ym typeface="Math B" pitchFamily="2" charset="2"/>
              </a:rPr>
              <a:t>Constant propagation</a:t>
            </a:r>
            <a:endParaRPr lang="en-US" sz="2800" dirty="0" smtClean="0">
              <a:solidFill>
                <a:schemeClr val="hlink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 Theorem(1)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77913" y="1784350"/>
            <a:ext cx="678973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/>
              <a:t>Let</a:t>
            </a:r>
            <a:r>
              <a:rPr lang="he-IL" dirty="0">
                <a:cs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, ) form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Galois connection </a:t>
            </a:r>
            <a:r>
              <a:rPr lang="en-US" dirty="0">
                <a:sym typeface="Symbol" pitchFamily="18" charset="2"/>
              </a:rPr>
              <a:t>from C to A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sym typeface="Symbol" pitchFamily="18" charset="2"/>
              </a:rPr>
              <a:t>f: C  C</a:t>
            </a:r>
            <a:r>
              <a:rPr lang="he-IL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be a monotone function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dirty="0">
                <a:cs typeface="Times New Roman" pitchFamily="18" charset="0"/>
                <a:sym typeface="Symbol" pitchFamily="18" charset="2"/>
              </a:rPr>
              <a:t>#</a:t>
            </a:r>
            <a:r>
              <a:rPr lang="he-IL" baseline="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: A  A</a:t>
            </a:r>
            <a:r>
              <a:rPr lang="he-IL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be a monotone function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sym typeface="Symbol" pitchFamily="18" charset="2"/>
              </a:rPr>
              <a:t></a:t>
            </a:r>
            <a:r>
              <a:rPr lang="en-US" dirty="0" err="1">
                <a:sym typeface="Symbol" pitchFamily="18" charset="2"/>
              </a:rPr>
              <a:t>aA</a:t>
            </a:r>
            <a:r>
              <a:rPr lang="en-US" dirty="0">
                <a:sym typeface="Symbol" pitchFamily="18" charset="2"/>
              </a:rPr>
              <a:t>: f((a))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>
                <a:sym typeface="Symbol" pitchFamily="18" charset="2"/>
              </a:rPr>
              <a:t>(f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(a))  </a:t>
            </a:r>
            <a:endParaRPr lang="en-US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1203325" y="472598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 err="1"/>
              <a:t>lfp</a:t>
            </a:r>
            <a:r>
              <a:rPr lang="en-US" dirty="0"/>
              <a:t>(f)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>
                <a:sym typeface="Symbol" pitchFamily="18" charset="2"/>
              </a:rPr>
              <a:t>(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  <p:sp>
        <p:nvSpPr>
          <p:cNvPr id="315399" name="Text Box 7"/>
          <p:cNvSpPr txBox="1">
            <a:spLocks noChangeArrowheads="1"/>
          </p:cNvSpPr>
          <p:nvPr/>
        </p:nvSpPr>
        <p:spPr bwMode="auto">
          <a:xfrm>
            <a:off x="1231900" y="5307013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>
                <a:sym typeface="Symbol" pitchFamily="18" charset="2"/>
              </a:rPr>
              <a:t>(</a:t>
            </a:r>
            <a:r>
              <a:rPr lang="en-US" dirty="0" err="1"/>
              <a:t>lfp</a:t>
            </a:r>
            <a:r>
              <a:rPr lang="en-US" dirty="0"/>
              <a:t>(f))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8" grpId="0"/>
      <p:bldP spid="3153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 Theorem(2)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77913" y="1784350"/>
            <a:ext cx="678973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/>
              <a:t>Let</a:t>
            </a:r>
            <a:r>
              <a:rPr lang="he-IL" dirty="0">
                <a:cs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, ) form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Galois connection </a:t>
            </a:r>
            <a:r>
              <a:rPr lang="en-US" dirty="0">
                <a:sym typeface="Symbol" pitchFamily="18" charset="2"/>
              </a:rPr>
              <a:t>from C to A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sym typeface="Symbol" pitchFamily="18" charset="2"/>
              </a:rPr>
              <a:t>f: C  C</a:t>
            </a:r>
            <a:r>
              <a:rPr lang="he-IL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be a monotone function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dirty="0">
                <a:cs typeface="Times New Roman" pitchFamily="18" charset="0"/>
                <a:sym typeface="Symbol" pitchFamily="18" charset="2"/>
              </a:rPr>
              <a:t>#</a:t>
            </a:r>
            <a:r>
              <a:rPr lang="he-IL" baseline="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: A  A</a:t>
            </a:r>
            <a:r>
              <a:rPr lang="he-IL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be a monotone function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sym typeface="Symbol" pitchFamily="18" charset="2"/>
              </a:rPr>
              <a:t></a:t>
            </a:r>
            <a:r>
              <a:rPr lang="en-US" dirty="0" err="1">
                <a:sym typeface="Symbol" pitchFamily="18" charset="2"/>
              </a:rPr>
              <a:t>cC</a:t>
            </a:r>
            <a:r>
              <a:rPr lang="en-US" dirty="0">
                <a:sym typeface="Symbol" pitchFamily="18" charset="2"/>
              </a:rPr>
              <a:t>: (f(c))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>
                <a:sym typeface="Symbol" pitchFamily="18" charset="2"/>
              </a:rPr>
              <a:t>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((c))  </a:t>
            </a:r>
          </a:p>
        </p:txBody>
      </p:sp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1203325" y="472598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>
                <a:sym typeface="Symbol" pitchFamily="18" charset="2"/>
              </a:rPr>
              <a:t>(</a:t>
            </a:r>
            <a:r>
              <a:rPr lang="en-US" dirty="0" err="1"/>
              <a:t>lfp</a:t>
            </a:r>
            <a:r>
              <a:rPr lang="en-US" dirty="0"/>
              <a:t>(f))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1231900" y="531653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 err="1"/>
              <a:t>lfp</a:t>
            </a:r>
            <a:r>
              <a:rPr lang="en-US" dirty="0"/>
              <a:t>(f)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>
                <a:sym typeface="Symbol" pitchFamily="18" charset="2"/>
              </a:rPr>
              <a:t>(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/>
      <p:bldP spid="3174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Soundness Theorem(3)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77913" y="1784350"/>
            <a:ext cx="678973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/>
              <a:t>Let</a:t>
            </a:r>
            <a:r>
              <a:rPr lang="he-IL" dirty="0">
                <a:cs typeface="Times New Roman" pitchFamily="18" charset="0"/>
              </a:rPr>
              <a:t> </a:t>
            </a:r>
            <a:r>
              <a:rPr lang="en-US" dirty="0"/>
              <a:t>(</a:t>
            </a:r>
            <a:r>
              <a:rPr lang="en-US" dirty="0">
                <a:sym typeface="Symbol" pitchFamily="18" charset="2"/>
              </a:rPr>
              <a:t>, ) form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Galois connection </a:t>
            </a:r>
            <a:r>
              <a:rPr lang="en-US" dirty="0">
                <a:sym typeface="Symbol" pitchFamily="18" charset="2"/>
              </a:rPr>
              <a:t>from C to A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sym typeface="Symbol" pitchFamily="18" charset="2"/>
              </a:rPr>
              <a:t>f: C  C</a:t>
            </a:r>
            <a:r>
              <a:rPr lang="he-IL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be a monotone function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dirty="0">
                <a:cs typeface="Times New Roman" pitchFamily="18" charset="0"/>
                <a:sym typeface="Symbol" pitchFamily="18" charset="2"/>
              </a:rPr>
              <a:t>#</a:t>
            </a:r>
            <a:r>
              <a:rPr lang="he-IL" baseline="30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: A  A</a:t>
            </a:r>
            <a:r>
              <a:rPr lang="he-IL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be a monotone function</a:t>
            </a:r>
          </a:p>
          <a:p>
            <a:pPr marL="457200" indent="-457200" algn="l">
              <a:buFont typeface="Monotype Sorts" pitchFamily="2" charset="2"/>
              <a:buAutoNum type="arabicPeriod"/>
            </a:pPr>
            <a:r>
              <a:rPr lang="en-US" dirty="0">
                <a:sym typeface="Symbol" pitchFamily="18" charset="2"/>
              </a:rPr>
              <a:t></a:t>
            </a:r>
            <a:r>
              <a:rPr lang="en-US" dirty="0" err="1">
                <a:sym typeface="Symbol" pitchFamily="18" charset="2"/>
              </a:rPr>
              <a:t>aA</a:t>
            </a:r>
            <a:r>
              <a:rPr lang="en-US" dirty="0">
                <a:sym typeface="Symbol" pitchFamily="18" charset="2"/>
              </a:rPr>
              <a:t>: (f((a)))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>
                <a:sym typeface="Symbol" pitchFamily="18" charset="2"/>
              </a:rPr>
              <a:t>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(a) 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03325" y="472598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>
                <a:sym typeface="Symbol" pitchFamily="18" charset="2"/>
              </a:rPr>
              <a:t>(</a:t>
            </a:r>
            <a:r>
              <a:rPr lang="en-US" dirty="0" err="1"/>
              <a:t>lfp</a:t>
            </a:r>
            <a:r>
              <a:rPr lang="en-US" dirty="0"/>
              <a:t>(f))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22375" y="5316538"/>
            <a:ext cx="527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 err="1"/>
              <a:t>lfp</a:t>
            </a:r>
            <a:r>
              <a:rPr lang="en-US" dirty="0"/>
              <a:t>(f) </a:t>
            </a:r>
            <a:r>
              <a:rPr lang="en-US" dirty="0">
                <a:sym typeface="Math B" pitchFamily="2" charset="2"/>
              </a:rPr>
              <a:t> </a:t>
            </a:r>
            <a:r>
              <a:rPr lang="en-US" dirty="0">
                <a:sym typeface="Symbol" pitchFamily="18" charset="2"/>
              </a:rPr>
              <a:t>(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Completeness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404938" y="2190750"/>
            <a:ext cx="527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>
                <a:sym typeface="Symbol" pitchFamily="18" charset="2"/>
              </a:rPr>
              <a:t>(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(f))</a:t>
            </a:r>
            <a:r>
              <a:rPr lang="en-US" dirty="0"/>
              <a:t> =</a:t>
            </a:r>
            <a:r>
              <a:rPr lang="en-US" dirty="0">
                <a:sym typeface="Math B" pitchFamily="2" charset="2"/>
              </a:rPr>
              <a:t> 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404938" y="3365500"/>
            <a:ext cx="52705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dirty="0" err="1"/>
              <a:t>lfp</a:t>
            </a:r>
            <a:r>
              <a:rPr lang="en-US" dirty="0"/>
              <a:t>(f) </a:t>
            </a:r>
            <a:r>
              <a:rPr lang="en-US" dirty="0">
                <a:sym typeface="Math B" pitchFamily="2" charset="2"/>
              </a:rPr>
              <a:t>= </a:t>
            </a:r>
            <a:r>
              <a:rPr lang="en-US" dirty="0">
                <a:sym typeface="Symbol" pitchFamily="18" charset="2"/>
              </a:rPr>
              <a:t>(</a:t>
            </a:r>
            <a:r>
              <a:rPr lang="en-US" dirty="0" err="1">
                <a:sym typeface="Symbol" pitchFamily="18" charset="2"/>
              </a:rPr>
              <a:t>lfp</a:t>
            </a:r>
            <a:r>
              <a:rPr lang="en-US" dirty="0">
                <a:sym typeface="Symbol" pitchFamily="18" charset="2"/>
              </a:rPr>
              <a:t>(f</a:t>
            </a:r>
            <a:r>
              <a:rPr lang="en-US" baseline="30000" dirty="0">
                <a:sym typeface="Symbol" pitchFamily="18" charset="2"/>
              </a:rPr>
              <a:t>#</a:t>
            </a:r>
            <a:r>
              <a:rPr lang="en-US" dirty="0">
                <a:sym typeface="Symbol" pitchFamily="18" charset="2"/>
              </a:rPr>
              <a:t>))</a:t>
            </a:r>
            <a:r>
              <a:rPr lang="en-US" dirty="0">
                <a:sym typeface="Math B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finite control flow graph G(s, N, A) where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 N N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Symbol"/>
              </a:rPr>
              <a:t> N is the start vertex, s has no incoming arcs and there is a path from s to every vertex</a:t>
            </a:r>
          </a:p>
          <a:p>
            <a:pPr lvl="1"/>
            <a:r>
              <a:rPr lang="en-US" dirty="0" smtClean="0">
                <a:sym typeface="Symbol"/>
              </a:rPr>
              <a:t>A special node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error</a:t>
            </a:r>
            <a:r>
              <a:rPr lang="en-US" dirty="0" smtClean="0">
                <a:sym typeface="Symbol"/>
              </a:rPr>
              <a:t> N</a:t>
            </a:r>
          </a:p>
          <a:p>
            <a:r>
              <a:rPr lang="en-US" dirty="0" smtClean="0">
                <a:sym typeface="Symbol"/>
              </a:rPr>
              <a:t>Every arc in A is labeled with two types of operations</a:t>
            </a:r>
          </a:p>
          <a:p>
            <a:pPr lvl="1"/>
            <a:r>
              <a:rPr lang="en-US" dirty="0" smtClean="0">
                <a:sym typeface="Symbol"/>
              </a:rPr>
              <a:t>assume e;</a:t>
            </a:r>
          </a:p>
          <a:p>
            <a:pPr lvl="1"/>
            <a:r>
              <a:rPr lang="en-US" dirty="0" smtClean="0">
                <a:sym typeface="Symbol"/>
              </a:rPr>
              <a:t>e := e’;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79853" y="1589044"/>
            <a:ext cx="35907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 1</a:t>
            </a:r>
            <a:endParaRPr lang="en-US" sz="18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227117" y="4870407"/>
            <a:ext cx="301365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298551" y="4870407"/>
            <a:ext cx="301365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248419" y="5588483"/>
            <a:ext cx="301366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79327" y="6365832"/>
            <a:ext cx="634789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error</a:t>
            </a:r>
            <a:endParaRPr lang="en-US" sz="1800" dirty="0"/>
          </a:p>
        </p:txBody>
      </p:sp>
      <p:cxnSp>
        <p:nvCxnSpPr>
          <p:cNvPr id="13" name="AutoShape 11"/>
          <p:cNvCxnSpPr>
            <a:cxnSpLocks noChangeShapeType="1"/>
            <a:stCxn id="5" idx="2"/>
          </p:cNvCxnSpPr>
          <p:nvPr/>
        </p:nvCxnSpPr>
        <p:spPr bwMode="auto">
          <a:xfrm>
            <a:off x="6159390" y="1959018"/>
            <a:ext cx="23812" cy="439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</p:cNvCxnSpPr>
          <p:nvPr/>
        </p:nvCxnSpPr>
        <p:spPr bwMode="auto">
          <a:xfrm>
            <a:off x="6183202" y="2768643"/>
            <a:ext cx="12702" cy="5110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6"/>
          <p:cNvCxnSpPr>
            <a:cxnSpLocks noChangeShapeType="1"/>
            <a:stCxn id="9" idx="2"/>
            <a:endCxn id="11" idx="0"/>
          </p:cNvCxnSpPr>
          <p:nvPr/>
        </p:nvCxnSpPr>
        <p:spPr bwMode="auto">
          <a:xfrm>
            <a:off x="5377800" y="5240381"/>
            <a:ext cx="1021302" cy="348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7"/>
          <p:cNvCxnSpPr>
            <a:cxnSpLocks noChangeShapeType="1"/>
            <a:stCxn id="10" idx="2"/>
            <a:endCxn id="11" idx="0"/>
          </p:cNvCxnSpPr>
          <p:nvPr/>
        </p:nvCxnSpPr>
        <p:spPr bwMode="auto">
          <a:xfrm flipH="1">
            <a:off x="6399102" y="5240381"/>
            <a:ext cx="1050132" cy="348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18"/>
          <p:cNvCxnSpPr>
            <a:cxnSpLocks noChangeShapeType="1"/>
            <a:stCxn id="11" idx="2"/>
            <a:endCxn id="12" idx="0"/>
          </p:cNvCxnSpPr>
          <p:nvPr/>
        </p:nvCxnSpPr>
        <p:spPr bwMode="auto">
          <a:xfrm flipH="1">
            <a:off x="6396722" y="5958457"/>
            <a:ext cx="2380" cy="407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752205" y="1999721"/>
            <a:ext cx="97044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None/>
            </a:pPr>
            <a:r>
              <a:rPr lang="en-US" sz="1800" dirty="0" smtClean="0">
                <a:sym typeface="Math B" pitchFamily="2" charset="2"/>
              </a:rPr>
              <a:t>z  :=3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23842" y="2781249"/>
            <a:ext cx="104435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None/>
            </a:pPr>
            <a:r>
              <a:rPr lang="en-US" sz="1800" dirty="0" smtClean="0">
                <a:sym typeface="Math B" pitchFamily="2" charset="2"/>
              </a:rPr>
              <a:t>x := 1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378733" y="3393005"/>
            <a:ext cx="138112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assume x</a:t>
            </a:r>
            <a:r>
              <a:rPr lang="en-US" sz="1800" dirty="0" smtClean="0">
                <a:sym typeface="Symbol"/>
              </a:rPr>
              <a:t>0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6382936" y="3431645"/>
            <a:ext cx="1283783" cy="33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2075" tIns="46038" rIns="92075" bIns="46038">
            <a:spAutoFit/>
          </a:bodyPr>
          <a:lstStyle/>
          <a:p>
            <a:pPr>
              <a:buNone/>
            </a:pPr>
            <a:endParaRPr lang="en-US"/>
          </a:p>
        </p:txBody>
      </p:sp>
      <p:sp>
        <p:nvSpPr>
          <p:cNvPr id="42" name="Text Box 82"/>
          <p:cNvSpPr txBox="1">
            <a:spLocks noChangeArrowheads="1"/>
          </p:cNvSpPr>
          <p:nvPr/>
        </p:nvSpPr>
        <p:spPr bwMode="auto">
          <a:xfrm>
            <a:off x="5708650" y="151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996781" y="2376469"/>
            <a:ext cx="35907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 2</a:t>
            </a:r>
            <a:endParaRPr lang="en-US" sz="1800" dirty="0"/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6022182" y="3257037"/>
            <a:ext cx="35907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 3</a:t>
            </a:r>
            <a:endParaRPr lang="en-US" sz="1800" dirty="0"/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7639373" y="3248564"/>
            <a:ext cx="359074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 8</a:t>
            </a:r>
            <a:endParaRPr lang="en-US" sz="1800" dirty="0"/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6039110" y="4103731"/>
            <a:ext cx="359073" cy="3699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None/>
            </a:pPr>
            <a:r>
              <a:rPr lang="en-US" sz="1800" dirty="0" smtClean="0"/>
              <a:t> 4</a:t>
            </a:r>
            <a:endParaRPr lang="en-US" sz="1800" dirty="0"/>
          </a:p>
        </p:txBody>
      </p:sp>
      <p:cxnSp>
        <p:nvCxnSpPr>
          <p:cNvPr id="48" name="Straight Arrow Connector 47"/>
          <p:cNvCxnSpPr>
            <a:stCxn id="44" idx="2"/>
            <a:endCxn id="46" idx="0"/>
          </p:cNvCxnSpPr>
          <p:nvPr/>
        </p:nvCxnSpPr>
        <p:spPr bwMode="auto">
          <a:xfrm>
            <a:off x="6201719" y="3627011"/>
            <a:ext cx="16928" cy="4767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158585" y="3697811"/>
            <a:ext cx="138112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assume x</a:t>
            </a:r>
            <a:r>
              <a:rPr lang="en-US" sz="1800" dirty="0" smtClean="0">
                <a:sym typeface="Symbol"/>
              </a:rPr>
              <a:t>&gt;0</a:t>
            </a:r>
            <a:endParaRPr lang="en-US" sz="1800" dirty="0">
              <a:sym typeface="Math C" pitchFamily="2" charset="2"/>
            </a:endParaRPr>
          </a:p>
        </p:txBody>
      </p:sp>
      <p:cxnSp>
        <p:nvCxnSpPr>
          <p:cNvPr id="51" name="Straight Arrow Connector 50"/>
          <p:cNvCxnSpPr>
            <a:stCxn id="46" idx="3"/>
            <a:endCxn id="10" idx="0"/>
          </p:cNvCxnSpPr>
          <p:nvPr/>
        </p:nvCxnSpPr>
        <p:spPr bwMode="auto">
          <a:xfrm>
            <a:off x="6398183" y="4288718"/>
            <a:ext cx="1051051" cy="5816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6" idx="1"/>
            <a:endCxn id="9" idx="0"/>
          </p:cNvCxnSpPr>
          <p:nvPr/>
        </p:nvCxnSpPr>
        <p:spPr bwMode="auto">
          <a:xfrm flipH="1">
            <a:off x="5377800" y="4288718"/>
            <a:ext cx="661310" cy="5816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 Box 22"/>
          <p:cNvSpPr txBox="1">
            <a:spLocks noChangeArrowheads="1"/>
          </p:cNvSpPr>
          <p:nvPr/>
        </p:nvSpPr>
        <p:spPr bwMode="auto">
          <a:xfrm rot="19042170">
            <a:off x="5063564" y="4049389"/>
            <a:ext cx="148909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assume x!</a:t>
            </a:r>
            <a:r>
              <a:rPr lang="en-US" sz="1800" dirty="0" smtClean="0">
                <a:sym typeface="Symbol"/>
              </a:rPr>
              <a:t>=4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 rot="1756287">
            <a:off x="6317369" y="4170149"/>
            <a:ext cx="148909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assume x</a:t>
            </a:r>
            <a:r>
              <a:rPr lang="en-US" sz="1800" dirty="0" smtClean="0">
                <a:sym typeface="Symbol"/>
              </a:rPr>
              <a:t>==4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 rot="1394636">
            <a:off x="5414494" y="5259354"/>
            <a:ext cx="888349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y </a:t>
            </a:r>
            <a:r>
              <a:rPr lang="en-US" sz="1800" dirty="0" err="1" smtClean="0">
                <a:sym typeface="Math B" pitchFamily="2" charset="2"/>
              </a:rPr>
              <a:t>y</a:t>
            </a:r>
            <a:r>
              <a:rPr lang="en-US" sz="1800" dirty="0" smtClean="0">
                <a:sym typeface="Math B" pitchFamily="2" charset="2"/>
              </a:rPr>
              <a:t>:=z+5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 rot="19591089">
            <a:off x="6384410" y="5421037"/>
            <a:ext cx="148909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y :=x+4</a:t>
            </a:r>
            <a:endParaRPr lang="en-US" sz="1800" dirty="0">
              <a:sym typeface="Math C" pitchFamily="2" charset="2"/>
            </a:endParaRPr>
          </a:p>
        </p:txBody>
      </p:sp>
      <p:cxnSp>
        <p:nvCxnSpPr>
          <p:cNvPr id="62" name="Shape 61"/>
          <p:cNvCxnSpPr>
            <a:stCxn id="57" idx="3"/>
            <a:endCxn id="46" idx="1"/>
          </p:cNvCxnSpPr>
          <p:nvPr/>
        </p:nvCxnSpPr>
        <p:spPr bwMode="auto">
          <a:xfrm flipH="1" flipV="1">
            <a:off x="6039110" y="4288718"/>
            <a:ext cx="227680" cy="1469415"/>
          </a:xfrm>
          <a:prstGeom prst="curvedConnector5">
            <a:avLst>
              <a:gd name="adj1" fmla="val 758609"/>
              <a:gd name="adj2" fmla="val 96977"/>
              <a:gd name="adj3" fmla="val 20040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 Box 22"/>
          <p:cNvSpPr txBox="1">
            <a:spLocks noChangeArrowheads="1"/>
          </p:cNvSpPr>
          <p:nvPr/>
        </p:nvSpPr>
        <p:spPr bwMode="auto">
          <a:xfrm rot="19042170">
            <a:off x="4123721" y="3973180"/>
            <a:ext cx="148909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assume y==8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5080486" y="5945985"/>
            <a:ext cx="148909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None/>
            </a:pPr>
            <a:r>
              <a:rPr lang="en-US" sz="1800" dirty="0" smtClean="0">
                <a:sym typeface="Math B" pitchFamily="2" charset="2"/>
              </a:rPr>
              <a:t>assume y!=8</a:t>
            </a:r>
            <a:endParaRPr lang="en-US" sz="1800" dirty="0">
              <a:sym typeface="Math C" pitchFamily="2" charset="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9333" y="1710267"/>
            <a:ext cx="218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z := 3;</a:t>
            </a:r>
          </a:p>
          <a:p>
            <a:pPr algn="l"/>
            <a:r>
              <a:rPr lang="en-US" dirty="0" smtClean="0"/>
              <a:t>x := 1</a:t>
            </a:r>
          </a:p>
          <a:p>
            <a:pPr algn="l"/>
            <a:r>
              <a:rPr lang="en-US" dirty="0" smtClean="0"/>
              <a:t>while x &gt; 0 {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if x == 4 then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y := x+ 4;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else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y := z + 5;</a:t>
            </a:r>
          </a:p>
          <a:p>
            <a:pPr algn="l"/>
            <a:r>
              <a:rPr lang="en-US" dirty="0" smtClean="0"/>
              <a:t>    assert y == 8;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de Bar">
  <a:themeElements>
    <a:clrScheme name="Side Bar.pot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Side Ba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ide Bar.po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.po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15311</TotalTime>
  <Words>1282</Words>
  <Application>Microsoft Office PowerPoint</Application>
  <PresentationFormat>On-screen Show (4:3)</PresentationFormat>
  <Paragraphs>210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2</vt:i4>
      </vt:variant>
    </vt:vector>
  </HeadingPairs>
  <TitlesOfParts>
    <vt:vector size="30" baseType="lpstr">
      <vt:lpstr>Side Bar</vt:lpstr>
      <vt:lpstr>Iterative Program Analysis Abstract Interpretation</vt:lpstr>
      <vt:lpstr>Outline</vt:lpstr>
      <vt:lpstr>Complete Lattices</vt:lpstr>
      <vt:lpstr>Soundness Theorem(1)</vt:lpstr>
      <vt:lpstr>Soundness Theorem(2)</vt:lpstr>
      <vt:lpstr>Soundness Theorem(3)</vt:lpstr>
      <vt:lpstr>Completeness</vt:lpstr>
      <vt:lpstr>Flowchart Programs</vt:lpstr>
      <vt:lpstr>Simple Example</vt:lpstr>
      <vt:lpstr>Collecting (Concrete)Interpretation of Flowchart Programs</vt:lpstr>
      <vt:lpstr>Constant Propagation</vt:lpstr>
      <vt:lpstr>Example: May-Be-Garbage</vt:lpstr>
      <vt:lpstr>Pointer Language</vt:lpstr>
      <vt:lpstr>Collecting Semantics for Pointers</vt:lpstr>
      <vt:lpstr>Points-To Analysis </vt:lpstr>
      <vt:lpstr>Slide 16</vt:lpstr>
      <vt:lpstr>Slide 17</vt:lpstr>
      <vt:lpstr>Abstract Transformers</vt:lpstr>
      <vt:lpstr>Slide 19</vt:lpstr>
      <vt:lpstr>Flow insensitive points-to-analysis Steengard 1996</vt:lpstr>
      <vt:lpstr>Slide 21</vt:lpstr>
      <vt:lpstr>Precision</vt:lpstr>
      <vt:lpstr>The Join-Over-All-Paths (JOP)</vt:lpstr>
      <vt:lpstr>JOP vs. Least Solution</vt:lpstr>
      <vt:lpstr>Notions of precision</vt:lpstr>
      <vt:lpstr>Complexity of Chaotic Iterations</vt:lpstr>
      <vt:lpstr>Conclusion</vt:lpstr>
      <vt:lpstr>Custom Show 1</vt:lpstr>
      <vt:lpstr>Custom Show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Memory Errors via Static Pointer Analysis</dc:title>
  <dc:creator>Dor</dc:creator>
  <cp:lastModifiedBy>msagiv</cp:lastModifiedBy>
  <cp:revision>464</cp:revision>
  <cp:lastPrinted>1999-03-20T17:33:44Z</cp:lastPrinted>
  <dcterms:created xsi:type="dcterms:W3CDTF">1999-03-15T15:45:30Z</dcterms:created>
  <dcterms:modified xsi:type="dcterms:W3CDTF">2015-05-12T12:40:49Z</dcterms:modified>
</cp:coreProperties>
</file>