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8" r:id="rId3"/>
    <p:sldId id="259" r:id="rId4"/>
    <p:sldId id="260" r:id="rId5"/>
    <p:sldId id="276" r:id="rId6"/>
    <p:sldId id="261" r:id="rId7"/>
    <p:sldId id="262" r:id="rId8"/>
    <p:sldId id="275" r:id="rId9"/>
    <p:sldId id="263" r:id="rId10"/>
    <p:sldId id="264" r:id="rId11"/>
    <p:sldId id="266" r:id="rId12"/>
    <p:sldId id="271" r:id="rId13"/>
    <p:sldId id="272" r:id="rId14"/>
    <p:sldId id="270" r:id="rId15"/>
    <p:sldId id="274" r:id="rId16"/>
    <p:sldId id="273" r:id="rId17"/>
    <p:sldId id="269" r:id="rId18"/>
    <p:sldId id="329" r:id="rId19"/>
    <p:sldId id="330" r:id="rId20"/>
    <p:sldId id="277" r:id="rId21"/>
    <p:sldId id="279" r:id="rId22"/>
    <p:sldId id="280" r:id="rId23"/>
    <p:sldId id="281" r:id="rId24"/>
    <p:sldId id="282" r:id="rId25"/>
    <p:sldId id="284" r:id="rId26"/>
    <p:sldId id="285" r:id="rId27"/>
    <p:sldId id="283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286" r:id="rId43"/>
    <p:sldId id="287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342" r:id="rId52"/>
    <p:sldId id="341" r:id="rId53"/>
    <p:sldId id="295" r:id="rId54"/>
    <p:sldId id="296" r:id="rId55"/>
    <p:sldId id="297" r:id="rId56"/>
    <p:sldId id="298" r:id="rId57"/>
    <p:sldId id="299" r:id="rId58"/>
    <p:sldId id="300" r:id="rId59"/>
    <p:sldId id="301" r:id="rId60"/>
    <p:sldId id="302" r:id="rId61"/>
    <p:sldId id="303" r:id="rId62"/>
    <p:sldId id="304" r:id="rId63"/>
    <p:sldId id="331" r:id="rId64"/>
    <p:sldId id="332" r:id="rId65"/>
    <p:sldId id="333" r:id="rId66"/>
    <p:sldId id="334" r:id="rId67"/>
    <p:sldId id="335" r:id="rId68"/>
    <p:sldId id="336" r:id="rId69"/>
    <p:sldId id="337" r:id="rId70"/>
    <p:sldId id="338" r:id="rId71"/>
    <p:sldId id="339" r:id="rId72"/>
    <p:sldId id="340" r:id="rId7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28" autoAdjust="0"/>
  </p:normalViewPr>
  <p:slideViewPr>
    <p:cSldViewPr>
      <p:cViewPr>
        <p:scale>
          <a:sx n="100" d="100"/>
          <a:sy n="100" d="100"/>
        </p:scale>
        <p:origin x="-186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951733-B8B6-46FA-8589-FBDCFE70E03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60D21239-C164-4CA5-8C0A-DE1C87EEC62D}">
      <dgm:prSet phldrT="[Text]"/>
      <dgm:spPr/>
      <dgm:t>
        <a:bodyPr/>
        <a:lstStyle/>
        <a:p>
          <a:r>
            <a:rPr lang="en-CA" dirty="0" smtClean="0"/>
            <a:t>Program with specifications (assertions)</a:t>
          </a:r>
          <a:endParaRPr lang="en-CA" dirty="0"/>
        </a:p>
      </dgm:t>
    </dgm:pt>
    <dgm:pt modelId="{B3364949-E636-4592-AFA3-5A6FF5980810}" type="parTrans" cxnId="{A28F0E95-4119-4A21-BC73-223B09A48E61}">
      <dgm:prSet/>
      <dgm:spPr/>
      <dgm:t>
        <a:bodyPr/>
        <a:lstStyle/>
        <a:p>
          <a:endParaRPr lang="en-CA"/>
        </a:p>
      </dgm:t>
    </dgm:pt>
    <dgm:pt modelId="{4B64F7F9-EAC3-44CF-A84D-EA78AD5E5313}" type="sibTrans" cxnId="{A28F0E95-4119-4A21-BC73-223B09A48E61}">
      <dgm:prSet/>
      <dgm:spPr/>
      <dgm:t>
        <a:bodyPr/>
        <a:lstStyle/>
        <a:p>
          <a:endParaRPr lang="en-CA"/>
        </a:p>
      </dgm:t>
    </dgm:pt>
    <dgm:pt modelId="{418A0942-2152-461E-BF05-2FD9F69E92F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Verification condition generator</a:t>
          </a:r>
          <a:endParaRPr lang="en-CA" sz="2000" dirty="0"/>
        </a:p>
      </dgm:t>
    </dgm:pt>
    <dgm:pt modelId="{82A58FA1-9B5C-4076-994B-6503BD7ECABC}" type="parTrans" cxnId="{F23DFB6E-5D58-47AA-8517-D17B24ECB942}">
      <dgm:prSet/>
      <dgm:spPr/>
      <dgm:t>
        <a:bodyPr/>
        <a:lstStyle/>
        <a:p>
          <a:endParaRPr lang="en-CA"/>
        </a:p>
      </dgm:t>
    </dgm:pt>
    <dgm:pt modelId="{4B56C889-0E21-4E76-82A8-10E77B76BACB}" type="sibTrans" cxnId="{F23DFB6E-5D58-47AA-8517-D17B24ECB942}">
      <dgm:prSet/>
      <dgm:spPr/>
      <dgm:t>
        <a:bodyPr/>
        <a:lstStyle/>
        <a:p>
          <a:endParaRPr lang="en-CA"/>
        </a:p>
      </dgm:t>
    </dgm:pt>
    <dgm:pt modelId="{3406BFCB-39EE-4E78-905B-B740DC7E770A}">
      <dgm:prSet phldrT="[Text]"/>
      <dgm:spPr/>
      <dgm:t>
        <a:bodyPr/>
        <a:lstStyle/>
        <a:p>
          <a:r>
            <a:rPr lang="en-CA" dirty="0" smtClean="0"/>
            <a:t>Verification condition (formula)</a:t>
          </a:r>
          <a:endParaRPr lang="en-CA" dirty="0"/>
        </a:p>
      </dgm:t>
    </dgm:pt>
    <dgm:pt modelId="{FB645708-91F3-4A9D-A11F-B15B7098B7C9}" type="parTrans" cxnId="{9B5B23FD-B451-4F67-825E-5BDC4BD66401}">
      <dgm:prSet/>
      <dgm:spPr/>
      <dgm:t>
        <a:bodyPr/>
        <a:lstStyle/>
        <a:p>
          <a:endParaRPr lang="en-CA"/>
        </a:p>
      </dgm:t>
    </dgm:pt>
    <dgm:pt modelId="{94548EF2-2829-41E7-A0CB-D2630DF0A486}" type="sibTrans" cxnId="{9B5B23FD-B451-4F67-825E-5BDC4BD66401}">
      <dgm:prSet/>
      <dgm:spPr/>
      <dgm:t>
        <a:bodyPr/>
        <a:lstStyle/>
        <a:p>
          <a:endParaRPr lang="en-CA"/>
        </a:p>
      </dgm:t>
    </dgm:pt>
    <dgm:pt modelId="{8A7E8F81-48B0-43FA-A925-DF68801FAAF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Theorem </a:t>
          </a:r>
          <a:r>
            <a:rPr lang="en-CA" sz="2000" dirty="0" err="1" smtClean="0"/>
            <a:t>prover</a:t>
          </a:r>
          <a:endParaRPr lang="en-CA" sz="2000" dirty="0"/>
        </a:p>
      </dgm:t>
    </dgm:pt>
    <dgm:pt modelId="{1E0F34E1-1C9D-457E-AA9B-C755DF5DD1E1}" type="parTrans" cxnId="{397B3341-2CE1-44BF-9BC7-4DA42C3B51EA}">
      <dgm:prSet/>
      <dgm:spPr/>
      <dgm:t>
        <a:bodyPr/>
        <a:lstStyle/>
        <a:p>
          <a:endParaRPr lang="en-CA"/>
        </a:p>
      </dgm:t>
    </dgm:pt>
    <dgm:pt modelId="{F81F6446-5E7A-47F2-A98E-6AF66C407D3A}" type="sibTrans" cxnId="{397B3341-2CE1-44BF-9BC7-4DA42C3B51EA}">
      <dgm:prSet/>
      <dgm:spPr/>
      <dgm:t>
        <a:bodyPr/>
        <a:lstStyle/>
        <a:p>
          <a:endParaRPr lang="en-CA"/>
        </a:p>
      </dgm:t>
    </dgm:pt>
    <dgm:pt modelId="{77015140-60CA-47F0-994C-F08946120DA0}">
      <dgm:prSet phldrT="[Text]"/>
      <dgm:spPr/>
      <dgm:t>
        <a:bodyPr/>
        <a:lstStyle/>
        <a:p>
          <a:r>
            <a:rPr lang="en-CA" dirty="0" smtClean="0"/>
            <a:t>Program correct or list of errors</a:t>
          </a:r>
          <a:endParaRPr lang="en-CA" dirty="0"/>
        </a:p>
      </dgm:t>
    </dgm:pt>
    <dgm:pt modelId="{3079AAEF-D848-4678-BF9A-CEBA7C471E65}" type="parTrans" cxnId="{1A247872-97F4-41B4-B334-997571CC3207}">
      <dgm:prSet/>
      <dgm:spPr/>
      <dgm:t>
        <a:bodyPr/>
        <a:lstStyle/>
        <a:p>
          <a:endParaRPr lang="en-CA"/>
        </a:p>
      </dgm:t>
    </dgm:pt>
    <dgm:pt modelId="{D24813E5-E9FF-4098-974A-F88C230B42D5}" type="sibTrans" cxnId="{1A247872-97F4-41B4-B334-997571CC3207}">
      <dgm:prSet/>
      <dgm:spPr/>
      <dgm:t>
        <a:bodyPr/>
        <a:lstStyle/>
        <a:p>
          <a:endParaRPr lang="en-CA"/>
        </a:p>
      </dgm:t>
    </dgm:pt>
    <dgm:pt modelId="{C45DDDB1-1C92-4820-A846-40C03CC036CE}" type="pres">
      <dgm:prSet presAssocID="{AB951733-B8B6-46FA-8589-FBDCFE70E031}" presName="CompostProcess" presStyleCnt="0">
        <dgm:presLayoutVars>
          <dgm:dir/>
          <dgm:resizeHandles val="exact"/>
        </dgm:presLayoutVars>
      </dgm:prSet>
      <dgm:spPr/>
    </dgm:pt>
    <dgm:pt modelId="{63E852C2-FFD6-431E-ACA3-90E72148C009}" type="pres">
      <dgm:prSet presAssocID="{AB951733-B8B6-46FA-8589-FBDCFE70E031}" presName="arrow" presStyleLbl="bgShp" presStyleIdx="0" presStyleCnt="1"/>
      <dgm:spPr/>
    </dgm:pt>
    <dgm:pt modelId="{6C5425F9-BED3-429E-AD47-C8F539A311DC}" type="pres">
      <dgm:prSet presAssocID="{AB951733-B8B6-46FA-8589-FBDCFE70E031}" presName="linearProcess" presStyleCnt="0"/>
      <dgm:spPr/>
    </dgm:pt>
    <dgm:pt modelId="{03941CB4-C2A6-48EC-83F9-AB531FDBB178}" type="pres">
      <dgm:prSet presAssocID="{60D21239-C164-4CA5-8C0A-DE1C87EEC62D}" presName="textNode" presStyleLbl="node1" presStyleIdx="0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AD0360-B277-4F9A-8570-BE6B13D4C38E}" type="pres">
      <dgm:prSet presAssocID="{4B64F7F9-EAC3-44CF-A84D-EA78AD5E5313}" presName="sibTrans" presStyleCnt="0"/>
      <dgm:spPr/>
    </dgm:pt>
    <dgm:pt modelId="{BE146704-4844-4B73-9793-CE756F4786DA}" type="pres">
      <dgm:prSet presAssocID="{418A0942-2152-461E-BF05-2FD9F69E92F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83E74D-7C70-4001-B8D2-66A20C783142}" type="pres">
      <dgm:prSet presAssocID="{4B56C889-0E21-4E76-82A8-10E77B76BACB}" presName="sibTrans" presStyleCnt="0"/>
      <dgm:spPr/>
    </dgm:pt>
    <dgm:pt modelId="{F645B734-B6C2-419C-9108-F55D058D335F}" type="pres">
      <dgm:prSet presAssocID="{3406BFCB-39EE-4E78-905B-B740DC7E770A}" presName="textNode" presStyleLbl="node1" presStyleIdx="2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E1303EB-6E8D-4F24-80D7-DC4A3F3E5DF6}" type="pres">
      <dgm:prSet presAssocID="{94548EF2-2829-41E7-A0CB-D2630DF0A486}" presName="sibTrans" presStyleCnt="0"/>
      <dgm:spPr/>
    </dgm:pt>
    <dgm:pt modelId="{9A2EA092-8646-44F4-91F9-7BDE9C3D6C43}" type="pres">
      <dgm:prSet presAssocID="{8A7E8F81-48B0-43FA-A925-DF68801FAAF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5B2C484-44D6-4DD7-B27A-264DF667341F}" type="pres">
      <dgm:prSet presAssocID="{F81F6446-5E7A-47F2-A98E-6AF66C407D3A}" presName="sibTrans" presStyleCnt="0"/>
      <dgm:spPr/>
    </dgm:pt>
    <dgm:pt modelId="{B56A0DE8-ED83-49EC-BD31-03784AB882C8}" type="pres">
      <dgm:prSet presAssocID="{77015140-60CA-47F0-994C-F08946120DA0}" presName="textNode" presStyleLbl="node1" presStyleIdx="4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3E5894AE-3F30-48CD-9A58-04DF4FFA16F7}" type="presOf" srcId="{3406BFCB-39EE-4E78-905B-B740DC7E770A}" destId="{F645B734-B6C2-419C-9108-F55D058D335F}" srcOrd="0" destOrd="0" presId="urn:microsoft.com/office/officeart/2005/8/layout/hProcess9"/>
    <dgm:cxn modelId="{9B5B23FD-B451-4F67-825E-5BDC4BD66401}" srcId="{AB951733-B8B6-46FA-8589-FBDCFE70E031}" destId="{3406BFCB-39EE-4E78-905B-B740DC7E770A}" srcOrd="2" destOrd="0" parTransId="{FB645708-91F3-4A9D-A11F-B15B7098B7C9}" sibTransId="{94548EF2-2829-41E7-A0CB-D2630DF0A486}"/>
    <dgm:cxn modelId="{0F38E0AA-FE40-4E9F-BA94-2066052ADC42}" type="presOf" srcId="{77015140-60CA-47F0-994C-F08946120DA0}" destId="{B56A0DE8-ED83-49EC-BD31-03784AB882C8}" srcOrd="0" destOrd="0" presId="urn:microsoft.com/office/officeart/2005/8/layout/hProcess9"/>
    <dgm:cxn modelId="{1A247872-97F4-41B4-B334-997571CC3207}" srcId="{AB951733-B8B6-46FA-8589-FBDCFE70E031}" destId="{77015140-60CA-47F0-994C-F08946120DA0}" srcOrd="4" destOrd="0" parTransId="{3079AAEF-D848-4678-BF9A-CEBA7C471E65}" sibTransId="{D24813E5-E9FF-4098-974A-F88C230B42D5}"/>
    <dgm:cxn modelId="{3B502B78-C456-4958-A307-6F600D9711A1}" type="presOf" srcId="{418A0942-2152-461E-BF05-2FD9F69E92FB}" destId="{BE146704-4844-4B73-9793-CE756F4786DA}" srcOrd="0" destOrd="0" presId="urn:microsoft.com/office/officeart/2005/8/layout/hProcess9"/>
    <dgm:cxn modelId="{A28F0E95-4119-4A21-BC73-223B09A48E61}" srcId="{AB951733-B8B6-46FA-8589-FBDCFE70E031}" destId="{60D21239-C164-4CA5-8C0A-DE1C87EEC62D}" srcOrd="0" destOrd="0" parTransId="{B3364949-E636-4592-AFA3-5A6FF5980810}" sibTransId="{4B64F7F9-EAC3-44CF-A84D-EA78AD5E5313}"/>
    <dgm:cxn modelId="{F23DFB6E-5D58-47AA-8517-D17B24ECB942}" srcId="{AB951733-B8B6-46FA-8589-FBDCFE70E031}" destId="{418A0942-2152-461E-BF05-2FD9F69E92FB}" srcOrd="1" destOrd="0" parTransId="{82A58FA1-9B5C-4076-994B-6503BD7ECABC}" sibTransId="{4B56C889-0E21-4E76-82A8-10E77B76BACB}"/>
    <dgm:cxn modelId="{A222406B-014C-470D-AF4D-31705F26F56B}" type="presOf" srcId="{60D21239-C164-4CA5-8C0A-DE1C87EEC62D}" destId="{03941CB4-C2A6-48EC-83F9-AB531FDBB178}" srcOrd="0" destOrd="0" presId="urn:microsoft.com/office/officeart/2005/8/layout/hProcess9"/>
    <dgm:cxn modelId="{397B3341-2CE1-44BF-9BC7-4DA42C3B51EA}" srcId="{AB951733-B8B6-46FA-8589-FBDCFE70E031}" destId="{8A7E8F81-48B0-43FA-A925-DF68801FAAF6}" srcOrd="3" destOrd="0" parTransId="{1E0F34E1-1C9D-457E-AA9B-C755DF5DD1E1}" sibTransId="{F81F6446-5E7A-47F2-A98E-6AF66C407D3A}"/>
    <dgm:cxn modelId="{1083BF24-723B-4995-8457-ADB4A4FAEA77}" type="presOf" srcId="{8A7E8F81-48B0-43FA-A925-DF68801FAAF6}" destId="{9A2EA092-8646-44F4-91F9-7BDE9C3D6C43}" srcOrd="0" destOrd="0" presId="urn:microsoft.com/office/officeart/2005/8/layout/hProcess9"/>
    <dgm:cxn modelId="{F0B0DB98-1787-43F1-8C1B-E0045413FB75}" type="presOf" srcId="{AB951733-B8B6-46FA-8589-FBDCFE70E031}" destId="{C45DDDB1-1C92-4820-A846-40C03CC036CE}" srcOrd="0" destOrd="0" presId="urn:microsoft.com/office/officeart/2005/8/layout/hProcess9"/>
    <dgm:cxn modelId="{00C35623-9184-4F65-A3CE-0DC63337ED21}" type="presParOf" srcId="{C45DDDB1-1C92-4820-A846-40C03CC036CE}" destId="{63E852C2-FFD6-431E-ACA3-90E72148C009}" srcOrd="0" destOrd="0" presId="urn:microsoft.com/office/officeart/2005/8/layout/hProcess9"/>
    <dgm:cxn modelId="{06B54576-2142-4CC8-AF08-00A81641DA7A}" type="presParOf" srcId="{C45DDDB1-1C92-4820-A846-40C03CC036CE}" destId="{6C5425F9-BED3-429E-AD47-C8F539A311DC}" srcOrd="1" destOrd="0" presId="urn:microsoft.com/office/officeart/2005/8/layout/hProcess9"/>
    <dgm:cxn modelId="{A259E82B-146E-4D6C-A9AC-ED9783000F61}" type="presParOf" srcId="{6C5425F9-BED3-429E-AD47-C8F539A311DC}" destId="{03941CB4-C2A6-48EC-83F9-AB531FDBB178}" srcOrd="0" destOrd="0" presId="urn:microsoft.com/office/officeart/2005/8/layout/hProcess9"/>
    <dgm:cxn modelId="{627E8A76-0505-4D44-BE56-B4BB3F744515}" type="presParOf" srcId="{6C5425F9-BED3-429E-AD47-C8F539A311DC}" destId="{2DAD0360-B277-4F9A-8570-BE6B13D4C38E}" srcOrd="1" destOrd="0" presId="urn:microsoft.com/office/officeart/2005/8/layout/hProcess9"/>
    <dgm:cxn modelId="{F2BA9BD5-5F66-475A-B781-1BB5707373C4}" type="presParOf" srcId="{6C5425F9-BED3-429E-AD47-C8F539A311DC}" destId="{BE146704-4844-4B73-9793-CE756F4786DA}" srcOrd="2" destOrd="0" presId="urn:microsoft.com/office/officeart/2005/8/layout/hProcess9"/>
    <dgm:cxn modelId="{55B270AB-AF84-4A84-B093-DA7367D58FA9}" type="presParOf" srcId="{6C5425F9-BED3-429E-AD47-C8F539A311DC}" destId="{A283E74D-7C70-4001-B8D2-66A20C783142}" srcOrd="3" destOrd="0" presId="urn:microsoft.com/office/officeart/2005/8/layout/hProcess9"/>
    <dgm:cxn modelId="{1C4D897B-8E47-420C-8EC7-30C033A13A91}" type="presParOf" srcId="{6C5425F9-BED3-429E-AD47-C8F539A311DC}" destId="{F645B734-B6C2-419C-9108-F55D058D335F}" srcOrd="4" destOrd="0" presId="urn:microsoft.com/office/officeart/2005/8/layout/hProcess9"/>
    <dgm:cxn modelId="{21A490C0-B079-4104-B5D5-93501B281BFA}" type="presParOf" srcId="{6C5425F9-BED3-429E-AD47-C8F539A311DC}" destId="{CE1303EB-6E8D-4F24-80D7-DC4A3F3E5DF6}" srcOrd="5" destOrd="0" presId="urn:microsoft.com/office/officeart/2005/8/layout/hProcess9"/>
    <dgm:cxn modelId="{5030509C-94C9-432A-9840-F9AD99129ABE}" type="presParOf" srcId="{6C5425F9-BED3-429E-AD47-C8F539A311DC}" destId="{9A2EA092-8646-44F4-91F9-7BDE9C3D6C43}" srcOrd="6" destOrd="0" presId="urn:microsoft.com/office/officeart/2005/8/layout/hProcess9"/>
    <dgm:cxn modelId="{4B9B3775-6144-43C0-A5CD-04D34F1CDC73}" type="presParOf" srcId="{6C5425F9-BED3-429E-AD47-C8F539A311DC}" destId="{95B2C484-44D6-4DD7-B27A-264DF667341F}" srcOrd="7" destOrd="0" presId="urn:microsoft.com/office/officeart/2005/8/layout/hProcess9"/>
    <dgm:cxn modelId="{FEBB478A-466E-4AFD-A6EA-BA30F80F0A58}" type="presParOf" srcId="{6C5425F9-BED3-429E-AD47-C8F539A311DC}" destId="{B56A0DE8-ED83-49EC-BD31-03784AB882C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951733-B8B6-46FA-8589-FBDCFE70E031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60D21239-C164-4CA5-8C0A-DE1C87EEC62D}">
      <dgm:prSet phldrT="[Text]"/>
      <dgm:spPr/>
      <dgm:t>
        <a:bodyPr/>
        <a:lstStyle/>
        <a:p>
          <a:r>
            <a:rPr lang="en-CA" dirty="0" smtClean="0"/>
            <a:t>Program with specifications</a:t>
          </a:r>
          <a:endParaRPr lang="en-CA" dirty="0"/>
        </a:p>
      </dgm:t>
    </dgm:pt>
    <dgm:pt modelId="{B3364949-E636-4592-AFA3-5A6FF5980810}" type="parTrans" cxnId="{A28F0E95-4119-4A21-BC73-223B09A48E61}">
      <dgm:prSet/>
      <dgm:spPr/>
      <dgm:t>
        <a:bodyPr/>
        <a:lstStyle/>
        <a:p>
          <a:endParaRPr lang="en-CA"/>
        </a:p>
      </dgm:t>
    </dgm:pt>
    <dgm:pt modelId="{4B64F7F9-EAC3-44CF-A84D-EA78AD5E5313}" type="sibTrans" cxnId="{A28F0E95-4119-4A21-BC73-223B09A48E61}">
      <dgm:prSet/>
      <dgm:spPr/>
      <dgm:t>
        <a:bodyPr/>
        <a:lstStyle/>
        <a:p>
          <a:endParaRPr lang="en-CA"/>
        </a:p>
      </dgm:t>
    </dgm:pt>
    <dgm:pt modelId="{418A0942-2152-461E-BF05-2FD9F69E92FB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Verification condition generator</a:t>
          </a:r>
          <a:endParaRPr lang="en-CA" sz="2000" dirty="0"/>
        </a:p>
      </dgm:t>
    </dgm:pt>
    <dgm:pt modelId="{82A58FA1-9B5C-4076-994B-6503BD7ECABC}" type="parTrans" cxnId="{F23DFB6E-5D58-47AA-8517-D17B24ECB942}">
      <dgm:prSet/>
      <dgm:spPr/>
      <dgm:t>
        <a:bodyPr/>
        <a:lstStyle/>
        <a:p>
          <a:endParaRPr lang="en-CA"/>
        </a:p>
      </dgm:t>
    </dgm:pt>
    <dgm:pt modelId="{4B56C889-0E21-4E76-82A8-10E77B76BACB}" type="sibTrans" cxnId="{F23DFB6E-5D58-47AA-8517-D17B24ECB942}">
      <dgm:prSet/>
      <dgm:spPr/>
      <dgm:t>
        <a:bodyPr/>
        <a:lstStyle/>
        <a:p>
          <a:endParaRPr lang="en-CA"/>
        </a:p>
      </dgm:t>
    </dgm:pt>
    <dgm:pt modelId="{3406BFCB-39EE-4E78-905B-B740DC7E770A}">
      <dgm:prSet phldrT="[Text]"/>
      <dgm:spPr/>
      <dgm:t>
        <a:bodyPr/>
        <a:lstStyle/>
        <a:p>
          <a:r>
            <a:rPr lang="en-CA" dirty="0" smtClean="0"/>
            <a:t>Verification conditions</a:t>
          </a:r>
          <a:endParaRPr lang="en-CA" dirty="0"/>
        </a:p>
      </dgm:t>
    </dgm:pt>
    <dgm:pt modelId="{FB645708-91F3-4A9D-A11F-B15B7098B7C9}" type="parTrans" cxnId="{9B5B23FD-B451-4F67-825E-5BDC4BD66401}">
      <dgm:prSet/>
      <dgm:spPr/>
      <dgm:t>
        <a:bodyPr/>
        <a:lstStyle/>
        <a:p>
          <a:endParaRPr lang="en-CA"/>
        </a:p>
      </dgm:t>
    </dgm:pt>
    <dgm:pt modelId="{94548EF2-2829-41E7-A0CB-D2630DF0A486}" type="sibTrans" cxnId="{9B5B23FD-B451-4F67-825E-5BDC4BD66401}">
      <dgm:prSet/>
      <dgm:spPr/>
      <dgm:t>
        <a:bodyPr/>
        <a:lstStyle/>
        <a:p>
          <a:endParaRPr lang="en-CA"/>
        </a:p>
      </dgm:t>
    </dgm:pt>
    <dgm:pt modelId="{8A7E8F81-48B0-43FA-A925-DF68801FAAF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CA" sz="2000" dirty="0" smtClean="0"/>
            <a:t>Theorem </a:t>
          </a:r>
          <a:r>
            <a:rPr lang="en-CA" sz="2000" dirty="0" err="1" smtClean="0"/>
            <a:t>prover</a:t>
          </a:r>
          <a:endParaRPr lang="en-CA" sz="2000" dirty="0"/>
        </a:p>
      </dgm:t>
    </dgm:pt>
    <dgm:pt modelId="{1E0F34E1-1C9D-457E-AA9B-C755DF5DD1E1}" type="parTrans" cxnId="{397B3341-2CE1-44BF-9BC7-4DA42C3B51EA}">
      <dgm:prSet/>
      <dgm:spPr/>
      <dgm:t>
        <a:bodyPr/>
        <a:lstStyle/>
        <a:p>
          <a:endParaRPr lang="en-CA"/>
        </a:p>
      </dgm:t>
    </dgm:pt>
    <dgm:pt modelId="{F81F6446-5E7A-47F2-A98E-6AF66C407D3A}" type="sibTrans" cxnId="{397B3341-2CE1-44BF-9BC7-4DA42C3B51EA}">
      <dgm:prSet/>
      <dgm:spPr/>
      <dgm:t>
        <a:bodyPr/>
        <a:lstStyle/>
        <a:p>
          <a:endParaRPr lang="en-CA"/>
        </a:p>
      </dgm:t>
    </dgm:pt>
    <dgm:pt modelId="{77015140-60CA-47F0-994C-F08946120DA0}">
      <dgm:prSet phldrT="[Text]"/>
      <dgm:spPr/>
      <dgm:t>
        <a:bodyPr/>
        <a:lstStyle/>
        <a:p>
          <a:r>
            <a:rPr lang="en-CA" dirty="0" smtClean="0"/>
            <a:t>Program correct or list of errors</a:t>
          </a:r>
          <a:endParaRPr lang="en-CA" dirty="0"/>
        </a:p>
      </dgm:t>
    </dgm:pt>
    <dgm:pt modelId="{3079AAEF-D848-4678-BF9A-CEBA7C471E65}" type="parTrans" cxnId="{1A247872-97F4-41B4-B334-997571CC3207}">
      <dgm:prSet/>
      <dgm:spPr/>
      <dgm:t>
        <a:bodyPr/>
        <a:lstStyle/>
        <a:p>
          <a:endParaRPr lang="en-CA"/>
        </a:p>
      </dgm:t>
    </dgm:pt>
    <dgm:pt modelId="{D24813E5-E9FF-4098-974A-F88C230B42D5}" type="sibTrans" cxnId="{1A247872-97F4-41B4-B334-997571CC3207}">
      <dgm:prSet/>
      <dgm:spPr/>
      <dgm:t>
        <a:bodyPr/>
        <a:lstStyle/>
        <a:p>
          <a:endParaRPr lang="en-CA"/>
        </a:p>
      </dgm:t>
    </dgm:pt>
    <dgm:pt modelId="{C45DDDB1-1C92-4820-A846-40C03CC036CE}" type="pres">
      <dgm:prSet presAssocID="{AB951733-B8B6-46FA-8589-FBDCFE70E031}" presName="CompostProcess" presStyleCnt="0">
        <dgm:presLayoutVars>
          <dgm:dir/>
          <dgm:resizeHandles val="exact"/>
        </dgm:presLayoutVars>
      </dgm:prSet>
      <dgm:spPr/>
    </dgm:pt>
    <dgm:pt modelId="{63E852C2-FFD6-431E-ACA3-90E72148C009}" type="pres">
      <dgm:prSet presAssocID="{AB951733-B8B6-46FA-8589-FBDCFE70E031}" presName="arrow" presStyleLbl="bgShp" presStyleIdx="0" presStyleCnt="1"/>
      <dgm:spPr/>
    </dgm:pt>
    <dgm:pt modelId="{6C5425F9-BED3-429E-AD47-C8F539A311DC}" type="pres">
      <dgm:prSet presAssocID="{AB951733-B8B6-46FA-8589-FBDCFE70E031}" presName="linearProcess" presStyleCnt="0"/>
      <dgm:spPr/>
    </dgm:pt>
    <dgm:pt modelId="{03941CB4-C2A6-48EC-83F9-AB531FDBB178}" type="pres">
      <dgm:prSet presAssocID="{60D21239-C164-4CA5-8C0A-DE1C87EEC62D}" presName="textNode" presStyleLbl="node1" presStyleIdx="0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AD0360-B277-4F9A-8570-BE6B13D4C38E}" type="pres">
      <dgm:prSet presAssocID="{4B64F7F9-EAC3-44CF-A84D-EA78AD5E5313}" presName="sibTrans" presStyleCnt="0"/>
      <dgm:spPr/>
    </dgm:pt>
    <dgm:pt modelId="{BE146704-4844-4B73-9793-CE756F4786DA}" type="pres">
      <dgm:prSet presAssocID="{418A0942-2152-461E-BF05-2FD9F69E92F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83E74D-7C70-4001-B8D2-66A20C783142}" type="pres">
      <dgm:prSet presAssocID="{4B56C889-0E21-4E76-82A8-10E77B76BACB}" presName="sibTrans" presStyleCnt="0"/>
      <dgm:spPr/>
    </dgm:pt>
    <dgm:pt modelId="{F645B734-B6C2-419C-9108-F55D058D335F}" type="pres">
      <dgm:prSet presAssocID="{3406BFCB-39EE-4E78-905B-B740DC7E770A}" presName="textNode" presStyleLbl="node1" presStyleIdx="2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E1303EB-6E8D-4F24-80D7-DC4A3F3E5DF6}" type="pres">
      <dgm:prSet presAssocID="{94548EF2-2829-41E7-A0CB-D2630DF0A486}" presName="sibTrans" presStyleCnt="0"/>
      <dgm:spPr/>
    </dgm:pt>
    <dgm:pt modelId="{9A2EA092-8646-44F4-91F9-7BDE9C3D6C43}" type="pres">
      <dgm:prSet presAssocID="{8A7E8F81-48B0-43FA-A925-DF68801FAAF6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5B2C484-44D6-4DD7-B27A-264DF667341F}" type="pres">
      <dgm:prSet presAssocID="{F81F6446-5E7A-47F2-A98E-6AF66C407D3A}" presName="sibTrans" presStyleCnt="0"/>
      <dgm:spPr/>
    </dgm:pt>
    <dgm:pt modelId="{B56A0DE8-ED83-49EC-BD31-03784AB882C8}" type="pres">
      <dgm:prSet presAssocID="{77015140-60CA-47F0-994C-F08946120DA0}" presName="textNode" presStyleLbl="node1" presStyleIdx="4" presStyleCnt="5" custScaleY="550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9ACC28D-285A-406F-B0BD-515A487F6572}" type="presOf" srcId="{60D21239-C164-4CA5-8C0A-DE1C87EEC62D}" destId="{03941CB4-C2A6-48EC-83F9-AB531FDBB178}" srcOrd="0" destOrd="0" presId="urn:microsoft.com/office/officeart/2005/8/layout/hProcess9"/>
    <dgm:cxn modelId="{1CE94DE5-46DF-4D74-8CF7-11A7358FBCCA}" type="presOf" srcId="{77015140-60CA-47F0-994C-F08946120DA0}" destId="{B56A0DE8-ED83-49EC-BD31-03784AB882C8}" srcOrd="0" destOrd="0" presId="urn:microsoft.com/office/officeart/2005/8/layout/hProcess9"/>
    <dgm:cxn modelId="{9B5B23FD-B451-4F67-825E-5BDC4BD66401}" srcId="{AB951733-B8B6-46FA-8589-FBDCFE70E031}" destId="{3406BFCB-39EE-4E78-905B-B740DC7E770A}" srcOrd="2" destOrd="0" parTransId="{FB645708-91F3-4A9D-A11F-B15B7098B7C9}" sibTransId="{94548EF2-2829-41E7-A0CB-D2630DF0A486}"/>
    <dgm:cxn modelId="{76A27658-AA1E-46F9-9A01-218FEF692FCE}" type="presOf" srcId="{AB951733-B8B6-46FA-8589-FBDCFE70E031}" destId="{C45DDDB1-1C92-4820-A846-40C03CC036CE}" srcOrd="0" destOrd="0" presId="urn:microsoft.com/office/officeart/2005/8/layout/hProcess9"/>
    <dgm:cxn modelId="{CBDA9A4F-FFC9-4216-8322-53AA291C1056}" type="presOf" srcId="{418A0942-2152-461E-BF05-2FD9F69E92FB}" destId="{BE146704-4844-4B73-9793-CE756F4786DA}" srcOrd="0" destOrd="0" presId="urn:microsoft.com/office/officeart/2005/8/layout/hProcess9"/>
    <dgm:cxn modelId="{1A247872-97F4-41B4-B334-997571CC3207}" srcId="{AB951733-B8B6-46FA-8589-FBDCFE70E031}" destId="{77015140-60CA-47F0-994C-F08946120DA0}" srcOrd="4" destOrd="0" parTransId="{3079AAEF-D848-4678-BF9A-CEBA7C471E65}" sibTransId="{D24813E5-E9FF-4098-974A-F88C230B42D5}"/>
    <dgm:cxn modelId="{A28F0E95-4119-4A21-BC73-223B09A48E61}" srcId="{AB951733-B8B6-46FA-8589-FBDCFE70E031}" destId="{60D21239-C164-4CA5-8C0A-DE1C87EEC62D}" srcOrd="0" destOrd="0" parTransId="{B3364949-E636-4592-AFA3-5A6FF5980810}" sibTransId="{4B64F7F9-EAC3-44CF-A84D-EA78AD5E5313}"/>
    <dgm:cxn modelId="{F23DFB6E-5D58-47AA-8517-D17B24ECB942}" srcId="{AB951733-B8B6-46FA-8589-FBDCFE70E031}" destId="{418A0942-2152-461E-BF05-2FD9F69E92FB}" srcOrd="1" destOrd="0" parTransId="{82A58FA1-9B5C-4076-994B-6503BD7ECABC}" sibTransId="{4B56C889-0E21-4E76-82A8-10E77B76BACB}"/>
    <dgm:cxn modelId="{7F4CB124-3140-491C-AEE8-F236F6E99053}" type="presOf" srcId="{3406BFCB-39EE-4E78-905B-B740DC7E770A}" destId="{F645B734-B6C2-419C-9108-F55D058D335F}" srcOrd="0" destOrd="0" presId="urn:microsoft.com/office/officeart/2005/8/layout/hProcess9"/>
    <dgm:cxn modelId="{397B3341-2CE1-44BF-9BC7-4DA42C3B51EA}" srcId="{AB951733-B8B6-46FA-8589-FBDCFE70E031}" destId="{8A7E8F81-48B0-43FA-A925-DF68801FAAF6}" srcOrd="3" destOrd="0" parTransId="{1E0F34E1-1C9D-457E-AA9B-C755DF5DD1E1}" sibTransId="{F81F6446-5E7A-47F2-A98E-6AF66C407D3A}"/>
    <dgm:cxn modelId="{A4E3A0AC-ABD2-4C5D-9623-AC290044B250}" type="presOf" srcId="{8A7E8F81-48B0-43FA-A925-DF68801FAAF6}" destId="{9A2EA092-8646-44F4-91F9-7BDE9C3D6C43}" srcOrd="0" destOrd="0" presId="urn:microsoft.com/office/officeart/2005/8/layout/hProcess9"/>
    <dgm:cxn modelId="{F5F7F2CD-5A3C-47C2-A782-E089E6E0CC68}" type="presParOf" srcId="{C45DDDB1-1C92-4820-A846-40C03CC036CE}" destId="{63E852C2-FFD6-431E-ACA3-90E72148C009}" srcOrd="0" destOrd="0" presId="urn:microsoft.com/office/officeart/2005/8/layout/hProcess9"/>
    <dgm:cxn modelId="{D5473B0D-152F-46F5-9460-0682C79AC900}" type="presParOf" srcId="{C45DDDB1-1C92-4820-A846-40C03CC036CE}" destId="{6C5425F9-BED3-429E-AD47-C8F539A311DC}" srcOrd="1" destOrd="0" presId="urn:microsoft.com/office/officeart/2005/8/layout/hProcess9"/>
    <dgm:cxn modelId="{4E6B18EB-9203-4083-A95D-DD3C9C624F5E}" type="presParOf" srcId="{6C5425F9-BED3-429E-AD47-C8F539A311DC}" destId="{03941CB4-C2A6-48EC-83F9-AB531FDBB178}" srcOrd="0" destOrd="0" presId="urn:microsoft.com/office/officeart/2005/8/layout/hProcess9"/>
    <dgm:cxn modelId="{32E039C1-2A21-4B9E-AA1E-11B8BC13529B}" type="presParOf" srcId="{6C5425F9-BED3-429E-AD47-C8F539A311DC}" destId="{2DAD0360-B277-4F9A-8570-BE6B13D4C38E}" srcOrd="1" destOrd="0" presId="urn:microsoft.com/office/officeart/2005/8/layout/hProcess9"/>
    <dgm:cxn modelId="{5CEE27C4-0CCD-490E-A801-A3DDBCF4B012}" type="presParOf" srcId="{6C5425F9-BED3-429E-AD47-C8F539A311DC}" destId="{BE146704-4844-4B73-9793-CE756F4786DA}" srcOrd="2" destOrd="0" presId="urn:microsoft.com/office/officeart/2005/8/layout/hProcess9"/>
    <dgm:cxn modelId="{DEBE22DF-3F97-4A38-9390-5525DD39586B}" type="presParOf" srcId="{6C5425F9-BED3-429E-AD47-C8F539A311DC}" destId="{A283E74D-7C70-4001-B8D2-66A20C783142}" srcOrd="3" destOrd="0" presId="urn:microsoft.com/office/officeart/2005/8/layout/hProcess9"/>
    <dgm:cxn modelId="{5DE6A816-66EE-4DC0-A625-C377250C1342}" type="presParOf" srcId="{6C5425F9-BED3-429E-AD47-C8F539A311DC}" destId="{F645B734-B6C2-419C-9108-F55D058D335F}" srcOrd="4" destOrd="0" presId="urn:microsoft.com/office/officeart/2005/8/layout/hProcess9"/>
    <dgm:cxn modelId="{1C129D88-ADD2-4F17-A526-A1929C9641EB}" type="presParOf" srcId="{6C5425F9-BED3-429E-AD47-C8F539A311DC}" destId="{CE1303EB-6E8D-4F24-80D7-DC4A3F3E5DF6}" srcOrd="5" destOrd="0" presId="urn:microsoft.com/office/officeart/2005/8/layout/hProcess9"/>
    <dgm:cxn modelId="{040CE9F6-52D2-46E7-9B68-EF3883E7942F}" type="presParOf" srcId="{6C5425F9-BED3-429E-AD47-C8F539A311DC}" destId="{9A2EA092-8646-44F4-91F9-7BDE9C3D6C43}" srcOrd="6" destOrd="0" presId="urn:microsoft.com/office/officeart/2005/8/layout/hProcess9"/>
    <dgm:cxn modelId="{2E923F5D-884B-4B53-BB39-504243B9CA92}" type="presParOf" srcId="{6C5425F9-BED3-429E-AD47-C8F539A311DC}" destId="{95B2C484-44D6-4DD7-B27A-264DF667341F}" srcOrd="7" destOrd="0" presId="urn:microsoft.com/office/officeart/2005/8/layout/hProcess9"/>
    <dgm:cxn modelId="{5E308E45-686E-45A1-AB94-AA48CEDD5CAD}" type="presParOf" srcId="{6C5425F9-BED3-429E-AD47-C8F539A311DC}" destId="{B56A0DE8-ED83-49EC-BD31-03784AB882C8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852C2-FFD6-431E-ACA3-90E72148C009}">
      <dsp:nvSpPr>
        <dsp:cNvPr id="0" name=""/>
        <dsp:cNvSpPr/>
      </dsp:nvSpPr>
      <dsp:spPr>
        <a:xfrm>
          <a:off x="651509" y="0"/>
          <a:ext cx="738378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941CB4-C2A6-48EC-83F9-AB531FDBB178}">
      <dsp:nvSpPr>
        <dsp:cNvPr id="0" name=""/>
        <dsp:cNvSpPr/>
      </dsp:nvSpPr>
      <dsp:spPr>
        <a:xfrm>
          <a:off x="3817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with specifications (assertions)</a:t>
          </a:r>
          <a:endParaRPr lang="en-CA" sz="1800" kern="1200" dirty="0"/>
        </a:p>
      </dsp:txBody>
      <dsp:txXfrm>
        <a:off x="3817" y="1752597"/>
        <a:ext cx="1669070" cy="990604"/>
      </dsp:txXfrm>
    </dsp:sp>
    <dsp:sp modelId="{BE146704-4844-4B73-9793-CE756F4786DA}">
      <dsp:nvSpPr>
        <dsp:cNvPr id="0" name=""/>
        <dsp:cNvSpPr/>
      </dsp:nvSpPr>
      <dsp:spPr>
        <a:xfrm>
          <a:off x="1756341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Verification condition generator</a:t>
          </a:r>
          <a:endParaRPr lang="en-CA" sz="2000" kern="1200" dirty="0"/>
        </a:p>
      </dsp:txBody>
      <dsp:txXfrm>
        <a:off x="1756341" y="1348740"/>
        <a:ext cx="1669070" cy="1798320"/>
      </dsp:txXfrm>
    </dsp:sp>
    <dsp:sp modelId="{F645B734-B6C2-419C-9108-F55D058D335F}">
      <dsp:nvSpPr>
        <dsp:cNvPr id="0" name=""/>
        <dsp:cNvSpPr/>
      </dsp:nvSpPr>
      <dsp:spPr>
        <a:xfrm>
          <a:off x="3508864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Verification condition (formula)</a:t>
          </a:r>
          <a:endParaRPr lang="en-CA" sz="1800" kern="1200" dirty="0"/>
        </a:p>
      </dsp:txBody>
      <dsp:txXfrm>
        <a:off x="3508864" y="1752597"/>
        <a:ext cx="1669070" cy="990604"/>
      </dsp:txXfrm>
    </dsp:sp>
    <dsp:sp modelId="{9A2EA092-8646-44F4-91F9-7BDE9C3D6C43}">
      <dsp:nvSpPr>
        <dsp:cNvPr id="0" name=""/>
        <dsp:cNvSpPr/>
      </dsp:nvSpPr>
      <dsp:spPr>
        <a:xfrm>
          <a:off x="5261388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Theorem </a:t>
          </a:r>
          <a:r>
            <a:rPr lang="en-CA" sz="2000" kern="1200" dirty="0" err="1" smtClean="0"/>
            <a:t>prover</a:t>
          </a:r>
          <a:endParaRPr lang="en-CA" sz="2000" kern="1200" dirty="0"/>
        </a:p>
      </dsp:txBody>
      <dsp:txXfrm>
        <a:off x="5261388" y="1348740"/>
        <a:ext cx="1669070" cy="1798320"/>
      </dsp:txXfrm>
    </dsp:sp>
    <dsp:sp modelId="{B56A0DE8-ED83-49EC-BD31-03784AB882C8}">
      <dsp:nvSpPr>
        <dsp:cNvPr id="0" name=""/>
        <dsp:cNvSpPr/>
      </dsp:nvSpPr>
      <dsp:spPr>
        <a:xfrm>
          <a:off x="7013912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correct or list of errors</a:t>
          </a:r>
          <a:endParaRPr lang="en-CA" sz="1800" kern="1200" dirty="0"/>
        </a:p>
      </dsp:txBody>
      <dsp:txXfrm>
        <a:off x="7013912" y="1752597"/>
        <a:ext cx="1669070" cy="9906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E852C2-FFD6-431E-ACA3-90E72148C009}">
      <dsp:nvSpPr>
        <dsp:cNvPr id="0" name=""/>
        <dsp:cNvSpPr/>
      </dsp:nvSpPr>
      <dsp:spPr>
        <a:xfrm>
          <a:off x="651509" y="0"/>
          <a:ext cx="738378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3941CB4-C2A6-48EC-83F9-AB531FDBB178}">
      <dsp:nvSpPr>
        <dsp:cNvPr id="0" name=""/>
        <dsp:cNvSpPr/>
      </dsp:nvSpPr>
      <dsp:spPr>
        <a:xfrm>
          <a:off x="3817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with specifications</a:t>
          </a:r>
          <a:endParaRPr lang="en-CA" sz="1800" kern="1200" dirty="0"/>
        </a:p>
      </dsp:txBody>
      <dsp:txXfrm>
        <a:off x="3817" y="1752597"/>
        <a:ext cx="1669070" cy="990604"/>
      </dsp:txXfrm>
    </dsp:sp>
    <dsp:sp modelId="{BE146704-4844-4B73-9793-CE756F4786DA}">
      <dsp:nvSpPr>
        <dsp:cNvPr id="0" name=""/>
        <dsp:cNvSpPr/>
      </dsp:nvSpPr>
      <dsp:spPr>
        <a:xfrm>
          <a:off x="1756341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Verification condition generator</a:t>
          </a:r>
          <a:endParaRPr lang="en-CA" sz="2000" kern="1200" dirty="0"/>
        </a:p>
      </dsp:txBody>
      <dsp:txXfrm>
        <a:off x="1756341" y="1348740"/>
        <a:ext cx="1669070" cy="1798320"/>
      </dsp:txXfrm>
    </dsp:sp>
    <dsp:sp modelId="{F645B734-B6C2-419C-9108-F55D058D335F}">
      <dsp:nvSpPr>
        <dsp:cNvPr id="0" name=""/>
        <dsp:cNvSpPr/>
      </dsp:nvSpPr>
      <dsp:spPr>
        <a:xfrm>
          <a:off x="3508864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Verification conditions</a:t>
          </a:r>
          <a:endParaRPr lang="en-CA" sz="1800" kern="1200" dirty="0"/>
        </a:p>
      </dsp:txBody>
      <dsp:txXfrm>
        <a:off x="3508864" y="1752597"/>
        <a:ext cx="1669070" cy="990604"/>
      </dsp:txXfrm>
    </dsp:sp>
    <dsp:sp modelId="{9A2EA092-8646-44F4-91F9-7BDE9C3D6C43}">
      <dsp:nvSpPr>
        <dsp:cNvPr id="0" name=""/>
        <dsp:cNvSpPr/>
      </dsp:nvSpPr>
      <dsp:spPr>
        <a:xfrm>
          <a:off x="5261388" y="1348740"/>
          <a:ext cx="1669070" cy="179832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Theorem </a:t>
          </a:r>
          <a:r>
            <a:rPr lang="en-CA" sz="2000" kern="1200" dirty="0" err="1" smtClean="0"/>
            <a:t>prover</a:t>
          </a:r>
          <a:endParaRPr lang="en-CA" sz="2000" kern="1200" dirty="0"/>
        </a:p>
      </dsp:txBody>
      <dsp:txXfrm>
        <a:off x="5261388" y="1348740"/>
        <a:ext cx="1669070" cy="1798320"/>
      </dsp:txXfrm>
    </dsp:sp>
    <dsp:sp modelId="{B56A0DE8-ED83-49EC-BD31-03784AB882C8}">
      <dsp:nvSpPr>
        <dsp:cNvPr id="0" name=""/>
        <dsp:cNvSpPr/>
      </dsp:nvSpPr>
      <dsp:spPr>
        <a:xfrm>
          <a:off x="7013912" y="1752597"/>
          <a:ext cx="1669070" cy="99060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Program correct or list of errors</a:t>
          </a:r>
          <a:endParaRPr lang="en-CA" sz="1800" kern="1200" dirty="0"/>
        </a:p>
      </dsp:txBody>
      <dsp:txXfrm>
        <a:off x="7013912" y="1752597"/>
        <a:ext cx="1669070" cy="990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4F4D1-B117-40DE-AB50-B212DA4587D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D696-D2AD-47DB-9156-F5D2239C69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B3EB-359C-4248-BB4F-7E608EB7DA7D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E116E-504D-443C-B3BA-50EFB67BAA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E116E-504D-443C-B3BA-50EFB67BAAA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673A8D-3DE1-48AA-9F26-4EDB9522A75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E2658-A033-4A55-992D-3671495BACE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56DC6-2DFC-4E96-A814-984A2886F5E7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D1567-EDDC-437B-868B-A797CB2263D1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C8B4C-DB6F-4DAA-9208-1427C12B9CF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5E54D-ADC3-4ACA-8AA7-F7257745669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558C6-4A81-436B-8203-241EC3C9C6E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A2B12-ADAF-4833-8644-96F8E000720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6F07C-BB66-4D5C-86AF-27BBBC70EB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966A5-F23A-454C-84E3-C255F49F36A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3B73A-4A50-4488-9017-B95A86E08C0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4AEA2-99F8-40FF-A58B-34C3DCB6935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32509-CC77-43BC-AE28-5816415AB23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DF400F-A5D0-4254-A653-5F81980754C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F937-1BA7-4510-B24A-84F316231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71C4-9EEF-42DB-9992-3AE10D0FE133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8F99-AF56-4C3E-ADB1-ACA77797C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Symbolic Reasoning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5867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Slides from </a:t>
            </a:r>
            <a:r>
              <a:rPr lang="en-US" dirty="0" err="1" smtClean="0"/>
              <a:t>Koushick</a:t>
            </a:r>
            <a:r>
              <a:rPr lang="en-US" dirty="0" smtClean="0"/>
              <a:t>, </a:t>
            </a:r>
            <a:r>
              <a:rPr lang="en-US" dirty="0" err="1" smtClean="0"/>
              <a:t>Sen</a:t>
            </a:r>
            <a:r>
              <a:rPr lang="en-US" dirty="0" smtClean="0"/>
              <a:t>, </a:t>
            </a:r>
            <a:r>
              <a:rPr lang="en-US" dirty="0" err="1" smtClean="0"/>
              <a:t>Zvonimir</a:t>
            </a:r>
            <a:r>
              <a:rPr lang="en-US" dirty="0" smtClean="0"/>
              <a:t> </a:t>
            </a:r>
            <a:r>
              <a:rPr lang="en-US" dirty="0" err="1" smtClean="0"/>
              <a:t>Rakamaric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Interpretation </a:t>
            </a:r>
            <a:r>
              <a:rPr lang="en-US" dirty="0" smtClean="0">
                <a:sym typeface="Symbol"/>
              </a:rPr>
              <a:t>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  <a:r>
              <a:rPr lang="en-US" dirty="0" smtClean="0"/>
              <a:t> D</a:t>
            </a:r>
            <a:r>
              <a:rPr lang="en-US" baseline="-25000" dirty="0" smtClean="0"/>
              <a:t>s </a:t>
            </a:r>
            <a:r>
              <a:rPr lang="en-US" dirty="0" smtClean="0"/>
              <a:t>for every s </a:t>
            </a:r>
            <a:r>
              <a:rPr lang="en-US" dirty="0" smtClean="0">
                <a:sym typeface="Symbol"/>
              </a:rPr>
              <a:t> S</a:t>
            </a:r>
          </a:p>
          <a:p>
            <a:pPr lvl="1"/>
            <a:r>
              <a:rPr lang="en-US" dirty="0" smtClean="0">
                <a:sym typeface="Symbol"/>
              </a:rPr>
              <a:t>D = </a:t>
            </a:r>
            <a:r>
              <a:rPr lang="en-US" baseline="-25000" dirty="0" err="1" smtClean="0">
                <a:sym typeface="Symbol"/>
              </a:rPr>
              <a:t>sS</a:t>
            </a:r>
            <a:r>
              <a:rPr lang="en-US" baseline="-25000" dirty="0" smtClean="0">
                <a:sym typeface="Symbol"/>
              </a:rPr>
              <a:t>:</a:t>
            </a:r>
            <a:r>
              <a:rPr lang="en-US" dirty="0" smtClean="0">
                <a:sym typeface="Symbol"/>
              </a:rPr>
              <a:t> Ds</a:t>
            </a:r>
          </a:p>
          <a:p>
            <a:r>
              <a:rPr lang="en-US" dirty="0" smtClean="0">
                <a:sym typeface="Symbol"/>
              </a:rPr>
              <a:t>For every function symbol f F,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 </a:t>
            </a:r>
            <a:r>
              <a:rPr lang="en-US" dirty="0" smtClean="0">
                <a:sym typeface="Symbol"/>
              </a:rPr>
              <a:t>[f]</a:t>
            </a:r>
            <a:r>
              <a:rPr lang="en-US" dirty="0" smtClean="0">
                <a:sym typeface="Math B"/>
              </a:rPr>
              <a:t>: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sn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Wingdings" pitchFamily="2" charset="2"/>
              </a:rPr>
              <a:t> Ds</a:t>
            </a:r>
          </a:p>
          <a:p>
            <a:r>
              <a:rPr lang="en-US" dirty="0" smtClean="0">
                <a:sym typeface="Symbol"/>
              </a:rPr>
              <a:t>For every relation symbol r R,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 </a:t>
            </a:r>
            <a:br>
              <a:rPr lang="en-US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 [r]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sm</a:t>
            </a:r>
            <a:r>
              <a:rPr lang="en-US" dirty="0" smtClean="0">
                <a:sym typeface="Math B"/>
              </a:rPr>
              <a:t> 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Many-Sorted First Oder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Variables</a:t>
            </a:r>
          </a:p>
          <a:p>
            <a:pPr lvl="1"/>
            <a:r>
              <a:rPr lang="en-US" dirty="0" smtClean="0"/>
              <a:t>Begin with Capital variables</a:t>
            </a:r>
          </a:p>
          <a:p>
            <a:r>
              <a:rPr lang="en-US" dirty="0" smtClean="0"/>
              <a:t>Typed Terms</a:t>
            </a:r>
            <a:br>
              <a:rPr lang="en-US" dirty="0" smtClean="0"/>
            </a:br>
            <a:r>
              <a:rPr lang="en-US" dirty="0" smtClean="0"/>
              <a:t>&lt;term&gt; ::= &lt;variable&gt; | f [(&lt;term&gt;, … &lt;term&gt;)]</a:t>
            </a:r>
          </a:p>
          <a:p>
            <a:r>
              <a:rPr lang="en-US" dirty="0" smtClean="0"/>
              <a:t>Formulas</a:t>
            </a:r>
            <a:br>
              <a:rPr lang="en-US" dirty="0" smtClean="0"/>
            </a:br>
            <a:r>
              <a:rPr lang="en-US" sz="2000" dirty="0" smtClean="0"/>
              <a:t>&lt;form&gt; ::= &lt;term&gt; = &lt;term&gt; | r(&lt;term&gt;, … &lt;term&gt;) // atomic</a:t>
            </a:r>
            <a:br>
              <a:rPr lang="en-US" sz="2000" dirty="0" smtClean="0"/>
            </a:br>
            <a:r>
              <a:rPr lang="en-US" sz="2000" dirty="0" smtClean="0"/>
              <a:t>       &lt;form&gt; </a:t>
            </a:r>
            <a:r>
              <a:rPr lang="en-US" sz="2000" dirty="0" smtClean="0">
                <a:sym typeface="Symbol"/>
              </a:rPr>
              <a:t> &lt;form&gt; | &lt;form&gt; &lt;form&gt; | </a:t>
            </a:r>
            <a:r>
              <a:rPr lang="en-US" sz="2000" dirty="0" smtClean="0">
                <a:sym typeface="Math C"/>
              </a:rPr>
              <a:t> &lt;form&gt; // Boolean</a:t>
            </a:r>
            <a:br>
              <a:rPr lang="en-US" sz="2000" dirty="0" smtClean="0">
                <a:sym typeface="Math C"/>
              </a:rPr>
            </a:br>
            <a:r>
              <a:rPr lang="en-US" sz="2000" dirty="0" smtClean="0">
                <a:sym typeface="Math C"/>
              </a:rPr>
              <a:t>         </a:t>
            </a:r>
            <a:r>
              <a:rPr lang="en-US" sz="2000" dirty="0" smtClean="0">
                <a:sym typeface="Symbol"/>
              </a:rPr>
              <a:t>X: s &lt;form&gt; |  X : s. &lt;form&gt; // Quantifications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FV: &lt;term&gt;, &lt;formula&gt; </a:t>
            </a:r>
            <a:r>
              <a:rPr lang="en-US" dirty="0" smtClean="0">
                <a:sym typeface="Wingdings" pitchFamily="2" charset="2"/>
              </a:rPr>
              <a:t> 2</a:t>
            </a:r>
            <a:r>
              <a:rPr lang="en-US" baseline="30000" dirty="0" smtClean="0">
                <a:sym typeface="Wingdings" pitchFamily="2" charset="2"/>
              </a:rPr>
              <a:t>Var</a:t>
            </a:r>
          </a:p>
          <a:p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FV(X) = {X}</a:t>
            </a:r>
          </a:p>
          <a:p>
            <a:pPr lvl="1"/>
            <a:r>
              <a:rPr lang="en-US" dirty="0" smtClean="0"/>
              <a:t>FV(f(&lt;t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t</a:t>
            </a:r>
            <a:r>
              <a:rPr lang="en-US" baseline="-25000" dirty="0" smtClean="0"/>
              <a:t>n</a:t>
            </a:r>
            <a:r>
              <a:rPr lang="en-US" dirty="0" smtClean="0"/>
              <a:t>)) = </a:t>
            </a:r>
            <a:r>
              <a:rPr lang="en-US" dirty="0" smtClean="0">
                <a:sym typeface="Symbol"/>
              </a:rPr>
              <a:t></a:t>
            </a:r>
            <a:r>
              <a:rPr lang="en-US" baseline="-25000" dirty="0" smtClean="0">
                <a:sym typeface="Symbol"/>
              </a:rPr>
              <a:t>i=1..n: </a:t>
            </a:r>
            <a:r>
              <a:rPr lang="en-US" dirty="0" smtClean="0">
                <a:sym typeface="Symbol"/>
              </a:rPr>
              <a:t>FV(t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Formulas</a:t>
            </a:r>
          </a:p>
          <a:p>
            <a:pPr lvl="1"/>
            <a:r>
              <a:rPr lang="en-US" dirty="0" smtClean="0">
                <a:sym typeface="Symbol"/>
              </a:rPr>
              <a:t>FV(t1 = t2)= FV(t1)  FV(t2)</a:t>
            </a:r>
          </a:p>
          <a:p>
            <a:pPr lvl="1"/>
            <a:r>
              <a:rPr lang="en-US" dirty="0" smtClean="0"/>
              <a:t>FV(r(&lt;t</a:t>
            </a:r>
            <a:r>
              <a:rPr lang="en-US" baseline="-25000" dirty="0" smtClean="0"/>
              <a:t>1</a:t>
            </a:r>
            <a:r>
              <a:rPr lang="en-US" dirty="0" smtClean="0"/>
              <a:t>, t</a:t>
            </a:r>
            <a:r>
              <a:rPr lang="en-US" baseline="-25000" dirty="0" smtClean="0"/>
              <a:t>2</a:t>
            </a:r>
            <a:r>
              <a:rPr lang="en-US" dirty="0" smtClean="0"/>
              <a:t>, …, t</a:t>
            </a:r>
            <a:r>
              <a:rPr lang="en-US" baseline="-25000" dirty="0" smtClean="0"/>
              <a:t>n</a:t>
            </a:r>
            <a:r>
              <a:rPr lang="en-US" dirty="0" smtClean="0"/>
              <a:t>))  = </a:t>
            </a:r>
            <a:r>
              <a:rPr lang="en-US" dirty="0" smtClean="0">
                <a:sym typeface="Symbol"/>
              </a:rPr>
              <a:t></a:t>
            </a:r>
            <a:r>
              <a:rPr lang="en-US" baseline="-25000" dirty="0" smtClean="0">
                <a:sym typeface="Symbol"/>
              </a:rPr>
              <a:t>i 1..n </a:t>
            </a:r>
            <a:r>
              <a:rPr lang="en-US" dirty="0" smtClean="0">
                <a:sym typeface="Symbol"/>
              </a:rPr>
              <a:t>FV(t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FV(f1 </a:t>
            </a:r>
            <a:r>
              <a:rPr lang="en-US" dirty="0" smtClean="0">
                <a:sym typeface="Symbol"/>
              </a:rPr>
              <a:t>,  f2) = FV(f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FV(f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/>
              <a:t>FV(</a:t>
            </a:r>
            <a:r>
              <a:rPr lang="en-US" dirty="0" smtClean="0">
                <a:sym typeface="Math C"/>
              </a:rPr>
              <a:t></a:t>
            </a:r>
            <a:r>
              <a:rPr lang="en-US" dirty="0" smtClean="0"/>
              <a:t>f</a:t>
            </a:r>
            <a:r>
              <a:rPr lang="en-US" dirty="0" smtClean="0">
                <a:sym typeface="Symbol"/>
              </a:rPr>
              <a:t>2) = FV(f)</a:t>
            </a:r>
          </a:p>
          <a:p>
            <a:pPr lvl="1"/>
            <a:r>
              <a:rPr lang="en-US" dirty="0" smtClean="0">
                <a:sym typeface="Symbol"/>
              </a:rPr>
              <a:t>FV(X:s.f) = FV(f) – {X}</a:t>
            </a:r>
          </a:p>
          <a:p>
            <a:pPr lvl="1"/>
            <a:r>
              <a:rPr lang="en-US" dirty="0" smtClean="0">
                <a:sym typeface="Symbol"/>
              </a:rPr>
              <a:t>FV(X:s. f) = FV(f) – {X}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Assignment</a:t>
            </a:r>
            <a:r>
              <a:rPr lang="en-US" sz="2000" dirty="0" smtClean="0"/>
              <a:t> A: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D</a:t>
            </a:r>
          </a:p>
          <a:p>
            <a:r>
              <a:rPr lang="en-US" sz="2000" dirty="0" smtClean="0">
                <a:sym typeface="Wingdings" pitchFamily="2" charset="2"/>
              </a:rPr>
              <a:t>Extended to terms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A(f(t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 t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, …, t</a:t>
            </a:r>
            <a:r>
              <a:rPr lang="en-US" sz="2000" baseline="-25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 = </a:t>
            </a:r>
            <a:r>
              <a:rPr lang="en-US" sz="2000" dirty="0" smtClean="0">
                <a:sym typeface="Symbol"/>
              </a:rPr>
              <a:t>[</a:t>
            </a:r>
            <a:r>
              <a:rPr lang="en-US" sz="2000" dirty="0" smtClean="0">
                <a:sym typeface="Math B"/>
              </a:rPr>
              <a:t>f](A(t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An assignment A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models </a:t>
            </a:r>
            <a:r>
              <a:rPr lang="en-US" sz="2000" dirty="0" smtClean="0">
                <a:sym typeface="Wingdings" pitchFamily="2" charset="2"/>
              </a:rPr>
              <a:t>a formula f under interpretation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(denoted by 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 f) if f is true in A (</a:t>
            </a:r>
            <a:r>
              <a:rPr lang="en-US" sz="2000" dirty="0" err="1" smtClean="0">
                <a:sym typeface="Math B"/>
              </a:rPr>
              <a:t>Tarsky’s</a:t>
            </a:r>
            <a:r>
              <a:rPr lang="en-US" sz="2000" dirty="0" smtClean="0">
                <a:sym typeface="Math B"/>
              </a:rPr>
              <a:t> semantics)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= 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 if 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 =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</a:t>
            </a:r>
            <a:r>
              <a:rPr lang="en-US" sz="2000" dirty="0" smtClean="0">
                <a:sym typeface="Symbol"/>
              </a:rPr>
              <a:t> ,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r(t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,t</a:t>
            </a:r>
            <a:r>
              <a:rPr lang="en-US" sz="2000" baseline="-25000" dirty="0" smtClean="0">
                <a:sym typeface="Math B"/>
              </a:rPr>
              <a:t>2 </a:t>
            </a:r>
            <a:r>
              <a:rPr lang="en-US" sz="2000" dirty="0" smtClean="0">
                <a:sym typeface="Math B"/>
              </a:rPr>
              <a:t>, …, 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 if &lt;A(t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)&gt; </a:t>
            </a:r>
            <a:r>
              <a:rPr lang="en-US" sz="2000" dirty="0" smtClean="0">
                <a:sym typeface="Symbol"/>
              </a:rPr>
              <a:t>  [r]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Symbol"/>
              </a:rPr>
              <a:t> f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 or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2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dirty="0" smtClean="0">
                <a:sym typeface="Math C"/>
              </a:rPr>
              <a:t>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if not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 </a:t>
            </a: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Symbol"/>
              </a:rPr>
              <a:t>X: t. f if there exists d  D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such that A[X </a:t>
            </a:r>
            <a:r>
              <a:rPr lang="en-US" sz="2000" dirty="0" smtClean="0">
                <a:sym typeface="Math C"/>
              </a:rPr>
              <a:t>d] 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 </a:t>
            </a:r>
            <a:endParaRPr lang="en-US" sz="20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T-Interpretation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domain</a:t>
            </a:r>
            <a:r>
              <a:rPr lang="en-US" dirty="0" smtClean="0"/>
              <a:t> D</a:t>
            </a:r>
            <a:r>
              <a:rPr lang="en-US" baseline="-25000" dirty="0" smtClean="0"/>
              <a:t>s </a:t>
            </a:r>
            <a:r>
              <a:rPr lang="en-US" dirty="0" smtClean="0"/>
              <a:t>for every s </a:t>
            </a:r>
            <a:r>
              <a:rPr lang="en-US" dirty="0" smtClean="0">
                <a:sym typeface="Symbol"/>
              </a:rPr>
              <a:t> S</a:t>
            </a:r>
          </a:p>
          <a:p>
            <a:pPr lvl="1"/>
            <a:r>
              <a:rPr lang="en-US" dirty="0" smtClean="0">
                <a:sym typeface="Symbol"/>
              </a:rPr>
              <a:t>D = </a:t>
            </a:r>
            <a:r>
              <a:rPr lang="en-US" baseline="-25000" dirty="0" err="1" smtClean="0">
                <a:sym typeface="Symbol"/>
              </a:rPr>
              <a:t>sS</a:t>
            </a:r>
            <a:r>
              <a:rPr lang="en-US" baseline="-25000" dirty="0" smtClean="0">
                <a:sym typeface="Symbol"/>
              </a:rPr>
              <a:t>:</a:t>
            </a:r>
            <a:r>
              <a:rPr lang="en-US" dirty="0" smtClean="0">
                <a:sym typeface="Symbol"/>
              </a:rPr>
              <a:t> Ds</a:t>
            </a:r>
          </a:p>
          <a:p>
            <a:r>
              <a:rPr lang="en-US" dirty="0" smtClean="0">
                <a:sym typeface="Symbol"/>
              </a:rPr>
              <a:t>For every function symbol f F,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 [f]</a:t>
            </a:r>
            <a:r>
              <a:rPr lang="en-US" dirty="0" smtClean="0">
                <a:sym typeface="Math B"/>
              </a:rPr>
              <a:t>: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sn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Wingdings" pitchFamily="2" charset="2"/>
              </a:rPr>
              <a:t> Ds</a:t>
            </a:r>
          </a:p>
          <a:p>
            <a:r>
              <a:rPr lang="en-US" dirty="0" smtClean="0">
                <a:sym typeface="Symbol"/>
              </a:rPr>
              <a:t>For every relation symbol r R, an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interpretation </a:t>
            </a:r>
            <a:br>
              <a:rPr lang="en-US" dirty="0" smtClean="0">
                <a:solidFill>
                  <a:srgbClr val="FF0000"/>
                </a:solidFill>
                <a:sym typeface="Symbol"/>
              </a:rPr>
            </a:br>
            <a:r>
              <a:rPr lang="en-US" dirty="0" smtClean="0">
                <a:sym typeface="Symbol"/>
              </a:rPr>
              <a:t>  [r]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Symbol"/>
              </a:rPr>
              <a:t>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s1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s2</a:t>
            </a:r>
            <a:r>
              <a:rPr lang="en-US" dirty="0" smtClean="0">
                <a:sym typeface="Symbol"/>
              </a:rPr>
              <a:t>  …</a:t>
            </a:r>
            <a:r>
              <a:rPr lang="en-US" dirty="0" smtClean="0">
                <a:sym typeface="Math B"/>
              </a:rPr>
              <a:t> </a:t>
            </a:r>
            <a:r>
              <a:rPr lang="en-US" dirty="0" err="1" smtClean="0">
                <a:sym typeface="Math B"/>
              </a:rPr>
              <a:t>D</a:t>
            </a:r>
            <a:r>
              <a:rPr lang="en-US" baseline="-25000" dirty="0" err="1" smtClean="0">
                <a:sym typeface="Math B"/>
              </a:rPr>
              <a:t>sm</a:t>
            </a:r>
            <a:r>
              <a:rPr lang="en-US" dirty="0" smtClean="0">
                <a:sym typeface="Math B"/>
              </a:rPr>
              <a:t> </a:t>
            </a:r>
          </a:p>
          <a:p>
            <a:r>
              <a:rPr lang="en-US" dirty="0" smtClean="0">
                <a:sym typeface="Math B"/>
              </a:rPr>
              <a:t>The domain and the interpretations satisfy the theory requirements(axioms)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Linear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Math B"/>
              </a:rPr>
              <a:t>S ={</a:t>
            </a:r>
            <a:r>
              <a:rPr lang="en-US" dirty="0" err="1" smtClean="0">
                <a:sym typeface="Math B"/>
              </a:rPr>
              <a:t>int</a:t>
            </a:r>
            <a:r>
              <a:rPr lang="en-US" dirty="0" smtClean="0">
                <a:sym typeface="Math B"/>
              </a:rPr>
              <a:t>}, F ={</a:t>
            </a:r>
            <a:r>
              <a:rPr lang="en-US" b="1" dirty="0" smtClean="0">
                <a:sym typeface="Math B"/>
              </a:rPr>
              <a:t>0</a:t>
            </a:r>
            <a:r>
              <a:rPr lang="en-US" baseline="30000" dirty="0" smtClean="0">
                <a:sym typeface="Math B"/>
              </a:rPr>
              <a:t>0</a:t>
            </a:r>
            <a:r>
              <a:rPr lang="en-US" dirty="0" smtClean="0">
                <a:sym typeface="Math B"/>
              </a:rPr>
              <a:t>, </a:t>
            </a:r>
            <a:r>
              <a:rPr lang="en-US" b="1" dirty="0" smtClean="0">
                <a:sym typeface="Math B"/>
              </a:rPr>
              <a:t>1</a:t>
            </a:r>
            <a:r>
              <a:rPr lang="en-US" baseline="30000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, +</a:t>
            </a:r>
            <a:r>
              <a:rPr lang="en-US" baseline="30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}, r = {</a:t>
            </a:r>
            <a:r>
              <a:rPr lang="en-US" dirty="0" smtClean="0">
                <a:sym typeface="Symbol"/>
              </a:rPr>
              <a:t></a:t>
            </a:r>
            <a:r>
              <a:rPr lang="en-US" baseline="30000" dirty="0" smtClean="0">
                <a:sym typeface="Math B"/>
              </a:rPr>
              <a:t> 2</a:t>
            </a:r>
            <a:r>
              <a:rPr lang="en-US" dirty="0" smtClean="0">
                <a:sym typeface="Symbol"/>
              </a:rPr>
              <a:t>}</a:t>
            </a:r>
            <a:endParaRPr lang="en-US" dirty="0" smtClean="0">
              <a:sym typeface="Math B"/>
            </a:endParaRPr>
          </a:p>
          <a:p>
            <a:r>
              <a:rPr lang="en-US" dirty="0" smtClean="0">
                <a:sym typeface="Math B"/>
              </a:rPr>
              <a:t>Domain</a:t>
            </a:r>
          </a:p>
          <a:p>
            <a:pPr lvl="1"/>
            <a:r>
              <a:rPr lang="en-US" dirty="0" smtClean="0">
                <a:sym typeface="Math B"/>
              </a:rPr>
              <a:t> D</a:t>
            </a:r>
            <a:r>
              <a:rPr lang="en-US" baseline="-25000" dirty="0" smtClean="0">
                <a:sym typeface="Math B"/>
              </a:rPr>
              <a:t>int </a:t>
            </a:r>
            <a:r>
              <a:rPr lang="en-US" dirty="0" smtClean="0">
                <a:sym typeface="Math B"/>
              </a:rPr>
              <a:t>= Z</a:t>
            </a:r>
          </a:p>
          <a:p>
            <a:r>
              <a:rPr lang="en-US" dirty="0" smtClean="0">
                <a:sym typeface="Math B"/>
              </a:rPr>
              <a:t>Functions</a:t>
            </a:r>
          </a:p>
          <a:p>
            <a:pPr lvl="1"/>
            <a:r>
              <a:rPr lang="en-US" dirty="0" smtClean="0">
                <a:sym typeface="Math B"/>
              </a:rPr>
              <a:t></a:t>
            </a:r>
            <a:r>
              <a:rPr lang="en-US" b="1" dirty="0" smtClean="0">
                <a:sym typeface="Math B"/>
              </a:rPr>
              <a:t>0</a:t>
            </a:r>
            <a:r>
              <a:rPr lang="en-US" dirty="0" smtClean="0">
                <a:sym typeface="Math B"/>
              </a:rPr>
              <a:t> = 0</a:t>
            </a:r>
          </a:p>
          <a:p>
            <a:pPr lvl="1"/>
            <a:r>
              <a:rPr lang="en-US" dirty="0" smtClean="0">
                <a:sym typeface="Math B"/>
              </a:rPr>
              <a:t></a:t>
            </a:r>
            <a:r>
              <a:rPr lang="en-US" b="1" dirty="0" smtClean="0">
                <a:sym typeface="Math B"/>
              </a:rPr>
              <a:t>1</a:t>
            </a:r>
            <a:r>
              <a:rPr lang="en-US" dirty="0" smtClean="0">
                <a:sym typeface="Math B"/>
              </a:rPr>
              <a:t> = 1</a:t>
            </a:r>
          </a:p>
          <a:p>
            <a:pPr lvl="1"/>
            <a:r>
              <a:rPr lang="en-US" dirty="0" smtClean="0">
                <a:sym typeface="Math B"/>
              </a:rPr>
              <a:t>+ = </a:t>
            </a:r>
            <a:r>
              <a:rPr lang="en-US" dirty="0" smtClean="0">
                <a:sym typeface="Symbol"/>
              </a:rPr>
              <a:t>x, y: int. x + y</a:t>
            </a:r>
          </a:p>
          <a:p>
            <a:r>
              <a:rPr lang="en-US" dirty="0" smtClean="0">
                <a:sym typeface="Symbol"/>
              </a:rPr>
              <a:t>Relations</a:t>
            </a:r>
          </a:p>
          <a:p>
            <a:pPr lvl="1"/>
            <a:r>
              <a:rPr lang="en-US" dirty="0" smtClean="0">
                <a:sym typeface="Math B"/>
              </a:rPr>
              <a:t>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>
                <a:sym typeface="Math B"/>
              </a:rPr>
              <a:t> </a:t>
            </a:r>
            <a:r>
              <a:rPr lang="en-US" dirty="0" smtClean="0">
                <a:sym typeface="Symbol"/>
              </a:rPr>
              <a:t> = x, y: int. x  y</a:t>
            </a:r>
            <a:endParaRPr lang="en-US" dirty="0" smtClean="0">
              <a:sym typeface="Math B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and T-Models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Assignment</a:t>
            </a:r>
            <a:r>
              <a:rPr lang="en-US" sz="2000" dirty="0" smtClean="0"/>
              <a:t> A: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D</a:t>
            </a:r>
          </a:p>
          <a:p>
            <a:r>
              <a:rPr lang="en-US" sz="2000" dirty="0" smtClean="0">
                <a:sym typeface="Wingdings" pitchFamily="2" charset="2"/>
              </a:rPr>
              <a:t>Extended to terms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A(f(t</a:t>
            </a:r>
            <a:r>
              <a:rPr lang="en-US" sz="2000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 t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, …, t</a:t>
            </a:r>
            <a:r>
              <a:rPr lang="en-US" sz="2000" baseline="-25000" dirty="0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) = </a:t>
            </a:r>
            <a:r>
              <a:rPr lang="en-US" sz="2000" dirty="0" smtClean="0">
                <a:sym typeface="Symbol"/>
              </a:rPr>
              <a:t>[f]</a:t>
            </a:r>
            <a:r>
              <a:rPr lang="en-US" sz="2000" dirty="0" smtClean="0">
                <a:sym typeface="Math B"/>
              </a:rPr>
              <a:t>(A(t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An assignment A which models a theory T, T-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models </a:t>
            </a:r>
            <a:r>
              <a:rPr lang="en-US" sz="2000" dirty="0" smtClean="0">
                <a:sym typeface="Wingdings" pitchFamily="2" charset="2"/>
              </a:rPr>
              <a:t>a formula f under interpretation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(denoted by 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</a:t>
            </a:r>
            <a:r>
              <a:rPr lang="en-US" sz="2000" dirty="0" smtClean="0">
                <a:sym typeface="Math B"/>
              </a:rPr>
              <a:t> f) if f is true in A (</a:t>
            </a:r>
            <a:r>
              <a:rPr lang="en-US" sz="2000" dirty="0" err="1" smtClean="0">
                <a:sym typeface="Math B"/>
              </a:rPr>
              <a:t>Tarsky’s</a:t>
            </a:r>
            <a:r>
              <a:rPr lang="en-US" sz="2000" dirty="0" smtClean="0">
                <a:sym typeface="Math B"/>
              </a:rPr>
              <a:t> semantics)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r>
              <a:rPr lang="en-US" sz="2000" dirty="0" smtClean="0">
                <a:sym typeface="Wingdings" pitchFamily="2" charset="2"/>
              </a:rPr>
              <a:t>A</a:t>
            </a:r>
            <a:r>
              <a:rPr lang="en-US" sz="2000" dirty="0" smtClean="0">
                <a:sym typeface="Symbol"/>
              </a:rPr>
              <a:t>,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= 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 if 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 =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r(t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,t</a:t>
            </a:r>
            <a:r>
              <a:rPr lang="en-US" sz="2000" baseline="-25000" dirty="0" smtClean="0">
                <a:sym typeface="Math B"/>
              </a:rPr>
              <a:t>2 </a:t>
            </a:r>
            <a:r>
              <a:rPr lang="en-US" sz="2000" dirty="0" smtClean="0">
                <a:sym typeface="Math B"/>
              </a:rPr>
              <a:t>, …, 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 if &lt;A(t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), A(t</a:t>
            </a:r>
            <a:r>
              <a:rPr lang="en-US" sz="2000" baseline="-25000" dirty="0" smtClean="0">
                <a:sym typeface="Math B"/>
              </a:rPr>
              <a:t>2</a:t>
            </a:r>
            <a:r>
              <a:rPr lang="en-US" sz="2000" dirty="0" smtClean="0">
                <a:sym typeface="Math B"/>
              </a:rPr>
              <a:t>), …, A(t</a:t>
            </a:r>
            <a:r>
              <a:rPr lang="en-US" sz="2000" baseline="-25000" dirty="0" smtClean="0">
                <a:sym typeface="Math B"/>
              </a:rPr>
              <a:t>n</a:t>
            </a:r>
            <a:r>
              <a:rPr lang="en-US" sz="2000" dirty="0" smtClean="0">
                <a:sym typeface="Math B"/>
              </a:rPr>
              <a:t>)&gt; </a:t>
            </a:r>
            <a:r>
              <a:rPr lang="en-US" sz="2000" dirty="0" smtClean="0">
                <a:sym typeface="Symbol"/>
              </a:rPr>
              <a:t> [</a:t>
            </a:r>
            <a:r>
              <a:rPr lang="en-US" sz="2000" dirty="0" smtClean="0">
                <a:sym typeface="Math B"/>
              </a:rPr>
              <a:t>r]</a:t>
            </a:r>
          </a:p>
          <a:p>
            <a:r>
              <a:rPr lang="en-US" sz="2000" dirty="0" smtClean="0">
                <a:sym typeface="Wingdings" pitchFamily="2" charset="2"/>
              </a:rPr>
              <a:t>A,</a:t>
            </a:r>
            <a:r>
              <a:rPr lang="en-US" sz="2000" dirty="0" smtClean="0">
                <a:sym typeface="Symbol"/>
              </a:rPr>
              <a:t> 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</a:t>
            </a:r>
            <a:r>
              <a:rPr lang="en-US" sz="2000" dirty="0" smtClean="0">
                <a:sym typeface="Symbol"/>
              </a:rPr>
              <a:t> f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1</a:t>
            </a:r>
            <a:r>
              <a:rPr lang="en-US" sz="2000" dirty="0" smtClean="0">
                <a:sym typeface="Math B"/>
              </a:rPr>
              <a:t>  or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2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</a:t>
            </a:r>
            <a:r>
              <a:rPr lang="en-US" sz="2000" dirty="0" smtClean="0">
                <a:sym typeface="Math C"/>
              </a:rPr>
              <a:t>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f</a:t>
            </a:r>
            <a:r>
              <a:rPr lang="en-US" sz="2000" baseline="-25000" dirty="0" smtClean="0">
                <a:sym typeface="Math B"/>
              </a:rPr>
              <a:t> </a:t>
            </a:r>
            <a:r>
              <a:rPr lang="en-US" sz="2000" dirty="0" smtClean="0">
                <a:sym typeface="Math B"/>
              </a:rPr>
              <a:t>if not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 </a:t>
            </a:r>
          </a:p>
          <a:p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Symbol"/>
              </a:rPr>
              <a:t>X: t. f if there exists d  D</a:t>
            </a:r>
            <a:r>
              <a:rPr lang="en-US" sz="2000" baseline="-25000" dirty="0" smtClean="0">
                <a:sym typeface="Symbol"/>
              </a:rPr>
              <a:t>t</a:t>
            </a:r>
            <a:r>
              <a:rPr lang="en-US" sz="2000" dirty="0" smtClean="0">
                <a:sym typeface="Symbol"/>
              </a:rPr>
              <a:t> such that A[X </a:t>
            </a:r>
            <a:r>
              <a:rPr lang="en-US" sz="2000" dirty="0" smtClean="0">
                <a:sym typeface="Math C"/>
              </a:rPr>
              <a:t>d] if </a:t>
            </a:r>
            <a:r>
              <a:rPr lang="en-US" sz="2000" dirty="0" smtClean="0">
                <a:sym typeface="Wingdings" pitchFamily="2" charset="2"/>
              </a:rPr>
              <a:t>A, </a:t>
            </a:r>
            <a:r>
              <a:rPr lang="en-US" sz="2000" dirty="0" smtClean="0">
                <a:sym typeface="Symbol"/>
              </a:rPr>
              <a:t>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Math B"/>
              </a:rPr>
              <a:t></a:t>
            </a:r>
            <a:r>
              <a:rPr lang="en-US" sz="2000" baseline="-25000" dirty="0" smtClean="0">
                <a:sym typeface="Math B"/>
              </a:rPr>
              <a:t>T </a:t>
            </a:r>
            <a:r>
              <a:rPr lang="en-US" sz="2000" dirty="0" smtClean="0">
                <a:sym typeface="Math B"/>
              </a:rPr>
              <a:t>f </a:t>
            </a:r>
            <a:endParaRPr lang="en-US" sz="2000" dirty="0" smtClean="0">
              <a:sym typeface="Wingdings" pitchFamily="2" charset="2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SMT decision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 quantifier-free formula f over a theory T</a:t>
            </a:r>
          </a:p>
          <a:p>
            <a:r>
              <a:rPr lang="en-US" dirty="0" smtClean="0"/>
              <a:t>Does there exist an T-interpretation </a:t>
            </a:r>
            <a:r>
              <a:rPr lang="en-US" dirty="0" smtClean="0">
                <a:sym typeface="Symbol"/>
              </a:rPr>
              <a:t> </a:t>
            </a:r>
            <a:r>
              <a:rPr lang="en-US" dirty="0" smtClean="0"/>
              <a:t>and an assignment A:FV(f) </a:t>
            </a:r>
            <a:r>
              <a:rPr lang="en-US" dirty="0" smtClean="0">
                <a:sym typeface="Wingdings" pitchFamily="2" charset="2"/>
              </a:rPr>
              <a:t> D such that A </a:t>
            </a:r>
            <a:r>
              <a:rPr lang="en-US" dirty="0" smtClean="0">
                <a:sym typeface="Math B"/>
              </a:rPr>
              <a:t></a:t>
            </a:r>
            <a:r>
              <a:rPr lang="en-US" baseline="-25000" dirty="0" smtClean="0">
                <a:sym typeface="Math B"/>
              </a:rPr>
              <a:t>T </a:t>
            </a:r>
            <a:r>
              <a:rPr lang="en-US" dirty="0" smtClean="0">
                <a:sym typeface="Math B"/>
              </a:rPr>
              <a:t>f</a:t>
            </a:r>
            <a:r>
              <a:rPr lang="en-US" baseline="-25000" dirty="0" smtClean="0">
                <a:sym typeface="Math B"/>
              </a:rPr>
              <a:t> </a:t>
            </a:r>
          </a:p>
          <a:p>
            <a:r>
              <a:rPr lang="en-US" dirty="0" smtClean="0">
                <a:sym typeface="Math B"/>
              </a:rPr>
              <a:t>The complexity depends on the complexity of the theory solvers</a:t>
            </a:r>
          </a:p>
          <a:p>
            <a:pPr lvl="1"/>
            <a:r>
              <a:rPr lang="en-US" dirty="0" smtClean="0">
                <a:sym typeface="Math B"/>
              </a:rPr>
              <a:t>NPC-</a:t>
            </a:r>
            <a:r>
              <a:rPr lang="en-US" dirty="0" err="1" smtClean="0">
                <a:sym typeface="Math B"/>
              </a:rPr>
              <a:t>Undecidable</a:t>
            </a:r>
            <a:endParaRPr lang="en-US" dirty="0" smtClean="0">
              <a:sym typeface="Math 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Decidability Results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447800"/>
          <a:ext cx="7543801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/>
                <a:gridCol w="3243262"/>
                <a:gridCol w="1885950"/>
                <a:gridCol w="17287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Theory</a:t>
                      </a:r>
                      <a:endParaRPr lang="en-CA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Quantifiers Decidable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QFF Decidable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E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Equality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r>
                        <a:rPr lang="en-US" sz="2400" i="1" baseline="-25000" dirty="0" smtClean="0"/>
                        <a:t>PA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Peano</a:t>
                      </a:r>
                      <a:r>
                        <a:rPr lang="en-US" sz="2300" baseline="0" dirty="0" smtClean="0"/>
                        <a:t>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ℕ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Presburger</a:t>
                      </a:r>
                      <a:r>
                        <a:rPr lang="en-US" sz="2300" dirty="0" smtClean="0"/>
                        <a:t>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r>
                        <a:rPr lang="en-CA" sz="2400" baseline="-25000" dirty="0" smtClean="0"/>
                        <a:t>ℤ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Integer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ℝ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Real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ℚ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</a:t>
                      </a:r>
                      <a:r>
                        <a:rPr lang="en-US" sz="2300" dirty="0" err="1" smtClean="0"/>
                        <a:t>Rationals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A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Arrays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NO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YES</a:t>
                      </a:r>
                      <a:endParaRPr lang="en-CA" sz="2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Complexity Results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762000" y="1447800"/>
          <a:ext cx="77724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3"/>
                <a:gridCol w="3179617"/>
                <a:gridCol w="1981200"/>
                <a:gridCol w="1905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Theory</a:t>
                      </a:r>
                      <a:endParaRPr lang="en-CA" sz="2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Quantifiers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QF</a:t>
                      </a:r>
                    </a:p>
                    <a:p>
                      <a:pPr algn="ctr"/>
                      <a:r>
                        <a:rPr lang="en-US" sz="2300" dirty="0" smtClean="0"/>
                        <a:t>Conjunctive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dirty="0" smtClean="0"/>
                        <a:t>PL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Propositional Logic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NP-complete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O(n)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E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Equality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sz="2300" baseline="0" dirty="0" smtClean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</a:t>
                      </a:r>
                      <a:r>
                        <a:rPr lang="en-US" sz="2300" i="1" dirty="0" smtClean="0"/>
                        <a:t>n </a:t>
                      </a:r>
                      <a:r>
                        <a:rPr lang="en-US" sz="2300" dirty="0" smtClean="0"/>
                        <a:t>log </a:t>
                      </a:r>
                      <a:r>
                        <a:rPr lang="en-US" sz="2300" i="1" dirty="0" smtClean="0"/>
                        <a:t>n</a:t>
                      </a:r>
                      <a:r>
                        <a:rPr lang="en-US" sz="2300" dirty="0" smtClean="0"/>
                        <a:t>)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ℕ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err="1" smtClean="0"/>
                        <a:t>Presburger</a:t>
                      </a:r>
                      <a:r>
                        <a:rPr lang="en-US" sz="2300" dirty="0" smtClean="0"/>
                        <a:t>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O(2^2^2^(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NP-complete</a:t>
                      </a:r>
                      <a:endParaRPr lang="en-CA" sz="23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i="1" dirty="0" smtClean="0"/>
                        <a:t>T</a:t>
                      </a:r>
                      <a:r>
                        <a:rPr lang="en-CA" sz="2400" baseline="-25000" dirty="0" smtClean="0"/>
                        <a:t>ℤ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Integer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O(2^2^2^(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NP-complete</a:t>
                      </a:r>
                      <a:endParaRPr lang="en-CA" sz="23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ℝ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Real Arithmetic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O(2^2^(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O(2^2^(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CA" sz="2300" baseline="-25000" dirty="0" smtClean="0"/>
                        <a:t>ℚ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Linear </a:t>
                      </a:r>
                      <a:r>
                        <a:rPr lang="en-US" sz="2300" dirty="0" err="1" smtClean="0"/>
                        <a:t>Rationals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/>
                        <a:t>O(2^2^(</a:t>
                      </a:r>
                      <a:r>
                        <a:rPr lang="en-US" sz="2300" dirty="0" err="1" smtClean="0"/>
                        <a:t>kn</a:t>
                      </a:r>
                      <a:r>
                        <a:rPr lang="en-US" sz="2300" dirty="0" smtClean="0"/>
                        <a:t>))</a:t>
                      </a:r>
                      <a:endParaRPr lang="en-CA" sz="2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PTIME</a:t>
                      </a:r>
                      <a:endParaRPr lang="en-CA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300" i="1" dirty="0" smtClean="0"/>
                        <a:t>T</a:t>
                      </a:r>
                      <a:r>
                        <a:rPr lang="en-US" sz="2300" i="1" baseline="-25000" dirty="0" smtClean="0"/>
                        <a:t>A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Arrays</a:t>
                      </a:r>
                      <a:endParaRPr lang="en-CA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aseline="0" dirty="0" smtClean="0"/>
                        <a:t>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NP-complete</a:t>
                      </a:r>
                      <a:endParaRPr lang="en-CA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867400"/>
            <a:ext cx="7543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– input formula size; k – some positive integer</a:t>
            </a: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18E38-2813-3740-8256-D0F2EFA08CD0}" type="slidenum">
              <a:rPr lang="en-US"/>
              <a:pPr/>
              <a:t>2</a:t>
            </a:fld>
            <a:endParaRPr lang="en-US"/>
          </a:p>
        </p:txBody>
      </p:sp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Logic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formal notation for mathematics, with expressions involving </a:t>
            </a:r>
          </a:p>
          <a:p>
            <a:pPr lvl="1"/>
            <a:r>
              <a:rPr lang="en-US"/>
              <a:t>Propositional symbols</a:t>
            </a:r>
          </a:p>
          <a:p>
            <a:pPr lvl="1"/>
            <a:r>
              <a:rPr lang="en-US"/>
              <a:t>Predicates</a:t>
            </a:r>
          </a:p>
          <a:p>
            <a:pPr lvl="1"/>
            <a:r>
              <a:rPr lang="en-US"/>
              <a:t>Functions and constant symbols</a:t>
            </a:r>
          </a:p>
          <a:p>
            <a:pPr lvl="1"/>
            <a:r>
              <a:rPr lang="en-US"/>
              <a:t>Quantifiers</a:t>
            </a:r>
          </a:p>
          <a:p>
            <a:r>
              <a:rPr lang="en-US"/>
              <a:t>In contrast, propositional (Boolean) logic only involves propositional symbols and operators</a:t>
            </a:r>
          </a:p>
        </p:txBody>
      </p:sp>
    </p:spTree>
    <p:extLst>
      <p:ext uri="{BB962C8B-B14F-4D97-AF65-F5344CB8AC3E}">
        <p14:creationId xmlns="" xmlns:p14="http://schemas.microsoft.com/office/powerpoint/2010/main" val="17956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Program Path</a:t>
            </a:r>
          </a:p>
          <a:p>
            <a:pPr lvl="1"/>
            <a:r>
              <a:rPr lang="en-US" dirty="0" smtClean="0"/>
              <a:t>A path in the control flow of the program</a:t>
            </a:r>
          </a:p>
          <a:p>
            <a:pPr lvl="2"/>
            <a:r>
              <a:rPr lang="en-US" dirty="0" smtClean="0"/>
              <a:t>Can start and end at any point</a:t>
            </a:r>
          </a:p>
          <a:p>
            <a:pPr lvl="2"/>
            <a:r>
              <a:rPr lang="en-US" dirty="0" smtClean="0"/>
              <a:t>Appropriate for imperative programs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Feasible</a:t>
            </a:r>
            <a:r>
              <a:rPr lang="en-US" dirty="0" smtClean="0"/>
              <a:t> program path</a:t>
            </a:r>
          </a:p>
          <a:p>
            <a:pPr lvl="1"/>
            <a:r>
              <a:rPr lang="en-US" dirty="0" smtClean="0"/>
              <a:t>There exists an input that leads to the execution of this path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Infeasible </a:t>
            </a:r>
            <a:r>
              <a:rPr lang="en-US" dirty="0" smtClean="0"/>
              <a:t>program path</a:t>
            </a:r>
          </a:p>
          <a:p>
            <a:pPr marL="742950" lvl="2" indent="-342900"/>
            <a:r>
              <a:rPr lang="en-US" dirty="0" smtClean="0"/>
              <a:t>No input that leads to the execution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Infeasible Paths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void grade(</a:t>
            </a:r>
            <a:r>
              <a:rPr lang="en-US" dirty="0" err="1" smtClean="0"/>
              <a:t>int</a:t>
            </a:r>
            <a:r>
              <a:rPr lang="en-US" dirty="0" smtClean="0"/>
              <a:t> score) {</a:t>
            </a:r>
          </a:p>
          <a:p>
            <a:r>
              <a:rPr lang="en-US" dirty="0" smtClean="0"/>
              <a:t>A:  if (score &lt;45) {</a:t>
            </a:r>
          </a:p>
          <a:p>
            <a:r>
              <a:rPr lang="en-US" dirty="0" smtClean="0"/>
              <a:t>B:    </a:t>
            </a:r>
            <a:r>
              <a:rPr lang="en-US" dirty="0" err="1" smtClean="0"/>
              <a:t>printf</a:t>
            </a:r>
            <a:r>
              <a:rPr lang="en-US" dirty="0" smtClean="0"/>
              <a:t>(“fail”);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C:    </a:t>
            </a:r>
            <a:r>
              <a:rPr lang="en-US" dirty="0" err="1" smtClean="0"/>
              <a:t>printf</a:t>
            </a:r>
            <a:r>
              <a:rPr lang="en-US" dirty="0" smtClean="0"/>
              <a:t>(“pass”);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D:  if (score &gt; 85) {</a:t>
            </a:r>
          </a:p>
          <a:p>
            <a:r>
              <a:rPr lang="en-US" dirty="0" smtClean="0"/>
              <a:t> E:     </a:t>
            </a:r>
            <a:r>
              <a:rPr lang="en-US" dirty="0" err="1" smtClean="0"/>
              <a:t>printf</a:t>
            </a:r>
            <a:r>
              <a:rPr lang="en-US" dirty="0" smtClean="0"/>
              <a:t>(“with honors”);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F: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43600" y="1447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292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866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3733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45720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19800" y="5791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2"/>
            <a:endCxn id="10" idx="0"/>
          </p:cNvCxnSpPr>
          <p:nvPr/>
        </p:nvCxnSpPr>
        <p:spPr>
          <a:xfrm flipH="1">
            <a:off x="5600700" y="1828800"/>
            <a:ext cx="3429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1" idx="0"/>
          </p:cNvCxnSpPr>
          <p:nvPr/>
        </p:nvCxnSpPr>
        <p:spPr>
          <a:xfrm>
            <a:off x="7086600" y="1828800"/>
            <a:ext cx="5715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071766">
            <a:off x="5008987" y="156441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&lt;45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555502">
            <a:off x="6954459" y="18822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2309016">
            <a:off x="5526296" y="3212515"/>
            <a:ext cx="139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(“fail”)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5600700" y="3124200"/>
            <a:ext cx="9144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</p:cNvCxnSpPr>
          <p:nvPr/>
        </p:nvCxnSpPr>
        <p:spPr>
          <a:xfrm flipH="1">
            <a:off x="6553200" y="3124200"/>
            <a:ext cx="11049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0103466">
            <a:off x="6456563" y="3302790"/>
            <a:ext cx="145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(“pass”)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2" idx="2"/>
            <a:endCxn id="9" idx="0"/>
          </p:cNvCxnSpPr>
          <p:nvPr/>
        </p:nvCxnSpPr>
        <p:spPr>
          <a:xfrm flipH="1">
            <a:off x="5219700" y="4114800"/>
            <a:ext cx="7239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9594351">
            <a:off x="4765413" y="4007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&gt; 85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9" idx="4"/>
            <a:endCxn id="13" idx="0"/>
          </p:cNvCxnSpPr>
          <p:nvPr/>
        </p:nvCxnSpPr>
        <p:spPr>
          <a:xfrm>
            <a:off x="5219700" y="5334000"/>
            <a:ext cx="13716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198016">
            <a:off x="5477151" y="5505071"/>
            <a:ext cx="240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(“with honors”)</a:t>
            </a:r>
            <a:endParaRPr lang="en-US" dirty="0"/>
          </a:p>
        </p:txBody>
      </p:sp>
      <p:cxnSp>
        <p:nvCxnSpPr>
          <p:cNvPr id="37" name="Curved Connector 36"/>
          <p:cNvCxnSpPr>
            <a:stCxn id="12" idx="6"/>
            <a:endCxn id="13" idx="6"/>
          </p:cNvCxnSpPr>
          <p:nvPr/>
        </p:nvCxnSpPr>
        <p:spPr>
          <a:xfrm>
            <a:off x="7086600" y="4114800"/>
            <a:ext cx="76200" cy="2057400"/>
          </a:xfrm>
          <a:prstGeom prst="curvedConnector3">
            <a:avLst>
              <a:gd name="adj1" fmla="val 103529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4052055" y="1290918"/>
            <a:ext cx="2172526" cy="5432611"/>
          </a:xfrm>
          <a:custGeom>
            <a:avLst/>
            <a:gdLst>
              <a:gd name="connsiteX0" fmla="*/ 1550886 w 2172526"/>
              <a:gd name="connsiteY0" fmla="*/ 0 h 5432611"/>
              <a:gd name="connsiteX1" fmla="*/ 1479169 w 2172526"/>
              <a:gd name="connsiteY1" fmla="*/ 44823 h 5432611"/>
              <a:gd name="connsiteX2" fmla="*/ 1443310 w 2172526"/>
              <a:gd name="connsiteY2" fmla="*/ 80682 h 5432611"/>
              <a:gd name="connsiteX3" fmla="*/ 1425380 w 2172526"/>
              <a:gd name="connsiteY3" fmla="*/ 107576 h 5432611"/>
              <a:gd name="connsiteX4" fmla="*/ 1398486 w 2172526"/>
              <a:gd name="connsiteY4" fmla="*/ 125506 h 5432611"/>
              <a:gd name="connsiteX5" fmla="*/ 1344698 w 2172526"/>
              <a:gd name="connsiteY5" fmla="*/ 161364 h 5432611"/>
              <a:gd name="connsiteX6" fmla="*/ 1317804 w 2172526"/>
              <a:gd name="connsiteY6" fmla="*/ 197223 h 5432611"/>
              <a:gd name="connsiteX7" fmla="*/ 1299874 w 2172526"/>
              <a:gd name="connsiteY7" fmla="*/ 224117 h 5432611"/>
              <a:gd name="connsiteX8" fmla="*/ 1192298 w 2172526"/>
              <a:gd name="connsiteY8" fmla="*/ 313764 h 5432611"/>
              <a:gd name="connsiteX9" fmla="*/ 1102651 w 2172526"/>
              <a:gd name="connsiteY9" fmla="*/ 367553 h 5432611"/>
              <a:gd name="connsiteX10" fmla="*/ 1057827 w 2172526"/>
              <a:gd name="connsiteY10" fmla="*/ 412376 h 5432611"/>
              <a:gd name="connsiteX11" fmla="*/ 1030933 w 2172526"/>
              <a:gd name="connsiteY11" fmla="*/ 448235 h 5432611"/>
              <a:gd name="connsiteX12" fmla="*/ 968180 w 2172526"/>
              <a:gd name="connsiteY12" fmla="*/ 502023 h 5432611"/>
              <a:gd name="connsiteX13" fmla="*/ 950251 w 2172526"/>
              <a:gd name="connsiteY13" fmla="*/ 528917 h 5432611"/>
              <a:gd name="connsiteX14" fmla="*/ 932321 w 2172526"/>
              <a:gd name="connsiteY14" fmla="*/ 546847 h 5432611"/>
              <a:gd name="connsiteX15" fmla="*/ 887498 w 2172526"/>
              <a:gd name="connsiteY15" fmla="*/ 600635 h 5432611"/>
              <a:gd name="connsiteX16" fmla="*/ 833710 w 2172526"/>
              <a:gd name="connsiteY16" fmla="*/ 663388 h 5432611"/>
              <a:gd name="connsiteX17" fmla="*/ 806816 w 2172526"/>
              <a:gd name="connsiteY17" fmla="*/ 699247 h 5432611"/>
              <a:gd name="connsiteX18" fmla="*/ 788886 w 2172526"/>
              <a:gd name="connsiteY18" fmla="*/ 717176 h 5432611"/>
              <a:gd name="connsiteX19" fmla="*/ 761992 w 2172526"/>
              <a:gd name="connsiteY19" fmla="*/ 753035 h 5432611"/>
              <a:gd name="connsiteX20" fmla="*/ 726133 w 2172526"/>
              <a:gd name="connsiteY20" fmla="*/ 797858 h 5432611"/>
              <a:gd name="connsiteX21" fmla="*/ 717169 w 2172526"/>
              <a:gd name="connsiteY21" fmla="*/ 824753 h 5432611"/>
              <a:gd name="connsiteX22" fmla="*/ 699239 w 2172526"/>
              <a:gd name="connsiteY22" fmla="*/ 842682 h 5432611"/>
              <a:gd name="connsiteX23" fmla="*/ 681310 w 2172526"/>
              <a:gd name="connsiteY23" fmla="*/ 878541 h 5432611"/>
              <a:gd name="connsiteX24" fmla="*/ 654416 w 2172526"/>
              <a:gd name="connsiteY24" fmla="*/ 941294 h 5432611"/>
              <a:gd name="connsiteX25" fmla="*/ 618557 w 2172526"/>
              <a:gd name="connsiteY25" fmla="*/ 977153 h 5432611"/>
              <a:gd name="connsiteX26" fmla="*/ 582698 w 2172526"/>
              <a:gd name="connsiteY26" fmla="*/ 1048870 h 5432611"/>
              <a:gd name="connsiteX27" fmla="*/ 546839 w 2172526"/>
              <a:gd name="connsiteY27" fmla="*/ 1138517 h 5432611"/>
              <a:gd name="connsiteX28" fmla="*/ 528910 w 2172526"/>
              <a:gd name="connsiteY28" fmla="*/ 1246094 h 5432611"/>
              <a:gd name="connsiteX29" fmla="*/ 519945 w 2172526"/>
              <a:gd name="connsiteY29" fmla="*/ 1299882 h 5432611"/>
              <a:gd name="connsiteX30" fmla="*/ 502016 w 2172526"/>
              <a:gd name="connsiteY30" fmla="*/ 1326776 h 5432611"/>
              <a:gd name="connsiteX31" fmla="*/ 466157 w 2172526"/>
              <a:gd name="connsiteY31" fmla="*/ 1416423 h 5432611"/>
              <a:gd name="connsiteX32" fmla="*/ 457192 w 2172526"/>
              <a:gd name="connsiteY32" fmla="*/ 1488141 h 5432611"/>
              <a:gd name="connsiteX33" fmla="*/ 448227 w 2172526"/>
              <a:gd name="connsiteY33" fmla="*/ 1515035 h 5432611"/>
              <a:gd name="connsiteX34" fmla="*/ 439263 w 2172526"/>
              <a:gd name="connsiteY34" fmla="*/ 1550894 h 5432611"/>
              <a:gd name="connsiteX35" fmla="*/ 466157 w 2172526"/>
              <a:gd name="connsiteY35" fmla="*/ 1712258 h 5432611"/>
              <a:gd name="connsiteX36" fmla="*/ 493051 w 2172526"/>
              <a:gd name="connsiteY36" fmla="*/ 1721223 h 5432611"/>
              <a:gd name="connsiteX37" fmla="*/ 582698 w 2172526"/>
              <a:gd name="connsiteY37" fmla="*/ 1792941 h 5432611"/>
              <a:gd name="connsiteX38" fmla="*/ 600627 w 2172526"/>
              <a:gd name="connsiteY38" fmla="*/ 1819835 h 5432611"/>
              <a:gd name="connsiteX39" fmla="*/ 654416 w 2172526"/>
              <a:gd name="connsiteY39" fmla="*/ 1855694 h 5432611"/>
              <a:gd name="connsiteX40" fmla="*/ 681310 w 2172526"/>
              <a:gd name="connsiteY40" fmla="*/ 1873623 h 5432611"/>
              <a:gd name="connsiteX41" fmla="*/ 708204 w 2172526"/>
              <a:gd name="connsiteY41" fmla="*/ 1900517 h 5432611"/>
              <a:gd name="connsiteX42" fmla="*/ 744063 w 2172526"/>
              <a:gd name="connsiteY42" fmla="*/ 1909482 h 5432611"/>
              <a:gd name="connsiteX43" fmla="*/ 779921 w 2172526"/>
              <a:gd name="connsiteY43" fmla="*/ 1927411 h 5432611"/>
              <a:gd name="connsiteX44" fmla="*/ 815780 w 2172526"/>
              <a:gd name="connsiteY44" fmla="*/ 1954306 h 5432611"/>
              <a:gd name="connsiteX45" fmla="*/ 860604 w 2172526"/>
              <a:gd name="connsiteY45" fmla="*/ 1972235 h 5432611"/>
              <a:gd name="connsiteX46" fmla="*/ 932321 w 2172526"/>
              <a:gd name="connsiteY46" fmla="*/ 2008094 h 5432611"/>
              <a:gd name="connsiteX47" fmla="*/ 977145 w 2172526"/>
              <a:gd name="connsiteY47" fmla="*/ 2034988 h 5432611"/>
              <a:gd name="connsiteX48" fmla="*/ 1013004 w 2172526"/>
              <a:gd name="connsiteY48" fmla="*/ 2061882 h 5432611"/>
              <a:gd name="connsiteX49" fmla="*/ 1057827 w 2172526"/>
              <a:gd name="connsiteY49" fmla="*/ 2079811 h 5432611"/>
              <a:gd name="connsiteX50" fmla="*/ 1102651 w 2172526"/>
              <a:gd name="connsiteY50" fmla="*/ 2106706 h 5432611"/>
              <a:gd name="connsiteX51" fmla="*/ 1129545 w 2172526"/>
              <a:gd name="connsiteY51" fmla="*/ 2124635 h 5432611"/>
              <a:gd name="connsiteX52" fmla="*/ 1219192 w 2172526"/>
              <a:gd name="connsiteY52" fmla="*/ 2160494 h 5432611"/>
              <a:gd name="connsiteX53" fmla="*/ 1299874 w 2172526"/>
              <a:gd name="connsiteY53" fmla="*/ 2205317 h 5432611"/>
              <a:gd name="connsiteX54" fmla="*/ 1353663 w 2172526"/>
              <a:gd name="connsiteY54" fmla="*/ 2241176 h 5432611"/>
              <a:gd name="connsiteX55" fmla="*/ 1380557 w 2172526"/>
              <a:gd name="connsiteY55" fmla="*/ 2268070 h 5432611"/>
              <a:gd name="connsiteX56" fmla="*/ 1461239 w 2172526"/>
              <a:gd name="connsiteY56" fmla="*/ 2303929 h 5432611"/>
              <a:gd name="connsiteX57" fmla="*/ 1488133 w 2172526"/>
              <a:gd name="connsiteY57" fmla="*/ 2321858 h 5432611"/>
              <a:gd name="connsiteX58" fmla="*/ 1515027 w 2172526"/>
              <a:gd name="connsiteY58" fmla="*/ 2330823 h 5432611"/>
              <a:gd name="connsiteX59" fmla="*/ 1550886 w 2172526"/>
              <a:gd name="connsiteY59" fmla="*/ 2348753 h 5432611"/>
              <a:gd name="connsiteX60" fmla="*/ 1541921 w 2172526"/>
              <a:gd name="connsiteY60" fmla="*/ 2375647 h 5432611"/>
              <a:gd name="connsiteX61" fmla="*/ 1488133 w 2172526"/>
              <a:gd name="connsiteY61" fmla="*/ 2393576 h 5432611"/>
              <a:gd name="connsiteX62" fmla="*/ 1461239 w 2172526"/>
              <a:gd name="connsiteY62" fmla="*/ 2402541 h 5432611"/>
              <a:gd name="connsiteX63" fmla="*/ 1434345 w 2172526"/>
              <a:gd name="connsiteY63" fmla="*/ 2411506 h 5432611"/>
              <a:gd name="connsiteX64" fmla="*/ 1398486 w 2172526"/>
              <a:gd name="connsiteY64" fmla="*/ 2420470 h 5432611"/>
              <a:gd name="connsiteX65" fmla="*/ 1326769 w 2172526"/>
              <a:gd name="connsiteY65" fmla="*/ 2447364 h 5432611"/>
              <a:gd name="connsiteX66" fmla="*/ 1272980 w 2172526"/>
              <a:gd name="connsiteY66" fmla="*/ 2465294 h 5432611"/>
              <a:gd name="connsiteX67" fmla="*/ 1246086 w 2172526"/>
              <a:gd name="connsiteY67" fmla="*/ 2474258 h 5432611"/>
              <a:gd name="connsiteX68" fmla="*/ 1201263 w 2172526"/>
              <a:gd name="connsiteY68" fmla="*/ 2483223 h 5432611"/>
              <a:gd name="connsiteX69" fmla="*/ 1138510 w 2172526"/>
              <a:gd name="connsiteY69" fmla="*/ 2510117 h 5432611"/>
              <a:gd name="connsiteX70" fmla="*/ 1102651 w 2172526"/>
              <a:gd name="connsiteY70" fmla="*/ 2519082 h 5432611"/>
              <a:gd name="connsiteX71" fmla="*/ 1075757 w 2172526"/>
              <a:gd name="connsiteY71" fmla="*/ 2537011 h 5432611"/>
              <a:gd name="connsiteX72" fmla="*/ 1057827 w 2172526"/>
              <a:gd name="connsiteY72" fmla="*/ 2563906 h 5432611"/>
              <a:gd name="connsiteX73" fmla="*/ 977145 w 2172526"/>
              <a:gd name="connsiteY73" fmla="*/ 2608729 h 5432611"/>
              <a:gd name="connsiteX74" fmla="*/ 914392 w 2172526"/>
              <a:gd name="connsiteY74" fmla="*/ 2653553 h 5432611"/>
              <a:gd name="connsiteX75" fmla="*/ 878533 w 2172526"/>
              <a:gd name="connsiteY75" fmla="*/ 2671482 h 5432611"/>
              <a:gd name="connsiteX76" fmla="*/ 842674 w 2172526"/>
              <a:gd name="connsiteY76" fmla="*/ 2707341 h 5432611"/>
              <a:gd name="connsiteX77" fmla="*/ 815780 w 2172526"/>
              <a:gd name="connsiteY77" fmla="*/ 2725270 h 5432611"/>
              <a:gd name="connsiteX78" fmla="*/ 779921 w 2172526"/>
              <a:gd name="connsiteY78" fmla="*/ 2761129 h 5432611"/>
              <a:gd name="connsiteX79" fmla="*/ 753027 w 2172526"/>
              <a:gd name="connsiteY79" fmla="*/ 2788023 h 5432611"/>
              <a:gd name="connsiteX80" fmla="*/ 744063 w 2172526"/>
              <a:gd name="connsiteY80" fmla="*/ 2814917 h 5432611"/>
              <a:gd name="connsiteX81" fmla="*/ 717169 w 2172526"/>
              <a:gd name="connsiteY81" fmla="*/ 2832847 h 5432611"/>
              <a:gd name="connsiteX82" fmla="*/ 699239 w 2172526"/>
              <a:gd name="connsiteY82" fmla="*/ 2850776 h 5432611"/>
              <a:gd name="connsiteX83" fmla="*/ 663380 w 2172526"/>
              <a:gd name="connsiteY83" fmla="*/ 2904564 h 5432611"/>
              <a:gd name="connsiteX84" fmla="*/ 645451 w 2172526"/>
              <a:gd name="connsiteY84" fmla="*/ 2931458 h 5432611"/>
              <a:gd name="connsiteX85" fmla="*/ 627521 w 2172526"/>
              <a:gd name="connsiteY85" fmla="*/ 2958353 h 5432611"/>
              <a:gd name="connsiteX86" fmla="*/ 591663 w 2172526"/>
              <a:gd name="connsiteY86" fmla="*/ 3012141 h 5432611"/>
              <a:gd name="connsiteX87" fmla="*/ 484086 w 2172526"/>
              <a:gd name="connsiteY87" fmla="*/ 3074894 h 5432611"/>
              <a:gd name="connsiteX88" fmla="*/ 457192 w 2172526"/>
              <a:gd name="connsiteY88" fmla="*/ 3083858 h 5432611"/>
              <a:gd name="connsiteX89" fmla="*/ 421333 w 2172526"/>
              <a:gd name="connsiteY89" fmla="*/ 3101788 h 5432611"/>
              <a:gd name="connsiteX90" fmla="*/ 376510 w 2172526"/>
              <a:gd name="connsiteY90" fmla="*/ 3119717 h 5432611"/>
              <a:gd name="connsiteX91" fmla="*/ 349616 w 2172526"/>
              <a:gd name="connsiteY91" fmla="*/ 3128682 h 5432611"/>
              <a:gd name="connsiteX92" fmla="*/ 322721 w 2172526"/>
              <a:gd name="connsiteY92" fmla="*/ 3146611 h 5432611"/>
              <a:gd name="connsiteX93" fmla="*/ 295827 w 2172526"/>
              <a:gd name="connsiteY93" fmla="*/ 3155576 h 5432611"/>
              <a:gd name="connsiteX94" fmla="*/ 268933 w 2172526"/>
              <a:gd name="connsiteY94" fmla="*/ 3173506 h 5432611"/>
              <a:gd name="connsiteX95" fmla="*/ 143427 w 2172526"/>
              <a:gd name="connsiteY95" fmla="*/ 3245223 h 5432611"/>
              <a:gd name="connsiteX96" fmla="*/ 98604 w 2172526"/>
              <a:gd name="connsiteY96" fmla="*/ 3290047 h 5432611"/>
              <a:gd name="connsiteX97" fmla="*/ 53780 w 2172526"/>
              <a:gd name="connsiteY97" fmla="*/ 3343835 h 5432611"/>
              <a:gd name="connsiteX98" fmla="*/ 44816 w 2172526"/>
              <a:gd name="connsiteY98" fmla="*/ 3370729 h 5432611"/>
              <a:gd name="connsiteX99" fmla="*/ 17921 w 2172526"/>
              <a:gd name="connsiteY99" fmla="*/ 3433482 h 5432611"/>
              <a:gd name="connsiteX100" fmla="*/ 17921 w 2172526"/>
              <a:gd name="connsiteY100" fmla="*/ 3648635 h 5432611"/>
              <a:gd name="connsiteX101" fmla="*/ 35851 w 2172526"/>
              <a:gd name="connsiteY101" fmla="*/ 3675529 h 5432611"/>
              <a:gd name="connsiteX102" fmla="*/ 53780 w 2172526"/>
              <a:gd name="connsiteY102" fmla="*/ 3720353 h 5432611"/>
              <a:gd name="connsiteX103" fmla="*/ 71710 w 2172526"/>
              <a:gd name="connsiteY103" fmla="*/ 3774141 h 5432611"/>
              <a:gd name="connsiteX104" fmla="*/ 80674 w 2172526"/>
              <a:gd name="connsiteY104" fmla="*/ 3801035 h 5432611"/>
              <a:gd name="connsiteX105" fmla="*/ 98604 w 2172526"/>
              <a:gd name="connsiteY105" fmla="*/ 3818964 h 5432611"/>
              <a:gd name="connsiteX106" fmla="*/ 107569 w 2172526"/>
              <a:gd name="connsiteY106" fmla="*/ 3899647 h 5432611"/>
              <a:gd name="connsiteX107" fmla="*/ 197216 w 2172526"/>
              <a:gd name="connsiteY107" fmla="*/ 4007223 h 5432611"/>
              <a:gd name="connsiteX108" fmla="*/ 224110 w 2172526"/>
              <a:gd name="connsiteY108" fmla="*/ 4034117 h 5432611"/>
              <a:gd name="connsiteX109" fmla="*/ 259969 w 2172526"/>
              <a:gd name="connsiteY109" fmla="*/ 4052047 h 5432611"/>
              <a:gd name="connsiteX110" fmla="*/ 286863 w 2172526"/>
              <a:gd name="connsiteY110" fmla="*/ 4078941 h 5432611"/>
              <a:gd name="connsiteX111" fmla="*/ 376510 w 2172526"/>
              <a:gd name="connsiteY111" fmla="*/ 4132729 h 5432611"/>
              <a:gd name="connsiteX112" fmla="*/ 457192 w 2172526"/>
              <a:gd name="connsiteY112" fmla="*/ 4177553 h 5432611"/>
              <a:gd name="connsiteX113" fmla="*/ 493051 w 2172526"/>
              <a:gd name="connsiteY113" fmla="*/ 4186517 h 5432611"/>
              <a:gd name="connsiteX114" fmla="*/ 537874 w 2172526"/>
              <a:gd name="connsiteY114" fmla="*/ 4213411 h 5432611"/>
              <a:gd name="connsiteX115" fmla="*/ 591663 w 2172526"/>
              <a:gd name="connsiteY115" fmla="*/ 4249270 h 5432611"/>
              <a:gd name="connsiteX116" fmla="*/ 663380 w 2172526"/>
              <a:gd name="connsiteY116" fmla="*/ 4276164 h 5432611"/>
              <a:gd name="connsiteX117" fmla="*/ 690274 w 2172526"/>
              <a:gd name="connsiteY117" fmla="*/ 4294094 h 5432611"/>
              <a:gd name="connsiteX118" fmla="*/ 753027 w 2172526"/>
              <a:gd name="connsiteY118" fmla="*/ 4320988 h 5432611"/>
              <a:gd name="connsiteX119" fmla="*/ 770957 w 2172526"/>
              <a:gd name="connsiteY119" fmla="*/ 4338917 h 5432611"/>
              <a:gd name="connsiteX120" fmla="*/ 833710 w 2172526"/>
              <a:gd name="connsiteY120" fmla="*/ 4374776 h 5432611"/>
              <a:gd name="connsiteX121" fmla="*/ 860604 w 2172526"/>
              <a:gd name="connsiteY121" fmla="*/ 4401670 h 5432611"/>
              <a:gd name="connsiteX122" fmla="*/ 923357 w 2172526"/>
              <a:gd name="connsiteY122" fmla="*/ 4437529 h 5432611"/>
              <a:gd name="connsiteX123" fmla="*/ 950251 w 2172526"/>
              <a:gd name="connsiteY123" fmla="*/ 4464423 h 5432611"/>
              <a:gd name="connsiteX124" fmla="*/ 1004039 w 2172526"/>
              <a:gd name="connsiteY124" fmla="*/ 4500282 h 5432611"/>
              <a:gd name="connsiteX125" fmla="*/ 1030933 w 2172526"/>
              <a:gd name="connsiteY125" fmla="*/ 4518211 h 5432611"/>
              <a:gd name="connsiteX126" fmla="*/ 1048863 w 2172526"/>
              <a:gd name="connsiteY126" fmla="*/ 4536141 h 5432611"/>
              <a:gd name="connsiteX127" fmla="*/ 1084721 w 2172526"/>
              <a:gd name="connsiteY127" fmla="*/ 4554070 h 5432611"/>
              <a:gd name="connsiteX128" fmla="*/ 1102651 w 2172526"/>
              <a:gd name="connsiteY128" fmla="*/ 4572000 h 5432611"/>
              <a:gd name="connsiteX129" fmla="*/ 1138510 w 2172526"/>
              <a:gd name="connsiteY129" fmla="*/ 4598894 h 5432611"/>
              <a:gd name="connsiteX130" fmla="*/ 1165404 w 2172526"/>
              <a:gd name="connsiteY130" fmla="*/ 4634753 h 5432611"/>
              <a:gd name="connsiteX131" fmla="*/ 1201263 w 2172526"/>
              <a:gd name="connsiteY131" fmla="*/ 4670611 h 5432611"/>
              <a:gd name="connsiteX132" fmla="*/ 1264016 w 2172526"/>
              <a:gd name="connsiteY132" fmla="*/ 4742329 h 5432611"/>
              <a:gd name="connsiteX133" fmla="*/ 1308839 w 2172526"/>
              <a:gd name="connsiteY133" fmla="*/ 4778188 h 5432611"/>
              <a:gd name="connsiteX134" fmla="*/ 1326769 w 2172526"/>
              <a:gd name="connsiteY134" fmla="*/ 4796117 h 5432611"/>
              <a:gd name="connsiteX135" fmla="*/ 1389521 w 2172526"/>
              <a:gd name="connsiteY135" fmla="*/ 4840941 h 5432611"/>
              <a:gd name="connsiteX136" fmla="*/ 1452274 w 2172526"/>
              <a:gd name="connsiteY136" fmla="*/ 4885764 h 5432611"/>
              <a:gd name="connsiteX137" fmla="*/ 1515027 w 2172526"/>
              <a:gd name="connsiteY137" fmla="*/ 4930588 h 5432611"/>
              <a:gd name="connsiteX138" fmla="*/ 1541921 w 2172526"/>
              <a:gd name="connsiteY138" fmla="*/ 4957482 h 5432611"/>
              <a:gd name="connsiteX139" fmla="*/ 1631569 w 2172526"/>
              <a:gd name="connsiteY139" fmla="*/ 5011270 h 5432611"/>
              <a:gd name="connsiteX140" fmla="*/ 1721216 w 2172526"/>
              <a:gd name="connsiteY140" fmla="*/ 5082988 h 5432611"/>
              <a:gd name="connsiteX141" fmla="*/ 1792933 w 2172526"/>
              <a:gd name="connsiteY141" fmla="*/ 5127811 h 5432611"/>
              <a:gd name="connsiteX142" fmla="*/ 1855686 w 2172526"/>
              <a:gd name="connsiteY142" fmla="*/ 5190564 h 5432611"/>
              <a:gd name="connsiteX143" fmla="*/ 1936369 w 2172526"/>
              <a:gd name="connsiteY143" fmla="*/ 5253317 h 5432611"/>
              <a:gd name="connsiteX144" fmla="*/ 1999121 w 2172526"/>
              <a:gd name="connsiteY144" fmla="*/ 5298141 h 5432611"/>
              <a:gd name="connsiteX145" fmla="*/ 2052910 w 2172526"/>
              <a:gd name="connsiteY145" fmla="*/ 5342964 h 5432611"/>
              <a:gd name="connsiteX146" fmla="*/ 2079804 w 2172526"/>
              <a:gd name="connsiteY146" fmla="*/ 5351929 h 5432611"/>
              <a:gd name="connsiteX147" fmla="*/ 2115663 w 2172526"/>
              <a:gd name="connsiteY147" fmla="*/ 5378823 h 5432611"/>
              <a:gd name="connsiteX148" fmla="*/ 2169451 w 2172526"/>
              <a:gd name="connsiteY148" fmla="*/ 5414682 h 5432611"/>
              <a:gd name="connsiteX149" fmla="*/ 2169451 w 2172526"/>
              <a:gd name="connsiteY149" fmla="*/ 5432611 h 5432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2172526" h="5432611">
                <a:moveTo>
                  <a:pt x="1550886" y="0"/>
                </a:moveTo>
                <a:cubicBezTo>
                  <a:pt x="1526980" y="14941"/>
                  <a:pt x="1499103" y="24889"/>
                  <a:pt x="1479169" y="44823"/>
                </a:cubicBezTo>
                <a:cubicBezTo>
                  <a:pt x="1467216" y="56776"/>
                  <a:pt x="1454311" y="67848"/>
                  <a:pt x="1443310" y="80682"/>
                </a:cubicBezTo>
                <a:cubicBezTo>
                  <a:pt x="1436298" y="88862"/>
                  <a:pt x="1432999" y="99957"/>
                  <a:pt x="1425380" y="107576"/>
                </a:cubicBezTo>
                <a:cubicBezTo>
                  <a:pt x="1417761" y="115195"/>
                  <a:pt x="1406763" y="118608"/>
                  <a:pt x="1398486" y="125506"/>
                </a:cubicBezTo>
                <a:cubicBezTo>
                  <a:pt x="1353720" y="162812"/>
                  <a:pt x="1391960" y="145611"/>
                  <a:pt x="1344698" y="161364"/>
                </a:cubicBezTo>
                <a:cubicBezTo>
                  <a:pt x="1335733" y="173317"/>
                  <a:pt x="1326488" y="185065"/>
                  <a:pt x="1317804" y="197223"/>
                </a:cubicBezTo>
                <a:cubicBezTo>
                  <a:pt x="1311542" y="205990"/>
                  <a:pt x="1306772" y="215840"/>
                  <a:pt x="1299874" y="224117"/>
                </a:cubicBezTo>
                <a:cubicBezTo>
                  <a:pt x="1275038" y="253920"/>
                  <a:pt x="1212713" y="300154"/>
                  <a:pt x="1192298" y="313764"/>
                </a:cubicBezTo>
                <a:cubicBezTo>
                  <a:pt x="1127391" y="357036"/>
                  <a:pt x="1157783" y="339986"/>
                  <a:pt x="1102651" y="367553"/>
                </a:cubicBezTo>
                <a:cubicBezTo>
                  <a:pt x="1054835" y="439275"/>
                  <a:pt x="1117595" y="352608"/>
                  <a:pt x="1057827" y="412376"/>
                </a:cubicBezTo>
                <a:cubicBezTo>
                  <a:pt x="1047262" y="422941"/>
                  <a:pt x="1041498" y="437670"/>
                  <a:pt x="1030933" y="448235"/>
                </a:cubicBezTo>
                <a:cubicBezTo>
                  <a:pt x="971577" y="507591"/>
                  <a:pt x="1016971" y="443474"/>
                  <a:pt x="968180" y="502023"/>
                </a:cubicBezTo>
                <a:cubicBezTo>
                  <a:pt x="961283" y="510300"/>
                  <a:pt x="956982" y="520504"/>
                  <a:pt x="950251" y="528917"/>
                </a:cubicBezTo>
                <a:cubicBezTo>
                  <a:pt x="944971" y="535517"/>
                  <a:pt x="937601" y="540247"/>
                  <a:pt x="932321" y="546847"/>
                </a:cubicBezTo>
                <a:cubicBezTo>
                  <a:pt x="882397" y="609253"/>
                  <a:pt x="951384" y="536749"/>
                  <a:pt x="887498" y="600635"/>
                </a:cubicBezTo>
                <a:cubicBezTo>
                  <a:pt x="852479" y="670676"/>
                  <a:pt x="891897" y="605201"/>
                  <a:pt x="833710" y="663388"/>
                </a:cubicBezTo>
                <a:cubicBezTo>
                  <a:pt x="823145" y="673953"/>
                  <a:pt x="816381" y="687769"/>
                  <a:pt x="806816" y="699247"/>
                </a:cubicBezTo>
                <a:cubicBezTo>
                  <a:pt x="801405" y="705740"/>
                  <a:pt x="794297" y="710683"/>
                  <a:pt x="788886" y="717176"/>
                </a:cubicBezTo>
                <a:cubicBezTo>
                  <a:pt x="779321" y="728654"/>
                  <a:pt x="770957" y="741082"/>
                  <a:pt x="761992" y="753035"/>
                </a:cubicBezTo>
                <a:cubicBezTo>
                  <a:pt x="739457" y="820638"/>
                  <a:pt x="772477" y="739926"/>
                  <a:pt x="726133" y="797858"/>
                </a:cubicBezTo>
                <a:cubicBezTo>
                  <a:pt x="720230" y="805237"/>
                  <a:pt x="722031" y="816650"/>
                  <a:pt x="717169" y="824753"/>
                </a:cubicBezTo>
                <a:cubicBezTo>
                  <a:pt x="712821" y="832001"/>
                  <a:pt x="705216" y="836706"/>
                  <a:pt x="699239" y="842682"/>
                </a:cubicBezTo>
                <a:cubicBezTo>
                  <a:pt x="693263" y="854635"/>
                  <a:pt x="686574" y="866258"/>
                  <a:pt x="681310" y="878541"/>
                </a:cubicBezTo>
                <a:cubicBezTo>
                  <a:pt x="669771" y="905465"/>
                  <a:pt x="674234" y="914869"/>
                  <a:pt x="654416" y="941294"/>
                </a:cubicBezTo>
                <a:cubicBezTo>
                  <a:pt x="644274" y="954817"/>
                  <a:pt x="626117" y="962034"/>
                  <a:pt x="618557" y="977153"/>
                </a:cubicBezTo>
                <a:cubicBezTo>
                  <a:pt x="606604" y="1001059"/>
                  <a:pt x="591150" y="1023514"/>
                  <a:pt x="582698" y="1048870"/>
                </a:cubicBezTo>
                <a:cubicBezTo>
                  <a:pt x="560543" y="1115336"/>
                  <a:pt x="573221" y="1085754"/>
                  <a:pt x="546839" y="1138517"/>
                </a:cubicBezTo>
                <a:cubicBezTo>
                  <a:pt x="529662" y="1258750"/>
                  <a:pt x="546385" y="1149978"/>
                  <a:pt x="528910" y="1246094"/>
                </a:cubicBezTo>
                <a:cubicBezTo>
                  <a:pt x="525659" y="1263977"/>
                  <a:pt x="525693" y="1282638"/>
                  <a:pt x="519945" y="1299882"/>
                </a:cubicBezTo>
                <a:cubicBezTo>
                  <a:pt x="516538" y="1310103"/>
                  <a:pt x="506531" y="1316994"/>
                  <a:pt x="502016" y="1326776"/>
                </a:cubicBezTo>
                <a:cubicBezTo>
                  <a:pt x="488529" y="1355998"/>
                  <a:pt x="466157" y="1416423"/>
                  <a:pt x="466157" y="1416423"/>
                </a:cubicBezTo>
                <a:cubicBezTo>
                  <a:pt x="463169" y="1440329"/>
                  <a:pt x="461502" y="1464438"/>
                  <a:pt x="457192" y="1488141"/>
                </a:cubicBezTo>
                <a:cubicBezTo>
                  <a:pt x="455502" y="1497438"/>
                  <a:pt x="450823" y="1505949"/>
                  <a:pt x="448227" y="1515035"/>
                </a:cubicBezTo>
                <a:cubicBezTo>
                  <a:pt x="444842" y="1526882"/>
                  <a:pt x="442251" y="1538941"/>
                  <a:pt x="439263" y="1550894"/>
                </a:cubicBezTo>
                <a:cubicBezTo>
                  <a:pt x="441129" y="1580755"/>
                  <a:pt x="415697" y="1681983"/>
                  <a:pt x="466157" y="1712258"/>
                </a:cubicBezTo>
                <a:cubicBezTo>
                  <a:pt x="474260" y="1717120"/>
                  <a:pt x="484086" y="1718235"/>
                  <a:pt x="493051" y="1721223"/>
                </a:cubicBezTo>
                <a:cubicBezTo>
                  <a:pt x="502495" y="1728306"/>
                  <a:pt x="563166" y="1768525"/>
                  <a:pt x="582698" y="1792941"/>
                </a:cubicBezTo>
                <a:cubicBezTo>
                  <a:pt x="589428" y="1801354"/>
                  <a:pt x="592519" y="1812740"/>
                  <a:pt x="600627" y="1819835"/>
                </a:cubicBezTo>
                <a:cubicBezTo>
                  <a:pt x="616844" y="1834025"/>
                  <a:pt x="636486" y="1843741"/>
                  <a:pt x="654416" y="1855694"/>
                </a:cubicBezTo>
                <a:cubicBezTo>
                  <a:pt x="663381" y="1861670"/>
                  <a:pt x="673692" y="1866005"/>
                  <a:pt x="681310" y="1873623"/>
                </a:cubicBezTo>
                <a:cubicBezTo>
                  <a:pt x="690275" y="1882588"/>
                  <a:pt x="697196" y="1894227"/>
                  <a:pt x="708204" y="1900517"/>
                </a:cubicBezTo>
                <a:cubicBezTo>
                  <a:pt x="718902" y="1906630"/>
                  <a:pt x="732527" y="1905156"/>
                  <a:pt x="744063" y="1909482"/>
                </a:cubicBezTo>
                <a:cubicBezTo>
                  <a:pt x="756576" y="1914174"/>
                  <a:pt x="768589" y="1920328"/>
                  <a:pt x="779921" y="1927411"/>
                </a:cubicBezTo>
                <a:cubicBezTo>
                  <a:pt x="792591" y="1935330"/>
                  <a:pt x="802719" y="1947050"/>
                  <a:pt x="815780" y="1954306"/>
                </a:cubicBezTo>
                <a:cubicBezTo>
                  <a:pt x="829847" y="1962121"/>
                  <a:pt x="845993" y="1965491"/>
                  <a:pt x="860604" y="1972235"/>
                </a:cubicBezTo>
                <a:cubicBezTo>
                  <a:pt x="884871" y="1983435"/>
                  <a:pt x="909402" y="1994343"/>
                  <a:pt x="932321" y="2008094"/>
                </a:cubicBezTo>
                <a:cubicBezTo>
                  <a:pt x="947262" y="2017059"/>
                  <a:pt x="962647" y="2025323"/>
                  <a:pt x="977145" y="2034988"/>
                </a:cubicBezTo>
                <a:cubicBezTo>
                  <a:pt x="989577" y="2043276"/>
                  <a:pt x="999943" y="2054626"/>
                  <a:pt x="1013004" y="2061882"/>
                </a:cubicBezTo>
                <a:cubicBezTo>
                  <a:pt x="1027071" y="2069697"/>
                  <a:pt x="1043434" y="2072614"/>
                  <a:pt x="1057827" y="2079811"/>
                </a:cubicBezTo>
                <a:cubicBezTo>
                  <a:pt x="1073412" y="2087604"/>
                  <a:pt x="1087875" y="2097471"/>
                  <a:pt x="1102651" y="2106706"/>
                </a:cubicBezTo>
                <a:cubicBezTo>
                  <a:pt x="1111787" y="2112416"/>
                  <a:pt x="1119763" y="2120120"/>
                  <a:pt x="1129545" y="2124635"/>
                </a:cubicBezTo>
                <a:cubicBezTo>
                  <a:pt x="1158767" y="2138122"/>
                  <a:pt x="1192413" y="2142641"/>
                  <a:pt x="1219192" y="2160494"/>
                </a:cubicBezTo>
                <a:cubicBezTo>
                  <a:pt x="1280842" y="2201595"/>
                  <a:pt x="1252537" y="2189539"/>
                  <a:pt x="1299874" y="2205317"/>
                </a:cubicBezTo>
                <a:cubicBezTo>
                  <a:pt x="1347850" y="2253293"/>
                  <a:pt x="1277680" y="2186903"/>
                  <a:pt x="1353663" y="2241176"/>
                </a:cubicBezTo>
                <a:cubicBezTo>
                  <a:pt x="1363980" y="2248545"/>
                  <a:pt x="1370241" y="2260701"/>
                  <a:pt x="1380557" y="2268070"/>
                </a:cubicBezTo>
                <a:cubicBezTo>
                  <a:pt x="1402740" y="2283915"/>
                  <a:pt x="1437806" y="2292213"/>
                  <a:pt x="1461239" y="2303929"/>
                </a:cubicBezTo>
                <a:cubicBezTo>
                  <a:pt x="1470876" y="2308747"/>
                  <a:pt x="1478496" y="2317040"/>
                  <a:pt x="1488133" y="2321858"/>
                </a:cubicBezTo>
                <a:cubicBezTo>
                  <a:pt x="1496585" y="2326084"/>
                  <a:pt x="1506341" y="2327101"/>
                  <a:pt x="1515027" y="2330823"/>
                </a:cubicBezTo>
                <a:cubicBezTo>
                  <a:pt x="1527310" y="2336087"/>
                  <a:pt x="1538933" y="2342776"/>
                  <a:pt x="1550886" y="2348753"/>
                </a:cubicBezTo>
                <a:cubicBezTo>
                  <a:pt x="1547898" y="2357718"/>
                  <a:pt x="1549611" y="2370155"/>
                  <a:pt x="1541921" y="2375647"/>
                </a:cubicBezTo>
                <a:cubicBezTo>
                  <a:pt x="1526542" y="2386632"/>
                  <a:pt x="1506062" y="2387600"/>
                  <a:pt x="1488133" y="2393576"/>
                </a:cubicBezTo>
                <a:lnTo>
                  <a:pt x="1461239" y="2402541"/>
                </a:lnTo>
                <a:cubicBezTo>
                  <a:pt x="1452274" y="2405529"/>
                  <a:pt x="1443513" y="2409214"/>
                  <a:pt x="1434345" y="2411506"/>
                </a:cubicBezTo>
                <a:lnTo>
                  <a:pt x="1398486" y="2420470"/>
                </a:lnTo>
                <a:cubicBezTo>
                  <a:pt x="1338365" y="2450531"/>
                  <a:pt x="1387800" y="2429055"/>
                  <a:pt x="1326769" y="2447364"/>
                </a:cubicBezTo>
                <a:cubicBezTo>
                  <a:pt x="1308666" y="2452795"/>
                  <a:pt x="1290910" y="2459318"/>
                  <a:pt x="1272980" y="2465294"/>
                </a:cubicBezTo>
                <a:cubicBezTo>
                  <a:pt x="1264015" y="2468282"/>
                  <a:pt x="1255352" y="2472405"/>
                  <a:pt x="1246086" y="2474258"/>
                </a:cubicBezTo>
                <a:cubicBezTo>
                  <a:pt x="1231145" y="2477246"/>
                  <a:pt x="1216045" y="2479527"/>
                  <a:pt x="1201263" y="2483223"/>
                </a:cubicBezTo>
                <a:cubicBezTo>
                  <a:pt x="1156742" y="2494354"/>
                  <a:pt x="1189820" y="2490876"/>
                  <a:pt x="1138510" y="2510117"/>
                </a:cubicBezTo>
                <a:cubicBezTo>
                  <a:pt x="1126974" y="2514443"/>
                  <a:pt x="1114604" y="2516094"/>
                  <a:pt x="1102651" y="2519082"/>
                </a:cubicBezTo>
                <a:cubicBezTo>
                  <a:pt x="1093686" y="2525058"/>
                  <a:pt x="1083375" y="2529393"/>
                  <a:pt x="1075757" y="2537011"/>
                </a:cubicBezTo>
                <a:cubicBezTo>
                  <a:pt x="1068138" y="2544630"/>
                  <a:pt x="1065936" y="2556811"/>
                  <a:pt x="1057827" y="2563906"/>
                </a:cubicBezTo>
                <a:cubicBezTo>
                  <a:pt x="1019890" y="2597101"/>
                  <a:pt x="1014082" y="2596416"/>
                  <a:pt x="977145" y="2608729"/>
                </a:cubicBezTo>
                <a:cubicBezTo>
                  <a:pt x="961760" y="2620268"/>
                  <a:pt x="932738" y="2643070"/>
                  <a:pt x="914392" y="2653553"/>
                </a:cubicBezTo>
                <a:cubicBezTo>
                  <a:pt x="902789" y="2660183"/>
                  <a:pt x="890486" y="2665506"/>
                  <a:pt x="878533" y="2671482"/>
                </a:cubicBezTo>
                <a:cubicBezTo>
                  <a:pt x="866580" y="2683435"/>
                  <a:pt x="855509" y="2696340"/>
                  <a:pt x="842674" y="2707341"/>
                </a:cubicBezTo>
                <a:cubicBezTo>
                  <a:pt x="834494" y="2714353"/>
                  <a:pt x="823960" y="2718258"/>
                  <a:pt x="815780" y="2725270"/>
                </a:cubicBezTo>
                <a:cubicBezTo>
                  <a:pt x="802945" y="2736271"/>
                  <a:pt x="791874" y="2749176"/>
                  <a:pt x="779921" y="2761129"/>
                </a:cubicBezTo>
                <a:lnTo>
                  <a:pt x="753027" y="2788023"/>
                </a:lnTo>
                <a:cubicBezTo>
                  <a:pt x="750039" y="2796988"/>
                  <a:pt x="749966" y="2807538"/>
                  <a:pt x="744063" y="2814917"/>
                </a:cubicBezTo>
                <a:cubicBezTo>
                  <a:pt x="737332" y="2823330"/>
                  <a:pt x="725582" y="2826116"/>
                  <a:pt x="717169" y="2832847"/>
                </a:cubicBezTo>
                <a:cubicBezTo>
                  <a:pt x="710569" y="2838127"/>
                  <a:pt x="704310" y="2844014"/>
                  <a:pt x="699239" y="2850776"/>
                </a:cubicBezTo>
                <a:cubicBezTo>
                  <a:pt x="686310" y="2868015"/>
                  <a:pt x="675333" y="2886635"/>
                  <a:pt x="663380" y="2904564"/>
                </a:cubicBezTo>
                <a:lnTo>
                  <a:pt x="645451" y="2931458"/>
                </a:lnTo>
                <a:cubicBezTo>
                  <a:pt x="639474" y="2940423"/>
                  <a:pt x="632340" y="2948716"/>
                  <a:pt x="627521" y="2958353"/>
                </a:cubicBezTo>
                <a:cubicBezTo>
                  <a:pt x="611998" y="2989400"/>
                  <a:pt x="615129" y="2992586"/>
                  <a:pt x="591663" y="3012141"/>
                </a:cubicBezTo>
                <a:cubicBezTo>
                  <a:pt x="559819" y="3038678"/>
                  <a:pt x="523736" y="3061678"/>
                  <a:pt x="484086" y="3074894"/>
                </a:cubicBezTo>
                <a:cubicBezTo>
                  <a:pt x="475121" y="3077882"/>
                  <a:pt x="465877" y="3080136"/>
                  <a:pt x="457192" y="3083858"/>
                </a:cubicBezTo>
                <a:cubicBezTo>
                  <a:pt x="444909" y="3089122"/>
                  <a:pt x="433545" y="3096360"/>
                  <a:pt x="421333" y="3101788"/>
                </a:cubicBezTo>
                <a:cubicBezTo>
                  <a:pt x="406628" y="3108324"/>
                  <a:pt x="391577" y="3114067"/>
                  <a:pt x="376510" y="3119717"/>
                </a:cubicBezTo>
                <a:cubicBezTo>
                  <a:pt x="367662" y="3123035"/>
                  <a:pt x="358068" y="3124456"/>
                  <a:pt x="349616" y="3128682"/>
                </a:cubicBezTo>
                <a:cubicBezTo>
                  <a:pt x="339979" y="3133500"/>
                  <a:pt x="332358" y="3141793"/>
                  <a:pt x="322721" y="3146611"/>
                </a:cubicBezTo>
                <a:cubicBezTo>
                  <a:pt x="314269" y="3150837"/>
                  <a:pt x="304279" y="3151350"/>
                  <a:pt x="295827" y="3155576"/>
                </a:cubicBezTo>
                <a:cubicBezTo>
                  <a:pt x="286190" y="3160395"/>
                  <a:pt x="278392" y="3168347"/>
                  <a:pt x="268933" y="3173506"/>
                </a:cubicBezTo>
                <a:cubicBezTo>
                  <a:pt x="237997" y="3190380"/>
                  <a:pt x="171036" y="3217613"/>
                  <a:pt x="143427" y="3245223"/>
                </a:cubicBezTo>
                <a:cubicBezTo>
                  <a:pt x="128486" y="3260164"/>
                  <a:pt x="110325" y="3272466"/>
                  <a:pt x="98604" y="3290047"/>
                </a:cubicBezTo>
                <a:cubicBezTo>
                  <a:pt x="73641" y="3327490"/>
                  <a:pt x="88293" y="3309322"/>
                  <a:pt x="53780" y="3343835"/>
                </a:cubicBezTo>
                <a:cubicBezTo>
                  <a:pt x="50792" y="3352800"/>
                  <a:pt x="48538" y="3362044"/>
                  <a:pt x="44816" y="3370729"/>
                </a:cubicBezTo>
                <a:cubicBezTo>
                  <a:pt x="11578" y="3448286"/>
                  <a:pt x="38949" y="3370402"/>
                  <a:pt x="17921" y="3433482"/>
                </a:cubicBezTo>
                <a:cubicBezTo>
                  <a:pt x="4965" y="3524181"/>
                  <a:pt x="0" y="3529161"/>
                  <a:pt x="17921" y="3648635"/>
                </a:cubicBezTo>
                <a:cubicBezTo>
                  <a:pt x="19519" y="3659290"/>
                  <a:pt x="31033" y="3665892"/>
                  <a:pt x="35851" y="3675529"/>
                </a:cubicBezTo>
                <a:cubicBezTo>
                  <a:pt x="43048" y="3689922"/>
                  <a:pt x="48281" y="3705230"/>
                  <a:pt x="53780" y="3720353"/>
                </a:cubicBezTo>
                <a:cubicBezTo>
                  <a:pt x="60239" y="3738114"/>
                  <a:pt x="65734" y="3756212"/>
                  <a:pt x="71710" y="3774141"/>
                </a:cubicBezTo>
                <a:cubicBezTo>
                  <a:pt x="74698" y="3783106"/>
                  <a:pt x="73992" y="3794353"/>
                  <a:pt x="80674" y="3801035"/>
                </a:cubicBezTo>
                <a:lnTo>
                  <a:pt x="98604" y="3818964"/>
                </a:lnTo>
                <a:cubicBezTo>
                  <a:pt x="119521" y="3881718"/>
                  <a:pt x="122509" y="3854823"/>
                  <a:pt x="107569" y="3899647"/>
                </a:cubicBezTo>
                <a:cubicBezTo>
                  <a:pt x="140617" y="3965745"/>
                  <a:pt x="116048" y="3926056"/>
                  <a:pt x="197216" y="4007223"/>
                </a:cubicBezTo>
                <a:cubicBezTo>
                  <a:pt x="206181" y="4016188"/>
                  <a:pt x="212771" y="4028447"/>
                  <a:pt x="224110" y="4034117"/>
                </a:cubicBezTo>
                <a:cubicBezTo>
                  <a:pt x="236063" y="4040094"/>
                  <a:pt x="249094" y="4044279"/>
                  <a:pt x="259969" y="4052047"/>
                </a:cubicBezTo>
                <a:cubicBezTo>
                  <a:pt x="270285" y="4059416"/>
                  <a:pt x="276439" y="4071725"/>
                  <a:pt x="286863" y="4078941"/>
                </a:cubicBezTo>
                <a:cubicBezTo>
                  <a:pt x="315515" y="4098777"/>
                  <a:pt x="346628" y="4114800"/>
                  <a:pt x="376510" y="4132729"/>
                </a:cubicBezTo>
                <a:cubicBezTo>
                  <a:pt x="395526" y="4144139"/>
                  <a:pt x="434331" y="4168980"/>
                  <a:pt x="457192" y="4177553"/>
                </a:cubicBezTo>
                <a:cubicBezTo>
                  <a:pt x="468728" y="4181879"/>
                  <a:pt x="481098" y="4183529"/>
                  <a:pt x="493051" y="4186517"/>
                </a:cubicBezTo>
                <a:cubicBezTo>
                  <a:pt x="533274" y="4226742"/>
                  <a:pt x="485507" y="4184319"/>
                  <a:pt x="537874" y="4213411"/>
                </a:cubicBezTo>
                <a:cubicBezTo>
                  <a:pt x="556711" y="4223876"/>
                  <a:pt x="571656" y="4241267"/>
                  <a:pt x="591663" y="4249270"/>
                </a:cubicBezTo>
                <a:cubicBezTo>
                  <a:pt x="645260" y="4270710"/>
                  <a:pt x="621220" y="4262112"/>
                  <a:pt x="663380" y="4276164"/>
                </a:cubicBezTo>
                <a:cubicBezTo>
                  <a:pt x="672345" y="4282141"/>
                  <a:pt x="680637" y="4289276"/>
                  <a:pt x="690274" y="4294094"/>
                </a:cubicBezTo>
                <a:cubicBezTo>
                  <a:pt x="738097" y="4318005"/>
                  <a:pt x="697050" y="4283670"/>
                  <a:pt x="753027" y="4320988"/>
                </a:cubicBezTo>
                <a:cubicBezTo>
                  <a:pt x="760060" y="4325676"/>
                  <a:pt x="764357" y="4333637"/>
                  <a:pt x="770957" y="4338917"/>
                </a:cubicBezTo>
                <a:cubicBezTo>
                  <a:pt x="792080" y="4355815"/>
                  <a:pt x="809164" y="4362503"/>
                  <a:pt x="833710" y="4374776"/>
                </a:cubicBezTo>
                <a:cubicBezTo>
                  <a:pt x="842675" y="4383741"/>
                  <a:pt x="850288" y="4394301"/>
                  <a:pt x="860604" y="4401670"/>
                </a:cubicBezTo>
                <a:cubicBezTo>
                  <a:pt x="921977" y="4445508"/>
                  <a:pt x="872543" y="4395184"/>
                  <a:pt x="923357" y="4437529"/>
                </a:cubicBezTo>
                <a:cubicBezTo>
                  <a:pt x="933097" y="4445645"/>
                  <a:pt x="940244" y="4456639"/>
                  <a:pt x="950251" y="4464423"/>
                </a:cubicBezTo>
                <a:cubicBezTo>
                  <a:pt x="967260" y="4477653"/>
                  <a:pt x="986110" y="4488329"/>
                  <a:pt x="1004039" y="4500282"/>
                </a:cubicBezTo>
                <a:cubicBezTo>
                  <a:pt x="1013004" y="4506258"/>
                  <a:pt x="1023315" y="4510593"/>
                  <a:pt x="1030933" y="4518211"/>
                </a:cubicBezTo>
                <a:cubicBezTo>
                  <a:pt x="1036910" y="4524188"/>
                  <a:pt x="1041830" y="4531452"/>
                  <a:pt x="1048863" y="4536141"/>
                </a:cubicBezTo>
                <a:cubicBezTo>
                  <a:pt x="1059982" y="4543554"/>
                  <a:pt x="1073602" y="4546657"/>
                  <a:pt x="1084721" y="4554070"/>
                </a:cubicBezTo>
                <a:cubicBezTo>
                  <a:pt x="1091754" y="4558759"/>
                  <a:pt x="1096158" y="4566589"/>
                  <a:pt x="1102651" y="4572000"/>
                </a:cubicBezTo>
                <a:cubicBezTo>
                  <a:pt x="1114129" y="4581565"/>
                  <a:pt x="1127945" y="4588329"/>
                  <a:pt x="1138510" y="4598894"/>
                </a:cubicBezTo>
                <a:cubicBezTo>
                  <a:pt x="1149075" y="4609459"/>
                  <a:pt x="1155565" y="4623509"/>
                  <a:pt x="1165404" y="4634753"/>
                </a:cubicBezTo>
                <a:cubicBezTo>
                  <a:pt x="1176535" y="4647474"/>
                  <a:pt x="1190703" y="4657411"/>
                  <a:pt x="1201263" y="4670611"/>
                </a:cubicBezTo>
                <a:cubicBezTo>
                  <a:pt x="1261028" y="4745318"/>
                  <a:pt x="1210226" y="4706471"/>
                  <a:pt x="1264016" y="4742329"/>
                </a:cubicBezTo>
                <a:cubicBezTo>
                  <a:pt x="1299724" y="4795891"/>
                  <a:pt x="1260728" y="4749322"/>
                  <a:pt x="1308839" y="4778188"/>
                </a:cubicBezTo>
                <a:cubicBezTo>
                  <a:pt x="1316087" y="4782536"/>
                  <a:pt x="1320169" y="4790837"/>
                  <a:pt x="1326769" y="4796117"/>
                </a:cubicBezTo>
                <a:cubicBezTo>
                  <a:pt x="1382534" y="4840729"/>
                  <a:pt x="1322247" y="4782075"/>
                  <a:pt x="1389521" y="4840941"/>
                </a:cubicBezTo>
                <a:cubicBezTo>
                  <a:pt x="1441878" y="4886754"/>
                  <a:pt x="1403856" y="4869626"/>
                  <a:pt x="1452274" y="4885764"/>
                </a:cubicBezTo>
                <a:cubicBezTo>
                  <a:pt x="1522206" y="4955694"/>
                  <a:pt x="1432426" y="4871586"/>
                  <a:pt x="1515027" y="4930588"/>
                </a:cubicBezTo>
                <a:cubicBezTo>
                  <a:pt x="1525343" y="4937957"/>
                  <a:pt x="1531497" y="4950266"/>
                  <a:pt x="1541921" y="4957482"/>
                </a:cubicBezTo>
                <a:cubicBezTo>
                  <a:pt x="1570573" y="4977318"/>
                  <a:pt x="1604357" y="4989500"/>
                  <a:pt x="1631569" y="5011270"/>
                </a:cubicBezTo>
                <a:cubicBezTo>
                  <a:pt x="1661451" y="5035176"/>
                  <a:pt x="1688765" y="5062706"/>
                  <a:pt x="1721216" y="5082988"/>
                </a:cubicBezTo>
                <a:cubicBezTo>
                  <a:pt x="1745122" y="5097929"/>
                  <a:pt x="1772999" y="5107877"/>
                  <a:pt x="1792933" y="5127811"/>
                </a:cubicBezTo>
                <a:cubicBezTo>
                  <a:pt x="1813851" y="5148729"/>
                  <a:pt x="1832335" y="5172402"/>
                  <a:pt x="1855686" y="5190564"/>
                </a:cubicBezTo>
                <a:cubicBezTo>
                  <a:pt x="1882580" y="5211482"/>
                  <a:pt x="1908020" y="5234417"/>
                  <a:pt x="1936369" y="5253317"/>
                </a:cubicBezTo>
                <a:cubicBezTo>
                  <a:pt x="1959658" y="5268844"/>
                  <a:pt x="1976881" y="5279608"/>
                  <a:pt x="1999121" y="5298141"/>
                </a:cubicBezTo>
                <a:cubicBezTo>
                  <a:pt x="2029307" y="5323295"/>
                  <a:pt x="2007301" y="5316902"/>
                  <a:pt x="2052910" y="5342964"/>
                </a:cubicBezTo>
                <a:cubicBezTo>
                  <a:pt x="2061115" y="5347652"/>
                  <a:pt x="2070839" y="5348941"/>
                  <a:pt x="2079804" y="5351929"/>
                </a:cubicBezTo>
                <a:cubicBezTo>
                  <a:pt x="2091757" y="5360894"/>
                  <a:pt x="2102690" y="5371410"/>
                  <a:pt x="2115663" y="5378823"/>
                </a:cubicBezTo>
                <a:cubicBezTo>
                  <a:pt x="2147812" y="5397194"/>
                  <a:pt x="2144961" y="5373866"/>
                  <a:pt x="2169451" y="5414682"/>
                </a:cubicBezTo>
                <a:cubicBezTo>
                  <a:pt x="2172526" y="5419807"/>
                  <a:pt x="2169451" y="5426635"/>
                  <a:pt x="2169451" y="5432611"/>
                </a:cubicBezTo>
              </a:path>
            </a:pathLst>
          </a:cu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vs. Symbolic Executions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programs have many infeasible paths</a:t>
            </a:r>
          </a:p>
          <a:p>
            <a:pPr lvl="1"/>
            <a:r>
              <a:rPr lang="en-US" dirty="0" smtClean="0"/>
              <a:t>Ineffective concrete testing</a:t>
            </a:r>
          </a:p>
          <a:p>
            <a:r>
              <a:rPr lang="en-US" dirty="0" smtClean="0"/>
              <a:t>Symbolic execution aims to find rare errors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Testing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EFFIGY [King, IBM 76]</a:t>
            </a:r>
          </a:p>
          <a:p>
            <a:r>
              <a:rPr lang="en-US" dirty="0" smtClean="0"/>
              <a:t>PEX [MSR]</a:t>
            </a:r>
          </a:p>
          <a:p>
            <a:r>
              <a:rPr lang="en-US" dirty="0" smtClean="0"/>
              <a:t>SAGE [MSR]</a:t>
            </a:r>
          </a:p>
          <a:p>
            <a:r>
              <a:rPr lang="en-US" dirty="0" smtClean="0"/>
              <a:t>SATURN[Stanford]</a:t>
            </a:r>
          </a:p>
          <a:p>
            <a:r>
              <a:rPr lang="en-US" dirty="0" smtClean="0"/>
              <a:t>KLEE[Stanford]</a:t>
            </a:r>
          </a:p>
          <a:p>
            <a:r>
              <a:rPr lang="en-US" dirty="0" smtClean="0"/>
              <a:t>Java pathfinder[NASA]</a:t>
            </a:r>
          </a:p>
          <a:p>
            <a:r>
              <a:rPr lang="en-US" dirty="0" err="1" smtClean="0"/>
              <a:t>Bitscope</a:t>
            </a:r>
            <a:r>
              <a:rPr lang="en-US" dirty="0" smtClean="0"/>
              <a:t> [Berkeley]</a:t>
            </a:r>
          </a:p>
          <a:p>
            <a:r>
              <a:rPr lang="en-US" dirty="0" smtClean="0"/>
              <a:t>Cute [UIUC, Berkeley]</a:t>
            </a:r>
          </a:p>
          <a:p>
            <a:r>
              <a:rPr lang="en-US" dirty="0" err="1" smtClean="0"/>
              <a:t>Calysto</a:t>
            </a:r>
            <a:r>
              <a:rPr lang="en-US" dirty="0" smtClean="0"/>
              <a:t> [UBC]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Infeasible Paths Via SMT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7526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void grade(</a:t>
            </a:r>
            <a:r>
              <a:rPr lang="en-US" dirty="0" err="1" smtClean="0"/>
              <a:t>int</a:t>
            </a:r>
            <a:r>
              <a:rPr lang="en-US" dirty="0" smtClean="0"/>
              <a:t> score) {</a:t>
            </a:r>
          </a:p>
          <a:p>
            <a:r>
              <a:rPr lang="en-US" dirty="0" smtClean="0"/>
              <a:t>A:  if (score &lt;45) {</a:t>
            </a:r>
          </a:p>
          <a:p>
            <a:r>
              <a:rPr lang="en-US" dirty="0" smtClean="0"/>
              <a:t>B:    </a:t>
            </a:r>
            <a:r>
              <a:rPr lang="en-US" dirty="0" err="1" smtClean="0"/>
              <a:t>printf</a:t>
            </a:r>
            <a:r>
              <a:rPr lang="en-US" dirty="0" smtClean="0"/>
              <a:t>(“fail”);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   else</a:t>
            </a:r>
          </a:p>
          <a:p>
            <a:r>
              <a:rPr lang="en-US" dirty="0" smtClean="0"/>
              <a:t> C:    </a:t>
            </a:r>
            <a:r>
              <a:rPr lang="en-US" dirty="0" err="1" smtClean="0"/>
              <a:t>printf</a:t>
            </a:r>
            <a:r>
              <a:rPr lang="en-US" dirty="0" smtClean="0"/>
              <a:t>(“pass”);</a:t>
            </a:r>
          </a:p>
          <a:p>
            <a:r>
              <a:rPr lang="en-US" dirty="0" smtClean="0"/>
              <a:t>     }</a:t>
            </a:r>
          </a:p>
          <a:p>
            <a:r>
              <a:rPr lang="en-US" dirty="0" smtClean="0"/>
              <a:t> D:  if (score &gt; 85) {</a:t>
            </a:r>
          </a:p>
          <a:p>
            <a:r>
              <a:rPr lang="en-US" dirty="0" smtClean="0"/>
              <a:t> E:     </a:t>
            </a:r>
            <a:r>
              <a:rPr lang="en-US" dirty="0" err="1" smtClean="0"/>
              <a:t>printf</a:t>
            </a:r>
            <a:r>
              <a:rPr lang="en-US" dirty="0" smtClean="0"/>
              <a:t>(“with honors”);</a:t>
            </a:r>
          </a:p>
          <a:p>
            <a:r>
              <a:rPr lang="en-US" dirty="0" smtClean="0"/>
              <a:t>         }</a:t>
            </a:r>
          </a:p>
          <a:p>
            <a:r>
              <a:rPr lang="en-US" dirty="0" smtClean="0"/>
              <a:t>F: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43600" y="1447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292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086600" y="2362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43600" y="37338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648200" y="45720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019800" y="5791200"/>
            <a:ext cx="11430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2"/>
            <a:endCxn id="10" idx="0"/>
          </p:cNvCxnSpPr>
          <p:nvPr/>
        </p:nvCxnSpPr>
        <p:spPr>
          <a:xfrm flipH="1">
            <a:off x="5600700" y="1828800"/>
            <a:ext cx="3429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11" idx="0"/>
          </p:cNvCxnSpPr>
          <p:nvPr/>
        </p:nvCxnSpPr>
        <p:spPr>
          <a:xfrm>
            <a:off x="7086600" y="1828800"/>
            <a:ext cx="571500" cy="533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8071766">
            <a:off x="5008987" y="156441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&lt;45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555502">
            <a:off x="6954459" y="188225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2309016">
            <a:off x="5526296" y="3212515"/>
            <a:ext cx="139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(“fail”)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0" idx="4"/>
            <a:endCxn id="12" idx="0"/>
          </p:cNvCxnSpPr>
          <p:nvPr/>
        </p:nvCxnSpPr>
        <p:spPr>
          <a:xfrm>
            <a:off x="5600700" y="3124200"/>
            <a:ext cx="9144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</p:cNvCxnSpPr>
          <p:nvPr/>
        </p:nvCxnSpPr>
        <p:spPr>
          <a:xfrm flipH="1">
            <a:off x="6553200" y="3124200"/>
            <a:ext cx="110490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0103466">
            <a:off x="6456563" y="3302790"/>
            <a:ext cx="1458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(“pass”)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2" idx="2"/>
            <a:endCxn id="9" idx="0"/>
          </p:cNvCxnSpPr>
          <p:nvPr/>
        </p:nvCxnSpPr>
        <p:spPr>
          <a:xfrm flipH="1">
            <a:off x="5219700" y="4114800"/>
            <a:ext cx="7239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rot="19594351">
            <a:off x="4765413" y="400782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score &gt; 85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9" idx="4"/>
            <a:endCxn id="13" idx="0"/>
          </p:cNvCxnSpPr>
          <p:nvPr/>
        </p:nvCxnSpPr>
        <p:spPr>
          <a:xfrm>
            <a:off x="5219700" y="5334000"/>
            <a:ext cx="13716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1198016">
            <a:off x="5477151" y="5505071"/>
            <a:ext cx="240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(“with honors”)</a:t>
            </a:r>
            <a:endParaRPr lang="en-US" dirty="0"/>
          </a:p>
        </p:txBody>
      </p:sp>
      <p:cxnSp>
        <p:nvCxnSpPr>
          <p:cNvPr id="37" name="Curved Connector 36"/>
          <p:cNvCxnSpPr>
            <a:stCxn id="12" idx="6"/>
            <a:endCxn id="13" idx="6"/>
          </p:cNvCxnSpPr>
          <p:nvPr/>
        </p:nvCxnSpPr>
        <p:spPr>
          <a:xfrm>
            <a:off x="7086600" y="4114800"/>
            <a:ext cx="76200" cy="2057400"/>
          </a:xfrm>
          <a:prstGeom prst="curvedConnector3">
            <a:avLst>
              <a:gd name="adj1" fmla="val 1035294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4800" y="5105400"/>
            <a:ext cx="2514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score &lt; 45 </a:t>
            </a:r>
            <a:r>
              <a:rPr lang="en-US" dirty="0" smtClean="0">
                <a:sym typeface="Symbol"/>
              </a:rPr>
              <a:t> score &gt; 85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895600" y="5117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constructed symbolic execution paths</a:t>
            </a:r>
          </a:p>
          <a:p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Symbolic Program States</a:t>
            </a:r>
          </a:p>
          <a:p>
            <a:r>
              <a:rPr lang="en-US" dirty="0" smtClean="0"/>
              <a:t>Edges</a:t>
            </a:r>
          </a:p>
          <a:p>
            <a:pPr lvl="1"/>
            <a:r>
              <a:rPr lang="en-US" dirty="0" smtClean="0"/>
              <a:t>Potential Transitions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</a:t>
            </a:r>
            <a:r>
              <a:rPr lang="en-US" b="1" dirty="0" err="1" smtClean="0"/>
              <a:t>int</a:t>
            </a:r>
            <a:r>
              <a:rPr lang="en-US" b="1" dirty="0" smtClean="0"/>
              <a:t> x, y; </a:t>
            </a:r>
          </a:p>
          <a:p>
            <a:r>
              <a:rPr lang="en-US" b="1" dirty="0" smtClean="0"/>
              <a:t>2)if (x &gt; y) { </a:t>
            </a:r>
          </a:p>
          <a:p>
            <a:r>
              <a:rPr lang="en-US" b="1" dirty="0" smtClean="0"/>
              <a:t>  3) x = x + y; </a:t>
            </a:r>
          </a:p>
          <a:p>
            <a:r>
              <a:rPr lang="en-US" b="1" dirty="0" smtClean="0"/>
              <a:t>  4) y = x – y; </a:t>
            </a:r>
          </a:p>
          <a:p>
            <a:r>
              <a:rPr lang="en-US" b="1" dirty="0" smtClean="0"/>
              <a:t>  5) x = x – y; </a:t>
            </a:r>
          </a:p>
          <a:p>
            <a:r>
              <a:rPr lang="en-US" b="1" dirty="0" smtClean="0"/>
              <a:t>  6) if (x &gt; y) </a:t>
            </a:r>
          </a:p>
          <a:p>
            <a:r>
              <a:rPr lang="en-US" b="1" dirty="0" smtClean="0"/>
              <a:t>    7) assert false; </a:t>
            </a:r>
          </a:p>
          <a:p>
            <a:r>
              <a:rPr lang="en-US" b="1" dirty="0" smtClean="0"/>
              <a:t>8)} </a:t>
            </a:r>
          </a:p>
        </p:txBody>
      </p:sp>
      <p:sp>
        <p:nvSpPr>
          <p:cNvPr id="6" name="Oval 5"/>
          <p:cNvSpPr/>
          <p:nvPr/>
        </p:nvSpPr>
        <p:spPr>
          <a:xfrm>
            <a:off x="3467100" y="1447800"/>
            <a:ext cx="2667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pc=1, x =s1, y=s2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67100" y="2286000"/>
            <a:ext cx="2667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pc=2, x =s1, y=s2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6" idx="4"/>
            <a:endCxn id="7" idx="0"/>
          </p:cNvCxnSpPr>
          <p:nvPr/>
        </p:nvCxnSpPr>
        <p:spPr>
          <a:xfrm>
            <a:off x="4800600" y="1981200"/>
            <a:ext cx="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295400" y="2700507"/>
            <a:ext cx="3505200" cy="957093"/>
            <a:chOff x="1295400" y="2700507"/>
            <a:chExt cx="3505200" cy="957093"/>
          </a:xfrm>
        </p:grpSpPr>
        <p:sp>
          <p:nvSpPr>
            <p:cNvPr id="8" name="Oval 7"/>
            <p:cNvSpPr/>
            <p:nvPr/>
          </p:nvSpPr>
          <p:spPr>
            <a:xfrm>
              <a:off x="1295400" y="3124200"/>
              <a:ext cx="3276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pc=3, x =s1, y=s2, x&gt;y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7" idx="4"/>
              <a:endCxn id="8" idx="0"/>
            </p:cNvCxnSpPr>
            <p:nvPr/>
          </p:nvCxnSpPr>
          <p:spPr>
            <a:xfrm flipH="1">
              <a:off x="2933700" y="2819400"/>
              <a:ext cx="18669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 rot="20508612">
              <a:off x="3239007" y="270050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&gt;y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800600" y="2638378"/>
            <a:ext cx="4038600" cy="1019222"/>
            <a:chOff x="4800600" y="2638378"/>
            <a:chExt cx="4038600" cy="1019222"/>
          </a:xfrm>
        </p:grpSpPr>
        <p:sp>
          <p:nvSpPr>
            <p:cNvPr id="9" name="Oval 8"/>
            <p:cNvSpPr/>
            <p:nvPr/>
          </p:nvSpPr>
          <p:spPr>
            <a:xfrm>
              <a:off x="5562600" y="3124200"/>
              <a:ext cx="32766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pc=8, x =s1, y=s2, </a:t>
              </a:r>
              <a:r>
                <a:rPr lang="en-US" dirty="0" err="1" smtClean="0">
                  <a:solidFill>
                    <a:schemeClr val="tx1"/>
                  </a:solidFill>
                </a:rPr>
                <a:t>x</a:t>
              </a:r>
              <a:r>
                <a:rPr lang="en-US" dirty="0" err="1" smtClean="0">
                  <a:solidFill>
                    <a:schemeClr val="tx1"/>
                  </a:solidFill>
                  <a:sym typeface="Symbol"/>
                </a:rPr>
                <a:t></a:t>
              </a:r>
              <a:r>
                <a:rPr lang="en-US" dirty="0" err="1" smtClean="0">
                  <a:solidFill>
                    <a:schemeClr val="tx1"/>
                  </a:solidFill>
                </a:rPr>
                <a:t>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7" idx="4"/>
              <a:endCxn id="9" idx="0"/>
            </p:cNvCxnSpPr>
            <p:nvPr/>
          </p:nvCxnSpPr>
          <p:spPr>
            <a:xfrm>
              <a:off x="4800600" y="2819400"/>
              <a:ext cx="24003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rot="552368">
              <a:off x="6045909" y="263837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dirty="0" err="1" smtClean="0">
                  <a:sym typeface="Symbol"/>
                </a:rPr>
                <a:t></a:t>
              </a:r>
              <a:r>
                <a:rPr lang="en-US" dirty="0" err="1" smtClean="0"/>
                <a:t>y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90600" y="3657600"/>
            <a:ext cx="3886200" cy="914400"/>
            <a:chOff x="990600" y="3657600"/>
            <a:chExt cx="3886200" cy="914400"/>
          </a:xfrm>
        </p:grpSpPr>
        <p:sp>
          <p:nvSpPr>
            <p:cNvPr id="10" name="Oval 9"/>
            <p:cNvSpPr/>
            <p:nvPr/>
          </p:nvSpPr>
          <p:spPr>
            <a:xfrm>
              <a:off x="990600" y="40386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pc=4, x =s1+s2, y=s2,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8" idx="4"/>
              <a:endCxn id="10" idx="0"/>
            </p:cNvCxnSpPr>
            <p:nvPr/>
          </p:nvCxnSpPr>
          <p:spPr>
            <a:xfrm>
              <a:off x="2933700" y="3657600"/>
              <a:ext cx="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057400" y="3657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= x + y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90600" y="4495800"/>
            <a:ext cx="3886200" cy="914400"/>
            <a:chOff x="990600" y="4495800"/>
            <a:chExt cx="3886200" cy="914400"/>
          </a:xfrm>
        </p:grpSpPr>
        <p:sp>
          <p:nvSpPr>
            <p:cNvPr id="11" name="Oval 10"/>
            <p:cNvSpPr/>
            <p:nvPr/>
          </p:nvSpPr>
          <p:spPr>
            <a:xfrm>
              <a:off x="990600" y="48768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pc=5, x =s1+s2, y=s1,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81200" y="44958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 = x - y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10" idx="4"/>
              <a:endCxn id="11" idx="0"/>
            </p:cNvCxnSpPr>
            <p:nvPr/>
          </p:nvCxnSpPr>
          <p:spPr>
            <a:xfrm>
              <a:off x="2933700" y="4572000"/>
              <a:ext cx="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914400" y="5345668"/>
            <a:ext cx="3886200" cy="902732"/>
            <a:chOff x="914400" y="5345668"/>
            <a:chExt cx="3886200" cy="902732"/>
          </a:xfrm>
        </p:grpSpPr>
        <p:sp>
          <p:nvSpPr>
            <p:cNvPr id="12" name="Oval 11"/>
            <p:cNvSpPr/>
            <p:nvPr/>
          </p:nvSpPr>
          <p:spPr>
            <a:xfrm>
              <a:off x="914400" y="57150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pc=6, x =s2, y=s1,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5345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= x - y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2895600" y="5410200"/>
              <a:ext cx="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750509" y="5574268"/>
            <a:ext cx="4241091" cy="674132"/>
            <a:chOff x="4750509" y="5574268"/>
            <a:chExt cx="4241091" cy="674132"/>
          </a:xfrm>
        </p:grpSpPr>
        <p:sp>
          <p:nvSpPr>
            <p:cNvPr id="32" name="Oval 31"/>
            <p:cNvSpPr/>
            <p:nvPr/>
          </p:nvSpPr>
          <p:spPr>
            <a:xfrm>
              <a:off x="5105400" y="5715000"/>
              <a:ext cx="38862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pc=8, x =s2, y=s1, s1&gt;s2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Arrow Connector 33"/>
            <p:cNvCxnSpPr>
              <a:stCxn id="12" idx="6"/>
              <a:endCxn id="32" idx="2"/>
            </p:cNvCxnSpPr>
            <p:nvPr/>
          </p:nvCxnSpPr>
          <p:spPr>
            <a:xfrm>
              <a:off x="4800600" y="5981700"/>
              <a:ext cx="3048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750509" y="557426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x</a:t>
              </a:r>
              <a:r>
                <a:rPr lang="en-US" dirty="0" err="1" smtClean="0">
                  <a:sym typeface="Symbol"/>
                </a:rPr>
                <a:t></a:t>
              </a:r>
              <a:r>
                <a:rPr lang="en-US" dirty="0" err="1" smtClean="0"/>
                <a:t>y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Symbolic Executions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 features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Pointers</a:t>
            </a:r>
          </a:p>
          <a:p>
            <a:pPr lvl="1"/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Large code base</a:t>
            </a:r>
          </a:p>
          <a:p>
            <a:pPr lvl="1"/>
            <a:r>
              <a:rPr lang="en-US" dirty="0" smtClean="0"/>
              <a:t>Tricky semantics</a:t>
            </a:r>
          </a:p>
          <a:p>
            <a:r>
              <a:rPr lang="en-US" dirty="0" smtClean="0"/>
              <a:t>Limitations of Solvers</a:t>
            </a:r>
          </a:p>
          <a:p>
            <a:pPr lvl="1"/>
            <a:r>
              <a:rPr lang="en-US" dirty="0" smtClean="0"/>
              <a:t>Quantifications</a:t>
            </a:r>
          </a:p>
          <a:p>
            <a:pPr lvl="1"/>
            <a:r>
              <a:rPr lang="en-US" dirty="0" smtClean="0"/>
              <a:t>Interesting theories</a:t>
            </a:r>
          </a:p>
          <a:p>
            <a:r>
              <a:rPr lang="en-US" dirty="0" smtClean="0"/>
              <a:t>Scalability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Concolic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648200"/>
          </a:xfrm>
        </p:spPr>
        <p:txBody>
          <a:bodyPr/>
          <a:lstStyle/>
          <a:p>
            <a:pPr eaLnBrk="1" hangingPunct="1"/>
            <a:r>
              <a:rPr lang="en-US" sz="2600" smtClean="0"/>
              <a:t>Combine </a:t>
            </a:r>
            <a:r>
              <a:rPr lang="en-US" sz="2600" smtClean="0">
                <a:solidFill>
                  <a:srgbClr val="FF0000"/>
                </a:solidFill>
              </a:rPr>
              <a:t>concrete testing</a:t>
            </a:r>
            <a:r>
              <a:rPr lang="en-US" sz="2600" smtClean="0"/>
              <a:t> (concrete execution) and </a:t>
            </a:r>
            <a:r>
              <a:rPr lang="en-US" sz="2600" smtClean="0">
                <a:solidFill>
                  <a:srgbClr val="FF0000"/>
                </a:solidFill>
              </a:rPr>
              <a:t>symbolic testing</a:t>
            </a:r>
            <a:r>
              <a:rPr lang="en-US" sz="2600" smtClean="0"/>
              <a:t> (symbolic execution)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     [PLDI’05, FSE’05, FASE’06, CAV’06, HVC’06]</a:t>
            </a:r>
          </a:p>
          <a:p>
            <a:pPr lvl="1" eaLnBrk="1" hangingPunct="1"/>
            <a:endParaRPr lang="en-US" sz="2200" b="1" smtClean="0">
              <a:solidFill>
                <a:srgbClr val="000099"/>
              </a:solidFill>
            </a:endParaRPr>
          </a:p>
          <a:p>
            <a:pPr lvl="1" algn="ctr" eaLnBrk="1" hangingPunct="1">
              <a:buFont typeface="Wingdings" pitchFamily="2" charset="2"/>
              <a:buNone/>
            </a:pPr>
            <a:endParaRPr lang="en-US" sz="2200" b="1" smtClean="0">
              <a:solidFill>
                <a:srgbClr val="000099"/>
              </a:solidFill>
            </a:endParaRPr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3000" b="1" smtClean="0">
                <a:solidFill>
                  <a:srgbClr val="000099"/>
                </a:solidFill>
              </a:rPr>
              <a:t>Conc</a:t>
            </a:r>
            <a:r>
              <a:rPr lang="en-US" sz="3000" smtClean="0"/>
              <a:t>rete + Symb</a:t>
            </a:r>
            <a:r>
              <a:rPr lang="en-US" sz="3000" b="1" smtClean="0">
                <a:solidFill>
                  <a:srgbClr val="000099"/>
                </a:solidFill>
              </a:rPr>
              <a:t>olic</a:t>
            </a:r>
            <a:r>
              <a:rPr lang="en-US" sz="3000" smtClean="0"/>
              <a:t> = </a:t>
            </a:r>
            <a:r>
              <a:rPr lang="en-US" sz="3000" smtClean="0">
                <a:solidFill>
                  <a:srgbClr val="000099"/>
                </a:solidFill>
              </a:rPr>
              <a:t>Concolic</a:t>
            </a:r>
          </a:p>
          <a:p>
            <a:pPr lvl="1" algn="ctr" eaLnBrk="1" hangingPunct="1">
              <a:buFont typeface="Wingdings" pitchFamily="2" charset="2"/>
              <a:buNone/>
            </a:pPr>
            <a:endParaRPr lang="en-US" sz="3000" smtClean="0">
              <a:solidFill>
                <a:srgbClr val="000099"/>
              </a:solidFill>
            </a:endParaRPr>
          </a:p>
          <a:p>
            <a:pPr lvl="1" algn="ctr" eaLnBrk="1" hangingPunct="1">
              <a:buFont typeface="Wingdings" pitchFamily="2" charset="2"/>
              <a:buNone/>
            </a:pPr>
            <a:endParaRPr lang="en-US" sz="30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Example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BFE-9F86-E547-9528-9FC45CF47F98}" type="slidenum">
              <a:rPr lang="en-US"/>
              <a:pPr/>
              <a:t>3</a:t>
            </a:fld>
            <a:endParaRPr 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First-Order Logic: Syntax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with propositional logic, expressions in first-order logic are made up of sequences of </a:t>
            </a:r>
            <a:r>
              <a:rPr lang="en-US" dirty="0" smtClean="0"/>
              <a:t>symbols</a:t>
            </a:r>
            <a:endParaRPr lang="en-US" dirty="0"/>
          </a:p>
          <a:p>
            <a:r>
              <a:rPr lang="en-US" dirty="0"/>
              <a:t>Symbols are divided into </a:t>
            </a:r>
            <a:r>
              <a:rPr lang="en-US" i="1" dirty="0">
                <a:solidFill>
                  <a:schemeClr val="tx1"/>
                </a:solidFill>
              </a:rPr>
              <a:t>logical symbols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0066FF"/>
                </a:solidFill>
              </a:rPr>
              <a:t>non-logical symbols </a:t>
            </a:r>
            <a:r>
              <a:rPr lang="en-US" dirty="0">
                <a:solidFill>
                  <a:srgbClr val="0066FF"/>
                </a:solidFill>
              </a:rPr>
              <a:t>or </a:t>
            </a:r>
            <a:r>
              <a:rPr lang="en-US" i="1" dirty="0" smtClean="0">
                <a:solidFill>
                  <a:srgbClr val="0066FF"/>
                </a:solidFill>
              </a:rPr>
              <a:t>parameters</a:t>
            </a:r>
            <a:endParaRPr lang="en-US" dirty="0"/>
          </a:p>
          <a:p>
            <a:r>
              <a:rPr lang="en-US" dirty="0"/>
              <a:t>Example:</a:t>
            </a:r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0066FF"/>
                </a:solidFill>
              </a:rPr>
              <a:t>(x = y) </a:t>
            </a:r>
            <a:r>
              <a:rPr lang="en-US" b="1" dirty="0">
                <a:latin typeface="cmsy10" charset="0"/>
              </a:rPr>
              <a:t>⋀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(y = z) </a:t>
            </a:r>
            <a:r>
              <a:rPr lang="en-US" b="1" dirty="0" smtClean="0">
                <a:solidFill>
                  <a:schemeClr val="tx1"/>
                </a:solidFill>
                <a:latin typeface="cmsy10" charset="0"/>
              </a:rPr>
              <a:t>⋀</a:t>
            </a:r>
            <a:r>
              <a:rPr lang="en-US" dirty="0" smtClean="0">
                <a:solidFill>
                  <a:srgbClr val="0066FF"/>
                </a:solidFill>
              </a:rPr>
              <a:t>(</a:t>
            </a:r>
            <a:r>
              <a:rPr lang="en-US" dirty="0">
                <a:solidFill>
                  <a:srgbClr val="0066FF"/>
                </a:solidFill>
              </a:rPr>
              <a:t>f(z) </a:t>
            </a:r>
            <a:r>
              <a:rPr lang="en-US" b="1" dirty="0" smtClean="0">
                <a:solidFill>
                  <a:srgbClr val="0066FF"/>
                </a:solidFill>
                <a:latin typeface="cmsy10" charset="0"/>
              </a:rPr>
              <a:t>➝</a:t>
            </a:r>
            <a:r>
              <a:rPr lang="en-US" dirty="0" smtClean="0">
                <a:solidFill>
                  <a:srgbClr val="0066FF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f(x)+1)</a:t>
            </a:r>
          </a:p>
        </p:txBody>
      </p:sp>
    </p:spTree>
    <p:extLst>
      <p:ext uri="{BB962C8B-B14F-4D97-AF65-F5344CB8AC3E}">
        <p14:creationId xmlns="" xmlns:p14="http://schemas.microsoft.com/office/powerpoint/2010/main" val="23084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smtClean="0"/>
              <a:t>Example</a:t>
            </a:r>
          </a:p>
        </p:txBody>
      </p:sp>
      <p:cxnSp>
        <p:nvCxnSpPr>
          <p:cNvPr id="16387" name="AutoShape 8"/>
          <p:cNvCxnSpPr>
            <a:cxnSpLocks noChangeShapeType="1"/>
          </p:cNvCxnSpPr>
          <p:nvPr/>
        </p:nvCxnSpPr>
        <p:spPr bwMode="auto">
          <a:xfrm>
            <a:off x="5562600" y="1295400"/>
            <a:ext cx="0" cy="838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7010400" y="4495800"/>
            <a:ext cx="1447800" cy="366713"/>
          </a:xfrm>
          <a:prstGeom prst="rect">
            <a:avLst/>
          </a:prstGeom>
          <a:noFill/>
          <a:ln w="25400" algn="ctr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3300"/>
                </a:solidFill>
                <a:latin typeface="Arial" charset="0"/>
              </a:rPr>
              <a:t>ERROR</a:t>
            </a:r>
          </a:p>
        </p:txBody>
      </p:sp>
      <p:sp>
        <p:nvSpPr>
          <p:cNvPr id="16389" name="AutoShape 18"/>
          <p:cNvSpPr>
            <a:spLocks noChangeArrowheads="1"/>
          </p:cNvSpPr>
          <p:nvPr/>
        </p:nvSpPr>
        <p:spPr bwMode="auto">
          <a:xfrm>
            <a:off x="4648200" y="2133600"/>
            <a:ext cx="18288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0">
                <a:latin typeface="Arial" charset="0"/>
              </a:rPr>
              <a:t>2*y == x</a:t>
            </a:r>
          </a:p>
        </p:txBody>
      </p:sp>
      <p:cxnSp>
        <p:nvCxnSpPr>
          <p:cNvPr id="16390" name="AutoShape 19"/>
          <p:cNvCxnSpPr>
            <a:cxnSpLocks noChangeShapeType="1"/>
            <a:stCxn id="16389" idx="1"/>
          </p:cNvCxnSpPr>
          <p:nvPr/>
        </p:nvCxnSpPr>
        <p:spPr bwMode="auto">
          <a:xfrm flipH="1">
            <a:off x="4038600" y="2552700"/>
            <a:ext cx="609600" cy="876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6391" name="AutoShape 20"/>
          <p:cNvCxnSpPr>
            <a:cxnSpLocks noChangeShapeType="1"/>
            <a:stCxn id="16389" idx="3"/>
            <a:endCxn id="16392" idx="0"/>
          </p:cNvCxnSpPr>
          <p:nvPr/>
        </p:nvCxnSpPr>
        <p:spPr bwMode="auto">
          <a:xfrm>
            <a:off x="6477000" y="2552700"/>
            <a:ext cx="266700" cy="647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sp>
        <p:nvSpPr>
          <p:cNvPr id="16392" name="AutoShape 21"/>
          <p:cNvSpPr>
            <a:spLocks noChangeArrowheads="1"/>
          </p:cNvSpPr>
          <p:nvPr/>
        </p:nvSpPr>
        <p:spPr bwMode="auto">
          <a:xfrm>
            <a:off x="5867400" y="3200400"/>
            <a:ext cx="1752600" cy="838200"/>
          </a:xfrm>
          <a:prstGeom prst="diamond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0">
                <a:latin typeface="Arial" charset="0"/>
              </a:rPr>
              <a:t>x &gt; y+10</a:t>
            </a:r>
          </a:p>
        </p:txBody>
      </p:sp>
      <p:cxnSp>
        <p:nvCxnSpPr>
          <p:cNvPr id="16393" name="AutoShape 22"/>
          <p:cNvCxnSpPr>
            <a:cxnSpLocks noChangeShapeType="1"/>
            <a:stCxn id="16392" idx="1"/>
          </p:cNvCxnSpPr>
          <p:nvPr/>
        </p:nvCxnSpPr>
        <p:spPr bwMode="auto">
          <a:xfrm flipH="1">
            <a:off x="5334000" y="3619500"/>
            <a:ext cx="533400" cy="800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cxnSp>
        <p:nvCxnSpPr>
          <p:cNvPr id="16394" name="AutoShape 23"/>
          <p:cNvCxnSpPr>
            <a:cxnSpLocks noChangeShapeType="1"/>
            <a:stCxn id="16392" idx="3"/>
          </p:cNvCxnSpPr>
          <p:nvPr/>
        </p:nvCxnSpPr>
        <p:spPr bwMode="auto">
          <a:xfrm>
            <a:off x="7620000" y="3619500"/>
            <a:ext cx="457200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</p:spPr>
      </p:cxnSp>
      <p:sp>
        <p:nvSpPr>
          <p:cNvPr id="16395" name="Text Box 24"/>
          <p:cNvSpPr txBox="1">
            <a:spLocks noChangeArrowheads="1"/>
          </p:cNvSpPr>
          <p:nvPr/>
        </p:nvSpPr>
        <p:spPr bwMode="auto">
          <a:xfrm>
            <a:off x="6553200" y="2590800"/>
            <a:ext cx="457200" cy="366713"/>
          </a:xfrm>
          <a:prstGeom prst="rect">
            <a:avLst/>
          </a:prstGeom>
          <a:noFill/>
          <a:ln w="25400" algn="ctr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b="0">
                <a:latin typeface="Arial" charset="0"/>
              </a:rPr>
              <a:t>Y</a:t>
            </a:r>
          </a:p>
        </p:txBody>
      </p:sp>
      <p:sp>
        <p:nvSpPr>
          <p:cNvPr id="16396" name="Text Box 25"/>
          <p:cNvSpPr txBox="1">
            <a:spLocks noChangeArrowheads="1"/>
          </p:cNvSpPr>
          <p:nvPr/>
        </p:nvSpPr>
        <p:spPr bwMode="auto">
          <a:xfrm>
            <a:off x="7696200" y="3657600"/>
            <a:ext cx="457200" cy="366713"/>
          </a:xfrm>
          <a:prstGeom prst="rect">
            <a:avLst/>
          </a:prstGeom>
          <a:noFill/>
          <a:ln w="25400" algn="ctr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b="0">
                <a:latin typeface="Arial" charset="0"/>
              </a:rPr>
              <a:t>Y</a:t>
            </a:r>
          </a:p>
        </p:txBody>
      </p:sp>
      <p:sp>
        <p:nvSpPr>
          <p:cNvPr id="16397" name="Text Box 26"/>
          <p:cNvSpPr txBox="1">
            <a:spLocks noChangeArrowheads="1"/>
          </p:cNvSpPr>
          <p:nvPr/>
        </p:nvSpPr>
        <p:spPr bwMode="auto">
          <a:xfrm>
            <a:off x="3962400" y="2743200"/>
            <a:ext cx="457200" cy="366713"/>
          </a:xfrm>
          <a:prstGeom prst="rect">
            <a:avLst/>
          </a:prstGeom>
          <a:noFill/>
          <a:ln w="25400" algn="ctr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b="0">
                <a:latin typeface="Arial" charset="0"/>
              </a:rPr>
              <a:t>N</a:t>
            </a:r>
          </a:p>
        </p:txBody>
      </p:sp>
      <p:sp>
        <p:nvSpPr>
          <p:cNvPr id="16398" name="Text Box 27"/>
          <p:cNvSpPr txBox="1">
            <a:spLocks noChangeArrowheads="1"/>
          </p:cNvSpPr>
          <p:nvPr/>
        </p:nvSpPr>
        <p:spPr bwMode="auto">
          <a:xfrm>
            <a:off x="5257800" y="3657600"/>
            <a:ext cx="457200" cy="366713"/>
          </a:xfrm>
          <a:prstGeom prst="rect">
            <a:avLst/>
          </a:prstGeom>
          <a:noFill/>
          <a:ln w="25400" algn="ctr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b="0">
                <a:latin typeface="Arial" charset="0"/>
              </a:rPr>
              <a:t>N</a:t>
            </a:r>
          </a:p>
        </p:txBody>
      </p:sp>
      <p:sp>
        <p:nvSpPr>
          <p:cNvPr id="16399" name="Rectangle 31"/>
          <p:cNvSpPr>
            <a:spLocks noGrp="1" noChangeArrowheads="1"/>
          </p:cNvSpPr>
          <p:nvPr>
            <p:ph type="body" sz="half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1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742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1742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742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1742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1742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condition</a:t>
                </a:r>
              </a:p>
            </p:txBody>
          </p:sp>
        </p:grpSp>
      </p:grp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2819400"/>
            <a:ext cx="6858000" cy="366713"/>
            <a:chOff x="480" y="1776"/>
            <a:chExt cx="4320" cy="231"/>
          </a:xfrm>
        </p:grpSpPr>
        <p:sp>
          <p:nvSpPr>
            <p:cNvPr id="17415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</a:t>
              </a:r>
            </a:p>
          </p:txBody>
        </p:sp>
        <p:sp>
          <p:nvSpPr>
            <p:cNvPr id="17417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8442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8444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18445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8447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18448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18449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3352800"/>
            <a:ext cx="6858000" cy="641350"/>
            <a:chOff x="480" y="2112"/>
            <a:chExt cx="4320" cy="404"/>
          </a:xfrm>
        </p:grpSpPr>
        <p:sp>
          <p:nvSpPr>
            <p:cNvPr id="18439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7,    z = 14</a:t>
              </a:r>
            </a:p>
          </p:txBody>
        </p:sp>
        <p:sp>
          <p:nvSpPr>
            <p:cNvPr id="18441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19467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68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19470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19473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19474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19464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7,    z = 14</a:t>
              </a:r>
            </a:p>
          </p:txBody>
        </p:sp>
        <p:sp>
          <p:nvSpPr>
            <p:cNvPr id="19466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1946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!=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0492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493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494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0495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0497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0498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0499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sp>
        <p:nvSpPr>
          <p:cNvPr id="20486" name="Text Box 14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!=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0487" name="Text Box 15"/>
          <p:cNvSpPr txBox="1">
            <a:spLocks noChangeArrowheads="1"/>
          </p:cNvSpPr>
          <p:nvPr/>
        </p:nvSpPr>
        <p:spPr bwMode="auto">
          <a:xfrm>
            <a:off x="4114800" y="2667000"/>
            <a:ext cx="3276600" cy="792163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>
                <a:latin typeface="Arial" charset="0"/>
              </a:rPr>
              <a:t>Solve: 2*y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 == x</a:t>
            </a:r>
            <a:r>
              <a:rPr lang="en-US" b="0" baseline="-25000">
                <a:latin typeface="Arial" charset="0"/>
              </a:rPr>
              <a:t>0</a:t>
            </a:r>
            <a:endParaRPr lang="en-US" b="0">
              <a:latin typeface="Arial" charset="0"/>
            </a:endParaRPr>
          </a:p>
          <a:p>
            <a:pPr algn="l"/>
            <a:r>
              <a:rPr lang="en-US" b="0">
                <a:latin typeface="Arial" charset="0"/>
              </a:rPr>
              <a:t>Solution: x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 = 2,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 = 1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62000" y="5562600"/>
            <a:ext cx="6858000" cy="641350"/>
            <a:chOff x="480" y="2112"/>
            <a:chExt cx="4320" cy="404"/>
          </a:xfrm>
        </p:grpSpPr>
        <p:sp>
          <p:nvSpPr>
            <p:cNvPr id="20489" name="Line 17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Text Box 18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22, y = 7,    z = 14</a:t>
              </a:r>
            </a:p>
          </p:txBody>
        </p:sp>
        <p:sp>
          <p:nvSpPr>
            <p:cNvPr id="20491" name="Text Box 19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151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151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152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152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2819400"/>
            <a:ext cx="6858000" cy="366713"/>
            <a:chOff x="480" y="1776"/>
            <a:chExt cx="4320" cy="231"/>
          </a:xfrm>
        </p:grpSpPr>
        <p:sp>
          <p:nvSpPr>
            <p:cNvPr id="2151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</a:t>
              </a:r>
            </a:p>
          </p:txBody>
        </p:sp>
        <p:sp>
          <p:nvSpPr>
            <p:cNvPr id="2151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253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3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54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254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254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254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254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3352800"/>
            <a:ext cx="6858000" cy="641350"/>
            <a:chOff x="480" y="2112"/>
            <a:chExt cx="4320" cy="404"/>
          </a:xfrm>
        </p:grpSpPr>
        <p:sp>
          <p:nvSpPr>
            <p:cNvPr id="22535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253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3563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64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3565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3566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3568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3569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3570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3962400"/>
            <a:ext cx="6858000" cy="641350"/>
            <a:chOff x="480" y="2112"/>
            <a:chExt cx="4320" cy="404"/>
          </a:xfrm>
        </p:grpSpPr>
        <p:sp>
          <p:nvSpPr>
            <p:cNvPr id="2356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3562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3559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4588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89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4590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4591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4593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4594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4595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4585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4587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4583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4584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x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>
                <a:latin typeface="cmsy10"/>
              </a:rPr>
              <a:t>·</a:t>
            </a:r>
            <a:r>
              <a:rPr lang="en-US" b="0">
                <a:latin typeface="Arial" charset="0"/>
              </a:rPr>
              <a:t>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5613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4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615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5616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5618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5619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5620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5638800"/>
            <a:ext cx="6858000" cy="641350"/>
            <a:chOff x="480" y="2112"/>
            <a:chExt cx="4320" cy="404"/>
          </a:xfrm>
        </p:grpSpPr>
        <p:sp>
          <p:nvSpPr>
            <p:cNvPr id="25610" name="Line 15"/>
            <p:cNvSpPr>
              <a:spLocks noChangeShapeType="1"/>
            </p:cNvSpPr>
            <p:nvPr/>
          </p:nvSpPr>
          <p:spPr bwMode="auto">
            <a:xfrm>
              <a:off x="480" y="2256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Text Box 16"/>
            <p:cNvSpPr txBox="1">
              <a:spLocks noChangeArrowheads="1"/>
            </p:cNvSpPr>
            <p:nvPr/>
          </p:nvSpPr>
          <p:spPr bwMode="auto">
            <a:xfrm>
              <a:off x="2448" y="2112"/>
              <a:ext cx="1152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2, y = 1,       z = 2</a:t>
              </a:r>
            </a:p>
          </p:txBody>
        </p:sp>
        <p:sp>
          <p:nvSpPr>
            <p:cNvPr id="25612" name="Text Box 17"/>
            <p:cNvSpPr txBox="1">
              <a:spLocks noChangeArrowheads="1"/>
            </p:cNvSpPr>
            <p:nvPr/>
          </p:nvSpPr>
          <p:spPr bwMode="auto">
            <a:xfrm>
              <a:off x="3792" y="2112"/>
              <a:ext cx="1008" cy="40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z = 2*y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5607" name="Text Box 18"/>
          <p:cNvSpPr txBox="1">
            <a:spLocks noChangeArrowheads="1"/>
          </p:cNvSpPr>
          <p:nvPr/>
        </p:nvSpPr>
        <p:spPr bwMode="auto">
          <a:xfrm>
            <a:off x="3810000" y="2667000"/>
            <a:ext cx="3810000" cy="646331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 dirty="0">
                <a:latin typeface="Arial" charset="0"/>
              </a:rPr>
              <a:t>Solve: (2*y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== x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)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en-US" b="0" dirty="0" smtClean="0">
                <a:latin typeface="Arial" charset="0"/>
              </a:rPr>
              <a:t> </a:t>
            </a:r>
            <a:r>
              <a:rPr lang="en-US" b="0" dirty="0">
                <a:latin typeface="Arial" charset="0"/>
              </a:rPr>
              <a:t>(x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&gt; y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+ 10)</a:t>
            </a:r>
          </a:p>
          <a:p>
            <a:pPr algn="l"/>
            <a:r>
              <a:rPr lang="en-US" b="0" dirty="0">
                <a:latin typeface="Arial" charset="0"/>
              </a:rPr>
              <a:t>Solution: x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= 30, y</a:t>
            </a:r>
            <a:r>
              <a:rPr lang="en-US" b="0" baseline="-25000" dirty="0">
                <a:latin typeface="Arial" charset="0"/>
              </a:rPr>
              <a:t>0</a:t>
            </a:r>
            <a:r>
              <a:rPr lang="en-US" b="0" dirty="0">
                <a:latin typeface="Arial" charset="0"/>
              </a:rPr>
              <a:t> = 15</a:t>
            </a:r>
          </a:p>
        </p:txBody>
      </p:sp>
      <p:sp>
        <p:nvSpPr>
          <p:cNvPr id="25608" name="Text Box 19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5609" name="Text Box 20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x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>
                <a:latin typeface="cmsy10"/>
              </a:rPr>
              <a:t>·</a:t>
            </a:r>
            <a:r>
              <a:rPr lang="en-US" b="0">
                <a:latin typeface="Arial" charset="0"/>
              </a:rPr>
              <a:t>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B31ED-30E9-D041-ADAB-BF07C7B95DAC}" type="slidenum">
              <a:rPr lang="en-US"/>
              <a:pPr/>
              <a:t>4</a:t>
            </a:fld>
            <a:endParaRPr lang="en-US"/>
          </a:p>
        </p:txBody>
      </p:sp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First-Order Logic: Syntax</a:t>
            </a:r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/>
              <a:t>Logical Symbols</a:t>
            </a:r>
          </a:p>
          <a:p>
            <a:pPr lvl="1"/>
            <a:r>
              <a:rPr lang="en-US" dirty="0"/>
              <a:t>Propositional connectives: </a:t>
            </a:r>
            <a:r>
              <a:rPr lang="en-US" b="1" dirty="0" smtClean="0">
                <a:latin typeface="cmsy10" charset="0"/>
              </a:rPr>
              <a:t>⋀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</a:rPr>
              <a:t>⋁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</a:rPr>
              <a:t>¬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</a:rPr>
              <a:t>→</a:t>
            </a:r>
            <a:r>
              <a:rPr lang="en-US" dirty="0" smtClean="0"/>
              <a:t>,…</a:t>
            </a:r>
            <a:endParaRPr lang="en-US" dirty="0">
              <a:latin typeface="cmsy10" charset="0"/>
            </a:endParaRPr>
          </a:p>
          <a:p>
            <a:pPr lvl="1"/>
            <a:r>
              <a:rPr lang="en-US" dirty="0"/>
              <a:t>Variables: </a:t>
            </a:r>
            <a:r>
              <a:rPr lang="en-US" dirty="0" smtClean="0"/>
              <a:t>V1</a:t>
            </a:r>
            <a:r>
              <a:rPr lang="en-US" dirty="0"/>
              <a:t>, </a:t>
            </a:r>
            <a:r>
              <a:rPr lang="en-US" dirty="0" smtClean="0"/>
              <a:t>V2</a:t>
            </a:r>
            <a:r>
              <a:rPr lang="en-US" dirty="0"/>
              <a:t>, . . .</a:t>
            </a:r>
          </a:p>
          <a:p>
            <a:pPr lvl="1"/>
            <a:r>
              <a:rPr lang="en-US" dirty="0"/>
              <a:t>Quantifiers: </a:t>
            </a:r>
            <a:r>
              <a:rPr lang="en-US" b="1" dirty="0" smtClean="0">
                <a:latin typeface="cmsy10" charset="0"/>
                <a:sym typeface="Symbol"/>
              </a:rPr>
              <a:t></a:t>
            </a:r>
            <a:r>
              <a:rPr lang="en-US" dirty="0" smtClean="0"/>
              <a:t>, </a:t>
            </a:r>
            <a:r>
              <a:rPr lang="en-US" b="1" dirty="0" smtClean="0">
                <a:latin typeface="cmsy10" charset="0"/>
                <a:sym typeface="Symbol"/>
              </a:rPr>
              <a:t>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Non-logical symbols/Parameters</a:t>
            </a:r>
          </a:p>
          <a:p>
            <a:pPr lvl="1"/>
            <a:r>
              <a:rPr lang="en-US" dirty="0"/>
              <a:t>Equality:  =</a:t>
            </a:r>
          </a:p>
          <a:p>
            <a:pPr lvl="1"/>
            <a:r>
              <a:rPr lang="en-US" dirty="0"/>
              <a:t>Functions: +, -, %, bit-wise &amp;, f(), </a:t>
            </a:r>
            <a:r>
              <a:rPr lang="en-US" dirty="0" err="1"/>
              <a:t>concat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Predicates: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, </a:t>
            </a:r>
            <a:r>
              <a:rPr lang="en-US" dirty="0" err="1"/>
              <a:t>is_substring</a:t>
            </a:r>
            <a:r>
              <a:rPr lang="en-US" dirty="0"/>
              <a:t>, …</a:t>
            </a:r>
          </a:p>
          <a:p>
            <a:pPr lvl="1"/>
            <a:r>
              <a:rPr lang="en-US" dirty="0"/>
              <a:t>Constant symbols: 0, 1.0, null, …</a:t>
            </a:r>
          </a:p>
        </p:txBody>
      </p:sp>
    </p:spTree>
    <p:extLst>
      <p:ext uri="{BB962C8B-B14F-4D97-AF65-F5344CB8AC3E}">
        <p14:creationId xmlns="" xmlns:p14="http://schemas.microsoft.com/office/powerpoint/2010/main" val="34560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6634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6636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6637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6639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6640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6641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2000" y="2819400"/>
            <a:ext cx="6858000" cy="366713"/>
            <a:chOff x="480" y="1776"/>
            <a:chExt cx="4320" cy="231"/>
          </a:xfrm>
        </p:grpSpPr>
        <p:sp>
          <p:nvSpPr>
            <p:cNvPr id="26631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30, y = 15</a:t>
              </a:r>
            </a:p>
          </p:txBody>
        </p:sp>
        <p:sp>
          <p:nvSpPr>
            <p:cNvPr id="26633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Concolic Testing Approach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int double (int v) 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return 2*v;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void </a:t>
            </a:r>
            <a:r>
              <a:rPr lang="en-US" sz="1800" smtClean="0">
                <a:solidFill>
                  <a:srgbClr val="FF3300"/>
                </a:solidFill>
              </a:rPr>
              <a:t>testme </a:t>
            </a:r>
            <a:r>
              <a:rPr lang="en-US" sz="1800" smtClean="0"/>
              <a:t>(int x, int y)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z = double (y);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if (z == x)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if (x &gt; y+10)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	      </a:t>
            </a:r>
            <a:r>
              <a:rPr lang="en-US" sz="1800" smtClean="0">
                <a:solidFill>
                  <a:srgbClr val="FF3300"/>
                </a:solidFill>
              </a:rPr>
              <a:t>ERROR;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FF3300"/>
                </a:solidFill>
              </a:rPr>
              <a:t>		</a:t>
            </a:r>
            <a:r>
              <a:rPr lang="en-US" sz="1800" smtClean="0"/>
              <a:t>}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914400"/>
            <a:ext cx="4876800" cy="5486400"/>
            <a:chOff x="2688" y="576"/>
            <a:chExt cx="3072" cy="3456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3696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4800" y="1152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lg" len="lg"/>
              <a:tailEnd type="triangle" w="lg" len="med"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7663" name="Text Box 7"/>
            <p:cNvSpPr txBox="1">
              <a:spLocks noChangeArrowheads="1"/>
            </p:cNvSpPr>
            <p:nvPr/>
          </p:nvSpPr>
          <p:spPr bwMode="auto">
            <a:xfrm>
              <a:off x="3216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Concrete Execution</a:t>
              </a:r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4368" y="576"/>
              <a:ext cx="960" cy="442"/>
            </a:xfrm>
            <a:prstGeom prst="rect">
              <a:avLst/>
            </a:prstGeom>
            <a:noFill/>
            <a:ln w="12700" algn="ctr">
              <a:noFill/>
              <a:miter lim="800000"/>
              <a:headEnd type="none" w="lg" len="lg"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0">
                  <a:latin typeface="Arial" charset="0"/>
                </a:rPr>
                <a:t>Symbolic Execution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688" y="1056"/>
              <a:ext cx="3072" cy="442"/>
              <a:chOff x="2688" y="960"/>
              <a:chExt cx="3072" cy="442"/>
            </a:xfrm>
          </p:grpSpPr>
          <p:sp>
            <p:nvSpPr>
              <p:cNvPr id="27666" name="Text Box 10"/>
              <p:cNvSpPr txBox="1">
                <a:spLocks noChangeArrowheads="1"/>
              </p:cNvSpPr>
              <p:nvPr/>
            </p:nvSpPr>
            <p:spPr bwMode="auto">
              <a:xfrm>
                <a:off x="2688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concrete state</a:t>
                </a:r>
              </a:p>
            </p:txBody>
          </p:sp>
          <p:sp>
            <p:nvSpPr>
              <p:cNvPr id="27667" name="Text Box 11"/>
              <p:cNvSpPr txBox="1">
                <a:spLocks noChangeArrowheads="1"/>
              </p:cNvSpPr>
              <p:nvPr/>
            </p:nvSpPr>
            <p:spPr bwMode="auto">
              <a:xfrm>
                <a:off x="3936" y="960"/>
                <a:ext cx="864" cy="442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symbolic state</a:t>
                </a:r>
              </a:p>
            </p:txBody>
          </p:sp>
          <p:sp>
            <p:nvSpPr>
              <p:cNvPr id="27668" name="Text Box 12"/>
              <p:cNvSpPr txBox="1">
                <a:spLocks noChangeArrowheads="1"/>
              </p:cNvSpPr>
              <p:nvPr/>
            </p:nvSpPr>
            <p:spPr bwMode="auto">
              <a:xfrm>
                <a:off x="4800" y="960"/>
                <a:ext cx="960" cy="423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 type="none" w="lg" len="lg"/>
                <a:tailEnd type="none" w="lg" len="lg"/>
              </a:ln>
            </p:spPr>
            <p:txBody>
              <a:bodyPr>
                <a:spAutoFit/>
              </a:bodyPr>
              <a:lstStyle/>
              <a:p>
                <a:r>
                  <a:rPr lang="en-US" sz="2000" b="0">
                    <a:solidFill>
                      <a:srgbClr val="003366"/>
                    </a:solidFill>
                    <a:latin typeface="Arial" charset="0"/>
                  </a:rPr>
                  <a:t>path </a:t>
                </a:r>
                <a:r>
                  <a:rPr lang="en-US" b="0">
                    <a:solidFill>
                      <a:srgbClr val="003366"/>
                    </a:solidFill>
                    <a:latin typeface="Arial" charset="0"/>
                  </a:rPr>
                  <a:t>condition</a:t>
                </a:r>
              </a:p>
            </p:txBody>
          </p:sp>
        </p:grpSp>
      </p:grp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4114800" y="2895600"/>
            <a:ext cx="1676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>
              <a:latin typeface="Arial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38200" y="4572000"/>
            <a:ext cx="6858000" cy="366713"/>
            <a:chOff x="480" y="1776"/>
            <a:chExt cx="4320" cy="231"/>
          </a:xfrm>
        </p:grpSpPr>
        <p:sp>
          <p:nvSpPr>
            <p:cNvPr id="27658" name="Line 15"/>
            <p:cNvSpPr>
              <a:spLocks noChangeShapeType="1"/>
            </p:cNvSpPr>
            <p:nvPr/>
          </p:nvSpPr>
          <p:spPr bwMode="auto">
            <a:xfrm>
              <a:off x="480" y="1920"/>
              <a:ext cx="1968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 type="triangle" w="lg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Text Box 16"/>
            <p:cNvSpPr txBox="1">
              <a:spLocks noChangeArrowheads="1"/>
            </p:cNvSpPr>
            <p:nvPr/>
          </p:nvSpPr>
          <p:spPr bwMode="auto">
            <a:xfrm>
              <a:off x="2448" y="1776"/>
              <a:ext cx="1152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30, y = 15</a:t>
              </a:r>
            </a:p>
          </p:txBody>
        </p:sp>
        <p:sp>
          <p:nvSpPr>
            <p:cNvPr id="27660" name="Text Box 17"/>
            <p:cNvSpPr txBox="1">
              <a:spLocks noChangeArrowheads="1"/>
            </p:cNvSpPr>
            <p:nvPr/>
          </p:nvSpPr>
          <p:spPr bwMode="auto">
            <a:xfrm>
              <a:off x="3792" y="1776"/>
              <a:ext cx="1008" cy="23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b="0">
                  <a:latin typeface="Arial" charset="0"/>
                </a:rPr>
                <a:t>x = x</a:t>
              </a:r>
              <a:r>
                <a:rPr lang="en-US" b="0" baseline="-25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, y = y</a:t>
              </a:r>
              <a:r>
                <a:rPr lang="en-US" b="0" baseline="-25000">
                  <a:latin typeface="Arial" charset="0"/>
                </a:rPr>
                <a:t>0</a:t>
              </a:r>
            </a:p>
          </p:txBody>
        </p:sp>
      </p:grpSp>
      <p:sp>
        <p:nvSpPr>
          <p:cNvPr id="27655" name="Text Box 18"/>
          <p:cNvSpPr txBox="1">
            <a:spLocks noChangeArrowheads="1"/>
          </p:cNvSpPr>
          <p:nvPr/>
        </p:nvSpPr>
        <p:spPr bwMode="auto">
          <a:xfrm>
            <a:off x="7620000" y="3657600"/>
            <a:ext cx="1219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2*y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== x</a:t>
            </a:r>
            <a:r>
              <a:rPr lang="en-US" b="0" baseline="-25000">
                <a:latin typeface="Arial" charset="0"/>
              </a:rPr>
              <a:t>0</a:t>
            </a:r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7467600" y="4191000"/>
            <a:ext cx="1447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0">
                <a:latin typeface="Arial" charset="0"/>
              </a:rPr>
              <a:t>x</a:t>
            </a:r>
            <a:r>
              <a:rPr lang="en-US" b="0" baseline="-25000">
                <a:latin typeface="Arial" charset="0"/>
              </a:rPr>
              <a:t>0 </a:t>
            </a:r>
            <a:r>
              <a:rPr lang="en-US" b="0">
                <a:latin typeface="Arial" charset="0"/>
              </a:rPr>
              <a:t>&gt; y</a:t>
            </a:r>
            <a:r>
              <a:rPr lang="en-US" b="0" baseline="-25000">
                <a:latin typeface="Arial" charset="0"/>
              </a:rPr>
              <a:t>0</a:t>
            </a:r>
            <a:r>
              <a:rPr lang="en-US" b="0">
                <a:latin typeface="Arial" charset="0"/>
              </a:rPr>
              <a:t>+10</a:t>
            </a:r>
          </a:p>
        </p:txBody>
      </p:sp>
      <p:sp>
        <p:nvSpPr>
          <p:cNvPr id="27657" name="AutoShape 20"/>
          <p:cNvSpPr>
            <a:spLocks noChangeArrowheads="1"/>
          </p:cNvSpPr>
          <p:nvPr/>
        </p:nvSpPr>
        <p:spPr bwMode="auto">
          <a:xfrm>
            <a:off x="3733800" y="16764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DEBD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b="0">
                <a:latin typeface="Arial" charset="0"/>
              </a:rPr>
              <a:t>Program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Verifier Architecture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Verification Condition Generator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Creates verification conditions (mathematical logic formulas) from program’s source code</a:t>
            </a:r>
          </a:p>
          <a:p>
            <a:pPr lvl="1"/>
            <a:r>
              <a:rPr lang="en-CA" dirty="0" smtClean="0"/>
              <a:t>If VC is valid – program is correct</a:t>
            </a:r>
          </a:p>
          <a:p>
            <a:pPr lvl="1"/>
            <a:r>
              <a:rPr lang="en-CA" dirty="0" smtClean="0"/>
              <a:t>If VC is invalid – possible error in program</a:t>
            </a:r>
          </a:p>
          <a:p>
            <a:r>
              <a:rPr lang="en-CA" dirty="0" smtClean="0"/>
              <a:t>Based on the theory of Hoare triples</a:t>
            </a:r>
          </a:p>
          <a:p>
            <a:pPr lvl="1"/>
            <a:r>
              <a:rPr lang="en-US" dirty="0" smtClean="0"/>
              <a:t>Formalization of software semantics for verification</a:t>
            </a:r>
            <a:endParaRPr lang="en-CA" dirty="0" smtClean="0"/>
          </a:p>
          <a:p>
            <a:r>
              <a:rPr lang="en-CA" dirty="0" smtClean="0"/>
              <a:t>Verification conditions computed automatically using </a:t>
            </a:r>
            <a:r>
              <a:rPr lang="en-CA" i="1" dirty="0" smtClean="0"/>
              <a:t>weakest preconditions</a:t>
            </a:r>
            <a:r>
              <a:rPr lang="en-CA" dirty="0" smtClean="0"/>
              <a:t> (</a:t>
            </a:r>
            <a:r>
              <a:rPr lang="en-CA" dirty="0" err="1" smtClean="0"/>
              <a:t>wp</a:t>
            </a:r>
            <a:r>
              <a:rPr lang="en-CA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Command Language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x := 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havoc</a:t>
            </a:r>
            <a:r>
              <a:rPr lang="en-US" dirty="0" smtClean="0"/>
              <a:t> x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assert</a:t>
            </a:r>
            <a:r>
              <a:rPr lang="en-US" dirty="0" smtClean="0"/>
              <a:t> P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P</a:t>
            </a:r>
          </a:p>
          <a:p>
            <a:pPr>
              <a:buNone/>
            </a:pPr>
            <a:r>
              <a:rPr lang="en-US" dirty="0" smtClean="0"/>
              <a:t>S ; T		[sequential composition]</a:t>
            </a:r>
          </a:p>
          <a:p>
            <a:pPr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Symbol"/>
              </a:rPr>
              <a:t> </a:t>
            </a:r>
            <a:r>
              <a:rPr lang="en-US" dirty="0" smtClean="0"/>
              <a:t>T		[choice statement]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Program state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</a:p>
          <a:p>
            <a:pPr lvl="1"/>
            <a:r>
              <a:rPr lang="en-CA" dirty="0" smtClean="0"/>
              <a:t>Assignment of values (of proper type) to all program variables</a:t>
            </a:r>
          </a:p>
          <a:p>
            <a:pPr lvl="1"/>
            <a:r>
              <a:rPr lang="en-US" dirty="0" smtClean="0"/>
              <a:t>Sometimes includes </a:t>
            </a:r>
            <a:r>
              <a:rPr lang="en-US" dirty="0" smtClean="0">
                <a:solidFill>
                  <a:srgbClr val="0070C0"/>
                </a:solidFill>
              </a:rPr>
              <a:t>program counter</a:t>
            </a:r>
            <a:r>
              <a:rPr lang="en-US" dirty="0" smtClean="0"/>
              <a:t> variable </a:t>
            </a:r>
            <a:r>
              <a:rPr lang="en-US" i="1" dirty="0" smtClean="0"/>
              <a:t>pc</a:t>
            </a:r>
          </a:p>
          <a:p>
            <a:pPr lvl="2"/>
            <a:r>
              <a:rPr lang="en-US" dirty="0" smtClean="0"/>
              <a:t>Holds current program location</a:t>
            </a:r>
            <a:endParaRPr lang="en-CA" dirty="0" smtClean="0"/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i="1" dirty="0" smtClean="0"/>
              <a:t>s</a:t>
            </a:r>
            <a:r>
              <a:rPr lang="en-US" dirty="0" smtClean="0"/>
              <a:t> :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-1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1)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s</a:t>
            </a:r>
            <a:r>
              <a:rPr lang="en-US" dirty="0" smtClean="0"/>
              <a:t> : (</a:t>
            </a:r>
            <a:r>
              <a:rPr lang="en-US" i="1" dirty="0" smtClean="0"/>
              <a:t>pc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</a:t>
            </a:r>
            <a:r>
              <a:rPr lang="en-US" dirty="0" smtClean="0"/>
              <a:t>L,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</a:t>
            </a:r>
            <a:r>
              <a:rPr lang="en-US" dirty="0" smtClean="0"/>
              <a:t>0,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</a:t>
            </a:r>
            <a:r>
              <a:rPr lang="en-US" dirty="0" smtClean="0"/>
              <a:t>3)</a:t>
            </a:r>
            <a:endParaRPr lang="en-CA" dirty="0" smtClean="0">
              <a:solidFill>
                <a:srgbClr val="0070C0"/>
              </a:solidFill>
            </a:endParaRPr>
          </a:p>
          <a:p>
            <a:r>
              <a:rPr lang="en-CA" dirty="0" smtClean="0">
                <a:solidFill>
                  <a:srgbClr val="0070C0"/>
                </a:solidFill>
              </a:rPr>
              <a:t>Reachable state</a:t>
            </a:r>
            <a:r>
              <a:rPr lang="en-CA" dirty="0" smtClean="0"/>
              <a:t> is a state that can be reached during some computation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States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set of program states can be described using a FOL formula</a:t>
            </a:r>
          </a:p>
          <a:p>
            <a:r>
              <a:rPr lang="en-US" dirty="0" smtClean="0"/>
              <a:t>Example</a:t>
            </a:r>
          </a:p>
          <a:p>
            <a:pPr lvl="1">
              <a:buNone/>
            </a:pPr>
            <a:r>
              <a:rPr lang="en-US" dirty="0" smtClean="0"/>
              <a:t>Set of states:</a:t>
            </a:r>
          </a:p>
          <a:p>
            <a:pPr lvl="1">
              <a:buNone/>
            </a:pPr>
            <a:r>
              <a:rPr lang="en-US" i="1" dirty="0" smtClean="0"/>
              <a:t>s</a:t>
            </a:r>
            <a:r>
              <a:rPr lang="en-US" dirty="0" smtClean="0"/>
              <a:t> : {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1</a:t>
            </a:r>
            <a:r>
              <a:rPr lang="en-US" dirty="0" smtClean="0"/>
              <a:t>),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2), (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>
                <a:sym typeface="MT Extra"/>
              </a:rPr>
              <a:t> 3)</a:t>
            </a:r>
            <a:r>
              <a:rPr lang="en-US" dirty="0" smtClean="0"/>
              <a:t> }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FOL formulas defining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1</a:t>
            </a:r>
            <a:r>
              <a:rPr lang="en-US" dirty="0" smtClean="0">
                <a:latin typeface="cmsy10"/>
              </a:rPr>
              <a:t> Ç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2 </a:t>
            </a:r>
            <a:r>
              <a:rPr lang="en-US" dirty="0" smtClean="0">
                <a:latin typeface="cmsy10"/>
              </a:rPr>
              <a:t>Ç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= 3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0 &lt;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latin typeface="cmsy10"/>
              </a:rPr>
              <a:t>Æ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&lt; 4	[if </a:t>
            </a:r>
            <a:r>
              <a:rPr lang="en-US" i="1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 is integer]</a:t>
            </a:r>
            <a:endParaRPr lang="en-C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Hoare Triple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3048000"/>
            <a:ext cx="8153400" cy="26670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 is a command</a:t>
            </a:r>
          </a:p>
          <a:p>
            <a:r>
              <a:rPr lang="en-CA" dirty="0" smtClean="0"/>
              <a:t>P is a </a:t>
            </a:r>
            <a:r>
              <a:rPr lang="en-CA" dirty="0" smtClean="0">
                <a:solidFill>
                  <a:srgbClr val="0070C0"/>
                </a:solidFill>
              </a:rPr>
              <a:t>precondition</a:t>
            </a:r>
            <a:r>
              <a:rPr lang="en-CA" dirty="0" smtClean="0"/>
              <a:t> – formula about program state before S executes</a:t>
            </a:r>
          </a:p>
          <a:p>
            <a:r>
              <a:rPr lang="en-CA" dirty="0" smtClean="0"/>
              <a:t>Q is a </a:t>
            </a:r>
            <a:r>
              <a:rPr lang="en-CA" dirty="0" err="1" smtClean="0">
                <a:solidFill>
                  <a:srgbClr val="0070C0"/>
                </a:solidFill>
              </a:rPr>
              <a:t>postcondition</a:t>
            </a:r>
            <a:r>
              <a:rPr lang="en-CA" dirty="0" smtClean="0"/>
              <a:t> – formula about program state after S executes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066800" y="1981200"/>
            <a:ext cx="6629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CA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 P }  S  { Q }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09600" y="1066800"/>
            <a:ext cx="8382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Used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 reasoning about (program) executions</a:t>
            </a: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Hoare Triple Definition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531352" cy="243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 state </a:t>
            </a:r>
            <a:r>
              <a:rPr lang="en-US" i="1" dirty="0" smtClean="0"/>
              <a:t>s</a:t>
            </a:r>
            <a:r>
              <a:rPr lang="en-US" dirty="0" smtClean="0"/>
              <a:t> satisfies precondition P, every terminating execution of command S starting in </a:t>
            </a:r>
            <a:r>
              <a:rPr lang="en-US" i="1" dirty="0" smtClean="0"/>
              <a:t>s</a:t>
            </a:r>
          </a:p>
          <a:p>
            <a:pPr lvl="1"/>
            <a:r>
              <a:rPr lang="en-US" dirty="0" smtClean="0"/>
              <a:t>does not go wrong, and</a:t>
            </a:r>
          </a:p>
          <a:p>
            <a:pPr lvl="1"/>
            <a:r>
              <a:rPr lang="en-US" dirty="0" smtClean="0"/>
              <a:t>establishes </a:t>
            </a:r>
            <a:r>
              <a:rPr lang="en-US" dirty="0" err="1" smtClean="0"/>
              <a:t>postcondition</a:t>
            </a:r>
            <a:r>
              <a:rPr lang="en-US" dirty="0" smtClean="0"/>
              <a:t> Q</a:t>
            </a:r>
            <a:endParaRPr lang="en-CA" dirty="0" smtClean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066800" y="1219200"/>
            <a:ext cx="6629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CA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 P }  S  { Q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Hoare Triple Examples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{a = 2} b := a + 3; {b &gt; 0}</a:t>
            </a:r>
          </a:p>
          <a:p>
            <a:r>
              <a:rPr lang="pt-BR" dirty="0" smtClean="0"/>
              <a:t>{a = 2} b := a + 3; {b = 5}</a:t>
            </a:r>
          </a:p>
          <a:p>
            <a:r>
              <a:rPr lang="pt-BR" dirty="0" smtClean="0"/>
              <a:t>{a &gt; 3} b := a + 3; {a &gt; 0}</a:t>
            </a:r>
          </a:p>
          <a:p>
            <a:r>
              <a:rPr lang="pt-BR" dirty="0" smtClean="0"/>
              <a:t>{a = 2} b := a * a;  {b &gt; 0}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9050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∀X</a:t>
            </a:r>
            <a:r>
              <a:rPr lang="en-US" i="1" dirty="0" smtClean="0"/>
              <a:t>:S.  p(f(X),X) </a:t>
            </a:r>
            <a:r>
              <a:rPr lang="en-US" i="1" dirty="0" smtClean="0">
                <a:sym typeface="Symbol"/>
              </a:rPr>
              <a:t> Y:S </a:t>
            </a:r>
            <a:r>
              <a:rPr lang="en-US" i="1" dirty="0" smtClean="0"/>
              <a:t>. p(f(g(X,Y)),g(X,Y)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Weakest Precondition [</a:t>
            </a:r>
            <a:r>
              <a:rPr lang="en-CA" dirty="0" err="1" smtClean="0"/>
              <a:t>Dijkstra</a:t>
            </a:r>
            <a:r>
              <a:rPr lang="en-CA" dirty="0" smtClean="0"/>
              <a:t>]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8848" cy="5486400"/>
          </a:xfrm>
        </p:spPr>
        <p:txBody>
          <a:bodyPr>
            <a:normAutofit/>
          </a:bodyPr>
          <a:lstStyle/>
          <a:p>
            <a:r>
              <a:rPr lang="en-CA" dirty="0" smtClean="0"/>
              <a:t>The most general (i.e., weakest) P that satisfies</a:t>
            </a:r>
          </a:p>
          <a:p>
            <a:pPr algn="ctr">
              <a:buNone/>
            </a:pPr>
            <a:r>
              <a:rPr lang="en-CA" dirty="0" smtClean="0"/>
              <a:t>{ P } S { Q }</a:t>
            </a:r>
          </a:p>
          <a:p>
            <a:pPr>
              <a:buNone/>
            </a:pPr>
            <a:r>
              <a:rPr lang="en-CA" dirty="0" smtClean="0"/>
              <a:t>	is called the </a:t>
            </a:r>
            <a:r>
              <a:rPr lang="en-CA" dirty="0" smtClean="0">
                <a:solidFill>
                  <a:srgbClr val="0070C0"/>
                </a:solidFill>
              </a:rPr>
              <a:t>weakest precondition</a:t>
            </a:r>
            <a:r>
              <a:rPr lang="en-CA" dirty="0" smtClean="0"/>
              <a:t> of S with respect to Q, written:</a:t>
            </a:r>
          </a:p>
          <a:p>
            <a:pPr algn="ctr">
              <a:buNone/>
            </a:pP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  <a:p>
            <a:r>
              <a:rPr lang="en-US" dirty="0" smtClean="0"/>
              <a:t>To check </a:t>
            </a:r>
            <a:r>
              <a:rPr lang="en-CA" dirty="0" smtClean="0"/>
              <a:t>{ P } S { Q } prove P</a:t>
            </a:r>
            <a:r>
              <a:rPr lang="en-US" dirty="0" smtClean="0">
                <a:latin typeface="Symbol"/>
                <a:sym typeface="Symbol"/>
              </a:rPr>
              <a:t>  </a:t>
            </a:r>
            <a:r>
              <a:rPr lang="en-CA" dirty="0" err="1" smtClean="0"/>
              <a:t>wp</a:t>
            </a:r>
            <a:r>
              <a:rPr lang="en-CA" dirty="0" smtClean="0"/>
              <a:t>(S, Q</a:t>
            </a:r>
            <a:r>
              <a:rPr lang="en-CA" dirty="0" smtClean="0"/>
              <a:t>)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al 24"/>
          <p:cNvSpPr>
            <a:spLocks noChangeArrowheads="1"/>
          </p:cNvSpPr>
          <p:nvPr/>
        </p:nvSpPr>
        <p:spPr bwMode="auto">
          <a:xfrm>
            <a:off x="2500313" y="4441825"/>
            <a:ext cx="1052512" cy="561975"/>
          </a:xfrm>
          <a:prstGeom prst="ellipse">
            <a:avLst/>
          </a:prstGeom>
          <a:solidFill>
            <a:srgbClr val="F000DF">
              <a:alpha val="45882"/>
            </a:srgbClr>
          </a:solidFill>
          <a:ln w="12700">
            <a:solidFill>
              <a:srgbClr val="F000D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wp</a:t>
            </a:r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Weakest Precondition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772400" cy="25765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wp</a:t>
            </a:r>
            <a:r>
              <a:rPr lang="en-US" dirty="0" smtClean="0"/>
              <a:t>: </a:t>
            </a:r>
            <a:r>
              <a:rPr lang="en-US" dirty="0" err="1" smtClean="0"/>
              <a:t>Stm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(</a:t>
            </a:r>
            <a:r>
              <a:rPr lang="en-US" dirty="0" err="1" smtClean="0">
                <a:sym typeface="Symbol" pitchFamily="18" charset="2"/>
              </a:rPr>
              <a:t>AssAss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wp</a:t>
            </a:r>
            <a:r>
              <a:rPr lang="en-US" dirty="0" smtClean="0"/>
              <a:t> </a:t>
            </a:r>
            <a:r>
              <a:rPr lang="en-US" dirty="0" smtClean="0">
                <a:sym typeface="Math B" pitchFamily="2" charset="2"/>
              </a:rPr>
              <a:t></a:t>
            </a:r>
            <a:r>
              <a:rPr lang="en-US" dirty="0" smtClean="0"/>
              <a:t>S</a:t>
            </a:r>
            <a:r>
              <a:rPr lang="en-US" dirty="0" smtClean="0">
                <a:sym typeface="Math B" pitchFamily="2" charset="2"/>
              </a:rPr>
              <a:t>(</a:t>
            </a:r>
            <a:r>
              <a:rPr lang="en-US" dirty="0" smtClean="0"/>
              <a:t>Q) – the weakest condition such that every terminating computation of S results in a state satisfying Q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  <a:sym typeface="Symbol" pitchFamily="18" charset="2"/>
              </a:rPr>
              <a:t>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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 err="1" smtClean="0"/>
              <a:t>wp</a:t>
            </a:r>
            <a:r>
              <a:rPr lang="en-US" dirty="0" smtClean="0">
                <a:sym typeface="Math B" pitchFamily="2" charset="2"/>
              </a:rPr>
              <a:t> </a:t>
            </a:r>
            <a:r>
              <a:rPr lang="en-US" dirty="0" smtClean="0"/>
              <a:t>S</a:t>
            </a:r>
            <a:r>
              <a:rPr lang="en-US" dirty="0" smtClean="0">
                <a:sym typeface="Math B" pitchFamily="2" charset="2"/>
              </a:rPr>
              <a:t>(</a:t>
            </a:r>
            <a:r>
              <a:rPr lang="en-US" dirty="0" smtClean="0"/>
              <a:t>Q) </a:t>
            </a:r>
            <a:r>
              <a:rPr lang="en-US" dirty="0" smtClean="0">
                <a:sym typeface="Symbol" pitchFamily="18" charset="2"/>
              </a:rPr>
              <a:t></a:t>
            </a:r>
            <a:r>
              <a:rPr lang="he-IL" dirty="0" smtClean="0">
                <a:cs typeface="Times New Roman" pitchFamily="18" charset="0"/>
                <a:sym typeface="Math B" pitchFamily="2" charset="2"/>
              </a:rPr>
              <a:t> 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’: 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S </a:t>
            </a:r>
            <a:r>
              <a:rPr lang="en-US" dirty="0" smtClean="0">
                <a:cs typeface="Times New Roman" pitchFamily="18" charset="0"/>
                <a:sym typeface="Symbol" pitchFamily="18" charset="2"/>
              </a:rPr>
              <a:t>’  ’ </a:t>
            </a:r>
            <a:r>
              <a:rPr lang="en-US" dirty="0" smtClean="0">
                <a:cs typeface="Times New Roman" pitchFamily="18" charset="0"/>
                <a:sym typeface="Math B" pitchFamily="2" charset="2"/>
              </a:rPr>
              <a:t> </a:t>
            </a:r>
            <a:r>
              <a:rPr lang="en-US" dirty="0" smtClean="0"/>
              <a:t>Q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4500563" y="4775200"/>
            <a:ext cx="457200" cy="561975"/>
          </a:xfrm>
          <a:prstGeom prst="ellipse">
            <a:avLst/>
          </a:prstGeom>
          <a:solidFill>
            <a:srgbClr val="F000DF">
              <a:alpha val="45882"/>
            </a:srgbClr>
          </a:solidFill>
          <a:ln w="12700">
            <a:solidFill>
              <a:srgbClr val="F000D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Q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3000375" y="3956050"/>
            <a:ext cx="1771650" cy="1601788"/>
            <a:chOff x="3000375" y="3956378"/>
            <a:chExt cx="1771650" cy="1601460"/>
          </a:xfrm>
        </p:grpSpPr>
        <p:sp>
          <p:nvSpPr>
            <p:cNvPr id="21511" name="Oval 28"/>
            <p:cNvSpPr>
              <a:spLocks noChangeArrowheads="1"/>
            </p:cNvSpPr>
            <p:nvPr/>
          </p:nvSpPr>
          <p:spPr bwMode="auto">
            <a:xfrm rot="-5400000">
              <a:off x="4654637" y="4570741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2" name="Oval 29"/>
            <p:cNvSpPr>
              <a:spLocks noChangeArrowheads="1"/>
            </p:cNvSpPr>
            <p:nvPr/>
          </p:nvSpPr>
          <p:spPr bwMode="auto">
            <a:xfrm rot="-5400000">
              <a:off x="4654638" y="4872366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3" name="Oval 30"/>
            <p:cNvSpPr>
              <a:spLocks noChangeArrowheads="1"/>
            </p:cNvSpPr>
            <p:nvPr/>
          </p:nvSpPr>
          <p:spPr bwMode="auto">
            <a:xfrm rot="-5400000">
              <a:off x="4654638" y="5173991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4" name="Oval 31"/>
            <p:cNvSpPr>
              <a:spLocks noChangeArrowheads="1"/>
            </p:cNvSpPr>
            <p:nvPr/>
          </p:nvSpPr>
          <p:spPr bwMode="auto">
            <a:xfrm rot="-5400000">
              <a:off x="4654638" y="5475616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5" name="Oval 35"/>
            <p:cNvSpPr>
              <a:spLocks noChangeArrowheads="1"/>
            </p:cNvSpPr>
            <p:nvPr/>
          </p:nvSpPr>
          <p:spPr bwMode="auto">
            <a:xfrm rot="-5400000">
              <a:off x="3060787" y="3956378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6" name="Oval 37"/>
            <p:cNvSpPr>
              <a:spLocks noChangeArrowheads="1"/>
            </p:cNvSpPr>
            <p:nvPr/>
          </p:nvSpPr>
          <p:spPr bwMode="auto">
            <a:xfrm rot="-5400000">
              <a:off x="3005923" y="4475491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7" name="Oval 38"/>
            <p:cNvSpPr>
              <a:spLocks noChangeArrowheads="1"/>
            </p:cNvSpPr>
            <p:nvPr/>
          </p:nvSpPr>
          <p:spPr bwMode="auto">
            <a:xfrm rot="-5400000">
              <a:off x="3060788" y="4862841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8" name="Oval 39"/>
            <p:cNvSpPr>
              <a:spLocks noChangeArrowheads="1"/>
            </p:cNvSpPr>
            <p:nvPr/>
          </p:nvSpPr>
          <p:spPr bwMode="auto">
            <a:xfrm rot="-5400000">
              <a:off x="3060788" y="5164466"/>
              <a:ext cx="76200" cy="762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1519" name="Oval 40"/>
            <p:cNvSpPr>
              <a:spLocks noChangeArrowheads="1"/>
            </p:cNvSpPr>
            <p:nvPr/>
          </p:nvSpPr>
          <p:spPr bwMode="auto">
            <a:xfrm rot="-5400000">
              <a:off x="3060788" y="5466091"/>
              <a:ext cx="76200" cy="762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cxnSp>
          <p:nvCxnSpPr>
            <p:cNvPr id="21520" name="Straight Arrow Connector 38"/>
            <p:cNvCxnSpPr>
              <a:cxnSpLocks noChangeShapeType="1"/>
              <a:endCxn id="21512" idx="1"/>
            </p:cNvCxnSpPr>
            <p:nvPr/>
          </p:nvCxnSpPr>
          <p:spPr bwMode="auto">
            <a:xfrm>
              <a:off x="3000375" y="4514850"/>
              <a:ext cx="1665422" cy="42255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1" name="Straight Arrow Connector 41"/>
            <p:cNvCxnSpPr>
              <a:cxnSpLocks noChangeShapeType="1"/>
              <a:stCxn id="21517" idx="2"/>
              <a:endCxn id="21512" idx="1"/>
            </p:cNvCxnSpPr>
            <p:nvPr/>
          </p:nvCxnSpPr>
          <p:spPr bwMode="auto">
            <a:xfrm flipV="1">
              <a:off x="3098888" y="4937407"/>
              <a:ext cx="1566909" cy="163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2" name="Straight Arrow Connector 43"/>
            <p:cNvCxnSpPr>
              <a:cxnSpLocks noChangeShapeType="1"/>
              <a:stCxn id="21518" idx="4"/>
              <a:endCxn id="21513" idx="0"/>
            </p:cNvCxnSpPr>
            <p:nvPr/>
          </p:nvCxnSpPr>
          <p:spPr bwMode="auto">
            <a:xfrm>
              <a:off x="3136988" y="5202566"/>
              <a:ext cx="1517650" cy="952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3" name="Straight Arrow Connector 47"/>
            <p:cNvCxnSpPr>
              <a:cxnSpLocks noChangeShapeType="1"/>
              <a:endCxn id="21514" idx="3"/>
            </p:cNvCxnSpPr>
            <p:nvPr/>
          </p:nvCxnSpPr>
          <p:spPr bwMode="auto">
            <a:xfrm>
              <a:off x="3186113" y="5214938"/>
              <a:ext cx="1533566" cy="325719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1524" name="Straight Arrow Connector 49"/>
            <p:cNvCxnSpPr>
              <a:cxnSpLocks noChangeShapeType="1"/>
              <a:stCxn id="21519" idx="3"/>
            </p:cNvCxnSpPr>
            <p:nvPr/>
          </p:nvCxnSpPr>
          <p:spPr bwMode="auto">
            <a:xfrm>
              <a:off x="3125829" y="5531132"/>
              <a:ext cx="1646196" cy="26706"/>
            </a:xfrm>
            <a:prstGeom prst="straightConnector1">
              <a:avLst/>
            </a:prstGeom>
            <a:noFill/>
            <a:ln w="28575" algn="ctr">
              <a:solidFill>
                <a:schemeClr val="bg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Weakest Precondition [</a:t>
            </a:r>
            <a:r>
              <a:rPr lang="en-CA" dirty="0" err="1" smtClean="0"/>
              <a:t>Dijkstra</a:t>
            </a:r>
            <a:r>
              <a:rPr lang="en-CA" dirty="0" smtClean="0"/>
              <a:t>]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308848" cy="54864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most general (i.e., weakest) P that satisfies</a:t>
            </a:r>
          </a:p>
          <a:p>
            <a:pPr algn="ctr">
              <a:buNone/>
            </a:pPr>
            <a:r>
              <a:rPr lang="en-CA" dirty="0" smtClean="0"/>
              <a:t>{ P } S { Q }</a:t>
            </a:r>
          </a:p>
          <a:p>
            <a:pPr>
              <a:buNone/>
            </a:pPr>
            <a:r>
              <a:rPr lang="en-CA" dirty="0" smtClean="0"/>
              <a:t>	is called the </a:t>
            </a:r>
            <a:r>
              <a:rPr lang="en-CA" dirty="0" smtClean="0">
                <a:solidFill>
                  <a:srgbClr val="0070C0"/>
                </a:solidFill>
              </a:rPr>
              <a:t>weakest precondition</a:t>
            </a:r>
            <a:r>
              <a:rPr lang="en-CA" dirty="0" smtClean="0"/>
              <a:t> of S with respect to Q, written:</a:t>
            </a:r>
          </a:p>
          <a:p>
            <a:pPr algn="ctr">
              <a:buNone/>
            </a:pP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  <a:p>
            <a:r>
              <a:rPr lang="en-US" dirty="0" smtClean="0"/>
              <a:t>To check </a:t>
            </a:r>
            <a:r>
              <a:rPr lang="en-CA" dirty="0" smtClean="0"/>
              <a:t>{ P } S { Q } prove P</a:t>
            </a:r>
            <a:r>
              <a:rPr lang="en-US" dirty="0" smtClean="0">
                <a:latin typeface="Symbol"/>
                <a:sym typeface="Symbol"/>
              </a:rPr>
              <a:t>  </a:t>
            </a:r>
            <a:r>
              <a:rPr lang="en-CA" dirty="0" err="1" smtClean="0"/>
              <a:t>wp</a:t>
            </a:r>
            <a:r>
              <a:rPr lang="en-CA" dirty="0" smtClean="0"/>
              <a:t>(S, Q)</a:t>
            </a:r>
          </a:p>
          <a:p>
            <a:r>
              <a:rPr lang="en-CA" dirty="0" smtClean="0"/>
              <a:t>Example</a:t>
            </a:r>
          </a:p>
          <a:p>
            <a:pPr algn="ctr">
              <a:buNone/>
            </a:pPr>
            <a:r>
              <a:rPr lang="pt-BR" dirty="0" smtClean="0"/>
              <a:t>{</a:t>
            </a:r>
            <a:r>
              <a:rPr lang="pt-BR" dirty="0" smtClean="0">
                <a:solidFill>
                  <a:srgbClr val="0070C0"/>
                </a:solidFill>
              </a:rPr>
              <a:t>?P?</a:t>
            </a:r>
            <a:r>
              <a:rPr lang="pt-BR" dirty="0" smtClean="0"/>
              <a:t>}  b := a + 3; {b &gt; 0}</a:t>
            </a:r>
          </a:p>
          <a:p>
            <a:pPr algn="ctr">
              <a:buNone/>
            </a:pPr>
            <a:r>
              <a:rPr lang="pt-BR" dirty="0" smtClean="0"/>
              <a:t>{a + 3 &gt; 0}  b := a + 3; {b &gt; 0}</a:t>
            </a:r>
          </a:p>
          <a:p>
            <a:pPr algn="ctr">
              <a:buNone/>
            </a:pPr>
            <a:r>
              <a:rPr lang="pt-BR" dirty="0" smtClean="0"/>
              <a:t>wp(b := a + 3, b &gt; 0) = a + 3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Strongest </a:t>
            </a:r>
            <a:r>
              <a:rPr lang="en-US" dirty="0" err="1" smtClean="0"/>
              <a:t>Postcondition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strongest Q that satisfies</a:t>
            </a:r>
          </a:p>
          <a:p>
            <a:pPr algn="ctr">
              <a:buNone/>
            </a:pPr>
            <a:r>
              <a:rPr lang="en-CA" dirty="0" smtClean="0"/>
              <a:t>{ P } S { Q }</a:t>
            </a:r>
          </a:p>
          <a:p>
            <a:pPr>
              <a:buNone/>
            </a:pPr>
            <a:r>
              <a:rPr lang="en-CA" dirty="0" smtClean="0"/>
              <a:t>	is called the </a:t>
            </a:r>
            <a:r>
              <a:rPr lang="en-CA" dirty="0" smtClean="0">
                <a:solidFill>
                  <a:srgbClr val="0070C0"/>
                </a:solidFill>
              </a:rPr>
              <a:t>strongest </a:t>
            </a:r>
            <a:r>
              <a:rPr lang="en-CA" dirty="0" err="1" smtClean="0">
                <a:solidFill>
                  <a:srgbClr val="0070C0"/>
                </a:solidFill>
              </a:rPr>
              <a:t>postcondition</a:t>
            </a:r>
            <a:r>
              <a:rPr lang="en-CA" dirty="0" smtClean="0"/>
              <a:t> of S with respect to P, written:</a:t>
            </a:r>
          </a:p>
          <a:p>
            <a:pPr algn="ctr">
              <a:buNone/>
            </a:pPr>
            <a:r>
              <a:rPr lang="en-CA" dirty="0" smtClean="0"/>
              <a:t>sp(S, P)</a:t>
            </a:r>
          </a:p>
          <a:p>
            <a:r>
              <a:rPr lang="en-US" dirty="0" smtClean="0"/>
              <a:t>To check </a:t>
            </a:r>
            <a:r>
              <a:rPr lang="en-CA" dirty="0" smtClean="0"/>
              <a:t>{ P } S { Q } prove sp(S, P)</a:t>
            </a:r>
            <a:r>
              <a:rPr lang="en-US" dirty="0" smtClean="0">
                <a:latin typeface="Symbol"/>
                <a:sym typeface="Symbol"/>
              </a:rPr>
              <a:t> </a:t>
            </a:r>
            <a:r>
              <a:rPr lang="en-CA" dirty="0" smtClean="0">
                <a:sym typeface="Symbol"/>
              </a:rPr>
              <a:t> </a:t>
            </a:r>
            <a:r>
              <a:rPr lang="en-CA" dirty="0" smtClean="0"/>
              <a:t>Q</a:t>
            </a:r>
          </a:p>
          <a:p>
            <a:r>
              <a:rPr lang="en-US" dirty="0" smtClean="0"/>
              <a:t>Strongest </a:t>
            </a:r>
            <a:r>
              <a:rPr lang="en-US" dirty="0" err="1" smtClean="0"/>
              <a:t>postcondition</a:t>
            </a:r>
            <a:r>
              <a:rPr lang="en-US" dirty="0" smtClean="0"/>
              <a:t> is (almost) a dual of weakest precondition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Weakest Preconditions Cookbook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4572000"/>
          </a:xfrm>
        </p:spPr>
        <p:txBody>
          <a:bodyPr>
            <a:normAutofit/>
          </a:bodyPr>
          <a:lstStyle/>
          <a:p>
            <a:r>
              <a:rPr lang="pt-BR" dirty="0" smtClean="0"/>
              <a:t>wp( x := E,  Q ) =		Q[ E / x ]</a:t>
            </a:r>
          </a:p>
          <a:p>
            <a:r>
              <a:rPr lang="pt-BR" dirty="0" smtClean="0"/>
              <a:t>wp( </a:t>
            </a:r>
            <a:r>
              <a:rPr lang="pt-BR" dirty="0" smtClean="0">
                <a:solidFill>
                  <a:srgbClr val="0070C0"/>
                </a:solidFill>
              </a:rPr>
              <a:t>havoc</a:t>
            </a:r>
            <a:r>
              <a:rPr lang="pt-BR" dirty="0" smtClean="0"/>
              <a:t> x,  Q ) =		( </a:t>
            </a:r>
            <a:r>
              <a:rPr lang="es-ES" dirty="0" smtClean="0"/>
              <a:t>∀ x . </a:t>
            </a:r>
            <a:r>
              <a:rPr lang="pt-BR" dirty="0" smtClean="0">
                <a:sym typeface="Symbol"/>
              </a:rPr>
              <a:t>Q )</a:t>
            </a:r>
            <a:endParaRPr lang="pt-BR" dirty="0" smtClean="0"/>
          </a:p>
          <a:p>
            <a:r>
              <a:rPr lang="pt-BR" dirty="0" smtClean="0"/>
              <a:t>wp( </a:t>
            </a:r>
            <a:r>
              <a:rPr lang="pt-BR" dirty="0" smtClean="0">
                <a:solidFill>
                  <a:srgbClr val="0070C0"/>
                </a:solidFill>
              </a:rPr>
              <a:t>assert</a:t>
            </a:r>
            <a:r>
              <a:rPr lang="pt-BR" dirty="0" smtClean="0"/>
              <a:t> P,  Q ) =		P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pt-BR" dirty="0" smtClean="0">
                <a:sym typeface="Symbol"/>
              </a:rPr>
              <a:t> Q</a:t>
            </a:r>
            <a:endParaRPr lang="pt-BR" dirty="0" smtClean="0"/>
          </a:p>
          <a:p>
            <a:r>
              <a:rPr lang="pt-BR" dirty="0" smtClean="0"/>
              <a:t>wp( </a:t>
            </a:r>
            <a:r>
              <a:rPr lang="pt-BR" dirty="0" smtClean="0">
                <a:solidFill>
                  <a:srgbClr val="0070C0"/>
                </a:solidFill>
              </a:rPr>
              <a:t>assume</a:t>
            </a:r>
            <a:r>
              <a:rPr lang="pt-BR" dirty="0" smtClean="0"/>
              <a:t> P,  Q ) </a:t>
            </a:r>
            <a:r>
              <a:rPr lang="pt-BR" dirty="0" smtClean="0"/>
              <a:t>=   </a:t>
            </a:r>
            <a:r>
              <a:rPr lang="pt-BR" dirty="0" smtClean="0"/>
              <a:t>	P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pt-BR" dirty="0" smtClean="0">
                <a:sym typeface="Symbol"/>
              </a:rPr>
              <a:t> Q</a:t>
            </a:r>
            <a:endParaRPr lang="pt-BR" dirty="0" smtClean="0"/>
          </a:p>
          <a:p>
            <a:r>
              <a:rPr lang="pt-BR" dirty="0" smtClean="0"/>
              <a:t>wp( S ; T,  Q ) =		</a:t>
            </a:r>
            <a:r>
              <a:rPr lang="pl-PL" dirty="0" smtClean="0"/>
              <a:t>wp( S,  wp( T, Q ))</a:t>
            </a:r>
            <a:endParaRPr lang="en-US" dirty="0" smtClean="0"/>
          </a:p>
          <a:p>
            <a:r>
              <a:rPr lang="pt-BR" dirty="0" smtClean="0"/>
              <a:t>wp( S </a:t>
            </a:r>
            <a:r>
              <a:rPr lang="en-US" dirty="0" smtClean="0">
                <a:sym typeface="Symbol"/>
              </a:rPr>
              <a:t>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/>
              <a:t>T,  Q ) =		</a:t>
            </a:r>
            <a:r>
              <a:rPr lang="pl-PL" dirty="0" smtClean="0"/>
              <a:t>wp(S,</a:t>
            </a:r>
            <a:r>
              <a:rPr lang="en-US" dirty="0" smtClean="0"/>
              <a:t> Q)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en-US" dirty="0" smtClean="0"/>
              <a:t> </a:t>
            </a:r>
            <a:r>
              <a:rPr lang="pl-PL" dirty="0" smtClean="0"/>
              <a:t>wp(T, 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Correctness with </a:t>
            </a:r>
            <a:r>
              <a:rPr lang="en-US" dirty="0" err="1" smtClean="0"/>
              <a:t>wp</a:t>
            </a:r>
            <a:endParaRPr lang="en-CA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7924800" cy="495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BR" sz="2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assert y = 3;</a:t>
            </a:r>
            <a:endParaRPr lang="pt-BR" sz="2900" dirty="0" smtClean="0">
              <a:latin typeface="Courier New" pitchFamily="49" charset="0"/>
              <a:cs typeface="Courier New" pitchFamily="49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Correctness with </a:t>
            </a:r>
            <a:r>
              <a:rPr lang="en-US" dirty="0" err="1" smtClean="0"/>
              <a:t>wp</a:t>
            </a:r>
            <a:r>
              <a:rPr lang="en-US" dirty="0" smtClean="0"/>
              <a:t> cont.</a:t>
            </a:r>
            <a:endParaRPr lang="en-CA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7924800" cy="5486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wp(x := 1,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 + 2 = 3) 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 + 2 = 3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pt-BR" sz="29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:=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wp(y := x + 2, y = 3) 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x + 2 =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wp(assert y = 3, true) 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 = 3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assert y = 3;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{true}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pt-B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Check:</a:t>
            </a:r>
            <a:r>
              <a:rPr kumimoji="0" lang="pt-BR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en-US" sz="3200" dirty="0" smtClean="0">
                <a:latin typeface="Symbol"/>
                <a:sym typeface="Symbol"/>
              </a:rPr>
              <a:t> </a:t>
            </a:r>
            <a:r>
              <a:rPr lang="pt-BR" sz="2900" dirty="0" smtClean="0">
                <a:latin typeface="Arial" pitchFamily="34" charset="0"/>
                <a:cs typeface="Arial" pitchFamily="34" charset="0"/>
              </a:rPr>
              <a:t>1 + 2 = 3 </a:t>
            </a:r>
            <a:r>
              <a:rPr lang="en-US" sz="3200" dirty="0" smtClean="0">
                <a:latin typeface="cmsy10"/>
                <a:sym typeface="Symbol"/>
              </a:rPr>
              <a:t>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Symbol"/>
              </a:rPr>
              <a:t> true</a:t>
            </a:r>
            <a:endParaRPr kumimoji="0" lang="pt-B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090160"/>
          </a:xfrm>
        </p:spPr>
        <p:txBody>
          <a:bodyPr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{x &gt; 1}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3;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638800"/>
          </a:xfrm>
        </p:spPr>
        <p:txBody>
          <a:bodyPr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{x &gt; 1}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wp(y := x + 2, y &gt; 3)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x + 2 &gt; 3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wp(assert y &gt; 3, true)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y &gt; 3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pt-BR" dirty="0" smtClean="0">
                <a:sym typeface="Symbol"/>
              </a:rPr>
              <a:t> true </a:t>
            </a:r>
            <a:r>
              <a:rPr lang="pt-BR" dirty="0" smtClean="0">
                <a:solidFill>
                  <a:srgbClr val="0070C0"/>
                </a:solidFill>
                <a:sym typeface="Symbol"/>
              </a:rPr>
              <a:t>=</a:t>
            </a:r>
            <a:r>
              <a:rPr lang="pt-BR" dirty="0" smtClean="0">
                <a:sym typeface="Symbol"/>
              </a:rPr>
              <a:t> y &gt; 3</a:t>
            </a: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3;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Check: x &gt; 1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pt-BR" dirty="0" smtClean="0">
                <a:sym typeface="Symbol"/>
              </a:rPr>
              <a:t> </a:t>
            </a:r>
            <a:r>
              <a:rPr lang="pt-BR" dirty="0" smtClean="0"/>
              <a:t>(x + 2 &gt; 3</a:t>
            </a:r>
            <a:r>
              <a:rPr lang="pt-BR" dirty="0" smtClean="0">
                <a:sym typeface="Symbol"/>
              </a:rPr>
              <a:t>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486400"/>
          </a:xfrm>
        </p:spPr>
        <p:txBody>
          <a:bodyPr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assume x &gt;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*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z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z;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20A06-930C-5940-AFF5-EF8FEA24C380}" type="slidenum">
              <a:rPr lang="en-US"/>
              <a:pPr/>
              <a:t>6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Quantifier-free Subset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largely restrict ourselves to formulas without quantifiers </a:t>
            </a:r>
            <a:r>
              <a:rPr lang="en-US" dirty="0" smtClean="0"/>
              <a:t>(</a:t>
            </a:r>
            <a:r>
              <a:rPr lang="en-US" b="1" dirty="0" smtClean="0">
                <a:latin typeface="cmsy10" charset="0"/>
              </a:rPr>
              <a:t>∀</a:t>
            </a:r>
            <a:r>
              <a:rPr lang="en-US" smtClean="0"/>
              <a:t>, </a:t>
            </a:r>
            <a:r>
              <a:rPr lang="en-US" b="1" smtClean="0">
                <a:latin typeface="cmsy10" charset="0"/>
              </a:rPr>
              <a:t>∃</a:t>
            </a:r>
            <a:r>
              <a:rPr lang="en-US" smtClean="0"/>
              <a:t>)</a:t>
            </a:r>
            <a:endParaRPr lang="en-US" dirty="0"/>
          </a:p>
          <a:p>
            <a:r>
              <a:rPr lang="en-US" dirty="0"/>
              <a:t>This is called the </a:t>
            </a:r>
            <a:r>
              <a:rPr lang="en-US" dirty="0">
                <a:solidFill>
                  <a:schemeClr val="tx1"/>
                </a:solidFill>
              </a:rPr>
              <a:t>quantifier-free</a:t>
            </a:r>
            <a:r>
              <a:rPr lang="en-US" dirty="0"/>
              <a:t> subset/fragment of first-order logic with the             relevant theory</a:t>
            </a:r>
          </a:p>
        </p:txBody>
      </p:sp>
    </p:spTree>
    <p:extLst>
      <p:ext uri="{BB962C8B-B14F-4D97-AF65-F5344CB8AC3E}">
        <p14:creationId xmlns="" xmlns:p14="http://schemas.microsoft.com/office/powerpoint/2010/main" val="19195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III cont.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534400" cy="5486400"/>
          </a:xfrm>
        </p:spPr>
        <p:txBody>
          <a:bodyPr>
            <a:no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wp(assume x &gt; 1, x * 2 &gt; x + 2)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x&gt;1 </a:t>
            </a:r>
            <a:r>
              <a:rPr lang="en-US" dirty="0" smtClean="0">
                <a:latin typeface="Symbol"/>
                <a:sym typeface="Symbol"/>
              </a:rPr>
              <a:t> </a:t>
            </a:r>
            <a:r>
              <a:rPr lang="pt-BR" dirty="0" smtClean="0"/>
              <a:t>x*2 &gt; x+2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assume x &gt; 1;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wp(y := x * 2, y &gt; x + 2)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x * 2 &gt; x + 2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y := x *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wp(z := x + 2, y &gt; z)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y &gt; x + 2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z := x + 2;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wp(assert y &gt; z, true) </a:t>
            </a:r>
            <a:r>
              <a:rPr lang="pt-BR" dirty="0" smtClean="0">
                <a:solidFill>
                  <a:srgbClr val="0070C0"/>
                </a:solidFill>
              </a:rPr>
              <a:t>=</a:t>
            </a:r>
            <a:r>
              <a:rPr lang="pt-BR" dirty="0" smtClean="0"/>
              <a:t> y &gt; z </a:t>
            </a:r>
            <a:r>
              <a:rPr lang="en-US" dirty="0" smtClean="0">
                <a:latin typeface="cmsy10"/>
                <a:sym typeface="Symbol"/>
              </a:rPr>
              <a:t></a:t>
            </a:r>
            <a:r>
              <a:rPr lang="pt-BR" dirty="0" smtClean="0">
                <a:sym typeface="Symbol"/>
              </a:rPr>
              <a:t> true </a:t>
            </a:r>
            <a:r>
              <a:rPr lang="pt-BR" dirty="0" smtClean="0">
                <a:solidFill>
                  <a:srgbClr val="0070C0"/>
                </a:solidFill>
                <a:sym typeface="Symbol"/>
              </a:rPr>
              <a:t>=</a:t>
            </a:r>
            <a:r>
              <a:rPr lang="pt-BR" dirty="0" smtClean="0">
                <a:sym typeface="Symbol"/>
              </a:rPr>
              <a:t> y &gt; z</a:t>
            </a: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y &gt; z;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/>
              <a:t>{true}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if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 “syntactic sugar”: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then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else</a:t>
            </a:r>
            <a:r>
              <a:rPr lang="en-US" dirty="0" smtClean="0"/>
              <a:t> T</a:t>
            </a:r>
          </a:p>
          <a:p>
            <a:pPr>
              <a:buNone/>
            </a:pPr>
            <a:r>
              <a:rPr lang="en-US" dirty="0" smtClean="0"/>
              <a:t>	gets </a:t>
            </a:r>
            <a:r>
              <a:rPr lang="en-US" dirty="0" err="1" smtClean="0"/>
              <a:t>desugared</a:t>
            </a:r>
            <a:r>
              <a:rPr lang="en-US" dirty="0" smtClean="0"/>
              <a:t> into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E ; S) </a:t>
            </a:r>
            <a:r>
              <a:rPr lang="en-US" dirty="0" smtClean="0">
                <a:sym typeface="Symbol"/>
              </a:rPr>
              <a:t>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:</a:t>
            </a:r>
            <a:r>
              <a:rPr lang="en-US" dirty="0" smtClean="0"/>
              <a:t>E ; 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endParaRPr lang="pt-BR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if (x &gt;= 0) {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abs_x := x;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  abs_x := -x;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assert abs_x &gt;=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end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Loop body</a:t>
            </a:r>
            <a:r>
              <a:rPr lang="en-US" dirty="0" smtClean="0"/>
              <a:t> S executed as long as </a:t>
            </a:r>
            <a:r>
              <a:rPr lang="en-US" dirty="0" smtClean="0">
                <a:solidFill>
                  <a:srgbClr val="0070C0"/>
                </a:solidFill>
              </a:rPr>
              <a:t>loop condition</a:t>
            </a:r>
            <a:r>
              <a:rPr lang="en-US" dirty="0" smtClean="0"/>
              <a:t> E holds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819400" y="1219200"/>
            <a:ext cx="1600200" cy="457200"/>
          </a:xfrm>
          <a:prstGeom prst="wedgeRectCallout">
            <a:avLst>
              <a:gd name="adj1" fmla="val -111816"/>
              <a:gd name="adj2" fmla="val 41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condition</a:t>
            </a:r>
            <a:endParaRPr lang="en-CA" dirty="0"/>
          </a:p>
        </p:txBody>
      </p:sp>
      <p:sp>
        <p:nvSpPr>
          <p:cNvPr id="7" name="Rectangular Callout 6"/>
          <p:cNvSpPr/>
          <p:nvPr/>
        </p:nvSpPr>
        <p:spPr>
          <a:xfrm>
            <a:off x="1905000" y="2057400"/>
            <a:ext cx="1219200" cy="457200"/>
          </a:xfrm>
          <a:prstGeom prst="wedgeRectCallout">
            <a:avLst>
              <a:gd name="adj1" fmla="val -113433"/>
              <a:gd name="adj2" fmla="val 13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body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Desugar</a:t>
            </a:r>
            <a:r>
              <a:rPr lang="en-US" sz="3600" dirty="0" smtClean="0"/>
              <a:t> While Loop by Unrolling N Times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r>
              <a:rPr lang="en-US" dirty="0" smtClean="0">
                <a:solidFill>
                  <a:schemeClr val="tx2"/>
                </a:solidFill>
              </a:rPr>
              <a:t> =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S;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S;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S;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E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2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2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Issue with Unrolling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4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4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Issue with Unrolling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&lt; n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:= 0;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</a:t>
            </a:r>
            <a:r>
              <a:rPr lang="en-US" dirty="0" smtClean="0"/>
              <a:t> := </a:t>
            </a:r>
            <a:r>
              <a:rPr lang="en-US" dirty="0" err="1" smtClean="0"/>
              <a:t>i</a:t>
            </a:r>
            <a:r>
              <a:rPr lang="en-US" dirty="0" smtClean="0"/>
              <a:t> + 1</a:t>
            </a:r>
            <a:r>
              <a:rPr lang="en-US" dirty="0" smtClean="0">
                <a:solidFill>
                  <a:schemeClr val="tx2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  <a:r>
              <a:rPr lang="en-US" dirty="0" smtClean="0">
                <a:solidFill>
                  <a:srgbClr val="0070C0"/>
                </a:solidFill>
              </a:rPr>
              <a:t>if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&lt; n {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>
                <a:solidFill>
                  <a:schemeClr val="tx2"/>
                </a:solidFill>
              </a:rPr>
              <a:t> false;} // blocks execution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}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with Invariant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	invariant</a:t>
            </a:r>
            <a:r>
              <a:rPr lang="en-US" dirty="0" smtClean="0"/>
              <a:t> J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end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Loop body</a:t>
            </a:r>
            <a:r>
              <a:rPr lang="en-US" dirty="0" smtClean="0"/>
              <a:t> S executed as long as </a:t>
            </a:r>
            <a:r>
              <a:rPr lang="en-US" dirty="0" smtClean="0">
                <a:solidFill>
                  <a:srgbClr val="0070C0"/>
                </a:solidFill>
              </a:rPr>
              <a:t>loop condition</a:t>
            </a:r>
            <a:r>
              <a:rPr lang="en-US" dirty="0" smtClean="0"/>
              <a:t> E holds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Loop invariant</a:t>
            </a:r>
            <a:r>
              <a:rPr lang="en-US" dirty="0" smtClean="0"/>
              <a:t> J must hold on every iteration</a:t>
            </a:r>
          </a:p>
          <a:p>
            <a:pPr lvl="1"/>
            <a:r>
              <a:rPr lang="en-US" dirty="0" smtClean="0"/>
              <a:t>J must hold initially and is evaluated before E</a:t>
            </a:r>
          </a:p>
          <a:p>
            <a:pPr lvl="1"/>
            <a:r>
              <a:rPr lang="en-US" dirty="0" smtClean="0"/>
              <a:t>J must hold even on final iteration when E is </a:t>
            </a:r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J must be inductive</a:t>
            </a:r>
            <a:endParaRPr lang="en-US" dirty="0" smtClean="0"/>
          </a:p>
          <a:p>
            <a:pPr lvl="1"/>
            <a:r>
              <a:rPr lang="en-US" dirty="0" smtClean="0"/>
              <a:t>Provided by a user or inferred automatically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819400" y="1066800"/>
            <a:ext cx="1600200" cy="457200"/>
          </a:xfrm>
          <a:prstGeom prst="wedgeRectCallout">
            <a:avLst>
              <a:gd name="adj1" fmla="val -111816"/>
              <a:gd name="adj2" fmla="val 41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condition</a:t>
            </a:r>
            <a:endParaRPr lang="en-CA" dirty="0"/>
          </a:p>
        </p:txBody>
      </p:sp>
      <p:sp>
        <p:nvSpPr>
          <p:cNvPr id="6" name="Rectangular Callout 5"/>
          <p:cNvSpPr/>
          <p:nvPr/>
        </p:nvSpPr>
        <p:spPr>
          <a:xfrm>
            <a:off x="3581400" y="1752600"/>
            <a:ext cx="1600200" cy="457200"/>
          </a:xfrm>
          <a:prstGeom prst="wedgeRectCallout">
            <a:avLst>
              <a:gd name="adj1" fmla="val -113433"/>
              <a:gd name="adj2" fmla="val 13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invariant</a:t>
            </a:r>
            <a:endParaRPr lang="en-CA" dirty="0"/>
          </a:p>
        </p:txBody>
      </p:sp>
      <p:sp>
        <p:nvSpPr>
          <p:cNvPr id="7" name="Rectangular Callout 6"/>
          <p:cNvSpPr/>
          <p:nvPr/>
        </p:nvSpPr>
        <p:spPr>
          <a:xfrm>
            <a:off x="1981200" y="2590800"/>
            <a:ext cx="1219200" cy="457200"/>
          </a:xfrm>
          <a:prstGeom prst="wedgeRectCallout">
            <a:avLst>
              <a:gd name="adj1" fmla="val -113433"/>
              <a:gd name="adj2" fmla="val 136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loop body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Desugaring</a:t>
            </a:r>
            <a:r>
              <a:rPr lang="en-US" dirty="0" smtClean="0"/>
              <a:t> While Loop Using Invariant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invariant</a:t>
            </a:r>
            <a:r>
              <a:rPr lang="en-US" dirty="0" smtClean="0"/>
              <a:t> J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assert</a:t>
            </a:r>
            <a:r>
              <a:rPr lang="en-US" dirty="0" smtClean="0"/>
              <a:t> J;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havoc</a:t>
            </a:r>
            <a:r>
              <a:rPr lang="en-US" dirty="0" smtClean="0"/>
              <a:t> x; 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J;</a:t>
            </a:r>
          </a:p>
          <a:p>
            <a:pPr>
              <a:buNone/>
            </a:pPr>
            <a:r>
              <a:rPr lang="en-US" dirty="0" smtClean="0"/>
              <a:t>(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E; S; </a:t>
            </a:r>
            <a:r>
              <a:rPr lang="en-US" dirty="0" smtClean="0">
                <a:solidFill>
                  <a:srgbClr val="0070C0"/>
                </a:solidFill>
              </a:rPr>
              <a:t>assert</a:t>
            </a:r>
            <a:r>
              <a:rPr lang="en-US" dirty="0" smtClean="0"/>
              <a:t> J; </a:t>
            </a: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false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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assume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sym typeface="Symbol"/>
              </a:rPr>
              <a:t></a:t>
            </a:r>
            <a:r>
              <a:rPr lang="en-US" dirty="0" smtClean="0"/>
              <a:t>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2743200" y="1676400"/>
            <a:ext cx="2514600" cy="612648"/>
          </a:xfrm>
          <a:prstGeom prst="wedgeRectCallout">
            <a:avLst>
              <a:gd name="adj1" fmla="val -77560"/>
              <a:gd name="adj2" fmla="val 535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check that the loop invariant holds initially </a:t>
            </a:r>
            <a:endParaRPr lang="en-CA" dirty="0"/>
          </a:p>
        </p:txBody>
      </p:sp>
      <p:sp>
        <p:nvSpPr>
          <p:cNvPr id="9" name="Rectangular Callout 8"/>
          <p:cNvSpPr/>
          <p:nvPr/>
        </p:nvSpPr>
        <p:spPr>
          <a:xfrm>
            <a:off x="2133600" y="3352800"/>
            <a:ext cx="2514600" cy="533400"/>
          </a:xfrm>
          <a:prstGeom prst="wedgeRectCallout">
            <a:avLst>
              <a:gd name="adj1" fmla="val -64105"/>
              <a:gd name="adj2" fmla="val -59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where x denotes the assignment targets of S</a:t>
            </a:r>
            <a:endParaRPr lang="en-CA" dirty="0"/>
          </a:p>
        </p:txBody>
      </p:sp>
      <p:sp>
        <p:nvSpPr>
          <p:cNvPr id="10" name="Rectangular Callout 9"/>
          <p:cNvSpPr/>
          <p:nvPr/>
        </p:nvSpPr>
        <p:spPr>
          <a:xfrm>
            <a:off x="5943600" y="2286000"/>
            <a:ext cx="2514600" cy="612648"/>
          </a:xfrm>
          <a:prstGeom prst="wedgeRectCallout">
            <a:avLst>
              <a:gd name="adj1" fmla="val -136119"/>
              <a:gd name="adj2" fmla="val 483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jump to an arbitrary iteration of the loop</a:t>
            </a:r>
            <a:endParaRPr lang="en-CA" dirty="0"/>
          </a:p>
        </p:txBody>
      </p:sp>
      <p:sp>
        <p:nvSpPr>
          <p:cNvPr id="11" name="Rectangular Callout 10"/>
          <p:cNvSpPr/>
          <p:nvPr/>
        </p:nvSpPr>
        <p:spPr>
          <a:xfrm>
            <a:off x="5105400" y="5410200"/>
            <a:ext cx="3200400" cy="612648"/>
          </a:xfrm>
          <a:prstGeom prst="wedgeRectCallout">
            <a:avLst>
              <a:gd name="adj1" fmla="val -64665"/>
              <a:gd name="adj2" fmla="val -2149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check that the loop invariant is maintained by the loop body</a:t>
            </a:r>
            <a:endParaRPr lang="en-CA" dirty="0"/>
          </a:p>
        </p:txBody>
      </p:sp>
      <p:sp>
        <p:nvSpPr>
          <p:cNvPr id="12" name="Rectangular Callout 11"/>
          <p:cNvSpPr/>
          <p:nvPr/>
        </p:nvSpPr>
        <p:spPr>
          <a:xfrm>
            <a:off x="2438400" y="5943600"/>
            <a:ext cx="1447800" cy="612648"/>
          </a:xfrm>
          <a:prstGeom prst="wedgeRectCallout">
            <a:avLst>
              <a:gd name="adj1" fmla="val -40588"/>
              <a:gd name="adj2" fmla="val -186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exit the loop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F25A-D22B-C84B-BB3F-C639375F9D0B}" type="slidenum">
              <a:rPr lang="en-US"/>
              <a:pPr/>
              <a:t>7</a:t>
            </a:fld>
            <a:endParaRPr 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Theory 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Defines a set of </a:t>
            </a:r>
            <a:r>
              <a:rPr lang="en-US" dirty="0">
                <a:solidFill>
                  <a:schemeClr val="tx1"/>
                </a:solidFill>
              </a:rPr>
              <a:t>parameters (non-logical symbols)</a:t>
            </a:r>
            <a:r>
              <a:rPr lang="en-US" dirty="0"/>
              <a:t> and their meanings</a:t>
            </a:r>
          </a:p>
          <a:p>
            <a:r>
              <a:rPr lang="en-US" dirty="0"/>
              <a:t>This definition is called a </a:t>
            </a:r>
            <a:r>
              <a:rPr lang="en-US" i="1" dirty="0" smtClean="0"/>
              <a:t>signature</a:t>
            </a:r>
            <a:endParaRPr lang="en-US" dirty="0"/>
          </a:p>
          <a:p>
            <a:r>
              <a:rPr lang="en-US" dirty="0"/>
              <a:t>Example of a signature:</a:t>
            </a:r>
          </a:p>
          <a:p>
            <a:pPr>
              <a:buFontTx/>
              <a:buNone/>
            </a:pPr>
            <a:r>
              <a:rPr lang="en-US" dirty="0"/>
              <a:t>    Theory of </a:t>
            </a:r>
            <a:r>
              <a:rPr lang="en-US" dirty="0">
                <a:solidFill>
                  <a:schemeClr val="tx1"/>
                </a:solidFill>
              </a:rPr>
              <a:t>linear arithmetic over integers</a:t>
            </a:r>
          </a:p>
          <a:p>
            <a:pPr>
              <a:buFontTx/>
              <a:buNone/>
            </a:pPr>
            <a:r>
              <a:rPr lang="en-US" dirty="0"/>
              <a:t>    Signature is </a:t>
            </a:r>
            <a:r>
              <a:rPr lang="en-US" dirty="0">
                <a:solidFill>
                  <a:schemeClr val="tx1"/>
                </a:solidFill>
              </a:rPr>
              <a:t>(0,1,+,-,</a:t>
            </a:r>
            <a:r>
              <a:rPr lang="en-US" b="1" dirty="0">
                <a:solidFill>
                  <a:schemeClr val="tx1"/>
                </a:solidFill>
                <a:latin typeface="cmsy10" charset="0"/>
              </a:rPr>
              <a:t>·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/>
              <a:t> interpreted over </a:t>
            </a:r>
            <a:r>
              <a:rPr lang="en-US" dirty="0">
                <a:solidFill>
                  <a:schemeClr val="tx1"/>
                </a:solidFill>
                <a:latin typeface="msbm10" charset="0"/>
              </a:rPr>
              <a:t>Z</a:t>
            </a:r>
            <a:r>
              <a:rPr lang="en-US" dirty="0"/>
              <a:t> </a:t>
            </a:r>
          </a:p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47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 of While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wp</a:t>
            </a:r>
            <a:r>
              <a:rPr lang="en-CA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while</a:t>
            </a:r>
            <a:r>
              <a:rPr lang="en-US" dirty="0" smtClean="0"/>
              <a:t> E </a:t>
            </a:r>
            <a:r>
              <a:rPr lang="en-US" dirty="0" smtClean="0">
                <a:solidFill>
                  <a:srgbClr val="0070C0"/>
                </a:solidFill>
              </a:rPr>
              <a:t>invariant</a:t>
            </a:r>
            <a:r>
              <a:rPr lang="en-US" dirty="0" smtClean="0"/>
              <a:t> J </a:t>
            </a:r>
            <a:r>
              <a:rPr lang="en-US" dirty="0" smtClean="0">
                <a:solidFill>
                  <a:srgbClr val="0070C0"/>
                </a:solidFill>
              </a:rPr>
              <a:t>do</a:t>
            </a:r>
            <a:r>
              <a:rPr lang="en-US" dirty="0" smtClean="0"/>
              <a:t> S </a:t>
            </a:r>
            <a:r>
              <a:rPr lang="en-US" dirty="0" smtClean="0">
                <a:solidFill>
                  <a:srgbClr val="0070C0"/>
                </a:solidFill>
              </a:rPr>
              <a:t>end</a:t>
            </a:r>
            <a:r>
              <a:rPr lang="en-CA" dirty="0" smtClean="0"/>
              <a:t>, Q) =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 “verifying compiler”</a:t>
            </a:r>
          </a:p>
          <a:p>
            <a:pPr lvl="1"/>
            <a:r>
              <a:rPr lang="en-US" dirty="0" smtClean="0"/>
              <a:t>Proves procedure contracts statically for all possible inputs</a:t>
            </a:r>
          </a:p>
          <a:p>
            <a:pPr lvl="1"/>
            <a:r>
              <a:rPr lang="en-US" dirty="0" smtClean="0"/>
              <a:t>Uses theory of weakest preconditions</a:t>
            </a:r>
          </a:p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Annotated program written in simple imperative language</a:t>
            </a:r>
          </a:p>
          <a:p>
            <a:pPr lvl="2"/>
            <a:r>
              <a:rPr lang="en-US" dirty="0" smtClean="0"/>
              <a:t>Preconditions</a:t>
            </a:r>
          </a:p>
          <a:p>
            <a:pPr lvl="2"/>
            <a:r>
              <a:rPr lang="en-US" dirty="0" err="1" smtClean="0"/>
              <a:t>Postconditions</a:t>
            </a:r>
            <a:endParaRPr lang="en-US" dirty="0" smtClean="0"/>
          </a:p>
          <a:p>
            <a:pPr lvl="2"/>
            <a:r>
              <a:rPr lang="en-US" dirty="0" smtClean="0"/>
              <a:t>Loop invariants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Correct or list of failed annotations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Dafny</a:t>
            </a:r>
            <a:r>
              <a:rPr lang="en-CA" dirty="0" smtClean="0"/>
              <a:t> Architecture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Presbruger</a:t>
            </a:r>
            <a:r>
              <a:rPr lang="en-US" dirty="0" smtClean="0"/>
              <a:t>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(0, 1, +, =) interpreted over Z</a:t>
            </a:r>
          </a:p>
          <a:p>
            <a:r>
              <a:rPr lang="en-US" dirty="0" smtClean="0"/>
              <a:t>Axioms</a:t>
            </a:r>
          </a:p>
          <a:p>
            <a:pPr lvl="1"/>
            <a:r>
              <a:rPr lang="en-US" dirty="0" smtClean="0">
                <a:sym typeface="Symbol"/>
              </a:rPr>
              <a:t>X: Z.  ((X+1) = 0)</a:t>
            </a:r>
          </a:p>
          <a:p>
            <a:pPr lvl="1"/>
            <a:r>
              <a:rPr lang="en-US" dirty="0" smtClean="0">
                <a:sym typeface="Symbol"/>
              </a:rPr>
              <a:t>X, Y: Z. (X+1) = (Y+1)  X + Y</a:t>
            </a:r>
          </a:p>
          <a:p>
            <a:pPr lvl="1"/>
            <a:r>
              <a:rPr lang="en-US" dirty="0" smtClean="0">
                <a:sym typeface="Symbol"/>
              </a:rPr>
              <a:t>X: Z. X+0 = X</a:t>
            </a:r>
          </a:p>
          <a:p>
            <a:pPr lvl="1"/>
            <a:r>
              <a:rPr lang="en-US" dirty="0" smtClean="0">
                <a:sym typeface="Symbol"/>
              </a:rPr>
              <a:t>X, Y: Z. X+(Y+1) = (X+ Y)+1</a:t>
            </a:r>
          </a:p>
          <a:p>
            <a:pPr lvl="1"/>
            <a:r>
              <a:rPr lang="en-US" dirty="0" smtClean="0">
                <a:sym typeface="Symbol"/>
              </a:rPr>
              <a:t>Let P(X) be a first order formula over X</a:t>
            </a:r>
          </a:p>
          <a:p>
            <a:pPr lvl="2"/>
            <a:r>
              <a:rPr lang="en-US" dirty="0" smtClean="0">
                <a:sym typeface="Symbol"/>
              </a:rPr>
              <a:t>(P(0)  X: Z. P(X) P(X+1))   Y: Z. P(Y)</a:t>
            </a: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Sorted First Order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finite set of </a:t>
            </a:r>
            <a:r>
              <a:rPr lang="en-US" dirty="0" smtClean="0">
                <a:solidFill>
                  <a:srgbClr val="FF0000"/>
                </a:solidFill>
              </a:rPr>
              <a:t>sorts </a:t>
            </a:r>
            <a:r>
              <a:rPr lang="en-US" dirty="0" smtClean="0"/>
              <a:t>S</a:t>
            </a:r>
          </a:p>
          <a:p>
            <a:r>
              <a:rPr lang="en-US" dirty="0" smtClean="0"/>
              <a:t>A finite set of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symbols F each with a fixed signature S*</a:t>
            </a:r>
            <a:r>
              <a:rPr lang="en-US" dirty="0" smtClean="0">
                <a:sym typeface="Symbol"/>
              </a:rPr>
              <a:t>  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Zero </a:t>
            </a:r>
            <a:r>
              <a:rPr lang="en-US" dirty="0" err="1" smtClean="0"/>
              <a:t>arity</a:t>
            </a:r>
            <a:r>
              <a:rPr lang="en-US" dirty="0" smtClean="0"/>
              <a:t> functions are </a:t>
            </a:r>
            <a:r>
              <a:rPr lang="en-US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symbols</a:t>
            </a:r>
          </a:p>
          <a:p>
            <a:r>
              <a:rPr lang="en-US" dirty="0" smtClean="0"/>
              <a:t>A finite set of </a:t>
            </a:r>
            <a:r>
              <a:rPr lang="en-US" dirty="0" smtClean="0">
                <a:solidFill>
                  <a:srgbClr val="FF0000"/>
                </a:solidFill>
              </a:rPr>
              <a:t>relation</a:t>
            </a:r>
            <a:r>
              <a:rPr lang="en-US" dirty="0" smtClean="0"/>
              <a:t> symbols R each with a fixed </a:t>
            </a:r>
            <a:r>
              <a:rPr lang="en-US" dirty="0" err="1" smtClean="0"/>
              <a:t>arity</a:t>
            </a:r>
            <a:r>
              <a:rPr lang="en-US" dirty="0" smtClean="0"/>
              <a:t> S*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</TotalTime>
  <Words>3551</Words>
  <Application>Microsoft Office PowerPoint</Application>
  <PresentationFormat>On-screen Show (4:3)</PresentationFormat>
  <Paragraphs>961</Paragraphs>
  <Slides>72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Symbolic Reasoning</vt:lpstr>
      <vt:lpstr>First-Order Logic</vt:lpstr>
      <vt:lpstr>First-Order Logic: Syntax</vt:lpstr>
      <vt:lpstr>First-Order Logic: Syntax</vt:lpstr>
      <vt:lpstr>Example</vt:lpstr>
      <vt:lpstr>Quantifier-free Subset</vt:lpstr>
      <vt:lpstr>Logical Theory </vt:lpstr>
      <vt:lpstr>Presbruger Arithmetic</vt:lpstr>
      <vt:lpstr>Many Sorted First Order Vocabulary</vt:lpstr>
      <vt:lpstr>An Interpretation </vt:lpstr>
      <vt:lpstr>Many-Sorted First Oder Formulas</vt:lpstr>
      <vt:lpstr>Free Variables</vt:lpstr>
      <vt:lpstr>Assignments and Models</vt:lpstr>
      <vt:lpstr>A T-Interpretation </vt:lpstr>
      <vt:lpstr>Example Linear Arithmetic</vt:lpstr>
      <vt:lpstr>Assignments and T-Models</vt:lpstr>
      <vt:lpstr>The SMT decision problem</vt:lpstr>
      <vt:lpstr>Summary of Decidability Results</vt:lpstr>
      <vt:lpstr>Summary of Complexity Results</vt:lpstr>
      <vt:lpstr>Program Path</vt:lpstr>
      <vt:lpstr>Infeasible Paths</vt:lpstr>
      <vt:lpstr>Concrete vs. Symbolic Executions</vt:lpstr>
      <vt:lpstr>Symbolic Testing Tools</vt:lpstr>
      <vt:lpstr>Finding Infeasible Paths Via SMT</vt:lpstr>
      <vt:lpstr>Symbolic Execution Tree</vt:lpstr>
      <vt:lpstr>Simple Example</vt:lpstr>
      <vt:lpstr>Issues in Symbolic Executions</vt:lpstr>
      <vt:lpstr>Concolic Testing</vt:lpstr>
      <vt:lpstr>Example</vt:lpstr>
      <vt:lpstr>Example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Concolic Testing Approach</vt:lpstr>
      <vt:lpstr>Basic Verifier Architecture</vt:lpstr>
      <vt:lpstr>Verification Condition Generator</vt:lpstr>
      <vt:lpstr>Simple Command Language </vt:lpstr>
      <vt:lpstr>Program States</vt:lpstr>
      <vt:lpstr>Program States cont.</vt:lpstr>
      <vt:lpstr>Hoare Triple</vt:lpstr>
      <vt:lpstr>Hoare Triple Definition</vt:lpstr>
      <vt:lpstr>Hoare Triple Examples</vt:lpstr>
      <vt:lpstr>Weakest Precondition [Dijkstra]</vt:lpstr>
      <vt:lpstr>Weakest Precondition</vt:lpstr>
      <vt:lpstr>Weakest Precondition [Dijkstra]</vt:lpstr>
      <vt:lpstr>Strongest Postcondition</vt:lpstr>
      <vt:lpstr>Weakest Preconditions Cookbook</vt:lpstr>
      <vt:lpstr>Checking Correctness with wp</vt:lpstr>
      <vt:lpstr>Checking Correctness with wp cont.</vt:lpstr>
      <vt:lpstr>Example II</vt:lpstr>
      <vt:lpstr>Example II cont.</vt:lpstr>
      <vt:lpstr>Example III</vt:lpstr>
      <vt:lpstr>Example III cont.</vt:lpstr>
      <vt:lpstr>Structured if Statement</vt:lpstr>
      <vt:lpstr>Absolute Value Example</vt:lpstr>
      <vt:lpstr>While Loop</vt:lpstr>
      <vt:lpstr>Desugar While Loop by Unrolling N Times</vt:lpstr>
      <vt:lpstr>Example</vt:lpstr>
      <vt:lpstr>First Issue with Unrolling</vt:lpstr>
      <vt:lpstr>Second Issue with Unrolling</vt:lpstr>
      <vt:lpstr>While Loop with Invariant</vt:lpstr>
      <vt:lpstr>Desugaring While Loop Using Invariant</vt:lpstr>
      <vt:lpstr>Weakest Precondition of While</vt:lpstr>
      <vt:lpstr>Dafny</vt:lpstr>
      <vt:lpstr>Dafny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Symbolic Reasoning</dc:title>
  <dc:creator>msagiv</dc:creator>
  <cp:lastModifiedBy>msagiv</cp:lastModifiedBy>
  <cp:revision>107</cp:revision>
  <dcterms:created xsi:type="dcterms:W3CDTF">2015-04-05T15:11:00Z</dcterms:created>
  <dcterms:modified xsi:type="dcterms:W3CDTF">2015-04-14T12:14:52Z</dcterms:modified>
</cp:coreProperties>
</file>