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3" r:id="rId1"/>
  </p:sldMasterIdLst>
  <p:notesMasterIdLst>
    <p:notesMasterId r:id="rId58"/>
  </p:notesMasterIdLst>
  <p:handoutMasterIdLst>
    <p:handoutMasterId r:id="rId59"/>
  </p:handoutMasterIdLst>
  <p:sldIdLst>
    <p:sldId id="426" r:id="rId2"/>
    <p:sldId id="427" r:id="rId3"/>
    <p:sldId id="428" r:id="rId4"/>
    <p:sldId id="429" r:id="rId5"/>
    <p:sldId id="430" r:id="rId6"/>
    <p:sldId id="431" r:id="rId7"/>
    <p:sldId id="432" r:id="rId8"/>
    <p:sldId id="433" r:id="rId9"/>
    <p:sldId id="434" r:id="rId10"/>
    <p:sldId id="435" r:id="rId11"/>
    <p:sldId id="436" r:id="rId12"/>
    <p:sldId id="437" r:id="rId13"/>
    <p:sldId id="438" r:id="rId14"/>
    <p:sldId id="439" r:id="rId15"/>
    <p:sldId id="440" r:id="rId16"/>
    <p:sldId id="478" r:id="rId17"/>
    <p:sldId id="479" r:id="rId18"/>
    <p:sldId id="441" r:id="rId19"/>
    <p:sldId id="442" r:id="rId20"/>
    <p:sldId id="443" r:id="rId21"/>
    <p:sldId id="444" r:id="rId22"/>
    <p:sldId id="445" r:id="rId23"/>
    <p:sldId id="480" r:id="rId24"/>
    <p:sldId id="446" r:id="rId25"/>
    <p:sldId id="447" r:id="rId26"/>
    <p:sldId id="448" r:id="rId27"/>
    <p:sldId id="449" r:id="rId28"/>
    <p:sldId id="450" r:id="rId29"/>
    <p:sldId id="451" r:id="rId30"/>
    <p:sldId id="452" r:id="rId31"/>
    <p:sldId id="453" r:id="rId32"/>
    <p:sldId id="454" r:id="rId33"/>
    <p:sldId id="455" r:id="rId34"/>
    <p:sldId id="456" r:id="rId35"/>
    <p:sldId id="457" r:id="rId36"/>
    <p:sldId id="458" r:id="rId37"/>
    <p:sldId id="459" r:id="rId38"/>
    <p:sldId id="460" r:id="rId39"/>
    <p:sldId id="461" r:id="rId40"/>
    <p:sldId id="462" r:id="rId41"/>
    <p:sldId id="463" r:id="rId42"/>
    <p:sldId id="464" r:id="rId43"/>
    <p:sldId id="465" r:id="rId44"/>
    <p:sldId id="466" r:id="rId45"/>
    <p:sldId id="467" r:id="rId46"/>
    <p:sldId id="468" r:id="rId47"/>
    <p:sldId id="469" r:id="rId48"/>
    <p:sldId id="470" r:id="rId49"/>
    <p:sldId id="471" r:id="rId50"/>
    <p:sldId id="472" r:id="rId51"/>
    <p:sldId id="473" r:id="rId52"/>
    <p:sldId id="474" r:id="rId53"/>
    <p:sldId id="475" r:id="rId54"/>
    <p:sldId id="476" r:id="rId55"/>
    <p:sldId id="481" r:id="rId56"/>
    <p:sldId id="477" r:id="rId57"/>
  </p:sldIdLst>
  <p:sldSz cx="9144000" cy="6858000" type="screen4x3"/>
  <p:notesSz cx="6864350" cy="9150350"/>
  <p:custShowLst>
    <p:custShow name="Custom Show 1" id="0">
      <p:sldLst>
        <p:sld r:id="rId2"/>
        <p:sld r:id="rId55"/>
        <p:sld r:id="rId56"/>
      </p:sldLst>
    </p:custShow>
  </p:custShowLst>
  <p:defaultTextStyle>
    <a:defPPr>
      <a:defRPr lang="en-US"/>
    </a:defPPr>
    <a:lvl1pPr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1pPr>
    <a:lvl2pPr marL="4572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2pPr>
    <a:lvl3pPr marL="9144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3pPr>
    <a:lvl4pPr marL="13716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4pPr>
    <a:lvl5pPr marL="1828800" algn="ctr"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5pPr>
    <a:lvl6pPr marL="2286000" algn="l" defTabSz="914400" rtl="0" eaLnBrk="1" latinLnBrk="0" hangingPunct="1">
      <a:defRPr sz="2400" kern="1200">
        <a:solidFill>
          <a:schemeClr val="bg2"/>
        </a:solidFill>
        <a:latin typeface="Tahoma" pitchFamily="34" charset="0"/>
        <a:ea typeface="+mn-ea"/>
        <a:cs typeface="+mn-cs"/>
      </a:defRPr>
    </a:lvl6pPr>
    <a:lvl7pPr marL="2743200" algn="l" defTabSz="914400" rtl="0" eaLnBrk="1" latinLnBrk="0" hangingPunct="1">
      <a:defRPr sz="2400" kern="1200">
        <a:solidFill>
          <a:schemeClr val="bg2"/>
        </a:solidFill>
        <a:latin typeface="Tahoma" pitchFamily="34" charset="0"/>
        <a:ea typeface="+mn-ea"/>
        <a:cs typeface="+mn-cs"/>
      </a:defRPr>
    </a:lvl7pPr>
    <a:lvl8pPr marL="3200400" algn="l" defTabSz="914400" rtl="0" eaLnBrk="1" latinLnBrk="0" hangingPunct="1">
      <a:defRPr sz="2400" kern="1200">
        <a:solidFill>
          <a:schemeClr val="bg2"/>
        </a:solidFill>
        <a:latin typeface="Tahoma" pitchFamily="34" charset="0"/>
        <a:ea typeface="+mn-ea"/>
        <a:cs typeface="+mn-cs"/>
      </a:defRPr>
    </a:lvl8pPr>
    <a:lvl9pPr marL="3657600" algn="l" defTabSz="914400" rtl="0" eaLnBrk="1" latinLnBrk="0" hangingPunct="1">
      <a:defRPr sz="2400" kern="1200">
        <a:solidFill>
          <a:schemeClr val="bg2"/>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8080"/>
    <a:srgbClr val="FFCC66"/>
    <a:srgbClr val="FFCC00"/>
    <a:srgbClr val="869406"/>
    <a:srgbClr val="666699"/>
    <a:srgbClr val="66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9751" autoAdjust="0"/>
  </p:normalViewPr>
  <p:slideViewPr>
    <p:cSldViewPr snapToObjects="1">
      <p:cViewPr>
        <p:scale>
          <a:sx n="80" d="100"/>
          <a:sy n="80" d="100"/>
        </p:scale>
        <p:origin x="-2165" y="-446"/>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100" d="100"/>
        <a:sy n="100" d="100"/>
      </p:scale>
      <p:origin x="0" y="9754"/>
    </p:cViewPr>
  </p:sorterViewPr>
  <p:notesViewPr>
    <p:cSldViewPr snapToObjects="1">
      <p:cViewPr varScale="1">
        <p:scale>
          <a:sx n="87" d="100"/>
          <a:sy n="87" d="100"/>
        </p:scale>
        <p:origin x="-1914" y="-96"/>
      </p:cViewPr>
      <p:guideLst>
        <p:guide orient="horz" pos="2882"/>
        <p:guide pos="216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4975" cy="457200"/>
          </a:xfrm>
          <a:prstGeom prst="rect">
            <a:avLst/>
          </a:prstGeom>
          <a:noFill/>
          <a:ln w="9525">
            <a:noFill/>
            <a:miter lim="800000"/>
            <a:headEnd/>
            <a:tailEnd/>
          </a:ln>
          <a:effectLst/>
        </p:spPr>
        <p:txBody>
          <a:bodyPr vert="horz" wrap="square" lIns="91491" tIns="45746" rIns="91491" bIns="45746" numCol="1" anchor="t" anchorCtr="0" compatLnSpc="1">
            <a:prstTxWarp prst="textNoShape">
              <a:avLst/>
            </a:prstTxWarp>
          </a:bodyPr>
          <a:lstStyle>
            <a:lvl1pPr algn="l" defTabSz="915988">
              <a:spcBef>
                <a:spcPct val="0"/>
              </a:spcBef>
              <a:buClrTx/>
              <a:buFontTx/>
              <a:buNone/>
              <a:defRPr sz="1200">
                <a:solidFill>
                  <a:schemeClr val="tx1"/>
                </a:solidFill>
                <a:latin typeface="Times New Roman" pitchFamily="18" charset="0"/>
              </a:defRPr>
            </a:lvl1pPr>
          </a:lstStyle>
          <a:p>
            <a:pPr>
              <a:defRPr/>
            </a:pPr>
            <a:endParaRPr lang="en-US"/>
          </a:p>
        </p:txBody>
      </p:sp>
      <p:sp>
        <p:nvSpPr>
          <p:cNvPr id="16387" name="Rectangle 3"/>
          <p:cNvSpPr>
            <a:spLocks noGrp="1" noChangeArrowheads="1"/>
          </p:cNvSpPr>
          <p:nvPr>
            <p:ph type="dt" sz="quarter" idx="1"/>
          </p:nvPr>
        </p:nvSpPr>
        <p:spPr bwMode="auto">
          <a:xfrm>
            <a:off x="3889375" y="0"/>
            <a:ext cx="2974975" cy="457200"/>
          </a:xfrm>
          <a:prstGeom prst="rect">
            <a:avLst/>
          </a:prstGeom>
          <a:noFill/>
          <a:ln w="9525">
            <a:noFill/>
            <a:miter lim="800000"/>
            <a:headEnd/>
            <a:tailEnd/>
          </a:ln>
          <a:effectLst/>
        </p:spPr>
        <p:txBody>
          <a:bodyPr vert="horz" wrap="square" lIns="91491" tIns="45746" rIns="91491" bIns="45746" numCol="1" anchor="t" anchorCtr="0" compatLnSpc="1">
            <a:prstTxWarp prst="textNoShape">
              <a:avLst/>
            </a:prstTxWarp>
          </a:bodyPr>
          <a:lstStyle>
            <a:lvl1pPr algn="r" defTabSz="915988">
              <a:spcBef>
                <a:spcPct val="0"/>
              </a:spcBef>
              <a:buClrTx/>
              <a:buFontTx/>
              <a:buNone/>
              <a:defRPr sz="1200">
                <a:solidFill>
                  <a:schemeClr val="tx1"/>
                </a:solidFill>
                <a:latin typeface="Times New Roman" pitchFamily="18" charset="0"/>
              </a:defRPr>
            </a:lvl1pPr>
          </a:lstStyle>
          <a:p>
            <a:pPr>
              <a:defRPr/>
            </a:pPr>
            <a:endParaRPr lang="en-US"/>
          </a:p>
        </p:txBody>
      </p:sp>
      <p:sp>
        <p:nvSpPr>
          <p:cNvPr id="16388" name="Rectangle 4"/>
          <p:cNvSpPr>
            <a:spLocks noGrp="1" noChangeArrowheads="1"/>
          </p:cNvSpPr>
          <p:nvPr>
            <p:ph type="ftr" sz="quarter" idx="2"/>
          </p:nvPr>
        </p:nvSpPr>
        <p:spPr bwMode="auto">
          <a:xfrm>
            <a:off x="0" y="8693150"/>
            <a:ext cx="2974975" cy="457200"/>
          </a:xfrm>
          <a:prstGeom prst="rect">
            <a:avLst/>
          </a:prstGeom>
          <a:noFill/>
          <a:ln w="9525">
            <a:noFill/>
            <a:miter lim="800000"/>
            <a:headEnd/>
            <a:tailEnd/>
          </a:ln>
          <a:effectLst/>
        </p:spPr>
        <p:txBody>
          <a:bodyPr vert="horz" wrap="square" lIns="91491" tIns="45746" rIns="91491" bIns="45746" numCol="1" anchor="b" anchorCtr="0" compatLnSpc="1">
            <a:prstTxWarp prst="textNoShape">
              <a:avLst/>
            </a:prstTxWarp>
          </a:bodyPr>
          <a:lstStyle>
            <a:lvl1pPr algn="l" defTabSz="915988">
              <a:spcBef>
                <a:spcPct val="0"/>
              </a:spcBef>
              <a:buClrTx/>
              <a:buFontTx/>
              <a:buNone/>
              <a:defRPr sz="1200">
                <a:solidFill>
                  <a:schemeClr val="tx1"/>
                </a:solidFill>
                <a:latin typeface="Times New Roman" pitchFamily="18" charset="0"/>
              </a:defRPr>
            </a:lvl1pPr>
          </a:lstStyle>
          <a:p>
            <a:pPr>
              <a:defRPr/>
            </a:pPr>
            <a:endParaRPr lang="en-US"/>
          </a:p>
        </p:txBody>
      </p:sp>
      <p:sp>
        <p:nvSpPr>
          <p:cNvPr id="16389" name="Rectangle 5"/>
          <p:cNvSpPr>
            <a:spLocks noGrp="1" noChangeArrowheads="1"/>
          </p:cNvSpPr>
          <p:nvPr>
            <p:ph type="sldNum" sz="quarter" idx="3"/>
          </p:nvPr>
        </p:nvSpPr>
        <p:spPr bwMode="auto">
          <a:xfrm>
            <a:off x="3889375" y="8693150"/>
            <a:ext cx="2974975" cy="457200"/>
          </a:xfrm>
          <a:prstGeom prst="rect">
            <a:avLst/>
          </a:prstGeom>
          <a:noFill/>
          <a:ln w="9525">
            <a:noFill/>
            <a:miter lim="800000"/>
            <a:headEnd/>
            <a:tailEnd/>
          </a:ln>
          <a:effectLst/>
        </p:spPr>
        <p:txBody>
          <a:bodyPr vert="horz" wrap="square" lIns="91491" tIns="45746" rIns="91491" bIns="45746" numCol="1" anchor="b" anchorCtr="0" compatLnSpc="1">
            <a:prstTxWarp prst="textNoShape">
              <a:avLst/>
            </a:prstTxWarp>
          </a:bodyPr>
          <a:lstStyle>
            <a:lvl1pPr algn="r" defTabSz="915988">
              <a:spcBef>
                <a:spcPct val="0"/>
              </a:spcBef>
              <a:buClrTx/>
              <a:buFontTx/>
              <a:buNone/>
              <a:defRPr sz="1200">
                <a:solidFill>
                  <a:schemeClr val="tx1"/>
                </a:solidFill>
                <a:latin typeface="Times New Roman" pitchFamily="18" charset="0"/>
              </a:defRPr>
            </a:lvl1pPr>
          </a:lstStyle>
          <a:p>
            <a:pPr>
              <a:defRPr/>
            </a:pPr>
            <a:fld id="{D80F634B-5B83-4106-8929-8D4D37AB8CF1}" type="slidenum">
              <a:rPr lang="en-US"/>
              <a:pPr>
                <a:defRPr/>
              </a:pPr>
              <a:t>‹#›</a:t>
            </a:fld>
            <a:endParaRPr lang="en-US"/>
          </a:p>
        </p:txBody>
      </p:sp>
    </p:spTree>
    <p:extLst>
      <p:ext uri="{BB962C8B-B14F-4D97-AF65-F5344CB8AC3E}">
        <p14:creationId xmlns:p14="http://schemas.microsoft.com/office/powerpoint/2010/main" xmlns="" val="186020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4975" cy="457200"/>
          </a:xfrm>
          <a:prstGeom prst="rect">
            <a:avLst/>
          </a:prstGeom>
          <a:noFill/>
          <a:ln w="9525">
            <a:noFill/>
            <a:miter lim="800000"/>
            <a:headEnd/>
            <a:tailEnd/>
          </a:ln>
          <a:effectLst/>
        </p:spPr>
        <p:txBody>
          <a:bodyPr vert="horz" wrap="square" lIns="91491" tIns="45746" rIns="91491" bIns="45746" numCol="1" anchor="t" anchorCtr="0" compatLnSpc="1">
            <a:prstTxWarp prst="textNoShape">
              <a:avLst/>
            </a:prstTxWarp>
          </a:bodyPr>
          <a:lstStyle>
            <a:lvl1pPr algn="l" defTabSz="915988">
              <a:spcBef>
                <a:spcPct val="0"/>
              </a:spcBef>
              <a:buClrTx/>
              <a:buFontTx/>
              <a:buNone/>
              <a:defRPr sz="1200">
                <a:solidFill>
                  <a:schemeClr val="tx1"/>
                </a:solidFill>
                <a:latin typeface="Times New Roman" pitchFamily="18" charset="0"/>
              </a:defRPr>
            </a:lvl1pPr>
          </a:lstStyle>
          <a:p>
            <a:pPr>
              <a:defRPr/>
            </a:pPr>
            <a:endParaRPr lang="en-US"/>
          </a:p>
        </p:txBody>
      </p:sp>
      <p:sp>
        <p:nvSpPr>
          <p:cNvPr id="19459" name="Rectangle 3"/>
          <p:cNvSpPr>
            <a:spLocks noGrp="1" noChangeArrowheads="1"/>
          </p:cNvSpPr>
          <p:nvPr>
            <p:ph type="dt" idx="1"/>
          </p:nvPr>
        </p:nvSpPr>
        <p:spPr bwMode="auto">
          <a:xfrm>
            <a:off x="3889375" y="0"/>
            <a:ext cx="2974975" cy="457200"/>
          </a:xfrm>
          <a:prstGeom prst="rect">
            <a:avLst/>
          </a:prstGeom>
          <a:noFill/>
          <a:ln w="9525">
            <a:noFill/>
            <a:miter lim="800000"/>
            <a:headEnd/>
            <a:tailEnd/>
          </a:ln>
          <a:effectLst/>
        </p:spPr>
        <p:txBody>
          <a:bodyPr vert="horz" wrap="square" lIns="91491" tIns="45746" rIns="91491" bIns="45746" numCol="1" anchor="t" anchorCtr="0" compatLnSpc="1">
            <a:prstTxWarp prst="textNoShape">
              <a:avLst/>
            </a:prstTxWarp>
          </a:bodyPr>
          <a:lstStyle>
            <a:lvl1pPr algn="r" defTabSz="915988">
              <a:spcBef>
                <a:spcPct val="0"/>
              </a:spcBef>
              <a:buClrTx/>
              <a:buFontTx/>
              <a:buNone/>
              <a:defRPr sz="1200">
                <a:solidFill>
                  <a:schemeClr val="tx1"/>
                </a:solidFill>
                <a:latin typeface="Times New Roman" pitchFamily="18"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7763" y="687388"/>
            <a:ext cx="4573587" cy="34305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5988" y="4346575"/>
            <a:ext cx="5032375" cy="4116388"/>
          </a:xfrm>
          <a:prstGeom prst="rect">
            <a:avLst/>
          </a:prstGeom>
          <a:noFill/>
          <a:ln w="9525">
            <a:noFill/>
            <a:miter lim="800000"/>
            <a:headEnd/>
            <a:tailEnd/>
          </a:ln>
          <a:effectLst/>
        </p:spPr>
        <p:txBody>
          <a:bodyPr vert="horz" wrap="square" lIns="91491" tIns="45746" rIns="91491" bIns="457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93150"/>
            <a:ext cx="2974975" cy="457200"/>
          </a:xfrm>
          <a:prstGeom prst="rect">
            <a:avLst/>
          </a:prstGeom>
          <a:noFill/>
          <a:ln w="9525">
            <a:noFill/>
            <a:miter lim="800000"/>
            <a:headEnd/>
            <a:tailEnd/>
          </a:ln>
          <a:effectLst/>
        </p:spPr>
        <p:txBody>
          <a:bodyPr vert="horz" wrap="square" lIns="91491" tIns="45746" rIns="91491" bIns="45746" numCol="1" anchor="b" anchorCtr="0" compatLnSpc="1">
            <a:prstTxWarp prst="textNoShape">
              <a:avLst/>
            </a:prstTxWarp>
          </a:bodyPr>
          <a:lstStyle>
            <a:lvl1pPr algn="l" defTabSz="915988">
              <a:spcBef>
                <a:spcPct val="0"/>
              </a:spcBef>
              <a:buClrTx/>
              <a:buFontTx/>
              <a:buNone/>
              <a:defRPr sz="1200">
                <a:solidFill>
                  <a:schemeClr val="tx1"/>
                </a:solidFill>
                <a:latin typeface="Times New Roman" pitchFamily="18" charset="0"/>
              </a:defRPr>
            </a:lvl1pPr>
          </a:lstStyle>
          <a:p>
            <a:pPr>
              <a:defRPr/>
            </a:pPr>
            <a:endParaRPr lang="en-US"/>
          </a:p>
        </p:txBody>
      </p:sp>
      <p:sp>
        <p:nvSpPr>
          <p:cNvPr id="19463" name="Rectangle 7"/>
          <p:cNvSpPr>
            <a:spLocks noGrp="1" noChangeArrowheads="1"/>
          </p:cNvSpPr>
          <p:nvPr>
            <p:ph type="sldNum" sz="quarter" idx="5"/>
          </p:nvPr>
        </p:nvSpPr>
        <p:spPr bwMode="auto">
          <a:xfrm>
            <a:off x="3889375" y="8693150"/>
            <a:ext cx="2974975" cy="457200"/>
          </a:xfrm>
          <a:prstGeom prst="rect">
            <a:avLst/>
          </a:prstGeom>
          <a:noFill/>
          <a:ln w="9525">
            <a:noFill/>
            <a:miter lim="800000"/>
            <a:headEnd/>
            <a:tailEnd/>
          </a:ln>
          <a:effectLst/>
        </p:spPr>
        <p:txBody>
          <a:bodyPr vert="horz" wrap="square" lIns="91491" tIns="45746" rIns="91491" bIns="45746" numCol="1" anchor="b" anchorCtr="0" compatLnSpc="1">
            <a:prstTxWarp prst="textNoShape">
              <a:avLst/>
            </a:prstTxWarp>
          </a:bodyPr>
          <a:lstStyle>
            <a:lvl1pPr algn="r" defTabSz="915988">
              <a:spcBef>
                <a:spcPct val="0"/>
              </a:spcBef>
              <a:buClrTx/>
              <a:buFontTx/>
              <a:buNone/>
              <a:defRPr sz="1200">
                <a:solidFill>
                  <a:schemeClr val="tx1"/>
                </a:solidFill>
                <a:latin typeface="Times New Roman" pitchFamily="18" charset="0"/>
              </a:defRPr>
            </a:lvl1pPr>
          </a:lstStyle>
          <a:p>
            <a:pPr>
              <a:defRPr/>
            </a:pPr>
            <a:fld id="{AD4A2BBA-96A4-4382-9CF6-EEA893C9CF11}" type="slidenum">
              <a:rPr lang="en-US"/>
              <a:pPr>
                <a:defRPr/>
              </a:pPr>
              <a:t>‹#›</a:t>
            </a:fld>
            <a:endParaRPr lang="en-US"/>
          </a:p>
        </p:txBody>
      </p:sp>
    </p:spTree>
    <p:extLst>
      <p:ext uri="{BB962C8B-B14F-4D97-AF65-F5344CB8AC3E}">
        <p14:creationId xmlns:p14="http://schemas.microsoft.com/office/powerpoint/2010/main" xmlns="" val="24788457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B25AA9-5F84-0C45-BF20-C8510593EF44}" type="slidenum">
              <a:rPr lang="en-GB" smtClean="0">
                <a:ea typeface="ＭＳ Ｐゴシック" charset="-128"/>
                <a:cs typeface="ＭＳ Ｐゴシック" charset="-128"/>
              </a:rPr>
              <a:pPr fontAlgn="base">
                <a:spcBef>
                  <a:spcPct val="0"/>
                </a:spcBef>
                <a:spcAft>
                  <a:spcPct val="0"/>
                </a:spcAft>
                <a:defRPr/>
              </a:pPr>
              <a:t>1</a:t>
            </a:fld>
            <a:endParaRPr lang="en-GB" smtClean="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generating constraints yourself.</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29</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example shows how the pair pattern is</a:t>
            </a:r>
            <a:r>
              <a:rPr lang="en-US" baseline="0" dirty="0" smtClean="0"/>
              <a:t> handled in type inference.  </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latin typeface="Courier"/>
                <a:cs typeface="Courier"/>
              </a:rPr>
              <a:t>t_0 = (t_1, t_2) -&gt; t_8</a:t>
            </a:r>
          </a:p>
          <a:p>
            <a:r>
              <a:rPr lang="en-US" sz="1600" dirty="0">
                <a:latin typeface="Courier"/>
                <a:cs typeface="Courier"/>
              </a:rPr>
              <a:t>t_7 = t_2</a:t>
            </a:r>
          </a:p>
          <a:p>
            <a:r>
              <a:rPr lang="en-US" sz="1600" dirty="0">
                <a:latin typeface="Courier"/>
                <a:cs typeface="Courier"/>
              </a:rPr>
              <a:t>t_8 = t_8</a:t>
            </a:r>
          </a:p>
          <a:p>
            <a:r>
              <a:rPr lang="en-US" sz="1600" dirty="0">
                <a:latin typeface="Courier"/>
                <a:cs typeface="Courier"/>
              </a:rPr>
              <a:t>so, t_0 = (t_8 -&gt; t_8, t_8) -&gt; t_8</a:t>
            </a:r>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37</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latin typeface="Courier"/>
                <a:cs typeface="Courier"/>
              </a:rPr>
              <a:t>t_0 = (t_1, t_2) -&gt; t_8</a:t>
            </a:r>
          </a:p>
          <a:p>
            <a:r>
              <a:rPr lang="en-US" sz="1600" dirty="0">
                <a:latin typeface="Courier"/>
                <a:cs typeface="Courier"/>
              </a:rPr>
              <a:t>t_7 = t_2</a:t>
            </a:r>
          </a:p>
          <a:p>
            <a:r>
              <a:rPr lang="en-US" sz="1600" dirty="0">
                <a:latin typeface="Courier"/>
                <a:cs typeface="Courier"/>
              </a:rPr>
              <a:t>t_8 = t_8</a:t>
            </a:r>
          </a:p>
          <a:p>
            <a:r>
              <a:rPr lang="en-US" sz="1600" dirty="0">
                <a:latin typeface="Courier"/>
                <a:cs typeface="Courier"/>
              </a:rPr>
              <a:t>so, t_0 = (t_8 -&gt; t_8, t_8) -&gt; t_8</a:t>
            </a:r>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38</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this same procedure handles recursive function invocations with no</a:t>
            </a:r>
            <a:r>
              <a:rPr lang="en-US" baseline="0" dirty="0" smtClean="0"/>
              <a:t> special cases…</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43</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Tool for doing type inference for </a:t>
            </a:r>
            <a:r>
              <a:rPr lang="en-US" dirty="0" err="1" smtClean="0"/>
              <a:t>uHaskell</a:t>
            </a:r>
            <a:r>
              <a:rPr lang="en-US" baseline="0" dirty="0" smtClean="0"/>
              <a:t> programs will be available on the pod machines shortly.  It can generate the various parse trees we’ve been seeing in the slides, so you can use it to play with how type inference works.  In addition, the tool is written in Haskell itself, so you can look at it as an example of a small but real program written in the language.  I’ll post information about where it is, etc on courseware.  It is work in progress, so if you find bugs, feel free to send me email reporting them.</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Miranda has only</a:t>
            </a:r>
            <a:r>
              <a:rPr lang="en-US" baseline="0" dirty="0" smtClean="0"/>
              <a:t> a single type of integer, of arbitrary precision, so the set of integers </a:t>
            </a:r>
            <a:r>
              <a:rPr lang="en-US" baseline="0" dirty="0" err="1" smtClean="0"/>
              <a:t>representable</a:t>
            </a:r>
            <a:r>
              <a:rPr lang="en-US" baseline="0" dirty="0" smtClean="0"/>
              <a:t> in 32 bits is not a type.</a:t>
            </a:r>
          </a:p>
          <a:p>
            <a:endParaRPr lang="en-US" baseline="0" dirty="0" smtClean="0"/>
          </a:p>
          <a:p>
            <a:r>
              <a:rPr lang="en-US" baseline="0" dirty="0" smtClean="0"/>
              <a:t>In contrast, languages in development now have dependent type systems in which it is possible to represent types such as the “even” integers.  Often such languages require the programmer to provide a proof that a given expression will be even, however, or permit the type system to be </a:t>
            </a:r>
            <a:r>
              <a:rPr lang="en-US" baseline="0" dirty="0" err="1" smtClean="0"/>
              <a:t>undecidable</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a type error?</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But how does the compiler</a:t>
            </a:r>
            <a:r>
              <a:rPr lang="en-US" baseline="0" dirty="0" smtClean="0"/>
              <a:t> know when to issue a type error?</a:t>
            </a:r>
          </a:p>
          <a:p>
            <a:pPr>
              <a:buFontTx/>
              <a:buChar char="-"/>
            </a:pPr>
            <a:r>
              <a:rPr lang="en-US" baseline="0" dirty="0" smtClean="0"/>
              <a:t>But sometimes we have different types that share the same representation: Student IDs and phone numbers, as a possible example.</a:t>
            </a:r>
          </a:p>
          <a:p>
            <a:pPr>
              <a:buFontTx/>
              <a:buChar char="-"/>
            </a:pPr>
            <a:r>
              <a:rPr lang="en-US" baseline="0" dirty="0" smtClean="0"/>
              <a:t> High level definition: how can you tell what is consistent with definition?</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does pointer arithmetic make a language</a:t>
            </a:r>
            <a:r>
              <a:rPr lang="en-US" baseline="0" dirty="0" smtClean="0"/>
              <a:t> unsafe?</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A2BBA-96A4-4382-9CF6-EEA893C9CF11}" type="slidenum">
              <a:rPr lang="en-US" smtClean="0"/>
              <a:pPr>
                <a:defRPr/>
              </a:pPr>
              <a:t>19</a:t>
            </a:fld>
            <a:endParaRPr lang="en-US"/>
          </a:p>
        </p:txBody>
      </p:sp>
    </p:spTree>
    <p:extLst>
      <p:ext uri="{BB962C8B-B14F-4D97-AF65-F5344CB8AC3E}">
        <p14:creationId xmlns:p14="http://schemas.microsoft.com/office/powerpoint/2010/main" xmlns="" val="1866604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constraints come from the environment.</a:t>
            </a:r>
            <a:r>
              <a:rPr lang="en-US" baseline="0" dirty="0" smtClean="0"/>
              <a:t>  We know that 2 has type </a:t>
            </a:r>
            <a:r>
              <a:rPr lang="en-US" baseline="0" dirty="0" err="1" smtClean="0"/>
              <a:t>Int</a:t>
            </a:r>
            <a:r>
              <a:rPr lang="en-US" baseline="0" dirty="0" smtClean="0"/>
              <a:t>, for example, and (+) has type </a:t>
            </a:r>
            <a:r>
              <a:rPr lang="en-US" baseline="0" dirty="0" err="1" smtClean="0"/>
              <a:t>Int</a:t>
            </a:r>
            <a:r>
              <a:rPr lang="en-US" baseline="0" dirty="0" smtClean="0"/>
              <a:t> -&gt; </a:t>
            </a:r>
            <a:r>
              <a:rPr lang="en-US" baseline="0" dirty="0" err="1" smtClean="0"/>
              <a:t>Int</a:t>
            </a:r>
            <a:r>
              <a:rPr lang="en-US" baseline="0" dirty="0" smtClean="0"/>
              <a:t> -&gt; </a:t>
            </a:r>
            <a:r>
              <a:rPr lang="en-US" baseline="0" dirty="0" err="1" smtClean="0"/>
              <a:t>Int</a:t>
            </a:r>
            <a:r>
              <a:rPr lang="en-US" baseline="0" dirty="0" smtClean="0"/>
              <a:t> (at least in </a:t>
            </a:r>
            <a:r>
              <a:rPr lang="en-US" baseline="0" dirty="0" err="1" smtClean="0"/>
              <a:t>uHaskell</a:t>
            </a:r>
            <a:r>
              <a:rPr lang="en-US" baseline="0" dirty="0" smtClean="0"/>
              <a:t>!)</a:t>
            </a:r>
          </a:p>
          <a:p>
            <a:r>
              <a:rPr lang="en-US" baseline="0" dirty="0" smtClean="0"/>
              <a:t>Other constraints come from the structure of the parse tree.  If we have an application node (@), for example, then we know the first child has to be a function. Furthermore, the type of the argument to the function must be the type of the second child of the application node.  The type of the application node itself must be the same as the return type of the function.</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20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building the parse tree yourself.</a:t>
            </a:r>
            <a:endParaRPr lang="en-US" dirty="0"/>
          </a:p>
        </p:txBody>
      </p:sp>
      <p:sp>
        <p:nvSpPr>
          <p:cNvPr id="4" name="Slide Number Placeholder 3"/>
          <p:cNvSpPr>
            <a:spLocks noGrp="1"/>
          </p:cNvSpPr>
          <p:nvPr>
            <p:ph type="sldNum" sz="quarter" idx="10"/>
          </p:nvPr>
        </p:nvSpPr>
        <p:spPr/>
        <p:txBody>
          <a:bodyPr/>
          <a:lstStyle/>
          <a:p>
            <a:pPr>
              <a:defRPr/>
            </a:pPr>
            <a:fld id="{382DF955-4F91-E84E-ADAC-A358411F86DB}" type="slidenum">
              <a:rPr lang="en-GB" smtClean="0"/>
              <a:pPr>
                <a:defRPr/>
              </a:pPr>
              <a:t>27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D05052-C2D7-4541-AEBD-EB04A86CBC5B}" type="slidenum">
              <a:rPr lang="en-US" smtClean="0"/>
              <a:pPr>
                <a:defRPr/>
              </a:pPr>
              <a:t>‹#›</a:t>
            </a:fld>
            <a:endParaRPr lang="en-US"/>
          </a:p>
        </p:txBody>
      </p:sp>
    </p:spTree>
    <p:extLst>
      <p:ext uri="{BB962C8B-B14F-4D97-AF65-F5344CB8AC3E}">
        <p14:creationId xmlns:p14="http://schemas.microsoft.com/office/powerpoint/2010/main" xmlns="" val="278409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9EAA08-D89A-42E0-B138-FA667998F670}" type="slidenum">
              <a:rPr lang="en-US" smtClean="0"/>
              <a:pPr>
                <a:defRPr/>
              </a:pPr>
              <a:t>‹#›</a:t>
            </a:fld>
            <a:endParaRPr lang="en-US"/>
          </a:p>
        </p:txBody>
      </p:sp>
    </p:spTree>
    <p:extLst>
      <p:ext uri="{BB962C8B-B14F-4D97-AF65-F5344CB8AC3E}">
        <p14:creationId xmlns:p14="http://schemas.microsoft.com/office/powerpoint/2010/main" xmlns="" val="358512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E3DF3A-7BE3-4010-BA14-C94FDC723C4A}" type="slidenum">
              <a:rPr lang="en-US" smtClean="0"/>
              <a:pPr>
                <a:defRPr/>
              </a:pPr>
              <a:t>‹#›</a:t>
            </a:fld>
            <a:endParaRPr lang="en-US"/>
          </a:p>
        </p:txBody>
      </p:sp>
    </p:spTree>
    <p:extLst>
      <p:ext uri="{BB962C8B-B14F-4D97-AF65-F5344CB8AC3E}">
        <p14:creationId xmlns:p14="http://schemas.microsoft.com/office/powerpoint/2010/main" xmlns="" val="135034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4CA4B4-6490-49F4-997F-72F3E71499D4}" type="slidenum">
              <a:rPr lang="en-US" smtClean="0"/>
              <a:pPr>
                <a:defRPr/>
              </a:pPr>
              <a:t>‹#›</a:t>
            </a:fld>
            <a:endParaRPr lang="en-US"/>
          </a:p>
        </p:txBody>
      </p:sp>
    </p:spTree>
    <p:extLst>
      <p:ext uri="{BB962C8B-B14F-4D97-AF65-F5344CB8AC3E}">
        <p14:creationId xmlns:p14="http://schemas.microsoft.com/office/powerpoint/2010/main" xmlns="" val="366542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BF4EB3-3FB8-4C90-B628-BC55297F32B5}" type="slidenum">
              <a:rPr lang="en-US" smtClean="0"/>
              <a:pPr>
                <a:defRPr/>
              </a:pPr>
              <a:t>‹#›</a:t>
            </a:fld>
            <a:endParaRPr lang="en-US"/>
          </a:p>
        </p:txBody>
      </p:sp>
    </p:spTree>
    <p:extLst>
      <p:ext uri="{BB962C8B-B14F-4D97-AF65-F5344CB8AC3E}">
        <p14:creationId xmlns:p14="http://schemas.microsoft.com/office/powerpoint/2010/main" xmlns="" val="50513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4D6401-2944-4A6F-B3B7-9317BC212350}" type="slidenum">
              <a:rPr lang="en-US" smtClean="0"/>
              <a:pPr>
                <a:defRPr/>
              </a:pPr>
              <a:t>‹#›</a:t>
            </a:fld>
            <a:endParaRPr lang="en-US"/>
          </a:p>
        </p:txBody>
      </p:sp>
    </p:spTree>
    <p:extLst>
      <p:ext uri="{BB962C8B-B14F-4D97-AF65-F5344CB8AC3E}">
        <p14:creationId xmlns:p14="http://schemas.microsoft.com/office/powerpoint/2010/main" xmlns="" val="411768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88E0D02-0CED-4499-A9D1-57A8853995D2}" type="slidenum">
              <a:rPr lang="en-US" smtClean="0"/>
              <a:pPr>
                <a:defRPr/>
              </a:pPr>
              <a:t>‹#›</a:t>
            </a:fld>
            <a:endParaRPr lang="en-US"/>
          </a:p>
        </p:txBody>
      </p:sp>
    </p:spTree>
    <p:extLst>
      <p:ext uri="{BB962C8B-B14F-4D97-AF65-F5344CB8AC3E}">
        <p14:creationId xmlns:p14="http://schemas.microsoft.com/office/powerpoint/2010/main" xmlns="" val="258520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E5ACE06-1FB7-4057-9C08-7BE1ED4CCDC8}" type="slidenum">
              <a:rPr lang="en-US" smtClean="0"/>
              <a:pPr>
                <a:defRPr/>
              </a:pPr>
              <a:t>‹#›</a:t>
            </a:fld>
            <a:endParaRPr lang="en-US"/>
          </a:p>
        </p:txBody>
      </p:sp>
    </p:spTree>
    <p:extLst>
      <p:ext uri="{BB962C8B-B14F-4D97-AF65-F5344CB8AC3E}">
        <p14:creationId xmlns:p14="http://schemas.microsoft.com/office/powerpoint/2010/main" xmlns="" val="414940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13658C2-140D-4FC4-AAB3-30366F598D5A}" type="slidenum">
              <a:rPr lang="en-US" smtClean="0"/>
              <a:pPr>
                <a:defRPr/>
              </a:pPr>
              <a:t>‹#›</a:t>
            </a:fld>
            <a:endParaRPr lang="en-US"/>
          </a:p>
        </p:txBody>
      </p:sp>
    </p:spTree>
    <p:extLst>
      <p:ext uri="{BB962C8B-B14F-4D97-AF65-F5344CB8AC3E}">
        <p14:creationId xmlns:p14="http://schemas.microsoft.com/office/powerpoint/2010/main" xmlns="" val="389944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A72624B-7EA0-42C5-9094-1B4FA64F0B26}" type="slidenum">
              <a:rPr lang="en-US" smtClean="0"/>
              <a:pPr>
                <a:defRPr/>
              </a:pPr>
              <a:t>‹#›</a:t>
            </a:fld>
            <a:endParaRPr lang="en-US"/>
          </a:p>
        </p:txBody>
      </p:sp>
    </p:spTree>
    <p:extLst>
      <p:ext uri="{BB962C8B-B14F-4D97-AF65-F5344CB8AC3E}">
        <p14:creationId xmlns:p14="http://schemas.microsoft.com/office/powerpoint/2010/main" xmlns="" val="136697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A65EF2-C919-420C-A3BC-B955AF6D6E3F}" type="slidenum">
              <a:rPr lang="en-US" smtClean="0"/>
              <a:pPr>
                <a:defRPr/>
              </a:pPr>
              <a:t>‹#›</a:t>
            </a:fld>
            <a:endParaRPr lang="en-US"/>
          </a:p>
        </p:txBody>
      </p:sp>
    </p:spTree>
    <p:extLst>
      <p:ext uri="{BB962C8B-B14F-4D97-AF65-F5344CB8AC3E}">
        <p14:creationId xmlns:p14="http://schemas.microsoft.com/office/powerpoint/2010/main" xmlns="" val="74046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CDF089D-7290-442E-AC7C-EE8A9EA92818}" type="slidenum">
              <a:rPr lang="en-US" smtClean="0"/>
              <a:pPr>
                <a:defRPr/>
              </a:pPr>
              <a:t>‹#›</a:t>
            </a:fld>
            <a:endParaRPr lang="en-US"/>
          </a:p>
        </p:txBody>
      </p:sp>
    </p:spTree>
    <p:extLst>
      <p:ext uri="{BB962C8B-B14F-4D97-AF65-F5344CB8AC3E}">
        <p14:creationId xmlns:p14="http://schemas.microsoft.com/office/powerpoint/2010/main" xmlns="" val="412727697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Types and Type Inference</a:t>
            </a:r>
            <a:endParaRPr lang="en-US" dirty="0"/>
          </a:p>
        </p:txBody>
      </p:sp>
      <p:sp>
        <p:nvSpPr>
          <p:cNvPr id="14339" name="Subtitle 2"/>
          <p:cNvSpPr>
            <a:spLocks noGrp="1"/>
          </p:cNvSpPr>
          <p:nvPr>
            <p:ph type="subTitle" idx="1"/>
          </p:nvPr>
        </p:nvSpPr>
        <p:spPr/>
        <p:txBody>
          <a:bodyPr/>
          <a:lstStyle/>
          <a:p>
            <a:r>
              <a:rPr lang="en-GB" dirty="0" err="1" smtClean="0"/>
              <a:t>Mooly</a:t>
            </a:r>
            <a:r>
              <a:rPr lang="en-GB" dirty="0" smtClean="0"/>
              <a:t> </a:t>
            </a:r>
            <a:r>
              <a:rPr lang="en-GB" dirty="0" err="1" smtClean="0"/>
              <a:t>Sagiv</a:t>
            </a:r>
            <a:endParaRPr lang="en-GB" dirty="0" smtClean="0"/>
          </a:p>
          <a:p>
            <a:r>
              <a:rPr lang="en-GB" sz="2400" dirty="0" smtClean="0"/>
              <a:t>Slides by  Kathleen Fisher and John Mitchell</a:t>
            </a:r>
          </a:p>
        </p:txBody>
      </p:sp>
      <p:sp>
        <p:nvSpPr>
          <p:cNvPr id="14341" name="TextBox 4"/>
          <p:cNvSpPr txBox="1">
            <a:spLocks noChangeArrowheads="1"/>
          </p:cNvSpPr>
          <p:nvPr/>
        </p:nvSpPr>
        <p:spPr bwMode="auto">
          <a:xfrm>
            <a:off x="1409700" y="5862292"/>
            <a:ext cx="6324600" cy="843308"/>
          </a:xfrm>
          <a:prstGeom prst="rect">
            <a:avLst/>
          </a:prstGeom>
          <a:noFill/>
          <a:ln w="9525">
            <a:noFill/>
            <a:miter lim="800000"/>
            <a:headEnd/>
            <a:tailEnd/>
          </a:ln>
        </p:spPr>
        <p:txBody>
          <a:bodyPr>
            <a:prstTxWarp prst="textNoShape">
              <a:avLst/>
            </a:prstTxWarp>
            <a:spAutoFit/>
          </a:bodyPr>
          <a:lstStyle/>
          <a:p>
            <a:pPr>
              <a:buNone/>
            </a:pPr>
            <a:r>
              <a:rPr lang="en-US" sz="2000" dirty="0">
                <a:solidFill>
                  <a:schemeClr val="tx2"/>
                </a:solidFill>
              </a:rPr>
              <a:t>Reading: “Concepts in Programming Languages”, </a:t>
            </a:r>
          </a:p>
          <a:p>
            <a:pPr>
              <a:buNone/>
            </a:pPr>
            <a:r>
              <a:rPr lang="en-US" sz="2000" dirty="0">
                <a:solidFill>
                  <a:schemeClr val="tx2"/>
                </a:solidFill>
              </a:rPr>
              <a:t>Revised Chapter </a:t>
            </a:r>
            <a:r>
              <a:rPr lang="en-US" sz="2000" dirty="0" smtClean="0">
                <a:solidFill>
                  <a:schemeClr val="tx2"/>
                </a:solidFill>
              </a:rPr>
              <a:t>6</a:t>
            </a:r>
            <a:r>
              <a:rPr lang="en-US" dirty="0">
                <a:latin typeface="Comic Sans MS" charset="0"/>
              </a:rPr>
              <a:t> </a:t>
            </a:r>
            <a:r>
              <a:rPr lang="en-US" sz="2000" dirty="0" smtClean="0">
                <a:solidFill>
                  <a:schemeClr val="tx2"/>
                </a:solidFill>
              </a:rPr>
              <a:t>- handout </a:t>
            </a:r>
            <a:r>
              <a:rPr lang="en-US" sz="2000" dirty="0">
                <a:solidFill>
                  <a:schemeClr val="tx2"/>
                </a:solidFill>
              </a:rPr>
              <a:t>on </a:t>
            </a:r>
            <a:r>
              <a:rPr lang="en-US" sz="2000" dirty="0" smtClean="0">
                <a:solidFill>
                  <a:schemeClr val="tx2"/>
                </a:solidFill>
              </a:rPr>
              <a:t>Web!!            </a:t>
            </a:r>
            <a:endParaRPr lang="en-US" sz="2000" dirty="0">
              <a:solidFill>
                <a:schemeClr val="tx2"/>
              </a:solidFill>
            </a:endParaRPr>
          </a:p>
        </p:txBody>
      </p:sp>
    </p:spTree>
    <p:extLst>
      <p:ext uri="{BB962C8B-B14F-4D97-AF65-F5344CB8AC3E}">
        <p14:creationId xmlns:p14="http://schemas.microsoft.com/office/powerpoint/2010/main" xmlns="" val="3399122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r>
              <a:rPr lang="en-US" smtClean="0"/>
              <a:t>Relative Type-Safety of Languages </a:t>
            </a:r>
            <a:endParaRPr lang="en-US" dirty="0"/>
          </a:p>
        </p:txBody>
      </p:sp>
      <p:sp>
        <p:nvSpPr>
          <p:cNvPr id="22531" name="Rectangle 5"/>
          <p:cNvSpPr>
            <a:spLocks noGrp="1" noChangeArrowheads="1"/>
          </p:cNvSpPr>
          <p:nvPr>
            <p:ph type="body" idx="1"/>
          </p:nvPr>
        </p:nvSpPr>
        <p:spPr/>
        <p:txBody>
          <a:bodyPr>
            <a:normAutofit fontScale="92500" lnSpcReduction="20000"/>
          </a:bodyPr>
          <a:lstStyle/>
          <a:p>
            <a:r>
              <a:rPr lang="en-US" dirty="0" smtClean="0">
                <a:solidFill>
                  <a:schemeClr val="accent1">
                    <a:lumMod val="75000"/>
                  </a:schemeClr>
                </a:solidFill>
              </a:rPr>
              <a:t>Not safe: </a:t>
            </a:r>
            <a:r>
              <a:rPr lang="en-US" dirty="0" smtClean="0"/>
              <a:t>BCPL family, including C and C++</a:t>
            </a:r>
          </a:p>
          <a:p>
            <a:pPr lvl="1"/>
            <a:r>
              <a:rPr lang="en-US" dirty="0" smtClean="0"/>
              <a:t>Casts, unions, pointer arithmetic</a:t>
            </a:r>
          </a:p>
          <a:p>
            <a:r>
              <a:rPr lang="en-US" dirty="0" smtClean="0">
                <a:solidFill>
                  <a:schemeClr val="accent1">
                    <a:lumMod val="75000"/>
                  </a:schemeClr>
                </a:solidFill>
              </a:rPr>
              <a:t>Almost safe: </a:t>
            </a:r>
            <a:r>
              <a:rPr lang="en-US" dirty="0" err="1" smtClean="0"/>
              <a:t>Algol</a:t>
            </a:r>
            <a:r>
              <a:rPr lang="en-US" dirty="0" smtClean="0"/>
              <a:t> family, Pascal, </a:t>
            </a:r>
            <a:r>
              <a:rPr lang="en-US" dirty="0" err="1" smtClean="0"/>
              <a:t>Ada</a:t>
            </a:r>
            <a:endParaRPr lang="en-US" dirty="0" smtClean="0"/>
          </a:p>
          <a:p>
            <a:pPr lvl="1"/>
            <a:r>
              <a:rPr lang="en-US" dirty="0" smtClean="0"/>
              <a:t>Dangling pointers</a:t>
            </a:r>
          </a:p>
          <a:p>
            <a:pPr lvl="2"/>
            <a:r>
              <a:rPr lang="en-US" dirty="0" smtClean="0"/>
              <a:t>Allocate a pointer p to an integer, </a:t>
            </a:r>
            <a:r>
              <a:rPr lang="en-US" dirty="0" err="1" smtClean="0"/>
              <a:t>deallocate</a:t>
            </a:r>
            <a:r>
              <a:rPr lang="en-US" dirty="0" smtClean="0"/>
              <a:t> the memory referenced by p, then later use the value pointed to by p </a:t>
            </a:r>
          </a:p>
          <a:p>
            <a:pPr lvl="2"/>
            <a:r>
              <a:rPr lang="en-US" dirty="0" smtClean="0"/>
              <a:t>Hard to make languages with explicit </a:t>
            </a:r>
            <a:r>
              <a:rPr lang="en-US" dirty="0" err="1" smtClean="0"/>
              <a:t>deallocation</a:t>
            </a:r>
            <a:r>
              <a:rPr lang="en-US" dirty="0" smtClean="0"/>
              <a:t> of memory fully type-safe</a:t>
            </a:r>
          </a:p>
          <a:p>
            <a:r>
              <a:rPr lang="en-US" dirty="0" smtClean="0">
                <a:solidFill>
                  <a:schemeClr val="accent1">
                    <a:lumMod val="75000"/>
                  </a:schemeClr>
                </a:solidFill>
              </a:rPr>
              <a:t>Safe:</a:t>
            </a:r>
            <a:r>
              <a:rPr lang="en-US" dirty="0" smtClean="0"/>
              <a:t> Lisp, Smalltalk, ML, Haskell, Java, JavaScript</a:t>
            </a:r>
          </a:p>
          <a:p>
            <a:pPr lvl="1"/>
            <a:r>
              <a:rPr lang="en-US" dirty="0" smtClean="0"/>
              <a:t>Dynamically typed: Lisp, Smalltalk, JavaScript</a:t>
            </a:r>
          </a:p>
          <a:p>
            <a:pPr lvl="1"/>
            <a:r>
              <a:rPr lang="en-US" dirty="0" smtClean="0"/>
              <a:t>Statically typed: ML, Haskell, Java</a:t>
            </a:r>
          </a:p>
        </p:txBody>
      </p:sp>
      <p:sp>
        <p:nvSpPr>
          <p:cNvPr id="4" name="TextBox 3"/>
          <p:cNvSpPr txBox="1"/>
          <p:nvPr/>
        </p:nvSpPr>
        <p:spPr>
          <a:xfrm>
            <a:off x="838200" y="5921514"/>
            <a:ext cx="7391400" cy="707886"/>
          </a:xfrm>
          <a:prstGeom prst="rect">
            <a:avLst/>
          </a:prstGeom>
          <a:solidFill>
            <a:schemeClr val="accent5">
              <a:lumMod val="20000"/>
              <a:lumOff val="80000"/>
            </a:schemeClr>
          </a:solidFill>
        </p:spPr>
        <p:txBody>
          <a:bodyPr wrap="square" rtlCol="0">
            <a:spAutoFit/>
          </a:bodyPr>
          <a:lstStyle/>
          <a:p>
            <a:pPr marL="0" lvl="1">
              <a:buNone/>
            </a:pPr>
            <a:r>
              <a:rPr lang="en-US" sz="2000" dirty="0" smtClean="0">
                <a:solidFill>
                  <a:schemeClr val="accent1">
                    <a:lumMod val="75000"/>
                  </a:schemeClr>
                </a:solidFill>
              </a:rPr>
              <a:t>If code accesses data, it is handled with the type associated with the creation and previous manipulation of that data</a:t>
            </a:r>
          </a:p>
        </p:txBody>
      </p:sp>
    </p:spTree>
    <p:extLst>
      <p:ext uri="{BB962C8B-B14F-4D97-AF65-F5344CB8AC3E}">
        <p14:creationId xmlns:p14="http://schemas.microsoft.com/office/powerpoint/2010/main" xmlns="" val="203658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533400" y="1600200"/>
            <a:ext cx="8229600" cy="4525963"/>
          </a:xfrm>
        </p:spPr>
        <p:txBody>
          <a:bodyPr>
            <a:normAutofit fontScale="92500" lnSpcReduction="20000"/>
          </a:bodyPr>
          <a:lstStyle/>
          <a:p>
            <a:r>
              <a:rPr lang="en-US" dirty="0" smtClean="0"/>
              <a:t>Standard type checking:</a:t>
            </a:r>
          </a:p>
          <a:p>
            <a:pPr marL="457200" lvl="1" indent="0">
              <a:buNone/>
            </a:pPr>
            <a:r>
              <a:rPr lang="en-US" dirty="0" smtClean="0"/>
              <a:t>      </a:t>
            </a:r>
          </a:p>
          <a:p>
            <a:pPr lvl="1"/>
            <a:endParaRPr lang="en-US" dirty="0" smtClean="0"/>
          </a:p>
          <a:p>
            <a:pPr lvl="1"/>
            <a:r>
              <a:rPr lang="en-US" dirty="0" smtClean="0"/>
              <a:t>Examine body of each function                           </a:t>
            </a:r>
          </a:p>
          <a:p>
            <a:pPr lvl="1"/>
            <a:r>
              <a:rPr lang="en-US" dirty="0" smtClean="0"/>
              <a:t>Use declared types to check agreement</a:t>
            </a:r>
          </a:p>
          <a:p>
            <a:r>
              <a:rPr lang="en-US" dirty="0" smtClean="0"/>
              <a:t>Type inference:</a:t>
            </a:r>
          </a:p>
          <a:p>
            <a:pPr lvl="1"/>
            <a:endParaRPr lang="en-US" dirty="0" smtClean="0"/>
          </a:p>
          <a:p>
            <a:pPr lvl="1"/>
            <a:endParaRPr lang="en-US" dirty="0" smtClean="0"/>
          </a:p>
          <a:p>
            <a:pPr lvl="1"/>
            <a:r>
              <a:rPr lang="en-US" dirty="0" smtClean="0"/>
              <a:t>Examine code without type information</a:t>
            </a:r>
          </a:p>
          <a:p>
            <a:pPr lvl="1"/>
            <a:r>
              <a:rPr lang="en-US" dirty="0" smtClean="0"/>
              <a:t>Infer the most general types that could have been declared</a:t>
            </a:r>
          </a:p>
          <a:p>
            <a:endParaRPr lang="en-US" dirty="0"/>
          </a:p>
        </p:txBody>
      </p:sp>
      <p:sp>
        <p:nvSpPr>
          <p:cNvPr id="19" name="TextBox 18"/>
          <p:cNvSpPr txBox="1">
            <a:spLocks noChangeArrowheads="1"/>
          </p:cNvSpPr>
          <p:nvPr/>
        </p:nvSpPr>
        <p:spPr bwMode="auto">
          <a:xfrm>
            <a:off x="1219200" y="4048137"/>
            <a:ext cx="6553200" cy="904863"/>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lgn="l">
              <a:buNone/>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return x+1; };</a:t>
            </a:r>
          </a:p>
          <a:p>
            <a:pPr algn="l">
              <a:buNone/>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 return f(y+1)*2; };</a:t>
            </a:r>
          </a:p>
        </p:txBody>
      </p:sp>
      <p:sp>
        <p:nvSpPr>
          <p:cNvPr id="12290" name="Rectangle 2"/>
          <p:cNvSpPr>
            <a:spLocks noGrp="1" noChangeArrowheads="1"/>
          </p:cNvSpPr>
          <p:nvPr>
            <p:ph type="title"/>
          </p:nvPr>
        </p:nvSpPr>
        <p:spPr/>
        <p:txBody>
          <a:bodyPr/>
          <a:lstStyle/>
          <a:p>
            <a:r>
              <a:rPr lang="en-US" dirty="0" smtClean="0"/>
              <a:t>Type Checking </a:t>
            </a:r>
            <a:r>
              <a:rPr lang="en-US" dirty="0" err="1" smtClean="0"/>
              <a:t>vs</a:t>
            </a:r>
            <a:r>
              <a:rPr lang="en-US" dirty="0" smtClean="0"/>
              <a:t> Type Inference</a:t>
            </a:r>
            <a:endParaRPr lang="en-US" dirty="0"/>
          </a:p>
        </p:txBody>
      </p:sp>
      <p:sp>
        <p:nvSpPr>
          <p:cNvPr id="17" name="TextBox 16"/>
          <p:cNvSpPr txBox="1">
            <a:spLocks noChangeArrowheads="1"/>
          </p:cNvSpPr>
          <p:nvPr/>
        </p:nvSpPr>
        <p:spPr bwMode="auto">
          <a:xfrm>
            <a:off x="1346200" y="2066937"/>
            <a:ext cx="6578600" cy="904863"/>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lgn="l">
              <a:buNone/>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f(int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return x+1; };</a:t>
            </a:r>
          </a:p>
          <a:p>
            <a:pPr algn="l">
              <a:buNone/>
              <a:defRPr/>
            </a:pP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g(int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t>
            </a:r>
            <a:r>
              <a:rPr lang="en-US" b="1" dirty="0" smtClean="0">
                <a:solidFill>
                  <a:srgbClr val="000000"/>
                </a:solidFill>
                <a:latin typeface="Courier New"/>
                <a:cs typeface="Courier New"/>
              </a:rPr>
              <a:t>) { return f(y+1)*2; };</a:t>
            </a:r>
          </a:p>
        </p:txBody>
      </p:sp>
      <p:grpSp>
        <p:nvGrpSpPr>
          <p:cNvPr id="6" name="Group 5"/>
          <p:cNvGrpSpPr/>
          <p:nvPr/>
        </p:nvGrpSpPr>
        <p:grpSpPr>
          <a:xfrm>
            <a:off x="1397898" y="4170827"/>
            <a:ext cx="1573902" cy="705973"/>
            <a:chOff x="60513" y="4323227"/>
            <a:chExt cx="1615887" cy="705973"/>
          </a:xfrm>
        </p:grpSpPr>
        <p:grpSp>
          <p:nvGrpSpPr>
            <p:cNvPr id="23557" name="Group 7"/>
            <p:cNvGrpSpPr>
              <a:grpSpLocks/>
            </p:cNvGrpSpPr>
            <p:nvPr/>
          </p:nvGrpSpPr>
          <p:grpSpPr bwMode="auto">
            <a:xfrm>
              <a:off x="1199832" y="4353109"/>
              <a:ext cx="476568" cy="228600"/>
              <a:chOff x="256" y="4032"/>
              <a:chExt cx="240" cy="144"/>
            </a:xfrm>
          </p:grpSpPr>
          <p:sp>
            <p:nvSpPr>
              <p:cNvPr id="23564" name="Line 8"/>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5" name="Line 9"/>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nvGrpSpPr>
            <p:cNvPr id="23558" name="Group 10"/>
            <p:cNvGrpSpPr>
              <a:grpSpLocks/>
            </p:cNvGrpSpPr>
            <p:nvPr/>
          </p:nvGrpSpPr>
          <p:grpSpPr bwMode="auto">
            <a:xfrm>
              <a:off x="60513" y="4800600"/>
              <a:ext cx="476568" cy="228600"/>
              <a:chOff x="256" y="4032"/>
              <a:chExt cx="240" cy="144"/>
            </a:xfrm>
          </p:grpSpPr>
          <p:sp>
            <p:nvSpPr>
              <p:cNvPr id="23562" name="Line 11"/>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3" name="Line 12"/>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nvGrpSpPr>
            <p:cNvPr id="23559" name="Group 13"/>
            <p:cNvGrpSpPr>
              <a:grpSpLocks/>
            </p:cNvGrpSpPr>
            <p:nvPr/>
          </p:nvGrpSpPr>
          <p:grpSpPr bwMode="auto">
            <a:xfrm>
              <a:off x="1199832" y="4800600"/>
              <a:ext cx="476568" cy="228600"/>
              <a:chOff x="256" y="4032"/>
              <a:chExt cx="240" cy="144"/>
            </a:xfrm>
          </p:grpSpPr>
          <p:sp>
            <p:nvSpPr>
              <p:cNvPr id="23560" name="Line 14"/>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1" name="Line 15"/>
              <p:cNvSpPr>
                <a:spLocks noChangeShapeType="1"/>
              </p:cNvSpPr>
              <p:nvPr/>
            </p:nvSpPr>
            <p:spPr bwMode="auto">
              <a:xfrm>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nvGrpSpPr>
            <p:cNvPr id="23556" name="Group 6"/>
            <p:cNvGrpSpPr>
              <a:grpSpLocks/>
            </p:cNvGrpSpPr>
            <p:nvPr/>
          </p:nvGrpSpPr>
          <p:grpSpPr bwMode="auto">
            <a:xfrm>
              <a:off x="60513" y="4323227"/>
              <a:ext cx="540110" cy="228600"/>
              <a:chOff x="224" y="4032"/>
              <a:chExt cx="272" cy="144"/>
            </a:xfrm>
          </p:grpSpPr>
          <p:sp>
            <p:nvSpPr>
              <p:cNvPr id="23566" name="Line 4"/>
              <p:cNvSpPr>
                <a:spLocks noChangeShapeType="1"/>
              </p:cNvSpPr>
              <p:nvPr/>
            </p:nvSpPr>
            <p:spPr bwMode="auto">
              <a:xfrm flipH="1">
                <a:off x="256"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sp>
            <p:nvSpPr>
              <p:cNvPr id="23567" name="Line 5"/>
              <p:cNvSpPr>
                <a:spLocks noChangeShapeType="1"/>
              </p:cNvSpPr>
              <p:nvPr/>
            </p:nvSpPr>
            <p:spPr bwMode="auto">
              <a:xfrm>
                <a:off x="224" y="4032"/>
                <a:ext cx="240" cy="144"/>
              </a:xfrm>
              <a:prstGeom prst="line">
                <a:avLst/>
              </a:prstGeom>
              <a:noFill/>
              <a:ln w="28575">
                <a:solidFill>
                  <a:srgbClr val="C00000"/>
                </a:solidFill>
                <a:round/>
                <a:headEnd/>
                <a:tailEnd/>
              </a:ln>
            </p:spPr>
            <p:txBody>
              <a:bodyPr wrap="none" anchor="ctr">
                <a:prstTxWarp prst="textNoShape">
                  <a:avLst/>
                </a:prstTxWarp>
              </a:bodyPr>
              <a:lstStyle/>
              <a:p>
                <a:endParaRPr lang="en-US"/>
              </a:p>
            </p:txBody>
          </p:sp>
        </p:grpSp>
      </p:grpSp>
      <p:sp>
        <p:nvSpPr>
          <p:cNvPr id="20" name="Rounded Rectangular Callout 19"/>
          <p:cNvSpPr/>
          <p:nvPr/>
        </p:nvSpPr>
        <p:spPr>
          <a:xfrm>
            <a:off x="914400" y="6172200"/>
            <a:ext cx="7664824" cy="442674"/>
          </a:xfrm>
          <a:prstGeom prst="wedgeRoundRectCallout">
            <a:avLst>
              <a:gd name="adj1" fmla="val -23745"/>
              <a:gd name="adj2" fmla="val 496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indent="0" eaLnBrk="1" hangingPunct="1">
              <a:buFont typeface="Monotype Sorts" charset="2"/>
              <a:buNone/>
              <a:defRPr/>
            </a:pPr>
            <a:r>
              <a:rPr lang="en-US" sz="2000" dirty="0" smtClean="0">
                <a:solidFill>
                  <a:srgbClr val="000000"/>
                </a:solidFill>
                <a:cs typeface="Comic Sans MS"/>
              </a:rPr>
              <a:t>ML and Haskell are </a:t>
            </a:r>
            <a:r>
              <a:rPr lang="en-US" sz="2000" i="1" dirty="0" smtClean="0">
                <a:solidFill>
                  <a:srgbClr val="000000"/>
                </a:solidFill>
                <a:cs typeface="Comic Sans MS"/>
              </a:rPr>
              <a:t>designed </a:t>
            </a:r>
            <a:r>
              <a:rPr lang="en-US" sz="2000" dirty="0" smtClean="0">
                <a:solidFill>
                  <a:srgbClr val="000000"/>
                </a:solidFill>
                <a:cs typeface="Comic Sans MS"/>
              </a:rPr>
              <a:t>to make type inference feasible</a:t>
            </a:r>
            <a:endParaRPr lang="en-US" sz="2000" dirty="0">
              <a:solidFill>
                <a:srgbClr val="000000"/>
              </a:solidFill>
              <a:cs typeface="Comic Sans MS"/>
            </a:endParaRPr>
          </a:p>
        </p:txBody>
      </p:sp>
    </p:spTree>
    <p:extLst>
      <p:ext uri="{BB962C8B-B14F-4D97-AF65-F5344CB8AC3E}">
        <p14:creationId xmlns:p14="http://schemas.microsoft.com/office/powerpoint/2010/main" xmlns="" val="424473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Why study type inference?</a:t>
            </a:r>
            <a:endParaRPr lang="en-US" dirty="0"/>
          </a:p>
        </p:txBody>
      </p:sp>
      <p:sp>
        <p:nvSpPr>
          <p:cNvPr id="24579" name="Rectangle 3"/>
          <p:cNvSpPr>
            <a:spLocks noGrp="1" noChangeArrowheads="1"/>
          </p:cNvSpPr>
          <p:nvPr>
            <p:ph type="body" idx="1"/>
          </p:nvPr>
        </p:nvSpPr>
        <p:spPr/>
        <p:txBody>
          <a:bodyPr>
            <a:normAutofit fontScale="92500" lnSpcReduction="20000"/>
          </a:bodyPr>
          <a:lstStyle/>
          <a:p>
            <a:r>
              <a:rPr lang="en-US" dirty="0" smtClean="0"/>
              <a:t>Types and type checking</a:t>
            </a:r>
          </a:p>
          <a:p>
            <a:pPr lvl="1"/>
            <a:r>
              <a:rPr lang="en-US" dirty="0" smtClean="0"/>
              <a:t>Improved steadily since </a:t>
            </a:r>
            <a:r>
              <a:rPr lang="en-US" dirty="0" err="1" smtClean="0"/>
              <a:t>Algol</a:t>
            </a:r>
            <a:r>
              <a:rPr lang="en-US" dirty="0" smtClean="0"/>
              <a:t> 60</a:t>
            </a:r>
          </a:p>
          <a:p>
            <a:pPr lvl="2"/>
            <a:r>
              <a:rPr lang="en-US" dirty="0" smtClean="0"/>
              <a:t>Eliminated sources of unsoundness</a:t>
            </a:r>
          </a:p>
          <a:p>
            <a:pPr lvl="2"/>
            <a:r>
              <a:rPr lang="en-US" dirty="0" smtClean="0"/>
              <a:t>Become substantially more expressive</a:t>
            </a:r>
          </a:p>
          <a:p>
            <a:pPr lvl="1"/>
            <a:r>
              <a:rPr lang="en-US" dirty="0" smtClean="0"/>
              <a:t>Important for modularity, reliability and compilation</a:t>
            </a:r>
          </a:p>
          <a:p>
            <a:r>
              <a:rPr lang="en-US" dirty="0" smtClean="0"/>
              <a:t>Type inference</a:t>
            </a:r>
          </a:p>
          <a:p>
            <a:pPr lvl="1"/>
            <a:r>
              <a:rPr lang="en-US" dirty="0" smtClean="0"/>
              <a:t>Reduces syntactic overhead of expressive types</a:t>
            </a:r>
          </a:p>
          <a:p>
            <a:pPr lvl="1"/>
            <a:r>
              <a:rPr lang="en-US" dirty="0" smtClean="0"/>
              <a:t>Guaranteed to produce most general type</a:t>
            </a:r>
          </a:p>
          <a:p>
            <a:pPr lvl="1"/>
            <a:r>
              <a:rPr lang="en-US" dirty="0" smtClean="0"/>
              <a:t>Widely regarded as important language innovation</a:t>
            </a:r>
          </a:p>
          <a:p>
            <a:pPr lvl="1"/>
            <a:r>
              <a:rPr lang="en-US" dirty="0" smtClean="0"/>
              <a:t>Illustrative example of a flow-insensitive static analysis algorithm</a:t>
            </a:r>
          </a:p>
        </p:txBody>
      </p:sp>
    </p:spTree>
    <p:extLst>
      <p:ext uri="{BB962C8B-B14F-4D97-AF65-F5344CB8AC3E}">
        <p14:creationId xmlns:p14="http://schemas.microsoft.com/office/powerpoint/2010/main" xmlns="" val="3162625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History</a:t>
            </a:r>
            <a:endParaRPr lang="en-US" dirty="0"/>
          </a:p>
        </p:txBody>
      </p:sp>
      <p:sp>
        <p:nvSpPr>
          <p:cNvPr id="25603" name="Content Placeholder 2"/>
          <p:cNvSpPr>
            <a:spLocks noGrp="1"/>
          </p:cNvSpPr>
          <p:nvPr>
            <p:ph idx="1"/>
          </p:nvPr>
        </p:nvSpPr>
        <p:spPr/>
        <p:txBody>
          <a:bodyPr>
            <a:normAutofit fontScale="77500" lnSpcReduction="20000"/>
          </a:bodyPr>
          <a:lstStyle/>
          <a:p>
            <a:r>
              <a:rPr lang="en-US" dirty="0" smtClean="0"/>
              <a:t>Original type inference algorithm </a:t>
            </a:r>
          </a:p>
          <a:p>
            <a:pPr lvl="1"/>
            <a:r>
              <a:rPr lang="en-US" dirty="0" smtClean="0"/>
              <a:t>Invented by Haskell Curry and Robert </a:t>
            </a:r>
            <a:r>
              <a:rPr lang="en-US" dirty="0" err="1" smtClean="0"/>
              <a:t>Feys</a:t>
            </a:r>
            <a:r>
              <a:rPr lang="en-US" dirty="0" smtClean="0"/>
              <a:t> for the simply typed lambda calculus in 1958</a:t>
            </a:r>
          </a:p>
          <a:p>
            <a:r>
              <a:rPr lang="en-US" dirty="0" smtClean="0"/>
              <a:t>In 1969, </a:t>
            </a:r>
            <a:r>
              <a:rPr lang="en-US" dirty="0" err="1" smtClean="0"/>
              <a:t>Hindley</a:t>
            </a:r>
            <a:endParaRPr lang="en-US" dirty="0" smtClean="0"/>
          </a:p>
          <a:p>
            <a:pPr lvl="1"/>
            <a:r>
              <a:rPr lang="en-US" dirty="0" smtClean="0"/>
              <a:t>extended the algorithm to a richer language and proved it always produced the most general type </a:t>
            </a:r>
          </a:p>
          <a:p>
            <a:r>
              <a:rPr lang="en-US" dirty="0" smtClean="0"/>
              <a:t>In 1978, Milner </a:t>
            </a:r>
          </a:p>
          <a:p>
            <a:pPr lvl="1"/>
            <a:r>
              <a:rPr lang="en-US" dirty="0" smtClean="0"/>
              <a:t>independently developed equivalent algorithm, called algorithm W, during his work designing ML</a:t>
            </a:r>
          </a:p>
          <a:p>
            <a:r>
              <a:rPr lang="en-US" dirty="0" smtClean="0"/>
              <a:t>In 1982, </a:t>
            </a:r>
            <a:r>
              <a:rPr lang="en-US" dirty="0" err="1" smtClean="0"/>
              <a:t>Damas</a:t>
            </a:r>
            <a:r>
              <a:rPr lang="en-US" dirty="0" smtClean="0"/>
              <a:t> proved the algorithm was complete.</a:t>
            </a:r>
          </a:p>
          <a:p>
            <a:pPr lvl="1"/>
            <a:r>
              <a:rPr lang="en-US" dirty="0" smtClean="0"/>
              <a:t>Currently used in many languages: ML, Ada, Haskell, C# 3.0, F#, Visual Basic </a:t>
            </a:r>
            <a:r>
              <a:rPr lang="en-US" dirty="0" err="1" smtClean="0"/>
              <a:t>.Net</a:t>
            </a:r>
            <a:r>
              <a:rPr lang="en-US" dirty="0" smtClean="0"/>
              <a:t> 9.0. Have been plans for Fortress, Perl 6, C++0x,…</a:t>
            </a:r>
          </a:p>
        </p:txBody>
      </p:sp>
    </p:spTree>
    <p:extLst>
      <p:ext uri="{BB962C8B-B14F-4D97-AF65-F5344CB8AC3E}">
        <p14:creationId xmlns:p14="http://schemas.microsoft.com/office/powerpoint/2010/main" xmlns="" val="3164773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uHaskell</a:t>
            </a:r>
            <a:endParaRPr lang="en-US" dirty="0"/>
          </a:p>
        </p:txBody>
      </p:sp>
      <p:sp>
        <p:nvSpPr>
          <p:cNvPr id="3" name="Content Placeholder 2"/>
          <p:cNvSpPr>
            <a:spLocks noGrp="1"/>
          </p:cNvSpPr>
          <p:nvPr>
            <p:ph idx="1"/>
          </p:nvPr>
        </p:nvSpPr>
        <p:spPr/>
        <p:txBody>
          <a:bodyPr/>
          <a:lstStyle/>
          <a:p>
            <a:r>
              <a:rPr lang="en-US" dirty="0" smtClean="0"/>
              <a:t>Subset of Haskell to explain type inference.</a:t>
            </a:r>
          </a:p>
          <a:p>
            <a:pPr lvl="1"/>
            <a:r>
              <a:rPr lang="en-US" dirty="0" smtClean="0"/>
              <a:t>Haskell and ML both have overloading</a:t>
            </a:r>
          </a:p>
          <a:p>
            <a:pPr lvl="1"/>
            <a:r>
              <a:rPr lang="en-US" dirty="0" smtClean="0"/>
              <a:t>Will not cover type inference with overloading</a:t>
            </a:r>
            <a:endParaRPr lang="en-US" dirty="0"/>
          </a:p>
        </p:txBody>
      </p:sp>
      <p:sp>
        <p:nvSpPr>
          <p:cNvPr id="4" name="Rectangle 3"/>
          <p:cNvSpPr>
            <a:spLocks noChangeArrowheads="1"/>
          </p:cNvSpPr>
          <p:nvPr/>
        </p:nvSpPr>
        <p:spPr bwMode="auto">
          <a:xfrm>
            <a:off x="762000" y="3505200"/>
            <a:ext cx="7467600" cy="2985433"/>
          </a:xfrm>
          <a:prstGeom prst="rect">
            <a:avLst/>
          </a:prstGeom>
          <a:solidFill>
            <a:schemeClr val="accent3">
              <a:lumMod val="40000"/>
              <a:lumOff val="60000"/>
            </a:schemeClr>
          </a:solidFill>
          <a:ln w="9525">
            <a:noFill/>
            <a:miter lim="800000"/>
            <a:headEnd/>
            <a:tailEnd/>
          </a:ln>
          <a:effectLst/>
        </p:spPr>
        <p:txBody>
          <a:bodyPr wrap="square">
            <a:prstTxWarp prst="textNoShape">
              <a:avLst/>
            </a:prstTxWarp>
            <a:spAutoFit/>
          </a:bodyPr>
          <a:lstStyle/>
          <a:p>
            <a:pPr marL="128016" algn="l" fontAlgn="auto">
              <a:lnSpc>
                <a:spcPct val="120000"/>
              </a:lnSpc>
              <a:spcAft>
                <a:spcPts val="0"/>
              </a:spcAft>
              <a:buNone/>
              <a:defRPr/>
            </a:pPr>
            <a:r>
              <a:rPr lang="en-US" sz="2000" b="1" dirty="0" smtClean="0">
                <a:solidFill>
                  <a:schemeClr val="accent1">
                    <a:lumMod val="75000"/>
                  </a:schemeClr>
                </a:solidFill>
                <a:latin typeface="Courier New" pitchFamily="49" charset="0"/>
                <a:cs typeface="Courier New" pitchFamily="49" charset="0"/>
              </a:rPr>
              <a:t>&lt;</a:t>
            </a:r>
            <a:r>
              <a:rPr lang="en-US" sz="2000" b="1" dirty="0" err="1" smtClean="0">
                <a:solidFill>
                  <a:schemeClr val="accent1">
                    <a:lumMod val="75000"/>
                  </a:schemeClr>
                </a:solidFill>
                <a:latin typeface="Courier New" pitchFamily="49" charset="0"/>
                <a:cs typeface="Courier New" pitchFamily="49" charset="0"/>
              </a:rPr>
              <a:t>decl</a:t>
            </a:r>
            <a:r>
              <a:rPr lang="en-US" sz="2000" b="1" dirty="0" smtClean="0">
                <a:solidFill>
                  <a:schemeClr val="accent1">
                    <a:lumMod val="75000"/>
                  </a:schemeClr>
                </a:solidFill>
                <a:latin typeface="Courier New" pitchFamily="49" charset="0"/>
                <a:cs typeface="Courier New" pitchFamily="49" charset="0"/>
              </a:rPr>
              <a:t>&gt; ::= [&lt;name&gt; &lt;pat&gt;  = &lt;exp&gt;]</a:t>
            </a:r>
          </a:p>
          <a:p>
            <a:pPr marL="128016" algn="l" fontAlgn="auto">
              <a:lnSpc>
                <a:spcPct val="120000"/>
              </a:lnSpc>
              <a:spcAft>
                <a:spcPts val="0"/>
              </a:spcAft>
              <a:buNone/>
              <a:defRPr/>
            </a:pPr>
            <a:r>
              <a:rPr lang="en-US" sz="2000" b="1" dirty="0" smtClean="0">
                <a:solidFill>
                  <a:schemeClr val="accent1">
                    <a:lumMod val="75000"/>
                  </a:schemeClr>
                </a:solidFill>
                <a:latin typeface="Courier New" pitchFamily="49" charset="0"/>
                <a:cs typeface="Courier New" pitchFamily="49" charset="0"/>
              </a:rPr>
              <a:t>&lt;pat&gt;  ::=  Id  | (&lt;pat&gt;, &lt;pat&gt;) | &lt;pat&gt; : &lt;pat&gt; | []</a:t>
            </a:r>
          </a:p>
          <a:p>
            <a:pPr marL="128016" algn="l" fontAlgn="auto">
              <a:lnSpc>
                <a:spcPct val="120000"/>
              </a:lnSpc>
              <a:spcAft>
                <a:spcPts val="0"/>
              </a:spcAft>
              <a:buNone/>
              <a:defRPr/>
            </a:pPr>
            <a:r>
              <a:rPr lang="en-US" sz="2000" b="1" dirty="0" smtClean="0">
                <a:solidFill>
                  <a:schemeClr val="accent1">
                    <a:lumMod val="75000"/>
                  </a:schemeClr>
                </a:solidFill>
                <a:latin typeface="Courier New" pitchFamily="49" charset="0"/>
                <a:cs typeface="Courier New" pitchFamily="49" charset="0"/>
              </a:rPr>
              <a:t>&lt;exp&gt;  ::= </a:t>
            </a:r>
            <a:r>
              <a:rPr lang="en-US" sz="2000" b="1" dirty="0" err="1" smtClean="0">
                <a:solidFill>
                  <a:schemeClr val="accent1">
                    <a:lumMod val="75000"/>
                  </a:schemeClr>
                </a:solidFill>
                <a:latin typeface="Courier New" pitchFamily="49" charset="0"/>
                <a:cs typeface="Courier New" pitchFamily="49" charset="0"/>
              </a:rPr>
              <a:t>Int</a:t>
            </a:r>
            <a:r>
              <a:rPr lang="en-US" sz="2000" b="1" dirty="0" smtClean="0">
                <a:solidFill>
                  <a:schemeClr val="accent1">
                    <a:lumMod val="75000"/>
                  </a:schemeClr>
                </a:solidFill>
                <a:latin typeface="Courier New" pitchFamily="49" charset="0"/>
                <a:cs typeface="Courier New" pitchFamily="49" charset="0"/>
              </a:rPr>
              <a:t> | </a:t>
            </a:r>
            <a:r>
              <a:rPr lang="en-US" sz="2000" b="1" dirty="0" err="1" smtClean="0">
                <a:solidFill>
                  <a:schemeClr val="accent1">
                    <a:lumMod val="75000"/>
                  </a:schemeClr>
                </a:solidFill>
                <a:latin typeface="Courier New" pitchFamily="49" charset="0"/>
                <a:cs typeface="Courier New" pitchFamily="49" charset="0"/>
              </a:rPr>
              <a:t>Bool</a:t>
            </a:r>
            <a:r>
              <a:rPr lang="en-US" sz="2000" b="1" dirty="0" smtClean="0">
                <a:solidFill>
                  <a:schemeClr val="accent1">
                    <a:lumMod val="75000"/>
                  </a:schemeClr>
                </a:solidFill>
                <a:latin typeface="Courier New" pitchFamily="49" charset="0"/>
                <a:cs typeface="Courier New" pitchFamily="49" charset="0"/>
              </a:rPr>
              <a:t> | [] | Id | (&lt;exp&gt;)</a:t>
            </a:r>
          </a:p>
          <a:p>
            <a:pPr marL="128016" algn="l" fontAlgn="auto">
              <a:lnSpc>
                <a:spcPct val="120000"/>
              </a:lnSpc>
              <a:spcAft>
                <a:spcPts val="0"/>
              </a:spcAft>
              <a:buNone/>
              <a:defRPr/>
            </a:pPr>
            <a:r>
              <a:rPr lang="en-US" sz="2000" b="1" dirty="0" smtClean="0">
                <a:solidFill>
                  <a:schemeClr val="accent1">
                    <a:lumMod val="75000"/>
                  </a:schemeClr>
                </a:solidFill>
                <a:latin typeface="Courier New" pitchFamily="49" charset="0"/>
                <a:cs typeface="Courier New" pitchFamily="49" charset="0"/>
              </a:rPr>
              <a:t>          | &lt;exp&gt; &lt;op&gt; &lt;exp&gt;</a:t>
            </a:r>
          </a:p>
          <a:p>
            <a:pPr marL="128016" algn="l" fontAlgn="auto">
              <a:lnSpc>
                <a:spcPct val="120000"/>
              </a:lnSpc>
              <a:spcAft>
                <a:spcPts val="0"/>
              </a:spcAft>
              <a:buNone/>
              <a:defRPr/>
            </a:pPr>
            <a:r>
              <a:rPr lang="en-US" sz="2000" b="1" dirty="0" smtClean="0">
                <a:solidFill>
                  <a:schemeClr val="accent1">
                    <a:lumMod val="75000"/>
                  </a:schemeClr>
                </a:solidFill>
                <a:latin typeface="Courier New" pitchFamily="49" charset="0"/>
                <a:cs typeface="Courier New" pitchFamily="49" charset="0"/>
              </a:rPr>
              <a:t>          | &lt;exp&gt; &lt;exp&gt;  | (&lt;exp&gt;, &lt;exp&gt;)</a:t>
            </a:r>
          </a:p>
          <a:p>
            <a:pPr marL="128016" algn="l" fontAlgn="auto">
              <a:lnSpc>
                <a:spcPct val="120000"/>
              </a:lnSpc>
              <a:spcAft>
                <a:spcPts val="0"/>
              </a:spcAft>
              <a:buNone/>
              <a:defRPr/>
            </a:pPr>
            <a:r>
              <a:rPr lang="en-US" sz="2000" b="1" dirty="0" smtClean="0">
                <a:solidFill>
                  <a:schemeClr val="accent1">
                    <a:lumMod val="75000"/>
                  </a:schemeClr>
                </a:solidFill>
                <a:latin typeface="Courier New" pitchFamily="49" charset="0"/>
                <a:cs typeface="Courier New" pitchFamily="49" charset="0"/>
              </a:rPr>
              <a:t>          | if &lt;exp&gt; then &lt;exp&gt; else &lt;exp&gt;      </a:t>
            </a:r>
            <a:r>
              <a:rPr lang="en-US" sz="2000" dirty="0" smtClean="0">
                <a:solidFill>
                  <a:schemeClr val="accent1">
                    <a:lumMod val="75000"/>
                  </a:schemeClr>
                </a:solidFill>
                <a:latin typeface="Chalkboard"/>
                <a:cs typeface="Chalkboard"/>
              </a:rPr>
              <a:t>         </a:t>
            </a:r>
            <a:endParaRPr lang="en-US" sz="2000" dirty="0">
              <a:solidFill>
                <a:schemeClr val="accent1">
                  <a:lumMod val="75000"/>
                </a:schemeClr>
              </a:solidFill>
              <a:latin typeface="Chalkboard"/>
              <a:cs typeface="Chalkboard"/>
            </a:endParaRPr>
          </a:p>
        </p:txBody>
      </p:sp>
    </p:spTree>
    <p:extLst>
      <p:ext uri="{BB962C8B-B14F-4D97-AF65-F5344CB8AC3E}">
        <p14:creationId xmlns:p14="http://schemas.microsoft.com/office/powerpoint/2010/main" xmlns="" val="3662735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Type Inference: Basic Idea</a:t>
            </a:r>
            <a:endParaRPr lang="en-US" dirty="0"/>
          </a:p>
        </p:txBody>
      </p:sp>
      <p:sp>
        <p:nvSpPr>
          <p:cNvPr id="26627" name="Rectangle 3"/>
          <p:cNvSpPr>
            <a:spLocks noGrp="1" noChangeArrowheads="1"/>
          </p:cNvSpPr>
          <p:nvPr>
            <p:ph type="body" idx="1"/>
          </p:nvPr>
        </p:nvSpPr>
        <p:spPr/>
        <p:txBody>
          <a:bodyPr/>
          <a:lstStyle/>
          <a:p>
            <a:r>
              <a:rPr lang="en-US" dirty="0" smtClean="0"/>
              <a:t>Example</a:t>
            </a:r>
          </a:p>
          <a:p>
            <a:pPr lvl="1"/>
            <a:endParaRPr lang="en-US" dirty="0" smtClean="0"/>
          </a:p>
          <a:p>
            <a:endParaRPr lang="en-US" dirty="0" smtClean="0">
              <a:sym typeface="Symbol" charset="2"/>
            </a:endParaRPr>
          </a:p>
          <a:p>
            <a:r>
              <a:rPr lang="en-US" dirty="0" smtClean="0">
                <a:sym typeface="Symbol" charset="2"/>
              </a:rPr>
              <a:t>What is the type of f?</a:t>
            </a:r>
          </a:p>
          <a:p>
            <a:pPr marL="457200" lvl="1" indent="0">
              <a:buNone/>
            </a:pPr>
            <a:r>
              <a:rPr lang="en-US" dirty="0" smtClean="0">
                <a:sym typeface="Symbol" charset="2"/>
              </a:rPr>
              <a:t> </a:t>
            </a:r>
            <a:r>
              <a:rPr lang="en-US" dirty="0" smtClean="0">
                <a:solidFill>
                  <a:schemeClr val="accent1">
                    <a:lumMod val="75000"/>
                  </a:schemeClr>
                </a:solidFill>
                <a:sym typeface="Symbol" charset="2"/>
              </a:rPr>
              <a:t>+</a:t>
            </a:r>
            <a:r>
              <a:rPr lang="en-US" dirty="0" smtClean="0">
                <a:sym typeface="Symbol" charset="2"/>
              </a:rPr>
              <a:t>  has type: </a:t>
            </a:r>
            <a:r>
              <a:rPr lang="en-US" dirty="0" err="1" smtClean="0">
                <a:solidFill>
                  <a:schemeClr val="accent1">
                    <a:lumMod val="75000"/>
                  </a:schemeClr>
                </a:solidFill>
                <a:sym typeface="Symbol" charset="2"/>
              </a:rPr>
              <a:t>Int</a:t>
            </a:r>
            <a:r>
              <a:rPr lang="en-US" dirty="0" smtClean="0">
                <a:solidFill>
                  <a:schemeClr val="accent1">
                    <a:lumMod val="75000"/>
                  </a:schemeClr>
                </a:solidFill>
                <a:sym typeface="Symbol" charset="2"/>
              </a:rPr>
              <a:t>   </a:t>
            </a:r>
            <a:r>
              <a:rPr lang="en-US" dirty="0" err="1" smtClean="0">
                <a:solidFill>
                  <a:schemeClr val="accent1">
                    <a:lumMod val="75000"/>
                  </a:schemeClr>
                </a:solidFill>
                <a:sym typeface="Symbol" charset="2"/>
              </a:rPr>
              <a:t>Int</a:t>
            </a:r>
            <a:r>
              <a:rPr lang="en-US" dirty="0" smtClean="0">
                <a:solidFill>
                  <a:schemeClr val="accent1">
                    <a:lumMod val="75000"/>
                  </a:schemeClr>
                </a:solidFill>
                <a:sym typeface="Symbol" charset="2"/>
              </a:rPr>
              <a:t>   </a:t>
            </a:r>
            <a:r>
              <a:rPr lang="en-US" dirty="0" err="1" smtClean="0">
                <a:solidFill>
                  <a:schemeClr val="accent1">
                    <a:lumMod val="75000"/>
                  </a:schemeClr>
                </a:solidFill>
                <a:sym typeface="Symbol" charset="2"/>
              </a:rPr>
              <a:t>Int</a:t>
            </a:r>
            <a:endParaRPr lang="en-US" dirty="0" smtClean="0">
              <a:solidFill>
                <a:schemeClr val="accent1">
                  <a:lumMod val="75000"/>
                </a:schemeClr>
              </a:solidFill>
              <a:sym typeface="Symbol" charset="2"/>
            </a:endParaRPr>
          </a:p>
          <a:p>
            <a:pPr marL="457200" lvl="1" indent="0">
              <a:buNone/>
            </a:pPr>
            <a:r>
              <a:rPr lang="en-US" dirty="0" smtClean="0">
                <a:sym typeface="Symbol" charset="2"/>
              </a:rPr>
              <a:t> </a:t>
            </a:r>
            <a:r>
              <a:rPr lang="en-US" dirty="0" smtClean="0">
                <a:solidFill>
                  <a:schemeClr val="accent1">
                    <a:lumMod val="75000"/>
                  </a:schemeClr>
                </a:solidFill>
                <a:sym typeface="Symbol" charset="2"/>
              </a:rPr>
              <a:t>2</a:t>
            </a:r>
            <a:r>
              <a:rPr lang="en-US" dirty="0" smtClean="0">
                <a:sym typeface="Symbol" charset="2"/>
              </a:rPr>
              <a:t> has type: </a:t>
            </a:r>
            <a:r>
              <a:rPr lang="en-US" dirty="0" err="1" smtClean="0">
                <a:solidFill>
                  <a:schemeClr val="accent1">
                    <a:lumMod val="75000"/>
                  </a:schemeClr>
                </a:solidFill>
                <a:sym typeface="Symbol" charset="2"/>
              </a:rPr>
              <a:t>Int</a:t>
            </a:r>
            <a:endParaRPr lang="en-US" dirty="0" smtClean="0">
              <a:solidFill>
                <a:schemeClr val="accent1">
                  <a:lumMod val="75000"/>
                </a:schemeClr>
              </a:solidFill>
              <a:sym typeface="Symbol" charset="2"/>
            </a:endParaRPr>
          </a:p>
          <a:p>
            <a:pPr marL="457200" lvl="1" indent="0">
              <a:buNone/>
            </a:pPr>
            <a:r>
              <a:rPr lang="en-US" dirty="0" smtClean="0">
                <a:sym typeface="Symbol" charset="2"/>
              </a:rPr>
              <a:t> Since we are applying </a:t>
            </a:r>
            <a:r>
              <a:rPr lang="en-US" dirty="0" smtClean="0">
                <a:solidFill>
                  <a:schemeClr val="accent1">
                    <a:lumMod val="75000"/>
                  </a:schemeClr>
                </a:solidFill>
                <a:sym typeface="Symbol" charset="2"/>
              </a:rPr>
              <a:t>+</a:t>
            </a:r>
            <a:r>
              <a:rPr lang="en-US" dirty="0" smtClean="0">
                <a:sym typeface="Symbol" charset="2"/>
              </a:rPr>
              <a:t> to </a:t>
            </a:r>
            <a:r>
              <a:rPr lang="en-US" dirty="0" smtClean="0">
                <a:solidFill>
                  <a:schemeClr val="accent1">
                    <a:lumMod val="75000"/>
                  </a:schemeClr>
                </a:solidFill>
                <a:sym typeface="Symbol" charset="2"/>
              </a:rPr>
              <a:t>x</a:t>
            </a:r>
            <a:r>
              <a:rPr lang="en-US" dirty="0" smtClean="0">
                <a:sym typeface="Symbol" charset="2"/>
              </a:rPr>
              <a:t> we need </a:t>
            </a:r>
            <a:r>
              <a:rPr lang="en-US" dirty="0" smtClean="0">
                <a:solidFill>
                  <a:schemeClr val="accent1">
                    <a:lumMod val="75000"/>
                  </a:schemeClr>
                </a:solidFill>
                <a:sym typeface="Symbol" charset="2"/>
              </a:rPr>
              <a:t>x :: </a:t>
            </a:r>
            <a:r>
              <a:rPr lang="en-US" dirty="0" err="1" smtClean="0">
                <a:solidFill>
                  <a:schemeClr val="accent1">
                    <a:lumMod val="75000"/>
                  </a:schemeClr>
                </a:solidFill>
                <a:sym typeface="Symbol" charset="2"/>
              </a:rPr>
              <a:t>Int</a:t>
            </a:r>
            <a:endParaRPr lang="en-US" dirty="0" smtClean="0">
              <a:solidFill>
                <a:schemeClr val="accent1">
                  <a:lumMod val="75000"/>
                </a:schemeClr>
              </a:solidFill>
              <a:sym typeface="Symbol" charset="2"/>
            </a:endParaRPr>
          </a:p>
          <a:p>
            <a:pPr marL="457200" lvl="1" indent="0">
              <a:buNone/>
            </a:pPr>
            <a:r>
              <a:rPr lang="en-US" dirty="0" smtClean="0">
                <a:sym typeface="Symbol" charset="2"/>
              </a:rPr>
              <a:t> Therefore </a:t>
            </a:r>
            <a:r>
              <a:rPr lang="en-US" dirty="0" smtClean="0">
                <a:solidFill>
                  <a:schemeClr val="accent1">
                    <a:lumMod val="75000"/>
                  </a:schemeClr>
                </a:solidFill>
                <a:sym typeface="Symbol" charset="2"/>
              </a:rPr>
              <a:t>f x = 2 + x </a:t>
            </a:r>
            <a:r>
              <a:rPr lang="en-US" dirty="0" smtClean="0">
                <a:sym typeface="Symbol" charset="2"/>
              </a:rPr>
              <a:t>has type </a:t>
            </a:r>
            <a:r>
              <a:rPr lang="en-US" dirty="0" err="1" smtClean="0">
                <a:solidFill>
                  <a:schemeClr val="accent1">
                    <a:lumMod val="75000"/>
                  </a:schemeClr>
                </a:solidFill>
                <a:sym typeface="Symbol" charset="2"/>
              </a:rPr>
              <a:t>Int</a:t>
            </a:r>
            <a:r>
              <a:rPr lang="en-US" dirty="0" smtClean="0">
                <a:solidFill>
                  <a:schemeClr val="accent1">
                    <a:lumMod val="75000"/>
                  </a:schemeClr>
                </a:solidFill>
                <a:sym typeface="Symbol" charset="2"/>
              </a:rPr>
              <a:t>  </a:t>
            </a:r>
            <a:r>
              <a:rPr lang="en-US" dirty="0" err="1" smtClean="0">
                <a:solidFill>
                  <a:schemeClr val="accent1">
                    <a:lumMod val="75000"/>
                  </a:schemeClr>
                </a:solidFill>
                <a:sym typeface="Symbol" charset="2"/>
              </a:rPr>
              <a:t>Int</a:t>
            </a:r>
            <a:endParaRPr lang="en-US" dirty="0" smtClean="0">
              <a:solidFill>
                <a:schemeClr val="accent1">
                  <a:lumMod val="75000"/>
                </a:schemeClr>
              </a:solidFill>
              <a:sym typeface="Symbol" charset="2"/>
            </a:endParaRPr>
          </a:p>
          <a:p>
            <a:pPr lvl="1"/>
            <a:endParaRPr lang="en-US" dirty="0">
              <a:sym typeface="Symbol" charset="2"/>
            </a:endParaRPr>
          </a:p>
        </p:txBody>
      </p:sp>
      <p:sp>
        <p:nvSpPr>
          <p:cNvPr id="4" name="TextBox 3"/>
          <p:cNvSpPr txBox="1">
            <a:spLocks noChangeArrowheads="1"/>
          </p:cNvSpPr>
          <p:nvPr/>
        </p:nvSpPr>
        <p:spPr bwMode="auto">
          <a:xfrm>
            <a:off x="901700" y="2235200"/>
            <a:ext cx="7518400" cy="904863"/>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p>
            <a:pPr marL="128016" algn="l" fontAlgn="auto">
              <a:spcAft>
                <a:spcPts val="0"/>
              </a:spcAft>
              <a:buNone/>
              <a:defRPr/>
            </a:pPr>
            <a:r>
              <a:rPr lang="en-US" b="1" dirty="0" err="1" smtClean="0">
                <a:solidFill>
                  <a:schemeClr val="accent1">
                    <a:lumMod val="75000"/>
                  </a:schemeClr>
                </a:solidFill>
                <a:latin typeface="Courier New"/>
                <a:cs typeface="Courier New"/>
              </a:rPr>
              <a:t>f</a:t>
            </a:r>
            <a:r>
              <a:rPr lang="en-US" b="1" dirty="0" smtClean="0">
                <a:solidFill>
                  <a:schemeClr val="accent1">
                    <a:lumMod val="75000"/>
                  </a:schemeClr>
                </a:solidFill>
                <a:latin typeface="Courier New"/>
                <a:cs typeface="Courier New"/>
              </a:rPr>
              <a:t> </a:t>
            </a:r>
            <a:r>
              <a:rPr lang="en-US" b="1" dirty="0" err="1" smtClean="0">
                <a:solidFill>
                  <a:schemeClr val="accent1">
                    <a:lumMod val="75000"/>
                  </a:schemeClr>
                </a:solidFill>
                <a:latin typeface="Courier New"/>
                <a:cs typeface="Courier New"/>
              </a:rPr>
              <a:t>x</a:t>
            </a:r>
            <a:r>
              <a:rPr lang="en-US" b="1" dirty="0" smtClean="0">
                <a:solidFill>
                  <a:schemeClr val="accent1">
                    <a:lumMod val="75000"/>
                  </a:schemeClr>
                </a:solidFill>
                <a:latin typeface="Courier New"/>
                <a:cs typeface="Courier New"/>
              </a:rPr>
              <a:t> = 2 + </a:t>
            </a:r>
            <a:r>
              <a:rPr lang="en-US" b="1" dirty="0" err="1" smtClean="0">
                <a:solidFill>
                  <a:schemeClr val="accent1">
                    <a:lumMod val="75000"/>
                  </a:schemeClr>
                </a:solidFill>
                <a:latin typeface="Courier New"/>
                <a:cs typeface="Courier New"/>
              </a:rPr>
              <a:t>x</a:t>
            </a:r>
            <a:endParaRPr lang="en-US" sz="1400" b="1" dirty="0" smtClean="0">
              <a:solidFill>
                <a:schemeClr val="accent1">
                  <a:lumMod val="75000"/>
                </a:schemeClr>
              </a:solidFill>
              <a:latin typeface="Courier New"/>
              <a:cs typeface="Courier New"/>
            </a:endParaRPr>
          </a:p>
          <a:p>
            <a:pPr marL="128016" algn="l" fontAlgn="auto">
              <a:spcAft>
                <a:spcPts val="0"/>
              </a:spcAft>
              <a:buNone/>
              <a:defRPr/>
            </a:pPr>
            <a:r>
              <a:rPr lang="en-US" b="1" dirty="0" smtClean="0">
                <a:solidFill>
                  <a:schemeClr val="accent1">
                    <a:lumMod val="75000"/>
                  </a:schemeClr>
                </a:solidFill>
                <a:latin typeface="Courier New"/>
                <a:cs typeface="Courier New"/>
              </a:rPr>
              <a:t>&gt; </a:t>
            </a:r>
            <a:r>
              <a:rPr lang="en-US" b="1" dirty="0" err="1" smtClean="0">
                <a:solidFill>
                  <a:schemeClr val="accent1">
                    <a:lumMod val="75000"/>
                  </a:schemeClr>
                </a:solidFill>
                <a:latin typeface="Courier New"/>
                <a:cs typeface="Courier New"/>
              </a:rPr>
              <a:t>f</a:t>
            </a:r>
            <a:r>
              <a:rPr lang="en-US" b="1" dirty="0" smtClean="0">
                <a:solidFill>
                  <a:schemeClr val="accent1">
                    <a:lumMod val="75000"/>
                  </a:schemeClr>
                </a:solidFill>
                <a:latin typeface="Courier New"/>
                <a:cs typeface="Courier New"/>
              </a:rPr>
              <a:t> :: </a:t>
            </a:r>
            <a:r>
              <a:rPr lang="en-US" b="1" dirty="0" err="1" smtClean="0">
                <a:solidFill>
                  <a:schemeClr val="accent1">
                    <a:lumMod val="75000"/>
                  </a:schemeClr>
                </a:solidFill>
                <a:latin typeface="Courier New"/>
                <a:cs typeface="Courier New"/>
              </a:rPr>
              <a:t>Int</a:t>
            </a:r>
            <a:r>
              <a:rPr lang="en-US" b="1" dirty="0" smtClean="0">
                <a:solidFill>
                  <a:schemeClr val="accent1">
                    <a:lumMod val="75000"/>
                  </a:schemeClr>
                </a:solidFill>
                <a:latin typeface="Courier New"/>
                <a:cs typeface="Courier New"/>
              </a:rPr>
              <a:t> -&gt; </a:t>
            </a:r>
            <a:r>
              <a:rPr lang="en-US" b="1" dirty="0" err="1" smtClean="0">
                <a:solidFill>
                  <a:schemeClr val="accent1">
                    <a:lumMod val="75000"/>
                  </a:schemeClr>
                </a:solidFill>
                <a:latin typeface="Courier New"/>
                <a:cs typeface="Courier New"/>
              </a:rPr>
              <a:t>Int</a:t>
            </a:r>
            <a:endParaRPr lang="en-US" b="1" dirty="0" smtClean="0">
              <a:solidFill>
                <a:schemeClr val="accent1">
                  <a:lumMod val="75000"/>
                </a:schemeClr>
              </a:solidFill>
              <a:latin typeface="Courier New"/>
              <a:cs typeface="Courier New"/>
            </a:endParaRPr>
          </a:p>
        </p:txBody>
      </p:sp>
    </p:spTree>
    <p:extLst>
      <p:ext uri="{BB962C8B-B14F-4D97-AF65-F5344CB8AC3E}">
        <p14:creationId xmlns:p14="http://schemas.microsoft.com/office/powerpoint/2010/main" xmlns="" val="526625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Type Inference: Basic Idea</a:t>
            </a:r>
            <a:endParaRPr lang="en-US" dirty="0"/>
          </a:p>
        </p:txBody>
      </p:sp>
      <p:sp>
        <p:nvSpPr>
          <p:cNvPr id="26627" name="Rectangle 3"/>
          <p:cNvSpPr>
            <a:spLocks noGrp="1" noChangeArrowheads="1"/>
          </p:cNvSpPr>
          <p:nvPr>
            <p:ph type="body" idx="1"/>
          </p:nvPr>
        </p:nvSpPr>
        <p:spPr/>
        <p:txBody>
          <a:bodyPr/>
          <a:lstStyle/>
          <a:p>
            <a:r>
              <a:rPr lang="en-US" dirty="0" smtClean="0"/>
              <a:t>Another Example</a:t>
            </a:r>
          </a:p>
          <a:p>
            <a:pPr lvl="1"/>
            <a:endParaRPr lang="en-US" dirty="0" smtClean="0"/>
          </a:p>
          <a:p>
            <a:endParaRPr lang="en-US" dirty="0" smtClean="0">
              <a:sym typeface="Symbol" charset="2"/>
            </a:endParaRPr>
          </a:p>
        </p:txBody>
      </p:sp>
      <p:sp>
        <p:nvSpPr>
          <p:cNvPr id="4" name="TextBox 3"/>
          <p:cNvSpPr txBox="1">
            <a:spLocks noChangeArrowheads="1"/>
          </p:cNvSpPr>
          <p:nvPr/>
        </p:nvSpPr>
        <p:spPr bwMode="auto">
          <a:xfrm>
            <a:off x="901700" y="2235200"/>
            <a:ext cx="7518400" cy="904863"/>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p>
            <a:pPr marL="128016" algn="l" fontAlgn="auto">
              <a:spcAft>
                <a:spcPts val="0"/>
              </a:spcAft>
              <a:buNone/>
              <a:defRPr/>
            </a:pPr>
            <a:r>
              <a:rPr lang="en-US" b="1" dirty="0" smtClean="0">
                <a:solidFill>
                  <a:schemeClr val="accent1">
                    <a:lumMod val="75000"/>
                  </a:schemeClr>
                </a:solidFill>
                <a:latin typeface="Courier New"/>
                <a:cs typeface="Courier New"/>
              </a:rPr>
              <a:t>f (g, h) = g (h(0))</a:t>
            </a:r>
            <a:endParaRPr lang="en-US" sz="1400" b="1" dirty="0" smtClean="0">
              <a:solidFill>
                <a:schemeClr val="accent1">
                  <a:lumMod val="75000"/>
                </a:schemeClr>
              </a:solidFill>
              <a:latin typeface="Courier New"/>
              <a:cs typeface="Courier New"/>
            </a:endParaRPr>
          </a:p>
          <a:p>
            <a:pPr marL="128016" algn="l" fontAlgn="auto">
              <a:spcAft>
                <a:spcPts val="0"/>
              </a:spcAft>
              <a:buNone/>
              <a:defRPr/>
            </a:pPr>
            <a:r>
              <a:rPr lang="en-US" b="1" dirty="0" smtClean="0">
                <a:solidFill>
                  <a:schemeClr val="accent1">
                    <a:lumMod val="75000"/>
                  </a:schemeClr>
                </a:solidFill>
                <a:latin typeface="Courier New"/>
                <a:cs typeface="Courier New"/>
              </a:rPr>
              <a:t>&gt; f :: (a -&gt; b, </a:t>
            </a:r>
            <a:r>
              <a:rPr lang="en-US" b="1" dirty="0" err="1" smtClean="0">
                <a:solidFill>
                  <a:schemeClr val="accent1">
                    <a:lumMod val="75000"/>
                  </a:schemeClr>
                </a:solidFill>
                <a:latin typeface="Courier New"/>
                <a:cs typeface="Courier New"/>
              </a:rPr>
              <a:t>Int</a:t>
            </a:r>
            <a:r>
              <a:rPr lang="en-US" b="1" dirty="0" smtClean="0">
                <a:solidFill>
                  <a:schemeClr val="accent1">
                    <a:lumMod val="75000"/>
                  </a:schemeClr>
                </a:solidFill>
                <a:latin typeface="Courier New"/>
                <a:cs typeface="Courier New"/>
              </a:rPr>
              <a:t> -&gt; a) </a:t>
            </a:r>
            <a:r>
              <a:rPr lang="en-US" b="1" smtClean="0">
                <a:solidFill>
                  <a:schemeClr val="accent1">
                    <a:lumMod val="75000"/>
                  </a:schemeClr>
                </a:solidFill>
                <a:latin typeface="Courier New"/>
                <a:cs typeface="Courier New"/>
              </a:rPr>
              <a:t>-&gt; b</a:t>
            </a:r>
            <a:endParaRPr lang="en-US" b="1" dirty="0" smtClean="0">
              <a:solidFill>
                <a:schemeClr val="accent1">
                  <a:lumMod val="75000"/>
                </a:schemeClr>
              </a:solidFill>
              <a:latin typeface="Courier New"/>
              <a:cs typeface="Courier New"/>
            </a:endParaRPr>
          </a:p>
        </p:txBody>
      </p:sp>
    </p:spTree>
    <p:extLst>
      <p:ext uri="{BB962C8B-B14F-4D97-AF65-F5344CB8AC3E}">
        <p14:creationId xmlns:p14="http://schemas.microsoft.com/office/powerpoint/2010/main" xmlns="" val="526625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Imperative Example</a:t>
            </a:r>
            <a:endParaRPr lang="en-US" dirty="0"/>
          </a:p>
        </p:txBody>
      </p:sp>
      <p:sp>
        <p:nvSpPr>
          <p:cNvPr id="4" name="TextBox 3"/>
          <p:cNvSpPr txBox="1">
            <a:spLocks noChangeArrowheads="1"/>
          </p:cNvSpPr>
          <p:nvPr/>
        </p:nvSpPr>
        <p:spPr bwMode="auto">
          <a:xfrm>
            <a:off x="901700" y="1905000"/>
            <a:ext cx="7518400" cy="830997"/>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p>
            <a:pPr marL="128016" algn="l" fontAlgn="auto">
              <a:spcAft>
                <a:spcPts val="0"/>
              </a:spcAft>
              <a:buNone/>
              <a:defRPr/>
            </a:pPr>
            <a:r>
              <a:rPr lang="en-US" dirty="0" smtClean="0">
                <a:solidFill>
                  <a:schemeClr val="tx1"/>
                </a:solidFill>
              </a:rPr>
              <a:t> x := b[z]</a:t>
            </a:r>
            <a:br>
              <a:rPr lang="en-US" dirty="0" smtClean="0">
                <a:solidFill>
                  <a:schemeClr val="tx1"/>
                </a:solidFill>
              </a:rPr>
            </a:br>
            <a:r>
              <a:rPr lang="en-US" dirty="0" smtClean="0">
                <a:solidFill>
                  <a:schemeClr val="tx1"/>
                </a:solidFill>
              </a:rPr>
              <a:t> a [b[y]] := x </a:t>
            </a:r>
            <a:endParaRPr lang="en-US" b="1" dirty="0" smtClean="0">
              <a:solidFill>
                <a:schemeClr val="tx1"/>
              </a:solidFill>
              <a:latin typeface="Courier New"/>
              <a:cs typeface="Courier New"/>
            </a:endParaRPr>
          </a:p>
        </p:txBody>
      </p:sp>
    </p:spTree>
    <p:extLst>
      <p:ext uri="{BB962C8B-B14F-4D97-AF65-F5344CB8AC3E}">
        <p14:creationId xmlns:p14="http://schemas.microsoft.com/office/powerpoint/2010/main" xmlns="" val="526625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Parse Program</a:t>
            </a:r>
            <a:endParaRPr lang="en-US" dirty="0"/>
          </a:p>
        </p:txBody>
      </p:sp>
      <p:sp>
        <p:nvSpPr>
          <p:cNvPr id="3" name="Content Placeholder 2"/>
          <p:cNvSpPr>
            <a:spLocks noGrp="1"/>
          </p:cNvSpPr>
          <p:nvPr>
            <p:ph idx="1"/>
          </p:nvPr>
        </p:nvSpPr>
        <p:spPr/>
        <p:txBody>
          <a:bodyPr/>
          <a:lstStyle/>
          <a:p>
            <a:r>
              <a:rPr lang="en-US" dirty="0" smtClean="0"/>
              <a:t>Parse program text to construct parse tree</a:t>
            </a:r>
          </a:p>
          <a:p>
            <a:endParaRPr lang="en-US" dirty="0"/>
          </a:p>
        </p:txBody>
      </p:sp>
      <p:pic>
        <p:nvPicPr>
          <p:cNvPr id="4" name="Picture 3"/>
          <p:cNvPicPr>
            <a:picLocks noChangeAspect="1"/>
          </p:cNvPicPr>
          <p:nvPr/>
        </p:nvPicPr>
        <p:blipFill>
          <a:blip r:embed="rId2" cstate="print"/>
          <a:stretch>
            <a:fillRect/>
          </a:stretch>
        </p:blipFill>
        <p:spPr>
          <a:xfrm>
            <a:off x="4584700" y="2133600"/>
            <a:ext cx="4178300" cy="4439444"/>
          </a:xfrm>
          <a:prstGeom prst="rect">
            <a:avLst/>
          </a:prstGeom>
          <a:solidFill>
            <a:schemeClr val="accent5">
              <a:lumMod val="20000"/>
              <a:lumOff val="80000"/>
            </a:schemeClr>
          </a:solidFill>
          <a:ln>
            <a:noFill/>
          </a:ln>
        </p:spPr>
      </p:pic>
      <p:sp>
        <p:nvSpPr>
          <p:cNvPr id="5" name="TextBox 4"/>
          <p:cNvSpPr txBox="1">
            <a:spLocks noChangeArrowheads="1"/>
          </p:cNvSpPr>
          <p:nvPr/>
        </p:nvSpPr>
        <p:spPr bwMode="auto">
          <a:xfrm>
            <a:off x="1143000" y="2527300"/>
            <a:ext cx="2654300" cy="461665"/>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p>
            <a:pPr marL="128016" fontAlgn="auto">
              <a:spcAft>
                <a:spcPts val="0"/>
              </a:spcAft>
              <a:buNone/>
              <a:defRPr/>
            </a:pPr>
            <a:r>
              <a:rPr lang="en-US" b="1" dirty="0" err="1" smtClean="0">
                <a:solidFill>
                  <a:schemeClr val="accent1">
                    <a:lumMod val="75000"/>
                  </a:schemeClr>
                </a:solidFill>
                <a:latin typeface="Courier New"/>
                <a:cs typeface="Courier New"/>
              </a:rPr>
              <a:t>f</a:t>
            </a:r>
            <a:r>
              <a:rPr lang="en-US" b="1" dirty="0" smtClean="0">
                <a:solidFill>
                  <a:schemeClr val="accent1">
                    <a:lumMod val="75000"/>
                  </a:schemeClr>
                </a:solidFill>
                <a:latin typeface="Courier New"/>
                <a:cs typeface="Courier New"/>
              </a:rPr>
              <a:t> </a:t>
            </a:r>
            <a:r>
              <a:rPr lang="en-US" b="1" dirty="0" err="1" smtClean="0">
                <a:solidFill>
                  <a:schemeClr val="accent1">
                    <a:lumMod val="75000"/>
                  </a:schemeClr>
                </a:solidFill>
                <a:latin typeface="Courier New"/>
                <a:cs typeface="Courier New"/>
              </a:rPr>
              <a:t>x</a:t>
            </a:r>
            <a:r>
              <a:rPr lang="en-US" b="1" dirty="0" smtClean="0">
                <a:solidFill>
                  <a:schemeClr val="accent1">
                    <a:lumMod val="75000"/>
                  </a:schemeClr>
                </a:solidFill>
                <a:latin typeface="Courier New"/>
                <a:cs typeface="Courier New"/>
              </a:rPr>
              <a:t> = 2 + </a:t>
            </a:r>
            <a:r>
              <a:rPr lang="en-US" b="1" dirty="0" err="1" smtClean="0">
                <a:solidFill>
                  <a:schemeClr val="accent1">
                    <a:lumMod val="75000"/>
                  </a:schemeClr>
                </a:solidFill>
                <a:latin typeface="Courier New"/>
                <a:cs typeface="Courier New"/>
              </a:rPr>
              <a:t>x</a:t>
            </a:r>
            <a:endParaRPr lang="en-US" sz="1400" b="1" dirty="0" smtClean="0">
              <a:solidFill>
                <a:schemeClr val="accent1">
                  <a:lumMod val="75000"/>
                </a:schemeClr>
              </a:solidFill>
              <a:latin typeface="Courier New"/>
              <a:cs typeface="Courier New"/>
            </a:endParaRPr>
          </a:p>
        </p:txBody>
      </p:sp>
      <p:sp>
        <p:nvSpPr>
          <p:cNvPr id="6" name="Bent Arrow 5"/>
          <p:cNvSpPr/>
          <p:nvPr/>
        </p:nvSpPr>
        <p:spPr>
          <a:xfrm flipV="1">
            <a:off x="2616200" y="3136900"/>
            <a:ext cx="1879600" cy="825500"/>
          </a:xfrm>
          <a:prstGeom prst="bentArrow">
            <a:avLst>
              <a:gd name="adj1" fmla="val 25000"/>
              <a:gd name="adj2" fmla="val 25000"/>
              <a:gd name="adj3" fmla="val 25000"/>
              <a:gd name="adj4" fmla="val 42361"/>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tx1"/>
              </a:solidFill>
              <a:latin typeface="Comic Sans MS" pitchFamily="66" charset="0"/>
            </a:endParaRPr>
          </a:p>
        </p:txBody>
      </p:sp>
      <p:sp>
        <p:nvSpPr>
          <p:cNvPr id="9" name="Rounded Rectangular Callout 8"/>
          <p:cNvSpPr/>
          <p:nvPr/>
        </p:nvSpPr>
        <p:spPr>
          <a:xfrm>
            <a:off x="1219200" y="4610743"/>
            <a:ext cx="4121150" cy="1675352"/>
          </a:xfrm>
          <a:prstGeom prst="wedgeRoundRectCallout">
            <a:avLst>
              <a:gd name="adj1" fmla="val -23745"/>
              <a:gd name="adj2" fmla="val 496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kumimoji="1" lang="en-US" sz="2200" dirty="0" smtClean="0">
                <a:solidFill>
                  <a:srgbClr val="000000"/>
                </a:solidFill>
                <a:latin typeface="Chalkboard"/>
                <a:ea typeface="Chalkboard"/>
                <a:cs typeface="Chalkboard"/>
              </a:rPr>
              <a:t>Infix operators are converted to </a:t>
            </a:r>
            <a:r>
              <a:rPr kumimoji="1" lang="en-US" sz="2200" dirty="0" err="1" smtClean="0">
                <a:solidFill>
                  <a:srgbClr val="000000"/>
                </a:solidFill>
                <a:latin typeface="Chalkboard"/>
                <a:ea typeface="Chalkboard"/>
                <a:cs typeface="Chalkboard"/>
              </a:rPr>
              <a:t>Curied</a:t>
            </a:r>
            <a:r>
              <a:rPr kumimoji="1" lang="en-US" sz="2200" dirty="0" smtClean="0">
                <a:solidFill>
                  <a:srgbClr val="000000"/>
                </a:solidFill>
                <a:latin typeface="Chalkboard"/>
                <a:ea typeface="Chalkboard"/>
                <a:cs typeface="Chalkboard"/>
              </a:rPr>
              <a:t> function application during parsing:</a:t>
            </a:r>
          </a:p>
          <a:p>
            <a:pPr>
              <a:buNone/>
            </a:pPr>
            <a:r>
              <a:rPr kumimoji="1" lang="en-US" sz="2200" dirty="0" smtClean="0">
                <a:solidFill>
                  <a:srgbClr val="000000"/>
                </a:solidFill>
                <a:latin typeface="Chalkboard"/>
                <a:ea typeface="Chalkboard"/>
                <a:cs typeface="Chalkboard"/>
              </a:rPr>
              <a:t>       </a:t>
            </a:r>
            <a:r>
              <a:rPr kumimoji="1" lang="en-US" sz="2200" dirty="0" smtClean="0">
                <a:solidFill>
                  <a:schemeClr val="accent1">
                    <a:lumMod val="75000"/>
                  </a:schemeClr>
                </a:solidFill>
                <a:latin typeface="Chalkboard"/>
                <a:ea typeface="Chalkboard"/>
                <a:cs typeface="Chalkboard"/>
              </a:rPr>
              <a:t>2 + x </a:t>
            </a:r>
            <a:r>
              <a:rPr kumimoji="1" lang="en-US" sz="2200" dirty="0">
                <a:solidFill>
                  <a:schemeClr val="accent1">
                    <a:lumMod val="75000"/>
                  </a:schemeClr>
                </a:solidFill>
                <a:latin typeface="Chalkboard"/>
                <a:ea typeface="Chalkboard"/>
                <a:cs typeface="Chalkboard"/>
                <a:sym typeface="Wingdings"/>
              </a:rPr>
              <a:t> </a:t>
            </a:r>
            <a:r>
              <a:rPr kumimoji="1" lang="en-US" sz="2200" dirty="0" smtClean="0">
                <a:solidFill>
                  <a:schemeClr val="accent1">
                    <a:lumMod val="75000"/>
                  </a:schemeClr>
                </a:solidFill>
                <a:latin typeface="Chalkboard"/>
                <a:ea typeface="Chalkboard"/>
                <a:cs typeface="Chalkboard"/>
                <a:sym typeface="Wingdings"/>
              </a:rPr>
              <a:t> </a:t>
            </a:r>
            <a:r>
              <a:rPr kumimoji="1" lang="en-US" sz="2200" dirty="0" smtClean="0">
                <a:solidFill>
                  <a:schemeClr val="accent1">
                    <a:lumMod val="75000"/>
                  </a:schemeClr>
                </a:solidFill>
                <a:latin typeface="Chalkboard"/>
                <a:ea typeface="Chalkboard"/>
                <a:cs typeface="Chalkboard"/>
                <a:sym typeface="Wingdings" pitchFamily="2" charset="2"/>
              </a:rPr>
              <a:t>   </a:t>
            </a:r>
            <a:r>
              <a:rPr kumimoji="1" lang="en-US" sz="2200" dirty="0" smtClean="0">
                <a:solidFill>
                  <a:schemeClr val="accent1">
                    <a:lumMod val="75000"/>
                  </a:schemeClr>
                </a:solidFill>
                <a:latin typeface="Chalkboard"/>
                <a:ea typeface="Chalkboard"/>
                <a:cs typeface="Chalkboard"/>
                <a:sym typeface="Wingdings"/>
              </a:rPr>
              <a:t>(+) 2 x</a:t>
            </a:r>
            <a:endParaRPr lang="en-US" sz="2200" dirty="0">
              <a:solidFill>
                <a:schemeClr val="accent1">
                  <a:lumMod val="75000"/>
                </a:schemeClr>
              </a:solidFill>
            </a:endParaRPr>
          </a:p>
        </p:txBody>
      </p:sp>
    </p:spTree>
    <p:extLst>
      <p:ext uri="{BB962C8B-B14F-4D97-AF65-F5344CB8AC3E}">
        <p14:creationId xmlns:p14="http://schemas.microsoft.com/office/powerpoint/2010/main" xmlns="" val="1908684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100" dirty="0" smtClean="0"/>
              <a:t>Step 2: Assign type variables to nodes </a:t>
            </a:r>
            <a:endParaRPr lang="en-US" sz="4100" dirty="0"/>
          </a:p>
        </p:txBody>
      </p:sp>
      <p:pic>
        <p:nvPicPr>
          <p:cNvPr id="4" name="Picture 3"/>
          <p:cNvPicPr>
            <a:picLocks noChangeAspect="1"/>
          </p:cNvPicPr>
          <p:nvPr/>
        </p:nvPicPr>
        <p:blipFill>
          <a:blip r:embed="rId3" cstate="print"/>
          <a:stretch>
            <a:fillRect/>
          </a:stretch>
        </p:blipFill>
        <p:spPr>
          <a:xfrm>
            <a:off x="1066799" y="1676813"/>
            <a:ext cx="7285983" cy="4125261"/>
          </a:xfrm>
          <a:prstGeom prst="rect">
            <a:avLst/>
          </a:prstGeom>
        </p:spPr>
      </p:pic>
      <p:sp>
        <p:nvSpPr>
          <p:cNvPr id="6" name="Rounded Rectangular Callout 5"/>
          <p:cNvSpPr/>
          <p:nvPr/>
        </p:nvSpPr>
        <p:spPr>
          <a:xfrm>
            <a:off x="457200" y="5802075"/>
            <a:ext cx="4121150" cy="851297"/>
          </a:xfrm>
          <a:prstGeom prst="wedgeRoundRectCallout">
            <a:avLst>
              <a:gd name="adj1" fmla="val -23745"/>
              <a:gd name="adj2" fmla="val 496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kumimoji="1" lang="en-US" sz="2200" dirty="0" smtClean="0">
                <a:solidFill>
                  <a:srgbClr val="000000"/>
                </a:solidFill>
                <a:latin typeface="Chalkboard"/>
                <a:ea typeface="Chalkboard"/>
                <a:cs typeface="Chalkboard"/>
              </a:rPr>
              <a:t>Variables are given same type as binding occurrence</a:t>
            </a:r>
            <a:endParaRPr lang="en-US" sz="2200" dirty="0">
              <a:solidFill>
                <a:srgbClr val="000000"/>
              </a:solidFill>
            </a:endParaRPr>
          </a:p>
        </p:txBody>
      </p:sp>
      <p:sp>
        <p:nvSpPr>
          <p:cNvPr id="7" name="TextBox 6"/>
          <p:cNvSpPr txBox="1">
            <a:spLocks noChangeArrowheads="1"/>
          </p:cNvSpPr>
          <p:nvPr/>
        </p:nvSpPr>
        <p:spPr bwMode="auto">
          <a:xfrm>
            <a:off x="5698482" y="1824335"/>
            <a:ext cx="2654300" cy="461665"/>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p>
            <a:pPr marL="128016" fontAlgn="auto">
              <a:spcAft>
                <a:spcPts val="0"/>
              </a:spcAft>
              <a:buNone/>
              <a:defRPr/>
            </a:pPr>
            <a:r>
              <a:rPr lang="en-US" b="1" dirty="0" err="1" smtClean="0">
                <a:solidFill>
                  <a:schemeClr val="accent1">
                    <a:lumMod val="75000"/>
                  </a:schemeClr>
                </a:solidFill>
                <a:latin typeface="Courier New"/>
                <a:cs typeface="Courier New"/>
              </a:rPr>
              <a:t>f</a:t>
            </a:r>
            <a:r>
              <a:rPr lang="en-US" b="1" dirty="0" smtClean="0">
                <a:solidFill>
                  <a:schemeClr val="accent1">
                    <a:lumMod val="75000"/>
                  </a:schemeClr>
                </a:solidFill>
                <a:latin typeface="Courier New"/>
                <a:cs typeface="Courier New"/>
              </a:rPr>
              <a:t> </a:t>
            </a:r>
            <a:r>
              <a:rPr lang="en-US" b="1" dirty="0" err="1" smtClean="0">
                <a:solidFill>
                  <a:schemeClr val="accent1">
                    <a:lumMod val="75000"/>
                  </a:schemeClr>
                </a:solidFill>
                <a:latin typeface="Courier New"/>
                <a:cs typeface="Courier New"/>
              </a:rPr>
              <a:t>x</a:t>
            </a:r>
            <a:r>
              <a:rPr lang="en-US" b="1" dirty="0" smtClean="0">
                <a:solidFill>
                  <a:schemeClr val="accent1">
                    <a:lumMod val="75000"/>
                  </a:schemeClr>
                </a:solidFill>
                <a:latin typeface="Courier New"/>
                <a:cs typeface="Courier New"/>
              </a:rPr>
              <a:t> = 2 + </a:t>
            </a:r>
            <a:r>
              <a:rPr lang="en-US" b="1" dirty="0" err="1" smtClean="0">
                <a:solidFill>
                  <a:schemeClr val="accent1">
                    <a:lumMod val="75000"/>
                  </a:schemeClr>
                </a:solidFill>
                <a:latin typeface="Courier New"/>
                <a:cs typeface="Courier New"/>
              </a:rPr>
              <a:t>x</a:t>
            </a:r>
            <a:endParaRPr lang="en-US" sz="1400" b="1" dirty="0" smtClean="0">
              <a:solidFill>
                <a:schemeClr val="accent1">
                  <a:lumMod val="75000"/>
                </a:schemeClr>
              </a:solidFill>
              <a:latin typeface="Courier New"/>
              <a:cs typeface="Courier New"/>
            </a:endParaRPr>
          </a:p>
        </p:txBody>
      </p:sp>
    </p:spTree>
    <p:extLst>
      <p:ext uri="{BB962C8B-B14F-4D97-AF65-F5344CB8AC3E}">
        <p14:creationId xmlns:p14="http://schemas.microsoft.com/office/powerpoint/2010/main" xmlns="" val="462269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Outline</a:t>
            </a:r>
            <a:endParaRPr lang="en-US" dirty="0"/>
          </a:p>
        </p:txBody>
      </p:sp>
      <p:sp>
        <p:nvSpPr>
          <p:cNvPr id="16387" name="Rectangle 3"/>
          <p:cNvSpPr>
            <a:spLocks noGrp="1" noChangeArrowheads="1"/>
          </p:cNvSpPr>
          <p:nvPr>
            <p:ph type="body" idx="1"/>
          </p:nvPr>
        </p:nvSpPr>
        <p:spPr/>
        <p:txBody>
          <a:bodyPr>
            <a:normAutofit lnSpcReduction="10000"/>
          </a:bodyPr>
          <a:lstStyle/>
          <a:p>
            <a:r>
              <a:rPr lang="en-US" dirty="0" smtClean="0"/>
              <a:t>General discussion of types</a:t>
            </a:r>
          </a:p>
          <a:p>
            <a:pPr lvl="1"/>
            <a:r>
              <a:rPr lang="en-US" dirty="0" smtClean="0"/>
              <a:t>What is a type?</a:t>
            </a:r>
          </a:p>
          <a:p>
            <a:pPr lvl="1"/>
            <a:r>
              <a:rPr lang="en-US" dirty="0" smtClean="0"/>
              <a:t>Compile-time versus run-time checking</a:t>
            </a:r>
          </a:p>
          <a:p>
            <a:pPr lvl="1"/>
            <a:r>
              <a:rPr lang="en-US" dirty="0" smtClean="0"/>
              <a:t>Conservative program analysis</a:t>
            </a:r>
          </a:p>
          <a:p>
            <a:r>
              <a:rPr lang="en-US" dirty="0" smtClean="0"/>
              <a:t>Type inference</a:t>
            </a:r>
          </a:p>
          <a:p>
            <a:pPr lvl="1"/>
            <a:r>
              <a:rPr lang="en-US" dirty="0" smtClean="0"/>
              <a:t>Discuss algorithm and examples</a:t>
            </a:r>
          </a:p>
          <a:p>
            <a:pPr lvl="1"/>
            <a:r>
              <a:rPr lang="en-US" dirty="0" smtClean="0"/>
              <a:t>Illustrative example of static analysis algorithm</a:t>
            </a:r>
          </a:p>
          <a:p>
            <a:r>
              <a:rPr lang="en-US" dirty="0" smtClean="0"/>
              <a:t>Polymorphism</a:t>
            </a:r>
          </a:p>
          <a:p>
            <a:pPr lvl="1"/>
            <a:r>
              <a:rPr lang="en-US" dirty="0" smtClean="0"/>
              <a:t>Uniform versus non-uniform implementations</a:t>
            </a:r>
          </a:p>
        </p:txBody>
      </p:sp>
    </p:spTree>
    <p:extLst>
      <p:ext uri="{BB962C8B-B14F-4D97-AF65-F5344CB8AC3E}">
        <p14:creationId xmlns:p14="http://schemas.microsoft.com/office/powerpoint/2010/main" xmlns="" val="2603863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262"/>
          </a:xfrm>
        </p:spPr>
        <p:txBody>
          <a:bodyPr/>
          <a:lstStyle/>
          <a:p>
            <a:r>
              <a:rPr lang="en-US" dirty="0" smtClean="0"/>
              <a:t>Step 3: Add Constraints</a:t>
            </a:r>
            <a:endParaRPr lang="en-US" dirty="0"/>
          </a:p>
        </p:txBody>
      </p:sp>
      <p:pic>
        <p:nvPicPr>
          <p:cNvPr id="4" name="Picture 3"/>
          <p:cNvPicPr>
            <a:picLocks noChangeAspect="1"/>
          </p:cNvPicPr>
          <p:nvPr/>
        </p:nvPicPr>
        <p:blipFill>
          <a:blip r:embed="rId3" cstate="print"/>
          <a:stretch>
            <a:fillRect/>
          </a:stretch>
        </p:blipFill>
        <p:spPr>
          <a:xfrm>
            <a:off x="1143000" y="1257300"/>
            <a:ext cx="6883400" cy="4876800"/>
          </a:xfrm>
          <a:prstGeom prst="rect">
            <a:avLst/>
          </a:prstGeom>
        </p:spPr>
      </p:pic>
      <p:sp>
        <p:nvSpPr>
          <p:cNvPr id="7" name="Rectangle 6"/>
          <p:cNvSpPr/>
          <p:nvPr/>
        </p:nvSpPr>
        <p:spPr>
          <a:xfrm>
            <a:off x="190500" y="3304251"/>
            <a:ext cx="3848100" cy="195130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2000" b="1" dirty="0" smtClean="0">
                <a:solidFill>
                  <a:schemeClr val="accent1">
                    <a:lumMod val="50000"/>
                  </a:schemeClr>
                </a:solidFill>
                <a:latin typeface="Courier New" pitchFamily="49" charset="0"/>
                <a:cs typeface="Courier New" pitchFamily="49" charset="0"/>
              </a:rPr>
              <a:t>t_0 = t_1 -&gt; t_6</a:t>
            </a:r>
          </a:p>
          <a:p>
            <a:pPr algn="l">
              <a:buNone/>
            </a:pPr>
            <a:r>
              <a:rPr lang="en-US" sz="2000" b="1" dirty="0" smtClean="0">
                <a:solidFill>
                  <a:schemeClr val="accent1">
                    <a:lumMod val="50000"/>
                  </a:schemeClr>
                </a:solidFill>
                <a:latin typeface="Courier New" pitchFamily="49" charset="0"/>
                <a:cs typeface="Courier New" pitchFamily="49" charset="0"/>
              </a:rPr>
              <a:t>t_4 = t_1 -&gt; t_6</a:t>
            </a:r>
          </a:p>
          <a:p>
            <a:pPr algn="l">
              <a:buNone/>
            </a:pPr>
            <a:r>
              <a:rPr lang="en-US" sz="2000" b="1" dirty="0" smtClean="0">
                <a:solidFill>
                  <a:schemeClr val="accent1">
                    <a:lumMod val="50000"/>
                  </a:schemeClr>
                </a:solidFill>
                <a:latin typeface="Courier New" pitchFamily="49" charset="0"/>
                <a:cs typeface="Courier New" pitchFamily="49" charset="0"/>
              </a:rPr>
              <a:t>t_2 = t_3 -&gt; t_4</a:t>
            </a:r>
          </a:p>
          <a:p>
            <a:pPr algn="l">
              <a:buNone/>
            </a:pPr>
            <a:r>
              <a:rPr lang="en-US" sz="2000" b="1" dirty="0" smtClean="0">
                <a:solidFill>
                  <a:schemeClr val="accent1">
                    <a:lumMod val="50000"/>
                  </a:schemeClr>
                </a:solidFill>
                <a:latin typeface="Courier New" pitchFamily="49" charset="0"/>
                <a:cs typeface="Courier New" pitchFamily="49" charset="0"/>
              </a:rPr>
              <a:t>t_2 = </a:t>
            </a:r>
            <a:r>
              <a:rPr lang="en-US" sz="2000" b="1" dirty="0" err="1" smtClean="0">
                <a:solidFill>
                  <a:schemeClr val="accent1">
                    <a:lumMod val="50000"/>
                  </a:schemeClr>
                </a:solidFill>
                <a:latin typeface="Courier New" pitchFamily="49" charset="0"/>
                <a:cs typeface="Courier New" pitchFamily="49" charset="0"/>
              </a:rPr>
              <a:t>Int</a:t>
            </a:r>
            <a:r>
              <a:rPr lang="en-US" sz="2000" b="1" dirty="0" smtClean="0">
                <a:solidFill>
                  <a:schemeClr val="accent1">
                    <a:lumMod val="50000"/>
                  </a:schemeClr>
                </a:solidFill>
                <a:latin typeface="Courier New" pitchFamily="49" charset="0"/>
                <a:cs typeface="Courier New" pitchFamily="49" charset="0"/>
              </a:rPr>
              <a:t> -&gt; </a:t>
            </a:r>
            <a:r>
              <a:rPr lang="en-US" sz="2000" b="1" dirty="0" err="1" smtClean="0">
                <a:solidFill>
                  <a:schemeClr val="accent1">
                    <a:lumMod val="50000"/>
                  </a:schemeClr>
                </a:solidFill>
                <a:latin typeface="Courier New" pitchFamily="49" charset="0"/>
                <a:cs typeface="Courier New" pitchFamily="49" charset="0"/>
              </a:rPr>
              <a:t>Int</a:t>
            </a:r>
            <a:r>
              <a:rPr lang="en-US" sz="2000" b="1" dirty="0" smtClean="0">
                <a:solidFill>
                  <a:schemeClr val="accent1">
                    <a:lumMod val="50000"/>
                  </a:schemeClr>
                </a:solidFill>
                <a:latin typeface="Courier New" pitchFamily="49" charset="0"/>
                <a:cs typeface="Courier New" pitchFamily="49" charset="0"/>
              </a:rPr>
              <a:t> -&gt; </a:t>
            </a:r>
            <a:r>
              <a:rPr lang="en-US" sz="2000" b="1" dirty="0" err="1" smtClean="0">
                <a:solidFill>
                  <a:schemeClr val="accent1">
                    <a:lumMod val="50000"/>
                  </a:schemeClr>
                </a:solidFill>
                <a:latin typeface="Courier New" pitchFamily="49" charset="0"/>
                <a:cs typeface="Courier New" pitchFamily="49" charset="0"/>
              </a:rPr>
              <a:t>Int</a:t>
            </a:r>
            <a:endParaRPr lang="en-US" sz="2000" b="1" dirty="0" smtClean="0">
              <a:solidFill>
                <a:schemeClr val="accent1">
                  <a:lumMod val="50000"/>
                </a:schemeClr>
              </a:solidFill>
              <a:latin typeface="Courier New" pitchFamily="49" charset="0"/>
              <a:cs typeface="Courier New" pitchFamily="49" charset="0"/>
            </a:endParaRPr>
          </a:p>
          <a:p>
            <a:pPr algn="l">
              <a:buNone/>
            </a:pPr>
            <a:r>
              <a:rPr lang="en-US" sz="2000" b="1" dirty="0" smtClean="0">
                <a:solidFill>
                  <a:schemeClr val="accent1">
                    <a:lumMod val="50000"/>
                  </a:schemeClr>
                </a:solidFill>
                <a:latin typeface="Courier New" pitchFamily="49" charset="0"/>
                <a:cs typeface="Courier New" pitchFamily="49" charset="0"/>
              </a:rPr>
              <a:t>t_3 = </a:t>
            </a:r>
            <a:r>
              <a:rPr lang="en-US" sz="2000" b="1" dirty="0" err="1" smtClean="0">
                <a:solidFill>
                  <a:schemeClr val="accent1">
                    <a:lumMod val="50000"/>
                  </a:schemeClr>
                </a:solidFill>
                <a:latin typeface="Courier New" pitchFamily="49" charset="0"/>
                <a:cs typeface="Courier New" pitchFamily="49" charset="0"/>
              </a:rPr>
              <a:t>Int</a:t>
            </a:r>
            <a:endParaRPr lang="en-US" sz="2000" b="1" dirty="0" smtClean="0">
              <a:solidFill>
                <a:schemeClr val="accent1">
                  <a:lumMod val="50000"/>
                </a:schemeClr>
              </a:solidFill>
              <a:latin typeface="Courier New" pitchFamily="49" charset="0"/>
              <a:cs typeface="Courier New" pitchFamily="49" charset="0"/>
            </a:endParaRPr>
          </a:p>
        </p:txBody>
      </p:sp>
      <p:sp>
        <p:nvSpPr>
          <p:cNvPr id="8" name="Rectangle 7"/>
          <p:cNvSpPr/>
          <p:nvPr/>
        </p:nvSpPr>
        <p:spPr>
          <a:xfrm>
            <a:off x="2209799" y="5562601"/>
            <a:ext cx="2362201"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accent1">
                  <a:lumMod val="50000"/>
                </a:schemeClr>
              </a:solidFill>
              <a:latin typeface="Comic Sans MS" pitchFamily="66" charset="0"/>
            </a:endParaRPr>
          </a:p>
        </p:txBody>
      </p:sp>
      <p:sp>
        <p:nvSpPr>
          <p:cNvPr id="9" name="Rectangle 8"/>
          <p:cNvSpPr/>
          <p:nvPr/>
        </p:nvSpPr>
        <p:spPr>
          <a:xfrm>
            <a:off x="5782235" y="5583896"/>
            <a:ext cx="999565" cy="207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accent1">
                  <a:lumMod val="50000"/>
                </a:schemeClr>
              </a:solidFill>
              <a:latin typeface="Comic Sans MS" pitchFamily="66" charset="0"/>
            </a:endParaRPr>
          </a:p>
        </p:txBody>
      </p:sp>
      <p:sp>
        <p:nvSpPr>
          <p:cNvPr id="10" name="Rectangle 9"/>
          <p:cNvSpPr/>
          <p:nvPr/>
        </p:nvSpPr>
        <p:spPr>
          <a:xfrm>
            <a:off x="4038600" y="4279902"/>
            <a:ext cx="1702360" cy="292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accent1">
                  <a:lumMod val="50000"/>
                </a:schemeClr>
              </a:solidFill>
              <a:latin typeface="Comic Sans MS" pitchFamily="66" charset="0"/>
            </a:endParaRPr>
          </a:p>
        </p:txBody>
      </p:sp>
      <p:sp>
        <p:nvSpPr>
          <p:cNvPr id="11" name="Rectangle 10"/>
          <p:cNvSpPr/>
          <p:nvPr/>
        </p:nvSpPr>
        <p:spPr>
          <a:xfrm>
            <a:off x="5105401" y="3124200"/>
            <a:ext cx="1752600" cy="230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accent1">
                  <a:lumMod val="50000"/>
                </a:schemeClr>
              </a:solidFill>
              <a:latin typeface="Comic Sans MS" pitchFamily="66" charset="0"/>
            </a:endParaRPr>
          </a:p>
        </p:txBody>
      </p:sp>
      <p:sp>
        <p:nvSpPr>
          <p:cNvPr id="12" name="Rectangle 11"/>
          <p:cNvSpPr/>
          <p:nvPr/>
        </p:nvSpPr>
        <p:spPr>
          <a:xfrm>
            <a:off x="2895601" y="1828800"/>
            <a:ext cx="1676400" cy="309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solidFill>
                <a:schemeClr val="accent1">
                  <a:lumMod val="50000"/>
                </a:schemeClr>
              </a:solidFill>
              <a:latin typeface="Comic Sans MS" pitchFamily="66" charset="0"/>
            </a:endParaRPr>
          </a:p>
        </p:txBody>
      </p:sp>
      <p:sp>
        <p:nvSpPr>
          <p:cNvPr id="13" name="TextBox 12"/>
          <p:cNvSpPr txBox="1">
            <a:spLocks noChangeArrowheads="1"/>
          </p:cNvSpPr>
          <p:nvPr/>
        </p:nvSpPr>
        <p:spPr bwMode="auto">
          <a:xfrm>
            <a:off x="5638800" y="1371600"/>
            <a:ext cx="2654300" cy="461665"/>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p>
            <a:pPr marL="128016" fontAlgn="auto">
              <a:spcAft>
                <a:spcPts val="0"/>
              </a:spcAft>
              <a:buNone/>
              <a:defRPr/>
            </a:pPr>
            <a:r>
              <a:rPr lang="en-US" b="1" dirty="0" err="1" smtClean="0">
                <a:solidFill>
                  <a:schemeClr val="accent1">
                    <a:lumMod val="75000"/>
                  </a:schemeClr>
                </a:solidFill>
                <a:latin typeface="Courier New"/>
                <a:cs typeface="Courier New"/>
              </a:rPr>
              <a:t>f</a:t>
            </a:r>
            <a:r>
              <a:rPr lang="en-US" b="1" dirty="0" smtClean="0">
                <a:solidFill>
                  <a:schemeClr val="accent1">
                    <a:lumMod val="75000"/>
                  </a:schemeClr>
                </a:solidFill>
                <a:latin typeface="Courier New"/>
                <a:cs typeface="Courier New"/>
              </a:rPr>
              <a:t> </a:t>
            </a:r>
            <a:r>
              <a:rPr lang="en-US" b="1" dirty="0" err="1" smtClean="0">
                <a:solidFill>
                  <a:schemeClr val="accent1">
                    <a:lumMod val="75000"/>
                  </a:schemeClr>
                </a:solidFill>
                <a:latin typeface="Courier New"/>
                <a:cs typeface="Courier New"/>
              </a:rPr>
              <a:t>x</a:t>
            </a:r>
            <a:r>
              <a:rPr lang="en-US" b="1" dirty="0" smtClean="0">
                <a:solidFill>
                  <a:schemeClr val="accent1">
                    <a:lumMod val="75000"/>
                  </a:schemeClr>
                </a:solidFill>
                <a:latin typeface="Courier New"/>
                <a:cs typeface="Courier New"/>
              </a:rPr>
              <a:t> = 2 + </a:t>
            </a:r>
            <a:r>
              <a:rPr lang="en-US" b="1" dirty="0" err="1" smtClean="0">
                <a:solidFill>
                  <a:schemeClr val="accent1">
                    <a:lumMod val="75000"/>
                  </a:schemeClr>
                </a:solidFill>
                <a:latin typeface="Courier New"/>
                <a:cs typeface="Courier New"/>
              </a:rPr>
              <a:t>x</a:t>
            </a:r>
            <a:endParaRPr lang="en-US" sz="1400" b="1" dirty="0" smtClean="0">
              <a:solidFill>
                <a:schemeClr val="accent1">
                  <a:lumMod val="75000"/>
                </a:schemeClr>
              </a:solidFill>
              <a:latin typeface="Courier New"/>
              <a:cs typeface="Courier New"/>
            </a:endParaRPr>
          </a:p>
        </p:txBody>
      </p:sp>
    </p:spTree>
    <p:extLst>
      <p:ext uri="{BB962C8B-B14F-4D97-AF65-F5344CB8AC3E}">
        <p14:creationId xmlns:p14="http://schemas.microsoft.com/office/powerpoint/2010/main" xmlns="" val="409014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11138"/>
            <a:ext cx="8229600" cy="931862"/>
          </a:xfrm>
          <a:effectLst/>
        </p:spPr>
        <p:txBody>
          <a:bodyPr/>
          <a:lstStyle/>
          <a:p>
            <a:r>
              <a:rPr lang="en-US" dirty="0" smtClean="0"/>
              <a:t>Step 4: Solve Constraints</a:t>
            </a:r>
            <a:endParaRPr lang="en-US" dirty="0"/>
          </a:p>
        </p:txBody>
      </p:sp>
      <p:sp>
        <p:nvSpPr>
          <p:cNvPr id="8" name="Rectangle 7"/>
          <p:cNvSpPr/>
          <p:nvPr/>
        </p:nvSpPr>
        <p:spPr>
          <a:xfrm>
            <a:off x="304800" y="1144439"/>
            <a:ext cx="3644900" cy="1698927"/>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smtClean="0">
                <a:solidFill>
                  <a:schemeClr val="accent1">
                    <a:lumMod val="50000"/>
                  </a:schemeClr>
                </a:solidFill>
                <a:latin typeface="Courier New" pitchFamily="49" charset="0"/>
                <a:cs typeface="Courier New" pitchFamily="49" charset="0"/>
              </a:rPr>
              <a:t>t_0 = t_1 -&gt; t_6</a:t>
            </a:r>
          </a:p>
          <a:p>
            <a:pPr algn="l">
              <a:buNone/>
            </a:pPr>
            <a:r>
              <a:rPr lang="en-US" sz="1800" b="1" dirty="0" smtClean="0">
                <a:solidFill>
                  <a:schemeClr val="accent1">
                    <a:lumMod val="50000"/>
                  </a:schemeClr>
                </a:solidFill>
                <a:latin typeface="Courier New" pitchFamily="49" charset="0"/>
                <a:cs typeface="Courier New" pitchFamily="49" charset="0"/>
              </a:rPr>
              <a:t>t_4 = t_1 -&gt; t_6</a:t>
            </a:r>
          </a:p>
          <a:p>
            <a:pPr algn="l">
              <a:buNone/>
            </a:pPr>
            <a:r>
              <a:rPr lang="en-US" sz="1800" b="1" dirty="0" smtClean="0">
                <a:solidFill>
                  <a:schemeClr val="accent1">
                    <a:lumMod val="50000"/>
                  </a:schemeClr>
                </a:solidFill>
                <a:latin typeface="Courier New" pitchFamily="49" charset="0"/>
                <a:cs typeface="Courier New" pitchFamily="49" charset="0"/>
              </a:rPr>
              <a:t>t_2 = t_3 -&gt; t_4</a:t>
            </a:r>
          </a:p>
          <a:p>
            <a:pPr algn="l">
              <a:buNone/>
            </a:pPr>
            <a:r>
              <a:rPr lang="en-US" sz="1800" b="1" dirty="0" smtClean="0">
                <a:solidFill>
                  <a:schemeClr val="accent1">
                    <a:lumMod val="50000"/>
                  </a:schemeClr>
                </a:solidFill>
                <a:latin typeface="Courier New" pitchFamily="49" charset="0"/>
                <a:cs typeface="Courier New" pitchFamily="49" charset="0"/>
              </a:rPr>
              <a:t>t_2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t_3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p:txBody>
      </p:sp>
      <p:sp>
        <p:nvSpPr>
          <p:cNvPr id="9" name="Rectangle 8"/>
          <p:cNvSpPr/>
          <p:nvPr/>
        </p:nvSpPr>
        <p:spPr>
          <a:xfrm>
            <a:off x="4508500" y="2063236"/>
            <a:ext cx="4635500" cy="369332"/>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smtClean="0">
                <a:solidFill>
                  <a:schemeClr val="accent1">
                    <a:lumMod val="50000"/>
                  </a:schemeClr>
                </a:solidFill>
                <a:latin typeface="Courier New" pitchFamily="49" charset="0"/>
                <a:cs typeface="Courier New" pitchFamily="49" charset="0"/>
              </a:rPr>
              <a:t>t_3 -&gt; t_4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a:t>
            </a:r>
          </a:p>
        </p:txBody>
      </p:sp>
      <p:sp>
        <p:nvSpPr>
          <p:cNvPr id="11" name="Rectangle 10"/>
          <p:cNvSpPr/>
          <p:nvPr/>
        </p:nvSpPr>
        <p:spPr>
          <a:xfrm>
            <a:off x="4508500" y="2836836"/>
            <a:ext cx="4445000" cy="701731"/>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smtClean="0">
                <a:solidFill>
                  <a:schemeClr val="accent1">
                    <a:lumMod val="50000"/>
                  </a:schemeClr>
                </a:solidFill>
                <a:latin typeface="Courier New" pitchFamily="49" charset="0"/>
                <a:cs typeface="Courier New" pitchFamily="49" charset="0"/>
              </a:rPr>
              <a:t>t_3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t_4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p:txBody>
      </p:sp>
      <p:sp>
        <p:nvSpPr>
          <p:cNvPr id="12" name="Rectangle 11"/>
          <p:cNvSpPr/>
          <p:nvPr/>
        </p:nvSpPr>
        <p:spPr>
          <a:xfrm>
            <a:off x="317500" y="2960539"/>
            <a:ext cx="3644900" cy="1698927"/>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smtClean="0">
                <a:solidFill>
                  <a:schemeClr val="accent1">
                    <a:lumMod val="50000"/>
                  </a:schemeClr>
                </a:solidFill>
                <a:latin typeface="Courier New" pitchFamily="49" charset="0"/>
                <a:cs typeface="Courier New" pitchFamily="49" charset="0"/>
              </a:rPr>
              <a:t>t_0 = t_1 -&gt; t_6</a:t>
            </a:r>
          </a:p>
          <a:p>
            <a:pPr algn="l">
              <a:buNone/>
            </a:pPr>
            <a:r>
              <a:rPr lang="en-US" sz="1800" b="1" dirty="0" smtClean="0">
                <a:solidFill>
                  <a:schemeClr val="accent1">
                    <a:lumMod val="50000"/>
                  </a:schemeClr>
                </a:solidFill>
                <a:latin typeface="Courier New" pitchFamily="49" charset="0"/>
                <a:cs typeface="Courier New" pitchFamily="49" charset="0"/>
              </a:rPr>
              <a:t>t_4 = t_1 -&gt; t_6</a:t>
            </a:r>
          </a:p>
          <a:p>
            <a:pPr algn="l">
              <a:buNone/>
            </a:pPr>
            <a:r>
              <a:rPr lang="en-US" sz="1800" b="1" dirty="0" smtClean="0">
                <a:solidFill>
                  <a:schemeClr val="accent1">
                    <a:lumMod val="50000"/>
                  </a:schemeClr>
                </a:solidFill>
                <a:latin typeface="Courier New" pitchFamily="49" charset="0"/>
                <a:cs typeface="Courier New" pitchFamily="49" charset="0"/>
              </a:rPr>
              <a:t>t_4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t_2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t_3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p:txBody>
      </p:sp>
      <p:sp>
        <p:nvSpPr>
          <p:cNvPr id="13" name="Rectangle 12"/>
          <p:cNvSpPr/>
          <p:nvPr/>
        </p:nvSpPr>
        <p:spPr>
          <a:xfrm>
            <a:off x="4508500" y="3930136"/>
            <a:ext cx="4445000" cy="369332"/>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smtClean="0">
                <a:solidFill>
                  <a:schemeClr val="accent1">
                    <a:lumMod val="50000"/>
                  </a:schemeClr>
                </a:solidFill>
                <a:latin typeface="Courier New" pitchFamily="49" charset="0"/>
                <a:cs typeface="Courier New" pitchFamily="49" charset="0"/>
              </a:rPr>
              <a:t>t_1 -&gt; t_6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p:txBody>
      </p:sp>
      <p:sp>
        <p:nvSpPr>
          <p:cNvPr id="14" name="Rectangle 13"/>
          <p:cNvSpPr/>
          <p:nvPr/>
        </p:nvSpPr>
        <p:spPr>
          <a:xfrm>
            <a:off x="4508500" y="4741836"/>
            <a:ext cx="4445000" cy="701731"/>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smtClean="0">
                <a:solidFill>
                  <a:schemeClr val="accent1">
                    <a:lumMod val="50000"/>
                  </a:schemeClr>
                </a:solidFill>
                <a:latin typeface="Courier New" pitchFamily="49" charset="0"/>
                <a:cs typeface="Courier New" pitchFamily="49" charset="0"/>
              </a:rPr>
              <a:t>t_1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t_6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p:txBody>
      </p:sp>
      <p:sp>
        <p:nvSpPr>
          <p:cNvPr id="15" name="Rectangle 14"/>
          <p:cNvSpPr/>
          <p:nvPr/>
        </p:nvSpPr>
        <p:spPr>
          <a:xfrm>
            <a:off x="330200" y="4712041"/>
            <a:ext cx="3644900" cy="2031325"/>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smtClean="0">
                <a:solidFill>
                  <a:schemeClr val="accent1">
                    <a:lumMod val="50000"/>
                  </a:schemeClr>
                </a:solidFill>
                <a:latin typeface="Courier New" pitchFamily="49" charset="0"/>
                <a:cs typeface="Courier New" pitchFamily="49" charset="0"/>
              </a:rPr>
              <a:t>t_0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t_1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t_6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t_4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t_2 =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r>
              <a:rPr lang="en-US" sz="1800" b="1" dirty="0" smtClean="0">
                <a:solidFill>
                  <a:schemeClr val="accent1">
                    <a:lumMod val="50000"/>
                  </a:schemeClr>
                </a:solidFill>
                <a:latin typeface="Courier New" pitchFamily="49" charset="0"/>
                <a:cs typeface="Courier New" pitchFamily="49" charset="0"/>
              </a:rPr>
              <a:t> -&gt;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a:p>
            <a:pPr algn="l">
              <a:buNone/>
            </a:pPr>
            <a:r>
              <a:rPr lang="en-US" sz="1800" b="1" dirty="0" smtClean="0">
                <a:solidFill>
                  <a:schemeClr val="accent1">
                    <a:lumMod val="50000"/>
                  </a:schemeClr>
                </a:solidFill>
                <a:latin typeface="Courier New" pitchFamily="49" charset="0"/>
                <a:cs typeface="Courier New" pitchFamily="49" charset="0"/>
              </a:rPr>
              <a:t>t_3 = </a:t>
            </a:r>
            <a:r>
              <a:rPr lang="en-US" sz="1800" b="1" dirty="0" err="1" smtClean="0">
                <a:solidFill>
                  <a:schemeClr val="accent1">
                    <a:lumMod val="50000"/>
                  </a:schemeClr>
                </a:solidFill>
                <a:latin typeface="Courier New" pitchFamily="49" charset="0"/>
                <a:cs typeface="Courier New" pitchFamily="49" charset="0"/>
              </a:rPr>
              <a:t>Int</a:t>
            </a:r>
            <a:endParaRPr lang="en-US" sz="1800" b="1" dirty="0" smtClean="0">
              <a:solidFill>
                <a:schemeClr val="accent1">
                  <a:lumMod val="50000"/>
                </a:schemeClr>
              </a:solidFill>
              <a:latin typeface="Courier New" pitchFamily="49" charset="0"/>
              <a:cs typeface="Courier New" pitchFamily="49" charset="0"/>
            </a:endParaRPr>
          </a:p>
        </p:txBody>
      </p:sp>
      <p:cxnSp>
        <p:nvCxnSpPr>
          <p:cNvPr id="17" name="Straight Arrow Connector 16"/>
          <p:cNvCxnSpPr>
            <a:endCxn id="9" idx="1"/>
          </p:cNvCxnSpPr>
          <p:nvPr/>
        </p:nvCxnSpPr>
        <p:spPr>
          <a:xfrm>
            <a:off x="3086100" y="2019300"/>
            <a:ext cx="1422400" cy="2286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9" idx="1"/>
          </p:cNvCxnSpPr>
          <p:nvPr/>
        </p:nvCxnSpPr>
        <p:spPr>
          <a:xfrm flipV="1">
            <a:off x="3810000" y="2247902"/>
            <a:ext cx="698500" cy="381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9" idx="2"/>
            <a:endCxn id="11" idx="0"/>
          </p:cNvCxnSpPr>
          <p:nvPr/>
        </p:nvCxnSpPr>
        <p:spPr>
          <a:xfrm flipH="1">
            <a:off x="6731000" y="2432568"/>
            <a:ext cx="95250" cy="40426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1" idx="1"/>
          </p:cNvCxnSpPr>
          <p:nvPr/>
        </p:nvCxnSpPr>
        <p:spPr>
          <a:xfrm flipH="1" flipV="1">
            <a:off x="3975100" y="3175004"/>
            <a:ext cx="533400" cy="1269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13" idx="1"/>
          </p:cNvCxnSpPr>
          <p:nvPr/>
        </p:nvCxnSpPr>
        <p:spPr>
          <a:xfrm>
            <a:off x="2946400" y="3568700"/>
            <a:ext cx="1562100" cy="5461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13" idx="1"/>
          </p:cNvCxnSpPr>
          <p:nvPr/>
        </p:nvCxnSpPr>
        <p:spPr>
          <a:xfrm>
            <a:off x="3073400" y="3886200"/>
            <a:ext cx="1435100" cy="22860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3" idx="2"/>
            <a:endCxn id="14" idx="0"/>
          </p:cNvCxnSpPr>
          <p:nvPr/>
        </p:nvCxnSpPr>
        <p:spPr>
          <a:xfrm>
            <a:off x="6731000" y="4299468"/>
            <a:ext cx="0" cy="442368"/>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4" idx="1"/>
          </p:cNvCxnSpPr>
          <p:nvPr/>
        </p:nvCxnSpPr>
        <p:spPr>
          <a:xfrm flipH="1">
            <a:off x="3975100" y="5092702"/>
            <a:ext cx="533400" cy="1269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330200" y="1828800"/>
            <a:ext cx="584200" cy="6037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04800" y="3358632"/>
            <a:ext cx="584200" cy="6037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19569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21"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smtClean="0"/>
              <a:t>Step 5:</a:t>
            </a:r>
            <a:br>
              <a:rPr lang="en-US" sz="4200" dirty="0" smtClean="0"/>
            </a:br>
            <a:r>
              <a:rPr lang="en-US" sz="4200" dirty="0" smtClean="0"/>
              <a:t>Determine type of declaration</a:t>
            </a:r>
            <a:endParaRPr lang="en-US" sz="4200" dirty="0"/>
          </a:p>
        </p:txBody>
      </p:sp>
      <p:pic>
        <p:nvPicPr>
          <p:cNvPr id="4" name="Picture 3"/>
          <p:cNvPicPr>
            <a:picLocks noChangeAspect="1"/>
          </p:cNvPicPr>
          <p:nvPr/>
        </p:nvPicPr>
        <p:blipFill>
          <a:blip r:embed="rId2" cstate="print"/>
          <a:stretch>
            <a:fillRect/>
          </a:stretch>
        </p:blipFill>
        <p:spPr>
          <a:xfrm>
            <a:off x="2533650" y="2997200"/>
            <a:ext cx="6235700" cy="3530600"/>
          </a:xfrm>
          <a:prstGeom prst="rect">
            <a:avLst/>
          </a:prstGeom>
        </p:spPr>
      </p:pic>
      <p:sp>
        <p:nvSpPr>
          <p:cNvPr id="5" name="TextBox 4"/>
          <p:cNvSpPr txBox="1">
            <a:spLocks noChangeArrowheads="1"/>
          </p:cNvSpPr>
          <p:nvPr/>
        </p:nvSpPr>
        <p:spPr bwMode="auto">
          <a:xfrm>
            <a:off x="5651500" y="2082800"/>
            <a:ext cx="31242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fontAlgn="auto">
              <a:spcAft>
                <a:spcPts val="0"/>
              </a:spcAft>
              <a:buNone/>
              <a:defRPr b="1">
                <a:solidFill>
                  <a:schemeClr val="accent1">
                    <a:lumMod val="75000"/>
                  </a:schemeClr>
                </a:solidFill>
                <a:latin typeface="Courier New"/>
                <a:cs typeface="Courier New"/>
              </a:defRPr>
            </a:lvl1pPr>
          </a:lstStyle>
          <a:p>
            <a:pPr algn="l"/>
            <a:r>
              <a:rPr lang="en-US" sz="2000" dirty="0" err="1"/>
              <a:t>f</a:t>
            </a:r>
            <a:r>
              <a:rPr lang="en-US" sz="2000" dirty="0"/>
              <a:t> </a:t>
            </a:r>
            <a:r>
              <a:rPr lang="en-US" sz="2000" dirty="0" err="1"/>
              <a:t>x</a:t>
            </a:r>
            <a:r>
              <a:rPr lang="en-US" sz="2000" dirty="0"/>
              <a:t> = 2 + </a:t>
            </a:r>
            <a:r>
              <a:rPr lang="en-US" sz="2000" dirty="0" err="1"/>
              <a:t>x</a:t>
            </a:r>
            <a:endParaRPr lang="en-US" sz="2000" dirty="0"/>
          </a:p>
          <a:p>
            <a:pPr algn="l"/>
            <a:r>
              <a:rPr lang="en-US" sz="2000" dirty="0"/>
              <a:t>&gt; </a:t>
            </a:r>
            <a:r>
              <a:rPr lang="en-US" sz="2000" dirty="0" err="1"/>
              <a:t>f</a:t>
            </a:r>
            <a:r>
              <a:rPr lang="en-US" sz="2000" dirty="0"/>
              <a:t> :: </a:t>
            </a:r>
            <a:r>
              <a:rPr lang="en-US" sz="2000" dirty="0" err="1"/>
              <a:t>Int</a:t>
            </a:r>
            <a:r>
              <a:rPr lang="en-US" sz="2000" dirty="0"/>
              <a:t> -&gt; </a:t>
            </a:r>
            <a:r>
              <a:rPr lang="en-US" sz="2000" dirty="0" err="1"/>
              <a:t>Int</a:t>
            </a:r>
            <a:endParaRPr lang="en-US" sz="2000" dirty="0"/>
          </a:p>
        </p:txBody>
      </p:sp>
      <p:sp>
        <p:nvSpPr>
          <p:cNvPr id="6" name="Rectangle 5"/>
          <p:cNvSpPr/>
          <p:nvPr/>
        </p:nvSpPr>
        <p:spPr>
          <a:xfrm>
            <a:off x="317500" y="1740240"/>
            <a:ext cx="3644900" cy="2031325"/>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t_1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t_6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t_4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t_2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t_3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p:txBody>
      </p:sp>
    </p:spTree>
    <p:extLst>
      <p:ext uri="{BB962C8B-B14F-4D97-AF65-F5344CB8AC3E}">
        <p14:creationId xmlns:p14="http://schemas.microsoft.com/office/powerpoint/2010/main" xmlns="" val="283667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Unification</a:t>
            </a:r>
            <a:endParaRPr lang="en-US" dirty="0"/>
          </a:p>
        </p:txBody>
      </p:sp>
      <p:sp>
        <p:nvSpPr>
          <p:cNvPr id="3" name="Content Placeholder 2"/>
          <p:cNvSpPr>
            <a:spLocks noGrp="1"/>
          </p:cNvSpPr>
          <p:nvPr>
            <p:ph idx="1"/>
          </p:nvPr>
        </p:nvSpPr>
        <p:spPr/>
        <p:txBody>
          <a:bodyPr>
            <a:normAutofit/>
          </a:bodyPr>
          <a:lstStyle/>
          <a:p>
            <a:r>
              <a:rPr lang="en-US" dirty="0" smtClean="0"/>
              <a:t>Given two type terms t</a:t>
            </a:r>
            <a:r>
              <a:rPr lang="en-US" baseline="-25000" dirty="0" smtClean="0"/>
              <a:t>1</a:t>
            </a:r>
            <a:r>
              <a:rPr lang="en-US" dirty="0" smtClean="0"/>
              <a:t>, t</a:t>
            </a:r>
            <a:r>
              <a:rPr lang="en-US" baseline="-25000" dirty="0" smtClean="0"/>
              <a:t>2</a:t>
            </a:r>
          </a:p>
          <a:p>
            <a:r>
              <a:rPr lang="en-US" dirty="0" smtClean="0"/>
              <a:t>Compute the most general unifier of t</a:t>
            </a:r>
            <a:r>
              <a:rPr lang="en-US" baseline="-25000" dirty="0" smtClean="0"/>
              <a:t>1</a:t>
            </a:r>
            <a:r>
              <a:rPr lang="en-US" dirty="0" smtClean="0"/>
              <a:t> and t</a:t>
            </a:r>
            <a:r>
              <a:rPr lang="en-US" baseline="-25000" dirty="0" smtClean="0"/>
              <a:t>2</a:t>
            </a:r>
          </a:p>
          <a:p>
            <a:pPr lvl="1"/>
            <a:r>
              <a:rPr lang="en-US" dirty="0" smtClean="0"/>
              <a:t>A mapping m from type variables to typed terms such that </a:t>
            </a:r>
          </a:p>
          <a:p>
            <a:pPr lvl="2"/>
            <a:r>
              <a:rPr lang="en-US" dirty="0" smtClean="0"/>
              <a:t>t</a:t>
            </a:r>
            <a:r>
              <a:rPr lang="en-US" baseline="-25000" dirty="0" smtClean="0"/>
              <a:t>1</a:t>
            </a:r>
            <a:r>
              <a:rPr lang="en-US" dirty="0" smtClean="0"/>
              <a:t> {m } ==  t</a:t>
            </a:r>
            <a:r>
              <a:rPr lang="en-US" baseline="-25000" dirty="0" smtClean="0"/>
              <a:t>2</a:t>
            </a:r>
            <a:r>
              <a:rPr lang="en-US" dirty="0" smtClean="0"/>
              <a:t> {m} </a:t>
            </a:r>
          </a:p>
          <a:p>
            <a:pPr lvl="2"/>
            <a:r>
              <a:rPr lang="en-US" dirty="0" smtClean="0"/>
              <a:t>Every other unifier is a refinement of m</a:t>
            </a:r>
          </a:p>
          <a:p>
            <a:pPr>
              <a:tabLst>
                <a:tab pos="1314450" algn="l"/>
              </a:tabLst>
            </a:pPr>
            <a:r>
              <a:rPr lang="en-US" dirty="0" smtClean="0"/>
              <a:t>Example </a:t>
            </a:r>
            <a:br>
              <a:rPr lang="en-US" dirty="0" smtClean="0"/>
            </a:br>
            <a:r>
              <a:rPr lang="en-US" sz="2800" dirty="0" err="1" smtClean="0"/>
              <a:t>mgu</a:t>
            </a:r>
            <a:r>
              <a:rPr lang="en-US" sz="2800" dirty="0" smtClean="0"/>
              <a:t>(</a:t>
            </a:r>
            <a:r>
              <a:rPr lang="en-US" sz="2800" b="1" dirty="0" smtClean="0">
                <a:solidFill>
                  <a:schemeClr val="accent1">
                    <a:lumMod val="50000"/>
                  </a:schemeClr>
                </a:solidFill>
                <a:latin typeface="Courier New" pitchFamily="49" charset="0"/>
                <a:cs typeface="Courier New" pitchFamily="49" charset="0"/>
              </a:rPr>
              <a:t>t_3 -&gt; t_4, </a:t>
            </a:r>
            <a:r>
              <a:rPr lang="en-US" sz="2800" b="1" dirty="0" err="1" smtClean="0">
                <a:solidFill>
                  <a:schemeClr val="accent1">
                    <a:lumMod val="50000"/>
                  </a:schemeClr>
                </a:solidFill>
                <a:latin typeface="Courier New" pitchFamily="49" charset="0"/>
                <a:cs typeface="Courier New" pitchFamily="49" charset="0"/>
              </a:rPr>
              <a:t>Int</a:t>
            </a:r>
            <a:r>
              <a:rPr lang="en-US" sz="2800" b="1" dirty="0" smtClean="0">
                <a:solidFill>
                  <a:schemeClr val="accent1">
                    <a:lumMod val="50000"/>
                  </a:schemeClr>
                </a:solidFill>
                <a:latin typeface="Courier New" pitchFamily="49" charset="0"/>
                <a:cs typeface="Courier New" pitchFamily="49" charset="0"/>
              </a:rPr>
              <a:t> -&gt; (</a:t>
            </a:r>
            <a:r>
              <a:rPr lang="en-US" sz="2800" b="1" dirty="0" err="1" smtClean="0">
                <a:solidFill>
                  <a:schemeClr val="accent1">
                    <a:lumMod val="50000"/>
                  </a:schemeClr>
                </a:solidFill>
                <a:latin typeface="Courier New" pitchFamily="49" charset="0"/>
                <a:cs typeface="Courier New" pitchFamily="49" charset="0"/>
              </a:rPr>
              <a:t>Int</a:t>
            </a:r>
            <a:r>
              <a:rPr lang="en-US" sz="2800" b="1" dirty="0" smtClean="0">
                <a:solidFill>
                  <a:schemeClr val="accent1">
                    <a:lumMod val="50000"/>
                  </a:schemeClr>
                </a:solidFill>
                <a:latin typeface="Courier New" pitchFamily="49" charset="0"/>
                <a:cs typeface="Courier New" pitchFamily="49" charset="0"/>
              </a:rPr>
              <a:t> -&gt; </a:t>
            </a:r>
            <a:r>
              <a:rPr lang="en-US" sz="2800" b="1" dirty="0" err="1" smtClean="0">
                <a:solidFill>
                  <a:schemeClr val="accent1">
                    <a:lumMod val="50000"/>
                  </a:schemeClr>
                </a:solidFill>
                <a:latin typeface="Courier New" pitchFamily="49" charset="0"/>
                <a:cs typeface="Courier New" pitchFamily="49" charset="0"/>
              </a:rPr>
              <a:t>Int</a:t>
            </a:r>
            <a:r>
              <a:rPr lang="en-US" sz="2800" b="1" dirty="0" smtClean="0">
                <a:solidFill>
                  <a:schemeClr val="accent1">
                    <a:lumMod val="50000"/>
                  </a:schemeClr>
                </a:solidFill>
                <a:latin typeface="Courier New" pitchFamily="49" charset="0"/>
                <a:cs typeface="Courier New" pitchFamily="49" charset="0"/>
              </a:rPr>
              <a:t>)=</a:t>
            </a:r>
            <a:br>
              <a:rPr lang="en-US" sz="2800" b="1" dirty="0" smtClean="0">
                <a:solidFill>
                  <a:schemeClr val="accent1">
                    <a:lumMod val="50000"/>
                  </a:schemeClr>
                </a:solidFill>
                <a:latin typeface="Courier New" pitchFamily="49" charset="0"/>
                <a:cs typeface="Courier New" pitchFamily="49" charset="0"/>
              </a:rPr>
            </a:br>
            <a:r>
              <a:rPr lang="en-US" sz="2800" b="1" dirty="0" smtClean="0">
                <a:solidFill>
                  <a:schemeClr val="accent1">
                    <a:lumMod val="50000"/>
                  </a:schemeClr>
                </a:solidFill>
                <a:latin typeface="Courier New" pitchFamily="49" charset="0"/>
                <a:cs typeface="Courier New" pitchFamily="49" charset="0"/>
              </a:rPr>
              <a:t>[t_3 </a:t>
            </a:r>
            <a:r>
              <a:rPr lang="en-US" sz="2800" b="1" dirty="0" smtClean="0">
                <a:solidFill>
                  <a:schemeClr val="accent1">
                    <a:lumMod val="50000"/>
                  </a:schemeClr>
                </a:solidFill>
                <a:latin typeface="Courier New" pitchFamily="49" charset="0"/>
                <a:cs typeface="Courier New" pitchFamily="49" charset="0"/>
                <a:sym typeface="Math C"/>
              </a:rPr>
              <a:t> </a:t>
            </a:r>
            <a:r>
              <a:rPr lang="en-US" sz="2800" b="1" dirty="0" err="1" smtClean="0">
                <a:solidFill>
                  <a:schemeClr val="accent1">
                    <a:lumMod val="50000"/>
                  </a:schemeClr>
                </a:solidFill>
                <a:latin typeface="Courier New" pitchFamily="49" charset="0"/>
                <a:cs typeface="Courier New" pitchFamily="49" charset="0"/>
                <a:sym typeface="Math C"/>
              </a:rPr>
              <a:t>Int</a:t>
            </a:r>
            <a:r>
              <a:rPr lang="en-US" sz="2800" b="1" dirty="0" smtClean="0">
                <a:solidFill>
                  <a:schemeClr val="accent1">
                    <a:lumMod val="50000"/>
                  </a:schemeClr>
                </a:solidFill>
                <a:latin typeface="Courier New" pitchFamily="49" charset="0"/>
                <a:cs typeface="Courier New" pitchFamily="49" charset="0"/>
                <a:sym typeface="Math C"/>
              </a:rPr>
              <a:t>, t_4 </a:t>
            </a:r>
            <a:r>
              <a:rPr lang="en-US" sz="2800" b="1" dirty="0" err="1" smtClean="0">
                <a:solidFill>
                  <a:schemeClr val="accent1">
                    <a:lumMod val="50000"/>
                  </a:schemeClr>
                </a:solidFill>
                <a:latin typeface="Courier New" pitchFamily="49" charset="0"/>
                <a:cs typeface="Courier New" pitchFamily="49" charset="0"/>
              </a:rPr>
              <a:t>Int</a:t>
            </a:r>
            <a:r>
              <a:rPr lang="en-US" sz="2800" b="1" dirty="0" smtClean="0">
                <a:solidFill>
                  <a:schemeClr val="accent1">
                    <a:lumMod val="50000"/>
                  </a:schemeClr>
                </a:solidFill>
                <a:latin typeface="Courier New" pitchFamily="49" charset="0"/>
                <a:cs typeface="Courier New" pitchFamily="49" charset="0"/>
              </a:rPr>
              <a:t> -&gt; </a:t>
            </a:r>
            <a:r>
              <a:rPr lang="en-US" sz="2800" b="1" dirty="0" err="1" smtClean="0">
                <a:solidFill>
                  <a:schemeClr val="accent1">
                    <a:lumMod val="50000"/>
                  </a:schemeClr>
                </a:solidFill>
                <a:latin typeface="Courier New" pitchFamily="49" charset="0"/>
                <a:cs typeface="Courier New" pitchFamily="49" charset="0"/>
              </a:rPr>
              <a:t>Int</a:t>
            </a:r>
            <a:r>
              <a:rPr lang="en-US" sz="2800" b="1" dirty="0" smtClean="0">
                <a:solidFill>
                  <a:schemeClr val="accent1">
                    <a:lumMod val="50000"/>
                  </a:schemeClr>
                </a:solidFill>
                <a:latin typeface="Courier New" pitchFamily="49" charset="0"/>
                <a:cs typeface="Courier New" pitchFamily="49" charset="0"/>
              </a:rPr>
              <a:t>]=</a:t>
            </a:r>
          </a:p>
          <a:p>
            <a:pPr lvl="2"/>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Type Inference Algorithm</a:t>
            </a:r>
            <a:endParaRPr lang="en-US" dirty="0"/>
          </a:p>
        </p:txBody>
      </p:sp>
      <p:sp>
        <p:nvSpPr>
          <p:cNvPr id="3" name="Content Placeholder 2"/>
          <p:cNvSpPr>
            <a:spLocks noGrp="1"/>
          </p:cNvSpPr>
          <p:nvPr>
            <p:ph idx="1"/>
          </p:nvPr>
        </p:nvSpPr>
        <p:spPr/>
        <p:txBody>
          <a:bodyPr>
            <a:normAutofit lnSpcReduction="10000"/>
          </a:bodyPr>
          <a:lstStyle/>
          <a:p>
            <a:r>
              <a:rPr lang="en-US" dirty="0" smtClean="0"/>
              <a:t>Parse program to build parse tree</a:t>
            </a:r>
          </a:p>
          <a:p>
            <a:r>
              <a:rPr lang="en-US" dirty="0" smtClean="0"/>
              <a:t>Assign type variables to nodes in tree</a:t>
            </a:r>
          </a:p>
          <a:p>
            <a:r>
              <a:rPr lang="en-US" dirty="0" smtClean="0"/>
              <a:t>Generate constraints:</a:t>
            </a:r>
          </a:p>
          <a:p>
            <a:pPr lvl="1"/>
            <a:r>
              <a:rPr lang="en-US" dirty="0" smtClean="0"/>
              <a:t>From environment: literals (</a:t>
            </a:r>
            <a:r>
              <a:rPr lang="en-US" dirty="0" smtClean="0">
                <a:solidFill>
                  <a:schemeClr val="accent1">
                    <a:lumMod val="50000"/>
                  </a:schemeClr>
                </a:solidFill>
              </a:rPr>
              <a:t>2</a:t>
            </a:r>
            <a:r>
              <a:rPr lang="en-US" dirty="0" smtClean="0"/>
              <a:t>), built-in operators (</a:t>
            </a:r>
            <a:r>
              <a:rPr lang="en-US" dirty="0" smtClean="0">
                <a:solidFill>
                  <a:schemeClr val="accent1">
                    <a:lumMod val="50000"/>
                  </a:schemeClr>
                </a:solidFill>
              </a:rPr>
              <a:t>+</a:t>
            </a:r>
            <a:r>
              <a:rPr lang="en-US" dirty="0" smtClean="0"/>
              <a:t>), known functions (</a:t>
            </a:r>
            <a:r>
              <a:rPr lang="en-US" dirty="0" smtClean="0">
                <a:solidFill>
                  <a:schemeClr val="accent1">
                    <a:lumMod val="50000"/>
                  </a:schemeClr>
                </a:solidFill>
              </a:rPr>
              <a:t>tail</a:t>
            </a:r>
            <a:r>
              <a:rPr lang="en-US" dirty="0" smtClean="0"/>
              <a:t>)</a:t>
            </a:r>
          </a:p>
          <a:p>
            <a:pPr lvl="1"/>
            <a:r>
              <a:rPr lang="en-US" dirty="0" smtClean="0"/>
              <a:t>From form of parse tree: e.g., application and abstraction nodes</a:t>
            </a:r>
          </a:p>
          <a:p>
            <a:r>
              <a:rPr lang="en-US" dirty="0" smtClean="0"/>
              <a:t>Solve constraints using </a:t>
            </a:r>
            <a:r>
              <a:rPr lang="en-US" i="1" dirty="0" smtClean="0"/>
              <a:t>unification</a:t>
            </a:r>
            <a:endParaRPr lang="en-US" dirty="0" smtClean="0"/>
          </a:p>
          <a:p>
            <a:r>
              <a:rPr lang="en-US" dirty="0" smtClean="0"/>
              <a:t>Determine types of top-level declarations</a:t>
            </a:r>
          </a:p>
          <a:p>
            <a:endParaRPr lang="en-US" dirty="0" smtClean="0"/>
          </a:p>
        </p:txBody>
      </p:sp>
    </p:spTree>
    <p:extLst>
      <p:ext uri="{BB962C8B-B14F-4D97-AF65-F5344CB8AC3E}">
        <p14:creationId xmlns:p14="http://schemas.microsoft.com/office/powerpoint/2010/main" xmlns="" val="1896165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mtClean="0"/>
              <a:t>Constraints from Application Nodes</a:t>
            </a:r>
            <a:endParaRPr lang="en-US" dirty="0"/>
          </a:p>
        </p:txBody>
      </p:sp>
      <p:sp>
        <p:nvSpPr>
          <p:cNvPr id="27651" name="Rectangle 3"/>
          <p:cNvSpPr>
            <a:spLocks noGrp="1" noChangeArrowheads="1"/>
          </p:cNvSpPr>
          <p:nvPr>
            <p:ph idx="1"/>
          </p:nvPr>
        </p:nvSpPr>
        <p:spPr>
          <a:xfrm>
            <a:off x="457200" y="3557587"/>
            <a:ext cx="8229600" cy="2843213"/>
          </a:xfrm>
        </p:spPr>
        <p:txBody>
          <a:bodyPr>
            <a:normAutofit fontScale="92500"/>
          </a:bodyPr>
          <a:lstStyle/>
          <a:p>
            <a:r>
              <a:rPr lang="en-US" dirty="0"/>
              <a:t>F</a:t>
            </a:r>
            <a:r>
              <a:rPr lang="en-US" dirty="0" smtClean="0"/>
              <a:t>unction application (apply f to x) </a:t>
            </a:r>
          </a:p>
          <a:p>
            <a:pPr lvl="1"/>
            <a:r>
              <a:rPr lang="en-US" dirty="0" smtClean="0"/>
              <a:t>Type of f  (t_0 in figure) must be domain </a:t>
            </a:r>
            <a:r>
              <a:rPr lang="en-US" dirty="0" smtClean="0">
                <a:sym typeface="Symbol" charset="2"/>
              </a:rPr>
              <a:t> </a:t>
            </a:r>
            <a:r>
              <a:rPr lang="en-US" dirty="0" smtClean="0"/>
              <a:t>range</a:t>
            </a:r>
          </a:p>
          <a:p>
            <a:pPr lvl="1"/>
            <a:r>
              <a:rPr lang="en-US" dirty="0" smtClean="0"/>
              <a:t>Domain of f must be type of argument x  (t_1 in fig) </a:t>
            </a:r>
          </a:p>
          <a:p>
            <a:pPr lvl="1"/>
            <a:r>
              <a:rPr lang="en-US" dirty="0" smtClean="0"/>
              <a:t>Range of f must be result of application    (t_2 in fig)</a:t>
            </a:r>
          </a:p>
          <a:p>
            <a:pPr lvl="1"/>
            <a:r>
              <a:rPr lang="en-US" dirty="0"/>
              <a:t>C</a:t>
            </a:r>
            <a:r>
              <a:rPr lang="en-US" dirty="0" smtClean="0"/>
              <a:t>onstraint:  t_0 = t_1 -&gt; t_2</a:t>
            </a:r>
          </a:p>
          <a:p>
            <a:pPr lvl="1"/>
            <a:endParaRPr lang="en-US" dirty="0" smtClean="0"/>
          </a:p>
        </p:txBody>
      </p:sp>
      <p:grpSp>
        <p:nvGrpSpPr>
          <p:cNvPr id="20" name="Group 19"/>
          <p:cNvGrpSpPr/>
          <p:nvPr/>
        </p:nvGrpSpPr>
        <p:grpSpPr>
          <a:xfrm>
            <a:off x="812800" y="1466850"/>
            <a:ext cx="3632200" cy="1816100"/>
            <a:chOff x="812800" y="1466850"/>
            <a:chExt cx="3632200" cy="1816100"/>
          </a:xfrm>
        </p:grpSpPr>
        <p:pic>
          <p:nvPicPr>
            <p:cNvPr id="18" name="Picture 17"/>
            <p:cNvPicPr>
              <a:picLocks noChangeAspect="1"/>
            </p:cNvPicPr>
            <p:nvPr/>
          </p:nvPicPr>
          <p:blipFill>
            <a:blip r:embed="rId2" cstate="print"/>
            <a:stretch>
              <a:fillRect/>
            </a:stretch>
          </p:blipFill>
          <p:spPr>
            <a:xfrm>
              <a:off x="812800" y="1466850"/>
              <a:ext cx="3632200" cy="1816100"/>
            </a:xfrm>
            <a:prstGeom prst="rect">
              <a:avLst/>
            </a:prstGeom>
            <a:solidFill>
              <a:schemeClr val="accent3">
                <a:lumMod val="40000"/>
                <a:lumOff val="60000"/>
              </a:schemeClr>
            </a:solidFill>
            <a:ln w="9525">
              <a:noFill/>
              <a:miter lim="800000"/>
              <a:headEnd/>
              <a:tailEnd/>
            </a:ln>
          </p:spPr>
        </p:pic>
        <p:sp>
          <p:nvSpPr>
            <p:cNvPr id="19" name="TextBox 18"/>
            <p:cNvSpPr txBox="1">
              <a:spLocks noChangeArrowheads="1"/>
            </p:cNvSpPr>
            <p:nvPr/>
          </p:nvSpPr>
          <p:spPr bwMode="auto">
            <a:xfrm>
              <a:off x="3517900" y="1562100"/>
              <a:ext cx="8128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x</a:t>
              </a:r>
              <a:r>
                <a:rPr lang="en-US" dirty="0"/>
                <a:t> </a:t>
              </a:r>
            </a:p>
          </p:txBody>
        </p:sp>
      </p:grpSp>
      <p:sp>
        <p:nvSpPr>
          <p:cNvPr id="21" name="Rectangle 20"/>
          <p:cNvSpPr/>
          <p:nvPr/>
        </p:nvSpPr>
        <p:spPr>
          <a:xfrm>
            <a:off x="5651500" y="2202937"/>
            <a:ext cx="2489200" cy="369332"/>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t_1 -&gt; t_2</a:t>
            </a:r>
          </a:p>
        </p:txBody>
      </p:sp>
      <p:sp>
        <p:nvSpPr>
          <p:cNvPr id="22" name="Right Arrow 21"/>
          <p:cNvSpPr/>
          <p:nvPr/>
        </p:nvSpPr>
        <p:spPr>
          <a:xfrm>
            <a:off x="4648200" y="2298700"/>
            <a:ext cx="6985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latin typeface="Comic Sans MS" pitchFamily="66" charset="0"/>
            </a:endParaRPr>
          </a:p>
        </p:txBody>
      </p:sp>
    </p:spTree>
    <p:extLst>
      <p:ext uri="{BB962C8B-B14F-4D97-AF65-F5344CB8AC3E}">
        <p14:creationId xmlns:p14="http://schemas.microsoft.com/office/powerpoint/2010/main" xmlns="" val="113142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Constraints from Abstractions</a:t>
            </a:r>
            <a:endParaRPr lang="en-US" dirty="0"/>
          </a:p>
        </p:txBody>
      </p:sp>
      <p:sp>
        <p:nvSpPr>
          <p:cNvPr id="27652" name="Rectangle 4"/>
          <p:cNvSpPr>
            <a:spLocks noGrp="1" noChangeArrowheads="1"/>
          </p:cNvSpPr>
          <p:nvPr>
            <p:ph idx="1"/>
          </p:nvPr>
        </p:nvSpPr>
        <p:spPr/>
        <p:txBody>
          <a:bodyPr>
            <a:normAutofit/>
          </a:bodyPr>
          <a:lstStyle/>
          <a:p>
            <a:endParaRPr lang="en-US" dirty="0" smtClean="0"/>
          </a:p>
          <a:p>
            <a:endParaRPr lang="en-US" dirty="0" smtClean="0"/>
          </a:p>
          <a:p>
            <a:endParaRPr lang="en-US" dirty="0" smtClean="0"/>
          </a:p>
          <a:p>
            <a:r>
              <a:rPr lang="en-US" dirty="0" smtClean="0"/>
              <a:t>Function declaration:</a:t>
            </a:r>
          </a:p>
          <a:p>
            <a:pPr lvl="1"/>
            <a:r>
              <a:rPr lang="en-US" dirty="0" smtClean="0"/>
              <a:t>Type of f (t_0 in figure) must domain </a:t>
            </a:r>
            <a:r>
              <a:rPr lang="en-US" dirty="0" smtClean="0">
                <a:sym typeface="Symbol" charset="2"/>
              </a:rPr>
              <a:t> </a:t>
            </a:r>
            <a:r>
              <a:rPr lang="en-US" dirty="0" smtClean="0"/>
              <a:t>range</a:t>
            </a:r>
          </a:p>
          <a:p>
            <a:pPr lvl="1"/>
            <a:r>
              <a:rPr lang="en-US" dirty="0" smtClean="0"/>
              <a:t>Domain is type of abstracted variable x (t_1 in fig)</a:t>
            </a:r>
          </a:p>
          <a:p>
            <a:pPr lvl="1"/>
            <a:r>
              <a:rPr lang="en-US" dirty="0" smtClean="0"/>
              <a:t>Range is type of function body e             (t_2 in fig)</a:t>
            </a:r>
          </a:p>
          <a:p>
            <a:pPr lvl="1"/>
            <a:r>
              <a:rPr lang="en-US" dirty="0"/>
              <a:t>C</a:t>
            </a:r>
            <a:r>
              <a:rPr lang="en-US" dirty="0" smtClean="0"/>
              <a:t>onstraint: t_0 = t_1 -&gt; t_2</a:t>
            </a:r>
            <a:endParaRPr lang="en-US" dirty="0"/>
          </a:p>
        </p:txBody>
      </p:sp>
      <p:grpSp>
        <p:nvGrpSpPr>
          <p:cNvPr id="21" name="Group 20"/>
          <p:cNvGrpSpPr/>
          <p:nvPr/>
        </p:nvGrpSpPr>
        <p:grpSpPr>
          <a:xfrm>
            <a:off x="374650" y="1403350"/>
            <a:ext cx="5035550" cy="1816100"/>
            <a:chOff x="374650" y="1403350"/>
            <a:chExt cx="5035550" cy="1816100"/>
          </a:xfrm>
        </p:grpSpPr>
        <p:pic>
          <p:nvPicPr>
            <p:cNvPr id="17" name="Picture 16"/>
            <p:cNvPicPr>
              <a:picLocks noChangeAspect="1"/>
            </p:cNvPicPr>
            <p:nvPr/>
          </p:nvPicPr>
          <p:blipFill>
            <a:blip r:embed="rId2" cstate="print"/>
            <a:stretch>
              <a:fillRect/>
            </a:stretch>
          </p:blipFill>
          <p:spPr>
            <a:xfrm>
              <a:off x="374650" y="1403350"/>
              <a:ext cx="4940300" cy="1816100"/>
            </a:xfrm>
            <a:prstGeom prst="rect">
              <a:avLst/>
            </a:prstGeom>
            <a:solidFill>
              <a:schemeClr val="accent3">
                <a:lumMod val="40000"/>
                <a:lumOff val="60000"/>
              </a:schemeClr>
            </a:solidFill>
            <a:ln w="9525">
              <a:noFill/>
              <a:miter lim="800000"/>
              <a:headEnd/>
              <a:tailEnd/>
            </a:ln>
          </p:spPr>
        </p:pic>
        <p:sp>
          <p:nvSpPr>
            <p:cNvPr id="18" name="TextBox 17"/>
            <p:cNvSpPr txBox="1">
              <a:spLocks noChangeArrowheads="1"/>
            </p:cNvSpPr>
            <p:nvPr/>
          </p:nvSpPr>
          <p:spPr bwMode="auto">
            <a:xfrm>
              <a:off x="3898900" y="1562100"/>
              <a:ext cx="15113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x</a:t>
              </a:r>
              <a:r>
                <a:rPr lang="en-US" dirty="0"/>
                <a:t> = </a:t>
              </a:r>
              <a:r>
                <a:rPr lang="en-US" dirty="0" err="1"/>
                <a:t>e</a:t>
              </a:r>
              <a:endParaRPr lang="en-US" dirty="0"/>
            </a:p>
          </p:txBody>
        </p:sp>
      </p:grpSp>
      <p:sp>
        <p:nvSpPr>
          <p:cNvPr id="19" name="Rectangle 18"/>
          <p:cNvSpPr/>
          <p:nvPr/>
        </p:nvSpPr>
        <p:spPr>
          <a:xfrm>
            <a:off x="6400800" y="2202937"/>
            <a:ext cx="2489200" cy="369332"/>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t_1 -&gt; t_2</a:t>
            </a:r>
          </a:p>
        </p:txBody>
      </p:sp>
      <p:sp>
        <p:nvSpPr>
          <p:cNvPr id="20" name="Right Arrow 19"/>
          <p:cNvSpPr/>
          <p:nvPr/>
        </p:nvSpPr>
        <p:spPr>
          <a:xfrm>
            <a:off x="5511800" y="2298700"/>
            <a:ext cx="6985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endParaRPr lang="en-US" dirty="0">
              <a:latin typeface="Comic Sans MS" pitchFamily="66" charset="0"/>
            </a:endParaRPr>
          </a:p>
        </p:txBody>
      </p:sp>
    </p:spTree>
    <p:extLst>
      <p:ext uri="{BB962C8B-B14F-4D97-AF65-F5344CB8AC3E}">
        <p14:creationId xmlns:p14="http://schemas.microsoft.com/office/powerpoint/2010/main" xmlns="" val="404926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pic>
        <p:nvPicPr>
          <p:cNvPr id="5" name="Picture 4"/>
          <p:cNvPicPr>
            <a:picLocks noChangeAspect="1"/>
          </p:cNvPicPr>
          <p:nvPr/>
        </p:nvPicPr>
        <p:blipFill>
          <a:blip r:embed="rId3" cstate="print"/>
          <a:stretch>
            <a:fillRect/>
          </a:stretch>
        </p:blipFill>
        <p:spPr>
          <a:xfrm>
            <a:off x="3200400" y="3092450"/>
            <a:ext cx="3872518" cy="3155950"/>
          </a:xfrm>
          <a:prstGeom prst="rect">
            <a:avLst/>
          </a:prstGeom>
        </p:spPr>
      </p:pic>
      <p:sp>
        <p:nvSpPr>
          <p:cNvPr id="6" name="TextBox 5"/>
          <p:cNvSpPr txBox="1">
            <a:spLocks noChangeArrowheads="1"/>
          </p:cNvSpPr>
          <p:nvPr/>
        </p:nvSpPr>
        <p:spPr bwMode="auto">
          <a:xfrm>
            <a:off x="2895600" y="1562100"/>
            <a:ext cx="45720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a:t>
            </a:r>
            <a:r>
              <a:rPr lang="en-US" dirty="0"/>
              <a:t> = </a:t>
            </a:r>
            <a:r>
              <a:rPr lang="en-US" dirty="0" err="1"/>
              <a:t>g</a:t>
            </a:r>
            <a:r>
              <a:rPr lang="en-US" dirty="0"/>
              <a:t> 2</a:t>
            </a:r>
          </a:p>
          <a:p>
            <a:r>
              <a:rPr lang="en-US" dirty="0"/>
              <a:t>&gt; </a:t>
            </a:r>
            <a:r>
              <a:rPr lang="en-US" dirty="0" err="1"/>
              <a:t>f</a:t>
            </a:r>
            <a:r>
              <a:rPr lang="en-US" dirty="0"/>
              <a:t> :: (</a:t>
            </a:r>
            <a:r>
              <a:rPr lang="en-US" dirty="0" err="1"/>
              <a:t>Int</a:t>
            </a:r>
            <a:r>
              <a:rPr lang="en-US" dirty="0"/>
              <a:t> -&gt; t_4) -&gt; t_4</a:t>
            </a:r>
          </a:p>
        </p:txBody>
      </p:sp>
      <p:sp>
        <p:nvSpPr>
          <p:cNvPr id="3" name="Content Placeholder 2"/>
          <p:cNvSpPr>
            <a:spLocks noGrp="1"/>
          </p:cNvSpPr>
          <p:nvPr>
            <p:ph idx="1"/>
          </p:nvPr>
        </p:nvSpPr>
        <p:spPr/>
        <p:txBody>
          <a:bodyPr/>
          <a:lstStyle/>
          <a:p>
            <a:r>
              <a:rPr lang="en-US" dirty="0" smtClean="0"/>
              <a:t>Example:</a:t>
            </a:r>
          </a:p>
          <a:p>
            <a:r>
              <a:rPr lang="en-US" dirty="0" smtClean="0"/>
              <a:t>Step 1: </a:t>
            </a:r>
            <a:r>
              <a:rPr lang="en-US" dirty="0"/>
              <a:t> </a:t>
            </a:r>
            <a:r>
              <a:rPr lang="en-US" dirty="0" smtClean="0"/>
              <a:t>                                                             Build Parse Tree</a:t>
            </a:r>
          </a:p>
        </p:txBody>
      </p:sp>
    </p:spTree>
    <p:extLst>
      <p:ext uri="{BB962C8B-B14F-4D97-AF65-F5344CB8AC3E}">
        <p14:creationId xmlns:p14="http://schemas.microsoft.com/office/powerpoint/2010/main" xmlns="" val="165199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pic>
        <p:nvPicPr>
          <p:cNvPr id="6" name="Picture 5"/>
          <p:cNvPicPr>
            <a:picLocks noChangeAspect="1"/>
          </p:cNvPicPr>
          <p:nvPr/>
        </p:nvPicPr>
        <p:blipFill>
          <a:blip r:embed="rId2" cstate="print"/>
          <a:stretch>
            <a:fillRect/>
          </a:stretch>
        </p:blipFill>
        <p:spPr>
          <a:xfrm>
            <a:off x="1846811" y="2895600"/>
            <a:ext cx="7297189" cy="3505200"/>
          </a:xfrm>
          <a:prstGeom prst="rect">
            <a:avLst/>
          </a:prstGeom>
        </p:spPr>
      </p:pic>
      <p:sp>
        <p:nvSpPr>
          <p:cNvPr id="7" name="TextBox 6"/>
          <p:cNvSpPr txBox="1">
            <a:spLocks noChangeArrowheads="1"/>
          </p:cNvSpPr>
          <p:nvPr/>
        </p:nvSpPr>
        <p:spPr bwMode="auto">
          <a:xfrm>
            <a:off x="2895600" y="1562100"/>
            <a:ext cx="45720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a:t>
            </a:r>
            <a:r>
              <a:rPr lang="en-US" dirty="0"/>
              <a:t> = </a:t>
            </a:r>
            <a:r>
              <a:rPr lang="en-US" dirty="0" err="1"/>
              <a:t>g</a:t>
            </a:r>
            <a:r>
              <a:rPr lang="en-US" dirty="0"/>
              <a:t> 2</a:t>
            </a:r>
          </a:p>
          <a:p>
            <a:r>
              <a:rPr lang="en-US" dirty="0"/>
              <a:t>&gt; </a:t>
            </a:r>
            <a:r>
              <a:rPr lang="en-US" dirty="0" err="1"/>
              <a:t>f</a:t>
            </a:r>
            <a:r>
              <a:rPr lang="en-US" dirty="0"/>
              <a:t> :: (</a:t>
            </a:r>
            <a:r>
              <a:rPr lang="en-US" dirty="0" err="1"/>
              <a:t>Int</a:t>
            </a:r>
            <a:r>
              <a:rPr lang="en-US" dirty="0"/>
              <a:t> -&gt; t_4) -&gt; t_4</a:t>
            </a:r>
          </a:p>
        </p:txBody>
      </p:sp>
      <p:sp>
        <p:nvSpPr>
          <p:cNvPr id="3" name="Content Placeholder 2"/>
          <p:cNvSpPr>
            <a:spLocks noGrp="1"/>
          </p:cNvSpPr>
          <p:nvPr>
            <p:ph idx="1"/>
          </p:nvPr>
        </p:nvSpPr>
        <p:spPr/>
        <p:txBody>
          <a:bodyPr/>
          <a:lstStyle/>
          <a:p>
            <a:r>
              <a:rPr lang="en-US" dirty="0" smtClean="0"/>
              <a:t>Example:</a:t>
            </a:r>
          </a:p>
          <a:p>
            <a:r>
              <a:rPr lang="en-US" dirty="0" smtClean="0"/>
              <a:t>Step 2: </a:t>
            </a:r>
            <a:r>
              <a:rPr lang="en-US" dirty="0"/>
              <a:t> </a:t>
            </a:r>
            <a:r>
              <a:rPr lang="en-US" dirty="0" smtClean="0"/>
              <a:t>                                                          Assign type variables</a:t>
            </a:r>
          </a:p>
        </p:txBody>
      </p:sp>
    </p:spTree>
    <p:extLst>
      <p:ext uri="{BB962C8B-B14F-4D97-AF65-F5344CB8AC3E}">
        <p14:creationId xmlns:p14="http://schemas.microsoft.com/office/powerpoint/2010/main" xmlns="" val="3991871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3: </a:t>
            </a:r>
            <a:r>
              <a:rPr lang="en-US" dirty="0"/>
              <a:t> </a:t>
            </a:r>
            <a:r>
              <a:rPr lang="en-US" dirty="0" smtClean="0"/>
              <a:t>                                                     Generate constraints</a:t>
            </a:r>
          </a:p>
        </p:txBody>
      </p:sp>
      <p:pic>
        <p:nvPicPr>
          <p:cNvPr id="6" name="Picture 5"/>
          <p:cNvPicPr>
            <a:picLocks noChangeAspect="1"/>
          </p:cNvPicPr>
          <p:nvPr/>
        </p:nvPicPr>
        <p:blipFill>
          <a:blip r:embed="rId3" cstate="print"/>
          <a:stretch>
            <a:fillRect/>
          </a:stretch>
        </p:blipFill>
        <p:spPr>
          <a:xfrm>
            <a:off x="3086100" y="3200399"/>
            <a:ext cx="6057900" cy="3531571"/>
          </a:xfrm>
          <a:prstGeom prst="rect">
            <a:avLst/>
          </a:prstGeom>
        </p:spPr>
      </p:pic>
      <p:sp>
        <p:nvSpPr>
          <p:cNvPr id="7" name="Rectangle 6"/>
          <p:cNvSpPr/>
          <p:nvPr/>
        </p:nvSpPr>
        <p:spPr>
          <a:xfrm>
            <a:off x="1066800" y="3470738"/>
            <a:ext cx="2489200" cy="1034129"/>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t_1 -&gt; t_4</a:t>
            </a:r>
          </a:p>
          <a:p>
            <a:pPr algn="l">
              <a:buNone/>
            </a:pPr>
            <a:r>
              <a:rPr lang="en-US" sz="1800" b="1" dirty="0">
                <a:solidFill>
                  <a:schemeClr val="accent1">
                    <a:lumMod val="50000"/>
                  </a:schemeClr>
                </a:solidFill>
                <a:latin typeface="Courier New" pitchFamily="49" charset="0"/>
                <a:cs typeface="Courier New" pitchFamily="49" charset="0"/>
              </a:rPr>
              <a:t>t_1 = t_3 -&gt; t_4</a:t>
            </a:r>
          </a:p>
          <a:p>
            <a:pPr algn="l">
              <a:buNone/>
            </a:pPr>
            <a:r>
              <a:rPr lang="en-US" sz="1800" b="1" dirty="0">
                <a:solidFill>
                  <a:schemeClr val="accent1">
                    <a:lumMod val="50000"/>
                  </a:schemeClr>
                </a:solidFill>
                <a:latin typeface="Courier New" pitchFamily="49" charset="0"/>
                <a:cs typeface="Courier New" pitchFamily="49" charset="0"/>
              </a:rPr>
              <a:t>t_3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p:txBody>
      </p:sp>
      <p:sp>
        <p:nvSpPr>
          <p:cNvPr id="8" name="TextBox 7"/>
          <p:cNvSpPr txBox="1">
            <a:spLocks noChangeArrowheads="1"/>
          </p:cNvSpPr>
          <p:nvPr/>
        </p:nvSpPr>
        <p:spPr bwMode="auto">
          <a:xfrm>
            <a:off x="2895600" y="1562100"/>
            <a:ext cx="45720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a:t>
            </a:r>
            <a:r>
              <a:rPr lang="en-US" dirty="0"/>
              <a:t> = </a:t>
            </a:r>
            <a:r>
              <a:rPr lang="en-US" dirty="0" err="1"/>
              <a:t>g</a:t>
            </a:r>
            <a:r>
              <a:rPr lang="en-US" dirty="0"/>
              <a:t> 2</a:t>
            </a:r>
          </a:p>
          <a:p>
            <a:r>
              <a:rPr lang="en-US" dirty="0"/>
              <a:t>&gt; </a:t>
            </a:r>
            <a:r>
              <a:rPr lang="en-US" dirty="0" err="1"/>
              <a:t>f</a:t>
            </a:r>
            <a:r>
              <a:rPr lang="en-US" dirty="0"/>
              <a:t> :: (</a:t>
            </a:r>
            <a:r>
              <a:rPr lang="en-US" dirty="0" err="1"/>
              <a:t>Int</a:t>
            </a:r>
            <a:r>
              <a:rPr lang="en-US" dirty="0"/>
              <a:t> -&gt; t_4) -&gt; t_4</a:t>
            </a:r>
          </a:p>
        </p:txBody>
      </p:sp>
    </p:spTree>
    <p:extLst>
      <p:ext uri="{BB962C8B-B14F-4D97-AF65-F5344CB8AC3E}">
        <p14:creationId xmlns:p14="http://schemas.microsoft.com/office/powerpoint/2010/main" xmlns="" val="109356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Language Goals and Trade-offs</a:t>
            </a:r>
            <a:endParaRPr lang="en-US" dirty="0"/>
          </a:p>
        </p:txBody>
      </p:sp>
      <p:sp>
        <p:nvSpPr>
          <p:cNvPr id="17411" name="Content Placeholder 10"/>
          <p:cNvSpPr>
            <a:spLocks noGrp="1"/>
          </p:cNvSpPr>
          <p:nvPr>
            <p:ph idx="1"/>
          </p:nvPr>
        </p:nvSpPr>
        <p:spPr/>
        <p:txBody>
          <a:bodyPr>
            <a:normAutofit/>
          </a:bodyPr>
          <a:lstStyle/>
          <a:p>
            <a:r>
              <a:rPr lang="en-US" sz="2400" dirty="0" smtClean="0"/>
              <a:t>Thoughts to keep in mind</a:t>
            </a:r>
          </a:p>
          <a:p>
            <a:pPr lvl="1"/>
            <a:r>
              <a:rPr lang="en-US" sz="2000" dirty="0" smtClean="0"/>
              <a:t>What features are convenient for programmer?</a:t>
            </a:r>
          </a:p>
          <a:p>
            <a:pPr lvl="1"/>
            <a:r>
              <a:rPr lang="en-US" sz="2000" dirty="0" smtClean="0"/>
              <a:t>What other features do they prevent?</a:t>
            </a:r>
          </a:p>
          <a:p>
            <a:pPr lvl="1"/>
            <a:r>
              <a:rPr lang="en-US" sz="2000" dirty="0" smtClean="0"/>
              <a:t>What are design tradeoffs?</a:t>
            </a:r>
          </a:p>
          <a:p>
            <a:pPr lvl="2"/>
            <a:r>
              <a:rPr lang="en-US" sz="1800" dirty="0" smtClean="0"/>
              <a:t>Easy to write but harder to read?</a:t>
            </a:r>
          </a:p>
          <a:p>
            <a:pPr lvl="2"/>
            <a:r>
              <a:rPr lang="en-US" sz="1800" dirty="0" smtClean="0"/>
              <a:t>Easy to write but poorer error messages?</a:t>
            </a:r>
          </a:p>
          <a:p>
            <a:pPr lvl="1"/>
            <a:r>
              <a:rPr lang="en-US" sz="2000" dirty="0" smtClean="0"/>
              <a:t>What are the implementation costs?</a:t>
            </a:r>
            <a:endParaRPr lang="en-US" sz="2000" dirty="0"/>
          </a:p>
        </p:txBody>
      </p:sp>
      <p:sp>
        <p:nvSpPr>
          <p:cNvPr id="17413" name="Oval 4"/>
          <p:cNvSpPr>
            <a:spLocks noChangeArrowheads="1"/>
          </p:cNvSpPr>
          <p:nvPr/>
        </p:nvSpPr>
        <p:spPr bwMode="auto">
          <a:xfrm>
            <a:off x="5437208" y="3810000"/>
            <a:ext cx="1538468" cy="1251284"/>
          </a:xfrm>
          <a:prstGeom prst="ellipse">
            <a:avLst/>
          </a:prstGeom>
          <a:solidFill>
            <a:schemeClr val="accent3">
              <a:lumMod val="60000"/>
              <a:lumOff val="40000"/>
            </a:schemeClr>
          </a:solidFill>
          <a:ln w="28575">
            <a:solidFill>
              <a:schemeClr val="tx1"/>
            </a:solidFill>
            <a:round/>
            <a:headEnd/>
            <a:tailEnd type="triangle" w="med" len="med"/>
          </a:ln>
        </p:spPr>
        <p:txBody>
          <a:bodyPr>
            <a:prstTxWarp prst="textNoShape">
              <a:avLst/>
            </a:prstTxWarp>
          </a:bodyPr>
          <a:lstStyle/>
          <a:p>
            <a:pPr>
              <a:buNone/>
            </a:pPr>
            <a:r>
              <a:rPr lang="en-US" sz="1600">
                <a:solidFill>
                  <a:schemeClr val="tx1"/>
                </a:solidFill>
              </a:rPr>
              <a:t>Architect</a:t>
            </a:r>
          </a:p>
        </p:txBody>
      </p:sp>
      <p:sp>
        <p:nvSpPr>
          <p:cNvPr id="17414" name="Oval 5"/>
          <p:cNvSpPr>
            <a:spLocks noChangeArrowheads="1"/>
          </p:cNvSpPr>
          <p:nvPr/>
        </p:nvSpPr>
        <p:spPr bwMode="auto">
          <a:xfrm>
            <a:off x="7506182" y="5009147"/>
            <a:ext cx="1485418" cy="1251284"/>
          </a:xfrm>
          <a:prstGeom prst="ellipse">
            <a:avLst/>
          </a:prstGeom>
          <a:solidFill>
            <a:schemeClr val="accent1">
              <a:lumMod val="20000"/>
              <a:lumOff val="80000"/>
            </a:schemeClr>
          </a:solidFill>
          <a:ln w="28575">
            <a:solidFill>
              <a:schemeClr val="tx1"/>
            </a:solidFill>
            <a:round/>
            <a:headEnd/>
            <a:tailEnd type="triangle" w="med" len="med"/>
          </a:ln>
        </p:spPr>
        <p:txBody>
          <a:bodyPr anchor="ctr">
            <a:prstTxWarp prst="textNoShape">
              <a:avLst/>
            </a:prstTxWarp>
          </a:bodyPr>
          <a:lstStyle/>
          <a:p>
            <a:pPr algn="r">
              <a:buNone/>
            </a:pPr>
            <a:r>
              <a:rPr lang="en-US" sz="1600" dirty="0">
                <a:solidFill>
                  <a:schemeClr val="tx1"/>
                </a:solidFill>
              </a:rPr>
              <a:t>Compiler,</a:t>
            </a:r>
          </a:p>
          <a:p>
            <a:pPr algn="r">
              <a:buNone/>
            </a:pPr>
            <a:r>
              <a:rPr lang="en-US" sz="1600" dirty="0">
                <a:solidFill>
                  <a:schemeClr val="tx1"/>
                </a:solidFill>
              </a:rPr>
              <a:t>Runtime environ-</a:t>
            </a:r>
            <a:r>
              <a:rPr lang="en-US" sz="1600" dirty="0" err="1">
                <a:solidFill>
                  <a:schemeClr val="tx1"/>
                </a:solidFill>
              </a:rPr>
              <a:t>ment</a:t>
            </a:r>
            <a:endParaRPr lang="en-US" sz="1600" dirty="0">
              <a:solidFill>
                <a:schemeClr val="tx1"/>
              </a:solidFill>
            </a:endParaRPr>
          </a:p>
        </p:txBody>
      </p:sp>
      <p:sp>
        <p:nvSpPr>
          <p:cNvPr id="17415" name="Oval 6"/>
          <p:cNvSpPr>
            <a:spLocks noChangeArrowheads="1"/>
          </p:cNvSpPr>
          <p:nvPr/>
        </p:nvSpPr>
        <p:spPr bwMode="auto">
          <a:xfrm>
            <a:off x="6922625" y="3862137"/>
            <a:ext cx="1538468" cy="1251284"/>
          </a:xfrm>
          <a:prstGeom prst="ellipse">
            <a:avLst/>
          </a:prstGeom>
          <a:solidFill>
            <a:schemeClr val="accent5">
              <a:lumMod val="40000"/>
              <a:lumOff val="60000"/>
            </a:schemeClr>
          </a:solidFill>
          <a:ln w="28575">
            <a:solidFill>
              <a:schemeClr val="tx1"/>
            </a:solidFill>
            <a:round/>
            <a:headEnd/>
            <a:tailEnd type="triangle" w="med" len="med"/>
          </a:ln>
        </p:spPr>
        <p:txBody>
          <a:bodyPr wrap="none" lIns="0" rIns="0">
            <a:prstTxWarp prst="textNoShape">
              <a:avLst/>
            </a:prstTxWarp>
          </a:bodyPr>
          <a:lstStyle/>
          <a:p>
            <a:pPr>
              <a:buNone/>
            </a:pPr>
            <a:r>
              <a:rPr lang="en-US" sz="1600">
                <a:solidFill>
                  <a:schemeClr val="tx1"/>
                </a:solidFill>
              </a:rPr>
              <a:t>Programmer</a:t>
            </a:r>
          </a:p>
        </p:txBody>
      </p:sp>
      <p:sp>
        <p:nvSpPr>
          <p:cNvPr id="17416" name="Oval 7"/>
          <p:cNvSpPr>
            <a:spLocks noChangeArrowheads="1"/>
          </p:cNvSpPr>
          <p:nvPr/>
        </p:nvSpPr>
        <p:spPr bwMode="auto">
          <a:xfrm>
            <a:off x="4800600" y="4957011"/>
            <a:ext cx="1538468" cy="1251284"/>
          </a:xfrm>
          <a:prstGeom prst="ellipse">
            <a:avLst/>
          </a:prstGeom>
          <a:solidFill>
            <a:schemeClr val="accent5">
              <a:lumMod val="40000"/>
              <a:lumOff val="60000"/>
            </a:schemeClr>
          </a:solidFill>
          <a:ln w="28575">
            <a:solidFill>
              <a:schemeClr val="tx1"/>
            </a:solidFill>
            <a:round/>
            <a:headEnd/>
            <a:tailEnd type="triangle" w="med" len="med"/>
          </a:ln>
        </p:spPr>
        <p:txBody>
          <a:bodyPr lIns="0" anchor="ctr">
            <a:prstTxWarp prst="textNoShape">
              <a:avLst/>
            </a:prstTxWarp>
          </a:bodyPr>
          <a:lstStyle/>
          <a:p>
            <a:pPr>
              <a:buNone/>
            </a:pPr>
            <a:r>
              <a:rPr lang="en-US" sz="1600" dirty="0" smtClean="0">
                <a:solidFill>
                  <a:schemeClr val="tx1"/>
                </a:solidFill>
              </a:rPr>
              <a:t>Q/A </a:t>
            </a:r>
          </a:p>
          <a:p>
            <a:pPr>
              <a:buNone/>
            </a:pPr>
            <a:r>
              <a:rPr lang="en-US" sz="1600" dirty="0" smtClean="0">
                <a:solidFill>
                  <a:schemeClr val="tx1"/>
                </a:solidFill>
              </a:rPr>
              <a:t>Tester</a:t>
            </a:r>
            <a:endParaRPr lang="en-US" sz="1600" dirty="0">
              <a:solidFill>
                <a:schemeClr val="tx1"/>
              </a:solidFill>
            </a:endParaRPr>
          </a:p>
        </p:txBody>
      </p:sp>
      <p:sp>
        <p:nvSpPr>
          <p:cNvPr id="17417" name="Oval 8"/>
          <p:cNvSpPr>
            <a:spLocks noChangeArrowheads="1"/>
          </p:cNvSpPr>
          <p:nvPr/>
        </p:nvSpPr>
        <p:spPr bwMode="auto">
          <a:xfrm>
            <a:off x="6019800" y="5530516"/>
            <a:ext cx="1645534" cy="1251284"/>
          </a:xfrm>
          <a:prstGeom prst="ellipse">
            <a:avLst/>
          </a:prstGeom>
          <a:solidFill>
            <a:srgbClr val="FFCC66"/>
          </a:solidFill>
          <a:ln w="28575">
            <a:solidFill>
              <a:schemeClr val="tx1"/>
            </a:solidFill>
            <a:round/>
            <a:headEnd/>
            <a:tailEnd type="triangle" w="med" len="med"/>
          </a:ln>
        </p:spPr>
        <p:txBody>
          <a:bodyPr anchor="b" anchorCtr="1">
            <a:prstTxWarp prst="textNoShape">
              <a:avLst/>
            </a:prstTxWarp>
          </a:bodyPr>
          <a:lstStyle/>
          <a:p>
            <a:pPr>
              <a:buNone/>
            </a:pPr>
            <a:r>
              <a:rPr lang="en-US" sz="1600" dirty="0" err="1">
                <a:solidFill>
                  <a:schemeClr val="tx1"/>
                </a:solidFill>
              </a:rPr>
              <a:t>DiagnosticTools</a:t>
            </a:r>
            <a:endParaRPr lang="en-US" sz="1600" dirty="0">
              <a:solidFill>
                <a:schemeClr val="tx1"/>
              </a:solidFill>
            </a:endParaRPr>
          </a:p>
        </p:txBody>
      </p:sp>
      <p:sp>
        <p:nvSpPr>
          <p:cNvPr id="17418" name="Oval 9"/>
          <p:cNvSpPr>
            <a:spLocks noChangeArrowheads="1"/>
          </p:cNvSpPr>
          <p:nvPr/>
        </p:nvSpPr>
        <p:spPr bwMode="auto">
          <a:xfrm>
            <a:off x="5808562" y="4279232"/>
            <a:ext cx="2015924" cy="1772653"/>
          </a:xfrm>
          <a:prstGeom prst="ellipse">
            <a:avLst/>
          </a:prstGeom>
          <a:solidFill>
            <a:schemeClr val="accent3"/>
          </a:solidFill>
          <a:ln w="28575">
            <a:solidFill>
              <a:schemeClr val="tx1"/>
            </a:solidFill>
            <a:round/>
            <a:headEnd/>
            <a:tailEnd type="triangle" w="med" len="med"/>
          </a:ln>
        </p:spPr>
        <p:txBody>
          <a:bodyPr anchor="ctr" anchorCtr="1">
            <a:prstTxWarp prst="textNoShape">
              <a:avLst/>
            </a:prstTxWarp>
          </a:bodyPr>
          <a:lstStyle/>
          <a:p>
            <a:pPr>
              <a:buNone/>
            </a:pPr>
            <a:r>
              <a:rPr lang="en-US" sz="1600">
                <a:solidFill>
                  <a:schemeClr val="tx1"/>
                </a:solidFill>
              </a:rPr>
              <a:t>Programming Language</a:t>
            </a:r>
          </a:p>
        </p:txBody>
      </p:sp>
    </p:spTree>
    <p:extLst>
      <p:ext uri="{BB962C8B-B14F-4D97-AF65-F5344CB8AC3E}">
        <p14:creationId xmlns:p14="http://schemas.microsoft.com/office/powerpoint/2010/main" xmlns="" val="3667630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stretch>
            <a:fillRect/>
          </a:stretch>
        </p:blipFill>
        <p:spPr>
          <a:xfrm>
            <a:off x="3086100" y="3200399"/>
            <a:ext cx="6057900" cy="3531571"/>
          </a:xfrm>
          <a:prstGeom prst="rect">
            <a:avLst/>
          </a:prstGeom>
        </p:spPr>
      </p:pic>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4: </a:t>
            </a:r>
            <a:r>
              <a:rPr lang="en-US" dirty="0"/>
              <a:t> </a:t>
            </a:r>
            <a:r>
              <a:rPr lang="en-US" dirty="0" smtClean="0"/>
              <a:t>                                                            Solve constraints</a:t>
            </a:r>
          </a:p>
        </p:txBody>
      </p:sp>
      <p:sp>
        <p:nvSpPr>
          <p:cNvPr id="7" name="Rectangle 6"/>
          <p:cNvSpPr/>
          <p:nvPr/>
        </p:nvSpPr>
        <p:spPr>
          <a:xfrm>
            <a:off x="1066800" y="3470738"/>
            <a:ext cx="2489200" cy="1034129"/>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t_1 -&gt; t_4</a:t>
            </a:r>
          </a:p>
          <a:p>
            <a:pPr algn="l">
              <a:buNone/>
            </a:pPr>
            <a:r>
              <a:rPr lang="en-US" sz="1800" b="1" dirty="0">
                <a:solidFill>
                  <a:schemeClr val="accent1">
                    <a:lumMod val="50000"/>
                  </a:schemeClr>
                </a:solidFill>
                <a:latin typeface="Courier New" pitchFamily="49" charset="0"/>
                <a:cs typeface="Courier New" pitchFamily="49" charset="0"/>
              </a:rPr>
              <a:t>t_1 = t_3 -&gt; t_4</a:t>
            </a:r>
          </a:p>
          <a:p>
            <a:pPr algn="l">
              <a:buNone/>
            </a:pPr>
            <a:r>
              <a:rPr lang="en-US" sz="1800" b="1" dirty="0">
                <a:solidFill>
                  <a:schemeClr val="accent1">
                    <a:lumMod val="50000"/>
                  </a:schemeClr>
                </a:solidFill>
                <a:latin typeface="Courier New" pitchFamily="49" charset="0"/>
                <a:cs typeface="Courier New" pitchFamily="49" charset="0"/>
              </a:rPr>
              <a:t>t_3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p:txBody>
      </p:sp>
      <p:sp>
        <p:nvSpPr>
          <p:cNvPr id="8" name="Rectangle 7"/>
          <p:cNvSpPr/>
          <p:nvPr/>
        </p:nvSpPr>
        <p:spPr>
          <a:xfrm>
            <a:off x="381000" y="5703104"/>
            <a:ext cx="3721100" cy="1034129"/>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t_4) -&gt; t_4</a:t>
            </a:r>
          </a:p>
          <a:p>
            <a:pPr algn="l">
              <a:buNone/>
            </a:pPr>
            <a:r>
              <a:rPr lang="en-US" sz="1800" b="1" dirty="0">
                <a:solidFill>
                  <a:schemeClr val="accent1">
                    <a:lumMod val="50000"/>
                  </a:schemeClr>
                </a:solidFill>
                <a:latin typeface="Courier New" pitchFamily="49" charset="0"/>
                <a:cs typeface="Courier New" pitchFamily="49" charset="0"/>
              </a:rPr>
              <a:t>t_1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t_4</a:t>
            </a:r>
          </a:p>
          <a:p>
            <a:pPr algn="l">
              <a:buNone/>
            </a:pPr>
            <a:r>
              <a:rPr lang="en-US" sz="1800" b="1" dirty="0">
                <a:solidFill>
                  <a:schemeClr val="accent1">
                    <a:lumMod val="50000"/>
                  </a:schemeClr>
                </a:solidFill>
                <a:latin typeface="Courier New" pitchFamily="49" charset="0"/>
                <a:cs typeface="Courier New" pitchFamily="49" charset="0"/>
              </a:rPr>
              <a:t>t_3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p:txBody>
      </p:sp>
      <p:sp>
        <p:nvSpPr>
          <p:cNvPr id="10" name="Down Arrow 9"/>
          <p:cNvSpPr/>
          <p:nvPr/>
        </p:nvSpPr>
        <p:spPr>
          <a:xfrm>
            <a:off x="1879600" y="4635500"/>
            <a:ext cx="330200" cy="93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en-US" dirty="0">
              <a:latin typeface="Comic Sans MS" pitchFamily="66" charset="0"/>
            </a:endParaRPr>
          </a:p>
        </p:txBody>
      </p:sp>
      <p:sp>
        <p:nvSpPr>
          <p:cNvPr id="9" name="TextBox 8"/>
          <p:cNvSpPr txBox="1">
            <a:spLocks noChangeArrowheads="1"/>
          </p:cNvSpPr>
          <p:nvPr/>
        </p:nvSpPr>
        <p:spPr bwMode="auto">
          <a:xfrm>
            <a:off x="2895600" y="1562100"/>
            <a:ext cx="45720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a:t>
            </a:r>
            <a:r>
              <a:rPr lang="en-US" dirty="0"/>
              <a:t> = </a:t>
            </a:r>
            <a:r>
              <a:rPr lang="en-US" dirty="0" err="1"/>
              <a:t>g</a:t>
            </a:r>
            <a:r>
              <a:rPr lang="en-US" dirty="0"/>
              <a:t> 2</a:t>
            </a:r>
          </a:p>
          <a:p>
            <a:r>
              <a:rPr lang="en-US" dirty="0"/>
              <a:t>&gt; </a:t>
            </a:r>
            <a:r>
              <a:rPr lang="en-US" dirty="0" err="1"/>
              <a:t>f</a:t>
            </a:r>
            <a:r>
              <a:rPr lang="en-US" dirty="0"/>
              <a:t> :: (</a:t>
            </a:r>
            <a:r>
              <a:rPr lang="en-US" dirty="0" err="1"/>
              <a:t>Int</a:t>
            </a:r>
            <a:r>
              <a:rPr lang="en-US" dirty="0"/>
              <a:t> -&gt; t_4) -&gt; t_4</a:t>
            </a:r>
          </a:p>
        </p:txBody>
      </p:sp>
    </p:spTree>
    <p:extLst>
      <p:ext uri="{BB962C8B-B14F-4D97-AF65-F5344CB8AC3E}">
        <p14:creationId xmlns:p14="http://schemas.microsoft.com/office/powerpoint/2010/main" xmlns="" val="10690606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stretch>
            <a:fillRect/>
          </a:stretch>
        </p:blipFill>
        <p:spPr>
          <a:xfrm>
            <a:off x="3086100" y="3200399"/>
            <a:ext cx="6057900" cy="3531571"/>
          </a:xfrm>
          <a:prstGeom prst="rect">
            <a:avLst/>
          </a:prstGeom>
        </p:spPr>
      </p:pic>
      <p:sp>
        <p:nvSpPr>
          <p:cNvPr id="2" name="Title 1"/>
          <p:cNvSpPr>
            <a:spLocks noGrp="1"/>
          </p:cNvSpPr>
          <p:nvPr>
            <p:ph type="title"/>
          </p:nvPr>
        </p:nvSpPr>
        <p:spPr/>
        <p:txBody>
          <a:bodyPr/>
          <a:lstStyle/>
          <a:p>
            <a:r>
              <a:rPr lang="en-US" dirty="0" smtClean="0"/>
              <a:t>Inferring Polymorphic Types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5:                                                     Determine type of top-level declaration</a:t>
            </a:r>
          </a:p>
        </p:txBody>
      </p:sp>
      <p:sp>
        <p:nvSpPr>
          <p:cNvPr id="8" name="Rectangle 7"/>
          <p:cNvSpPr/>
          <p:nvPr/>
        </p:nvSpPr>
        <p:spPr>
          <a:xfrm>
            <a:off x="381000" y="5703104"/>
            <a:ext cx="3721100" cy="1034129"/>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t_4) -&gt; t_4</a:t>
            </a:r>
          </a:p>
          <a:p>
            <a:pPr algn="l">
              <a:buNone/>
            </a:pPr>
            <a:r>
              <a:rPr lang="en-US" sz="1800" b="1" dirty="0">
                <a:solidFill>
                  <a:schemeClr val="accent1">
                    <a:lumMod val="50000"/>
                  </a:schemeClr>
                </a:solidFill>
                <a:latin typeface="Courier New" pitchFamily="49" charset="0"/>
                <a:cs typeface="Courier New" pitchFamily="49" charset="0"/>
              </a:rPr>
              <a:t>t_1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t_4</a:t>
            </a:r>
          </a:p>
          <a:p>
            <a:pPr algn="l">
              <a:buNone/>
            </a:pPr>
            <a:r>
              <a:rPr lang="en-US" sz="1800" b="1" dirty="0">
                <a:solidFill>
                  <a:schemeClr val="accent1">
                    <a:lumMod val="50000"/>
                  </a:schemeClr>
                </a:solidFill>
                <a:latin typeface="Courier New" pitchFamily="49" charset="0"/>
                <a:cs typeface="Courier New" pitchFamily="49" charset="0"/>
              </a:rPr>
              <a:t>t_3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p:txBody>
      </p:sp>
      <p:sp>
        <p:nvSpPr>
          <p:cNvPr id="9" name="Rounded Rectangular Callout 8"/>
          <p:cNvSpPr/>
          <p:nvPr/>
        </p:nvSpPr>
        <p:spPr>
          <a:xfrm>
            <a:off x="755650" y="3404990"/>
            <a:ext cx="2813050" cy="1225867"/>
          </a:xfrm>
          <a:prstGeom prst="wedgeRoundRectCallout">
            <a:avLst>
              <a:gd name="adj1" fmla="val -23745"/>
              <a:gd name="adj2" fmla="val 496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kumimoji="1" lang="en-US" sz="2200" dirty="0">
                <a:solidFill>
                  <a:srgbClr val="000000"/>
                </a:solidFill>
                <a:latin typeface="Chalkboard"/>
                <a:ea typeface="Chalkboard"/>
                <a:cs typeface="Chalkboard"/>
              </a:rPr>
              <a:t>Unconstrained type variables become polymorphic </a:t>
            </a:r>
            <a:r>
              <a:rPr kumimoji="1" lang="en-US" sz="2200" dirty="0" smtClean="0">
                <a:solidFill>
                  <a:srgbClr val="000000"/>
                </a:solidFill>
                <a:latin typeface="Chalkboard"/>
                <a:ea typeface="Chalkboard"/>
                <a:cs typeface="Chalkboard"/>
              </a:rPr>
              <a:t>types</a:t>
            </a:r>
            <a:endParaRPr kumimoji="1" lang="en-US" sz="2200" dirty="0">
              <a:solidFill>
                <a:srgbClr val="000000"/>
              </a:solidFill>
              <a:latin typeface="Chalkboard"/>
              <a:ea typeface="Chalkboard"/>
              <a:cs typeface="Chalkboard"/>
            </a:endParaRPr>
          </a:p>
        </p:txBody>
      </p:sp>
      <p:sp>
        <p:nvSpPr>
          <p:cNvPr id="10" name="TextBox 9"/>
          <p:cNvSpPr txBox="1">
            <a:spLocks noChangeArrowheads="1"/>
          </p:cNvSpPr>
          <p:nvPr/>
        </p:nvSpPr>
        <p:spPr bwMode="auto">
          <a:xfrm>
            <a:off x="2895600" y="1562100"/>
            <a:ext cx="45720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a:t>
            </a:r>
            <a:r>
              <a:rPr lang="en-US" dirty="0"/>
              <a:t> = </a:t>
            </a:r>
            <a:r>
              <a:rPr lang="en-US" dirty="0" err="1"/>
              <a:t>g</a:t>
            </a:r>
            <a:r>
              <a:rPr lang="en-US" dirty="0"/>
              <a:t> 2</a:t>
            </a:r>
          </a:p>
          <a:p>
            <a:r>
              <a:rPr lang="en-US" dirty="0"/>
              <a:t>&gt; </a:t>
            </a:r>
            <a:r>
              <a:rPr lang="en-US" dirty="0" err="1"/>
              <a:t>f</a:t>
            </a:r>
            <a:r>
              <a:rPr lang="en-US" dirty="0"/>
              <a:t> :: (</a:t>
            </a:r>
            <a:r>
              <a:rPr lang="en-US" dirty="0" err="1"/>
              <a:t>Int</a:t>
            </a:r>
            <a:r>
              <a:rPr lang="en-US" dirty="0"/>
              <a:t> -&gt; t_4) -&gt; t_4</a:t>
            </a:r>
          </a:p>
        </p:txBody>
      </p:sp>
    </p:spTree>
    <p:extLst>
      <p:ext uri="{BB962C8B-B14F-4D97-AF65-F5344CB8AC3E}">
        <p14:creationId xmlns:p14="http://schemas.microsoft.com/office/powerpoint/2010/main" xmlns="" val="726739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Using Polymorphic Functions</a:t>
            </a:r>
            <a:endParaRPr lang="en-US" dirty="0"/>
          </a:p>
        </p:txBody>
      </p:sp>
      <p:sp>
        <p:nvSpPr>
          <p:cNvPr id="31747" name="Rectangle 3"/>
          <p:cNvSpPr>
            <a:spLocks noGrp="1" noChangeArrowheads="1"/>
          </p:cNvSpPr>
          <p:nvPr>
            <p:ph type="body" idx="1"/>
          </p:nvPr>
        </p:nvSpPr>
        <p:spPr/>
        <p:txBody>
          <a:bodyPr/>
          <a:lstStyle/>
          <a:p>
            <a:r>
              <a:rPr lang="en-US" smtClean="0"/>
              <a:t>Function:</a:t>
            </a:r>
          </a:p>
          <a:p>
            <a:pPr lvl="1"/>
            <a:endParaRPr lang="en-US" smtClean="0"/>
          </a:p>
          <a:p>
            <a:r>
              <a:rPr lang="en-US" smtClean="0">
                <a:sym typeface="Symbol" charset="2"/>
              </a:rPr>
              <a:t>Possible applications:</a:t>
            </a:r>
            <a:endParaRPr lang="en-US" dirty="0" smtClean="0">
              <a:sym typeface="Symbol" charset="2"/>
            </a:endParaRPr>
          </a:p>
        </p:txBody>
      </p:sp>
      <p:sp>
        <p:nvSpPr>
          <p:cNvPr id="7" name="TextBox 6"/>
          <p:cNvSpPr txBox="1">
            <a:spLocks noChangeArrowheads="1"/>
          </p:cNvSpPr>
          <p:nvPr/>
        </p:nvSpPr>
        <p:spPr bwMode="auto">
          <a:xfrm>
            <a:off x="508000" y="3543300"/>
            <a:ext cx="3721100" cy="1877437"/>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add </a:t>
            </a:r>
            <a:r>
              <a:rPr lang="en-US" dirty="0" err="1"/>
              <a:t>x</a:t>
            </a:r>
            <a:r>
              <a:rPr lang="en-US" dirty="0"/>
              <a:t> = 2 + </a:t>
            </a:r>
            <a:r>
              <a:rPr lang="en-US" dirty="0" err="1"/>
              <a:t>x</a:t>
            </a:r>
            <a:endParaRPr lang="en-US" dirty="0"/>
          </a:p>
          <a:p>
            <a:r>
              <a:rPr lang="en-US" dirty="0"/>
              <a:t>&gt; add :: </a:t>
            </a:r>
            <a:r>
              <a:rPr lang="en-US" dirty="0" err="1"/>
              <a:t>Int</a:t>
            </a:r>
            <a:r>
              <a:rPr lang="en-US" dirty="0"/>
              <a:t> -&gt; </a:t>
            </a:r>
            <a:r>
              <a:rPr lang="en-US" dirty="0" err="1"/>
              <a:t>Int</a:t>
            </a:r>
            <a:endParaRPr lang="en-US" dirty="0"/>
          </a:p>
          <a:p>
            <a:endParaRPr lang="en-US" dirty="0"/>
          </a:p>
          <a:p>
            <a:r>
              <a:rPr lang="en-US" dirty="0" err="1"/>
              <a:t>f</a:t>
            </a:r>
            <a:r>
              <a:rPr lang="en-US" dirty="0"/>
              <a:t> add</a:t>
            </a:r>
          </a:p>
          <a:p>
            <a:r>
              <a:rPr lang="en-US" dirty="0"/>
              <a:t>&gt; 4 :: </a:t>
            </a:r>
            <a:r>
              <a:rPr lang="en-US" dirty="0" err="1"/>
              <a:t>Int</a:t>
            </a:r>
            <a:endParaRPr lang="en-US" dirty="0"/>
          </a:p>
        </p:txBody>
      </p:sp>
      <p:sp>
        <p:nvSpPr>
          <p:cNvPr id="8" name="TextBox 7"/>
          <p:cNvSpPr txBox="1">
            <a:spLocks noChangeArrowheads="1"/>
          </p:cNvSpPr>
          <p:nvPr/>
        </p:nvSpPr>
        <p:spPr bwMode="auto">
          <a:xfrm>
            <a:off x="4508500" y="3551872"/>
            <a:ext cx="4330700" cy="1877437"/>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isEven</a:t>
            </a:r>
            <a:r>
              <a:rPr lang="en-US" dirty="0"/>
              <a:t> x = mod (x, 2</a:t>
            </a:r>
            <a:r>
              <a:rPr lang="en-US" dirty="0" smtClean="0"/>
              <a:t>) == </a:t>
            </a:r>
            <a:r>
              <a:rPr lang="en-US" dirty="0"/>
              <a:t>0</a:t>
            </a:r>
          </a:p>
          <a:p>
            <a:r>
              <a:rPr lang="en-US" dirty="0"/>
              <a:t>&gt; </a:t>
            </a:r>
            <a:r>
              <a:rPr lang="en-US" dirty="0" err="1"/>
              <a:t>isEven</a:t>
            </a:r>
            <a:r>
              <a:rPr lang="en-US" dirty="0"/>
              <a:t>:: </a:t>
            </a:r>
            <a:r>
              <a:rPr lang="en-US" dirty="0" err="1"/>
              <a:t>Int</a:t>
            </a:r>
            <a:r>
              <a:rPr lang="en-US" dirty="0"/>
              <a:t> -&gt; </a:t>
            </a:r>
            <a:r>
              <a:rPr lang="en-US" dirty="0" err="1"/>
              <a:t>Bool</a:t>
            </a:r>
            <a:endParaRPr lang="en-US" dirty="0"/>
          </a:p>
          <a:p>
            <a:endParaRPr lang="en-US" dirty="0"/>
          </a:p>
          <a:p>
            <a:r>
              <a:rPr lang="en-US" dirty="0" err="1"/>
              <a:t>f</a:t>
            </a:r>
            <a:r>
              <a:rPr lang="en-US" dirty="0"/>
              <a:t> </a:t>
            </a:r>
            <a:r>
              <a:rPr lang="en-US" dirty="0" err="1"/>
              <a:t>isEven</a:t>
            </a:r>
            <a:endParaRPr lang="en-US" dirty="0"/>
          </a:p>
          <a:p>
            <a:r>
              <a:rPr lang="en-US" dirty="0"/>
              <a:t>&gt; True :: </a:t>
            </a:r>
            <a:r>
              <a:rPr lang="en-US" dirty="0" err="1" smtClean="0"/>
              <a:t>Bool</a:t>
            </a:r>
            <a:endParaRPr lang="en-US" dirty="0"/>
          </a:p>
        </p:txBody>
      </p:sp>
      <p:sp>
        <p:nvSpPr>
          <p:cNvPr id="9" name="TextBox 8"/>
          <p:cNvSpPr txBox="1">
            <a:spLocks noChangeArrowheads="1"/>
          </p:cNvSpPr>
          <p:nvPr/>
        </p:nvSpPr>
        <p:spPr bwMode="auto">
          <a:xfrm>
            <a:off x="2895600" y="1562100"/>
            <a:ext cx="45720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a:t>
            </a:r>
            <a:r>
              <a:rPr lang="en-US" dirty="0"/>
              <a:t> = </a:t>
            </a:r>
            <a:r>
              <a:rPr lang="en-US" dirty="0" err="1"/>
              <a:t>g</a:t>
            </a:r>
            <a:r>
              <a:rPr lang="en-US" dirty="0"/>
              <a:t> 2</a:t>
            </a:r>
          </a:p>
          <a:p>
            <a:r>
              <a:rPr lang="en-US" dirty="0"/>
              <a:t>&gt; </a:t>
            </a:r>
            <a:r>
              <a:rPr lang="en-US" dirty="0" err="1"/>
              <a:t>f</a:t>
            </a:r>
            <a:r>
              <a:rPr lang="en-US" dirty="0"/>
              <a:t> :: (</a:t>
            </a:r>
            <a:r>
              <a:rPr lang="en-US" dirty="0" err="1"/>
              <a:t>Int</a:t>
            </a:r>
            <a:r>
              <a:rPr lang="en-US" dirty="0"/>
              <a:t> -&gt; t_4) -&gt; t_4</a:t>
            </a:r>
          </a:p>
        </p:txBody>
      </p:sp>
    </p:spTree>
    <p:extLst>
      <p:ext uri="{BB962C8B-B14F-4D97-AF65-F5344CB8AC3E}">
        <p14:creationId xmlns:p14="http://schemas.microsoft.com/office/powerpoint/2010/main" xmlns="" val="86883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r>
              <a:rPr lang="en-US" smtClean="0"/>
              <a:t>Recognizing Type Errors</a:t>
            </a:r>
            <a:endParaRPr lang="en-US" dirty="0"/>
          </a:p>
        </p:txBody>
      </p:sp>
      <p:sp>
        <p:nvSpPr>
          <p:cNvPr id="19459" name="Rectangle 1027"/>
          <p:cNvSpPr>
            <a:spLocks noGrp="1" noChangeArrowheads="1"/>
          </p:cNvSpPr>
          <p:nvPr>
            <p:ph type="body" idx="1"/>
          </p:nvPr>
        </p:nvSpPr>
        <p:spPr>
          <a:xfrm>
            <a:off x="457200" y="1600200"/>
            <a:ext cx="8229600" cy="5029200"/>
          </a:xfrm>
        </p:spPr>
        <p:txBody>
          <a:bodyPr>
            <a:normAutofit fontScale="92500" lnSpcReduction="10000"/>
          </a:bodyPr>
          <a:lstStyle/>
          <a:p>
            <a:r>
              <a:rPr lang="en-US" dirty="0" smtClean="0"/>
              <a:t>Function:</a:t>
            </a:r>
          </a:p>
          <a:p>
            <a:pPr lvl="1"/>
            <a:endParaRPr lang="en-US" dirty="0" smtClean="0">
              <a:sym typeface="Symbol" charset="2"/>
            </a:endParaRPr>
          </a:p>
          <a:p>
            <a:r>
              <a:rPr lang="en-US" dirty="0" smtClean="0">
                <a:sym typeface="Symbol" charset="2"/>
              </a:rPr>
              <a:t>Incorrect use</a:t>
            </a:r>
          </a:p>
          <a:p>
            <a:endParaRPr lang="en-US" dirty="0" smtClean="0">
              <a:sym typeface="Symbol" charset="2"/>
            </a:endParaRPr>
          </a:p>
          <a:p>
            <a:endParaRPr lang="en-US" dirty="0" smtClean="0">
              <a:sym typeface="Symbol" charset="2"/>
            </a:endParaRPr>
          </a:p>
          <a:p>
            <a:endParaRPr lang="en-US" dirty="0" smtClean="0">
              <a:sym typeface="Symbol" charset="2"/>
            </a:endParaRPr>
          </a:p>
          <a:p>
            <a:endParaRPr lang="en-US" dirty="0" smtClean="0">
              <a:sym typeface="Symbol" charset="2"/>
            </a:endParaRPr>
          </a:p>
          <a:p>
            <a:endParaRPr lang="en-US" dirty="0" smtClean="0">
              <a:sym typeface="Symbol" charset="2"/>
            </a:endParaRPr>
          </a:p>
          <a:p>
            <a:r>
              <a:rPr lang="en-US" dirty="0" smtClean="0">
                <a:sym typeface="Symbol" charset="2"/>
              </a:rPr>
              <a:t>Type error:                                                          cannot unify </a:t>
            </a:r>
            <a:r>
              <a:rPr lang="en-US" dirty="0" err="1" smtClean="0">
                <a:sym typeface="Symbol" charset="2"/>
              </a:rPr>
              <a:t>B</a:t>
            </a:r>
            <a:r>
              <a:rPr lang="en-US" dirty="0" err="1" smtClean="0"/>
              <a:t>ool</a:t>
            </a:r>
            <a:r>
              <a:rPr lang="en-US" dirty="0" smtClean="0"/>
              <a:t> </a:t>
            </a:r>
            <a:r>
              <a:rPr lang="en-US" dirty="0" smtClean="0">
                <a:sym typeface="Symbol" charset="2"/>
              </a:rPr>
              <a:t> </a:t>
            </a:r>
            <a:r>
              <a:rPr lang="en-US" dirty="0" err="1" smtClean="0">
                <a:sym typeface="Symbol" charset="2"/>
              </a:rPr>
              <a:t>Bool</a:t>
            </a:r>
            <a:r>
              <a:rPr lang="en-US" dirty="0" smtClean="0">
                <a:sym typeface="Symbol" charset="2"/>
              </a:rPr>
              <a:t> and  </a:t>
            </a:r>
            <a:r>
              <a:rPr lang="en-US" dirty="0" err="1" smtClean="0">
                <a:sym typeface="Symbol" charset="2"/>
              </a:rPr>
              <a:t>I</a:t>
            </a:r>
            <a:r>
              <a:rPr lang="en-US" dirty="0" err="1" smtClean="0"/>
              <a:t>nt</a:t>
            </a:r>
            <a:r>
              <a:rPr lang="en-US" dirty="0" smtClean="0"/>
              <a:t> </a:t>
            </a:r>
            <a:r>
              <a:rPr lang="en-US" dirty="0" smtClean="0">
                <a:sym typeface="Symbol" charset="2"/>
              </a:rPr>
              <a:t> t</a:t>
            </a:r>
          </a:p>
          <a:p>
            <a:pPr lvl="1"/>
            <a:endParaRPr lang="en-US" dirty="0">
              <a:sym typeface="Symbol" charset="2"/>
            </a:endParaRPr>
          </a:p>
        </p:txBody>
      </p:sp>
      <p:sp>
        <p:nvSpPr>
          <p:cNvPr id="5" name="TextBox 4"/>
          <p:cNvSpPr txBox="1">
            <a:spLocks noChangeArrowheads="1"/>
          </p:cNvSpPr>
          <p:nvPr/>
        </p:nvSpPr>
        <p:spPr bwMode="auto">
          <a:xfrm>
            <a:off x="1600200" y="3087231"/>
            <a:ext cx="6629400" cy="2246769"/>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not </a:t>
            </a:r>
            <a:r>
              <a:rPr lang="en-US" dirty="0" err="1"/>
              <a:t>x</a:t>
            </a:r>
            <a:r>
              <a:rPr lang="en-US" dirty="0"/>
              <a:t> = if </a:t>
            </a:r>
            <a:r>
              <a:rPr lang="en-US" dirty="0" err="1"/>
              <a:t>x</a:t>
            </a:r>
            <a:r>
              <a:rPr lang="en-US" dirty="0"/>
              <a:t> then True else False </a:t>
            </a:r>
          </a:p>
          <a:p>
            <a:r>
              <a:rPr lang="en-US" dirty="0"/>
              <a:t>&gt; not :: </a:t>
            </a:r>
            <a:r>
              <a:rPr lang="en-US" dirty="0" err="1"/>
              <a:t>Bool</a:t>
            </a:r>
            <a:r>
              <a:rPr lang="en-US" dirty="0"/>
              <a:t> -&gt; </a:t>
            </a:r>
            <a:r>
              <a:rPr lang="en-US" dirty="0" err="1" smtClean="0"/>
              <a:t>Bool</a:t>
            </a:r>
            <a:endParaRPr lang="en-US" dirty="0"/>
          </a:p>
          <a:p>
            <a:r>
              <a:rPr lang="en-US" dirty="0" err="1"/>
              <a:t>f</a:t>
            </a:r>
            <a:r>
              <a:rPr lang="en-US" dirty="0"/>
              <a:t> not</a:t>
            </a:r>
          </a:p>
          <a:p>
            <a:r>
              <a:rPr lang="en-US" dirty="0"/>
              <a:t>&gt; Error: operator and operand don’t agree</a:t>
            </a:r>
          </a:p>
          <a:p>
            <a:r>
              <a:rPr lang="en-US" dirty="0"/>
              <a:t>  operator domain: </a:t>
            </a:r>
            <a:r>
              <a:rPr lang="en-US" dirty="0" err="1"/>
              <a:t>Int</a:t>
            </a:r>
            <a:r>
              <a:rPr lang="en-US" dirty="0"/>
              <a:t> -&gt; a</a:t>
            </a:r>
          </a:p>
          <a:p>
            <a:r>
              <a:rPr lang="en-US" dirty="0"/>
              <a:t>  operand:         </a:t>
            </a:r>
            <a:r>
              <a:rPr lang="en-US" dirty="0" err="1"/>
              <a:t>Bool</a:t>
            </a:r>
            <a:r>
              <a:rPr lang="en-US" dirty="0"/>
              <a:t> -&gt; </a:t>
            </a:r>
            <a:r>
              <a:rPr lang="en-US" dirty="0" err="1"/>
              <a:t>Bool</a:t>
            </a:r>
            <a:endParaRPr lang="en-US" dirty="0"/>
          </a:p>
        </p:txBody>
      </p:sp>
      <p:sp>
        <p:nvSpPr>
          <p:cNvPr id="6" name="TextBox 5"/>
          <p:cNvSpPr txBox="1">
            <a:spLocks noChangeArrowheads="1"/>
          </p:cNvSpPr>
          <p:nvPr/>
        </p:nvSpPr>
        <p:spPr bwMode="auto">
          <a:xfrm>
            <a:off x="2895600" y="1562100"/>
            <a:ext cx="45720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a:t>
            </a:r>
            <a:r>
              <a:rPr lang="en-US" dirty="0"/>
              <a:t> = </a:t>
            </a:r>
            <a:r>
              <a:rPr lang="en-US" dirty="0" err="1"/>
              <a:t>g</a:t>
            </a:r>
            <a:r>
              <a:rPr lang="en-US" dirty="0"/>
              <a:t> 2</a:t>
            </a:r>
          </a:p>
          <a:p>
            <a:r>
              <a:rPr lang="en-US" dirty="0"/>
              <a:t>&gt; </a:t>
            </a:r>
            <a:r>
              <a:rPr lang="en-US" dirty="0" err="1"/>
              <a:t>f</a:t>
            </a:r>
            <a:r>
              <a:rPr lang="en-US" dirty="0"/>
              <a:t> :: (</a:t>
            </a:r>
            <a:r>
              <a:rPr lang="en-US" dirty="0" err="1"/>
              <a:t>Int</a:t>
            </a:r>
            <a:r>
              <a:rPr lang="en-US" dirty="0"/>
              <a:t> -&gt; t_4) -&gt; t_4</a:t>
            </a:r>
          </a:p>
        </p:txBody>
      </p:sp>
    </p:spTree>
    <p:extLst>
      <p:ext uri="{BB962C8B-B14F-4D97-AF65-F5344CB8AC3E}">
        <p14:creationId xmlns:p14="http://schemas.microsoft.com/office/powerpoint/2010/main" xmlns="" val="1314752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p>
        </p:txBody>
      </p:sp>
      <p:sp>
        <p:nvSpPr>
          <p:cNvPr id="4" name="TextBox 3"/>
          <p:cNvSpPr txBox="1">
            <a:spLocks noChangeArrowheads="1"/>
          </p:cNvSpPr>
          <p:nvPr/>
        </p:nvSpPr>
        <p:spPr bwMode="auto">
          <a:xfrm>
            <a:off x="2895600" y="1562100"/>
            <a:ext cx="51054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g,x</a:t>
            </a:r>
            <a:r>
              <a:rPr lang="en-US" dirty="0"/>
              <a:t>) = </a:t>
            </a:r>
            <a:r>
              <a:rPr lang="en-US" dirty="0" err="1"/>
              <a:t>g</a:t>
            </a:r>
            <a:r>
              <a:rPr lang="en-US" dirty="0"/>
              <a:t> (</a:t>
            </a:r>
            <a:r>
              <a:rPr lang="en-US" dirty="0" err="1"/>
              <a:t>g</a:t>
            </a:r>
            <a:r>
              <a:rPr lang="en-US" dirty="0"/>
              <a:t> </a:t>
            </a:r>
            <a:r>
              <a:rPr lang="en-US" dirty="0" err="1"/>
              <a:t>x</a:t>
            </a:r>
            <a:r>
              <a:rPr lang="en-US" dirty="0"/>
              <a:t>)</a:t>
            </a:r>
          </a:p>
          <a:p>
            <a:r>
              <a:rPr lang="en-US" dirty="0"/>
              <a:t>&gt; </a:t>
            </a:r>
            <a:r>
              <a:rPr lang="en-US" dirty="0" err="1"/>
              <a:t>f</a:t>
            </a:r>
            <a:r>
              <a:rPr lang="en-US" dirty="0"/>
              <a:t> :: (t_8 -&gt; t_8, t_8) -&gt; t_8</a:t>
            </a:r>
          </a:p>
        </p:txBody>
      </p:sp>
      <p:pic>
        <p:nvPicPr>
          <p:cNvPr id="6" name="Picture 5"/>
          <p:cNvPicPr>
            <a:picLocks noChangeAspect="1"/>
          </p:cNvPicPr>
          <p:nvPr/>
        </p:nvPicPr>
        <p:blipFill>
          <a:blip r:embed="rId3" cstate="print"/>
          <a:stretch>
            <a:fillRect/>
          </a:stretch>
        </p:blipFill>
        <p:spPr>
          <a:xfrm>
            <a:off x="4375150" y="2844800"/>
            <a:ext cx="4254500" cy="3429000"/>
          </a:xfrm>
          <a:prstGeom prst="rect">
            <a:avLst/>
          </a:prstGeom>
        </p:spPr>
      </p:pic>
    </p:spTree>
    <p:extLst>
      <p:ext uri="{BB962C8B-B14F-4D97-AF65-F5344CB8AC3E}">
        <p14:creationId xmlns:p14="http://schemas.microsoft.com/office/powerpoint/2010/main" xmlns="" val="2510309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stretch>
            <a:fillRect/>
          </a:stretch>
        </p:blipFill>
        <p:spPr>
          <a:xfrm>
            <a:off x="971550" y="3136900"/>
            <a:ext cx="7886700" cy="3429000"/>
          </a:xfrm>
          <a:prstGeom prst="rect">
            <a:avLst/>
          </a:prstGeom>
        </p:spPr>
      </p:pic>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p>
        </p:txBody>
      </p:sp>
      <p:sp>
        <p:nvSpPr>
          <p:cNvPr id="7" name="TextBox 6"/>
          <p:cNvSpPr txBox="1">
            <a:spLocks noChangeArrowheads="1"/>
          </p:cNvSpPr>
          <p:nvPr/>
        </p:nvSpPr>
        <p:spPr bwMode="auto">
          <a:xfrm>
            <a:off x="2895600" y="1562100"/>
            <a:ext cx="51054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g,x</a:t>
            </a:r>
            <a:r>
              <a:rPr lang="en-US" dirty="0"/>
              <a:t>) = </a:t>
            </a:r>
            <a:r>
              <a:rPr lang="en-US" dirty="0" err="1"/>
              <a:t>g</a:t>
            </a:r>
            <a:r>
              <a:rPr lang="en-US" dirty="0"/>
              <a:t> (</a:t>
            </a:r>
            <a:r>
              <a:rPr lang="en-US" dirty="0" err="1"/>
              <a:t>g</a:t>
            </a:r>
            <a:r>
              <a:rPr lang="en-US" dirty="0"/>
              <a:t> </a:t>
            </a:r>
            <a:r>
              <a:rPr lang="en-US" dirty="0" err="1"/>
              <a:t>x</a:t>
            </a:r>
            <a:r>
              <a:rPr lang="en-US" dirty="0"/>
              <a:t>)</a:t>
            </a:r>
          </a:p>
          <a:p>
            <a:r>
              <a:rPr lang="en-US" dirty="0"/>
              <a:t>&gt; </a:t>
            </a:r>
            <a:r>
              <a:rPr lang="en-US" dirty="0" err="1"/>
              <a:t>f</a:t>
            </a:r>
            <a:r>
              <a:rPr lang="en-US" dirty="0"/>
              <a:t> :: (t_8 -&gt; t_8, t_8) -&gt; t_8</a:t>
            </a:r>
          </a:p>
        </p:txBody>
      </p:sp>
    </p:spTree>
    <p:extLst>
      <p:ext uri="{BB962C8B-B14F-4D97-AF65-F5344CB8AC3E}">
        <p14:creationId xmlns:p14="http://schemas.microsoft.com/office/powerpoint/2010/main" xmlns="" val="7401926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3:                                                        Generate constraints</a:t>
            </a:r>
          </a:p>
        </p:txBody>
      </p:sp>
      <p:sp>
        <p:nvSpPr>
          <p:cNvPr id="8" name="TextBox 7"/>
          <p:cNvSpPr txBox="1">
            <a:spLocks noChangeArrowheads="1"/>
          </p:cNvSpPr>
          <p:nvPr/>
        </p:nvSpPr>
        <p:spPr bwMode="auto">
          <a:xfrm>
            <a:off x="2895600" y="1562100"/>
            <a:ext cx="51054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g,x</a:t>
            </a:r>
            <a:r>
              <a:rPr lang="en-US" dirty="0"/>
              <a:t>) = </a:t>
            </a:r>
            <a:r>
              <a:rPr lang="en-US" dirty="0" err="1"/>
              <a:t>g</a:t>
            </a:r>
            <a:r>
              <a:rPr lang="en-US" dirty="0"/>
              <a:t> (</a:t>
            </a:r>
            <a:r>
              <a:rPr lang="en-US" dirty="0" err="1"/>
              <a:t>g</a:t>
            </a:r>
            <a:r>
              <a:rPr lang="en-US" dirty="0"/>
              <a:t> </a:t>
            </a:r>
            <a:r>
              <a:rPr lang="en-US" dirty="0" err="1"/>
              <a:t>x</a:t>
            </a:r>
            <a:r>
              <a:rPr lang="en-US" dirty="0"/>
              <a:t>)</a:t>
            </a:r>
          </a:p>
          <a:p>
            <a:r>
              <a:rPr lang="en-US" dirty="0"/>
              <a:t>&gt; </a:t>
            </a:r>
            <a:r>
              <a:rPr lang="en-US" dirty="0" err="1"/>
              <a:t>f</a:t>
            </a:r>
            <a:r>
              <a:rPr lang="en-US" dirty="0"/>
              <a:t> :: (t_8 -&gt; t_8, t_8) -&gt; t_8</a:t>
            </a:r>
          </a:p>
        </p:txBody>
      </p:sp>
      <p:pic>
        <p:nvPicPr>
          <p:cNvPr id="10" name="Picture 9"/>
          <p:cNvPicPr>
            <a:picLocks noChangeAspect="1"/>
          </p:cNvPicPr>
          <p:nvPr/>
        </p:nvPicPr>
        <p:blipFill>
          <a:blip r:embed="rId2" cstate="print"/>
          <a:stretch>
            <a:fillRect/>
          </a:stretch>
        </p:blipFill>
        <p:spPr>
          <a:xfrm>
            <a:off x="971550" y="3136900"/>
            <a:ext cx="7886700" cy="3429000"/>
          </a:xfrm>
          <a:prstGeom prst="rect">
            <a:avLst/>
          </a:prstGeom>
        </p:spPr>
      </p:pic>
      <p:sp>
        <p:nvSpPr>
          <p:cNvPr id="7" name="Rectangle 6"/>
          <p:cNvSpPr/>
          <p:nvPr/>
        </p:nvSpPr>
        <p:spPr>
          <a:xfrm>
            <a:off x="6405283" y="2527597"/>
            <a:ext cx="2489200" cy="1366528"/>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t_3 -&gt; t_8</a:t>
            </a:r>
          </a:p>
          <a:p>
            <a:pPr algn="l">
              <a:buNone/>
            </a:pPr>
            <a:r>
              <a:rPr lang="en-US" sz="1800" b="1" dirty="0">
                <a:solidFill>
                  <a:schemeClr val="accent1">
                    <a:lumMod val="50000"/>
                  </a:schemeClr>
                </a:solidFill>
                <a:latin typeface="Courier New" pitchFamily="49" charset="0"/>
                <a:cs typeface="Courier New" pitchFamily="49" charset="0"/>
              </a:rPr>
              <a:t>t_3 = (t_1, t_2)</a:t>
            </a:r>
          </a:p>
          <a:p>
            <a:pPr algn="l">
              <a:buNone/>
            </a:pPr>
            <a:r>
              <a:rPr lang="en-US" sz="1800" b="1" dirty="0">
                <a:solidFill>
                  <a:schemeClr val="accent1">
                    <a:lumMod val="50000"/>
                  </a:schemeClr>
                </a:solidFill>
                <a:latin typeface="Courier New" pitchFamily="49" charset="0"/>
                <a:cs typeface="Courier New" pitchFamily="49" charset="0"/>
              </a:rPr>
              <a:t>t_1 = t_7 -&gt; t_8</a:t>
            </a:r>
          </a:p>
          <a:p>
            <a:pPr algn="l">
              <a:buNone/>
            </a:pPr>
            <a:r>
              <a:rPr lang="en-US" sz="1800" b="1" dirty="0">
                <a:solidFill>
                  <a:schemeClr val="accent1">
                    <a:lumMod val="50000"/>
                  </a:schemeClr>
                </a:solidFill>
                <a:latin typeface="Courier New" pitchFamily="49" charset="0"/>
                <a:cs typeface="Courier New" pitchFamily="49" charset="0"/>
              </a:rPr>
              <a:t>t_1 = t_2 -&gt; t_7</a:t>
            </a:r>
          </a:p>
        </p:txBody>
      </p:sp>
    </p:spTree>
    <p:extLst>
      <p:ext uri="{BB962C8B-B14F-4D97-AF65-F5344CB8AC3E}">
        <p14:creationId xmlns:p14="http://schemas.microsoft.com/office/powerpoint/2010/main" xmlns="" val="31809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4:                                                               Solve constraints</a:t>
            </a:r>
          </a:p>
        </p:txBody>
      </p:sp>
      <p:sp>
        <p:nvSpPr>
          <p:cNvPr id="8" name="TextBox 7"/>
          <p:cNvSpPr txBox="1">
            <a:spLocks noChangeArrowheads="1"/>
          </p:cNvSpPr>
          <p:nvPr/>
        </p:nvSpPr>
        <p:spPr bwMode="auto">
          <a:xfrm>
            <a:off x="2895600" y="1562100"/>
            <a:ext cx="51054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g,x</a:t>
            </a:r>
            <a:r>
              <a:rPr lang="en-US" dirty="0"/>
              <a:t>) = </a:t>
            </a:r>
            <a:r>
              <a:rPr lang="en-US" dirty="0" err="1"/>
              <a:t>g</a:t>
            </a:r>
            <a:r>
              <a:rPr lang="en-US" dirty="0"/>
              <a:t> (</a:t>
            </a:r>
            <a:r>
              <a:rPr lang="en-US" dirty="0" err="1"/>
              <a:t>g</a:t>
            </a:r>
            <a:r>
              <a:rPr lang="en-US" dirty="0"/>
              <a:t> </a:t>
            </a:r>
            <a:r>
              <a:rPr lang="en-US" dirty="0" err="1"/>
              <a:t>x</a:t>
            </a:r>
            <a:r>
              <a:rPr lang="en-US" dirty="0"/>
              <a:t>)</a:t>
            </a:r>
          </a:p>
          <a:p>
            <a:r>
              <a:rPr lang="en-US" dirty="0"/>
              <a:t>&gt; </a:t>
            </a:r>
            <a:r>
              <a:rPr lang="en-US" dirty="0" err="1"/>
              <a:t>f</a:t>
            </a:r>
            <a:r>
              <a:rPr lang="en-US" dirty="0"/>
              <a:t> :: (t_8 -&gt; t_8, t_8) -&gt; t_8</a:t>
            </a:r>
          </a:p>
        </p:txBody>
      </p:sp>
      <p:pic>
        <p:nvPicPr>
          <p:cNvPr id="10" name="Picture 9"/>
          <p:cNvPicPr>
            <a:picLocks noChangeAspect="1"/>
          </p:cNvPicPr>
          <p:nvPr/>
        </p:nvPicPr>
        <p:blipFill>
          <a:blip r:embed="rId3" cstate="print"/>
          <a:stretch>
            <a:fillRect/>
          </a:stretch>
        </p:blipFill>
        <p:spPr>
          <a:xfrm>
            <a:off x="971550" y="3136900"/>
            <a:ext cx="7886700" cy="3429000"/>
          </a:xfrm>
          <a:prstGeom prst="rect">
            <a:avLst/>
          </a:prstGeom>
          <a:solidFill>
            <a:schemeClr val="accent5">
              <a:lumMod val="20000"/>
              <a:lumOff val="80000"/>
            </a:schemeClr>
          </a:solidFill>
          <a:effectLst/>
        </p:spPr>
      </p:pic>
      <p:sp>
        <p:nvSpPr>
          <p:cNvPr id="7" name="Rectangle 6"/>
          <p:cNvSpPr/>
          <p:nvPr/>
        </p:nvSpPr>
        <p:spPr>
          <a:xfrm>
            <a:off x="6451600" y="2542538"/>
            <a:ext cx="2489200" cy="1366528"/>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t_3 -&gt; t_8</a:t>
            </a:r>
          </a:p>
          <a:p>
            <a:pPr algn="l">
              <a:buNone/>
            </a:pPr>
            <a:r>
              <a:rPr lang="en-US" sz="1800" b="1" dirty="0">
                <a:solidFill>
                  <a:schemeClr val="accent1">
                    <a:lumMod val="50000"/>
                  </a:schemeClr>
                </a:solidFill>
                <a:latin typeface="Courier New" pitchFamily="49" charset="0"/>
                <a:cs typeface="Courier New" pitchFamily="49" charset="0"/>
              </a:rPr>
              <a:t>t_3 = (t_1, t_2)</a:t>
            </a:r>
          </a:p>
          <a:p>
            <a:pPr algn="l">
              <a:buNone/>
            </a:pPr>
            <a:r>
              <a:rPr lang="en-US" sz="1800" b="1" dirty="0">
                <a:solidFill>
                  <a:schemeClr val="accent1">
                    <a:lumMod val="50000"/>
                  </a:schemeClr>
                </a:solidFill>
                <a:latin typeface="Courier New" pitchFamily="49" charset="0"/>
                <a:cs typeface="Courier New" pitchFamily="49" charset="0"/>
              </a:rPr>
              <a:t>t_1 = t_7 -&gt; t_8</a:t>
            </a:r>
          </a:p>
          <a:p>
            <a:pPr algn="l">
              <a:buNone/>
            </a:pPr>
            <a:r>
              <a:rPr lang="en-US" sz="1800" b="1" dirty="0">
                <a:solidFill>
                  <a:schemeClr val="accent1">
                    <a:lumMod val="50000"/>
                  </a:schemeClr>
                </a:solidFill>
                <a:latin typeface="Courier New" pitchFamily="49" charset="0"/>
                <a:cs typeface="Courier New" pitchFamily="49" charset="0"/>
              </a:rPr>
              <a:t>t_1 = t_2 -&gt; t_7</a:t>
            </a:r>
          </a:p>
        </p:txBody>
      </p:sp>
      <p:sp>
        <p:nvSpPr>
          <p:cNvPr id="9" name="Rectangle 8"/>
          <p:cNvSpPr/>
          <p:nvPr/>
        </p:nvSpPr>
        <p:spPr>
          <a:xfrm>
            <a:off x="292100" y="6254237"/>
            <a:ext cx="4546600" cy="369332"/>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(t_8 -&gt; t_8, t_8) -&gt; t_8</a:t>
            </a:r>
          </a:p>
        </p:txBody>
      </p:sp>
      <p:sp>
        <p:nvSpPr>
          <p:cNvPr id="11" name="Rectangle 10"/>
          <p:cNvSpPr/>
          <p:nvPr/>
        </p:nvSpPr>
        <p:spPr>
          <a:xfrm>
            <a:off x="6527800" y="3200400"/>
            <a:ext cx="406400" cy="6324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8813415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Step 5:                                                     Determine type of f</a:t>
            </a:r>
          </a:p>
        </p:txBody>
      </p:sp>
      <p:sp>
        <p:nvSpPr>
          <p:cNvPr id="8" name="TextBox 7"/>
          <p:cNvSpPr txBox="1">
            <a:spLocks noChangeArrowheads="1"/>
          </p:cNvSpPr>
          <p:nvPr/>
        </p:nvSpPr>
        <p:spPr bwMode="auto">
          <a:xfrm>
            <a:off x="2895600" y="1562100"/>
            <a:ext cx="51816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err="1"/>
              <a:t>f</a:t>
            </a:r>
            <a:r>
              <a:rPr lang="en-US" dirty="0"/>
              <a:t> (</a:t>
            </a:r>
            <a:r>
              <a:rPr lang="en-US" dirty="0" err="1"/>
              <a:t>g,x</a:t>
            </a:r>
            <a:r>
              <a:rPr lang="en-US" dirty="0"/>
              <a:t>) = </a:t>
            </a:r>
            <a:r>
              <a:rPr lang="en-US" dirty="0" err="1"/>
              <a:t>g</a:t>
            </a:r>
            <a:r>
              <a:rPr lang="en-US" dirty="0"/>
              <a:t> (</a:t>
            </a:r>
            <a:r>
              <a:rPr lang="en-US" dirty="0" err="1"/>
              <a:t>g</a:t>
            </a:r>
            <a:r>
              <a:rPr lang="en-US" dirty="0"/>
              <a:t> </a:t>
            </a:r>
            <a:r>
              <a:rPr lang="en-US" dirty="0" err="1"/>
              <a:t>x</a:t>
            </a:r>
            <a:r>
              <a:rPr lang="en-US" dirty="0"/>
              <a:t>)</a:t>
            </a:r>
          </a:p>
          <a:p>
            <a:r>
              <a:rPr lang="en-US" dirty="0"/>
              <a:t>&gt; </a:t>
            </a:r>
            <a:r>
              <a:rPr lang="en-US" dirty="0" err="1"/>
              <a:t>f</a:t>
            </a:r>
            <a:r>
              <a:rPr lang="en-US" dirty="0"/>
              <a:t> :: (t_8 -&gt; t_8, t_8) -&gt; t_8</a:t>
            </a:r>
          </a:p>
        </p:txBody>
      </p:sp>
      <p:pic>
        <p:nvPicPr>
          <p:cNvPr id="10" name="Picture 9"/>
          <p:cNvPicPr>
            <a:picLocks noChangeAspect="1"/>
          </p:cNvPicPr>
          <p:nvPr/>
        </p:nvPicPr>
        <p:blipFill>
          <a:blip r:embed="rId3" cstate="print"/>
          <a:stretch>
            <a:fillRect/>
          </a:stretch>
        </p:blipFill>
        <p:spPr>
          <a:xfrm>
            <a:off x="971550" y="3136900"/>
            <a:ext cx="7886700" cy="3429000"/>
          </a:xfrm>
          <a:prstGeom prst="rect">
            <a:avLst/>
          </a:prstGeom>
        </p:spPr>
      </p:pic>
      <p:sp>
        <p:nvSpPr>
          <p:cNvPr id="7" name="Rectangle 6"/>
          <p:cNvSpPr/>
          <p:nvPr/>
        </p:nvSpPr>
        <p:spPr>
          <a:xfrm>
            <a:off x="6451600" y="2542538"/>
            <a:ext cx="2489200" cy="1366528"/>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t_3 -&gt; t_8</a:t>
            </a:r>
          </a:p>
          <a:p>
            <a:pPr algn="l">
              <a:buNone/>
            </a:pPr>
            <a:r>
              <a:rPr lang="en-US" sz="1800" b="1" dirty="0">
                <a:solidFill>
                  <a:schemeClr val="accent1">
                    <a:lumMod val="50000"/>
                  </a:schemeClr>
                </a:solidFill>
                <a:latin typeface="Courier New" pitchFamily="49" charset="0"/>
                <a:cs typeface="Courier New" pitchFamily="49" charset="0"/>
              </a:rPr>
              <a:t>t_3 = (t_1, t_2)</a:t>
            </a:r>
          </a:p>
          <a:p>
            <a:pPr algn="l">
              <a:buNone/>
            </a:pPr>
            <a:r>
              <a:rPr lang="en-US" sz="1800" b="1" dirty="0">
                <a:solidFill>
                  <a:schemeClr val="accent1">
                    <a:lumMod val="50000"/>
                  </a:schemeClr>
                </a:solidFill>
                <a:latin typeface="Courier New" pitchFamily="49" charset="0"/>
                <a:cs typeface="Courier New" pitchFamily="49" charset="0"/>
              </a:rPr>
              <a:t>t_1 = t_7 -&gt; t_8</a:t>
            </a:r>
          </a:p>
          <a:p>
            <a:pPr algn="l">
              <a:buNone/>
            </a:pPr>
            <a:r>
              <a:rPr lang="en-US" sz="1800" b="1" dirty="0">
                <a:solidFill>
                  <a:schemeClr val="accent1">
                    <a:lumMod val="50000"/>
                  </a:schemeClr>
                </a:solidFill>
                <a:latin typeface="Courier New" pitchFamily="49" charset="0"/>
                <a:cs typeface="Courier New" pitchFamily="49" charset="0"/>
              </a:rPr>
              <a:t>t_1 = t_2 -&gt; t_7</a:t>
            </a:r>
          </a:p>
        </p:txBody>
      </p:sp>
      <p:sp>
        <p:nvSpPr>
          <p:cNvPr id="9" name="Rectangle 8"/>
          <p:cNvSpPr/>
          <p:nvPr/>
        </p:nvSpPr>
        <p:spPr>
          <a:xfrm>
            <a:off x="292100" y="6254237"/>
            <a:ext cx="4546600" cy="369332"/>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(t_8 -&gt; t_8, t_8) -&gt; t_8</a:t>
            </a:r>
          </a:p>
        </p:txBody>
      </p:sp>
    </p:spTree>
    <p:extLst>
      <p:ext uri="{BB962C8B-B14F-4D97-AF65-F5344CB8AC3E}">
        <p14:creationId xmlns:p14="http://schemas.microsoft.com/office/powerpoint/2010/main" xmlns="" val="4137600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Polymorphic Datatypes</a:t>
            </a:r>
            <a:endParaRPr lang="en-US" dirty="0"/>
          </a:p>
        </p:txBody>
      </p:sp>
      <p:sp>
        <p:nvSpPr>
          <p:cNvPr id="34819" name="Rectangle 3"/>
          <p:cNvSpPr>
            <a:spLocks noGrp="1" noChangeArrowheads="1"/>
          </p:cNvSpPr>
          <p:nvPr>
            <p:ph type="body" idx="1"/>
          </p:nvPr>
        </p:nvSpPr>
        <p:spPr/>
        <p:txBody>
          <a:bodyPr>
            <a:normAutofit lnSpcReduction="10000"/>
          </a:bodyPr>
          <a:lstStyle/>
          <a:p>
            <a:r>
              <a:rPr lang="en-US" dirty="0"/>
              <a:t>F</a:t>
            </a:r>
            <a:r>
              <a:rPr lang="en-US" dirty="0" smtClean="0"/>
              <a:t>unctions may have multiple clauses</a:t>
            </a:r>
          </a:p>
          <a:p>
            <a:pPr lvl="1"/>
            <a:endParaRPr lang="en-US" dirty="0" smtClean="0"/>
          </a:p>
          <a:p>
            <a:pPr lvl="1"/>
            <a:endParaRPr lang="en-US" dirty="0" smtClean="0"/>
          </a:p>
          <a:p>
            <a:r>
              <a:rPr lang="en-US" dirty="0" smtClean="0"/>
              <a:t>Type inference </a:t>
            </a:r>
          </a:p>
          <a:p>
            <a:pPr lvl="1"/>
            <a:r>
              <a:rPr lang="en-US" dirty="0" smtClean="0"/>
              <a:t>Infer separate type for each clause</a:t>
            </a:r>
          </a:p>
          <a:p>
            <a:pPr lvl="1"/>
            <a:r>
              <a:rPr lang="en-US" dirty="0" smtClean="0"/>
              <a:t>Combine by adding constraint that all clauses must have the same type</a:t>
            </a:r>
          </a:p>
          <a:p>
            <a:pPr lvl="1"/>
            <a:r>
              <a:rPr lang="en-US" dirty="0" smtClean="0"/>
              <a:t>Recursive calls: function has same type as its definition</a:t>
            </a:r>
          </a:p>
          <a:p>
            <a:pPr lvl="1"/>
            <a:endParaRPr lang="en-US" dirty="0"/>
          </a:p>
        </p:txBody>
      </p:sp>
      <p:sp>
        <p:nvSpPr>
          <p:cNvPr id="6" name="TextBox 5"/>
          <p:cNvSpPr txBox="1">
            <a:spLocks noChangeArrowheads="1"/>
          </p:cNvSpPr>
          <p:nvPr/>
        </p:nvSpPr>
        <p:spPr bwMode="auto">
          <a:xfrm>
            <a:off x="1828800" y="2286000"/>
            <a:ext cx="57658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length [] = 0</a:t>
            </a:r>
          </a:p>
          <a:p>
            <a:r>
              <a:rPr lang="en-US" dirty="0"/>
              <a:t>length (</a:t>
            </a:r>
            <a:r>
              <a:rPr lang="en-US" dirty="0" err="1"/>
              <a:t>x:rest</a:t>
            </a:r>
            <a:r>
              <a:rPr lang="en-US" dirty="0"/>
              <a:t>) = 1 + (length rest)</a:t>
            </a:r>
          </a:p>
        </p:txBody>
      </p:sp>
    </p:spTree>
    <p:extLst>
      <p:ext uri="{BB962C8B-B14F-4D97-AF65-F5344CB8AC3E}">
        <p14:creationId xmlns:p14="http://schemas.microsoft.com/office/powerpoint/2010/main" xmlns="" val="1589826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What is a type?</a:t>
            </a:r>
            <a:endParaRPr lang="en-US" dirty="0"/>
          </a:p>
        </p:txBody>
      </p:sp>
      <p:sp>
        <p:nvSpPr>
          <p:cNvPr id="18435" name="Rectangle 3"/>
          <p:cNvSpPr>
            <a:spLocks noGrp="1" noChangeArrowheads="1"/>
          </p:cNvSpPr>
          <p:nvPr>
            <p:ph type="body" idx="1"/>
          </p:nvPr>
        </p:nvSpPr>
        <p:spPr/>
        <p:txBody>
          <a:bodyPr/>
          <a:lstStyle/>
          <a:p>
            <a:r>
              <a:rPr lang="en-US" dirty="0" smtClean="0"/>
              <a:t>A type is a collection of computable values that share some structural property.</a:t>
            </a:r>
            <a:endParaRPr lang="en-US" dirty="0"/>
          </a:p>
        </p:txBody>
      </p:sp>
      <p:sp>
        <p:nvSpPr>
          <p:cNvPr id="18436" name="Rectangle 4"/>
          <p:cNvSpPr>
            <a:spLocks noChangeArrowheads="1"/>
          </p:cNvSpPr>
          <p:nvPr/>
        </p:nvSpPr>
        <p:spPr bwMode="auto">
          <a:xfrm>
            <a:off x="457200" y="2819400"/>
            <a:ext cx="4241800" cy="2971800"/>
          </a:xfrm>
          <a:prstGeom prst="rect">
            <a:avLst/>
          </a:prstGeom>
          <a:noFill/>
          <a:ln w="9525">
            <a:noFill/>
            <a:miter lim="800000"/>
            <a:headEnd/>
            <a:tailEnd/>
          </a:ln>
        </p:spPr>
        <p:txBody>
          <a:bodyPr>
            <a:prstTxWarp prst="textNoShape">
              <a:avLst/>
            </a:prstTxWarp>
          </a:bodyPr>
          <a:lstStyle/>
          <a:p>
            <a:pPr>
              <a:buClr>
                <a:srgbClr val="FFFF00"/>
              </a:buClr>
              <a:buNone/>
            </a:pPr>
            <a:r>
              <a:rPr kumimoji="1" lang="en-US" sz="2800" dirty="0" smtClean="0">
                <a:solidFill>
                  <a:schemeClr val="accent2">
                    <a:lumMod val="75000"/>
                  </a:schemeClr>
                </a:solidFill>
                <a:latin typeface="+mj-lt"/>
                <a:ea typeface="Comic Sans MS" charset="0"/>
                <a:cs typeface="Comic Sans MS" charset="0"/>
              </a:rPr>
              <a:t>Examples</a:t>
            </a:r>
            <a:endParaRPr kumimoji="1" lang="en-US" sz="2800" dirty="0">
              <a:solidFill>
                <a:schemeClr val="accent2">
                  <a:lumMod val="75000"/>
                </a:schemeClr>
              </a:solidFill>
              <a:latin typeface="+mj-lt"/>
              <a:ea typeface="Comic Sans MS" charset="0"/>
              <a:cs typeface="Comic Sans MS" charset="0"/>
            </a:endParaRPr>
          </a:p>
        </p:txBody>
      </p:sp>
      <p:sp>
        <p:nvSpPr>
          <p:cNvPr id="18437" name="Rectangle 5"/>
          <p:cNvSpPr>
            <a:spLocks noChangeArrowheads="1"/>
          </p:cNvSpPr>
          <p:nvPr/>
        </p:nvSpPr>
        <p:spPr bwMode="auto">
          <a:xfrm>
            <a:off x="4533900" y="2819400"/>
            <a:ext cx="4305300" cy="2971800"/>
          </a:xfrm>
          <a:prstGeom prst="rect">
            <a:avLst/>
          </a:prstGeom>
          <a:noFill/>
          <a:ln w="9525">
            <a:noFill/>
            <a:miter lim="800000"/>
            <a:headEnd/>
            <a:tailEnd/>
          </a:ln>
        </p:spPr>
        <p:txBody>
          <a:bodyPr>
            <a:prstTxWarp prst="textNoShape">
              <a:avLst/>
            </a:prstTxWarp>
          </a:bodyPr>
          <a:lstStyle/>
          <a:p>
            <a:pPr>
              <a:buClr>
                <a:srgbClr val="FFFF00"/>
              </a:buClr>
              <a:buNone/>
            </a:pPr>
            <a:r>
              <a:rPr kumimoji="1" lang="en-US" sz="2800" dirty="0">
                <a:solidFill>
                  <a:schemeClr val="accent2">
                    <a:lumMod val="75000"/>
                  </a:schemeClr>
                </a:solidFill>
                <a:latin typeface="+mj-lt"/>
                <a:ea typeface="Comic Sans MS" charset="0"/>
                <a:cs typeface="Comic Sans MS" charset="0"/>
              </a:rPr>
              <a:t>Non-examples</a:t>
            </a:r>
            <a:endParaRPr kumimoji="1" lang="en-US" sz="2800" dirty="0" smtClean="0">
              <a:solidFill>
                <a:schemeClr val="accent2">
                  <a:lumMod val="75000"/>
                </a:schemeClr>
              </a:solidFill>
              <a:latin typeface="+mj-lt"/>
              <a:ea typeface="Comic Sans MS" charset="0"/>
              <a:cs typeface="Comic Sans MS" charset="0"/>
            </a:endParaRPr>
          </a:p>
          <a:p>
            <a:pPr lvl="1">
              <a:buNone/>
            </a:pPr>
            <a:endParaRPr kumimoji="1" lang="en-US" dirty="0" smtClean="0">
              <a:solidFill>
                <a:schemeClr val="tx1"/>
              </a:solidFill>
              <a:latin typeface="+mj-lt"/>
            </a:endParaRPr>
          </a:p>
          <a:p>
            <a:pPr lvl="1">
              <a:buNone/>
            </a:pPr>
            <a:endParaRPr kumimoji="1" lang="en-US" dirty="0">
              <a:solidFill>
                <a:schemeClr val="tx1"/>
              </a:solidFill>
              <a:latin typeface="+mj-lt"/>
            </a:endParaRPr>
          </a:p>
        </p:txBody>
      </p:sp>
      <p:sp>
        <p:nvSpPr>
          <p:cNvPr id="8" name="TextBox 7"/>
          <p:cNvSpPr txBox="1">
            <a:spLocks noChangeArrowheads="1"/>
          </p:cNvSpPr>
          <p:nvPr/>
        </p:nvSpPr>
        <p:spPr bwMode="auto">
          <a:xfrm>
            <a:off x="842682" y="3200400"/>
            <a:ext cx="3424518" cy="2742289"/>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buNone/>
            </a:pPr>
            <a:r>
              <a:rPr kumimoji="1" lang="en-US" sz="2100" b="1" dirty="0" smtClean="0">
                <a:solidFill>
                  <a:srgbClr val="000000"/>
                </a:solidFill>
                <a:latin typeface="Courier New" charset="0"/>
                <a:ea typeface="Courier New" charset="0"/>
                <a:cs typeface="Courier New" charset="0"/>
              </a:rPr>
              <a:t>Integer</a:t>
            </a:r>
          </a:p>
          <a:p>
            <a:pPr>
              <a:buNone/>
            </a:pPr>
            <a:r>
              <a:rPr kumimoji="1" lang="en-US" sz="2100" b="1" dirty="0" smtClean="0">
                <a:solidFill>
                  <a:srgbClr val="000000"/>
                </a:solidFill>
                <a:latin typeface="Courier New" charset="0"/>
                <a:ea typeface="Courier New" charset="0"/>
                <a:cs typeface="Courier New" charset="0"/>
              </a:rPr>
              <a:t>String</a:t>
            </a:r>
          </a:p>
          <a:p>
            <a:pPr>
              <a:buNone/>
            </a:pPr>
            <a:r>
              <a:rPr kumimoji="1" lang="en-US" sz="2100" b="1" dirty="0" err="1" smtClean="0">
                <a:solidFill>
                  <a:srgbClr val="000000"/>
                </a:solidFill>
                <a:latin typeface="Courier New" charset="0"/>
                <a:ea typeface="Courier New" charset="0"/>
                <a:cs typeface="Courier New" charset="0"/>
              </a:rPr>
              <a:t>Int</a:t>
            </a:r>
            <a:r>
              <a:rPr kumimoji="1" lang="en-US" sz="2100" b="1" dirty="0" smtClean="0">
                <a:solidFill>
                  <a:srgbClr val="000000"/>
                </a:solidFill>
                <a:latin typeface="Courier New" charset="0"/>
                <a:ea typeface="Courier New" charset="0"/>
                <a:cs typeface="Courier New" charset="0"/>
              </a:rPr>
              <a:t> </a:t>
            </a:r>
            <a:r>
              <a:rPr kumimoji="1" lang="en-US" sz="2100" b="1" dirty="0" err="1"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charset="2"/>
              </a:rPr>
              <a:t> </a:t>
            </a:r>
            <a:r>
              <a:rPr kumimoji="1" lang="en-US" sz="2100" b="1" dirty="0" err="1" smtClean="0">
                <a:solidFill>
                  <a:srgbClr val="000000"/>
                </a:solidFill>
                <a:latin typeface="Courier New" charset="0"/>
                <a:ea typeface="Courier New" charset="0"/>
                <a:cs typeface="Courier New" charset="0"/>
                <a:sym typeface="Symbol" charset="2"/>
              </a:rPr>
              <a:t>Bool</a:t>
            </a:r>
            <a:endParaRPr kumimoji="1" lang="en-US" sz="2100" b="1" dirty="0" smtClean="0">
              <a:solidFill>
                <a:srgbClr val="000000"/>
              </a:solidFill>
              <a:latin typeface="Courier New" charset="0"/>
              <a:ea typeface="Courier New" charset="0"/>
              <a:cs typeface="Courier New" charset="0"/>
              <a:sym typeface="Symbol" charset="2"/>
            </a:endParaRPr>
          </a:p>
          <a:p>
            <a:pPr>
              <a:buNone/>
            </a:pPr>
            <a:r>
              <a:rPr kumimoji="1" lang="en-US" sz="2100" b="1" dirty="0" smtClean="0">
                <a:solidFill>
                  <a:srgbClr val="000000"/>
                </a:solidFill>
                <a:latin typeface="Courier New" charset="0"/>
                <a:ea typeface="Courier New" charset="0"/>
                <a:cs typeface="Courier New" charset="0"/>
                <a:sym typeface="Symbol" charset="2"/>
              </a:rPr>
              <a:t>(</a:t>
            </a:r>
            <a:r>
              <a:rPr kumimoji="1" lang="en-US" sz="2100" b="1" dirty="0" err="1" smtClean="0">
                <a:solidFill>
                  <a:srgbClr val="000000"/>
                </a:solidFill>
                <a:latin typeface="Courier New" charset="0"/>
                <a:ea typeface="Courier New" charset="0"/>
                <a:cs typeface="Courier New" charset="0"/>
                <a:sym typeface="Symbol" charset="2"/>
              </a:rPr>
              <a:t>Int</a:t>
            </a:r>
            <a:r>
              <a:rPr kumimoji="1" lang="en-US" sz="2100" b="1" dirty="0" smtClean="0">
                <a:solidFill>
                  <a:srgbClr val="000000"/>
                </a:solidFill>
                <a:latin typeface="Courier New" charset="0"/>
                <a:ea typeface="Courier New" charset="0"/>
                <a:cs typeface="Courier New" charset="0"/>
                <a:sym typeface="Symbol" charset="2"/>
              </a:rPr>
              <a:t>  </a:t>
            </a:r>
            <a:r>
              <a:rPr kumimoji="1" lang="en-US" sz="2100" b="1" dirty="0" err="1" smtClean="0">
                <a:solidFill>
                  <a:srgbClr val="000000"/>
                </a:solidFill>
                <a:latin typeface="Courier New" charset="0"/>
                <a:ea typeface="Courier New" charset="0"/>
                <a:cs typeface="Courier New" charset="0"/>
                <a:sym typeface="Symbol" charset="2"/>
              </a:rPr>
              <a:t>Int</a:t>
            </a:r>
            <a:r>
              <a:rPr kumimoji="1" lang="en-US" sz="2100" b="1" dirty="0" smtClean="0">
                <a:solidFill>
                  <a:srgbClr val="000000"/>
                </a:solidFill>
                <a:latin typeface="Courier New" charset="0"/>
                <a:ea typeface="Courier New" charset="0"/>
                <a:cs typeface="Courier New" charset="0"/>
                <a:sym typeface="Symbol" charset="2"/>
              </a:rPr>
              <a:t>)  </a:t>
            </a:r>
            <a:r>
              <a:rPr kumimoji="1" lang="en-US" sz="2100" b="1" dirty="0" err="1" smtClean="0">
                <a:solidFill>
                  <a:srgbClr val="000000"/>
                </a:solidFill>
                <a:latin typeface="Courier New" charset="0"/>
                <a:ea typeface="Courier New" charset="0"/>
                <a:cs typeface="Courier New" charset="0"/>
                <a:sym typeface="Symbol" charset="2"/>
              </a:rPr>
              <a:t>Bool</a:t>
            </a:r>
            <a:endParaRPr kumimoji="1" lang="en-US" sz="2100" b="1" dirty="0" smtClean="0">
              <a:solidFill>
                <a:srgbClr val="000000"/>
              </a:solidFill>
              <a:latin typeface="Courier New" charset="0"/>
              <a:ea typeface="Courier New" charset="0"/>
              <a:cs typeface="Courier New" charset="0"/>
              <a:sym typeface="Symbol" charset="2"/>
            </a:endParaRPr>
          </a:p>
          <a:p>
            <a:pPr>
              <a:buNone/>
            </a:pPr>
            <a:r>
              <a:rPr kumimoji="1" lang="en-US" sz="2100" b="1" dirty="0"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a:rPr>
              <a:t>a] </a:t>
            </a:r>
            <a:r>
              <a:rPr kumimoji="1" lang="en-US" sz="2100" b="1" dirty="0"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a:rPr>
              <a:t> a</a:t>
            </a:r>
          </a:p>
          <a:p>
            <a:pPr>
              <a:buNone/>
            </a:pPr>
            <a:r>
              <a:rPr kumimoji="1" lang="en-US" sz="2100" b="1" dirty="0"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a:rPr>
              <a:t>a]   a </a:t>
            </a:r>
            <a:r>
              <a:rPr kumimoji="1" lang="en-US" sz="2100" b="1" dirty="0" smtClean="0">
                <a:solidFill>
                  <a:srgbClr val="000000"/>
                </a:solidFill>
                <a:latin typeface="Courier New" charset="0"/>
                <a:ea typeface="Courier New" charset="0"/>
                <a:cs typeface="Courier New" charset="0"/>
                <a:sym typeface="Symbol" charset="2"/>
              </a:rPr>
              <a:t></a:t>
            </a:r>
            <a:r>
              <a:rPr kumimoji="1" lang="en-US" sz="2100" b="1" dirty="0" smtClean="0">
                <a:solidFill>
                  <a:srgbClr val="000000"/>
                </a:solidFill>
                <a:latin typeface="Courier New" charset="0"/>
                <a:ea typeface="Courier New" charset="0"/>
                <a:cs typeface="Courier New" charset="0"/>
                <a:sym typeface="Symbol"/>
              </a:rPr>
              <a:t> [a]</a:t>
            </a:r>
            <a:endParaRPr kumimoji="1" lang="en-US" sz="2100" b="1" dirty="0" smtClean="0">
              <a:solidFill>
                <a:srgbClr val="000000"/>
              </a:solidFill>
              <a:latin typeface="Courier New" charset="0"/>
              <a:ea typeface="Courier New" charset="0"/>
              <a:cs typeface="Courier New" charset="0"/>
              <a:sym typeface="Symbol" charset="2"/>
            </a:endParaRPr>
          </a:p>
          <a:p>
            <a:pPr>
              <a:buNone/>
            </a:pPr>
            <a:endParaRPr kumimoji="1" lang="en-US" sz="2100" b="1" dirty="0">
              <a:solidFill>
                <a:srgbClr val="000000"/>
              </a:solidFill>
              <a:latin typeface="Courier New" charset="0"/>
              <a:ea typeface="Courier New" charset="0"/>
              <a:cs typeface="Courier New" charset="0"/>
              <a:sym typeface="Symbol" charset="2"/>
            </a:endParaRPr>
          </a:p>
        </p:txBody>
      </p:sp>
      <p:sp>
        <p:nvSpPr>
          <p:cNvPr id="9" name="TextBox 8"/>
          <p:cNvSpPr txBox="1">
            <a:spLocks noChangeArrowheads="1"/>
          </p:cNvSpPr>
          <p:nvPr/>
        </p:nvSpPr>
        <p:spPr bwMode="auto">
          <a:xfrm>
            <a:off x="4846917" y="3447677"/>
            <a:ext cx="3839883" cy="1578894"/>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buNone/>
            </a:pPr>
            <a:r>
              <a:rPr kumimoji="1" lang="en-US" sz="2100" b="1" dirty="0" smtClean="0">
                <a:solidFill>
                  <a:schemeClr val="tx1"/>
                </a:solidFill>
                <a:latin typeface="Courier New" charset="0"/>
                <a:ea typeface="Courier New" charset="0"/>
                <a:cs typeface="Courier New" charset="0"/>
                <a:sym typeface="Symbol" charset="2"/>
              </a:rPr>
              <a:t></a:t>
            </a:r>
            <a:r>
              <a:rPr kumimoji="1" lang="en-US" sz="2100" b="1" dirty="0" smtClean="0">
                <a:solidFill>
                  <a:schemeClr val="tx1"/>
                </a:solidFill>
                <a:latin typeface="Courier New" charset="0"/>
                <a:ea typeface="Courier New" charset="0"/>
                <a:cs typeface="Courier New" charset="0"/>
              </a:rPr>
              <a:t>3, True, </a:t>
            </a:r>
            <a:r>
              <a:rPr kumimoji="1" lang="en-US" sz="2100" b="1" dirty="0" smtClean="0">
                <a:solidFill>
                  <a:schemeClr val="tx1"/>
                </a:solidFill>
                <a:latin typeface="Courier New" charset="0"/>
                <a:ea typeface="Courier New" charset="0"/>
                <a:cs typeface="Courier New" charset="0"/>
                <a:sym typeface="Symbol" charset="2"/>
              </a:rPr>
              <a:t>\</a:t>
            </a:r>
            <a:r>
              <a:rPr kumimoji="1" lang="en-US" sz="2100" b="1" dirty="0" err="1" smtClean="0">
                <a:solidFill>
                  <a:schemeClr val="tx1"/>
                </a:solidFill>
                <a:latin typeface="Courier New" charset="0"/>
                <a:ea typeface="Courier New" charset="0"/>
                <a:cs typeface="Courier New" charset="0"/>
                <a:sym typeface="Symbol" charset="2"/>
              </a:rPr>
              <a:t>x</a:t>
            </a:r>
            <a:r>
              <a:rPr kumimoji="1" lang="en-US" sz="2100" b="1" dirty="0" smtClean="0">
                <a:solidFill>
                  <a:schemeClr val="tx1"/>
                </a:solidFill>
                <a:latin typeface="Courier New" charset="0"/>
                <a:ea typeface="Courier New" charset="0"/>
                <a:cs typeface="Courier New" charset="0"/>
                <a:sym typeface="Symbol" charset="2"/>
              </a:rPr>
              <a:t>-&gt;</a:t>
            </a:r>
            <a:r>
              <a:rPr kumimoji="1" lang="en-US" sz="2100" b="1" dirty="0" err="1" smtClean="0">
                <a:solidFill>
                  <a:schemeClr val="tx1"/>
                </a:solidFill>
                <a:latin typeface="Courier New" charset="0"/>
                <a:ea typeface="Courier New" charset="0"/>
                <a:cs typeface="Courier New" charset="0"/>
                <a:sym typeface="Symbol" charset="2"/>
              </a:rPr>
              <a:t>x</a:t>
            </a:r>
            <a:endParaRPr kumimoji="1" lang="en-US" sz="2100" b="1" dirty="0" smtClean="0">
              <a:solidFill>
                <a:schemeClr val="tx1"/>
              </a:solidFill>
              <a:latin typeface="Courier New" charset="0"/>
              <a:ea typeface="Courier New" charset="0"/>
              <a:cs typeface="Courier New" charset="0"/>
            </a:endParaRPr>
          </a:p>
          <a:p>
            <a:pPr>
              <a:buNone/>
            </a:pPr>
            <a:r>
              <a:rPr kumimoji="1" lang="en-US" sz="2100" b="1" dirty="0" smtClean="0">
                <a:solidFill>
                  <a:schemeClr val="tx1"/>
                </a:solidFill>
                <a:latin typeface="Courier New" charset="0"/>
                <a:ea typeface="Courier New" charset="0"/>
                <a:cs typeface="Courier New" charset="0"/>
              </a:rPr>
              <a:t>Even integers</a:t>
            </a:r>
          </a:p>
          <a:p>
            <a:pPr>
              <a:buNone/>
            </a:pPr>
            <a:r>
              <a:rPr kumimoji="1" lang="en-US" sz="2100" b="1" dirty="0" err="1" smtClean="0">
                <a:solidFill>
                  <a:schemeClr val="tx1"/>
                </a:solidFill>
                <a:latin typeface="Courier New" charset="0"/>
                <a:ea typeface="Courier New" charset="0"/>
                <a:cs typeface="Courier New" charset="0"/>
                <a:sym typeface="Symbol" charset="2"/>
              </a:rPr>
              <a:t>f:Int</a:t>
            </a:r>
            <a:r>
              <a:rPr kumimoji="1" lang="en-US" sz="2100" b="1" dirty="0" smtClean="0">
                <a:solidFill>
                  <a:schemeClr val="tx1"/>
                </a:solidFill>
                <a:latin typeface="Courier New" charset="0"/>
                <a:ea typeface="Courier New" charset="0"/>
                <a:cs typeface="Courier New" charset="0"/>
                <a:sym typeface="Symbol" charset="2"/>
              </a:rPr>
              <a:t> </a:t>
            </a:r>
            <a:r>
              <a:rPr kumimoji="1" lang="en-US" sz="2100" b="1" dirty="0" err="1" smtClean="0">
                <a:solidFill>
                  <a:schemeClr val="tx1"/>
                </a:solidFill>
                <a:latin typeface="Courier New" charset="0"/>
                <a:ea typeface="Courier New" charset="0"/>
                <a:cs typeface="Courier New" charset="0"/>
                <a:sym typeface="Symbol" charset="2"/>
              </a:rPr>
              <a:t></a:t>
            </a:r>
            <a:r>
              <a:rPr kumimoji="1" lang="en-US" sz="2100" b="1" dirty="0" smtClean="0">
                <a:solidFill>
                  <a:schemeClr val="tx1"/>
                </a:solidFill>
                <a:latin typeface="Courier New" charset="0"/>
                <a:ea typeface="Courier New" charset="0"/>
                <a:cs typeface="Courier New" charset="0"/>
                <a:sym typeface="Symbol" charset="2"/>
              </a:rPr>
              <a:t> </a:t>
            </a:r>
            <a:r>
              <a:rPr kumimoji="1" lang="en-US" sz="2100" b="1" dirty="0" err="1" smtClean="0">
                <a:solidFill>
                  <a:schemeClr val="tx1"/>
                </a:solidFill>
                <a:latin typeface="Courier New" charset="0"/>
                <a:ea typeface="Courier New" charset="0"/>
                <a:cs typeface="Courier New" charset="0"/>
                <a:sym typeface="Symbol" charset="2"/>
              </a:rPr>
              <a:t>Int</a:t>
            </a:r>
            <a:r>
              <a:rPr kumimoji="1" lang="en-US" sz="2100" b="1" dirty="0" smtClean="0">
                <a:solidFill>
                  <a:schemeClr val="tx1"/>
                </a:solidFill>
                <a:latin typeface="Courier New" charset="0"/>
                <a:ea typeface="Courier New" charset="0"/>
                <a:cs typeface="Courier New" charset="0"/>
                <a:sym typeface="Symbol" charset="2"/>
              </a:rPr>
              <a:t> | </a:t>
            </a:r>
            <a:r>
              <a:rPr kumimoji="1" lang="en-US" sz="2100" b="1" dirty="0" err="1" smtClean="0">
                <a:solidFill>
                  <a:schemeClr val="tx1"/>
                </a:solidFill>
                <a:latin typeface="Courier New" charset="0"/>
                <a:ea typeface="Courier New" charset="0"/>
                <a:cs typeface="Courier New" charset="0"/>
                <a:sym typeface="Symbol" charset="2"/>
              </a:rPr>
              <a:t>x</a:t>
            </a:r>
            <a:r>
              <a:rPr kumimoji="1" lang="en-US" sz="2100" b="1" dirty="0" smtClean="0">
                <a:solidFill>
                  <a:schemeClr val="tx1"/>
                </a:solidFill>
                <a:latin typeface="Courier New" charset="0"/>
                <a:ea typeface="Courier New" charset="0"/>
                <a:cs typeface="Courier New" charset="0"/>
                <a:sym typeface="Symbol" charset="2"/>
              </a:rPr>
              <a:t>&gt;3 =&gt;          </a:t>
            </a:r>
          </a:p>
          <a:p>
            <a:pPr>
              <a:buNone/>
            </a:pPr>
            <a:r>
              <a:rPr kumimoji="1" lang="en-US" sz="2100" b="1" dirty="0" smtClean="0">
                <a:solidFill>
                  <a:schemeClr val="tx1"/>
                </a:solidFill>
                <a:latin typeface="Courier New" charset="0"/>
                <a:ea typeface="Courier New" charset="0"/>
                <a:cs typeface="Courier New" charset="0"/>
                <a:sym typeface="Symbol" charset="2"/>
              </a:rPr>
              <a:t>       </a:t>
            </a:r>
            <a:r>
              <a:rPr kumimoji="1" lang="en-US" sz="2100" b="1" dirty="0" err="1" smtClean="0">
                <a:solidFill>
                  <a:schemeClr val="tx1"/>
                </a:solidFill>
                <a:latin typeface="Courier New" charset="0"/>
                <a:ea typeface="Courier New" charset="0"/>
                <a:cs typeface="Courier New" charset="0"/>
                <a:sym typeface="Symbol" charset="2"/>
              </a:rPr>
              <a:t>f(x</a:t>
            </a:r>
            <a:r>
              <a:rPr kumimoji="1" lang="en-US" sz="2100" b="1" dirty="0" smtClean="0">
                <a:solidFill>
                  <a:schemeClr val="tx1"/>
                </a:solidFill>
                <a:latin typeface="Courier New" charset="0"/>
                <a:ea typeface="Courier New" charset="0"/>
                <a:cs typeface="Courier New" charset="0"/>
                <a:sym typeface="Symbol" charset="2"/>
              </a:rPr>
              <a:t>) &gt; </a:t>
            </a:r>
            <a:r>
              <a:rPr kumimoji="1" lang="en-US" sz="2100" b="1" dirty="0" err="1" smtClean="0">
                <a:solidFill>
                  <a:schemeClr val="tx1"/>
                </a:solidFill>
                <a:latin typeface="Courier New" charset="0"/>
                <a:ea typeface="Courier New" charset="0"/>
                <a:cs typeface="Courier New" charset="0"/>
                <a:sym typeface="Symbol" charset="2"/>
              </a:rPr>
              <a:t>x</a:t>
            </a:r>
            <a:r>
              <a:rPr kumimoji="1" lang="en-US" sz="2100" b="1" dirty="0" smtClean="0">
                <a:solidFill>
                  <a:schemeClr val="tx1"/>
                </a:solidFill>
                <a:latin typeface="Courier New" charset="0"/>
                <a:ea typeface="Courier New" charset="0"/>
                <a:cs typeface="Courier New" charset="0"/>
                <a:sym typeface="Symbol" charset="2"/>
              </a:rPr>
              <a:t> *(x+1)</a:t>
            </a:r>
            <a:endParaRPr kumimoji="1" lang="en-US" sz="2100" b="1" dirty="0">
              <a:solidFill>
                <a:schemeClr val="tx1"/>
              </a:solidFill>
              <a:latin typeface="Courier New" charset="0"/>
              <a:ea typeface="Courier New" charset="0"/>
              <a:cs typeface="Courier New" charset="0"/>
            </a:endParaRPr>
          </a:p>
        </p:txBody>
      </p:sp>
      <p:sp>
        <p:nvSpPr>
          <p:cNvPr id="10" name="Rounded Rectangular Callout 9"/>
          <p:cNvSpPr/>
          <p:nvPr/>
        </p:nvSpPr>
        <p:spPr>
          <a:xfrm>
            <a:off x="1225177" y="5943600"/>
            <a:ext cx="6828116" cy="783193"/>
          </a:xfrm>
          <a:prstGeom prst="wedgeRoundRectCallout">
            <a:avLst>
              <a:gd name="adj1" fmla="val -23745"/>
              <a:gd name="adj2" fmla="val 49693"/>
              <a:gd name="adj3" fmla="val 16667"/>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342900">
              <a:buFont typeface="Monotype Sorts" charset="2"/>
              <a:buNone/>
            </a:pPr>
            <a:r>
              <a:rPr kumimoji="1" lang="en-US" sz="2000" dirty="0" smtClean="0">
                <a:solidFill>
                  <a:schemeClr val="accent2">
                    <a:lumMod val="50000"/>
                  </a:schemeClr>
                </a:solidFill>
                <a:ea typeface="Comic Sans MS" charset="0"/>
                <a:cs typeface="Comic Sans MS" charset="0"/>
              </a:rPr>
              <a:t>Distinction between sets of values that are types and sets that are not types is </a:t>
            </a:r>
            <a:r>
              <a:rPr kumimoji="1" lang="en-US" sz="2000" i="1" dirty="0" smtClean="0">
                <a:solidFill>
                  <a:schemeClr val="accent2">
                    <a:lumMod val="50000"/>
                  </a:schemeClr>
                </a:solidFill>
                <a:ea typeface="Comic Sans MS" charset="0"/>
                <a:cs typeface="Comic Sans MS" charset="0"/>
              </a:rPr>
              <a:t>language dependent</a:t>
            </a:r>
            <a:endParaRPr kumimoji="1" lang="en-US" sz="2000" dirty="0">
              <a:solidFill>
                <a:schemeClr val="accent2">
                  <a:lumMod val="50000"/>
                </a:schemeClr>
              </a:solidFill>
              <a:ea typeface="Comic Sans MS" charset="0"/>
              <a:cs typeface="Comic Sans MS" charset="0"/>
            </a:endParaRPr>
          </a:p>
        </p:txBody>
      </p:sp>
    </p:spTree>
    <p:extLst>
      <p:ext uri="{BB962C8B-B14F-4D97-AF65-F5344CB8AC3E}">
        <p14:creationId xmlns:p14="http://schemas.microsoft.com/office/powerpoint/2010/main" xmlns="" val="150338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9" grpId="0" animBg="1"/>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200" dirty="0" smtClean="0"/>
              <a:t>Type Inference with </a:t>
            </a:r>
            <a:r>
              <a:rPr lang="en-US" sz="4200" dirty="0" err="1" smtClean="0"/>
              <a:t>Datatypes</a:t>
            </a:r>
            <a:endParaRPr lang="en-US" sz="4200" dirty="0"/>
          </a:p>
        </p:txBody>
      </p:sp>
      <p:sp>
        <p:nvSpPr>
          <p:cNvPr id="3" name="Content Placeholder 2"/>
          <p:cNvSpPr>
            <a:spLocks noGrp="1"/>
          </p:cNvSpPr>
          <p:nvPr>
            <p:ph idx="1"/>
          </p:nvPr>
        </p:nvSpPr>
        <p:spPr/>
        <p:txBody>
          <a:bodyPr/>
          <a:lstStyle/>
          <a:p>
            <a:r>
              <a:rPr lang="en-US" dirty="0" smtClean="0"/>
              <a:t>Example:</a:t>
            </a:r>
          </a:p>
          <a:p>
            <a:r>
              <a:rPr lang="en-US" dirty="0" smtClean="0"/>
              <a:t>Step 1: Build Parse Tree</a:t>
            </a:r>
          </a:p>
        </p:txBody>
      </p:sp>
      <p:sp>
        <p:nvSpPr>
          <p:cNvPr id="7" name="TextBox 6"/>
          <p:cNvSpPr txBox="1">
            <a:spLocks noChangeArrowheads="1"/>
          </p:cNvSpPr>
          <p:nvPr/>
        </p:nvSpPr>
        <p:spPr bwMode="auto">
          <a:xfrm>
            <a:off x="2819400" y="1714500"/>
            <a:ext cx="58674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length (</a:t>
            </a:r>
            <a:r>
              <a:rPr lang="en-US" dirty="0" err="1"/>
              <a:t>x:rest</a:t>
            </a:r>
            <a:r>
              <a:rPr lang="en-US" dirty="0"/>
              <a:t>) = 1 + (length rest)</a:t>
            </a:r>
          </a:p>
        </p:txBody>
      </p:sp>
      <p:pic>
        <p:nvPicPr>
          <p:cNvPr id="8" name="Picture 7"/>
          <p:cNvPicPr>
            <a:picLocks noChangeAspect="1"/>
          </p:cNvPicPr>
          <p:nvPr/>
        </p:nvPicPr>
        <p:blipFill>
          <a:blip r:embed="rId2" cstate="print"/>
          <a:stretch>
            <a:fillRect/>
          </a:stretch>
        </p:blipFill>
        <p:spPr>
          <a:xfrm>
            <a:off x="3251200" y="3060700"/>
            <a:ext cx="5664200" cy="3581400"/>
          </a:xfrm>
          <a:prstGeom prst="rect">
            <a:avLst/>
          </a:prstGeom>
        </p:spPr>
      </p:pic>
    </p:spTree>
    <p:extLst>
      <p:ext uri="{BB962C8B-B14F-4D97-AF65-F5344CB8AC3E}">
        <p14:creationId xmlns:p14="http://schemas.microsoft.com/office/powerpoint/2010/main" xmlns="" val="29050406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2: Assign type variables</a:t>
            </a:r>
          </a:p>
        </p:txBody>
      </p:sp>
      <p:sp>
        <p:nvSpPr>
          <p:cNvPr id="7" name="TextBox 6"/>
          <p:cNvSpPr txBox="1">
            <a:spLocks noChangeArrowheads="1"/>
          </p:cNvSpPr>
          <p:nvPr/>
        </p:nvSpPr>
        <p:spPr bwMode="auto">
          <a:xfrm>
            <a:off x="2819400" y="1714500"/>
            <a:ext cx="59436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length (</a:t>
            </a:r>
            <a:r>
              <a:rPr lang="en-US" dirty="0" err="1"/>
              <a:t>x:rest</a:t>
            </a:r>
            <a:r>
              <a:rPr lang="en-US" dirty="0"/>
              <a:t>) = 1 + (length rest)</a:t>
            </a:r>
          </a:p>
        </p:txBody>
      </p:sp>
      <p:pic>
        <p:nvPicPr>
          <p:cNvPr id="6" name="Picture 5"/>
          <p:cNvPicPr>
            <a:picLocks noChangeAspect="1"/>
          </p:cNvPicPr>
          <p:nvPr/>
        </p:nvPicPr>
        <p:blipFill>
          <a:blip r:embed="rId2" cstate="print"/>
          <a:stretch>
            <a:fillRect/>
          </a:stretch>
        </p:blipFill>
        <p:spPr>
          <a:xfrm>
            <a:off x="355600" y="2908300"/>
            <a:ext cx="8565120" cy="3632200"/>
          </a:xfrm>
          <a:prstGeom prst="rect">
            <a:avLst/>
          </a:prstGeom>
        </p:spPr>
      </p:pic>
    </p:spTree>
    <p:extLst>
      <p:ext uri="{BB962C8B-B14F-4D97-AF65-F5344CB8AC3E}">
        <p14:creationId xmlns:p14="http://schemas.microsoft.com/office/powerpoint/2010/main" xmlns="" val="10428912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3: Generate constraints</a:t>
            </a:r>
          </a:p>
        </p:txBody>
      </p:sp>
      <p:sp>
        <p:nvSpPr>
          <p:cNvPr id="7" name="TextBox 6"/>
          <p:cNvSpPr txBox="1">
            <a:spLocks noChangeArrowheads="1"/>
          </p:cNvSpPr>
          <p:nvPr/>
        </p:nvSpPr>
        <p:spPr bwMode="auto">
          <a:xfrm>
            <a:off x="2819400" y="1714500"/>
            <a:ext cx="58674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length (</a:t>
            </a:r>
            <a:r>
              <a:rPr lang="en-US" dirty="0" err="1"/>
              <a:t>x:rest</a:t>
            </a:r>
            <a:r>
              <a:rPr lang="en-US" dirty="0"/>
              <a:t>) = 1 + (length rest)</a:t>
            </a:r>
          </a:p>
        </p:txBody>
      </p:sp>
      <p:pic>
        <p:nvPicPr>
          <p:cNvPr id="6" name="Picture 5"/>
          <p:cNvPicPr>
            <a:picLocks noChangeAspect="1"/>
          </p:cNvPicPr>
          <p:nvPr/>
        </p:nvPicPr>
        <p:blipFill>
          <a:blip r:embed="rId2" cstate="print"/>
          <a:stretch>
            <a:fillRect/>
          </a:stretch>
        </p:blipFill>
        <p:spPr>
          <a:xfrm>
            <a:off x="355600" y="2908300"/>
            <a:ext cx="8565120" cy="3632200"/>
          </a:xfrm>
          <a:prstGeom prst="rect">
            <a:avLst/>
          </a:prstGeom>
        </p:spPr>
      </p:pic>
      <p:sp>
        <p:nvSpPr>
          <p:cNvPr id="8" name="Rectangle 7"/>
          <p:cNvSpPr/>
          <p:nvPr/>
        </p:nvSpPr>
        <p:spPr>
          <a:xfrm>
            <a:off x="5638800" y="2104477"/>
            <a:ext cx="3467100" cy="2696123"/>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t_3 -&gt; t_10</a:t>
            </a:r>
          </a:p>
          <a:p>
            <a:pPr algn="l">
              <a:buNone/>
            </a:pPr>
            <a:r>
              <a:rPr lang="en-US" sz="1800" b="1" dirty="0">
                <a:solidFill>
                  <a:schemeClr val="accent1">
                    <a:lumMod val="50000"/>
                  </a:schemeClr>
                </a:solidFill>
                <a:latin typeface="Courier New" pitchFamily="49" charset="0"/>
                <a:cs typeface="Courier New" pitchFamily="49" charset="0"/>
              </a:rPr>
              <a:t>t_3 = t_2</a:t>
            </a:r>
          </a:p>
          <a:p>
            <a:pPr algn="l">
              <a:buNone/>
            </a:pPr>
            <a:r>
              <a:rPr lang="en-US" sz="1800" b="1" dirty="0">
                <a:solidFill>
                  <a:schemeClr val="accent1">
                    <a:lumMod val="50000"/>
                  </a:schemeClr>
                </a:solidFill>
                <a:latin typeface="Courier New" pitchFamily="49" charset="0"/>
                <a:cs typeface="Courier New" pitchFamily="49" charset="0"/>
              </a:rPr>
              <a:t>t_3 = [t_1]</a:t>
            </a:r>
          </a:p>
          <a:p>
            <a:pPr algn="l">
              <a:buNone/>
            </a:pPr>
            <a:r>
              <a:rPr lang="en-US" sz="1800" b="1" dirty="0">
                <a:solidFill>
                  <a:schemeClr val="accent1">
                    <a:lumMod val="50000"/>
                  </a:schemeClr>
                </a:solidFill>
                <a:latin typeface="Courier New" pitchFamily="49" charset="0"/>
                <a:cs typeface="Courier New" pitchFamily="49" charset="0"/>
              </a:rPr>
              <a:t>t_6 = t_9 -&gt; t_10</a:t>
            </a:r>
          </a:p>
          <a:p>
            <a:pPr algn="l">
              <a:buNone/>
            </a:pPr>
            <a:r>
              <a:rPr lang="en-US" sz="1800" b="1" dirty="0">
                <a:solidFill>
                  <a:schemeClr val="accent1">
                    <a:lumMod val="50000"/>
                  </a:schemeClr>
                </a:solidFill>
                <a:latin typeface="Courier New" pitchFamily="49" charset="0"/>
                <a:cs typeface="Courier New" pitchFamily="49" charset="0"/>
              </a:rPr>
              <a:t>t_4 = t_5 -&gt; t_6</a:t>
            </a:r>
          </a:p>
          <a:p>
            <a:pPr algn="l">
              <a:buNone/>
            </a:pPr>
            <a:r>
              <a:rPr lang="en-US" sz="1800" b="1" dirty="0">
                <a:solidFill>
                  <a:schemeClr val="accent1">
                    <a:lumMod val="50000"/>
                  </a:schemeClr>
                </a:solidFill>
                <a:latin typeface="Courier New" pitchFamily="49" charset="0"/>
                <a:cs typeface="Courier New" pitchFamily="49" charset="0"/>
              </a:rPr>
              <a:t>t_4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t_5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t_0 = t_2 -&gt; t_9</a:t>
            </a:r>
          </a:p>
        </p:txBody>
      </p:sp>
    </p:spTree>
    <p:extLst>
      <p:ext uri="{BB962C8B-B14F-4D97-AF65-F5344CB8AC3E}">
        <p14:creationId xmlns:p14="http://schemas.microsoft.com/office/powerpoint/2010/main" xmlns="" val="96497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534400" cy="1143000"/>
          </a:xfrm>
        </p:spPr>
        <p:txBody>
          <a:bodyPr/>
          <a:lstStyle/>
          <a:p>
            <a:r>
              <a:rPr lang="en-US" sz="4000" dirty="0" smtClean="0"/>
              <a:t>Type Inference with </a:t>
            </a:r>
            <a:r>
              <a:rPr lang="en-US" sz="4000" dirty="0" err="1" smtClean="0"/>
              <a:t>Datatypes</a:t>
            </a:r>
            <a:endParaRPr lang="en-US" sz="4300" dirty="0"/>
          </a:p>
        </p:txBody>
      </p:sp>
      <p:sp>
        <p:nvSpPr>
          <p:cNvPr id="3" name="Content Placeholder 2"/>
          <p:cNvSpPr>
            <a:spLocks noGrp="1"/>
          </p:cNvSpPr>
          <p:nvPr>
            <p:ph idx="1"/>
          </p:nvPr>
        </p:nvSpPr>
        <p:spPr/>
        <p:txBody>
          <a:bodyPr/>
          <a:lstStyle/>
          <a:p>
            <a:r>
              <a:rPr lang="en-US" dirty="0" smtClean="0"/>
              <a:t>Example:</a:t>
            </a:r>
          </a:p>
          <a:p>
            <a:r>
              <a:rPr lang="en-US" dirty="0" smtClean="0"/>
              <a:t>Step 3: Solve Constraints</a:t>
            </a:r>
          </a:p>
        </p:txBody>
      </p:sp>
      <p:sp>
        <p:nvSpPr>
          <p:cNvPr id="7" name="TextBox 6"/>
          <p:cNvSpPr txBox="1">
            <a:spLocks noChangeArrowheads="1"/>
          </p:cNvSpPr>
          <p:nvPr/>
        </p:nvSpPr>
        <p:spPr bwMode="auto">
          <a:xfrm>
            <a:off x="2819400" y="1714500"/>
            <a:ext cx="57150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length (</a:t>
            </a:r>
            <a:r>
              <a:rPr lang="en-US" dirty="0" err="1"/>
              <a:t>x:rest</a:t>
            </a:r>
            <a:r>
              <a:rPr lang="en-US" dirty="0"/>
              <a:t>) = 1 + (length rest)</a:t>
            </a:r>
          </a:p>
        </p:txBody>
      </p:sp>
      <p:pic>
        <p:nvPicPr>
          <p:cNvPr id="6" name="Picture 5"/>
          <p:cNvPicPr>
            <a:picLocks noChangeAspect="1"/>
          </p:cNvPicPr>
          <p:nvPr/>
        </p:nvPicPr>
        <p:blipFill>
          <a:blip r:embed="rId3" cstate="print"/>
          <a:stretch>
            <a:fillRect/>
          </a:stretch>
        </p:blipFill>
        <p:spPr>
          <a:xfrm>
            <a:off x="355600" y="2908300"/>
            <a:ext cx="8565120" cy="3632200"/>
          </a:xfrm>
          <a:prstGeom prst="rect">
            <a:avLst/>
          </a:prstGeom>
        </p:spPr>
      </p:pic>
      <p:sp>
        <p:nvSpPr>
          <p:cNvPr id="8" name="Rectangle 7"/>
          <p:cNvSpPr/>
          <p:nvPr/>
        </p:nvSpPr>
        <p:spPr>
          <a:xfrm>
            <a:off x="5638800" y="2104477"/>
            <a:ext cx="3352800" cy="2696123"/>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t_3 -&gt; t_10</a:t>
            </a:r>
          </a:p>
          <a:p>
            <a:pPr algn="l">
              <a:buNone/>
            </a:pPr>
            <a:r>
              <a:rPr lang="en-US" sz="1800" b="1" dirty="0">
                <a:solidFill>
                  <a:schemeClr val="accent1">
                    <a:lumMod val="50000"/>
                  </a:schemeClr>
                </a:solidFill>
                <a:latin typeface="Courier New" pitchFamily="49" charset="0"/>
                <a:cs typeface="Courier New" pitchFamily="49" charset="0"/>
              </a:rPr>
              <a:t>t_3 = t_2</a:t>
            </a:r>
          </a:p>
          <a:p>
            <a:pPr algn="l">
              <a:buNone/>
            </a:pPr>
            <a:r>
              <a:rPr lang="en-US" sz="1800" b="1" dirty="0">
                <a:solidFill>
                  <a:schemeClr val="accent1">
                    <a:lumMod val="50000"/>
                  </a:schemeClr>
                </a:solidFill>
                <a:latin typeface="Courier New" pitchFamily="49" charset="0"/>
                <a:cs typeface="Courier New" pitchFamily="49" charset="0"/>
              </a:rPr>
              <a:t>t_3 = [t_1]</a:t>
            </a:r>
          </a:p>
          <a:p>
            <a:pPr algn="l">
              <a:buNone/>
            </a:pPr>
            <a:r>
              <a:rPr lang="en-US" sz="1800" b="1" dirty="0">
                <a:solidFill>
                  <a:schemeClr val="accent1">
                    <a:lumMod val="50000"/>
                  </a:schemeClr>
                </a:solidFill>
                <a:latin typeface="Courier New" pitchFamily="49" charset="0"/>
                <a:cs typeface="Courier New" pitchFamily="49" charset="0"/>
              </a:rPr>
              <a:t>t_6 = t_9 -&gt; t_10</a:t>
            </a:r>
          </a:p>
          <a:p>
            <a:pPr algn="l">
              <a:buNone/>
            </a:pPr>
            <a:r>
              <a:rPr lang="en-US" sz="1800" b="1" dirty="0">
                <a:solidFill>
                  <a:schemeClr val="accent1">
                    <a:lumMod val="50000"/>
                  </a:schemeClr>
                </a:solidFill>
                <a:latin typeface="Courier New" pitchFamily="49" charset="0"/>
                <a:cs typeface="Courier New" pitchFamily="49" charset="0"/>
              </a:rPr>
              <a:t>t_4 = t_5 -&gt; t_6</a:t>
            </a:r>
          </a:p>
          <a:p>
            <a:pPr algn="l">
              <a:buNone/>
            </a:pPr>
            <a:r>
              <a:rPr lang="en-US" sz="1800" b="1" dirty="0">
                <a:solidFill>
                  <a:schemeClr val="accent1">
                    <a:lumMod val="50000"/>
                  </a:schemeClr>
                </a:solidFill>
                <a:latin typeface="Courier New" pitchFamily="49" charset="0"/>
                <a:cs typeface="Courier New" pitchFamily="49" charset="0"/>
              </a:rPr>
              <a:t>t_4 =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r>
              <a:rPr lang="en-US" sz="1800" b="1" dirty="0">
                <a:solidFill>
                  <a:schemeClr val="accent1">
                    <a:lumMod val="50000"/>
                  </a:schemeClr>
                </a:solidFill>
                <a:latin typeface="Courier New" pitchFamily="49" charset="0"/>
                <a:cs typeface="Courier New" pitchFamily="49" charset="0"/>
              </a:rPr>
              <a:t> -&gt;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t_5 =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a:p>
            <a:pPr algn="l">
              <a:buNone/>
            </a:pPr>
            <a:r>
              <a:rPr lang="en-US" sz="1800" b="1" dirty="0">
                <a:solidFill>
                  <a:schemeClr val="accent1">
                    <a:lumMod val="50000"/>
                  </a:schemeClr>
                </a:solidFill>
                <a:latin typeface="Courier New" pitchFamily="49" charset="0"/>
                <a:cs typeface="Courier New" pitchFamily="49" charset="0"/>
              </a:rPr>
              <a:t>t_0 = t_2 -&gt; t_9</a:t>
            </a:r>
          </a:p>
        </p:txBody>
      </p:sp>
      <p:sp>
        <p:nvSpPr>
          <p:cNvPr id="9" name="Rectangle 8"/>
          <p:cNvSpPr/>
          <p:nvPr/>
        </p:nvSpPr>
        <p:spPr>
          <a:xfrm>
            <a:off x="292100" y="6254237"/>
            <a:ext cx="2743200" cy="369332"/>
          </a:xfrm>
          <a:prstGeom prst="rect">
            <a:avLst/>
          </a:prstGeom>
          <a:solidFill>
            <a:schemeClr val="accent5">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buNone/>
            </a:pPr>
            <a:r>
              <a:rPr lang="en-US" sz="1800" b="1" dirty="0">
                <a:solidFill>
                  <a:schemeClr val="accent1">
                    <a:lumMod val="50000"/>
                  </a:schemeClr>
                </a:solidFill>
                <a:latin typeface="Courier New" pitchFamily="49" charset="0"/>
                <a:cs typeface="Courier New" pitchFamily="49" charset="0"/>
              </a:rPr>
              <a:t>t_0 = [t_1] -&gt; </a:t>
            </a:r>
            <a:r>
              <a:rPr lang="en-US" sz="1800" b="1" dirty="0" err="1">
                <a:solidFill>
                  <a:schemeClr val="accent1">
                    <a:lumMod val="50000"/>
                  </a:schemeClr>
                </a:solidFill>
                <a:latin typeface="Courier New" pitchFamily="49" charset="0"/>
                <a:cs typeface="Courier New" pitchFamily="49" charset="0"/>
              </a:rPr>
              <a:t>Int</a:t>
            </a:r>
            <a:endParaRPr lang="en-US" sz="1800" b="1" dirty="0">
              <a:solidFill>
                <a:schemeClr val="accent1">
                  <a:lumMod val="50000"/>
                </a:schemeClr>
              </a:solidFill>
              <a:latin typeface="Courier New" pitchFamily="49" charset="0"/>
              <a:cs typeface="Courier New" pitchFamily="49" charset="0"/>
            </a:endParaRPr>
          </a:p>
        </p:txBody>
      </p:sp>
    </p:spTree>
    <p:extLst>
      <p:ext uri="{BB962C8B-B14F-4D97-AF65-F5344CB8AC3E}">
        <p14:creationId xmlns:p14="http://schemas.microsoft.com/office/powerpoint/2010/main" xmlns="" val="38023658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Multiple Clauses</a:t>
            </a:r>
            <a:endParaRPr lang="en-US" dirty="0"/>
          </a:p>
        </p:txBody>
      </p:sp>
      <p:sp>
        <p:nvSpPr>
          <p:cNvPr id="40963" name="Rectangle 3"/>
          <p:cNvSpPr>
            <a:spLocks noGrp="1" noChangeArrowheads="1"/>
          </p:cNvSpPr>
          <p:nvPr>
            <p:ph type="body" idx="1"/>
          </p:nvPr>
        </p:nvSpPr>
        <p:spPr>
          <a:xfrm>
            <a:off x="457200" y="1600200"/>
            <a:ext cx="8229600" cy="4800600"/>
          </a:xfrm>
        </p:spPr>
        <p:txBody>
          <a:bodyPr>
            <a:normAutofit fontScale="92500" lnSpcReduction="10000"/>
          </a:bodyPr>
          <a:lstStyle/>
          <a:p>
            <a:r>
              <a:rPr lang="en-US" dirty="0" smtClean="0"/>
              <a:t>Function with multiple clauses</a:t>
            </a:r>
          </a:p>
          <a:p>
            <a:pPr lvl="1"/>
            <a:endParaRPr lang="en-US" dirty="0" smtClean="0"/>
          </a:p>
          <a:p>
            <a:endParaRPr lang="en-US" dirty="0" smtClean="0"/>
          </a:p>
          <a:p>
            <a:r>
              <a:rPr lang="en-US" dirty="0" smtClean="0"/>
              <a:t>Infer type of each clause</a:t>
            </a:r>
          </a:p>
          <a:p>
            <a:pPr lvl="1"/>
            <a:r>
              <a:rPr lang="en-US" dirty="0" smtClean="0"/>
              <a:t>First clause:     				</a:t>
            </a:r>
          </a:p>
          <a:p>
            <a:pPr lvl="1"/>
            <a:endParaRPr lang="en-US" dirty="0" smtClean="0">
              <a:sym typeface="Symbol" charset="2"/>
            </a:endParaRPr>
          </a:p>
          <a:p>
            <a:pPr lvl="1"/>
            <a:r>
              <a:rPr lang="en-US" dirty="0" smtClean="0"/>
              <a:t>Second clause: 				</a:t>
            </a:r>
          </a:p>
          <a:p>
            <a:pPr lvl="1"/>
            <a:endParaRPr lang="en-US" dirty="0" smtClean="0"/>
          </a:p>
          <a:p>
            <a:r>
              <a:rPr lang="en-US" dirty="0" smtClean="0"/>
              <a:t>Combine by equating types of two clauses                	</a:t>
            </a:r>
            <a:endParaRPr lang="en-US" dirty="0"/>
          </a:p>
        </p:txBody>
      </p:sp>
      <p:sp>
        <p:nvSpPr>
          <p:cNvPr id="4" name="TextBox 3"/>
          <p:cNvSpPr txBox="1">
            <a:spLocks noChangeArrowheads="1"/>
          </p:cNvSpPr>
          <p:nvPr/>
        </p:nvSpPr>
        <p:spPr bwMode="auto">
          <a:xfrm>
            <a:off x="1790700" y="2202359"/>
            <a:ext cx="61341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append ([],</a:t>
            </a:r>
            <a:r>
              <a:rPr lang="en-US" dirty="0" err="1"/>
              <a:t>r</a:t>
            </a:r>
            <a:r>
              <a:rPr lang="en-US" dirty="0"/>
              <a:t>) = </a:t>
            </a:r>
            <a:r>
              <a:rPr lang="en-US" dirty="0" err="1"/>
              <a:t>r</a:t>
            </a:r>
            <a:endParaRPr lang="en-US" dirty="0"/>
          </a:p>
          <a:p>
            <a:r>
              <a:rPr lang="en-US" dirty="0"/>
              <a:t>append (</a:t>
            </a:r>
            <a:r>
              <a:rPr lang="en-US" dirty="0" err="1"/>
              <a:t>x:xs</a:t>
            </a:r>
            <a:r>
              <a:rPr lang="en-US" dirty="0"/>
              <a:t>, </a:t>
            </a:r>
            <a:r>
              <a:rPr lang="en-US" dirty="0" err="1"/>
              <a:t>r</a:t>
            </a:r>
            <a:r>
              <a:rPr lang="en-US" dirty="0"/>
              <a:t>) = </a:t>
            </a:r>
            <a:r>
              <a:rPr lang="en-US" dirty="0" err="1"/>
              <a:t>x</a:t>
            </a:r>
            <a:r>
              <a:rPr lang="en-US" dirty="0"/>
              <a:t> : append (</a:t>
            </a:r>
            <a:r>
              <a:rPr lang="en-US" dirty="0" err="1"/>
              <a:t>xs</a:t>
            </a:r>
            <a:r>
              <a:rPr lang="en-US" dirty="0"/>
              <a:t>, </a:t>
            </a:r>
            <a:r>
              <a:rPr lang="en-US" dirty="0" err="1"/>
              <a:t>r</a:t>
            </a:r>
            <a:r>
              <a:rPr lang="en-US" dirty="0"/>
              <a:t>)</a:t>
            </a:r>
          </a:p>
        </p:txBody>
      </p:sp>
      <p:sp>
        <p:nvSpPr>
          <p:cNvPr id="5" name="TextBox 4"/>
          <p:cNvSpPr txBox="1">
            <a:spLocks noChangeArrowheads="1"/>
          </p:cNvSpPr>
          <p:nvPr/>
        </p:nvSpPr>
        <p:spPr bwMode="auto">
          <a:xfrm>
            <a:off x="1778000" y="3943290"/>
            <a:ext cx="61468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&gt; append :: ([t_1], t_2) -&gt; t_2</a:t>
            </a:r>
          </a:p>
        </p:txBody>
      </p:sp>
      <p:sp>
        <p:nvSpPr>
          <p:cNvPr id="6" name="TextBox 5"/>
          <p:cNvSpPr txBox="1">
            <a:spLocks noChangeArrowheads="1"/>
          </p:cNvSpPr>
          <p:nvPr/>
        </p:nvSpPr>
        <p:spPr bwMode="auto">
          <a:xfrm>
            <a:off x="1790700" y="4857690"/>
            <a:ext cx="61341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&gt; append :: ([t_3], t_4) -&gt; [t_3]</a:t>
            </a:r>
          </a:p>
        </p:txBody>
      </p:sp>
      <p:sp>
        <p:nvSpPr>
          <p:cNvPr id="7" name="TextBox 6"/>
          <p:cNvSpPr txBox="1">
            <a:spLocks noChangeArrowheads="1"/>
          </p:cNvSpPr>
          <p:nvPr/>
        </p:nvSpPr>
        <p:spPr bwMode="auto">
          <a:xfrm>
            <a:off x="1790700" y="5803900"/>
            <a:ext cx="61341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&gt; append :: ([t_1], [t_1]) -&gt; [t_1]</a:t>
            </a:r>
          </a:p>
        </p:txBody>
      </p:sp>
    </p:spTree>
    <p:extLst>
      <p:ext uri="{BB962C8B-B14F-4D97-AF65-F5344CB8AC3E}">
        <p14:creationId xmlns:p14="http://schemas.microsoft.com/office/powerpoint/2010/main" xmlns="" val="25690248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Most General Type</a:t>
            </a:r>
            <a:endParaRPr lang="en-US" dirty="0"/>
          </a:p>
        </p:txBody>
      </p:sp>
      <p:sp>
        <p:nvSpPr>
          <p:cNvPr id="41987" name="Rectangle 3"/>
          <p:cNvSpPr>
            <a:spLocks noGrp="1" noChangeArrowheads="1"/>
          </p:cNvSpPr>
          <p:nvPr>
            <p:ph type="body" idx="1"/>
          </p:nvPr>
        </p:nvSpPr>
        <p:spPr>
          <a:xfrm>
            <a:off x="457200" y="1600200"/>
            <a:ext cx="8229600" cy="5181600"/>
          </a:xfrm>
        </p:spPr>
        <p:txBody>
          <a:bodyPr>
            <a:normAutofit/>
          </a:bodyPr>
          <a:lstStyle/>
          <a:p>
            <a:r>
              <a:rPr lang="en-US" sz="2800" dirty="0" smtClean="0"/>
              <a:t>Type inference produces the </a:t>
            </a:r>
            <a:r>
              <a:rPr lang="en-US" sz="2800" i="1" dirty="0" smtClean="0"/>
              <a:t>most general type</a:t>
            </a:r>
            <a:endParaRPr lang="en-US" sz="2800" dirty="0" smtClean="0"/>
          </a:p>
          <a:p>
            <a:pPr lvl="1"/>
            <a:endParaRPr lang="en-US" sz="2400" dirty="0" smtClean="0"/>
          </a:p>
          <a:p>
            <a:endParaRPr lang="en-US" sz="2800" dirty="0" smtClean="0"/>
          </a:p>
          <a:p>
            <a:endParaRPr lang="en-US" sz="2800" dirty="0" smtClean="0"/>
          </a:p>
          <a:p>
            <a:r>
              <a:rPr lang="en-US" sz="2800" dirty="0" smtClean="0"/>
              <a:t>Functions may have many less general types</a:t>
            </a:r>
          </a:p>
          <a:p>
            <a:endParaRPr lang="en-US" sz="2800" dirty="0" smtClean="0"/>
          </a:p>
          <a:p>
            <a:endParaRPr lang="en-US" sz="2800" dirty="0" smtClean="0"/>
          </a:p>
          <a:p>
            <a:endParaRPr lang="en-US" sz="2800" dirty="0" smtClean="0">
              <a:sym typeface="Symbol" charset="2"/>
            </a:endParaRPr>
          </a:p>
          <a:p>
            <a:r>
              <a:rPr lang="en-US" sz="2800" dirty="0" smtClean="0">
                <a:sym typeface="Symbol" charset="2"/>
              </a:rPr>
              <a:t>Less general types are all instances of most general type, also called the </a:t>
            </a:r>
            <a:r>
              <a:rPr lang="en-US" sz="2800" i="1" dirty="0" smtClean="0">
                <a:sym typeface="Symbol" charset="2"/>
              </a:rPr>
              <a:t>principal type</a:t>
            </a:r>
            <a:endParaRPr lang="en-US" sz="2800" dirty="0" smtClean="0">
              <a:sym typeface="Symbol" charset="2"/>
            </a:endParaRPr>
          </a:p>
        </p:txBody>
      </p:sp>
      <p:sp>
        <p:nvSpPr>
          <p:cNvPr id="4" name="TextBox 3"/>
          <p:cNvSpPr txBox="1">
            <a:spLocks noChangeArrowheads="1"/>
          </p:cNvSpPr>
          <p:nvPr/>
        </p:nvSpPr>
        <p:spPr bwMode="auto">
          <a:xfrm>
            <a:off x="1689100" y="2366427"/>
            <a:ext cx="6273800" cy="1138773"/>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map (</a:t>
            </a:r>
            <a:r>
              <a:rPr lang="en-US" dirty="0" err="1"/>
              <a:t>f</a:t>
            </a:r>
            <a:r>
              <a:rPr lang="en-US" dirty="0"/>
              <a:t>, []  ) = []</a:t>
            </a:r>
          </a:p>
          <a:p>
            <a:r>
              <a:rPr lang="en-US" dirty="0"/>
              <a:t>map (</a:t>
            </a:r>
            <a:r>
              <a:rPr lang="en-US" dirty="0" err="1"/>
              <a:t>f</a:t>
            </a:r>
            <a:r>
              <a:rPr lang="en-US" dirty="0"/>
              <a:t>, </a:t>
            </a:r>
            <a:r>
              <a:rPr lang="en-US" dirty="0" err="1"/>
              <a:t>x:xs</a:t>
            </a:r>
            <a:r>
              <a:rPr lang="en-US" dirty="0"/>
              <a:t>) = </a:t>
            </a:r>
            <a:r>
              <a:rPr lang="en-US" dirty="0" err="1"/>
              <a:t>f</a:t>
            </a:r>
            <a:r>
              <a:rPr lang="en-US" dirty="0"/>
              <a:t> </a:t>
            </a:r>
            <a:r>
              <a:rPr lang="en-US" dirty="0" err="1"/>
              <a:t>x</a:t>
            </a:r>
            <a:r>
              <a:rPr lang="en-US" dirty="0"/>
              <a:t> : map (</a:t>
            </a:r>
            <a:r>
              <a:rPr lang="en-US" dirty="0" err="1"/>
              <a:t>f</a:t>
            </a:r>
            <a:r>
              <a:rPr lang="en-US" dirty="0"/>
              <a:t>, </a:t>
            </a:r>
            <a:r>
              <a:rPr lang="en-US" dirty="0" err="1"/>
              <a:t>xs</a:t>
            </a:r>
            <a:r>
              <a:rPr lang="en-US" dirty="0"/>
              <a:t>)</a:t>
            </a:r>
          </a:p>
          <a:p>
            <a:r>
              <a:rPr lang="en-US" dirty="0"/>
              <a:t>&gt; map :: (t_1 -&gt; t_2, [t_1]) -&gt; [t_2]</a:t>
            </a:r>
          </a:p>
        </p:txBody>
      </p:sp>
      <p:sp>
        <p:nvSpPr>
          <p:cNvPr id="5" name="TextBox 4"/>
          <p:cNvSpPr txBox="1">
            <a:spLocks noChangeArrowheads="1"/>
          </p:cNvSpPr>
          <p:nvPr/>
        </p:nvSpPr>
        <p:spPr bwMode="auto">
          <a:xfrm>
            <a:off x="1676400" y="4195227"/>
            <a:ext cx="6286500" cy="1138773"/>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&gt; map :: (t_1  -&gt; </a:t>
            </a:r>
            <a:r>
              <a:rPr lang="en-US" dirty="0" err="1"/>
              <a:t>Int</a:t>
            </a:r>
            <a:r>
              <a:rPr lang="en-US" dirty="0"/>
              <a:t>, [t_1])  -&gt; [</a:t>
            </a:r>
            <a:r>
              <a:rPr lang="en-US" dirty="0" err="1"/>
              <a:t>Int</a:t>
            </a:r>
            <a:r>
              <a:rPr lang="en-US" dirty="0"/>
              <a:t>]</a:t>
            </a:r>
          </a:p>
          <a:p>
            <a:r>
              <a:rPr lang="en-US" dirty="0"/>
              <a:t>&gt; map :: (</a:t>
            </a:r>
            <a:r>
              <a:rPr lang="en-US" dirty="0" err="1"/>
              <a:t>Bool</a:t>
            </a:r>
            <a:r>
              <a:rPr lang="en-US" dirty="0"/>
              <a:t> -&gt; t_2, [</a:t>
            </a:r>
            <a:r>
              <a:rPr lang="en-US" dirty="0" err="1"/>
              <a:t>Bool</a:t>
            </a:r>
            <a:r>
              <a:rPr lang="en-US" dirty="0"/>
              <a:t>]) -&gt; [t_2]</a:t>
            </a:r>
          </a:p>
          <a:p>
            <a:r>
              <a:rPr lang="en-US" dirty="0"/>
              <a:t>&gt; map :: (Char -&gt; </a:t>
            </a:r>
            <a:r>
              <a:rPr lang="en-US" dirty="0" err="1"/>
              <a:t>Int</a:t>
            </a:r>
            <a:r>
              <a:rPr lang="en-US" dirty="0"/>
              <a:t>, [Char]) -&gt; [</a:t>
            </a:r>
            <a:r>
              <a:rPr lang="en-US" dirty="0" err="1"/>
              <a:t>Int</a:t>
            </a:r>
            <a:r>
              <a:rPr lang="en-US" dirty="0"/>
              <a:t>]</a:t>
            </a:r>
          </a:p>
        </p:txBody>
      </p:sp>
    </p:spTree>
    <p:extLst>
      <p:ext uri="{BB962C8B-B14F-4D97-AF65-F5344CB8AC3E}">
        <p14:creationId xmlns:p14="http://schemas.microsoft.com/office/powerpoint/2010/main" xmlns="" val="7204623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Type Inference Algorithm</a:t>
            </a:r>
            <a:endParaRPr lang="en-US" dirty="0"/>
          </a:p>
        </p:txBody>
      </p:sp>
      <p:sp>
        <p:nvSpPr>
          <p:cNvPr id="43011" name="Content Placeholder 2"/>
          <p:cNvSpPr>
            <a:spLocks noGrp="1"/>
          </p:cNvSpPr>
          <p:nvPr>
            <p:ph idx="1"/>
          </p:nvPr>
        </p:nvSpPr>
        <p:spPr/>
        <p:txBody>
          <a:bodyPr>
            <a:normAutofit lnSpcReduction="10000"/>
          </a:bodyPr>
          <a:lstStyle/>
          <a:p>
            <a:r>
              <a:rPr lang="en-US" dirty="0" smtClean="0"/>
              <a:t>When </a:t>
            </a:r>
            <a:r>
              <a:rPr lang="en-US" dirty="0" err="1" smtClean="0"/>
              <a:t>Hindley</a:t>
            </a:r>
            <a:r>
              <a:rPr lang="en-US" dirty="0" smtClean="0"/>
              <a:t>/Milner type inference algorithm was developed, its complexity was unknown</a:t>
            </a:r>
          </a:p>
          <a:p>
            <a:r>
              <a:rPr lang="en-US" dirty="0" smtClean="0"/>
              <a:t>In 1989, </a:t>
            </a:r>
            <a:r>
              <a:rPr lang="en-US" dirty="0" err="1" smtClean="0"/>
              <a:t>Kanellakis</a:t>
            </a:r>
            <a:r>
              <a:rPr lang="en-US" dirty="0" smtClean="0"/>
              <a:t>, </a:t>
            </a:r>
            <a:r>
              <a:rPr lang="en-US" dirty="0" err="1" smtClean="0"/>
              <a:t>Mairson</a:t>
            </a:r>
            <a:r>
              <a:rPr lang="en-US" dirty="0" smtClean="0"/>
              <a:t>, and Mitchell proved that the problem was exponential-time complete</a:t>
            </a:r>
          </a:p>
          <a:p>
            <a:r>
              <a:rPr lang="en-US" dirty="0" smtClean="0"/>
              <a:t>Usually linear in practice though…</a:t>
            </a:r>
          </a:p>
          <a:p>
            <a:pPr lvl="1"/>
            <a:r>
              <a:rPr lang="en-US" dirty="0" smtClean="0"/>
              <a:t>Running time is exponential in the depth of polymorphic declarations</a:t>
            </a:r>
            <a:endParaRPr lang="en-US" dirty="0"/>
          </a:p>
        </p:txBody>
      </p:sp>
    </p:spTree>
    <p:extLst>
      <p:ext uri="{BB962C8B-B14F-4D97-AF65-F5344CB8AC3E}">
        <p14:creationId xmlns:p14="http://schemas.microsoft.com/office/powerpoint/2010/main" xmlns="" val="23926121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Information from Type Inference</a:t>
            </a:r>
            <a:endParaRPr lang="en-US" dirty="0"/>
          </a:p>
        </p:txBody>
      </p:sp>
      <p:sp>
        <p:nvSpPr>
          <p:cNvPr id="615427" name="Rectangle 3"/>
          <p:cNvSpPr>
            <a:spLocks noGrp="1" noChangeArrowheads="1"/>
          </p:cNvSpPr>
          <p:nvPr>
            <p:ph type="body" idx="1"/>
          </p:nvPr>
        </p:nvSpPr>
        <p:spPr>
          <a:xfrm>
            <a:off x="457200" y="1600200"/>
            <a:ext cx="8229600" cy="4953000"/>
          </a:xfrm>
        </p:spPr>
        <p:txBody>
          <a:bodyPr/>
          <a:lstStyle/>
          <a:p>
            <a:r>
              <a:rPr lang="en-US" dirty="0" smtClean="0"/>
              <a:t>Consider this function…</a:t>
            </a:r>
          </a:p>
          <a:p>
            <a:pPr lvl="2"/>
            <a:endParaRPr lang="en-US" dirty="0" smtClean="0"/>
          </a:p>
          <a:p>
            <a:pPr lvl="2"/>
            <a:endParaRPr lang="en-US" dirty="0" smtClean="0"/>
          </a:p>
          <a:p>
            <a:pPr marL="0" indent="0">
              <a:buNone/>
            </a:pPr>
            <a:r>
              <a:rPr lang="en-US" dirty="0" smtClean="0"/>
              <a:t>   … and its most general type:</a:t>
            </a:r>
          </a:p>
          <a:p>
            <a:pPr lvl="3"/>
            <a:endParaRPr lang="en-US" dirty="0" smtClean="0"/>
          </a:p>
          <a:p>
            <a:pPr lvl="3"/>
            <a:endParaRPr lang="en-US" dirty="0" smtClean="0"/>
          </a:p>
          <a:p>
            <a:r>
              <a:rPr lang="en-US" dirty="0" smtClean="0"/>
              <a:t>What does this type mean? </a:t>
            </a:r>
          </a:p>
        </p:txBody>
      </p:sp>
      <p:sp>
        <p:nvSpPr>
          <p:cNvPr id="5" name="TextBox 4"/>
          <p:cNvSpPr txBox="1">
            <a:spLocks noChangeArrowheads="1"/>
          </p:cNvSpPr>
          <p:nvPr/>
        </p:nvSpPr>
        <p:spPr bwMode="auto">
          <a:xfrm>
            <a:off x="1727200" y="2209800"/>
            <a:ext cx="5486400" cy="769441"/>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reverse [] = []</a:t>
            </a:r>
          </a:p>
          <a:p>
            <a:r>
              <a:rPr lang="en-US" dirty="0"/>
              <a:t>reverse (</a:t>
            </a:r>
            <a:r>
              <a:rPr lang="en-US" dirty="0" err="1"/>
              <a:t>x:xs</a:t>
            </a:r>
            <a:r>
              <a:rPr lang="en-US" dirty="0"/>
              <a:t>) = reverse </a:t>
            </a:r>
            <a:r>
              <a:rPr lang="en-US" dirty="0" err="1"/>
              <a:t>xs</a:t>
            </a:r>
            <a:endParaRPr lang="en-US" dirty="0"/>
          </a:p>
        </p:txBody>
      </p:sp>
      <p:sp>
        <p:nvSpPr>
          <p:cNvPr id="6" name="TextBox 5"/>
          <p:cNvSpPr txBox="1">
            <a:spLocks noChangeArrowheads="1"/>
          </p:cNvSpPr>
          <p:nvPr/>
        </p:nvSpPr>
        <p:spPr bwMode="auto">
          <a:xfrm>
            <a:off x="1752600" y="3714690"/>
            <a:ext cx="5486400" cy="400110"/>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dirty="0"/>
              <a:t>&gt; reverse :: [t_1] -&gt; [t_2]</a:t>
            </a:r>
          </a:p>
        </p:txBody>
      </p:sp>
      <p:sp>
        <p:nvSpPr>
          <p:cNvPr id="7" name="Rounded Rectangular Callout 6"/>
          <p:cNvSpPr/>
          <p:nvPr/>
        </p:nvSpPr>
        <p:spPr>
          <a:xfrm>
            <a:off x="1433979" y="5105400"/>
            <a:ext cx="6490821" cy="885349"/>
          </a:xfrm>
          <a:prstGeom prst="wedgeRoundRectCallout">
            <a:avLst>
              <a:gd name="adj1" fmla="val -23745"/>
              <a:gd name="adj2" fmla="val 496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kumimoji="1" lang="en-US" sz="2200" dirty="0">
                <a:solidFill>
                  <a:srgbClr val="000000"/>
                </a:solidFill>
                <a:latin typeface="Chalkboard"/>
                <a:ea typeface="Chalkboard"/>
                <a:cs typeface="Chalkboard"/>
              </a:rPr>
              <a:t>Reversing a list </a:t>
            </a:r>
            <a:r>
              <a:rPr kumimoji="1" lang="en-US" sz="2200" dirty="0" smtClean="0">
                <a:solidFill>
                  <a:srgbClr val="000000"/>
                </a:solidFill>
                <a:latin typeface="Chalkboard"/>
                <a:ea typeface="Chalkboard"/>
                <a:cs typeface="Chalkboard"/>
              </a:rPr>
              <a:t>should not </a:t>
            </a:r>
            <a:r>
              <a:rPr kumimoji="1" lang="en-US" sz="2200" dirty="0">
                <a:solidFill>
                  <a:srgbClr val="000000"/>
                </a:solidFill>
                <a:latin typeface="Chalkboard"/>
                <a:ea typeface="Chalkboard"/>
                <a:cs typeface="Chalkboard"/>
              </a:rPr>
              <a:t>change its type, so there must be an error in the definition of reverse!</a:t>
            </a:r>
          </a:p>
        </p:txBody>
      </p:sp>
    </p:spTree>
    <p:extLst>
      <p:ext uri="{BB962C8B-B14F-4D97-AF65-F5344CB8AC3E}">
        <p14:creationId xmlns:p14="http://schemas.microsoft.com/office/powerpoint/2010/main" xmlns="" val="133861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Type Inference: Key Points</a:t>
            </a:r>
            <a:endParaRPr lang="en-US" dirty="0"/>
          </a:p>
        </p:txBody>
      </p:sp>
      <p:sp>
        <p:nvSpPr>
          <p:cNvPr id="45059" name="Rectangle 3"/>
          <p:cNvSpPr>
            <a:spLocks noGrp="1" noChangeArrowheads="1"/>
          </p:cNvSpPr>
          <p:nvPr>
            <p:ph type="body" idx="1"/>
          </p:nvPr>
        </p:nvSpPr>
        <p:spPr/>
        <p:txBody>
          <a:bodyPr>
            <a:normAutofit fontScale="77500" lnSpcReduction="20000"/>
          </a:bodyPr>
          <a:lstStyle/>
          <a:p>
            <a:r>
              <a:rPr lang="en-US" dirty="0" smtClean="0"/>
              <a:t>Type inference computes the types of expressions</a:t>
            </a:r>
          </a:p>
          <a:p>
            <a:pPr lvl="1"/>
            <a:r>
              <a:rPr lang="en-US" dirty="0" smtClean="0"/>
              <a:t>Does not require type declarations for variables</a:t>
            </a:r>
          </a:p>
          <a:p>
            <a:pPr lvl="1"/>
            <a:r>
              <a:rPr lang="en-US" dirty="0" smtClean="0"/>
              <a:t>Finds the most general type by solving constraints</a:t>
            </a:r>
          </a:p>
          <a:p>
            <a:pPr lvl="1"/>
            <a:r>
              <a:rPr lang="en-US" dirty="0" smtClean="0"/>
              <a:t>Leads to polymorphism</a:t>
            </a:r>
          </a:p>
          <a:p>
            <a:r>
              <a:rPr lang="en-US" dirty="0" smtClean="0"/>
              <a:t>Sometimes better error detection than type checking</a:t>
            </a:r>
          </a:p>
          <a:p>
            <a:pPr lvl="1"/>
            <a:r>
              <a:rPr lang="en-US" dirty="0" smtClean="0"/>
              <a:t>Type may indicate a programming error even if no type error</a:t>
            </a:r>
          </a:p>
          <a:p>
            <a:r>
              <a:rPr lang="en-US" dirty="0" smtClean="0"/>
              <a:t>Some costs</a:t>
            </a:r>
          </a:p>
          <a:p>
            <a:pPr lvl="1"/>
            <a:r>
              <a:rPr lang="en-US" dirty="0" smtClean="0"/>
              <a:t>More difficult to identify program line that causes error</a:t>
            </a:r>
          </a:p>
          <a:p>
            <a:pPr lvl="1"/>
            <a:r>
              <a:rPr lang="en-US" dirty="0" smtClean="0"/>
              <a:t>Natural implementation requires uniform representation sizes</a:t>
            </a:r>
          </a:p>
          <a:p>
            <a:pPr lvl="1"/>
            <a:r>
              <a:rPr lang="en-US" dirty="0" smtClean="0"/>
              <a:t>Complications regarding assignment took years to work out</a:t>
            </a:r>
          </a:p>
          <a:p>
            <a:r>
              <a:rPr lang="en-US" dirty="0" smtClean="0"/>
              <a:t>Idea can be applied to other program properties</a:t>
            </a:r>
          </a:p>
          <a:p>
            <a:pPr lvl="1"/>
            <a:r>
              <a:rPr lang="en-US" dirty="0" smtClean="0"/>
              <a:t>Discover properties of program using same kind of analysis</a:t>
            </a:r>
          </a:p>
        </p:txBody>
      </p:sp>
    </p:spTree>
    <p:extLst>
      <p:ext uri="{BB962C8B-B14F-4D97-AF65-F5344CB8AC3E}">
        <p14:creationId xmlns:p14="http://schemas.microsoft.com/office/powerpoint/2010/main" xmlns="" val="2004169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Haskell Type Inference</a:t>
            </a:r>
            <a:endParaRPr lang="en-US" dirty="0"/>
          </a:p>
        </p:txBody>
      </p:sp>
      <p:sp>
        <p:nvSpPr>
          <p:cNvPr id="46083" name="Content Placeholder 2"/>
          <p:cNvSpPr>
            <a:spLocks noGrp="1"/>
          </p:cNvSpPr>
          <p:nvPr>
            <p:ph idx="1"/>
          </p:nvPr>
        </p:nvSpPr>
        <p:spPr/>
        <p:txBody>
          <a:bodyPr>
            <a:normAutofit lnSpcReduction="10000"/>
          </a:bodyPr>
          <a:lstStyle/>
          <a:p>
            <a:r>
              <a:rPr lang="en-US" dirty="0" smtClean="0"/>
              <a:t>Haskell uses type classes </a:t>
            </a:r>
            <a:endParaRPr lang="en-US" dirty="0"/>
          </a:p>
          <a:p>
            <a:pPr lvl="1"/>
            <a:r>
              <a:rPr lang="en-US" dirty="0" smtClean="0"/>
              <a:t>supports user-defined overloading, so the inference algorithm is more complicated</a:t>
            </a:r>
          </a:p>
          <a:p>
            <a:r>
              <a:rPr lang="en-US" dirty="0" smtClean="0"/>
              <a:t>ML restricts the language </a:t>
            </a:r>
          </a:p>
          <a:p>
            <a:pPr lvl="1"/>
            <a:r>
              <a:rPr lang="en-US" dirty="0" smtClean="0"/>
              <a:t>to ensure that no annotations are required</a:t>
            </a:r>
          </a:p>
          <a:p>
            <a:r>
              <a:rPr lang="en-US" dirty="0" smtClean="0"/>
              <a:t>Haskell provides additional features </a:t>
            </a:r>
          </a:p>
          <a:p>
            <a:pPr lvl="1"/>
            <a:r>
              <a:rPr lang="en-US" dirty="0" smtClean="0"/>
              <a:t>like polymorphic recursion for which types cannot be inferred and so the user must provide annotations </a:t>
            </a:r>
            <a:endParaRPr lang="en-US" dirty="0"/>
          </a:p>
        </p:txBody>
      </p:sp>
    </p:spTree>
    <p:extLst>
      <p:ext uri="{BB962C8B-B14F-4D97-AF65-F5344CB8AC3E}">
        <p14:creationId xmlns:p14="http://schemas.microsoft.com/office/powerpoint/2010/main" xmlns="" val="1130944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Advantages of Types </a:t>
            </a:r>
            <a:endParaRPr lang="en-US" dirty="0"/>
          </a:p>
        </p:txBody>
      </p:sp>
      <p:sp>
        <p:nvSpPr>
          <p:cNvPr id="19459" name="Rectangle 3"/>
          <p:cNvSpPr>
            <a:spLocks noGrp="1" noChangeArrowheads="1"/>
          </p:cNvSpPr>
          <p:nvPr>
            <p:ph type="body" idx="1"/>
          </p:nvPr>
        </p:nvSpPr>
        <p:spPr/>
        <p:txBody>
          <a:bodyPr>
            <a:normAutofit fontScale="92500" lnSpcReduction="20000"/>
          </a:bodyPr>
          <a:lstStyle/>
          <a:p>
            <a:r>
              <a:rPr lang="en-US" dirty="0" smtClean="0"/>
              <a:t>Program organization and documentation</a:t>
            </a:r>
          </a:p>
          <a:p>
            <a:pPr lvl="1"/>
            <a:r>
              <a:rPr lang="en-US" dirty="0" smtClean="0"/>
              <a:t>Separate types for separate concepts</a:t>
            </a:r>
          </a:p>
          <a:p>
            <a:pPr lvl="2"/>
            <a:r>
              <a:rPr lang="en-US" dirty="0" smtClean="0"/>
              <a:t>Represent concepts from problem domain </a:t>
            </a:r>
          </a:p>
          <a:p>
            <a:pPr lvl="1"/>
            <a:r>
              <a:rPr lang="en-US" dirty="0" smtClean="0"/>
              <a:t>Document intended use of declared identifiers</a:t>
            </a:r>
          </a:p>
          <a:p>
            <a:pPr lvl="2"/>
            <a:r>
              <a:rPr lang="en-US" dirty="0" smtClean="0"/>
              <a:t>Types can be checked, unlike program comments</a:t>
            </a:r>
          </a:p>
          <a:p>
            <a:r>
              <a:rPr lang="en-US" dirty="0" smtClean="0"/>
              <a:t>Identify and prevent errors</a:t>
            </a:r>
          </a:p>
          <a:p>
            <a:pPr lvl="1"/>
            <a:r>
              <a:rPr lang="en-US" dirty="0" smtClean="0"/>
              <a:t>Compile-time or run-time checking can prevent meaningless computations such as  3 + true – “Bill”</a:t>
            </a:r>
          </a:p>
          <a:p>
            <a:r>
              <a:rPr lang="en-US" dirty="0" smtClean="0"/>
              <a:t>Support optimization</a:t>
            </a:r>
          </a:p>
          <a:p>
            <a:pPr lvl="1"/>
            <a:r>
              <a:rPr lang="en-US" dirty="0" smtClean="0"/>
              <a:t>Example: short integers require fewer bits</a:t>
            </a:r>
          </a:p>
          <a:p>
            <a:pPr lvl="1"/>
            <a:r>
              <a:rPr lang="en-US" dirty="0" smtClean="0"/>
              <a:t>Access components of structures by known offset</a:t>
            </a:r>
            <a:endParaRPr lang="en-US" dirty="0"/>
          </a:p>
        </p:txBody>
      </p:sp>
    </p:spTree>
    <p:extLst>
      <p:ext uri="{BB962C8B-B14F-4D97-AF65-F5344CB8AC3E}">
        <p14:creationId xmlns:p14="http://schemas.microsoft.com/office/powerpoint/2010/main" xmlns="" val="336680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smtClean="0"/>
              <a:t>Parametric Polymorphism:         </a:t>
            </a:r>
            <a:br>
              <a:rPr lang="en-US" smtClean="0"/>
            </a:br>
            <a:r>
              <a:rPr lang="en-US" smtClean="0"/>
              <a:t> Haskell vs C++</a:t>
            </a:r>
            <a:endParaRPr lang="en-US" dirty="0"/>
          </a:p>
        </p:txBody>
      </p:sp>
      <p:sp>
        <p:nvSpPr>
          <p:cNvPr id="48131" name="Rectangle 3"/>
          <p:cNvSpPr>
            <a:spLocks noGrp="1" noChangeArrowheads="1"/>
          </p:cNvSpPr>
          <p:nvPr>
            <p:ph type="body" idx="1"/>
          </p:nvPr>
        </p:nvSpPr>
        <p:spPr>
          <a:xfrm>
            <a:off x="457200" y="1600200"/>
            <a:ext cx="8229600" cy="4953000"/>
          </a:xfrm>
        </p:spPr>
        <p:txBody>
          <a:bodyPr>
            <a:normAutofit fontScale="92500" lnSpcReduction="10000"/>
          </a:bodyPr>
          <a:lstStyle/>
          <a:p>
            <a:r>
              <a:rPr lang="en-US" dirty="0" smtClean="0"/>
              <a:t>Haskell polymorphic function</a:t>
            </a:r>
          </a:p>
          <a:p>
            <a:pPr lvl="1"/>
            <a:r>
              <a:rPr lang="en-US" dirty="0" smtClean="0"/>
              <a:t>Declarations (generally) require no type information</a:t>
            </a:r>
          </a:p>
          <a:p>
            <a:pPr lvl="1"/>
            <a:r>
              <a:rPr lang="en-US" dirty="0" smtClean="0"/>
              <a:t>Type inference uses type variables to type expressions</a:t>
            </a:r>
          </a:p>
          <a:p>
            <a:pPr lvl="1"/>
            <a:r>
              <a:rPr lang="en-US" dirty="0" smtClean="0"/>
              <a:t>Type inference substitutes for type variables as needed to instantiate polymorphic code</a:t>
            </a:r>
          </a:p>
          <a:p>
            <a:r>
              <a:rPr lang="en-US" dirty="0" smtClean="0"/>
              <a:t>C++ function template</a:t>
            </a:r>
          </a:p>
          <a:p>
            <a:pPr lvl="1"/>
            <a:r>
              <a:rPr lang="en-US" dirty="0" smtClean="0"/>
              <a:t>Programmer must declare the argument and result types of functions</a:t>
            </a:r>
          </a:p>
          <a:p>
            <a:pPr lvl="1"/>
            <a:r>
              <a:rPr lang="en-US" dirty="0" smtClean="0"/>
              <a:t>Programmers must use explicit type parameters to express polymorphism</a:t>
            </a:r>
          </a:p>
          <a:p>
            <a:pPr lvl="1"/>
            <a:r>
              <a:rPr lang="en-US" dirty="0" smtClean="0"/>
              <a:t>Function application: type checker does instantiation</a:t>
            </a:r>
            <a:endParaRPr lang="en-US" dirty="0"/>
          </a:p>
        </p:txBody>
      </p:sp>
    </p:spTree>
    <p:extLst>
      <p:ext uri="{BB962C8B-B14F-4D97-AF65-F5344CB8AC3E}">
        <p14:creationId xmlns:p14="http://schemas.microsoft.com/office/powerpoint/2010/main" xmlns="" val="91112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Example: Swap Two Values</a:t>
            </a:r>
            <a:endParaRPr lang="en-US" dirty="0"/>
          </a:p>
        </p:txBody>
      </p:sp>
      <p:sp>
        <p:nvSpPr>
          <p:cNvPr id="49155" name="Rectangle 3"/>
          <p:cNvSpPr>
            <a:spLocks noGrp="1" noChangeArrowheads="1"/>
          </p:cNvSpPr>
          <p:nvPr>
            <p:ph type="body" idx="1"/>
          </p:nvPr>
        </p:nvSpPr>
        <p:spPr/>
        <p:txBody>
          <a:bodyPr/>
          <a:lstStyle/>
          <a:p>
            <a:r>
              <a:rPr lang="en-US" smtClean="0"/>
              <a:t>Haskell</a:t>
            </a:r>
          </a:p>
          <a:p>
            <a:pPr lvl="1"/>
            <a:endParaRPr lang="en-US" smtClean="0"/>
          </a:p>
          <a:p>
            <a:pPr lvl="1"/>
            <a:endParaRPr lang="en-US" smtClean="0"/>
          </a:p>
          <a:p>
            <a:pPr lvl="1"/>
            <a:endParaRPr lang="en-US" smtClean="0"/>
          </a:p>
          <a:p>
            <a:r>
              <a:rPr lang="en-US" smtClean="0"/>
              <a:t>C++</a:t>
            </a:r>
          </a:p>
          <a:p>
            <a:pPr lvl="1"/>
            <a:endParaRPr lang="en-US" dirty="0"/>
          </a:p>
        </p:txBody>
      </p:sp>
      <p:sp>
        <p:nvSpPr>
          <p:cNvPr id="5" name="TextBox 4"/>
          <p:cNvSpPr txBox="1">
            <a:spLocks noChangeArrowheads="1"/>
          </p:cNvSpPr>
          <p:nvPr/>
        </p:nvSpPr>
        <p:spPr bwMode="auto">
          <a:xfrm>
            <a:off x="1284942" y="2187273"/>
            <a:ext cx="7249458" cy="1698927"/>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r>
              <a:rPr lang="en-US" sz="1800" dirty="0"/>
              <a:t>swap :: (</a:t>
            </a:r>
            <a:r>
              <a:rPr lang="en-US" sz="1800" dirty="0" err="1"/>
              <a:t>IORef</a:t>
            </a:r>
            <a:r>
              <a:rPr lang="en-US" sz="1800" dirty="0"/>
              <a:t> a, </a:t>
            </a:r>
            <a:r>
              <a:rPr lang="en-US" sz="1800" dirty="0" err="1"/>
              <a:t>IORef</a:t>
            </a:r>
            <a:r>
              <a:rPr lang="en-US" sz="1800" dirty="0"/>
              <a:t> a) -&gt; IO ()</a:t>
            </a:r>
          </a:p>
          <a:p>
            <a:r>
              <a:rPr lang="en-US" sz="1800" dirty="0"/>
              <a:t>swap (</a:t>
            </a:r>
            <a:r>
              <a:rPr lang="en-US" sz="1800" dirty="0" err="1"/>
              <a:t>x,y</a:t>
            </a:r>
            <a:r>
              <a:rPr lang="en-US" sz="1800" dirty="0"/>
              <a:t>) = do {</a:t>
            </a:r>
          </a:p>
          <a:p>
            <a:r>
              <a:rPr lang="en-US" sz="1800" dirty="0"/>
              <a:t>  </a:t>
            </a:r>
            <a:r>
              <a:rPr lang="en-US" sz="1800" dirty="0" err="1"/>
              <a:t>val_x</a:t>
            </a:r>
            <a:r>
              <a:rPr lang="en-US" sz="1800" dirty="0"/>
              <a:t> &lt;- </a:t>
            </a:r>
            <a:r>
              <a:rPr lang="en-US" sz="1800" dirty="0" err="1"/>
              <a:t>readIORef</a:t>
            </a:r>
            <a:r>
              <a:rPr lang="en-US" sz="1800" dirty="0"/>
              <a:t> </a:t>
            </a:r>
            <a:r>
              <a:rPr lang="en-US" sz="1800" dirty="0" err="1"/>
              <a:t>x</a:t>
            </a:r>
            <a:r>
              <a:rPr lang="en-US" sz="1800" dirty="0"/>
              <a:t>; </a:t>
            </a:r>
            <a:r>
              <a:rPr lang="en-US" sz="1800" dirty="0" err="1"/>
              <a:t>val_y</a:t>
            </a:r>
            <a:r>
              <a:rPr lang="en-US" sz="1800" dirty="0"/>
              <a:t> &lt;- </a:t>
            </a:r>
            <a:r>
              <a:rPr lang="en-US" sz="1800" dirty="0" err="1"/>
              <a:t>readIORef</a:t>
            </a:r>
            <a:r>
              <a:rPr lang="en-US" sz="1800" dirty="0"/>
              <a:t> </a:t>
            </a:r>
            <a:r>
              <a:rPr lang="en-US" sz="1800" dirty="0" err="1"/>
              <a:t>y</a:t>
            </a:r>
            <a:r>
              <a:rPr lang="en-US" sz="1800" dirty="0"/>
              <a:t>;</a:t>
            </a:r>
          </a:p>
          <a:p>
            <a:r>
              <a:rPr lang="en-US" sz="1800" dirty="0"/>
              <a:t>  </a:t>
            </a:r>
            <a:r>
              <a:rPr lang="en-US" sz="1800" dirty="0" err="1"/>
              <a:t>writeIORef</a:t>
            </a:r>
            <a:r>
              <a:rPr lang="en-US" sz="1800" dirty="0"/>
              <a:t> </a:t>
            </a:r>
            <a:r>
              <a:rPr lang="en-US" sz="1800" dirty="0" err="1"/>
              <a:t>y</a:t>
            </a:r>
            <a:r>
              <a:rPr lang="en-US" sz="1800" dirty="0"/>
              <a:t> </a:t>
            </a:r>
            <a:r>
              <a:rPr lang="en-US" sz="1800" dirty="0" err="1"/>
              <a:t>val_x</a:t>
            </a:r>
            <a:r>
              <a:rPr lang="en-US" sz="1800" dirty="0"/>
              <a:t>;   </a:t>
            </a:r>
            <a:r>
              <a:rPr lang="en-US" sz="1800" dirty="0" err="1"/>
              <a:t>writeIORef</a:t>
            </a:r>
            <a:r>
              <a:rPr lang="en-US" sz="1800" dirty="0"/>
              <a:t> </a:t>
            </a:r>
            <a:r>
              <a:rPr lang="en-US" sz="1800" dirty="0" err="1"/>
              <a:t>x</a:t>
            </a:r>
            <a:r>
              <a:rPr lang="en-US" sz="1800" dirty="0"/>
              <a:t> </a:t>
            </a:r>
            <a:r>
              <a:rPr lang="en-US" sz="1800" dirty="0" err="1"/>
              <a:t>val_y</a:t>
            </a:r>
            <a:r>
              <a:rPr lang="en-US" sz="1800" dirty="0"/>
              <a:t>;</a:t>
            </a:r>
          </a:p>
          <a:p>
            <a:r>
              <a:rPr lang="en-US" sz="1800" dirty="0"/>
              <a:t>  return () }</a:t>
            </a:r>
          </a:p>
        </p:txBody>
      </p:sp>
      <p:sp>
        <p:nvSpPr>
          <p:cNvPr id="6" name="TextBox 5"/>
          <p:cNvSpPr txBox="1">
            <a:spLocks noChangeArrowheads="1"/>
          </p:cNvSpPr>
          <p:nvPr/>
        </p:nvSpPr>
        <p:spPr bwMode="auto">
          <a:xfrm>
            <a:off x="1281952" y="4267200"/>
            <a:ext cx="7328648" cy="1366528"/>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pPr lvl="1" algn="l">
              <a:buNone/>
            </a:pPr>
            <a:r>
              <a:rPr lang="en-US" sz="1800" b="1" dirty="0">
                <a:solidFill>
                  <a:schemeClr val="accent1">
                    <a:lumMod val="75000"/>
                  </a:schemeClr>
                </a:solidFill>
                <a:latin typeface="Courier New" pitchFamily="49" charset="0"/>
                <a:cs typeface="Courier New" pitchFamily="49" charset="0"/>
              </a:rPr>
              <a:t>template &lt;</a:t>
            </a:r>
            <a:r>
              <a:rPr lang="en-US" sz="1800" b="1" dirty="0" err="1">
                <a:solidFill>
                  <a:schemeClr val="accent1">
                    <a:lumMod val="75000"/>
                  </a:schemeClr>
                </a:solidFill>
                <a:latin typeface="Courier New" pitchFamily="49" charset="0"/>
                <a:cs typeface="Courier New" pitchFamily="49" charset="0"/>
              </a:rPr>
              <a:t>typename</a:t>
            </a:r>
            <a:r>
              <a:rPr lang="en-US" sz="1800" b="1" dirty="0">
                <a:solidFill>
                  <a:schemeClr val="accent1">
                    <a:lumMod val="75000"/>
                  </a:schemeClr>
                </a:solidFill>
                <a:latin typeface="Courier New" pitchFamily="49" charset="0"/>
                <a:cs typeface="Courier New" pitchFamily="49" charset="0"/>
              </a:rPr>
              <a:t> T&gt;</a:t>
            </a:r>
          </a:p>
          <a:p>
            <a:pPr lvl="1" algn="l">
              <a:buNone/>
            </a:pPr>
            <a:r>
              <a:rPr lang="en-US" sz="1800" b="1" dirty="0">
                <a:solidFill>
                  <a:schemeClr val="accent1">
                    <a:lumMod val="75000"/>
                  </a:schemeClr>
                </a:solidFill>
                <a:latin typeface="Courier New" pitchFamily="49" charset="0"/>
                <a:cs typeface="Courier New" pitchFamily="49" charset="0"/>
              </a:rPr>
              <a:t>void </a:t>
            </a:r>
            <a:r>
              <a:rPr lang="en-US" sz="1800" b="1" dirty="0" err="1">
                <a:solidFill>
                  <a:schemeClr val="accent1">
                    <a:lumMod val="75000"/>
                  </a:schemeClr>
                </a:solidFill>
                <a:latin typeface="Courier New" pitchFamily="49" charset="0"/>
                <a:cs typeface="Courier New" pitchFamily="49" charset="0"/>
              </a:rPr>
              <a:t>swap(T</a:t>
            </a:r>
            <a:r>
              <a:rPr lang="en-US" sz="1800" b="1" dirty="0">
                <a:solidFill>
                  <a:schemeClr val="accent1">
                    <a:lumMod val="75000"/>
                  </a:schemeClr>
                </a:solidFill>
                <a:latin typeface="Courier New" pitchFamily="49" charset="0"/>
                <a:cs typeface="Courier New" pitchFamily="49" charset="0"/>
              </a:rPr>
              <a:t>&amp; </a:t>
            </a:r>
            <a:r>
              <a:rPr lang="en-US" sz="1800" b="1" dirty="0" err="1">
                <a:solidFill>
                  <a:schemeClr val="accent1">
                    <a:lumMod val="75000"/>
                  </a:schemeClr>
                </a:solidFill>
                <a:latin typeface="Courier New" pitchFamily="49" charset="0"/>
                <a:cs typeface="Courier New" pitchFamily="49" charset="0"/>
              </a:rPr>
              <a:t>x</a:t>
            </a:r>
            <a:r>
              <a:rPr lang="en-US" sz="1800" b="1" dirty="0">
                <a:solidFill>
                  <a:schemeClr val="accent1">
                    <a:lumMod val="75000"/>
                  </a:schemeClr>
                </a:solidFill>
                <a:latin typeface="Courier New" pitchFamily="49" charset="0"/>
                <a:cs typeface="Courier New" pitchFamily="49" charset="0"/>
              </a:rPr>
              <a:t>, T&amp; </a:t>
            </a:r>
            <a:r>
              <a:rPr lang="en-US" sz="1800" b="1" dirty="0" err="1">
                <a:solidFill>
                  <a:schemeClr val="accent1">
                    <a:lumMod val="75000"/>
                  </a:schemeClr>
                </a:solidFill>
                <a:latin typeface="Courier New" pitchFamily="49" charset="0"/>
                <a:cs typeface="Courier New" pitchFamily="49" charset="0"/>
              </a:rPr>
              <a:t>y</a:t>
            </a:r>
            <a:r>
              <a:rPr lang="en-US" sz="1800" b="1" dirty="0">
                <a:solidFill>
                  <a:schemeClr val="accent1">
                    <a:lumMod val="75000"/>
                  </a:schemeClr>
                </a:solidFill>
                <a:latin typeface="Courier New" pitchFamily="49" charset="0"/>
                <a:cs typeface="Courier New" pitchFamily="49" charset="0"/>
              </a:rPr>
              <a:t>){</a:t>
            </a:r>
          </a:p>
          <a:p>
            <a:pPr lvl="1" algn="l">
              <a:buNone/>
            </a:pPr>
            <a:r>
              <a:rPr lang="en-US" sz="1800" b="1" dirty="0">
                <a:solidFill>
                  <a:schemeClr val="accent1">
                    <a:lumMod val="75000"/>
                  </a:schemeClr>
                </a:solidFill>
                <a:latin typeface="Courier New" pitchFamily="49" charset="0"/>
                <a:cs typeface="Courier New" pitchFamily="49" charset="0"/>
              </a:rPr>
              <a:t>      T </a:t>
            </a:r>
            <a:r>
              <a:rPr lang="en-US" sz="1800" b="1" dirty="0" err="1">
                <a:solidFill>
                  <a:schemeClr val="accent1">
                    <a:lumMod val="75000"/>
                  </a:schemeClr>
                </a:solidFill>
                <a:latin typeface="Courier New" pitchFamily="49" charset="0"/>
                <a:cs typeface="Courier New" pitchFamily="49" charset="0"/>
              </a:rPr>
              <a:t>tmp</a:t>
            </a:r>
            <a:r>
              <a:rPr lang="en-US" sz="1800" b="1" dirty="0">
                <a:solidFill>
                  <a:schemeClr val="accent1">
                    <a:lumMod val="75000"/>
                  </a:schemeClr>
                </a:solidFill>
                <a:latin typeface="Courier New" pitchFamily="49" charset="0"/>
                <a:cs typeface="Courier New" pitchFamily="49" charset="0"/>
              </a:rPr>
              <a:t> = </a:t>
            </a:r>
            <a:r>
              <a:rPr lang="en-US" sz="1800" b="1" dirty="0" err="1">
                <a:solidFill>
                  <a:schemeClr val="accent1">
                    <a:lumMod val="75000"/>
                  </a:schemeClr>
                </a:solidFill>
                <a:latin typeface="Courier New" pitchFamily="49" charset="0"/>
                <a:cs typeface="Courier New" pitchFamily="49" charset="0"/>
              </a:rPr>
              <a:t>x</a:t>
            </a:r>
            <a:r>
              <a:rPr lang="en-US" sz="1800" b="1" dirty="0">
                <a:solidFill>
                  <a:schemeClr val="accent1">
                    <a:lumMod val="75000"/>
                  </a:schemeClr>
                </a:solidFill>
                <a:latin typeface="Courier New" pitchFamily="49" charset="0"/>
                <a:cs typeface="Courier New" pitchFamily="49" charset="0"/>
              </a:rPr>
              <a:t>;  </a:t>
            </a:r>
            <a:r>
              <a:rPr lang="en-US" sz="1800" b="1" dirty="0" err="1">
                <a:solidFill>
                  <a:schemeClr val="accent1">
                    <a:lumMod val="75000"/>
                  </a:schemeClr>
                </a:solidFill>
                <a:latin typeface="Courier New" pitchFamily="49" charset="0"/>
                <a:cs typeface="Courier New" pitchFamily="49" charset="0"/>
              </a:rPr>
              <a:t>x</a:t>
            </a:r>
            <a:r>
              <a:rPr lang="en-US" sz="1800" b="1" dirty="0">
                <a:solidFill>
                  <a:schemeClr val="accent1">
                    <a:lumMod val="75000"/>
                  </a:schemeClr>
                </a:solidFill>
                <a:latin typeface="Courier New" pitchFamily="49" charset="0"/>
                <a:cs typeface="Courier New" pitchFamily="49" charset="0"/>
              </a:rPr>
              <a:t>=</a:t>
            </a:r>
            <a:r>
              <a:rPr lang="en-US" sz="1800" b="1" dirty="0" err="1">
                <a:solidFill>
                  <a:schemeClr val="accent1">
                    <a:lumMod val="75000"/>
                  </a:schemeClr>
                </a:solidFill>
                <a:latin typeface="Courier New" pitchFamily="49" charset="0"/>
                <a:cs typeface="Courier New" pitchFamily="49" charset="0"/>
              </a:rPr>
              <a:t>y</a:t>
            </a:r>
            <a:r>
              <a:rPr lang="en-US" sz="1800" b="1" dirty="0">
                <a:solidFill>
                  <a:schemeClr val="accent1">
                    <a:lumMod val="75000"/>
                  </a:schemeClr>
                </a:solidFill>
                <a:latin typeface="Courier New" pitchFamily="49" charset="0"/>
                <a:cs typeface="Courier New" pitchFamily="49" charset="0"/>
              </a:rPr>
              <a:t>;  </a:t>
            </a:r>
            <a:r>
              <a:rPr lang="en-US" sz="1800" b="1" dirty="0" err="1">
                <a:solidFill>
                  <a:schemeClr val="accent1">
                    <a:lumMod val="75000"/>
                  </a:schemeClr>
                </a:solidFill>
                <a:latin typeface="Courier New" pitchFamily="49" charset="0"/>
                <a:cs typeface="Courier New" pitchFamily="49" charset="0"/>
              </a:rPr>
              <a:t>y</a:t>
            </a:r>
            <a:r>
              <a:rPr lang="en-US" sz="1800" b="1" dirty="0">
                <a:solidFill>
                  <a:schemeClr val="accent1">
                    <a:lumMod val="75000"/>
                  </a:schemeClr>
                </a:solidFill>
                <a:latin typeface="Courier New" pitchFamily="49" charset="0"/>
                <a:cs typeface="Courier New" pitchFamily="49" charset="0"/>
              </a:rPr>
              <a:t>=</a:t>
            </a:r>
            <a:r>
              <a:rPr lang="en-US" sz="1800" b="1" dirty="0" err="1">
                <a:solidFill>
                  <a:schemeClr val="accent1">
                    <a:lumMod val="75000"/>
                  </a:schemeClr>
                </a:solidFill>
                <a:latin typeface="Courier New" pitchFamily="49" charset="0"/>
                <a:cs typeface="Courier New" pitchFamily="49" charset="0"/>
              </a:rPr>
              <a:t>tmp</a:t>
            </a:r>
            <a:r>
              <a:rPr lang="en-US" sz="1800" b="1" dirty="0">
                <a:solidFill>
                  <a:schemeClr val="accent1">
                    <a:lumMod val="75000"/>
                  </a:schemeClr>
                </a:solidFill>
                <a:latin typeface="Courier New" pitchFamily="49" charset="0"/>
                <a:cs typeface="Courier New" pitchFamily="49" charset="0"/>
              </a:rPr>
              <a:t>;</a:t>
            </a:r>
          </a:p>
          <a:p>
            <a:pPr lvl="1" algn="l">
              <a:buNone/>
            </a:pPr>
            <a:r>
              <a:rPr lang="en-US" sz="1800" b="1" dirty="0">
                <a:solidFill>
                  <a:schemeClr val="accent1">
                    <a:lumMod val="75000"/>
                  </a:schemeClr>
                </a:solidFill>
                <a:latin typeface="Courier New" pitchFamily="49" charset="0"/>
                <a:cs typeface="Courier New" pitchFamily="49" charset="0"/>
              </a:rPr>
              <a:t>}</a:t>
            </a:r>
          </a:p>
        </p:txBody>
      </p:sp>
      <p:sp>
        <p:nvSpPr>
          <p:cNvPr id="7" name="Rounded Rectangular Callout 6"/>
          <p:cNvSpPr/>
          <p:nvPr/>
        </p:nvSpPr>
        <p:spPr>
          <a:xfrm>
            <a:off x="657411" y="5791200"/>
            <a:ext cx="7739530" cy="851297"/>
          </a:xfrm>
          <a:prstGeom prst="wedgeRoundRectCallout">
            <a:avLst>
              <a:gd name="adj1" fmla="val -23745"/>
              <a:gd name="adj2" fmla="val 49693"/>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buNone/>
            </a:pPr>
            <a:r>
              <a:rPr kumimoji="1" lang="en-US" sz="2200" dirty="0">
                <a:solidFill>
                  <a:srgbClr val="000000"/>
                </a:solidFill>
                <a:latin typeface="Chalkboard"/>
                <a:ea typeface="Chalkboard"/>
                <a:cs typeface="Chalkboard"/>
              </a:rPr>
              <a:t>Declarations  both swap two values </a:t>
            </a:r>
            <a:r>
              <a:rPr kumimoji="1" lang="en-US" sz="2200" dirty="0" err="1">
                <a:solidFill>
                  <a:srgbClr val="000000"/>
                </a:solidFill>
                <a:latin typeface="Chalkboard"/>
                <a:ea typeface="Chalkboard"/>
                <a:cs typeface="Chalkboard"/>
              </a:rPr>
              <a:t>polymorphically</a:t>
            </a:r>
            <a:r>
              <a:rPr kumimoji="1" lang="en-US" sz="2200" dirty="0">
                <a:solidFill>
                  <a:srgbClr val="000000"/>
                </a:solidFill>
                <a:latin typeface="Chalkboard"/>
                <a:ea typeface="Chalkboard"/>
                <a:cs typeface="Chalkboard"/>
              </a:rPr>
              <a:t>, but they are compiled very </a:t>
            </a:r>
            <a:r>
              <a:rPr kumimoji="1" lang="en-US" sz="2200" dirty="0" smtClean="0">
                <a:solidFill>
                  <a:srgbClr val="000000"/>
                </a:solidFill>
                <a:latin typeface="Chalkboard"/>
                <a:ea typeface="Chalkboard"/>
                <a:cs typeface="Chalkboard"/>
              </a:rPr>
              <a:t>differently</a:t>
            </a:r>
            <a:endParaRPr kumimoji="1" lang="en-US" sz="2200" dirty="0">
              <a:solidFill>
                <a:srgbClr val="000000"/>
              </a:solidFill>
              <a:latin typeface="Chalkboard"/>
              <a:ea typeface="Chalkboard"/>
              <a:cs typeface="Chalkboard"/>
            </a:endParaRPr>
          </a:p>
        </p:txBody>
      </p:sp>
    </p:spTree>
    <p:extLst>
      <p:ext uri="{BB962C8B-B14F-4D97-AF65-F5344CB8AC3E}">
        <p14:creationId xmlns:p14="http://schemas.microsoft.com/office/powerpoint/2010/main" xmlns="" val="28043054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Implementation</a:t>
            </a:r>
            <a:endParaRPr lang="en-US" dirty="0"/>
          </a:p>
        </p:txBody>
      </p:sp>
      <p:sp>
        <p:nvSpPr>
          <p:cNvPr id="50179" name="Rectangle 3"/>
          <p:cNvSpPr>
            <a:spLocks noGrp="1" noChangeArrowheads="1"/>
          </p:cNvSpPr>
          <p:nvPr>
            <p:ph type="body" idx="1"/>
          </p:nvPr>
        </p:nvSpPr>
        <p:spPr/>
        <p:txBody>
          <a:bodyPr>
            <a:normAutofit fontScale="92500" lnSpcReduction="20000"/>
          </a:bodyPr>
          <a:lstStyle/>
          <a:p>
            <a:r>
              <a:rPr lang="en-US" dirty="0" smtClean="0"/>
              <a:t>Haskell</a:t>
            </a:r>
          </a:p>
          <a:p>
            <a:pPr lvl="1"/>
            <a:r>
              <a:rPr lang="en-US" sz="2600" b="1" dirty="0">
                <a:solidFill>
                  <a:schemeClr val="accent1">
                    <a:lumMod val="75000"/>
                  </a:schemeClr>
                </a:solidFill>
                <a:latin typeface="Courier New"/>
                <a:cs typeface="Courier New"/>
              </a:rPr>
              <a:t>swap</a:t>
            </a:r>
            <a:r>
              <a:rPr lang="en-US" dirty="0" smtClean="0"/>
              <a:t> is compiled into one function</a:t>
            </a:r>
          </a:p>
          <a:p>
            <a:pPr lvl="1"/>
            <a:r>
              <a:rPr lang="en-US" dirty="0" err="1" smtClean="0"/>
              <a:t>Typechecker</a:t>
            </a:r>
            <a:r>
              <a:rPr lang="en-US" dirty="0" smtClean="0"/>
              <a:t> determines how function can be used</a:t>
            </a:r>
          </a:p>
          <a:p>
            <a:r>
              <a:rPr lang="en-US" dirty="0" smtClean="0"/>
              <a:t>C++</a:t>
            </a:r>
          </a:p>
          <a:p>
            <a:pPr lvl="1"/>
            <a:r>
              <a:rPr lang="en-US" sz="2600" b="1" dirty="0">
                <a:solidFill>
                  <a:schemeClr val="accent1">
                    <a:lumMod val="75000"/>
                  </a:schemeClr>
                </a:solidFill>
                <a:latin typeface="Courier New"/>
                <a:cs typeface="Courier New"/>
              </a:rPr>
              <a:t>swap</a:t>
            </a:r>
            <a:r>
              <a:rPr lang="en-US" dirty="0" smtClean="0"/>
              <a:t> is compiled differently for each instance</a:t>
            </a:r>
          </a:p>
          <a:p>
            <a:pPr marL="457200" lvl="1" indent="0">
              <a:buNone/>
            </a:pPr>
            <a:r>
              <a:rPr lang="en-US" dirty="0" smtClean="0"/>
              <a:t>    (details beyond scope of this course …)</a:t>
            </a:r>
          </a:p>
          <a:p>
            <a:r>
              <a:rPr lang="en-US" dirty="0" smtClean="0"/>
              <a:t>Why the difference?</a:t>
            </a:r>
          </a:p>
          <a:p>
            <a:pPr lvl="1"/>
            <a:r>
              <a:rPr lang="en-US" dirty="0" smtClean="0"/>
              <a:t>Haskell ref cell is passed by pointer. The local </a:t>
            </a:r>
            <a:r>
              <a:rPr lang="en-US" sz="2600" b="1" dirty="0">
                <a:solidFill>
                  <a:schemeClr val="accent1">
                    <a:lumMod val="75000"/>
                  </a:schemeClr>
                </a:solidFill>
                <a:latin typeface="Courier New"/>
                <a:cs typeface="Courier New"/>
              </a:rPr>
              <a:t>x</a:t>
            </a:r>
            <a:r>
              <a:rPr lang="en-US" dirty="0" smtClean="0"/>
              <a:t> is a pointer to value on heap, so its size is constant</a:t>
            </a:r>
          </a:p>
          <a:p>
            <a:pPr lvl="1"/>
            <a:r>
              <a:rPr lang="en-US" dirty="0" smtClean="0"/>
              <a:t>C++ arguments passed by reference (pointer), but local </a:t>
            </a:r>
            <a:r>
              <a:rPr lang="en-US" sz="2600" b="1" dirty="0">
                <a:solidFill>
                  <a:schemeClr val="accent1">
                    <a:lumMod val="75000"/>
                  </a:schemeClr>
                </a:solidFill>
                <a:latin typeface="Courier New"/>
                <a:cs typeface="Courier New"/>
              </a:rPr>
              <a:t>x</a:t>
            </a:r>
            <a:r>
              <a:rPr lang="en-US" dirty="0" smtClean="0"/>
              <a:t> is on the stack, so its size depends on the type</a:t>
            </a:r>
            <a:endParaRPr lang="en-US" dirty="0"/>
          </a:p>
        </p:txBody>
      </p:sp>
    </p:spTree>
    <p:extLst>
      <p:ext uri="{BB962C8B-B14F-4D97-AF65-F5344CB8AC3E}">
        <p14:creationId xmlns:p14="http://schemas.microsoft.com/office/powerpoint/2010/main" xmlns="" val="17105459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Another Example</a:t>
            </a:r>
            <a:endParaRPr lang="en-US" dirty="0"/>
          </a:p>
        </p:txBody>
      </p:sp>
      <p:sp>
        <p:nvSpPr>
          <p:cNvPr id="40963" name="Rectangle 3"/>
          <p:cNvSpPr>
            <a:spLocks noGrp="1" noChangeArrowheads="1"/>
          </p:cNvSpPr>
          <p:nvPr>
            <p:ph type="body" idx="1"/>
          </p:nvPr>
        </p:nvSpPr>
        <p:spPr/>
        <p:txBody>
          <a:bodyPr/>
          <a:lstStyle/>
          <a:p>
            <a:r>
              <a:rPr lang="en-US" dirty="0" smtClean="0"/>
              <a:t>C++ polymorphic sort function</a:t>
            </a:r>
          </a:p>
          <a:p>
            <a:pPr lvl="1"/>
            <a:endParaRPr lang="en-US" dirty="0" smtClean="0"/>
          </a:p>
          <a:p>
            <a:endParaRPr lang="en-US" dirty="0" smtClean="0"/>
          </a:p>
          <a:p>
            <a:endParaRPr lang="en-US" dirty="0" smtClean="0"/>
          </a:p>
          <a:p>
            <a:endParaRPr lang="en-US" dirty="0" smtClean="0"/>
          </a:p>
          <a:p>
            <a:r>
              <a:rPr lang="en-US" dirty="0" smtClean="0"/>
              <a:t>What parts of code depend on the type?</a:t>
            </a:r>
          </a:p>
          <a:p>
            <a:pPr lvl="1"/>
            <a:r>
              <a:rPr lang="en-US" dirty="0" smtClean="0"/>
              <a:t>Indexing into array</a:t>
            </a:r>
          </a:p>
          <a:p>
            <a:pPr lvl="1"/>
            <a:r>
              <a:rPr lang="en-US" dirty="0" smtClean="0"/>
              <a:t>Meaning and implementation of  operator </a:t>
            </a:r>
            <a:r>
              <a:rPr lang="en-US" sz="2400" b="1" dirty="0">
                <a:solidFill>
                  <a:schemeClr val="accent1">
                    <a:lumMod val="75000"/>
                  </a:schemeClr>
                </a:solidFill>
                <a:latin typeface="Courier New"/>
                <a:cs typeface="Courier New"/>
              </a:rPr>
              <a:t>&lt;</a:t>
            </a:r>
          </a:p>
          <a:p>
            <a:pPr lvl="1"/>
            <a:endParaRPr lang="en-US" dirty="0" smtClean="0"/>
          </a:p>
          <a:p>
            <a:pPr lvl="1"/>
            <a:endParaRPr lang="en-US" dirty="0"/>
          </a:p>
        </p:txBody>
      </p:sp>
      <p:sp>
        <p:nvSpPr>
          <p:cNvPr id="51204" name="Rectangle 5"/>
          <p:cNvSpPr>
            <a:spLocks noChangeArrowheads="1"/>
          </p:cNvSpPr>
          <p:nvPr/>
        </p:nvSpPr>
        <p:spPr bwMode="auto">
          <a:xfrm>
            <a:off x="457200" y="5257800"/>
            <a:ext cx="8178800" cy="838200"/>
          </a:xfrm>
          <a:prstGeom prst="rect">
            <a:avLst/>
          </a:prstGeom>
          <a:noFill/>
          <a:ln w="9525">
            <a:noFill/>
            <a:miter lim="800000"/>
            <a:headEnd/>
            <a:tailEnd/>
          </a:ln>
        </p:spPr>
        <p:txBody>
          <a:bodyPr>
            <a:prstTxWarp prst="textNoShape">
              <a:avLst/>
            </a:prstTxWarp>
          </a:bodyPr>
          <a:lstStyle/>
          <a:p>
            <a:pPr marL="742950" lvl="1" indent="-285750"/>
            <a:endParaRPr kumimoji="1" lang="en-US"/>
          </a:p>
        </p:txBody>
      </p:sp>
      <p:sp>
        <p:nvSpPr>
          <p:cNvPr id="51205" name="Rectangle 7"/>
          <p:cNvSpPr>
            <a:spLocks noChangeArrowheads="1"/>
          </p:cNvSpPr>
          <p:nvPr/>
        </p:nvSpPr>
        <p:spPr bwMode="auto">
          <a:xfrm>
            <a:off x="457200" y="5715000"/>
            <a:ext cx="8178800" cy="838200"/>
          </a:xfrm>
          <a:prstGeom prst="rect">
            <a:avLst/>
          </a:prstGeom>
          <a:noFill/>
          <a:ln w="9525">
            <a:noFill/>
            <a:miter lim="800000"/>
            <a:headEnd/>
            <a:tailEnd/>
          </a:ln>
        </p:spPr>
        <p:txBody>
          <a:bodyPr>
            <a:prstTxWarp prst="textNoShape">
              <a:avLst/>
            </a:prstTxWarp>
          </a:bodyPr>
          <a:lstStyle/>
          <a:p>
            <a:pPr marL="742950" lvl="1" indent="-285750"/>
            <a:endParaRPr kumimoji="1" lang="en-US"/>
          </a:p>
        </p:txBody>
      </p:sp>
      <p:sp>
        <p:nvSpPr>
          <p:cNvPr id="6" name="TextBox 5"/>
          <p:cNvSpPr txBox="1">
            <a:spLocks noChangeArrowheads="1"/>
          </p:cNvSpPr>
          <p:nvPr/>
        </p:nvSpPr>
        <p:spPr bwMode="auto">
          <a:xfrm>
            <a:off x="926354" y="2286000"/>
            <a:ext cx="7455646" cy="2031325"/>
          </a:xfrm>
          <a:prstGeom prst="rect">
            <a:avLst/>
          </a:prstGeom>
          <a:solidFill>
            <a:schemeClr val="accent3">
              <a:lumMod val="40000"/>
              <a:lumOff val="60000"/>
            </a:schemeClr>
          </a:solidFill>
          <a:ln w="9525">
            <a:noFill/>
            <a:miter lim="800000"/>
            <a:headEnd/>
            <a:tailEnd/>
          </a:ln>
        </p:spPr>
        <p:txBody>
          <a:bodyPr wrap="square">
            <a:prstTxWarp prst="textNoShape">
              <a:avLst/>
            </a:prstTxWarp>
            <a:spAutoFit/>
          </a:bodyPr>
          <a:lstStyle>
            <a:defPPr>
              <a:defRPr lang="en-US"/>
            </a:defPPr>
            <a:lvl1pPr marL="128016" algn="l" fontAlgn="auto">
              <a:spcAft>
                <a:spcPts val="0"/>
              </a:spcAft>
              <a:buNone/>
              <a:defRPr sz="2000" b="1">
                <a:solidFill>
                  <a:schemeClr val="accent1">
                    <a:lumMod val="75000"/>
                  </a:schemeClr>
                </a:solidFill>
                <a:latin typeface="Courier New"/>
                <a:cs typeface="Courier New"/>
              </a:defRPr>
            </a:lvl1pPr>
          </a:lstStyle>
          <a:p>
            <a:pPr lvl="1" algn="l">
              <a:buNone/>
            </a:pPr>
            <a:r>
              <a:rPr lang="en-US" sz="1800" b="1" dirty="0" smtClean="0">
                <a:solidFill>
                  <a:schemeClr val="accent1">
                    <a:lumMod val="75000"/>
                  </a:schemeClr>
                </a:solidFill>
                <a:latin typeface="Courier New" pitchFamily="49" charset="0"/>
                <a:cs typeface="Courier New" pitchFamily="49" charset="0"/>
              </a:rPr>
              <a:t>template &lt;</a:t>
            </a:r>
            <a:r>
              <a:rPr lang="en-US" sz="1800" b="1" dirty="0" err="1" smtClean="0">
                <a:solidFill>
                  <a:schemeClr val="accent1">
                    <a:lumMod val="75000"/>
                  </a:schemeClr>
                </a:solidFill>
                <a:latin typeface="Courier New" pitchFamily="49" charset="0"/>
                <a:cs typeface="Courier New" pitchFamily="49" charset="0"/>
              </a:rPr>
              <a:t>typename</a:t>
            </a:r>
            <a:r>
              <a:rPr lang="en-US" sz="1800" b="1" dirty="0" smtClean="0">
                <a:solidFill>
                  <a:schemeClr val="accent1">
                    <a:lumMod val="75000"/>
                  </a:schemeClr>
                </a:solidFill>
                <a:latin typeface="Courier New" pitchFamily="49" charset="0"/>
                <a:cs typeface="Courier New" pitchFamily="49" charset="0"/>
              </a:rPr>
              <a:t> T&gt;</a:t>
            </a:r>
          </a:p>
          <a:p>
            <a:pPr lvl="1" algn="l">
              <a:buNone/>
            </a:pPr>
            <a:r>
              <a:rPr lang="en-US" sz="1800" b="1" dirty="0" smtClean="0">
                <a:solidFill>
                  <a:schemeClr val="accent1">
                    <a:lumMod val="75000"/>
                  </a:schemeClr>
                </a:solidFill>
                <a:latin typeface="Courier New" pitchFamily="49" charset="0"/>
                <a:cs typeface="Courier New" pitchFamily="49" charset="0"/>
              </a:rPr>
              <a:t>void </a:t>
            </a:r>
            <a:r>
              <a:rPr lang="en-US" sz="1800" b="1" dirty="0">
                <a:solidFill>
                  <a:schemeClr val="accent1">
                    <a:lumMod val="75000"/>
                  </a:schemeClr>
                </a:solidFill>
                <a:latin typeface="Courier New" pitchFamily="49" charset="0"/>
                <a:cs typeface="Courier New" pitchFamily="49" charset="0"/>
              </a:rPr>
              <a:t>sort( </a:t>
            </a:r>
            <a:r>
              <a:rPr lang="en-US" sz="1800" b="1" dirty="0" err="1">
                <a:solidFill>
                  <a:schemeClr val="accent1">
                    <a:lumMod val="75000"/>
                  </a:schemeClr>
                </a:solidFill>
                <a:latin typeface="Courier New" pitchFamily="49" charset="0"/>
                <a:cs typeface="Courier New" pitchFamily="49" charset="0"/>
              </a:rPr>
              <a:t>int</a:t>
            </a:r>
            <a:r>
              <a:rPr lang="en-US" sz="1800" b="1" dirty="0">
                <a:solidFill>
                  <a:schemeClr val="accent1">
                    <a:lumMod val="75000"/>
                  </a:schemeClr>
                </a:solidFill>
                <a:latin typeface="Courier New" pitchFamily="49" charset="0"/>
                <a:cs typeface="Courier New" pitchFamily="49" charset="0"/>
              </a:rPr>
              <a:t> count, T * A[count ] ) {</a:t>
            </a:r>
          </a:p>
          <a:p>
            <a:pPr lvl="1" algn="l">
              <a:buNone/>
            </a:pPr>
            <a:r>
              <a:rPr lang="en-US" sz="1800" b="1" dirty="0">
                <a:solidFill>
                  <a:schemeClr val="accent1">
                    <a:lumMod val="75000"/>
                  </a:schemeClr>
                </a:solidFill>
                <a:latin typeface="Courier New" pitchFamily="49" charset="0"/>
                <a:cs typeface="Courier New" pitchFamily="49" charset="0"/>
              </a:rPr>
              <a:t>	for (</a:t>
            </a:r>
            <a:r>
              <a:rPr lang="en-US" sz="1800" b="1" dirty="0" err="1">
                <a:solidFill>
                  <a:schemeClr val="accent1">
                    <a:lumMod val="75000"/>
                  </a:schemeClr>
                </a:solidFill>
                <a:latin typeface="Courier New" pitchFamily="49" charset="0"/>
                <a:cs typeface="Courier New" pitchFamily="49" charset="0"/>
              </a:rPr>
              <a:t>int</a:t>
            </a:r>
            <a:r>
              <a:rPr lang="en-US" sz="1800" b="1" dirty="0">
                <a:solidFill>
                  <a:schemeClr val="accent1">
                    <a:lumMod val="75000"/>
                  </a:schemeClr>
                </a:solidFill>
                <a:latin typeface="Courier New" pitchFamily="49" charset="0"/>
                <a:cs typeface="Courier New" pitchFamily="49" charset="0"/>
              </a:rPr>
              <a:t> </a:t>
            </a:r>
            <a:r>
              <a:rPr lang="en-US" sz="1800" b="1" dirty="0" err="1">
                <a:solidFill>
                  <a:schemeClr val="accent1">
                    <a:lumMod val="75000"/>
                  </a:schemeClr>
                </a:solidFill>
                <a:latin typeface="Courier New" pitchFamily="49" charset="0"/>
                <a:cs typeface="Courier New" pitchFamily="49" charset="0"/>
              </a:rPr>
              <a:t>i</a:t>
            </a:r>
            <a:r>
              <a:rPr lang="en-US" sz="1800" b="1" dirty="0">
                <a:solidFill>
                  <a:schemeClr val="accent1">
                    <a:lumMod val="75000"/>
                  </a:schemeClr>
                </a:solidFill>
                <a:latin typeface="Courier New" pitchFamily="49" charset="0"/>
                <a:cs typeface="Courier New" pitchFamily="49" charset="0"/>
              </a:rPr>
              <a:t>=0; </a:t>
            </a:r>
            <a:r>
              <a:rPr lang="en-US" sz="1800" b="1" dirty="0" err="1">
                <a:solidFill>
                  <a:schemeClr val="accent1">
                    <a:lumMod val="75000"/>
                  </a:schemeClr>
                </a:solidFill>
                <a:latin typeface="Courier New" pitchFamily="49" charset="0"/>
                <a:cs typeface="Courier New" pitchFamily="49" charset="0"/>
              </a:rPr>
              <a:t>i</a:t>
            </a:r>
            <a:r>
              <a:rPr lang="en-US" sz="1800" b="1" dirty="0">
                <a:solidFill>
                  <a:schemeClr val="accent1">
                    <a:lumMod val="75000"/>
                  </a:schemeClr>
                </a:solidFill>
                <a:latin typeface="Courier New" pitchFamily="49" charset="0"/>
                <a:cs typeface="Courier New" pitchFamily="49" charset="0"/>
              </a:rPr>
              <a:t>&lt;count-1; </a:t>
            </a:r>
            <a:r>
              <a:rPr lang="en-US" sz="1800" b="1" dirty="0" err="1">
                <a:solidFill>
                  <a:schemeClr val="accent1">
                    <a:lumMod val="75000"/>
                  </a:schemeClr>
                </a:solidFill>
                <a:latin typeface="Courier New" pitchFamily="49" charset="0"/>
                <a:cs typeface="Courier New" pitchFamily="49" charset="0"/>
              </a:rPr>
              <a:t>i</a:t>
            </a:r>
            <a:r>
              <a:rPr lang="en-US" sz="1800" b="1" dirty="0">
                <a:solidFill>
                  <a:schemeClr val="accent1">
                    <a:lumMod val="75000"/>
                  </a:schemeClr>
                </a:solidFill>
                <a:latin typeface="Courier New" pitchFamily="49" charset="0"/>
                <a:cs typeface="Courier New" pitchFamily="49" charset="0"/>
              </a:rPr>
              <a:t>++)</a:t>
            </a:r>
          </a:p>
          <a:p>
            <a:pPr lvl="1" algn="l">
              <a:buNone/>
            </a:pPr>
            <a:r>
              <a:rPr lang="en-US" sz="1800" b="1" dirty="0">
                <a:solidFill>
                  <a:schemeClr val="accent1">
                    <a:lumMod val="75000"/>
                  </a:schemeClr>
                </a:solidFill>
                <a:latin typeface="Courier New" pitchFamily="49" charset="0"/>
                <a:cs typeface="Courier New" pitchFamily="49" charset="0"/>
              </a:rPr>
              <a:t>		   for (</a:t>
            </a:r>
            <a:r>
              <a:rPr lang="en-US" sz="1800" b="1" dirty="0" err="1">
                <a:solidFill>
                  <a:schemeClr val="accent1">
                    <a:lumMod val="75000"/>
                  </a:schemeClr>
                </a:solidFill>
                <a:latin typeface="Courier New" pitchFamily="49" charset="0"/>
                <a:cs typeface="Courier New" pitchFamily="49" charset="0"/>
              </a:rPr>
              <a:t>int</a:t>
            </a:r>
            <a:r>
              <a:rPr lang="en-US" sz="1800" b="1" dirty="0">
                <a:solidFill>
                  <a:schemeClr val="accent1">
                    <a:lumMod val="75000"/>
                  </a:schemeClr>
                </a:solidFill>
                <a:latin typeface="Courier New" pitchFamily="49" charset="0"/>
                <a:cs typeface="Courier New" pitchFamily="49" charset="0"/>
              </a:rPr>
              <a:t> </a:t>
            </a:r>
            <a:r>
              <a:rPr lang="en-US" sz="1800" b="1" dirty="0" err="1">
                <a:solidFill>
                  <a:schemeClr val="accent1">
                    <a:lumMod val="75000"/>
                  </a:schemeClr>
                </a:solidFill>
                <a:latin typeface="Courier New" pitchFamily="49" charset="0"/>
                <a:cs typeface="Courier New" pitchFamily="49" charset="0"/>
              </a:rPr>
              <a:t>j</a:t>
            </a:r>
            <a:r>
              <a:rPr lang="en-US" sz="1800" b="1" dirty="0">
                <a:solidFill>
                  <a:schemeClr val="accent1">
                    <a:lumMod val="75000"/>
                  </a:schemeClr>
                </a:solidFill>
                <a:latin typeface="Courier New" pitchFamily="49" charset="0"/>
                <a:cs typeface="Courier New" pitchFamily="49" charset="0"/>
              </a:rPr>
              <a:t>=i+1; </a:t>
            </a:r>
            <a:r>
              <a:rPr lang="en-US" sz="1800" b="1" dirty="0" err="1">
                <a:solidFill>
                  <a:schemeClr val="accent1">
                    <a:lumMod val="75000"/>
                  </a:schemeClr>
                </a:solidFill>
                <a:latin typeface="Courier New" pitchFamily="49" charset="0"/>
                <a:cs typeface="Courier New" pitchFamily="49" charset="0"/>
              </a:rPr>
              <a:t>j</a:t>
            </a:r>
            <a:r>
              <a:rPr lang="en-US" sz="1800" b="1" dirty="0">
                <a:solidFill>
                  <a:schemeClr val="accent1">
                    <a:lumMod val="75000"/>
                  </a:schemeClr>
                </a:solidFill>
                <a:latin typeface="Courier New" pitchFamily="49" charset="0"/>
                <a:cs typeface="Courier New" pitchFamily="49" charset="0"/>
              </a:rPr>
              <a:t>&lt;count-1; </a:t>
            </a:r>
            <a:r>
              <a:rPr lang="en-US" sz="1800" b="1" dirty="0" err="1">
                <a:solidFill>
                  <a:schemeClr val="accent1">
                    <a:lumMod val="75000"/>
                  </a:schemeClr>
                </a:solidFill>
                <a:latin typeface="Courier New" pitchFamily="49" charset="0"/>
                <a:cs typeface="Courier New" pitchFamily="49" charset="0"/>
              </a:rPr>
              <a:t>j</a:t>
            </a:r>
            <a:r>
              <a:rPr lang="en-US" sz="1800" b="1" dirty="0">
                <a:solidFill>
                  <a:schemeClr val="accent1">
                    <a:lumMod val="75000"/>
                  </a:schemeClr>
                </a:solidFill>
                <a:latin typeface="Courier New" pitchFamily="49" charset="0"/>
                <a:cs typeface="Courier New" pitchFamily="49" charset="0"/>
              </a:rPr>
              <a:t>++)</a:t>
            </a:r>
          </a:p>
          <a:p>
            <a:pPr lvl="1" algn="l">
              <a:buNone/>
            </a:pPr>
            <a:r>
              <a:rPr lang="en-US" sz="1800" b="1" dirty="0">
                <a:solidFill>
                  <a:schemeClr val="accent1">
                    <a:lumMod val="75000"/>
                  </a:schemeClr>
                </a:solidFill>
                <a:latin typeface="Courier New" pitchFamily="49" charset="0"/>
                <a:cs typeface="Courier New" pitchFamily="49" charset="0"/>
              </a:rPr>
              <a:t>			if (</a:t>
            </a:r>
            <a:r>
              <a:rPr lang="en-US" sz="1800" b="1" dirty="0" err="1">
                <a:solidFill>
                  <a:schemeClr val="accent1">
                    <a:lumMod val="75000"/>
                  </a:schemeClr>
                </a:solidFill>
                <a:latin typeface="Courier New" pitchFamily="49" charset="0"/>
                <a:cs typeface="Courier New" pitchFamily="49" charset="0"/>
              </a:rPr>
              <a:t>A[j</a:t>
            </a:r>
            <a:r>
              <a:rPr lang="en-US" sz="1800" b="1" dirty="0">
                <a:solidFill>
                  <a:schemeClr val="accent1">
                    <a:lumMod val="75000"/>
                  </a:schemeClr>
                </a:solidFill>
                <a:latin typeface="Courier New" pitchFamily="49" charset="0"/>
                <a:cs typeface="Courier New" pitchFamily="49" charset="0"/>
              </a:rPr>
              <a:t>] &lt; </a:t>
            </a:r>
            <a:r>
              <a:rPr lang="en-US" sz="1800" b="1" dirty="0" err="1">
                <a:solidFill>
                  <a:schemeClr val="accent1">
                    <a:lumMod val="75000"/>
                  </a:schemeClr>
                </a:solidFill>
                <a:latin typeface="Courier New" pitchFamily="49" charset="0"/>
                <a:cs typeface="Courier New" pitchFamily="49" charset="0"/>
              </a:rPr>
              <a:t>A[i</a:t>
            </a:r>
            <a:r>
              <a:rPr lang="en-US" sz="1800" b="1" dirty="0">
                <a:solidFill>
                  <a:schemeClr val="accent1">
                    <a:lumMod val="75000"/>
                  </a:schemeClr>
                </a:solidFill>
                <a:latin typeface="Courier New" pitchFamily="49" charset="0"/>
                <a:cs typeface="Courier New" pitchFamily="49" charset="0"/>
              </a:rPr>
              <a:t>]) </a:t>
            </a:r>
            <a:r>
              <a:rPr lang="en-US" sz="1800" b="1" dirty="0" err="1">
                <a:solidFill>
                  <a:schemeClr val="accent1">
                    <a:lumMod val="75000"/>
                  </a:schemeClr>
                </a:solidFill>
                <a:latin typeface="Courier New" pitchFamily="49" charset="0"/>
                <a:cs typeface="Courier New" pitchFamily="49" charset="0"/>
              </a:rPr>
              <a:t>swap(A[i],A[j</a:t>
            </a:r>
            <a:r>
              <a:rPr lang="en-US" sz="1800" b="1" dirty="0">
                <a:solidFill>
                  <a:schemeClr val="accent1">
                    <a:lumMod val="75000"/>
                  </a:schemeClr>
                </a:solidFill>
                <a:latin typeface="Courier New" pitchFamily="49" charset="0"/>
                <a:cs typeface="Courier New" pitchFamily="49" charset="0"/>
              </a:rPr>
              <a:t>]);</a:t>
            </a:r>
          </a:p>
          <a:p>
            <a:pPr lvl="1" algn="l">
              <a:buNone/>
            </a:pPr>
            <a:r>
              <a:rPr lang="en-US" sz="1800" b="1" dirty="0" smtClean="0">
                <a:solidFill>
                  <a:schemeClr val="accent1">
                    <a:lumMod val="75000"/>
                  </a:schemeClr>
                </a:solidFill>
                <a:latin typeface="Courier New" pitchFamily="49" charset="0"/>
                <a:cs typeface="Courier New" pitchFamily="49" charset="0"/>
              </a:rPr>
              <a:t>}</a:t>
            </a:r>
            <a:endParaRPr lang="en-US" sz="1800" b="1" dirty="0">
              <a:solidFill>
                <a:schemeClr val="accent1">
                  <a:lumMod val="75000"/>
                </a:schemeClr>
              </a:solidFill>
              <a:latin typeface="Courier New" pitchFamily="49" charset="0"/>
              <a:cs typeface="Courier New" pitchFamily="49" charset="0"/>
            </a:endParaRPr>
          </a:p>
        </p:txBody>
      </p:sp>
    </p:spTree>
    <p:extLst>
      <p:ext uri="{BB962C8B-B14F-4D97-AF65-F5344CB8AC3E}">
        <p14:creationId xmlns:p14="http://schemas.microsoft.com/office/powerpoint/2010/main" xmlns="" val="393380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Polymorphism vs Overloading</a:t>
            </a:r>
            <a:endParaRPr lang="en-US" dirty="0"/>
          </a:p>
        </p:txBody>
      </p:sp>
      <p:sp>
        <p:nvSpPr>
          <p:cNvPr id="47107" name="Rectangle 3"/>
          <p:cNvSpPr>
            <a:spLocks noGrp="1" noChangeArrowheads="1"/>
          </p:cNvSpPr>
          <p:nvPr>
            <p:ph type="body" idx="1"/>
          </p:nvPr>
        </p:nvSpPr>
        <p:spPr/>
        <p:txBody>
          <a:bodyPr>
            <a:normAutofit fontScale="92500" lnSpcReduction="20000"/>
          </a:bodyPr>
          <a:lstStyle/>
          <a:p>
            <a:r>
              <a:rPr lang="en-US" dirty="0" smtClean="0"/>
              <a:t>Parametric polymorphism</a:t>
            </a:r>
          </a:p>
          <a:p>
            <a:pPr lvl="1"/>
            <a:r>
              <a:rPr lang="en-US" dirty="0" smtClean="0"/>
              <a:t>Single algorithm may be given many types</a:t>
            </a:r>
          </a:p>
          <a:p>
            <a:pPr lvl="1"/>
            <a:r>
              <a:rPr lang="en-US" dirty="0" smtClean="0"/>
              <a:t>Type variable may be replaced by any  type</a:t>
            </a:r>
          </a:p>
          <a:p>
            <a:pPr lvl="1"/>
            <a:r>
              <a:rPr lang="en-US" dirty="0" smtClean="0"/>
              <a:t>if </a:t>
            </a:r>
            <a:r>
              <a:rPr lang="en-US" sz="2600" b="1" dirty="0">
                <a:solidFill>
                  <a:schemeClr val="accent1">
                    <a:lumMod val="75000"/>
                  </a:schemeClr>
                </a:solidFill>
                <a:latin typeface="Courier New"/>
                <a:cs typeface="Courier New"/>
              </a:rPr>
              <a:t>f::t</a:t>
            </a:r>
            <a:r>
              <a:rPr lang="en-US" sz="2600" b="1" dirty="0">
                <a:solidFill>
                  <a:schemeClr val="accent1">
                    <a:lumMod val="75000"/>
                  </a:schemeClr>
                </a:solidFill>
                <a:latin typeface="Courier New"/>
                <a:cs typeface="Courier New"/>
                <a:sym typeface="Symbol" charset="2"/>
              </a:rPr>
              <a:t></a:t>
            </a:r>
            <a:r>
              <a:rPr lang="en-US" sz="2600" b="1" dirty="0">
                <a:solidFill>
                  <a:schemeClr val="accent1">
                    <a:lumMod val="75000"/>
                  </a:schemeClr>
                </a:solidFill>
                <a:latin typeface="Courier New"/>
                <a:cs typeface="Courier New"/>
              </a:rPr>
              <a:t>t </a:t>
            </a:r>
            <a:r>
              <a:rPr lang="en-US" dirty="0" smtClean="0"/>
              <a:t>then </a:t>
            </a:r>
            <a:r>
              <a:rPr lang="en-US" sz="2600" b="1" dirty="0">
                <a:solidFill>
                  <a:schemeClr val="accent1">
                    <a:lumMod val="75000"/>
                  </a:schemeClr>
                </a:solidFill>
                <a:latin typeface="Courier New"/>
                <a:cs typeface="Courier New"/>
              </a:rPr>
              <a:t>f::Int</a:t>
            </a:r>
            <a:r>
              <a:rPr lang="en-US" sz="2600" b="1" dirty="0">
                <a:solidFill>
                  <a:schemeClr val="accent1">
                    <a:lumMod val="75000"/>
                  </a:schemeClr>
                </a:solidFill>
                <a:latin typeface="Courier New"/>
                <a:cs typeface="Courier New"/>
                <a:sym typeface="Symbol" charset="2"/>
              </a:rPr>
              <a:t>In</a:t>
            </a:r>
            <a:r>
              <a:rPr lang="en-US" sz="2600" b="1" dirty="0">
                <a:solidFill>
                  <a:schemeClr val="accent1">
                    <a:lumMod val="75000"/>
                  </a:schemeClr>
                </a:solidFill>
                <a:latin typeface="Courier New"/>
                <a:cs typeface="Courier New"/>
              </a:rPr>
              <a:t>t</a:t>
            </a:r>
            <a:r>
              <a:rPr lang="en-US" dirty="0" smtClean="0"/>
              <a:t>, </a:t>
            </a:r>
            <a:r>
              <a:rPr lang="en-US" sz="2600" b="1" dirty="0">
                <a:solidFill>
                  <a:schemeClr val="accent1">
                    <a:lumMod val="75000"/>
                  </a:schemeClr>
                </a:solidFill>
                <a:latin typeface="Courier New"/>
                <a:cs typeface="Courier New"/>
              </a:rPr>
              <a:t>f::Bool</a:t>
            </a:r>
            <a:r>
              <a:rPr lang="en-US" sz="2600" b="1" dirty="0">
                <a:solidFill>
                  <a:schemeClr val="accent1">
                    <a:lumMod val="75000"/>
                  </a:schemeClr>
                </a:solidFill>
                <a:latin typeface="Courier New"/>
                <a:cs typeface="Courier New"/>
                <a:sym typeface="Symbol" charset="2"/>
              </a:rPr>
              <a:t>B</a:t>
            </a:r>
            <a:r>
              <a:rPr lang="en-US" sz="2600" b="1" dirty="0">
                <a:solidFill>
                  <a:schemeClr val="accent1">
                    <a:lumMod val="75000"/>
                  </a:schemeClr>
                </a:solidFill>
                <a:latin typeface="Courier New"/>
                <a:cs typeface="Courier New"/>
              </a:rPr>
              <a:t>ool</a:t>
            </a:r>
            <a:r>
              <a:rPr lang="en-US" dirty="0" smtClean="0"/>
              <a:t>, ...   </a:t>
            </a:r>
          </a:p>
          <a:p>
            <a:r>
              <a:rPr lang="en-US" dirty="0" smtClean="0"/>
              <a:t>Overloading</a:t>
            </a:r>
          </a:p>
          <a:p>
            <a:pPr lvl="1"/>
            <a:r>
              <a:rPr lang="en-US" dirty="0" smtClean="0"/>
              <a:t>A single symbol may refer to more than one algorithm</a:t>
            </a:r>
          </a:p>
          <a:p>
            <a:pPr lvl="1"/>
            <a:r>
              <a:rPr lang="en-US" dirty="0" smtClean="0"/>
              <a:t>Each algorithm may have different type</a:t>
            </a:r>
          </a:p>
          <a:p>
            <a:pPr lvl="1"/>
            <a:r>
              <a:rPr lang="en-US" dirty="0" smtClean="0"/>
              <a:t>Choice of algorithm determined by type context</a:t>
            </a:r>
          </a:p>
          <a:p>
            <a:pPr lvl="1"/>
            <a:r>
              <a:rPr lang="en-US" dirty="0" smtClean="0"/>
              <a:t>Types of symbol may be arbitrarily different</a:t>
            </a:r>
          </a:p>
          <a:p>
            <a:pPr lvl="1"/>
            <a:r>
              <a:rPr lang="en-US" dirty="0" smtClean="0"/>
              <a:t>In ML, </a:t>
            </a:r>
            <a:r>
              <a:rPr lang="en-US" sz="2600" b="1" dirty="0">
                <a:solidFill>
                  <a:schemeClr val="accent1">
                    <a:lumMod val="75000"/>
                  </a:schemeClr>
                </a:solidFill>
                <a:latin typeface="Courier New"/>
                <a:cs typeface="Courier New"/>
              </a:rPr>
              <a:t>+</a:t>
            </a:r>
            <a:r>
              <a:rPr lang="en-US" dirty="0" smtClean="0"/>
              <a:t> has types  </a:t>
            </a:r>
            <a:r>
              <a:rPr lang="en-US" sz="2600" b="1" dirty="0" err="1">
                <a:solidFill>
                  <a:schemeClr val="accent1">
                    <a:lumMod val="75000"/>
                  </a:schemeClr>
                </a:solidFill>
                <a:latin typeface="Courier New"/>
                <a:cs typeface="Courier New"/>
              </a:rPr>
              <a:t>int</a:t>
            </a:r>
            <a:r>
              <a:rPr lang="en-US" sz="2600" b="1" dirty="0">
                <a:solidFill>
                  <a:schemeClr val="accent1">
                    <a:lumMod val="75000"/>
                  </a:schemeClr>
                </a:solidFill>
                <a:latin typeface="Courier New"/>
                <a:cs typeface="Courier New"/>
              </a:rPr>
              <a:t>*</a:t>
            </a:r>
            <a:r>
              <a:rPr lang="en-US" sz="2600" b="1" dirty="0" err="1">
                <a:solidFill>
                  <a:schemeClr val="accent1">
                    <a:lumMod val="75000"/>
                  </a:schemeClr>
                </a:solidFill>
                <a:latin typeface="Courier New"/>
                <a:cs typeface="Courier New"/>
              </a:rPr>
              <a:t>int</a:t>
            </a:r>
            <a:r>
              <a:rPr lang="en-US" sz="2600" b="1" dirty="0" err="1">
                <a:solidFill>
                  <a:schemeClr val="accent1">
                    <a:lumMod val="75000"/>
                  </a:schemeClr>
                </a:solidFill>
                <a:latin typeface="Courier New"/>
                <a:cs typeface="Courier New"/>
                <a:sym typeface="Symbol" charset="2"/>
              </a:rPr>
              <a:t>in</a:t>
            </a:r>
            <a:r>
              <a:rPr lang="en-US" sz="2600" b="1" dirty="0" err="1">
                <a:solidFill>
                  <a:schemeClr val="accent1">
                    <a:lumMod val="75000"/>
                  </a:schemeClr>
                </a:solidFill>
                <a:latin typeface="Courier New"/>
                <a:cs typeface="Courier New"/>
              </a:rPr>
              <a:t>t</a:t>
            </a:r>
            <a:r>
              <a:rPr lang="en-US" sz="2600" b="1" dirty="0">
                <a:solidFill>
                  <a:schemeClr val="accent1">
                    <a:lumMod val="75000"/>
                  </a:schemeClr>
                </a:solidFill>
                <a:latin typeface="Courier New"/>
                <a:cs typeface="Courier New"/>
              </a:rPr>
              <a:t>, real*</a:t>
            </a:r>
            <a:r>
              <a:rPr lang="en-US" sz="2600" b="1" dirty="0" err="1">
                <a:solidFill>
                  <a:schemeClr val="accent1">
                    <a:lumMod val="75000"/>
                  </a:schemeClr>
                </a:solidFill>
                <a:latin typeface="Courier New"/>
                <a:cs typeface="Courier New"/>
              </a:rPr>
              <a:t>real</a:t>
            </a:r>
            <a:r>
              <a:rPr lang="en-US" sz="2600" b="1" dirty="0" err="1">
                <a:solidFill>
                  <a:schemeClr val="accent1">
                    <a:lumMod val="75000"/>
                  </a:schemeClr>
                </a:solidFill>
                <a:latin typeface="Courier New"/>
                <a:cs typeface="Courier New"/>
                <a:sym typeface="Symbol" charset="2"/>
              </a:rPr>
              <a:t>real</a:t>
            </a:r>
            <a:r>
              <a:rPr lang="en-US" dirty="0" smtClean="0">
                <a:sym typeface="Symbol" charset="2"/>
              </a:rPr>
              <a:t>, no others</a:t>
            </a:r>
            <a:endParaRPr lang="en-US" dirty="0"/>
          </a:p>
        </p:txBody>
      </p:sp>
    </p:spTree>
    <p:extLst>
      <p:ext uri="{BB962C8B-B14F-4D97-AF65-F5344CB8AC3E}">
        <p14:creationId xmlns:p14="http://schemas.microsoft.com/office/powerpoint/2010/main" xmlns="" val="3435090004"/>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Varieties of Polymorphism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Parametric polymorphism </a:t>
            </a:r>
            <a:r>
              <a:rPr lang="en-US" dirty="0" smtClean="0"/>
              <a:t>A single piece of code is typed generically</a:t>
            </a:r>
          </a:p>
          <a:p>
            <a:pPr lvl="1"/>
            <a:r>
              <a:rPr lang="en-US" dirty="0" smtClean="0"/>
              <a:t>Imperative or first-class polymorphism</a:t>
            </a:r>
          </a:p>
          <a:p>
            <a:pPr lvl="1"/>
            <a:r>
              <a:rPr lang="en-US" dirty="0" smtClean="0"/>
              <a:t>ML-style or let-polymorphism</a:t>
            </a:r>
          </a:p>
          <a:p>
            <a:r>
              <a:rPr lang="en-US" dirty="0" smtClean="0">
                <a:solidFill>
                  <a:srgbClr val="FF0000"/>
                </a:solidFill>
              </a:rPr>
              <a:t>Ad-hoc polymorphism </a:t>
            </a:r>
            <a:r>
              <a:rPr lang="en-US" dirty="0" smtClean="0"/>
              <a:t>The same expression exhibit different behaviors when viewed in different types</a:t>
            </a:r>
          </a:p>
          <a:p>
            <a:pPr lvl="1"/>
            <a:r>
              <a:rPr lang="en-US" dirty="0" smtClean="0"/>
              <a:t>Overloading</a:t>
            </a:r>
          </a:p>
          <a:p>
            <a:pPr lvl="1"/>
            <a:r>
              <a:rPr lang="en-US" dirty="0" smtClean="0"/>
              <a:t>Multi-method dispatch</a:t>
            </a:r>
          </a:p>
          <a:p>
            <a:pPr lvl="1"/>
            <a:r>
              <a:rPr lang="en-US" dirty="0" smtClean="0"/>
              <a:t>Intentional polymorphism</a:t>
            </a:r>
          </a:p>
          <a:p>
            <a:r>
              <a:rPr lang="en-US" dirty="0" smtClean="0">
                <a:solidFill>
                  <a:srgbClr val="FF0000"/>
                </a:solidFill>
              </a:rPr>
              <a:t>Subtype polymorphism </a:t>
            </a:r>
            <a:r>
              <a:rPr lang="en-US" dirty="0" smtClean="0"/>
              <a:t>A single term may have many types using the rule of </a:t>
            </a:r>
            <a:r>
              <a:rPr lang="en-US" dirty="0" err="1" smtClean="0"/>
              <a:t>subsumption</a:t>
            </a:r>
            <a:r>
              <a:rPr lang="en-US" dirty="0" smtClean="0"/>
              <a:t> allowing to selectively forget information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Summary </a:t>
            </a:r>
            <a:endParaRPr lang="en-US" dirty="0"/>
          </a:p>
        </p:txBody>
      </p:sp>
      <p:sp>
        <p:nvSpPr>
          <p:cNvPr id="53251" name="Rectangle 3"/>
          <p:cNvSpPr>
            <a:spLocks noGrp="1" noChangeArrowheads="1"/>
          </p:cNvSpPr>
          <p:nvPr>
            <p:ph type="body" idx="1"/>
          </p:nvPr>
        </p:nvSpPr>
        <p:spPr/>
        <p:txBody>
          <a:bodyPr>
            <a:normAutofit fontScale="92500"/>
          </a:bodyPr>
          <a:lstStyle/>
          <a:p>
            <a:r>
              <a:rPr lang="en-US" smtClean="0"/>
              <a:t>Types are important in modern languages</a:t>
            </a:r>
          </a:p>
          <a:p>
            <a:pPr lvl="1"/>
            <a:r>
              <a:rPr lang="en-US" smtClean="0"/>
              <a:t>Program organization and documentation</a:t>
            </a:r>
          </a:p>
          <a:p>
            <a:pPr lvl="1"/>
            <a:r>
              <a:rPr lang="en-US" smtClean="0"/>
              <a:t>Prevent program errors</a:t>
            </a:r>
          </a:p>
          <a:p>
            <a:pPr lvl="1"/>
            <a:r>
              <a:rPr lang="en-US" smtClean="0"/>
              <a:t>Provide important information to compiler</a:t>
            </a:r>
          </a:p>
          <a:p>
            <a:r>
              <a:rPr lang="en-US" smtClean="0"/>
              <a:t>Type inference</a:t>
            </a:r>
          </a:p>
          <a:p>
            <a:pPr lvl="1"/>
            <a:r>
              <a:rPr lang="en-US" smtClean="0"/>
              <a:t>Determine best type for an expression, based on known information about symbols in the expression</a:t>
            </a:r>
          </a:p>
          <a:p>
            <a:r>
              <a:rPr lang="en-US" smtClean="0"/>
              <a:t>Polymorphism</a:t>
            </a:r>
          </a:p>
          <a:p>
            <a:pPr lvl="1"/>
            <a:r>
              <a:rPr lang="en-US" smtClean="0"/>
              <a:t>Single algorithm (function) can have many types</a:t>
            </a:r>
            <a:endParaRPr lang="en-US" dirty="0"/>
          </a:p>
        </p:txBody>
      </p:sp>
    </p:spTree>
    <p:extLst>
      <p:ext uri="{BB962C8B-B14F-4D97-AF65-F5344CB8AC3E}">
        <p14:creationId xmlns:p14="http://schemas.microsoft.com/office/powerpoint/2010/main" xmlns="" val="59157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a type error?</a:t>
            </a:r>
            <a:endParaRPr lang="en-US" dirty="0"/>
          </a:p>
        </p:txBody>
      </p:sp>
      <p:sp>
        <p:nvSpPr>
          <p:cNvPr id="3" name="Content Placeholder 2"/>
          <p:cNvSpPr>
            <a:spLocks noGrp="1"/>
          </p:cNvSpPr>
          <p:nvPr>
            <p:ph idx="1"/>
          </p:nvPr>
        </p:nvSpPr>
        <p:spPr/>
        <p:txBody>
          <a:bodyPr>
            <a:normAutofit/>
          </a:bodyPr>
          <a:lstStyle/>
          <a:p>
            <a:r>
              <a:rPr lang="en-US" dirty="0" smtClean="0"/>
              <a:t>Whatever the compiler/interpreter says it is?</a:t>
            </a:r>
          </a:p>
          <a:p>
            <a:r>
              <a:rPr lang="en-US" dirty="0" smtClean="0"/>
              <a:t>Something to do with bad bit sequences?</a:t>
            </a:r>
          </a:p>
          <a:p>
            <a:pPr lvl="1"/>
            <a:r>
              <a:rPr lang="en-US" dirty="0" smtClean="0"/>
              <a:t>Floating point representation has specific form</a:t>
            </a:r>
          </a:p>
          <a:p>
            <a:pPr lvl="1"/>
            <a:r>
              <a:rPr lang="en-US" dirty="0" smtClean="0"/>
              <a:t>An integer may not be a valid float</a:t>
            </a:r>
          </a:p>
          <a:p>
            <a:r>
              <a:rPr lang="en-US" dirty="0" smtClean="0"/>
              <a:t>Something about programmer intent and use?</a:t>
            </a:r>
          </a:p>
          <a:p>
            <a:pPr lvl="1"/>
            <a:r>
              <a:rPr lang="en-US" dirty="0" smtClean="0"/>
              <a:t>A type error occurs when a value is used in a way that is inconsistent with its definition</a:t>
            </a:r>
          </a:p>
          <a:p>
            <a:pPr lvl="2"/>
            <a:r>
              <a:rPr lang="en-US" dirty="0" smtClean="0"/>
              <a:t>Example: declare as character, use as integer </a:t>
            </a:r>
          </a:p>
        </p:txBody>
      </p:sp>
    </p:spTree>
    <p:extLst>
      <p:ext uri="{BB962C8B-B14F-4D97-AF65-F5344CB8AC3E}">
        <p14:creationId xmlns:p14="http://schemas.microsoft.com/office/powerpoint/2010/main" xmlns="" val="278407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 errors are language dependent</a:t>
            </a:r>
            <a:endParaRPr lang="en-US" dirty="0"/>
          </a:p>
        </p:txBody>
      </p:sp>
      <p:sp>
        <p:nvSpPr>
          <p:cNvPr id="3" name="Content Placeholder 2"/>
          <p:cNvSpPr>
            <a:spLocks noGrp="1"/>
          </p:cNvSpPr>
          <p:nvPr>
            <p:ph idx="1"/>
          </p:nvPr>
        </p:nvSpPr>
        <p:spPr>
          <a:xfrm>
            <a:off x="442259" y="1719728"/>
            <a:ext cx="8229600" cy="4708525"/>
          </a:xfrm>
        </p:spPr>
        <p:txBody>
          <a:bodyPr>
            <a:normAutofit/>
          </a:bodyPr>
          <a:lstStyle/>
          <a:p>
            <a:r>
              <a:rPr lang="en-US" dirty="0" smtClean="0"/>
              <a:t>Array out of bounds access</a:t>
            </a:r>
          </a:p>
          <a:p>
            <a:pPr lvl="1"/>
            <a:r>
              <a:rPr lang="en-US" dirty="0" smtClean="0"/>
              <a:t>C/C++: runtime errors</a:t>
            </a:r>
          </a:p>
          <a:p>
            <a:pPr lvl="1"/>
            <a:r>
              <a:rPr lang="en-US" dirty="0" smtClean="0"/>
              <a:t>Haskell/Java: dynamic type errors</a:t>
            </a:r>
          </a:p>
          <a:p>
            <a:r>
              <a:rPr lang="en-US" dirty="0" smtClean="0"/>
              <a:t>Null pointer dereference</a:t>
            </a:r>
          </a:p>
          <a:p>
            <a:pPr lvl="1"/>
            <a:r>
              <a:rPr lang="en-US" dirty="0" smtClean="0"/>
              <a:t>C/C++: run-time errors  </a:t>
            </a:r>
          </a:p>
          <a:p>
            <a:pPr lvl="1"/>
            <a:r>
              <a:rPr lang="en-US" dirty="0" smtClean="0"/>
              <a:t>Haskell/ML: pointers are hidden inside </a:t>
            </a:r>
            <a:r>
              <a:rPr lang="en-US" dirty="0" err="1" smtClean="0"/>
              <a:t>datatypes</a:t>
            </a:r>
            <a:endParaRPr lang="en-US" dirty="0"/>
          </a:p>
          <a:p>
            <a:pPr lvl="2"/>
            <a:r>
              <a:rPr lang="en-US" dirty="0" smtClean="0"/>
              <a:t>Null pointer dereferences would be incorrect use of these </a:t>
            </a:r>
            <a:r>
              <a:rPr lang="en-US" dirty="0" err="1" smtClean="0"/>
              <a:t>datatypes</a:t>
            </a:r>
            <a:r>
              <a:rPr lang="en-US" dirty="0" smtClean="0"/>
              <a:t>, therefore static type errors</a:t>
            </a:r>
            <a:endParaRPr lang="en-US" dirty="0"/>
          </a:p>
        </p:txBody>
      </p:sp>
    </p:spTree>
    <p:extLst>
      <p:ext uri="{BB962C8B-B14F-4D97-AF65-F5344CB8AC3E}">
        <p14:creationId xmlns:p14="http://schemas.microsoft.com/office/powerpoint/2010/main" xmlns="" val="574026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mtClean="0"/>
              <a:t>Compile-time vs Run-time Checking</a:t>
            </a:r>
            <a:endParaRPr lang="en-US" dirty="0"/>
          </a:p>
        </p:txBody>
      </p:sp>
      <p:sp>
        <p:nvSpPr>
          <p:cNvPr id="20483" name="Rectangle 3"/>
          <p:cNvSpPr>
            <a:spLocks noGrp="1" noChangeArrowheads="1"/>
          </p:cNvSpPr>
          <p:nvPr>
            <p:ph type="body" idx="1"/>
          </p:nvPr>
        </p:nvSpPr>
        <p:spPr>
          <a:xfrm>
            <a:off x="457200" y="1600200"/>
            <a:ext cx="8229600" cy="5029200"/>
          </a:xfrm>
        </p:spPr>
        <p:txBody>
          <a:bodyPr>
            <a:normAutofit fontScale="85000" lnSpcReduction="20000"/>
          </a:bodyPr>
          <a:lstStyle/>
          <a:p>
            <a:r>
              <a:rPr lang="en-US" dirty="0" smtClean="0"/>
              <a:t>JavaScript and Lisp use run-time type checking</a:t>
            </a:r>
          </a:p>
          <a:p>
            <a:pPr lvl="1"/>
            <a:r>
              <a:rPr lang="en-US" dirty="0" smtClean="0"/>
              <a:t>   f(x)         Make sure f is a function before  calling f</a:t>
            </a:r>
          </a:p>
          <a:p>
            <a:pPr lvl="1"/>
            <a:endParaRPr lang="en-US" dirty="0" smtClean="0"/>
          </a:p>
          <a:p>
            <a:pPr lvl="1"/>
            <a:endParaRPr lang="en-US" dirty="0" smtClean="0"/>
          </a:p>
          <a:p>
            <a:r>
              <a:rPr lang="en-US" dirty="0" smtClean="0"/>
              <a:t>Haskell and Java use compile-time type checking </a:t>
            </a:r>
          </a:p>
          <a:p>
            <a:pPr lvl="1"/>
            <a:r>
              <a:rPr lang="en-US" dirty="0" smtClean="0"/>
              <a:t>   f(x)         Must have f :: </a:t>
            </a:r>
            <a:r>
              <a:rPr lang="en-US" dirty="0" smtClean="0">
                <a:sym typeface="Symbol" charset="2"/>
              </a:rPr>
              <a:t>A  B and x :: A</a:t>
            </a:r>
          </a:p>
          <a:p>
            <a:r>
              <a:rPr lang="en-US" dirty="0" smtClean="0">
                <a:sym typeface="Symbol" charset="2"/>
              </a:rPr>
              <a:t>Basic tradeoff</a:t>
            </a:r>
          </a:p>
          <a:p>
            <a:pPr lvl="1"/>
            <a:r>
              <a:rPr lang="en-US" dirty="0" smtClean="0">
                <a:sym typeface="Symbol" charset="2"/>
              </a:rPr>
              <a:t>Both kinds of checking prevent type errors</a:t>
            </a:r>
          </a:p>
          <a:p>
            <a:pPr lvl="1"/>
            <a:r>
              <a:rPr lang="en-US" dirty="0" smtClean="0">
                <a:sym typeface="Symbol" charset="2"/>
              </a:rPr>
              <a:t>Run-time checking slows down execution</a:t>
            </a:r>
          </a:p>
          <a:p>
            <a:pPr lvl="1"/>
            <a:r>
              <a:rPr lang="en-US" dirty="0" smtClean="0">
                <a:sym typeface="Symbol" charset="2"/>
              </a:rPr>
              <a:t>Compile-time checking restricts program flexibility</a:t>
            </a:r>
          </a:p>
          <a:p>
            <a:pPr lvl="2"/>
            <a:r>
              <a:rPr lang="en-US" dirty="0" smtClean="0">
                <a:sym typeface="Symbol" charset="2"/>
              </a:rPr>
              <a:t>JavaScript array: elements can have different types</a:t>
            </a:r>
          </a:p>
          <a:p>
            <a:pPr lvl="2"/>
            <a:r>
              <a:rPr lang="en-US" dirty="0" smtClean="0">
                <a:sym typeface="Symbol" charset="2"/>
              </a:rPr>
              <a:t>Haskell list: all elements must have same type </a:t>
            </a:r>
          </a:p>
          <a:p>
            <a:pPr lvl="1"/>
            <a:r>
              <a:rPr lang="en-US" dirty="0" smtClean="0">
                <a:sym typeface="Symbol" charset="2"/>
              </a:rPr>
              <a:t>Which gives better programmer diagnostics?</a:t>
            </a:r>
            <a:endParaRPr lang="en-US" dirty="0">
              <a:sym typeface="Symbol" charset="2"/>
            </a:endParaRPr>
          </a:p>
        </p:txBody>
      </p:sp>
      <p:pic>
        <p:nvPicPr>
          <p:cNvPr id="20484" name="Picture 5"/>
          <p:cNvPicPr>
            <a:picLocks noChangeAspect="1" noChangeArrowheads="1"/>
          </p:cNvPicPr>
          <p:nvPr/>
        </p:nvPicPr>
        <p:blipFill>
          <a:blip r:embed="rId3" cstate="print"/>
          <a:srcRect t="20689" b="17241"/>
          <a:stretch>
            <a:fillRect/>
          </a:stretch>
        </p:blipFill>
        <p:spPr bwMode="auto">
          <a:xfrm>
            <a:off x="1514475" y="2362200"/>
            <a:ext cx="5648325" cy="685800"/>
          </a:xfrm>
          <a:prstGeom prst="rect">
            <a:avLst/>
          </a:prstGeom>
          <a:noFill/>
          <a:ln w="9525">
            <a:noFill/>
            <a:miter lim="800000"/>
            <a:headEnd/>
            <a:tailEnd/>
          </a:ln>
        </p:spPr>
      </p:pic>
    </p:spTree>
    <p:extLst>
      <p:ext uri="{BB962C8B-B14F-4D97-AF65-F5344CB8AC3E}">
        <p14:creationId xmlns:p14="http://schemas.microsoft.com/office/powerpoint/2010/main" xmlns="" val="225643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4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8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t>Expressiveness</a:t>
            </a:r>
          </a:p>
        </p:txBody>
      </p:sp>
      <p:sp>
        <p:nvSpPr>
          <p:cNvPr id="10243" name="Rectangle 3"/>
          <p:cNvSpPr>
            <a:spLocks noGrp="1" noChangeArrowheads="1"/>
          </p:cNvSpPr>
          <p:nvPr>
            <p:ph type="body" idx="1"/>
          </p:nvPr>
        </p:nvSpPr>
        <p:spPr>
          <a:xfrm>
            <a:off x="457200" y="1540435"/>
            <a:ext cx="8382000" cy="4973918"/>
          </a:xfrm>
        </p:spPr>
        <p:txBody>
          <a:bodyPr/>
          <a:lstStyle/>
          <a:p>
            <a:pPr eaLnBrk="1" hangingPunct="1">
              <a:defRPr/>
            </a:pPr>
            <a:r>
              <a:rPr lang="en-US" dirty="0"/>
              <a:t>In JavaScript, we can </a:t>
            </a:r>
            <a:r>
              <a:rPr lang="en-US" dirty="0" smtClean="0"/>
              <a:t>write a </a:t>
            </a:r>
            <a:r>
              <a:rPr lang="en-US" dirty="0"/>
              <a:t>function like</a:t>
            </a:r>
            <a:endParaRPr lang="en-US" dirty="0" smtClean="0"/>
          </a:p>
          <a:p>
            <a:pPr lvl="1" eaLnBrk="1" hangingPunct="1">
              <a:lnSpc>
                <a:spcPct val="120000"/>
              </a:lnSpc>
              <a:buFontTx/>
              <a:buNone/>
              <a:defRPr/>
            </a:pPr>
            <a:endParaRPr lang="en-US" dirty="0" smtClean="0">
              <a:solidFill>
                <a:srgbClr val="CEB966"/>
              </a:solidFill>
            </a:endParaRPr>
          </a:p>
          <a:p>
            <a:pPr lvl="1" eaLnBrk="1" hangingPunct="1">
              <a:lnSpc>
                <a:spcPct val="120000"/>
              </a:lnSpc>
              <a:buFontTx/>
              <a:buNone/>
              <a:defRPr/>
            </a:pPr>
            <a:r>
              <a:rPr lang="en-US" sz="2200" dirty="0" smtClean="0">
                <a:solidFill>
                  <a:schemeClr val="accent1">
                    <a:lumMod val="75000"/>
                  </a:schemeClr>
                </a:solidFill>
              </a:rPr>
              <a:t>Some </a:t>
            </a:r>
            <a:r>
              <a:rPr lang="en-US" sz="2200" dirty="0">
                <a:solidFill>
                  <a:schemeClr val="accent1">
                    <a:lumMod val="75000"/>
                  </a:schemeClr>
                </a:solidFill>
              </a:rPr>
              <a:t>uses will produce type error, some will </a:t>
            </a:r>
            <a:r>
              <a:rPr lang="en-US" sz="2200" dirty="0" smtClean="0">
                <a:solidFill>
                  <a:schemeClr val="accent1">
                    <a:lumMod val="75000"/>
                  </a:schemeClr>
                </a:solidFill>
              </a:rPr>
              <a:t>not</a:t>
            </a:r>
          </a:p>
          <a:p>
            <a:pPr eaLnBrk="1" hangingPunct="1">
              <a:defRPr/>
            </a:pPr>
            <a:r>
              <a:rPr lang="en-US" dirty="0"/>
              <a:t>Static typing always conservative</a:t>
            </a:r>
            <a:r>
              <a:rPr lang="en-US" dirty="0" smtClean="0"/>
              <a:t> </a:t>
            </a:r>
          </a:p>
          <a:p>
            <a:pPr eaLnBrk="1" hangingPunct="1">
              <a:defRPr/>
            </a:pPr>
            <a:endParaRPr lang="en-US" dirty="0" smtClean="0"/>
          </a:p>
          <a:p>
            <a:pPr eaLnBrk="1" hangingPunct="1">
              <a:defRPr/>
            </a:pPr>
            <a:endParaRPr lang="en-US" dirty="0" smtClean="0"/>
          </a:p>
          <a:p>
            <a:pPr marL="273685" indent="0" eaLnBrk="1" hangingPunct="1">
              <a:buFontTx/>
              <a:buNone/>
              <a:defRPr/>
            </a:pPr>
            <a:r>
              <a:rPr lang="en-US" sz="2200" dirty="0" smtClean="0">
                <a:solidFill>
                  <a:srgbClr val="CEB966"/>
                </a:solidFill>
              </a:rPr>
              <a:t>  Cannot </a:t>
            </a:r>
            <a:r>
              <a:rPr lang="en-US" sz="2200" dirty="0">
                <a:solidFill>
                  <a:srgbClr val="CEB966"/>
                </a:solidFill>
              </a:rPr>
              <a:t>decide at compile time if run-time error will </a:t>
            </a:r>
            <a:r>
              <a:rPr lang="en-US" sz="2200" dirty="0" smtClean="0">
                <a:solidFill>
                  <a:srgbClr val="CEB966"/>
                </a:solidFill>
              </a:rPr>
              <a:t>occur!</a:t>
            </a:r>
            <a:endParaRPr lang="en-US" sz="2200" dirty="0">
              <a:solidFill>
                <a:srgbClr val="CEB966"/>
              </a:solidFill>
            </a:endParaRPr>
          </a:p>
        </p:txBody>
      </p:sp>
      <p:sp>
        <p:nvSpPr>
          <p:cNvPr id="4" name="TextBox 3"/>
          <p:cNvSpPr txBox="1">
            <a:spLocks noChangeArrowheads="1"/>
          </p:cNvSpPr>
          <p:nvPr/>
        </p:nvSpPr>
        <p:spPr bwMode="auto">
          <a:xfrm>
            <a:off x="953246" y="2209800"/>
            <a:ext cx="7339106" cy="481670"/>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a:lnSpc>
                <a:spcPct val="120000"/>
              </a:lnSpc>
              <a:buNone/>
              <a:defRPr/>
            </a:pPr>
            <a:r>
              <a:rPr lang="en-US" sz="2200" b="1" dirty="0" smtClean="0">
                <a:solidFill>
                  <a:schemeClr val="accent2">
                    <a:lumMod val="75000"/>
                  </a:schemeClr>
                </a:solidFill>
                <a:latin typeface="Courier New"/>
                <a:cs typeface="Courier New"/>
              </a:rPr>
              <a:t>function </a:t>
            </a:r>
            <a:r>
              <a:rPr lang="en-US" sz="2200" b="1" dirty="0" err="1" smtClean="0">
                <a:solidFill>
                  <a:schemeClr val="accent2">
                    <a:lumMod val="75000"/>
                  </a:schemeClr>
                </a:solidFill>
                <a:latin typeface="Courier New"/>
                <a:cs typeface="Courier New"/>
              </a:rPr>
              <a:t>f(x</a:t>
            </a:r>
            <a:r>
              <a:rPr lang="en-US" sz="2200" b="1" dirty="0" smtClean="0">
                <a:solidFill>
                  <a:schemeClr val="accent2">
                    <a:lumMod val="75000"/>
                  </a:schemeClr>
                </a:solidFill>
                <a:latin typeface="Courier New"/>
                <a:cs typeface="Courier New"/>
              </a:rPr>
              <a:t>) { return </a:t>
            </a:r>
            <a:r>
              <a:rPr lang="en-US" sz="2200" b="1" dirty="0" err="1" smtClean="0">
                <a:solidFill>
                  <a:schemeClr val="accent2">
                    <a:lumMod val="75000"/>
                  </a:schemeClr>
                </a:solidFill>
                <a:latin typeface="Courier New"/>
                <a:cs typeface="Courier New"/>
              </a:rPr>
              <a:t>x</a:t>
            </a:r>
            <a:r>
              <a:rPr lang="en-US" sz="2200" b="1" dirty="0" smtClean="0">
                <a:solidFill>
                  <a:schemeClr val="accent2">
                    <a:lumMod val="75000"/>
                  </a:schemeClr>
                </a:solidFill>
                <a:latin typeface="Courier New"/>
                <a:cs typeface="Courier New"/>
              </a:rPr>
              <a:t> &lt; 10 ? </a:t>
            </a:r>
            <a:r>
              <a:rPr lang="en-US" sz="2200" b="1" dirty="0" err="1" smtClean="0">
                <a:solidFill>
                  <a:schemeClr val="accent2">
                    <a:lumMod val="75000"/>
                  </a:schemeClr>
                </a:solidFill>
                <a:latin typeface="Courier New"/>
                <a:cs typeface="Courier New"/>
              </a:rPr>
              <a:t>x</a:t>
            </a:r>
            <a:r>
              <a:rPr lang="en-US" sz="2200" b="1" dirty="0" smtClean="0">
                <a:solidFill>
                  <a:schemeClr val="accent2">
                    <a:lumMod val="75000"/>
                  </a:schemeClr>
                </a:solidFill>
                <a:latin typeface="Courier New"/>
                <a:cs typeface="Courier New"/>
              </a:rPr>
              <a:t> : </a:t>
            </a:r>
            <a:r>
              <a:rPr lang="en-US" sz="2200" b="1" dirty="0" err="1" smtClean="0">
                <a:solidFill>
                  <a:schemeClr val="accent2">
                    <a:lumMod val="75000"/>
                  </a:schemeClr>
                </a:solidFill>
                <a:latin typeface="Courier New"/>
                <a:cs typeface="Courier New"/>
              </a:rPr>
              <a:t>x</a:t>
            </a:r>
            <a:r>
              <a:rPr lang="en-US" sz="2200" b="1" dirty="0" smtClean="0">
                <a:solidFill>
                  <a:schemeClr val="accent2">
                    <a:lumMod val="75000"/>
                  </a:schemeClr>
                </a:solidFill>
                <a:latin typeface="Courier New"/>
                <a:cs typeface="Courier New"/>
              </a:rPr>
              <a:t>(); }</a:t>
            </a:r>
            <a:endParaRPr lang="en-US" sz="2200" b="1" dirty="0">
              <a:solidFill>
                <a:schemeClr val="accent2">
                  <a:lumMod val="75000"/>
                </a:schemeClr>
              </a:solidFill>
              <a:latin typeface="Courier New"/>
              <a:cs typeface="Courier New"/>
            </a:endParaRPr>
          </a:p>
        </p:txBody>
      </p:sp>
      <p:sp>
        <p:nvSpPr>
          <p:cNvPr id="5" name="TextBox 4"/>
          <p:cNvSpPr txBox="1">
            <a:spLocks noChangeArrowheads="1"/>
          </p:cNvSpPr>
          <p:nvPr/>
        </p:nvSpPr>
        <p:spPr bwMode="auto">
          <a:xfrm>
            <a:off x="914400" y="3962400"/>
            <a:ext cx="7336117" cy="1348061"/>
          </a:xfrm>
          <a:prstGeom prst="rect">
            <a:avLst/>
          </a:prstGeom>
          <a:solidFill>
            <a:schemeClr val="accent3">
              <a:lumMod val="40000"/>
              <a:lumOff val="60000"/>
            </a:schemeClr>
          </a:solidFill>
          <a:ln w="9525">
            <a:solidFill>
              <a:schemeClr val="accent1"/>
            </a:solidFill>
            <a:miter lim="800000"/>
            <a:headEnd/>
            <a:tailEnd/>
          </a:ln>
        </p:spPr>
        <p:txBody>
          <a:bodyPr wrap="square">
            <a:prstTxWarp prst="textNoShape">
              <a:avLst/>
            </a:prstTxWarp>
            <a:spAutoFit/>
          </a:bodyPr>
          <a:lstStyle/>
          <a:p>
            <a:pPr lvl="1" eaLnBrk="1" hangingPunct="1">
              <a:buNone/>
              <a:defRPr/>
            </a:pPr>
            <a:r>
              <a:rPr lang="en-US" b="1" dirty="0" smtClean="0">
                <a:solidFill>
                  <a:schemeClr val="accent2">
                    <a:lumMod val="75000"/>
                  </a:schemeClr>
                </a:solidFill>
                <a:latin typeface="Courier New"/>
                <a:cs typeface="Courier New"/>
              </a:rPr>
              <a:t>if  (complicated-</a:t>
            </a:r>
            <a:r>
              <a:rPr lang="en-US" b="1" dirty="0" err="1" smtClean="0">
                <a:solidFill>
                  <a:schemeClr val="accent2">
                    <a:lumMod val="75000"/>
                  </a:schemeClr>
                </a:solidFill>
                <a:latin typeface="Courier New"/>
                <a:cs typeface="Courier New"/>
              </a:rPr>
              <a:t>boolean</a:t>
            </a:r>
            <a:r>
              <a:rPr lang="en-US" b="1" dirty="0" smtClean="0">
                <a:solidFill>
                  <a:schemeClr val="accent2">
                    <a:lumMod val="75000"/>
                  </a:schemeClr>
                </a:solidFill>
                <a:latin typeface="Courier New"/>
                <a:cs typeface="Courier New"/>
              </a:rPr>
              <a:t>-expression)</a:t>
            </a:r>
          </a:p>
          <a:p>
            <a:pPr lvl="1" eaLnBrk="1" hangingPunct="1">
              <a:buNone/>
              <a:defRPr/>
            </a:pPr>
            <a:r>
              <a:rPr lang="en-US" b="1" dirty="0" smtClean="0">
                <a:solidFill>
                  <a:schemeClr val="accent2">
                    <a:lumMod val="75000"/>
                  </a:schemeClr>
                </a:solidFill>
                <a:latin typeface="Courier New"/>
                <a:cs typeface="Courier New"/>
              </a:rPr>
              <a:t>then  f(5);</a:t>
            </a:r>
          </a:p>
          <a:p>
            <a:pPr lvl="1" eaLnBrk="1" hangingPunct="1">
              <a:buNone/>
              <a:defRPr/>
            </a:pPr>
            <a:r>
              <a:rPr lang="en-US" b="1" dirty="0" smtClean="0">
                <a:solidFill>
                  <a:schemeClr val="accent2">
                    <a:lumMod val="75000"/>
                  </a:schemeClr>
                </a:solidFill>
                <a:latin typeface="Courier New"/>
                <a:cs typeface="Courier New"/>
              </a:rPr>
              <a:t> else  f(15);</a:t>
            </a:r>
            <a:endParaRPr lang="en-US" b="1" dirty="0">
              <a:solidFill>
                <a:schemeClr val="accent2">
                  <a:lumMod val="75000"/>
                </a:schemeClr>
              </a:solidFill>
              <a:latin typeface="Courier New"/>
              <a:cs typeface="Courier New"/>
            </a:endParaRPr>
          </a:p>
        </p:txBody>
      </p:sp>
    </p:spTree>
    <p:extLst>
      <p:ext uri="{BB962C8B-B14F-4D97-AF65-F5344CB8AC3E}">
        <p14:creationId xmlns:p14="http://schemas.microsoft.com/office/powerpoint/2010/main" xmlns="" val="472856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16433</TotalTime>
  <Words>3799</Words>
  <Application>Microsoft Office PowerPoint</Application>
  <PresentationFormat>On-screen Show (4:3)</PresentationFormat>
  <Paragraphs>594</Paragraphs>
  <Slides>56</Slides>
  <Notes>16</Notes>
  <HiddenSlides>1</HiddenSlides>
  <MMClips>0</MMClips>
  <ScaleCrop>false</ScaleCrop>
  <HeadingPairs>
    <vt:vector size="6" baseType="variant">
      <vt:variant>
        <vt:lpstr>Theme</vt:lpstr>
      </vt:variant>
      <vt:variant>
        <vt:i4>1</vt:i4>
      </vt:variant>
      <vt:variant>
        <vt:lpstr>Slide Titles</vt:lpstr>
      </vt:variant>
      <vt:variant>
        <vt:i4>56</vt:i4>
      </vt:variant>
      <vt:variant>
        <vt:lpstr>Custom Shows</vt:lpstr>
      </vt:variant>
      <vt:variant>
        <vt:i4>1</vt:i4>
      </vt:variant>
    </vt:vector>
  </HeadingPairs>
  <TitlesOfParts>
    <vt:vector size="58" baseType="lpstr">
      <vt:lpstr>Office Theme</vt:lpstr>
      <vt:lpstr>Types and Type Inference</vt:lpstr>
      <vt:lpstr>Outline</vt:lpstr>
      <vt:lpstr>Language Goals and Trade-offs</vt:lpstr>
      <vt:lpstr>What is a type?</vt:lpstr>
      <vt:lpstr>Advantages of Types </vt:lpstr>
      <vt:lpstr>What is a type error?</vt:lpstr>
      <vt:lpstr>Type errors are language dependent</vt:lpstr>
      <vt:lpstr>Compile-time vs Run-time Checking</vt:lpstr>
      <vt:lpstr>Expressiveness</vt:lpstr>
      <vt:lpstr>Relative Type-Safety of Languages </vt:lpstr>
      <vt:lpstr>Type Checking vs Type Inference</vt:lpstr>
      <vt:lpstr>Why study type inference?</vt:lpstr>
      <vt:lpstr>History</vt:lpstr>
      <vt:lpstr>uHaskell</vt:lpstr>
      <vt:lpstr>Type Inference: Basic Idea</vt:lpstr>
      <vt:lpstr>Type Inference: Basic Idea</vt:lpstr>
      <vt:lpstr>Imperative Example</vt:lpstr>
      <vt:lpstr>Step 1: Parse Program</vt:lpstr>
      <vt:lpstr>Step 2: Assign type variables to nodes </vt:lpstr>
      <vt:lpstr>Step 3: Add Constraints</vt:lpstr>
      <vt:lpstr>Step 4: Solve Constraints</vt:lpstr>
      <vt:lpstr>Step 5: Determine type of declaration</vt:lpstr>
      <vt:lpstr>Unification</vt:lpstr>
      <vt:lpstr>Type Inference Algorithm</vt:lpstr>
      <vt:lpstr>Constraints from Application Nodes</vt:lpstr>
      <vt:lpstr>Constraints from Abstractions</vt:lpstr>
      <vt:lpstr>Inferring Polymorphic Types</vt:lpstr>
      <vt:lpstr>Inferring Polymorphic Types</vt:lpstr>
      <vt:lpstr>Inferring Polymorphic Types</vt:lpstr>
      <vt:lpstr>Inferring Polymorphic Types</vt:lpstr>
      <vt:lpstr>Inferring Polymorphic Types</vt:lpstr>
      <vt:lpstr>Using Polymorphic Functions</vt:lpstr>
      <vt:lpstr>Recognizing Type Errors</vt:lpstr>
      <vt:lpstr>Another Example</vt:lpstr>
      <vt:lpstr>Another Example</vt:lpstr>
      <vt:lpstr>Another Example</vt:lpstr>
      <vt:lpstr>Another Example</vt:lpstr>
      <vt:lpstr>Another Example</vt:lpstr>
      <vt:lpstr>Polymorphic Datatypes</vt:lpstr>
      <vt:lpstr>Type Inference with Datatypes</vt:lpstr>
      <vt:lpstr>Type Inference with Datatypes</vt:lpstr>
      <vt:lpstr>Type Inference with Datatypes</vt:lpstr>
      <vt:lpstr>Type Inference with Datatypes</vt:lpstr>
      <vt:lpstr>Multiple Clauses</vt:lpstr>
      <vt:lpstr>Most General Type</vt:lpstr>
      <vt:lpstr>Type Inference Algorithm</vt:lpstr>
      <vt:lpstr>Information from Type Inference</vt:lpstr>
      <vt:lpstr>Type Inference: Key Points</vt:lpstr>
      <vt:lpstr>Haskell Type Inference</vt:lpstr>
      <vt:lpstr>Parametric Polymorphism:           Haskell vs C++</vt:lpstr>
      <vt:lpstr>Example: Swap Two Values</vt:lpstr>
      <vt:lpstr>Implementation</vt:lpstr>
      <vt:lpstr>Another Example</vt:lpstr>
      <vt:lpstr>Polymorphism vs Overloading</vt:lpstr>
      <vt:lpstr>Varieties of Polymorphism </vt:lpstr>
      <vt:lpstr>Summary </vt:lpstr>
      <vt:lpstr>Custom Show 1</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CS242 ML</dc:title>
  <dc:creator>John C Mitchell</dc:creator>
  <cp:lastModifiedBy>sagiv</cp:lastModifiedBy>
  <cp:revision>4724</cp:revision>
  <cp:lastPrinted>1997-10-16T17:56:12Z</cp:lastPrinted>
  <dcterms:created xsi:type="dcterms:W3CDTF">1997-09-07T20:51:32Z</dcterms:created>
  <dcterms:modified xsi:type="dcterms:W3CDTF">2012-05-07T08:09:23Z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D:\Documents\stanford\cs242\slides</vt:lpwstr>
  </property>
</Properties>
</file>