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4" r:id="rId19"/>
    <p:sldId id="275" r:id="rId20"/>
    <p:sldId id="278" r:id="rId21"/>
    <p:sldId id="277" r:id="rId22"/>
    <p:sldId id="279" r:id="rId23"/>
    <p:sldId id="280" r:id="rId24"/>
    <p:sldId id="281" r:id="rId25"/>
    <p:sldId id="291" r:id="rId26"/>
    <p:sldId id="284" r:id="rId27"/>
    <p:sldId id="285" r:id="rId28"/>
    <p:sldId id="292" r:id="rId29"/>
    <p:sldId id="293" r:id="rId30"/>
    <p:sldId id="295" r:id="rId31"/>
    <p:sldId id="296" r:id="rId32"/>
    <p:sldId id="298" r:id="rId33"/>
    <p:sldId id="294" r:id="rId34"/>
    <p:sldId id="297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0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69C06-6D1D-4553-A4C4-4EAC73C7658D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55963-46F8-4560-8B32-AFE91D07A6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8B87-CB5B-4190-B6B8-BC164CB5D248}" type="datetimeFigureOut">
              <a:rPr lang="en-US" smtClean="0"/>
              <a:pPr/>
              <a:t>15-May-12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71A39-6A24-4DA9-9437-44AC2DF36C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Typed Lambda Calculus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Chapter 9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Benjamin Pierce</a:t>
            </a:r>
          </a:p>
          <a:p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Types and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Function Applications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209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 </a:t>
            </a:r>
            <a:r>
              <a:rPr lang="en-US" dirty="0" smtClean="0">
                <a:sym typeface="Math B"/>
              </a:rPr>
              <a:t> </a:t>
            </a: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: T</a:t>
            </a:r>
            <a:r>
              <a:rPr lang="en-US" baseline="-25000" dirty="0" smtClean="0"/>
              <a:t>11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>
                <a:sym typeface="Math B"/>
              </a:rPr>
              <a:t>T</a:t>
            </a:r>
            <a:r>
              <a:rPr lang="en-US" baseline="-25000" dirty="0" smtClean="0">
                <a:sym typeface="Math B"/>
              </a:rPr>
              <a:t>12    </a:t>
            </a:r>
            <a:r>
              <a:rPr lang="en-US" dirty="0" smtClean="0">
                <a:sym typeface="Symbol"/>
              </a:rPr>
              <a:t>  </a:t>
            </a:r>
            <a:r>
              <a:rPr lang="en-US" dirty="0" smtClean="0">
                <a:sym typeface="Math B"/>
              </a:rPr>
              <a:t>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>
                <a:sym typeface="Math B"/>
              </a:rPr>
              <a:t>t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: T</a:t>
            </a:r>
            <a:r>
              <a:rPr lang="en-US" baseline="-25000" dirty="0" smtClean="0">
                <a:sym typeface="Math B"/>
              </a:rPr>
              <a:t>11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667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 t</a:t>
            </a:r>
            <a:r>
              <a:rPr lang="en-US" baseline="-25000" dirty="0" smtClean="0"/>
              <a:t>1</a:t>
            </a:r>
            <a:r>
              <a:rPr lang="en-US" dirty="0" smtClean="0"/>
              <a:t>  </a:t>
            </a:r>
            <a:r>
              <a:rPr lang="en-US" dirty="0" smtClean="0">
                <a:sym typeface="Math B"/>
              </a:rPr>
              <a:t>t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: T</a:t>
            </a:r>
            <a:r>
              <a:rPr lang="en-US" baseline="-25000" dirty="0" smtClean="0">
                <a:sym typeface="Math B"/>
              </a:rPr>
              <a:t>12</a:t>
            </a:r>
            <a:endParaRPr lang="en-US" baseline="-25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485900" y="2590800"/>
            <a:ext cx="255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127625" y="2193925"/>
            <a:ext cx="87876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T-APP)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Conditionals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179638" y="1981200"/>
            <a:ext cx="353536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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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Bool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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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 T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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 </a:t>
            </a:r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en-US" baseline="-25000" dirty="0" smtClean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: T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08213" y="2438400"/>
            <a:ext cx="347186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dirty="0" smtClean="0">
                <a:solidFill>
                  <a:schemeClr val="tx1"/>
                </a:solidFill>
                <a:sym typeface="Symbol"/>
              </a:rPr>
              <a:t></a:t>
            </a:r>
            <a:r>
              <a:rPr lang="en-US" dirty="0" smtClean="0">
                <a:solidFill>
                  <a:schemeClr val="tx1"/>
                </a:solidFill>
                <a:sym typeface="Math B"/>
              </a:rPr>
              <a:t>  </a:t>
            </a:r>
            <a:r>
              <a:rPr lang="en-US" dirty="0" smtClean="0">
                <a:solidFill>
                  <a:schemeClr val="tx1"/>
                </a:solidFill>
              </a:rPr>
              <a:t>if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 then t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  <a:r>
              <a:rPr lang="en-US" dirty="0">
                <a:solidFill>
                  <a:schemeClr val="tx1"/>
                </a:solidFill>
              </a:rPr>
              <a:t> else t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 : T</a:t>
            </a:r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2057400" y="2470150"/>
            <a:ext cx="3151188" cy="2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127625" y="2193925"/>
            <a:ext cx="966788" cy="4619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(T-IF)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3352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true then (</a:t>
            </a:r>
            <a:r>
              <a:rPr lang="en-US" dirty="0" smtClean="0">
                <a:sym typeface="Symbol"/>
              </a:rPr>
              <a:t>x: </a:t>
            </a:r>
            <a:r>
              <a:rPr lang="en-US" dirty="0" err="1" smtClean="0">
                <a:sym typeface="Symbol"/>
              </a:rPr>
              <a:t>Bool</a:t>
            </a:r>
            <a:r>
              <a:rPr lang="en-US" dirty="0" smtClean="0">
                <a:sym typeface="Symbol"/>
              </a:rPr>
              <a:t>. x) else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y: </a:t>
            </a:r>
            <a:r>
              <a:rPr lang="en-US" dirty="0" err="1" smtClean="0">
                <a:sym typeface="Symbol"/>
              </a:rPr>
              <a:t>Bool</a:t>
            </a:r>
            <a:r>
              <a:rPr lang="en-US" dirty="0" smtClean="0">
                <a:sym typeface="Symbol"/>
              </a:rPr>
              <a:t>. not y)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Text Box 11"/>
          <p:cNvSpPr txBox="1">
            <a:spLocks noChangeArrowheads="1"/>
          </p:cNvSpPr>
          <p:nvPr/>
        </p:nvSpPr>
        <p:spPr bwMode="auto">
          <a:xfrm>
            <a:off x="4937125" y="2794000"/>
            <a:ext cx="28686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 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t’</a:t>
            </a:r>
            <a:r>
              <a:rPr lang="en-US" sz="2000" baseline="-25000" dirty="0"/>
              <a:t>1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SOS for Simple Typed Lambda Calculus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7038" y="1717675"/>
            <a:ext cx="436403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7813" y="3602038"/>
            <a:ext cx="3836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v::=                     values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    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abstraction values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5588" y="4879975"/>
            <a:ext cx="4852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251450" y="1801813"/>
            <a:ext cx="30686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t</a:t>
            </a:r>
            <a:r>
              <a:rPr lang="en-US" sz="2000" baseline="-25000">
                <a:sym typeface="Symbol" pitchFamily="18" charset="2"/>
              </a:rPr>
              <a:t>2</a:t>
            </a:r>
          </a:p>
        </p:txBody>
      </p:sp>
      <p:sp>
        <p:nvSpPr>
          <p:cNvPr id="43023" name="Line 8"/>
          <p:cNvSpPr>
            <a:spLocks noChangeShapeType="1"/>
          </p:cNvSpPr>
          <p:nvPr/>
        </p:nvSpPr>
        <p:spPr bwMode="auto">
          <a:xfrm flipV="1">
            <a:off x="5060950" y="2768600"/>
            <a:ext cx="25082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0"/>
          <p:cNvSpPr txBox="1">
            <a:spLocks noChangeArrowheads="1"/>
          </p:cNvSpPr>
          <p:nvPr/>
        </p:nvSpPr>
        <p:spPr bwMode="auto">
          <a:xfrm>
            <a:off x="5205412" y="2346325"/>
            <a:ext cx="31765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t’</a:t>
            </a:r>
            <a:r>
              <a:rPr lang="en-US" sz="2000" baseline="-25000" dirty="0">
                <a:sym typeface="Symbol" pitchFamily="18" charset="2"/>
              </a:rPr>
              <a:t>1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43027" name="Text Box 12"/>
          <p:cNvSpPr txBox="1">
            <a:spLocks noChangeArrowheads="1"/>
          </p:cNvSpPr>
          <p:nvPr/>
        </p:nvSpPr>
        <p:spPr bwMode="auto">
          <a:xfrm>
            <a:off x="7650163" y="2552700"/>
            <a:ext cx="1295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(E-APP1)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927600" y="3422650"/>
            <a:ext cx="4008438" cy="844550"/>
            <a:chOff x="3110" y="1118"/>
            <a:chExt cx="2525" cy="532"/>
          </a:xfrm>
        </p:grpSpPr>
        <p:sp>
          <p:nvSpPr>
            <p:cNvPr id="43018" name="Line 14"/>
            <p:cNvSpPr>
              <a:spLocks noChangeShapeType="1"/>
            </p:cNvSpPr>
            <p:nvPr/>
          </p:nvSpPr>
          <p:spPr bwMode="auto">
            <a:xfrm flipV="1">
              <a:off x="3188" y="1384"/>
              <a:ext cx="158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110" y="1118"/>
              <a:ext cx="2525" cy="532"/>
              <a:chOff x="3110" y="1118"/>
              <a:chExt cx="2525" cy="532"/>
            </a:xfrm>
          </p:grpSpPr>
          <p:sp>
            <p:nvSpPr>
              <p:cNvPr id="43020" name="Text Box 16"/>
              <p:cNvSpPr txBox="1">
                <a:spLocks noChangeArrowheads="1"/>
              </p:cNvSpPr>
              <p:nvPr/>
            </p:nvSpPr>
            <p:spPr bwMode="auto">
              <a:xfrm>
                <a:off x="3237" y="1118"/>
                <a:ext cx="2001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 t’</a:t>
                </a:r>
                <a:r>
                  <a:rPr lang="en-US" sz="2000" baseline="-25000" dirty="0">
                    <a:sym typeface="Symbol" pitchFamily="18" charset="2"/>
                  </a:rPr>
                  <a:t>2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43021" name="Text Box 17"/>
              <p:cNvSpPr txBox="1">
                <a:spLocks noChangeArrowheads="1"/>
              </p:cNvSpPr>
              <p:nvPr/>
            </p:nvSpPr>
            <p:spPr bwMode="auto">
              <a:xfrm>
                <a:off x="3110" y="1400"/>
                <a:ext cx="180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sym typeface="Symbol" pitchFamily="18" charset="2"/>
                  </a:rPr>
                  <a:t> </a:t>
                </a: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 </a:t>
                </a:r>
                <a:r>
                  <a:rPr lang="en-US" sz="2000" dirty="0"/>
                  <a:t>t’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43022" name="Text Box 18"/>
              <p:cNvSpPr txBox="1">
                <a:spLocks noChangeArrowheads="1"/>
              </p:cNvSpPr>
              <p:nvPr/>
            </p:nvSpPr>
            <p:spPr bwMode="auto">
              <a:xfrm>
                <a:off x="4819" y="1248"/>
                <a:ext cx="816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(E-APP2)</a:t>
                </a:r>
              </a:p>
            </p:txBody>
          </p:sp>
        </p:grpSp>
      </p:grpSp>
      <p:sp>
        <p:nvSpPr>
          <p:cNvPr id="735257" name="Text Box 25"/>
          <p:cNvSpPr txBox="1">
            <a:spLocks noChangeArrowheads="1"/>
          </p:cNvSpPr>
          <p:nvPr/>
        </p:nvSpPr>
        <p:spPr bwMode="auto">
          <a:xfrm>
            <a:off x="3294063" y="4519613"/>
            <a:ext cx="573087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(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baseline="-25000" dirty="0">
                <a:solidFill>
                  <a:srgbClr val="00B0F0"/>
                </a:solidFill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. t</a:t>
            </a:r>
            <a:r>
              <a:rPr lang="en-US" baseline="-25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[x </a:t>
            </a:r>
            <a:r>
              <a:rPr lang="en-US" dirty="0" smtClean="0">
                <a:sym typeface="Math C" pitchFamily="2" charset="2"/>
              </a:rPr>
              <a:t>v</a:t>
            </a:r>
            <a:r>
              <a:rPr lang="en-US" baseline="-25000" dirty="0" smtClean="0">
                <a:sym typeface="Math C" pitchFamily="2" charset="2"/>
              </a:rPr>
              <a:t>2</a:t>
            </a:r>
            <a:r>
              <a:rPr lang="en-US" dirty="0">
                <a:sym typeface="Math C" pitchFamily="2" charset="2"/>
              </a:rPr>
              <a:t>] t</a:t>
            </a:r>
            <a:r>
              <a:rPr lang="en-US" baseline="-25000" dirty="0">
                <a:sym typeface="Math C" pitchFamily="2" charset="2"/>
              </a:rPr>
              <a:t>12  </a:t>
            </a:r>
            <a:r>
              <a:rPr lang="en-US" dirty="0">
                <a:sym typeface="Math C" pitchFamily="2" charset="2"/>
              </a:rPr>
              <a:t>(</a:t>
            </a:r>
            <a:r>
              <a:rPr lang="en-US" dirty="0">
                <a:sym typeface="Symbol" pitchFamily="18" charset="2"/>
              </a:rPr>
              <a:t>E-APPABS)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0" y="1636713"/>
            <a:ext cx="4364038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198438" y="3919538"/>
            <a:ext cx="4699000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190500" y="5238750"/>
            <a:ext cx="4291013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</a:rPr>
              <a:t>::=                       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                    empty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      , x : T</a:t>
            </a:r>
            <a:r>
              <a:rPr lang="en-US" sz="2000" dirty="0">
                <a:solidFill>
                  <a:srgbClr val="00B0F0"/>
                </a:solidFill>
              </a:rPr>
              <a:t>        term variable binding</a:t>
            </a:r>
          </a:p>
        </p:txBody>
      </p:sp>
      <p:sp>
        <p:nvSpPr>
          <p:cNvPr id="44037" name="Text Box 6"/>
          <p:cNvSpPr txBox="1">
            <a:spLocks noChangeArrowheads="1"/>
          </p:cNvSpPr>
          <p:nvPr/>
        </p:nvSpPr>
        <p:spPr bwMode="auto">
          <a:xfrm>
            <a:off x="5049838" y="14224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>
                <a:solidFill>
                  <a:srgbClr val="00B0F0"/>
                </a:solidFill>
                <a:sym typeface="Math B" pitchFamily="2" charset="2"/>
              </a:rPr>
              <a:t> t : T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87938" y="1984375"/>
            <a:ext cx="3343275" cy="773113"/>
            <a:chOff x="3483" y="2554"/>
            <a:chExt cx="2106" cy="487"/>
          </a:xfrm>
        </p:grpSpPr>
        <p:sp>
          <p:nvSpPr>
            <p:cNvPr id="44055" name="Text Box 8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4056" name="Text Box 9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x : T</a:t>
              </a:r>
            </a:p>
          </p:txBody>
        </p:sp>
        <p:sp>
          <p:nvSpPr>
            <p:cNvPr id="44057" name="Line 10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8" name="Text Box 11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68826" y="2889250"/>
            <a:ext cx="4575176" cy="773113"/>
            <a:chOff x="3038" y="2986"/>
            <a:chExt cx="2882" cy="487"/>
          </a:xfrm>
        </p:grpSpPr>
        <p:sp>
          <p:nvSpPr>
            <p:cNvPr id="44051" name="Text Box 13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,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x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</a:rPr>
                <a:t>1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52" name="Text Box 14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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. 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t</a:t>
              </a:r>
              <a:r>
                <a:rPr lang="en-US" sz="2000" baseline="-2500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smtClean="0">
                  <a:solidFill>
                    <a:srgbClr val="00B0F0"/>
                  </a:solidFill>
                  <a:sym typeface="Math B" pitchFamily="2" charset="2"/>
                </a:rPr>
                <a:t>: 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T</a:t>
              </a:r>
              <a:r>
                <a:rPr lang="en-US" sz="2000" baseline="-25000" dirty="0">
                  <a:solidFill>
                    <a:srgbClr val="00B0F0"/>
                  </a:solidFill>
                  <a:sym typeface="Symbol" pitchFamily="18" charset="2"/>
                </a:rPr>
                <a:t>2</a:t>
              </a:r>
            </a:p>
          </p:txBody>
        </p:sp>
        <p:sp>
          <p:nvSpPr>
            <p:cNvPr id="44053" name="Line 15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54" name="Text Box 16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349750" y="3886200"/>
            <a:ext cx="4794251" cy="774700"/>
            <a:chOff x="2672" y="3447"/>
            <a:chExt cx="3020" cy="488"/>
          </a:xfrm>
        </p:grpSpPr>
        <p:sp>
          <p:nvSpPr>
            <p:cNvPr id="44046" name="Text Box 18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4047" name="Text Box 19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1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: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Math B" pitchFamily="2" charset="2"/>
                </a:rPr>
                <a:t>12</a:t>
              </a:r>
              <a:endParaRPr lang="en-US" sz="2000" baseline="-2500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4048" name="Line 20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4049" name="Text Box 21"/>
            <p:cNvSpPr txBox="1">
              <a:spLocks noChangeArrowheads="1"/>
            </p:cNvSpPr>
            <p:nvPr/>
          </p:nvSpPr>
          <p:spPr bwMode="auto">
            <a:xfrm>
              <a:off x="4682" y="3552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(T-APP)</a:t>
              </a:r>
            </a:p>
          </p:txBody>
        </p:sp>
        <p:sp>
          <p:nvSpPr>
            <p:cNvPr id="44050" name="Text Box 22"/>
            <p:cNvSpPr txBox="1">
              <a:spLocks noChangeArrowheads="1"/>
            </p:cNvSpPr>
            <p:nvPr/>
          </p:nvSpPr>
          <p:spPr bwMode="auto">
            <a:xfrm>
              <a:off x="3665" y="3447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44042" name="Rectangle 39"/>
          <p:cNvSpPr>
            <a:spLocks noGrp="1" noChangeArrowheads="1"/>
          </p:cNvSpPr>
          <p:nvPr>
            <p:ph type="title"/>
          </p:nvPr>
        </p:nvSpPr>
        <p:spPr>
          <a:xfrm>
            <a:off x="685800" y="266700"/>
            <a:ext cx="7772400" cy="1143000"/>
          </a:xfrm>
        </p:spPr>
        <p:txBody>
          <a:bodyPr/>
          <a:lstStyle/>
          <a:p>
            <a:r>
              <a:rPr lang="en-US" sz="3600" smtClean="0"/>
              <a:t>T</a:t>
            </a:r>
            <a:r>
              <a:rPr lang="en-US" sz="3600" smtClean="0">
                <a:cs typeface="Times New Roman" pitchFamily="18" charset="0"/>
              </a:rPr>
              <a:t>ype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90500" y="739775"/>
            <a:ext cx="4364038" cy="3140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 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application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true                            constant true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false                           constant false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he-IL" sz="2000" dirty="0">
                <a:cs typeface="Times New Roman" pitchFamily="18" charset="0"/>
              </a:rPr>
              <a:t>   </a:t>
            </a:r>
            <a:r>
              <a:rPr lang="en-US" sz="2000" dirty="0">
                <a:cs typeface="Times New Roman" pitchFamily="18" charset="0"/>
              </a:rPr>
              <a:t>  if t then t else t           conditional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7475" y="4156075"/>
            <a:ext cx="4699000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      </a:t>
            </a:r>
            <a:r>
              <a:rPr lang="en-US" sz="2000" dirty="0" err="1">
                <a:solidFill>
                  <a:srgbClr val="00B0F0"/>
                </a:solidFill>
              </a:rPr>
              <a:t>Bool</a:t>
            </a:r>
            <a:r>
              <a:rPr lang="en-US" sz="2000" dirty="0">
                <a:solidFill>
                  <a:srgbClr val="00B0F0"/>
                </a:solidFill>
              </a:rPr>
              <a:t>                          Boolean type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39700" y="5546725"/>
            <a:ext cx="4291013" cy="13112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 sz="2000" dirty="0">
                <a:solidFill>
                  <a:srgbClr val="00B0F0"/>
                </a:solidFill>
              </a:rPr>
              <a:t>::=                       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                    empty context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      , x : T</a:t>
            </a:r>
            <a:r>
              <a:rPr lang="en-US" sz="2000" dirty="0">
                <a:solidFill>
                  <a:srgbClr val="00B0F0"/>
                </a:solidFill>
              </a:rPr>
              <a:t>        term variable binding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5049838" y="279400"/>
            <a:ext cx="3024187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B0F0"/>
                </a:solidFill>
                <a:sym typeface="Symbol" pitchFamily="18" charset="2"/>
              </a:rPr>
              <a:t></a:t>
            </a:r>
            <a:r>
              <a:rPr lang="en-US">
                <a:solidFill>
                  <a:srgbClr val="00B0F0"/>
                </a:solidFill>
                <a:sym typeface="Math B" pitchFamily="2" charset="2"/>
              </a:rPr>
              <a:t> t : 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087938" y="841375"/>
            <a:ext cx="3343275" cy="773113"/>
            <a:chOff x="3483" y="2554"/>
            <a:chExt cx="2106" cy="487"/>
          </a:xfrm>
        </p:grpSpPr>
        <p:sp>
          <p:nvSpPr>
            <p:cNvPr id="45086" name="Text Box 7"/>
            <p:cNvSpPr txBox="1">
              <a:spLocks noChangeArrowheads="1"/>
            </p:cNvSpPr>
            <p:nvPr/>
          </p:nvSpPr>
          <p:spPr bwMode="auto">
            <a:xfrm>
              <a:off x="3554" y="2554"/>
              <a:ext cx="1015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</a:t>
              </a:r>
            </a:p>
          </p:txBody>
        </p:sp>
        <p:sp>
          <p:nvSpPr>
            <p:cNvPr id="45087" name="Text Box 8"/>
            <p:cNvSpPr txBox="1">
              <a:spLocks noChangeArrowheads="1"/>
            </p:cNvSpPr>
            <p:nvPr/>
          </p:nvSpPr>
          <p:spPr bwMode="auto">
            <a:xfrm>
              <a:off x="3483" y="2791"/>
              <a:ext cx="116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x : T</a:t>
              </a:r>
            </a:p>
          </p:txBody>
        </p:sp>
        <p:sp>
          <p:nvSpPr>
            <p:cNvPr id="45088" name="Line 9"/>
            <p:cNvSpPr>
              <a:spLocks noChangeShapeType="1"/>
            </p:cNvSpPr>
            <p:nvPr/>
          </p:nvSpPr>
          <p:spPr bwMode="auto">
            <a:xfrm flipV="1">
              <a:off x="3570" y="2829"/>
              <a:ext cx="1009" cy="11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5089" name="Text Box 10"/>
            <p:cNvSpPr txBox="1">
              <a:spLocks noChangeArrowheads="1"/>
            </p:cNvSpPr>
            <p:nvPr/>
          </p:nvSpPr>
          <p:spPr bwMode="auto">
            <a:xfrm>
              <a:off x="4579" y="2658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(T-VAR)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4568826" y="1746250"/>
            <a:ext cx="4575176" cy="773113"/>
            <a:chOff x="3038" y="2986"/>
            <a:chExt cx="2882" cy="487"/>
          </a:xfrm>
        </p:grpSpPr>
        <p:sp>
          <p:nvSpPr>
            <p:cNvPr id="45082" name="Text Box 12"/>
            <p:cNvSpPr txBox="1">
              <a:spLocks noChangeArrowheads="1"/>
            </p:cNvSpPr>
            <p:nvPr/>
          </p:nvSpPr>
          <p:spPr bwMode="auto">
            <a:xfrm>
              <a:off x="3278" y="2986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,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5083" name="Text Box 13"/>
            <p:cNvSpPr txBox="1">
              <a:spLocks noChangeArrowheads="1"/>
            </p:cNvSpPr>
            <p:nvPr/>
          </p:nvSpPr>
          <p:spPr bwMode="auto">
            <a:xfrm>
              <a:off x="3038" y="3223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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x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.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 T</a:t>
              </a:r>
              <a:r>
                <a:rPr lang="en-US" sz="2000" baseline="-25000" dirty="0">
                  <a:solidFill>
                    <a:srgbClr val="00B0F0"/>
                  </a:solidFill>
                  <a:sym typeface="Symbol" pitchFamily="18" charset="2"/>
                </a:rPr>
                <a:t>2</a:t>
              </a:r>
            </a:p>
          </p:txBody>
        </p:sp>
        <p:sp>
          <p:nvSpPr>
            <p:cNvPr id="45084" name="Line 14"/>
            <p:cNvSpPr>
              <a:spLocks noChangeShapeType="1"/>
            </p:cNvSpPr>
            <p:nvPr/>
          </p:nvSpPr>
          <p:spPr bwMode="auto">
            <a:xfrm flipV="1">
              <a:off x="3114" y="3244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5085" name="Text Box 15"/>
            <p:cNvSpPr txBox="1">
              <a:spLocks noChangeArrowheads="1"/>
            </p:cNvSpPr>
            <p:nvPr/>
          </p:nvSpPr>
          <p:spPr bwMode="auto">
            <a:xfrm>
              <a:off x="4910" y="3090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(T-ABS)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349750" y="2743200"/>
            <a:ext cx="4718051" cy="774700"/>
            <a:chOff x="2672" y="3447"/>
            <a:chExt cx="2972" cy="488"/>
          </a:xfrm>
        </p:grpSpPr>
        <p:sp>
          <p:nvSpPr>
            <p:cNvPr id="45077" name="Text Box 17"/>
            <p:cNvSpPr txBox="1">
              <a:spLocks noChangeArrowheads="1"/>
            </p:cNvSpPr>
            <p:nvPr/>
          </p:nvSpPr>
          <p:spPr bwMode="auto">
            <a:xfrm>
              <a:off x="2672" y="3448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Symbol" pitchFamily="18" charset="2"/>
                </a:rPr>
                <a:t>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45078" name="Text Box 18"/>
            <p:cNvSpPr txBox="1">
              <a:spLocks noChangeArrowheads="1"/>
            </p:cNvSpPr>
            <p:nvPr/>
          </p:nvSpPr>
          <p:spPr bwMode="auto">
            <a:xfrm>
              <a:off x="2786" y="3685"/>
              <a:ext cx="1989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 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1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Symbol" pitchFamily="18" charset="2"/>
                </a:rPr>
                <a:t>2</a:t>
              </a:r>
              <a:r>
                <a:rPr lang="en-US" sz="2000">
                  <a:solidFill>
                    <a:srgbClr val="00B0F0"/>
                  </a:solidFill>
                  <a:sym typeface="Symbol" pitchFamily="18" charset="2"/>
                </a:rPr>
                <a:t> :</a:t>
              </a:r>
              <a:r>
                <a:rPr lang="en-US" sz="2000">
                  <a:solidFill>
                    <a:srgbClr val="00B0F0"/>
                  </a:solidFill>
                  <a:sym typeface="Math B" pitchFamily="2" charset="2"/>
                </a:rPr>
                <a:t> T</a:t>
              </a:r>
              <a:r>
                <a:rPr lang="en-US" sz="2000" baseline="-25000">
                  <a:solidFill>
                    <a:srgbClr val="00B0F0"/>
                  </a:solidFill>
                  <a:sym typeface="Math B" pitchFamily="2" charset="2"/>
                </a:rPr>
                <a:t>12</a:t>
              </a:r>
              <a:endParaRPr lang="en-US" sz="2000" baseline="-25000">
                <a:solidFill>
                  <a:srgbClr val="00B0F0"/>
                </a:solidFill>
                <a:sym typeface="Symbol" pitchFamily="18" charset="2"/>
              </a:endParaRPr>
            </a:p>
          </p:txBody>
        </p:sp>
        <p:sp>
          <p:nvSpPr>
            <p:cNvPr id="45079" name="Line 19"/>
            <p:cNvSpPr>
              <a:spLocks noChangeShapeType="1"/>
            </p:cNvSpPr>
            <p:nvPr/>
          </p:nvSpPr>
          <p:spPr bwMode="auto">
            <a:xfrm flipV="1">
              <a:off x="2862" y="3706"/>
              <a:ext cx="1761" cy="5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B0F0"/>
                </a:solidFill>
              </a:endParaRPr>
            </a:p>
          </p:txBody>
        </p:sp>
        <p:sp>
          <p:nvSpPr>
            <p:cNvPr id="45080" name="Text Box 20"/>
            <p:cNvSpPr txBox="1">
              <a:spLocks noChangeArrowheads="1"/>
            </p:cNvSpPr>
            <p:nvPr/>
          </p:nvSpPr>
          <p:spPr bwMode="auto">
            <a:xfrm>
              <a:off x="4634" y="3552"/>
              <a:ext cx="1010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</a:rPr>
                <a:t>(T-APP)</a:t>
              </a:r>
            </a:p>
          </p:txBody>
        </p:sp>
        <p:sp>
          <p:nvSpPr>
            <p:cNvPr id="45081" name="Text Box 21"/>
            <p:cNvSpPr txBox="1">
              <a:spLocks noChangeArrowheads="1"/>
            </p:cNvSpPr>
            <p:nvPr/>
          </p:nvSpPr>
          <p:spPr bwMode="auto">
            <a:xfrm>
              <a:off x="3884" y="3447"/>
              <a:ext cx="12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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2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: T</a:t>
              </a:r>
              <a:r>
                <a:rPr lang="en-US" sz="2000" baseline="-25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11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  <a:sym typeface="Math B" pitchFamily="2" charset="2"/>
                </a:rPr>
                <a:t> </a:t>
              </a:r>
              <a:r>
                <a:rPr lang="en-US" sz="2000" dirty="0">
                  <a:solidFill>
                    <a:srgbClr val="00B0F0"/>
                  </a:solidFill>
                  <a:cs typeface="Times New Roman" pitchFamily="18" charset="0"/>
                </a:rPr>
                <a:t> </a:t>
              </a:r>
              <a:endParaRPr lang="en-US" sz="2000" dirty="0">
                <a:solidFill>
                  <a:srgbClr val="00B0F0"/>
                </a:solidFill>
                <a:cs typeface="Times New Roman" pitchFamily="18" charset="0"/>
                <a:sym typeface="Symbol" pitchFamily="18" charset="2"/>
              </a:endParaRP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197475" y="7264400"/>
            <a:ext cx="3151188" cy="854075"/>
            <a:chOff x="3202" y="2572"/>
            <a:chExt cx="1985" cy="538"/>
          </a:xfrm>
        </p:grpSpPr>
        <p:sp>
          <p:nvSpPr>
            <p:cNvPr id="45074" name="Text Box 23"/>
            <p:cNvSpPr txBox="1">
              <a:spLocks noChangeArrowheads="1"/>
            </p:cNvSpPr>
            <p:nvPr/>
          </p:nvSpPr>
          <p:spPr bwMode="auto">
            <a:xfrm>
              <a:off x="3279" y="2572"/>
              <a:ext cx="184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t</a:t>
              </a:r>
              <a:r>
                <a:rPr lang="en-US" sz="2000" baseline="-25000"/>
                <a:t>1</a:t>
              </a:r>
              <a:r>
                <a:rPr lang="en-US" sz="2000"/>
                <a:t> : Bool t</a:t>
              </a:r>
              <a:r>
                <a:rPr lang="en-US" sz="2000" baseline="-25000"/>
                <a:t>2</a:t>
              </a:r>
              <a:r>
                <a:rPr lang="en-US" sz="2000"/>
                <a:t> : T t</a:t>
              </a:r>
              <a:r>
                <a:rPr lang="en-US" sz="2000" baseline="-25000"/>
                <a:t>3</a:t>
              </a:r>
              <a:r>
                <a:rPr lang="en-US" sz="2000"/>
                <a:t> : T</a:t>
              </a:r>
            </a:p>
          </p:txBody>
        </p:sp>
        <p:sp>
          <p:nvSpPr>
            <p:cNvPr id="45075" name="Text Box 24"/>
            <p:cNvSpPr txBox="1">
              <a:spLocks noChangeArrowheads="1"/>
            </p:cNvSpPr>
            <p:nvPr/>
          </p:nvSpPr>
          <p:spPr bwMode="auto">
            <a:xfrm>
              <a:off x="3297" y="2860"/>
              <a:ext cx="184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if t</a:t>
              </a:r>
              <a:r>
                <a:rPr lang="en-US" sz="2000" baseline="-25000"/>
                <a:t>1</a:t>
              </a:r>
              <a:r>
                <a:rPr lang="en-US" sz="2000"/>
                <a:t> then t</a:t>
              </a:r>
              <a:r>
                <a:rPr lang="en-US" sz="2000" baseline="-25000"/>
                <a:t>2</a:t>
              </a:r>
              <a:r>
                <a:rPr lang="en-US" sz="2000"/>
                <a:t> else t</a:t>
              </a:r>
              <a:r>
                <a:rPr lang="en-US" sz="2000" baseline="-25000"/>
                <a:t>3</a:t>
              </a:r>
              <a:r>
                <a:rPr lang="en-US" sz="2000"/>
                <a:t> : T</a:t>
              </a:r>
            </a:p>
          </p:txBody>
        </p:sp>
        <p:sp>
          <p:nvSpPr>
            <p:cNvPr id="45076" name="Line 25"/>
            <p:cNvSpPr>
              <a:spLocks noChangeShapeType="1"/>
            </p:cNvSpPr>
            <p:nvPr/>
          </p:nvSpPr>
          <p:spPr bwMode="auto">
            <a:xfrm flipV="1">
              <a:off x="3202" y="2863"/>
              <a:ext cx="1985" cy="17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5013325" y="3806825"/>
            <a:ext cx="4008438" cy="1911350"/>
            <a:chOff x="3158" y="2398"/>
            <a:chExt cx="2525" cy="1204"/>
          </a:xfrm>
        </p:grpSpPr>
        <p:sp>
          <p:nvSpPr>
            <p:cNvPr id="45067" name="Text Box 27"/>
            <p:cNvSpPr txBox="1">
              <a:spLocks noChangeArrowheads="1"/>
            </p:cNvSpPr>
            <p:nvPr/>
          </p:nvSpPr>
          <p:spPr bwMode="auto">
            <a:xfrm>
              <a:off x="3158" y="2398"/>
              <a:ext cx="203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 </a:t>
              </a:r>
              <a:r>
                <a:rPr lang="en-US" sz="2000" dirty="0">
                  <a:solidFill>
                    <a:srgbClr val="00B0F0"/>
                  </a:solidFill>
                </a:rPr>
                <a:t>true : </a:t>
              </a:r>
              <a:r>
                <a:rPr lang="en-US" sz="2000" dirty="0" err="1">
                  <a:solidFill>
                    <a:srgbClr val="00B0F0"/>
                  </a:solidFill>
                </a:rPr>
                <a:t>Bool</a:t>
              </a:r>
              <a:r>
                <a:rPr lang="en-US" sz="2000" dirty="0">
                  <a:solidFill>
                    <a:srgbClr val="00B0F0"/>
                  </a:solidFill>
                </a:rPr>
                <a:t> (T-TRUE)</a:t>
              </a:r>
            </a:p>
          </p:txBody>
        </p:sp>
        <p:sp>
          <p:nvSpPr>
            <p:cNvPr id="45068" name="Text Box 28"/>
            <p:cNvSpPr txBox="1">
              <a:spLocks noChangeArrowheads="1"/>
            </p:cNvSpPr>
            <p:nvPr/>
          </p:nvSpPr>
          <p:spPr bwMode="auto">
            <a:xfrm>
              <a:off x="3188" y="2722"/>
              <a:ext cx="2036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>
                  <a:solidFill>
                    <a:srgbClr val="00B0F0"/>
                  </a:solidFill>
                  <a:sym typeface="Symbol" pitchFamily="18" charset="2"/>
                </a:rPr>
                <a:t></a:t>
              </a:r>
              <a:r>
                <a:rPr lang="en-US" sz="2000" dirty="0">
                  <a:solidFill>
                    <a:srgbClr val="00B0F0"/>
                  </a:solidFill>
                  <a:sym typeface="Math B" pitchFamily="2" charset="2"/>
                </a:rPr>
                <a:t>  </a:t>
              </a:r>
              <a:r>
                <a:rPr lang="en-US" sz="2000" dirty="0">
                  <a:solidFill>
                    <a:srgbClr val="00B0F0"/>
                  </a:solidFill>
                </a:rPr>
                <a:t>false : </a:t>
              </a:r>
              <a:r>
                <a:rPr lang="en-US" sz="2000" dirty="0" err="1">
                  <a:solidFill>
                    <a:srgbClr val="00B0F0"/>
                  </a:solidFill>
                </a:rPr>
                <a:t>Bool</a:t>
              </a:r>
              <a:r>
                <a:rPr lang="en-US" sz="2000" dirty="0">
                  <a:solidFill>
                    <a:srgbClr val="00B0F0"/>
                  </a:solidFill>
                </a:rPr>
                <a:t> (T-FALSE)</a:t>
              </a:r>
            </a:p>
          </p:txBody>
        </p: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3274" y="3064"/>
              <a:ext cx="2409" cy="538"/>
              <a:chOff x="3274" y="3064"/>
              <a:chExt cx="2409" cy="538"/>
            </a:xfrm>
          </p:grpSpPr>
          <p:sp>
            <p:nvSpPr>
              <p:cNvPr id="45070" name="Text Box 30"/>
              <p:cNvSpPr txBox="1">
                <a:spLocks noChangeArrowheads="1"/>
              </p:cNvSpPr>
              <p:nvPr/>
            </p:nvSpPr>
            <p:spPr bwMode="auto">
              <a:xfrm>
                <a:off x="3351" y="3064"/>
                <a:ext cx="1842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0B0F0"/>
                    </a:solidFill>
                    <a:sym typeface="Symbol" pitchFamily="18" charset="2"/>
                  </a:rPr>
                  <a:t></a:t>
                </a:r>
                <a:r>
                  <a:rPr lang="en-US" sz="2000" dirty="0">
                    <a:solidFill>
                      <a:srgbClr val="00B0F0"/>
                    </a:solidFill>
                    <a:sym typeface="Math B" pitchFamily="2" charset="2"/>
                  </a:rPr>
                  <a:t></a:t>
                </a:r>
                <a:r>
                  <a:rPr lang="en-US" sz="2000" dirty="0">
                    <a:solidFill>
                      <a:srgbClr val="00B0F0"/>
                    </a:solidFill>
                  </a:rPr>
                  <a:t>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1</a:t>
                </a:r>
                <a:r>
                  <a:rPr lang="en-US" sz="2000" dirty="0">
                    <a:solidFill>
                      <a:srgbClr val="00B0F0"/>
                    </a:solidFill>
                  </a:rPr>
                  <a:t> : </a:t>
                </a:r>
                <a:r>
                  <a:rPr lang="en-US" sz="2000" dirty="0" err="1">
                    <a:solidFill>
                      <a:srgbClr val="00B0F0"/>
                    </a:solidFill>
                  </a:rPr>
                  <a:t>Bool</a:t>
                </a:r>
                <a:r>
                  <a:rPr lang="en-US" sz="2000" dirty="0">
                    <a:solidFill>
                      <a:srgbClr val="00B0F0"/>
                    </a:solidFill>
                  </a:rPr>
                  <a:t> 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2</a:t>
                </a:r>
                <a:r>
                  <a:rPr lang="en-US" sz="2000" dirty="0">
                    <a:solidFill>
                      <a:srgbClr val="00B0F0"/>
                    </a:solidFill>
                  </a:rPr>
                  <a:t> : T 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3</a:t>
                </a:r>
                <a:r>
                  <a:rPr lang="en-US" sz="2000" dirty="0">
                    <a:solidFill>
                      <a:srgbClr val="00B0F0"/>
                    </a:solidFill>
                  </a:rPr>
                  <a:t> : T</a:t>
                </a:r>
              </a:p>
            </p:txBody>
          </p:sp>
          <p:sp>
            <p:nvSpPr>
              <p:cNvPr id="45071" name="Text Box 31"/>
              <p:cNvSpPr txBox="1">
                <a:spLocks noChangeArrowheads="1"/>
              </p:cNvSpPr>
              <p:nvPr/>
            </p:nvSpPr>
            <p:spPr bwMode="auto">
              <a:xfrm>
                <a:off x="3369" y="3352"/>
                <a:ext cx="1842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00B0F0"/>
                    </a:solidFill>
                    <a:sym typeface="Symbol" pitchFamily="18" charset="2"/>
                  </a:rPr>
                  <a:t></a:t>
                </a:r>
                <a:r>
                  <a:rPr lang="en-US" sz="2000" dirty="0">
                    <a:solidFill>
                      <a:srgbClr val="00B0F0"/>
                    </a:solidFill>
                    <a:sym typeface="Math B" pitchFamily="2" charset="2"/>
                  </a:rPr>
                  <a:t></a:t>
                </a:r>
                <a:r>
                  <a:rPr lang="en-US" sz="2000" dirty="0">
                    <a:solidFill>
                      <a:srgbClr val="00B0F0"/>
                    </a:solidFill>
                  </a:rPr>
                  <a:t> if 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1</a:t>
                </a:r>
                <a:r>
                  <a:rPr lang="en-US" sz="2000" dirty="0">
                    <a:solidFill>
                      <a:srgbClr val="00B0F0"/>
                    </a:solidFill>
                  </a:rPr>
                  <a:t> then 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2</a:t>
                </a:r>
                <a:r>
                  <a:rPr lang="en-US" sz="2000" dirty="0">
                    <a:solidFill>
                      <a:srgbClr val="00B0F0"/>
                    </a:solidFill>
                  </a:rPr>
                  <a:t> else t</a:t>
                </a:r>
                <a:r>
                  <a:rPr lang="en-US" sz="2000" baseline="-25000" dirty="0">
                    <a:solidFill>
                      <a:srgbClr val="00B0F0"/>
                    </a:solidFill>
                  </a:rPr>
                  <a:t>3</a:t>
                </a:r>
                <a:r>
                  <a:rPr lang="en-US" sz="2000" dirty="0">
                    <a:solidFill>
                      <a:srgbClr val="00B0F0"/>
                    </a:solidFill>
                  </a:rPr>
                  <a:t> : T</a:t>
                </a:r>
              </a:p>
            </p:txBody>
          </p:sp>
          <p:sp>
            <p:nvSpPr>
              <p:cNvPr id="45072" name="Line 32"/>
              <p:cNvSpPr>
                <a:spLocks noChangeShapeType="1"/>
              </p:cNvSpPr>
              <p:nvPr/>
            </p:nvSpPr>
            <p:spPr bwMode="auto">
              <a:xfrm flipV="1">
                <a:off x="3274" y="3355"/>
                <a:ext cx="1985" cy="17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3" name="Text Box 33"/>
              <p:cNvSpPr txBox="1">
                <a:spLocks noChangeArrowheads="1"/>
              </p:cNvSpPr>
              <p:nvPr/>
            </p:nvSpPr>
            <p:spPr bwMode="auto">
              <a:xfrm>
                <a:off x="5224" y="3235"/>
                <a:ext cx="459" cy="25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solidFill>
                      <a:srgbClr val="00B0F0"/>
                    </a:solidFill>
                  </a:rPr>
                  <a:t>(T-IF)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x:Bool. x ) true</a:t>
            </a:r>
          </a:p>
          <a:p>
            <a:r>
              <a:rPr lang="en-US" smtClean="0">
                <a:cs typeface="Times New Roman" pitchFamily="18" charset="0"/>
                <a:sym typeface="Symbol" pitchFamily="18" charset="2"/>
              </a:rPr>
              <a:t>if true then </a:t>
            </a:r>
            <a:r>
              <a:rPr lang="he-IL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x:Bool. x) else</a:t>
            </a:r>
            <a:r>
              <a:rPr lang="he-IL" smtClean="0">
                <a:cs typeface="Times New Roman" pitchFamily="18" charset="0"/>
                <a:sym typeface="Symbol" pitchFamily="18" charset="2"/>
              </a:rPr>
              <a:t> )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x:Bool. x) </a:t>
            </a:r>
          </a:p>
          <a:p>
            <a:r>
              <a:rPr lang="en-US" smtClean="0">
                <a:cs typeface="Times New Roman" pitchFamily="18" charset="0"/>
                <a:sym typeface="Symbol" pitchFamily="18" charset="2"/>
              </a:rPr>
              <a:t>if true then </a:t>
            </a:r>
            <a:r>
              <a:rPr lang="he-IL" smtClean="0">
                <a:cs typeface="Times New Roman" pitchFamily="18" charset="0"/>
                <a:sym typeface="Symbol" pitchFamily="18" charset="2"/>
              </a:rPr>
              <a:t>)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x:Bool. x) else</a:t>
            </a:r>
            <a:r>
              <a:rPr lang="he-IL" smtClean="0">
                <a:cs typeface="Times New Roman" pitchFamily="18" charset="0"/>
                <a:sym typeface="Symbol" pitchFamily="18" charset="2"/>
              </a:rPr>
              <a:t> )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x:Bool. </a:t>
            </a:r>
            <a:r>
              <a:rPr lang="en-US" smtClean="0">
                <a:sym typeface="Symbol" pitchFamily="18" charset="2"/>
              </a:rPr>
              <a:t></a:t>
            </a:r>
            <a:r>
              <a:rPr lang="en-US" smtClean="0">
                <a:cs typeface="Times New Roman" pitchFamily="18" charset="0"/>
                <a:sym typeface="Symbol" pitchFamily="18" charset="2"/>
              </a:rPr>
              <a:t>y:Bool. 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Typing Relation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Formally the typing relation is the smallest ternary relation on contexts, terms and types </a:t>
            </a:r>
          </a:p>
          <a:p>
            <a:pPr lvl="1"/>
            <a:r>
              <a:rPr lang="en-US" dirty="0" smtClean="0"/>
              <a:t>in terms of inclusion</a:t>
            </a:r>
          </a:p>
          <a:p>
            <a:r>
              <a:rPr lang="en-US" dirty="0" smtClean="0"/>
              <a:t>A term t is </a:t>
            </a:r>
            <a:r>
              <a:rPr lang="en-US" dirty="0" err="1" smtClean="0">
                <a:solidFill>
                  <a:srgbClr val="FF0000"/>
                </a:solidFill>
              </a:rPr>
              <a:t>typable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a given context </a:t>
            </a:r>
            <a:r>
              <a:rPr lang="en-US" dirty="0" smtClean="0">
                <a:sym typeface="Symbol" pitchFamily="18" charset="2"/>
              </a:rPr>
              <a:t>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well typed</a:t>
            </a:r>
            <a:r>
              <a:rPr lang="en-US" dirty="0" smtClean="0"/>
              <a:t>) if there exists some type T such that </a:t>
            </a:r>
            <a:r>
              <a:rPr lang="en-US" dirty="0" smtClean="0">
                <a:sym typeface="Symbol" pitchFamily="18" charset="2"/>
              </a:rPr>
              <a:t></a:t>
            </a:r>
            <a:r>
              <a:rPr lang="en-US" dirty="0" smtClean="0">
                <a:sym typeface="Math B" pitchFamily="2" charset="2"/>
              </a:rPr>
              <a:t></a:t>
            </a:r>
            <a:r>
              <a:rPr lang="en-US" dirty="0" smtClean="0"/>
              <a:t>t : T</a:t>
            </a:r>
          </a:p>
          <a:p>
            <a:r>
              <a:rPr lang="en-US" dirty="0" smtClean="0"/>
              <a:t>Interesting on closed terms (empty contexts)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of the typing relation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x :</a:t>
            </a:r>
            <a:r>
              <a:rPr lang="en-US" sz="2800" dirty="0" smtClean="0"/>
              <a:t> R </a:t>
            </a:r>
            <a:r>
              <a:rPr lang="en-US" sz="2800" dirty="0" smtClean="0">
                <a:sym typeface="Symbol" pitchFamily="18" charset="2"/>
              </a:rPr>
              <a:t> x: </a:t>
            </a:r>
            <a:r>
              <a:rPr lang="en-US" sz="2800" dirty="0" smtClean="0"/>
              <a:t>R </a:t>
            </a:r>
            <a:r>
              <a:rPr lang="en-US" sz="2800" dirty="0" smtClean="0">
                <a:sym typeface="Symbol" pitchFamily="18" charset="2"/>
              </a:rPr>
              <a:t>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</a:t>
            </a:r>
            <a:r>
              <a:rPr lang="en-US" sz="2800" dirty="0" smtClean="0">
                <a:sym typeface="Symbol" pitchFamily="18" charset="2"/>
              </a:rPr>
              <a:t>x : T</a:t>
            </a:r>
            <a:r>
              <a:rPr lang="en-US" sz="2800" baseline="-25000" dirty="0" smtClean="0">
                <a:sym typeface="Symbol" pitchFamily="18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. t2 :</a:t>
            </a:r>
            <a:r>
              <a:rPr lang="en-US" sz="2800" dirty="0" smtClean="0"/>
              <a:t> R </a:t>
            </a:r>
            <a:r>
              <a:rPr lang="en-US" sz="2800" dirty="0" smtClean="0">
                <a:sym typeface="Symbol" pitchFamily="18" charset="2"/>
              </a:rPr>
              <a:t> </a:t>
            </a:r>
            <a:r>
              <a:rPr lang="en-US" sz="2800" dirty="0" smtClean="0"/>
              <a:t>R =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 R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for some R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with </a:t>
            </a:r>
            <a:r>
              <a:rPr lang="en-US" sz="2800" dirty="0" smtClean="0">
                <a:sym typeface="Math B" pitchFamily="2" charset="2"/>
              </a:rPr>
              <a:t> t</a:t>
            </a:r>
            <a:r>
              <a:rPr lang="en-US" sz="2800" baseline="-25000" dirty="0" smtClean="0">
                <a:sym typeface="Math B" pitchFamily="2" charset="2"/>
              </a:rPr>
              <a:t>2</a:t>
            </a:r>
            <a:r>
              <a:rPr lang="en-US" sz="2800" dirty="0" smtClean="0">
                <a:sym typeface="Math B" pitchFamily="2" charset="2"/>
              </a:rPr>
              <a:t> : R</a:t>
            </a:r>
            <a:r>
              <a:rPr lang="en-US" sz="2800" baseline="-25000" dirty="0" smtClean="0">
                <a:sym typeface="Math B" pitchFamily="2" charset="2"/>
              </a:rPr>
              <a:t>2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 t</a:t>
            </a:r>
            <a:r>
              <a:rPr lang="en-US" sz="2800" baseline="-25000" dirty="0" smtClean="0">
                <a:sym typeface="Math B" pitchFamily="2" charset="2"/>
              </a:rPr>
              <a:t>1</a:t>
            </a:r>
            <a:r>
              <a:rPr lang="en-US" sz="2800" dirty="0" smtClean="0">
                <a:sym typeface="Symbol" pitchFamily="18" charset="2"/>
              </a:rPr>
              <a:t> t</a:t>
            </a:r>
            <a:r>
              <a:rPr lang="en-US" sz="2800" baseline="-25000" dirty="0" smtClean="0">
                <a:sym typeface="Symbol" pitchFamily="18" charset="2"/>
              </a:rPr>
              <a:t>2</a:t>
            </a:r>
            <a:r>
              <a:rPr lang="en-US" sz="2800" dirty="0" smtClean="0">
                <a:sym typeface="Symbol" pitchFamily="18" charset="2"/>
              </a:rPr>
              <a:t> :</a:t>
            </a:r>
            <a:r>
              <a:rPr lang="en-US" sz="2800" dirty="0" smtClean="0"/>
              <a:t> R </a:t>
            </a:r>
            <a:r>
              <a:rPr lang="en-US" sz="2800" dirty="0" smtClean="0">
                <a:sym typeface="Symbol" pitchFamily="18" charset="2"/>
              </a:rPr>
              <a:t> there exists T</a:t>
            </a:r>
            <a:r>
              <a:rPr lang="en-US" sz="2800" baseline="-25000" dirty="0" smtClean="0">
                <a:sym typeface="Symbol" pitchFamily="18" charset="2"/>
              </a:rPr>
              <a:t>11</a:t>
            </a:r>
            <a:r>
              <a:rPr lang="en-US" sz="2800" dirty="0" smtClean="0">
                <a:sym typeface="Symbol" pitchFamily="18" charset="2"/>
              </a:rPr>
              <a:t> such that </a:t>
            </a:r>
            <a:br>
              <a:rPr lang="en-US" sz="2800" dirty="0" smtClean="0">
                <a:sym typeface="Symbol" pitchFamily="18" charset="2"/>
              </a:rPr>
            </a:br>
            <a:r>
              <a:rPr lang="en-US" sz="2800" dirty="0" smtClean="0">
                <a:sym typeface="Symbol" pitchFamily="18" charset="2"/>
              </a:rPr>
              <a:t></a:t>
            </a:r>
            <a:r>
              <a:rPr lang="en-US" sz="2800" dirty="0" smtClean="0">
                <a:sym typeface="Math B" pitchFamily="2" charset="2"/>
              </a:rPr>
              <a:t> t</a:t>
            </a:r>
            <a:r>
              <a:rPr lang="en-US" sz="2800" baseline="-25000" dirty="0" smtClean="0">
                <a:sym typeface="Math B" pitchFamily="2" charset="2"/>
              </a:rPr>
              <a:t>1</a:t>
            </a:r>
            <a:r>
              <a:rPr lang="en-US" sz="2800" dirty="0" smtClean="0">
                <a:sym typeface="Math B" pitchFamily="2" charset="2"/>
              </a:rPr>
              <a:t> : T</a:t>
            </a:r>
            <a:r>
              <a:rPr lang="en-US" sz="2800" baseline="-25000" dirty="0" smtClean="0">
                <a:sym typeface="Math B" pitchFamily="2" charset="2"/>
              </a:rPr>
              <a:t>11</a:t>
            </a:r>
            <a:r>
              <a:rPr lang="en-US" sz="2800" dirty="0" smtClean="0">
                <a:sym typeface="Math B" pitchFamily="2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 </a:t>
            </a:r>
            <a:r>
              <a:rPr lang="en-US" sz="2800" dirty="0" smtClean="0">
                <a:sym typeface="Math B" pitchFamily="2" charset="2"/>
              </a:rPr>
              <a:t>R </a:t>
            </a:r>
            <a:r>
              <a:rPr lang="en-US" sz="2800" baseline="-25000" dirty="0" smtClean="0">
                <a:sym typeface="Math B" pitchFamily="2" charset="2"/>
              </a:rPr>
              <a:t> </a:t>
            </a:r>
            <a:r>
              <a:rPr lang="en-US" sz="2800" dirty="0" smtClean="0">
                <a:sym typeface="Math B" pitchFamily="2" charset="2"/>
              </a:rPr>
              <a:t>and </a:t>
            </a:r>
            <a:r>
              <a:rPr lang="en-US" sz="2800" dirty="0" smtClean="0">
                <a:sym typeface="Symbol" pitchFamily="18" charset="2"/>
              </a:rPr>
              <a:t></a:t>
            </a:r>
            <a:r>
              <a:rPr lang="en-US" sz="2800" dirty="0" smtClean="0">
                <a:sym typeface="Math B" pitchFamily="2" charset="2"/>
              </a:rPr>
              <a:t> t</a:t>
            </a:r>
            <a:r>
              <a:rPr lang="en-US" sz="2800" baseline="-25000" dirty="0" smtClean="0">
                <a:sym typeface="Math B" pitchFamily="2" charset="2"/>
              </a:rPr>
              <a:t>2</a:t>
            </a:r>
            <a:r>
              <a:rPr lang="en-US" sz="2800" dirty="0" smtClean="0">
                <a:sym typeface="Math B" pitchFamily="2" charset="2"/>
              </a:rPr>
              <a:t> : T</a:t>
            </a:r>
            <a:r>
              <a:rPr lang="en-US" sz="2800" baseline="-25000" dirty="0" smtClean="0">
                <a:sym typeface="Math B" pitchFamily="2" charset="2"/>
              </a:rPr>
              <a:t>11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true :</a:t>
            </a:r>
            <a:r>
              <a:rPr lang="en-US" sz="2800" dirty="0" smtClean="0"/>
              <a:t> R </a:t>
            </a:r>
            <a:r>
              <a:rPr lang="en-US" sz="2800" dirty="0" smtClean="0">
                <a:sym typeface="Symbol" pitchFamily="18" charset="2"/>
              </a:rPr>
              <a:t> R = </a:t>
            </a:r>
            <a:r>
              <a:rPr lang="en-US" sz="2800" dirty="0" err="1" smtClean="0">
                <a:sym typeface="Symbol" pitchFamily="18" charset="2"/>
              </a:rPr>
              <a:t>Bool</a:t>
            </a:r>
            <a:endParaRPr lang="en-US" sz="2800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false :</a:t>
            </a:r>
            <a:r>
              <a:rPr lang="en-US" sz="2800" dirty="0" smtClean="0"/>
              <a:t> R </a:t>
            </a:r>
            <a:r>
              <a:rPr lang="en-US" sz="2800" dirty="0" smtClean="0">
                <a:sym typeface="Symbol" pitchFamily="18" charset="2"/>
              </a:rPr>
              <a:t> R = </a:t>
            </a:r>
            <a:r>
              <a:rPr lang="en-US" sz="2800" dirty="0" err="1" smtClean="0">
                <a:sym typeface="Symbol" pitchFamily="18" charset="2"/>
              </a:rPr>
              <a:t>Bool</a:t>
            </a:r>
            <a:endParaRPr lang="en-US" sz="2800" baseline="-25000" dirty="0" smtClean="0">
              <a:sym typeface="Math B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 </a:t>
            </a:r>
            <a:r>
              <a:rPr lang="en-US" sz="2800" dirty="0" smtClean="0"/>
              <a:t>if 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then 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else t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: R </a:t>
            </a:r>
            <a:r>
              <a:rPr lang="en-US" sz="2800" dirty="0" smtClean="0">
                <a:sym typeface="Symbol" pitchFamily="18" charset="2"/>
              </a:rPr>
              <a:t>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</a:t>
            </a:r>
            <a:r>
              <a:rPr lang="en-US" sz="2800" dirty="0" err="1" smtClean="0"/>
              <a:t>Bool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: R, </a:t>
            </a:r>
            <a:r>
              <a:rPr lang="en-US" sz="2800" dirty="0" smtClean="0">
                <a:sym typeface="Symbol" pitchFamily="18" charset="2"/>
              </a:rPr>
              <a:t> </a:t>
            </a:r>
            <a:r>
              <a:rPr lang="en-US" sz="2800" dirty="0" smtClean="0">
                <a:sym typeface="Math B" pitchFamily="2" charset="2"/>
              </a:rPr>
              <a:t> </a:t>
            </a:r>
            <a:r>
              <a:rPr lang="en-US" sz="2800" dirty="0" smtClean="0"/>
              <a:t>t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: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93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Uniqueness of Types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Each term t has at most one type in any given context</a:t>
            </a:r>
          </a:p>
          <a:p>
            <a:pPr lvl="1"/>
            <a:r>
              <a:rPr lang="en-US" sz="2400" dirty="0" smtClean="0"/>
              <a:t>If t is </a:t>
            </a:r>
            <a:r>
              <a:rPr lang="en-US" sz="2400" dirty="0" err="1" smtClean="0"/>
              <a:t>typable</a:t>
            </a:r>
            <a:r>
              <a:rPr lang="en-US" sz="2400" dirty="0" smtClean="0"/>
              <a:t> then </a:t>
            </a:r>
          </a:p>
          <a:p>
            <a:pPr lvl="2"/>
            <a:r>
              <a:rPr lang="en-US" sz="2000" dirty="0" smtClean="0"/>
              <a:t>its type is unique</a:t>
            </a:r>
          </a:p>
          <a:p>
            <a:pPr lvl="2"/>
            <a:r>
              <a:rPr lang="en-US" sz="2000" dirty="0" smtClean="0"/>
              <a:t>There is a unique type derivation tree for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typed programs cannot go wrong</a:t>
            </a:r>
          </a:p>
          <a:p>
            <a:r>
              <a:rPr lang="en-US" dirty="0" smtClean="0"/>
              <a:t>If t is well typed then either t is a value or there exists an evaluation step t </a:t>
            </a:r>
            <a:r>
              <a:rPr lang="en-US" dirty="0" smtClean="0">
                <a:sym typeface="Symbol"/>
              </a:rPr>
              <a:t> t’ [Progress]</a:t>
            </a:r>
          </a:p>
          <a:p>
            <a:r>
              <a:rPr lang="en-US" dirty="0" smtClean="0">
                <a:sym typeface="Symbol"/>
              </a:rPr>
              <a:t>If t is well typed and </a:t>
            </a:r>
            <a:r>
              <a:rPr lang="en-US" dirty="0" smtClean="0"/>
              <a:t>there exists an evaluation step t </a:t>
            </a:r>
            <a:r>
              <a:rPr lang="en-US" dirty="0" smtClean="0">
                <a:sym typeface="Symbol"/>
              </a:rPr>
              <a:t> t’  then t’ is also well typed [Preservation]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71139" y="1728557"/>
            <a:ext cx="4535403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 smtClean="0">
                <a:cs typeface="+mj-cs"/>
              </a:rPr>
              <a:t>v </a:t>
            </a:r>
            <a:r>
              <a:rPr lang="en-US" sz="2000" dirty="0">
                <a:cs typeface="+mj-cs"/>
              </a:rPr>
              <a:t>::=   </a:t>
            </a:r>
            <a:r>
              <a:rPr lang="en-US" sz="2000" dirty="0" smtClean="0">
                <a:cs typeface="+mj-cs"/>
              </a:rPr>
              <a:t>                  values</a:t>
            </a:r>
            <a:endParaRPr lang="en-US" sz="2000" dirty="0">
              <a:cs typeface="+mj-cs"/>
            </a:endParaRP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cs typeface="+mj-cs"/>
              </a:rPr>
              <a:t>   </a:t>
            </a:r>
            <a:r>
              <a:rPr lang="en-US" sz="2000" dirty="0">
                <a:cs typeface="+mj-cs"/>
                <a:sym typeface="Symbol" pitchFamily="18" charset="2"/>
              </a:rPr>
              <a:t> </a:t>
            </a:r>
            <a:r>
              <a:rPr lang="en-US" sz="2000" dirty="0" smtClean="0">
                <a:cs typeface="+mj-cs"/>
                <a:sym typeface="Symbol" pitchFamily="18" charset="2"/>
              </a:rPr>
              <a:t>x.</a:t>
            </a:r>
            <a:r>
              <a:rPr lang="en-US" sz="2000" dirty="0" smtClean="0">
                <a:cs typeface="+mj-cs"/>
              </a:rPr>
              <a:t> t                 abstraction values</a:t>
            </a:r>
            <a:endParaRPr lang="en-US" sz="2000" dirty="0">
              <a:cs typeface="+mj-cs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Call-by-value Operational Semantics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297903" y="3653999"/>
            <a:ext cx="4373562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( x. t</a:t>
            </a:r>
            <a:r>
              <a:rPr lang="en-US" baseline="-25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[x </a:t>
            </a:r>
            <a:r>
              <a:rPr lang="en-US" dirty="0" smtClean="0">
                <a:sym typeface="Math C" pitchFamily="2" charset="2"/>
              </a:rPr>
              <a:t>v</a:t>
            </a:r>
            <a:r>
              <a:rPr lang="en-US" baseline="-25000" dirty="0" smtClean="0">
                <a:sym typeface="Math C" pitchFamily="2" charset="2"/>
              </a:rPr>
              <a:t>2</a:t>
            </a:r>
            <a:r>
              <a:rPr lang="en-US" dirty="0">
                <a:sym typeface="Math C" pitchFamily="2" charset="2"/>
              </a:rPr>
              <a:t>] t</a:t>
            </a:r>
            <a:r>
              <a:rPr lang="en-US" baseline="-25000" dirty="0">
                <a:sym typeface="Math C" pitchFamily="2" charset="2"/>
              </a:rPr>
              <a:t>12  </a:t>
            </a:r>
            <a:r>
              <a:rPr lang="en-US" dirty="0" smtClean="0">
                <a:solidFill>
                  <a:srgbClr val="00B050"/>
                </a:solidFill>
                <a:sym typeface="Math C" pitchFamily="2" charset="2"/>
              </a:rPr>
              <a:t>(</a:t>
            </a:r>
            <a:r>
              <a:rPr lang="en-US" dirty="0" smtClean="0">
                <a:solidFill>
                  <a:srgbClr val="00B050"/>
                </a:solidFill>
                <a:sym typeface="Symbol" pitchFamily="18" charset="2"/>
              </a:rPr>
              <a:t>E-</a:t>
            </a:r>
            <a:r>
              <a:rPr lang="en-US" dirty="0" err="1" smtClean="0">
                <a:solidFill>
                  <a:srgbClr val="00B050"/>
                </a:solidFill>
                <a:sym typeface="Symbol" pitchFamily="18" charset="2"/>
              </a:rPr>
              <a:t>AppAbs</a:t>
            </a:r>
            <a:r>
              <a:rPr lang="en-US" dirty="0" smtClean="0">
                <a:solidFill>
                  <a:srgbClr val="00B050"/>
                </a:solidFill>
                <a:sym typeface="Symbol" pitchFamily="18" charset="2"/>
              </a:rPr>
              <a:t>)</a:t>
            </a:r>
            <a:endParaRPr lang="en-US" dirty="0">
              <a:solidFill>
                <a:srgbClr val="00B050"/>
              </a:solidFill>
              <a:sym typeface="Symbol" pitchFamily="18" charset="2"/>
            </a:endParaRP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950913" y="4870450"/>
            <a:ext cx="590232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39271" y="1456411"/>
            <a:ext cx="4045643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cs typeface="+mj-cs"/>
              </a:rPr>
              <a:t>t ::=        </a:t>
            </a:r>
            <a:r>
              <a:rPr lang="en-US" sz="2000" dirty="0" smtClean="0">
                <a:cs typeface="+mj-cs"/>
              </a:rPr>
              <a:t>                   </a:t>
            </a:r>
            <a:r>
              <a:rPr lang="en-US" sz="2000" dirty="0">
                <a:cs typeface="+mj-cs"/>
              </a:rPr>
              <a:t>terms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cs typeface="+mj-cs"/>
              </a:rPr>
              <a:t>     x       </a:t>
            </a:r>
            <a:r>
              <a:rPr lang="en-US" sz="2000" dirty="0" smtClean="0">
                <a:cs typeface="+mj-cs"/>
              </a:rPr>
              <a:t>                   </a:t>
            </a:r>
            <a:r>
              <a:rPr lang="en-US" sz="2000" dirty="0">
                <a:cs typeface="+mj-cs"/>
              </a:rPr>
              <a:t>variable</a:t>
            </a:r>
            <a:endParaRPr lang="he-IL" sz="2000" dirty="0">
              <a:cs typeface="+mj-cs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cs typeface="+mj-cs"/>
              </a:rPr>
              <a:t>     </a:t>
            </a:r>
            <a:r>
              <a:rPr lang="en-US" sz="2000" dirty="0">
                <a:cs typeface="+mj-cs"/>
                <a:sym typeface="Symbol" pitchFamily="18" charset="2"/>
              </a:rPr>
              <a:t> x. </a:t>
            </a:r>
            <a:r>
              <a:rPr lang="en-US" sz="2000" dirty="0" smtClean="0">
                <a:cs typeface="+mj-cs"/>
                <a:sym typeface="Symbol" pitchFamily="18" charset="2"/>
              </a:rPr>
              <a:t>t</a:t>
            </a:r>
            <a:r>
              <a:rPr lang="en-US" sz="2000" dirty="0" smtClean="0">
                <a:cs typeface="+mj-cs"/>
              </a:rPr>
              <a:t>                   </a:t>
            </a:r>
            <a:r>
              <a:rPr lang="en-US" sz="2000" dirty="0">
                <a:cs typeface="+mj-cs"/>
              </a:rPr>
              <a:t>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cs typeface="+mj-cs"/>
              </a:rPr>
              <a:t>     t </a:t>
            </a:r>
            <a:r>
              <a:rPr lang="en-US" sz="2000" dirty="0" err="1">
                <a:cs typeface="+mj-cs"/>
              </a:rPr>
              <a:t>t</a:t>
            </a:r>
            <a:r>
              <a:rPr lang="en-US" sz="2000" dirty="0">
                <a:cs typeface="+mj-cs"/>
              </a:rPr>
              <a:t>      </a:t>
            </a:r>
            <a:r>
              <a:rPr lang="en-US" sz="2000" dirty="0" smtClean="0">
                <a:cs typeface="+mj-cs"/>
              </a:rPr>
              <a:t>                   </a:t>
            </a:r>
            <a:r>
              <a:rPr lang="en-US" sz="2000" dirty="0">
                <a:cs typeface="+mj-cs"/>
              </a:rPr>
              <a:t>application</a:t>
            </a:r>
          </a:p>
        </p:txBody>
      </p:sp>
      <p:grpSp>
        <p:nvGrpSpPr>
          <p:cNvPr id="2" name="Group 19"/>
          <p:cNvGrpSpPr/>
          <p:nvPr/>
        </p:nvGrpSpPr>
        <p:grpSpPr>
          <a:xfrm>
            <a:off x="1122583" y="4542365"/>
            <a:ext cx="6921956" cy="781050"/>
            <a:chOff x="1122583" y="4542365"/>
            <a:chExt cx="6921956" cy="781050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V="1">
              <a:off x="1342325" y="4977366"/>
              <a:ext cx="42433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2060796" y="4542365"/>
              <a:ext cx="3176587" cy="39684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>
                  <a:solidFill>
                    <a:schemeClr val="tx1"/>
                  </a:solidFill>
                </a:rPr>
                <a:t>1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sym typeface="Symbol" pitchFamily="18" charset="2"/>
                </a:rPr>
                <a:t> t’</a:t>
              </a:r>
              <a:r>
                <a:rPr lang="en-US" sz="2000" baseline="-25000" dirty="0">
                  <a:solidFill>
                    <a:schemeClr val="tx1"/>
                  </a:solidFill>
                  <a:sym typeface="Symbol" pitchFamily="18" charset="2"/>
                </a:rPr>
                <a:t>1</a:t>
              </a:r>
              <a:endParaRPr lang="en-US" sz="2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122583" y="4923336"/>
              <a:ext cx="6019800" cy="40007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  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>
                  <a:solidFill>
                    <a:schemeClr val="tx1"/>
                  </a:solidFill>
                </a:rPr>
                <a:t>1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>
                  <a:solidFill>
                    <a:schemeClr val="tx1"/>
                  </a:solidFill>
                </a:rPr>
                <a:t>2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t’</a:t>
              </a:r>
              <a:r>
                <a:rPr lang="en-US" sz="2000" baseline="-25000" dirty="0">
                  <a:solidFill>
                    <a:schemeClr val="tx1"/>
                  </a:solidFill>
                </a:rPr>
                <a:t>1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6589932" y="4558239"/>
              <a:ext cx="1454607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00B050"/>
                  </a:solidFill>
                </a:rPr>
                <a:t>(</a:t>
              </a:r>
              <a:r>
                <a:rPr lang="en-US" sz="2000" dirty="0" smtClean="0">
                  <a:solidFill>
                    <a:srgbClr val="00B050"/>
                  </a:solidFill>
                </a:rPr>
                <a:t>E-APPL1)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3" name="Group 20"/>
          <p:cNvGrpSpPr/>
          <p:nvPr/>
        </p:nvGrpSpPr>
        <p:grpSpPr>
          <a:xfrm>
            <a:off x="991947" y="5565644"/>
            <a:ext cx="6921956" cy="781050"/>
            <a:chOff x="991947" y="5565644"/>
            <a:chExt cx="6921956" cy="781050"/>
          </a:xfrm>
        </p:grpSpPr>
        <p:sp>
          <p:nvSpPr>
            <p:cNvPr id="16" name="Line 11"/>
            <p:cNvSpPr>
              <a:spLocks noChangeShapeType="1"/>
            </p:cNvSpPr>
            <p:nvPr/>
          </p:nvSpPr>
          <p:spPr bwMode="auto">
            <a:xfrm flipV="1">
              <a:off x="1222575" y="6000645"/>
              <a:ext cx="42433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1930160" y="5565644"/>
              <a:ext cx="3176587" cy="39684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 smtClean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chemeClr val="tx1"/>
                  </a:solidFill>
                  <a:sym typeface="Symbol" pitchFamily="18" charset="2"/>
                </a:rPr>
                <a:t>t’</a:t>
              </a:r>
              <a:r>
                <a:rPr lang="en-US" sz="2000" baseline="-25000" dirty="0" smtClean="0">
                  <a:solidFill>
                    <a:schemeClr val="tx1"/>
                  </a:solidFill>
                  <a:sym typeface="Symbol" pitchFamily="18" charset="2"/>
                </a:rPr>
                <a:t>2</a:t>
              </a:r>
              <a:endParaRPr lang="en-US" sz="2000" dirty="0">
                <a:solidFill>
                  <a:schemeClr val="tx1"/>
                </a:solidFill>
                <a:sym typeface="Symbol" pitchFamily="18" charset="2"/>
              </a:endParaRPr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991947" y="5946615"/>
              <a:ext cx="6019800" cy="400079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chemeClr val="tx1"/>
                  </a:solidFill>
                </a:rPr>
                <a:t>   </a:t>
              </a:r>
              <a:r>
                <a:rPr lang="en-US" sz="2000" dirty="0" smtClean="0">
                  <a:solidFill>
                    <a:schemeClr val="tx1"/>
                  </a:solidFill>
                </a:rPr>
                <a:t> v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1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t</a:t>
              </a:r>
              <a:r>
                <a:rPr lang="en-US" sz="2000" baseline="-25000" dirty="0">
                  <a:solidFill>
                    <a:schemeClr val="tx1"/>
                  </a:solidFill>
                </a:rPr>
                <a:t>2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  <a:sym typeface="Symbol" pitchFamily="18" charset="2"/>
                </a:rPr>
                <a:t> </a:t>
              </a:r>
              <a:r>
                <a:rPr lang="en-US" sz="2000" dirty="0" smtClean="0">
                  <a:solidFill>
                    <a:schemeClr val="tx1"/>
                  </a:solidFill>
                </a:rPr>
                <a:t> v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sz="2000" dirty="0" smtClean="0">
                  <a:solidFill>
                    <a:schemeClr val="tx1"/>
                  </a:solidFill>
                </a:rPr>
                <a:t> t’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sz="2000" dirty="0" smtClean="0">
                  <a:solidFill>
                    <a:schemeClr val="tx1"/>
                  </a:solidFill>
                </a:rPr>
                <a:t> 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6459296" y="5581518"/>
              <a:ext cx="1454607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2000" dirty="0">
                  <a:solidFill>
                    <a:srgbClr val="00B050"/>
                  </a:solidFill>
                </a:rPr>
                <a:t>(</a:t>
              </a:r>
              <a:r>
                <a:rPr lang="en-US" sz="2000" dirty="0" smtClean="0">
                  <a:solidFill>
                    <a:srgbClr val="00B050"/>
                  </a:solidFill>
                </a:rPr>
                <a:t>E-APPL2)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v is a value of type </a:t>
            </a:r>
            <a:r>
              <a:rPr lang="en-US" dirty="0" err="1" smtClean="0"/>
              <a:t>Bool</a:t>
            </a:r>
            <a:r>
              <a:rPr lang="en-US" dirty="0" smtClean="0"/>
              <a:t> then v is either true or false</a:t>
            </a:r>
          </a:p>
          <a:p>
            <a:r>
              <a:rPr lang="en-US" dirty="0" smtClean="0"/>
              <a:t>If v is a value of type 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then v= </a:t>
            </a:r>
            <a:r>
              <a:rPr lang="en-US" dirty="0" smtClean="0">
                <a:sym typeface="Symbol"/>
              </a:rPr>
              <a:t>x: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.t</a:t>
            </a:r>
            <a:r>
              <a:rPr lang="en-US" baseline="-25000" dirty="0" smtClean="0">
                <a:sym typeface="Symbol"/>
              </a:rPr>
              <a:t>2</a:t>
            </a:r>
            <a:endParaRPr lang="en-US" baseline="-2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hold on terms with free variables</a:t>
            </a:r>
          </a:p>
          <a:p>
            <a:r>
              <a:rPr lang="en-US" dirty="0" smtClean="0"/>
              <a:t>For every closed well typed term t, either t is a value or there exists t’ such that t </a:t>
            </a:r>
            <a:r>
              <a:rPr lang="en-US" dirty="0" smtClean="0">
                <a:sym typeface="Symbol"/>
              </a:rPr>
              <a:t> t’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Preservation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 t : T and </a:t>
            </a:r>
            <a:r>
              <a:rPr lang="en-US" dirty="0" smtClean="0">
                <a:sym typeface="Symbol"/>
              </a:rPr>
              <a:t> is a permutation of  then  </a:t>
            </a:r>
            <a:r>
              <a:rPr lang="en-US" dirty="0" smtClean="0">
                <a:sym typeface="Math B"/>
              </a:rPr>
              <a:t> t : T [Permutation]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 </a:t>
            </a:r>
            <a:r>
              <a:rPr lang="en-US" dirty="0" smtClean="0">
                <a:sym typeface="Math B"/>
              </a:rPr>
              <a:t> t : T and </a:t>
            </a:r>
            <a:r>
              <a:rPr lang="en-US" dirty="0" smtClean="0">
                <a:sym typeface="Symbol"/>
              </a:rPr>
              <a:t>x </a:t>
            </a:r>
            <a:r>
              <a:rPr lang="en-US" dirty="0" err="1" smtClean="0">
                <a:sym typeface="Symbol"/>
              </a:rPr>
              <a:t>dom</a:t>
            </a:r>
            <a:r>
              <a:rPr lang="en-US" dirty="0" smtClean="0">
                <a:sym typeface="Symbol"/>
              </a:rPr>
              <a:t>() then ,t </a:t>
            </a:r>
            <a:r>
              <a:rPr lang="en-US" dirty="0" smtClean="0">
                <a:sym typeface="Math B"/>
              </a:rPr>
              <a:t> t : T with a proof of the same depth [Weakening]</a:t>
            </a:r>
          </a:p>
          <a:p>
            <a:r>
              <a:rPr lang="en-US" dirty="0" smtClean="0"/>
              <a:t>If </a:t>
            </a:r>
            <a:r>
              <a:rPr lang="en-US" dirty="0" smtClean="0">
                <a:sym typeface="Symbol"/>
              </a:rPr>
              <a:t>, x: S </a:t>
            </a:r>
            <a:r>
              <a:rPr lang="en-US" dirty="0" smtClean="0">
                <a:sym typeface="Math B"/>
              </a:rPr>
              <a:t> t : T and </a:t>
            </a:r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</a:t>
            </a:r>
            <a:r>
              <a:rPr lang="en-US" dirty="0" smtClean="0">
                <a:sym typeface="Symbol"/>
              </a:rPr>
              <a:t> s: S</a:t>
            </a:r>
            <a:r>
              <a:rPr lang="en-US" dirty="0" smtClean="0">
                <a:sym typeface="Math B"/>
              </a:rPr>
              <a:t> 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then  </a:t>
            </a:r>
            <a:r>
              <a:rPr lang="en-US" dirty="0" smtClean="0">
                <a:sym typeface="Math B"/>
              </a:rPr>
              <a:t> [x </a:t>
            </a:r>
            <a:r>
              <a:rPr lang="en-US" dirty="0" smtClean="0">
                <a:sym typeface="Math C"/>
              </a:rPr>
              <a:t> s] </a:t>
            </a:r>
            <a:r>
              <a:rPr lang="en-US" dirty="0" smtClean="0">
                <a:sym typeface="Math B"/>
              </a:rPr>
              <a:t>t : T </a:t>
            </a:r>
            <a:br>
              <a:rPr lang="en-US" dirty="0" smtClean="0">
                <a:sym typeface="Math B"/>
              </a:rPr>
            </a:br>
            <a:r>
              <a:rPr lang="en-US" dirty="0" smtClean="0">
                <a:sym typeface="Math B"/>
              </a:rPr>
              <a:t>[Preservation of types under substitution]</a:t>
            </a:r>
          </a:p>
          <a:p>
            <a:r>
              <a:rPr lang="en-US" dirty="0" smtClean="0">
                <a:sym typeface="Symbol"/>
              </a:rPr>
              <a:t> </a:t>
            </a:r>
            <a:r>
              <a:rPr lang="en-US" dirty="0" smtClean="0">
                <a:sym typeface="Math B"/>
              </a:rPr>
              <a:t> t : T and t </a:t>
            </a:r>
            <a:r>
              <a:rPr lang="en-US" dirty="0" smtClean="0">
                <a:sym typeface="Symbol"/>
              </a:rPr>
              <a:t> t’ then  </a:t>
            </a:r>
            <a:r>
              <a:rPr lang="en-US" dirty="0" smtClean="0">
                <a:sym typeface="Math B"/>
              </a:rPr>
              <a:t> t’ : T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Curry-Howard Correspondence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Constructive proofs</a:t>
            </a:r>
          </a:p>
          <a:p>
            <a:r>
              <a:rPr lang="en-US" dirty="0" smtClean="0"/>
              <a:t>The proof of a proposition P consists of a concrete evidence for P</a:t>
            </a:r>
          </a:p>
          <a:p>
            <a:r>
              <a:rPr lang="en-US" dirty="0" smtClean="0"/>
              <a:t>The proof of P </a:t>
            </a:r>
            <a:r>
              <a:rPr lang="en-US" dirty="0" smtClean="0">
                <a:sym typeface="Symbol"/>
              </a:rPr>
              <a:t> Q can be viewed as a mechanical procedure for proving Q using the proof of P</a:t>
            </a:r>
          </a:p>
          <a:p>
            <a:r>
              <a:rPr lang="en-US" dirty="0" smtClean="0">
                <a:sym typeface="Symbol"/>
              </a:rPr>
              <a:t>The proof of P  Q consists of a proof of P and a proof of Q</a:t>
            </a:r>
          </a:p>
          <a:p>
            <a:r>
              <a:rPr lang="en-US" dirty="0" smtClean="0">
                <a:sym typeface="Symbol"/>
              </a:rPr>
              <a:t>An analogy between function introduction and function application(elimination)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Curry-Howard Correspondence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Programming</a:t>
                      </a:r>
                      <a:r>
                        <a:rPr lang="en-US" baseline="0" dirty="0" smtClean="0"/>
                        <a:t> Languages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proposition P </a:t>
                      </a:r>
                      <a:r>
                        <a:rPr lang="en-US" dirty="0" smtClean="0">
                          <a:sym typeface="Symbol"/>
                        </a:rPr>
                        <a:t>Q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P </a:t>
                      </a:r>
                      <a:r>
                        <a:rPr lang="en-US" baseline="0" dirty="0" smtClean="0">
                          <a:sym typeface="Symbol"/>
                        </a:rPr>
                        <a:t> 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proposition P </a:t>
                      </a:r>
                      <a:r>
                        <a:rPr lang="en-US" dirty="0" smtClean="0">
                          <a:sym typeface="Symbol"/>
                        </a:rPr>
                        <a:t>Q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P </a:t>
                      </a:r>
                      <a:r>
                        <a:rPr lang="en-US" dirty="0" smtClean="0">
                          <a:sym typeface="Symbol"/>
                        </a:rPr>
                        <a:t> 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proof</a:t>
                      </a:r>
                      <a:r>
                        <a:rPr lang="en-US" baseline="0" dirty="0" smtClean="0"/>
                        <a:t> of proposition 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term t</a:t>
                      </a:r>
                      <a:r>
                        <a:rPr lang="en-US" baseline="0" dirty="0" smtClean="0"/>
                        <a:t> of type 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proposition P is provable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P is inhabited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6" name="Text Box 11"/>
          <p:cNvSpPr txBox="1">
            <a:spLocks noChangeArrowheads="1"/>
          </p:cNvSpPr>
          <p:nvPr/>
        </p:nvSpPr>
        <p:spPr bwMode="auto">
          <a:xfrm>
            <a:off x="4937125" y="2794000"/>
            <a:ext cx="2868613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 </a:t>
            </a:r>
            <a:r>
              <a:rPr lang="en-US" sz="2000" dirty="0"/>
              <a:t> t</a:t>
            </a:r>
            <a:r>
              <a:rPr lang="en-US" sz="2000" baseline="-25000" dirty="0"/>
              <a:t>2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t’</a:t>
            </a:r>
            <a:r>
              <a:rPr lang="en-US" sz="2000" baseline="-25000" dirty="0"/>
              <a:t>1</a:t>
            </a:r>
            <a:r>
              <a:rPr lang="en-US" sz="2000" dirty="0"/>
              <a:t>  t</a:t>
            </a:r>
            <a:r>
              <a:rPr lang="en-US" sz="2000" baseline="-25000" dirty="0"/>
              <a:t>2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SOS for Simple Typed Lambda Calculus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27038" y="1717675"/>
            <a:ext cx="4364037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77813" y="3602038"/>
            <a:ext cx="3836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v::=                     values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    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abstraction values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55588" y="4879975"/>
            <a:ext cx="4852987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</a:rPr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     T  T</a:t>
            </a:r>
            <a:r>
              <a:rPr lang="en-US" sz="2000" dirty="0">
                <a:solidFill>
                  <a:srgbClr val="00B0F0"/>
                </a:solidFill>
              </a:rPr>
              <a:t>                       types of functions</a:t>
            </a:r>
            <a:endParaRPr lang="en-US" sz="2000" dirty="0">
              <a:solidFill>
                <a:srgbClr val="00B0F0"/>
              </a:solidFill>
              <a:cs typeface="Times New Roman" pitchFamily="18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251450" y="1801813"/>
            <a:ext cx="306863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t</a:t>
            </a:r>
            <a:r>
              <a:rPr lang="en-US" sz="2000" baseline="-25000"/>
              <a:t>1</a:t>
            </a: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 t</a:t>
            </a:r>
            <a:r>
              <a:rPr lang="en-US" sz="2000" baseline="-25000">
                <a:sym typeface="Symbol" pitchFamily="18" charset="2"/>
              </a:rPr>
              <a:t>2</a:t>
            </a:r>
          </a:p>
        </p:txBody>
      </p:sp>
      <p:sp>
        <p:nvSpPr>
          <p:cNvPr id="43023" name="Line 8"/>
          <p:cNvSpPr>
            <a:spLocks noChangeShapeType="1"/>
          </p:cNvSpPr>
          <p:nvPr/>
        </p:nvSpPr>
        <p:spPr bwMode="auto">
          <a:xfrm flipV="1">
            <a:off x="5060950" y="2768600"/>
            <a:ext cx="2508250" cy="11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Text Box 10"/>
          <p:cNvSpPr txBox="1">
            <a:spLocks noChangeArrowheads="1"/>
          </p:cNvSpPr>
          <p:nvPr/>
        </p:nvSpPr>
        <p:spPr bwMode="auto">
          <a:xfrm>
            <a:off x="5205412" y="2346325"/>
            <a:ext cx="3176588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 t’</a:t>
            </a:r>
            <a:r>
              <a:rPr lang="en-US" sz="2000" baseline="-25000" dirty="0">
                <a:sym typeface="Symbol" pitchFamily="18" charset="2"/>
              </a:rPr>
              <a:t>1</a:t>
            </a:r>
            <a:endParaRPr lang="en-US" sz="2000" dirty="0">
              <a:sym typeface="Symbol" pitchFamily="18" charset="2"/>
            </a:endParaRPr>
          </a:p>
        </p:txBody>
      </p:sp>
      <p:sp>
        <p:nvSpPr>
          <p:cNvPr id="43027" name="Text Box 12"/>
          <p:cNvSpPr txBox="1">
            <a:spLocks noChangeArrowheads="1"/>
          </p:cNvSpPr>
          <p:nvPr/>
        </p:nvSpPr>
        <p:spPr bwMode="auto">
          <a:xfrm>
            <a:off x="7650163" y="2552700"/>
            <a:ext cx="12954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(E-APP1)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927600" y="3422650"/>
            <a:ext cx="4008438" cy="844550"/>
            <a:chOff x="3110" y="1118"/>
            <a:chExt cx="2525" cy="532"/>
          </a:xfrm>
        </p:grpSpPr>
        <p:sp>
          <p:nvSpPr>
            <p:cNvPr id="43018" name="Line 14"/>
            <p:cNvSpPr>
              <a:spLocks noChangeShapeType="1"/>
            </p:cNvSpPr>
            <p:nvPr/>
          </p:nvSpPr>
          <p:spPr bwMode="auto">
            <a:xfrm flipV="1">
              <a:off x="3188" y="1384"/>
              <a:ext cx="1580" cy="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3110" y="1118"/>
              <a:ext cx="2525" cy="532"/>
              <a:chOff x="3110" y="1118"/>
              <a:chExt cx="2525" cy="532"/>
            </a:xfrm>
          </p:grpSpPr>
          <p:sp>
            <p:nvSpPr>
              <p:cNvPr id="43020" name="Text Box 16"/>
              <p:cNvSpPr txBox="1">
                <a:spLocks noChangeArrowheads="1"/>
              </p:cNvSpPr>
              <p:nvPr/>
            </p:nvSpPr>
            <p:spPr bwMode="auto">
              <a:xfrm>
                <a:off x="3237" y="1118"/>
                <a:ext cx="2001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</a:t>
                </a:r>
                <a:r>
                  <a:rPr lang="en-US" sz="2000" dirty="0">
                    <a:sym typeface="Symbol" pitchFamily="18" charset="2"/>
                  </a:rPr>
                  <a:t> t’</a:t>
                </a:r>
                <a:r>
                  <a:rPr lang="en-US" sz="2000" baseline="-25000" dirty="0">
                    <a:sym typeface="Symbol" pitchFamily="18" charset="2"/>
                  </a:rPr>
                  <a:t>2</a:t>
                </a:r>
                <a:endParaRPr lang="en-US" sz="2000" dirty="0">
                  <a:sym typeface="Symbol" pitchFamily="18" charset="2"/>
                </a:endParaRPr>
              </a:p>
            </p:txBody>
          </p:sp>
          <p:sp>
            <p:nvSpPr>
              <p:cNvPr id="43021" name="Text Box 17"/>
              <p:cNvSpPr txBox="1">
                <a:spLocks noChangeArrowheads="1"/>
              </p:cNvSpPr>
              <p:nvPr/>
            </p:nvSpPr>
            <p:spPr bwMode="auto">
              <a:xfrm>
                <a:off x="3110" y="1400"/>
                <a:ext cx="1807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t</a:t>
                </a:r>
                <a:r>
                  <a:rPr lang="en-US" sz="2000" baseline="-25000" dirty="0"/>
                  <a:t>2</a:t>
                </a:r>
                <a:r>
                  <a:rPr lang="en-US" sz="2000" dirty="0">
                    <a:sym typeface="Symbol" pitchFamily="18" charset="2"/>
                  </a:rPr>
                  <a:t> </a:t>
                </a:r>
                <a:r>
                  <a:rPr lang="en-US" sz="2000" dirty="0" smtClean="0"/>
                  <a:t>v</a:t>
                </a:r>
                <a:r>
                  <a:rPr lang="en-US" sz="2000" baseline="-25000" dirty="0" smtClean="0"/>
                  <a:t>1</a:t>
                </a:r>
                <a:r>
                  <a:rPr lang="en-US" sz="2000" dirty="0" smtClean="0"/>
                  <a:t>  </a:t>
                </a:r>
                <a:r>
                  <a:rPr lang="en-US" sz="2000" dirty="0"/>
                  <a:t>t’</a:t>
                </a:r>
                <a:r>
                  <a:rPr lang="en-US" sz="2000" baseline="-25000" dirty="0"/>
                  <a:t>2</a:t>
                </a:r>
              </a:p>
            </p:txBody>
          </p:sp>
          <p:sp>
            <p:nvSpPr>
              <p:cNvPr id="43022" name="Text Box 18"/>
              <p:cNvSpPr txBox="1">
                <a:spLocks noChangeArrowheads="1"/>
              </p:cNvSpPr>
              <p:nvPr/>
            </p:nvSpPr>
            <p:spPr bwMode="auto">
              <a:xfrm>
                <a:off x="4819" y="1248"/>
                <a:ext cx="816" cy="250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/>
                  <a:t>(E-APP2)</a:t>
                </a:r>
              </a:p>
            </p:txBody>
          </p:sp>
        </p:grpSp>
      </p:grpSp>
      <p:sp>
        <p:nvSpPr>
          <p:cNvPr id="735257" name="Text Box 25"/>
          <p:cNvSpPr txBox="1">
            <a:spLocks noChangeArrowheads="1"/>
          </p:cNvSpPr>
          <p:nvPr/>
        </p:nvSpPr>
        <p:spPr bwMode="auto">
          <a:xfrm>
            <a:off x="3294063" y="4519613"/>
            <a:ext cx="573087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ym typeface="Symbol" pitchFamily="18" charset="2"/>
              </a:rPr>
              <a:t>( </a:t>
            </a:r>
            <a:r>
              <a:rPr lang="en-US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baseline="-25000" dirty="0">
                <a:solidFill>
                  <a:srgbClr val="00B0F0"/>
                </a:solidFill>
                <a:sym typeface="Symbol" pitchFamily="18" charset="2"/>
              </a:rPr>
              <a:t>11</a:t>
            </a:r>
            <a:r>
              <a:rPr lang="en-US" dirty="0">
                <a:sym typeface="Symbol" pitchFamily="18" charset="2"/>
              </a:rPr>
              <a:t>. t</a:t>
            </a:r>
            <a:r>
              <a:rPr lang="en-US" baseline="-25000" dirty="0">
                <a:sym typeface="Symbol" pitchFamily="18" charset="2"/>
              </a:rPr>
              <a:t>12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 smtClean="0">
                <a:sym typeface="Symbol" pitchFamily="18" charset="2"/>
              </a:rPr>
              <a:t>v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 [x </a:t>
            </a:r>
            <a:r>
              <a:rPr lang="en-US" dirty="0" smtClean="0">
                <a:sym typeface="Math C" pitchFamily="2" charset="2"/>
              </a:rPr>
              <a:t>v</a:t>
            </a:r>
            <a:r>
              <a:rPr lang="en-US" baseline="-25000" dirty="0" smtClean="0">
                <a:sym typeface="Math C" pitchFamily="2" charset="2"/>
              </a:rPr>
              <a:t>2</a:t>
            </a:r>
            <a:r>
              <a:rPr lang="en-US" dirty="0">
                <a:sym typeface="Math C" pitchFamily="2" charset="2"/>
              </a:rPr>
              <a:t>] t</a:t>
            </a:r>
            <a:r>
              <a:rPr lang="en-US" baseline="-25000" dirty="0">
                <a:sym typeface="Math C" pitchFamily="2" charset="2"/>
              </a:rPr>
              <a:t>12  </a:t>
            </a:r>
            <a:r>
              <a:rPr lang="en-US" dirty="0">
                <a:sym typeface="Math C" pitchFamily="2" charset="2"/>
              </a:rPr>
              <a:t>(</a:t>
            </a:r>
            <a:r>
              <a:rPr lang="en-US" dirty="0">
                <a:sym typeface="Symbol" pitchFamily="18" charset="2"/>
              </a:rPr>
              <a:t>E-APPABS)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52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and </a:t>
            </a:r>
            <a:r>
              <a:rPr lang="en-US" dirty="0" err="1" smtClean="0"/>
              <a:t>Typability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Types are used for preventing errors and generating more efficient code</a:t>
            </a:r>
          </a:p>
          <a:p>
            <a:r>
              <a:rPr lang="en-US" dirty="0" smtClean="0"/>
              <a:t>Types are not used at runtime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 </a:t>
            </a:r>
            <a:r>
              <a:rPr lang="en-US" dirty="0" smtClean="0">
                <a:sym typeface="Symbol"/>
              </a:rPr>
              <a:t> t’ under typed evaluation relation,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then</a:t>
            </a:r>
            <a:r>
              <a:rPr lang="en-US" dirty="0" smtClean="0"/>
              <a:t> erase(t) </a:t>
            </a:r>
            <a:r>
              <a:rPr lang="en-US" dirty="0" smtClean="0">
                <a:sym typeface="Symbol"/>
              </a:rPr>
              <a:t> erase(t’)</a:t>
            </a:r>
          </a:p>
          <a:p>
            <a:r>
              <a:rPr lang="en-US" dirty="0" smtClean="0">
                <a:sym typeface="Symbol"/>
              </a:rPr>
              <a:t>A term t in the </a:t>
            </a:r>
            <a:r>
              <a:rPr lang="en-US" dirty="0" err="1" smtClean="0">
                <a:sym typeface="Symbol"/>
              </a:rPr>
              <a:t>untyped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lamba</a:t>
            </a:r>
            <a:r>
              <a:rPr lang="en-US" dirty="0" smtClean="0">
                <a:sym typeface="Symbol"/>
              </a:rPr>
              <a:t> calculus is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typable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if there exists a typed term t’ such that erase(t’) = t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3048000"/>
            <a:ext cx="3076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erase(x) = x</a:t>
            </a:r>
          </a:p>
          <a:p>
            <a:r>
              <a:rPr lang="en-US" dirty="0" smtClean="0"/>
              <a:t>erase(</a:t>
            </a:r>
            <a:r>
              <a:rPr lang="en-US" dirty="0" smtClean="0">
                <a:sym typeface="Symbol"/>
              </a:rPr>
              <a:t>x: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.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</a:t>
            </a:r>
            <a:r>
              <a:rPr lang="en-US" dirty="0" err="1" smtClean="0">
                <a:sym typeface="Symbol"/>
              </a:rPr>
              <a:t>x.erase</a:t>
            </a:r>
            <a:r>
              <a:rPr lang="en-US" dirty="0" smtClean="0">
                <a:sym typeface="Symbol"/>
              </a:rPr>
              <a:t>(t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</a:p>
          <a:p>
            <a:r>
              <a:rPr lang="en-US" dirty="0" smtClean="0">
                <a:sym typeface="Symbol"/>
              </a:rPr>
              <a:t>erase(t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erase(t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erase(t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Different Ways for formulating semantics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Curry-style</a:t>
            </a:r>
          </a:p>
          <a:p>
            <a:pPr lvl="1"/>
            <a:r>
              <a:rPr lang="en-US" dirty="0" smtClean="0"/>
              <a:t>Define a semantics of </a:t>
            </a:r>
            <a:r>
              <a:rPr lang="en-US" dirty="0" err="1" smtClean="0"/>
              <a:t>untyped</a:t>
            </a:r>
            <a:r>
              <a:rPr lang="en-US" dirty="0" smtClean="0"/>
              <a:t> terms</a:t>
            </a:r>
          </a:p>
          <a:p>
            <a:pPr lvl="1"/>
            <a:r>
              <a:rPr lang="en-US" dirty="0" smtClean="0"/>
              <a:t>Provide a type system for rejecting bad programs</a:t>
            </a:r>
          </a:p>
          <a:p>
            <a:r>
              <a:rPr lang="en-US" dirty="0" smtClean="0"/>
              <a:t>Church-style</a:t>
            </a:r>
          </a:p>
          <a:p>
            <a:pPr lvl="1"/>
            <a:r>
              <a:rPr lang="en-US" dirty="0" smtClean="0"/>
              <a:t>Define semantics only on </a:t>
            </a:r>
            <a:r>
              <a:rPr lang="en-US" smtClean="0"/>
              <a:t>typed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Extensions (Chapter 11)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Base Types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The Unit Type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Ascription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Let bindings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Pairs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7030A0"/>
                </a:solidFill>
                <a:sym typeface="Symbol" pitchFamily="18" charset="2"/>
              </a:rPr>
              <a:t>Tuples</a:t>
            </a:r>
            <a:endParaRPr lang="en-US" dirty="0" smtClean="0">
              <a:solidFill>
                <a:srgbClr val="7030A0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Records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Sums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Variants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General recursion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7030A0"/>
                </a:solidFill>
                <a:sym typeface="Symbol" pitchFamily="18" charset="2"/>
              </a:rPr>
              <a:t>Lists</a:t>
            </a:r>
          </a:p>
          <a:p>
            <a:pPr>
              <a:lnSpc>
                <a:spcPct val="90000"/>
              </a:lnSpc>
            </a:pPr>
            <a:endParaRPr lang="en-US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Terms:</a:t>
            </a:r>
          </a:p>
          <a:p>
            <a:r>
              <a:rPr lang="en-US" dirty="0" smtClean="0"/>
              <a:t>   unit		constant unit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112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::= ….		Values:</a:t>
            </a:r>
          </a:p>
          <a:p>
            <a:r>
              <a:rPr lang="en-US" dirty="0" smtClean="0"/>
              <a:t>   unit		constant unit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1148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 ….		types:</a:t>
            </a:r>
          </a:p>
          <a:p>
            <a:r>
              <a:rPr lang="en-US" dirty="0" smtClean="0"/>
              <a:t>   Unit		</a:t>
            </a:r>
            <a:r>
              <a:rPr lang="en-US" dirty="0" err="1" smtClean="0"/>
              <a:t>unit</a:t>
            </a:r>
            <a:r>
              <a:rPr lang="en-US" dirty="0" smtClean="0"/>
              <a:t> type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2487" y="1371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1905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</a:t>
            </a:r>
            <a:r>
              <a:rPr lang="en-US" dirty="0" smtClean="0">
                <a:sym typeface="Math B"/>
              </a:rPr>
              <a:t>unit : Unit 	(T-Unit)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158687" y="3392269"/>
            <a:ext cx="1970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derived forms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39256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;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Math B"/>
              </a:rPr>
              <a:t>	 (</a:t>
            </a:r>
            <a:r>
              <a:rPr lang="en-US" dirty="0" smtClean="0">
                <a:sym typeface="Symbol"/>
              </a:rPr>
              <a:t>x. Unit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t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where x FV(t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4276725" y="4708525"/>
            <a:ext cx="4008438" cy="920750"/>
            <a:chOff x="4276725" y="4708525"/>
            <a:chExt cx="4008438" cy="920750"/>
          </a:xfrm>
        </p:grpSpPr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4276725" y="5232400"/>
              <a:ext cx="2868613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;</a:t>
              </a:r>
              <a:r>
                <a:rPr lang="en-US" sz="2000" baseline="-25000" dirty="0" smtClean="0"/>
                <a:t> </a:t>
              </a:r>
              <a:r>
                <a:rPr lang="en-US" sz="2000" dirty="0" smtClean="0"/>
                <a:t> </a:t>
              </a:r>
              <a:r>
                <a:rPr lang="en-US" sz="2000" dirty="0"/>
                <a:t>t</a:t>
              </a:r>
              <a:r>
                <a:rPr lang="en-US" sz="2000" baseline="-25000" dirty="0"/>
                <a:t>2</a:t>
              </a:r>
              <a:r>
                <a:rPr lang="en-US" sz="2000" dirty="0">
                  <a:sym typeface="Symbol" pitchFamily="18" charset="2"/>
                </a:rPr>
                <a:t> </a:t>
              </a:r>
              <a:r>
                <a:rPr lang="en-US" sz="2000" dirty="0" smtClean="0"/>
                <a:t>t’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;  </a:t>
              </a:r>
              <a:r>
                <a:rPr lang="en-US" sz="2000" dirty="0"/>
                <a:t>t</a:t>
              </a:r>
              <a:r>
                <a:rPr lang="en-US" sz="2000" baseline="-25000" dirty="0"/>
                <a:t>2</a:t>
              </a:r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V="1">
              <a:off x="4400550" y="5207000"/>
              <a:ext cx="2508250" cy="11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545012" y="47085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/>
                <a:t>t</a:t>
              </a:r>
              <a:r>
                <a:rPr lang="en-US" sz="2000" baseline="-25000" dirty="0"/>
                <a:t>1</a:t>
              </a:r>
              <a:r>
                <a:rPr lang="en-US" sz="2000" dirty="0"/>
                <a:t> </a:t>
              </a:r>
              <a:r>
                <a:rPr lang="en-US" sz="2000" dirty="0">
                  <a:sym typeface="Symbol" pitchFamily="18" charset="2"/>
                </a:rPr>
                <a:t> t’</a:t>
              </a:r>
              <a:r>
                <a:rPr lang="en-US" sz="2000" baseline="-25000" dirty="0">
                  <a:sym typeface="Symbol" pitchFamily="18" charset="2"/>
                </a:rPr>
                <a:t>1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989763" y="4991100"/>
              <a:ext cx="12954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(E-SEQ)</a:t>
              </a:r>
              <a:endParaRPr lang="en-US" sz="20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468813" y="6067425"/>
            <a:ext cx="3806825" cy="409575"/>
            <a:chOff x="4468813" y="6067425"/>
            <a:chExt cx="3806825" cy="409575"/>
          </a:xfrm>
        </p:grpSpPr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468813" y="60801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unit ; t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</a:t>
              </a:r>
              <a:r>
                <a:rPr lang="en-US" sz="2000" dirty="0">
                  <a:sym typeface="Symbol" pitchFamily="18" charset="2"/>
                </a:rPr>
                <a:t> </a:t>
              </a:r>
              <a:r>
                <a:rPr lang="en-US" sz="2000" dirty="0" smtClean="0">
                  <a:sym typeface="Symbol" pitchFamily="18" charset="2"/>
                </a:rPr>
                <a:t>t</a:t>
              </a:r>
              <a:r>
                <a:rPr lang="en-US" sz="2000" baseline="-25000" dirty="0" smtClean="0">
                  <a:sym typeface="Symbol" pitchFamily="18" charset="2"/>
                </a:rPr>
                <a:t>2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6980238" y="6067425"/>
              <a:ext cx="1295400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(E-SEQ)</a:t>
              </a:r>
              <a:endParaRPr lang="en-US" sz="20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2450068"/>
            <a:ext cx="3733800" cy="738664"/>
            <a:chOff x="4800600" y="2450068"/>
            <a:chExt cx="3733800" cy="738664"/>
          </a:xfrm>
        </p:grpSpPr>
        <p:sp>
          <p:nvSpPr>
            <p:cNvPr id="32" name="TextBox 31"/>
            <p:cNvSpPr txBox="1"/>
            <p:nvPr/>
          </p:nvSpPr>
          <p:spPr>
            <a:xfrm>
              <a:off x="4800600" y="24500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: Unit    </a:t>
              </a:r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 	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;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 	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67600" y="251460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(T-SEQ)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 of Function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runtime errors during evaluation</a:t>
            </a:r>
          </a:p>
          <a:p>
            <a:r>
              <a:rPr lang="en-US" dirty="0" smtClean="0"/>
              <a:t>Reject inconsistent terms</a:t>
            </a:r>
          </a:p>
          <a:p>
            <a:r>
              <a:rPr lang="en-US" dirty="0" smtClean="0"/>
              <a:t>What does ‘x </a:t>
            </a:r>
            <a:r>
              <a:rPr lang="en-US" dirty="0" err="1" smtClean="0"/>
              <a:t>x</a:t>
            </a:r>
            <a:r>
              <a:rPr lang="en-US" dirty="0" smtClean="0"/>
              <a:t>’ mean?</a:t>
            </a:r>
          </a:p>
          <a:p>
            <a:r>
              <a:rPr lang="en-US" dirty="0" smtClean="0"/>
              <a:t>Cannot be always enforced</a:t>
            </a:r>
          </a:p>
          <a:p>
            <a:pPr lvl="1"/>
            <a:r>
              <a:rPr lang="en-US" dirty="0" smtClean="0"/>
              <a:t>if &lt;tricky computation&gt; then true else (</a:t>
            </a:r>
            <a:r>
              <a:rPr lang="en-US" dirty="0" smtClean="0">
                <a:sym typeface="Symbol"/>
              </a:rPr>
              <a:t>x. x)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for language extensions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forms (syntactic sugars)</a:t>
            </a:r>
          </a:p>
          <a:p>
            <a:r>
              <a:rPr lang="en-US" dirty="0" smtClean="0"/>
              <a:t>Explicit extensions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types for </a:t>
            </a:r>
            <a:r>
              <a:rPr lang="en-US" dirty="0" err="1" smtClean="0"/>
              <a:t>subterms</a:t>
            </a:r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Identify type errors</a:t>
            </a:r>
          </a:p>
          <a:p>
            <a:r>
              <a:rPr lang="en-US" dirty="0" smtClean="0"/>
              <a:t>Handle type shorthand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Ascription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t </a:t>
            </a:r>
            <a:r>
              <a:rPr lang="en-US" dirty="0" smtClean="0"/>
              <a:t>::= ….		</a:t>
            </a:r>
          </a:p>
          <a:p>
            <a:r>
              <a:rPr lang="en-US" dirty="0" smtClean="0"/>
              <a:t>   t as T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2080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syntactic forms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2487" y="1371600"/>
            <a:ext cx="1765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typing rules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276725" y="4708525"/>
            <a:ext cx="4410074" cy="920750"/>
            <a:chOff x="4276725" y="4708525"/>
            <a:chExt cx="4410074" cy="920750"/>
          </a:xfrm>
        </p:grpSpPr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276725" y="5232400"/>
              <a:ext cx="2868613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 as T</a:t>
              </a:r>
              <a:r>
                <a:rPr lang="en-US" sz="2000" dirty="0" smtClean="0">
                  <a:sym typeface="Symbol" pitchFamily="18" charset="2"/>
                </a:rPr>
                <a:t> </a:t>
              </a:r>
              <a:r>
                <a:rPr lang="en-US" sz="2000" dirty="0" smtClean="0"/>
                <a:t>t’</a:t>
              </a:r>
              <a:endParaRPr lang="en-US" sz="2000" baseline="-25000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flipV="1">
              <a:off x="4400550" y="5207000"/>
              <a:ext cx="2508250" cy="11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4545012" y="47085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t </a:t>
              </a:r>
              <a:r>
                <a:rPr lang="en-US" sz="2000" dirty="0">
                  <a:sym typeface="Symbol" pitchFamily="18" charset="2"/>
                </a:rPr>
                <a:t> t</a:t>
              </a:r>
              <a:r>
                <a:rPr lang="en-US" sz="2000" dirty="0" smtClean="0">
                  <a:sym typeface="Symbol" pitchFamily="18" charset="2"/>
                </a:rPr>
                <a:t>’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6989762" y="4991100"/>
              <a:ext cx="1697037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(E-ASCRIBE1)</a:t>
              </a:r>
              <a:endParaRPr lang="en-US" sz="2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68813" y="3352800"/>
            <a:ext cx="3806825" cy="409575"/>
            <a:chOff x="4468813" y="6067425"/>
            <a:chExt cx="3806825" cy="409575"/>
          </a:xfrm>
        </p:grpSpPr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468813" y="6080125"/>
              <a:ext cx="3176588" cy="3968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v as T </a:t>
              </a:r>
              <a:r>
                <a:rPr lang="en-US" sz="2000" dirty="0">
                  <a:sym typeface="Symbol" pitchFamily="18" charset="2"/>
                </a:rPr>
                <a:t> </a:t>
              </a:r>
              <a:r>
                <a:rPr lang="en-US" sz="2000" dirty="0" smtClean="0">
                  <a:sym typeface="Symbol" pitchFamily="18" charset="2"/>
                </a:rPr>
                <a:t>v</a:t>
              </a:r>
              <a:endParaRPr lang="en-US" sz="2000" dirty="0">
                <a:sym typeface="Symbol" pitchFamily="18" charset="2"/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705600" y="6067425"/>
              <a:ext cx="1570038" cy="40011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dirty="0" smtClean="0"/>
                <a:t>(E-ASCRIBE)</a:t>
              </a:r>
              <a:endParaRPr lang="en-US" sz="2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00600" y="2057400"/>
            <a:ext cx="3886200" cy="738664"/>
            <a:chOff x="4800600" y="2450068"/>
            <a:chExt cx="3886200" cy="738664"/>
          </a:xfrm>
        </p:grpSpPr>
        <p:sp>
          <p:nvSpPr>
            <p:cNvPr id="21" name="TextBox 20"/>
            <p:cNvSpPr txBox="1"/>
            <p:nvPr/>
          </p:nvSpPr>
          <p:spPr>
            <a:xfrm>
              <a:off x="4800600" y="2450068"/>
              <a:ext cx="373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 : T 	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876800" y="2819400"/>
              <a:ext cx="2286000" cy="0"/>
            </a:xfrm>
            <a:prstGeom prst="line">
              <a:avLst/>
            </a:prstGeom>
            <a:ln w="254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953000" y="2819400"/>
              <a:ext cx="236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t as T : T 	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39000" y="25146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(T-ASCRIBE)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Extensions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References (Chapter 13)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Exceptions (Chapter 14)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Subtyping</a:t>
            </a:r>
            <a:r>
              <a:rPr lang="en-US" dirty="0" smtClean="0"/>
              <a:t> (Chapters 15-16)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Most general type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Recursive Types (Chapters 20, 21)</a:t>
            </a:r>
          </a:p>
          <a:p>
            <a:pPr lvl="1">
              <a:lnSpc>
                <a:spcPct val="90000"/>
              </a:lnSpc>
            </a:pPr>
            <a:r>
              <a:rPr lang="en-US" dirty="0" err="1" smtClean="0"/>
              <a:t>NatList</a:t>
            </a:r>
            <a:r>
              <a:rPr lang="en-US" dirty="0" smtClean="0"/>
              <a:t> = &lt;Nil: Unit, cons: {Nat, </a:t>
            </a:r>
            <a:r>
              <a:rPr lang="en-US" dirty="0" err="1" smtClean="0"/>
              <a:t>NatList</a:t>
            </a:r>
            <a:r>
              <a:rPr lang="en-US" dirty="0" smtClean="0"/>
              <a:t>}&gt;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Polymorphism (Chapters 22-28)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 err="1" smtClean="0"/>
              <a:t>length:list</a:t>
            </a:r>
            <a:r>
              <a:rPr lang="en-US" dirty="0" smtClean="0"/>
              <a:t> </a:t>
            </a:r>
            <a:r>
              <a:rPr lang="en-US" dirty="0" smtClean="0">
                <a:sym typeface="Symbol" pitchFamily="18" charset="2"/>
              </a:rPr>
              <a:t>  </a:t>
            </a:r>
            <a:r>
              <a:rPr lang="en-US" dirty="0" err="1" smtClean="0">
                <a:sym typeface="Symbol" pitchFamily="18" charset="2"/>
              </a:rPr>
              <a:t>int</a:t>
            </a:r>
            <a:endParaRPr lang="en-US" dirty="0" smtClean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Append: list     list 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Higher-order systems (Chapters 29-32)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571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types</a:t>
            </a:r>
          </a:p>
          <a:p>
            <a:r>
              <a:rPr lang="en-US" dirty="0" smtClean="0"/>
              <a:t>Points-to analysis</a:t>
            </a:r>
          </a:p>
          <a:p>
            <a:r>
              <a:rPr lang="en-US" dirty="0" smtClean="0"/>
              <a:t>Typed assembly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Constructive rules for preventing runtime errors in a Turing complete programming language</a:t>
            </a:r>
          </a:p>
          <a:p>
            <a:r>
              <a:rPr lang="en-US" dirty="0" smtClean="0"/>
              <a:t>Efficient type checking </a:t>
            </a:r>
          </a:p>
          <a:p>
            <a:pPr lvl="1"/>
            <a:r>
              <a:rPr lang="en-US" dirty="0" smtClean="0"/>
              <a:t>Code is described in Chapter 10</a:t>
            </a:r>
          </a:p>
          <a:p>
            <a:r>
              <a:rPr lang="en-US" dirty="0" smtClean="0"/>
              <a:t>Unique types</a:t>
            </a:r>
          </a:p>
          <a:p>
            <a:r>
              <a:rPr lang="en-US" dirty="0" smtClean="0"/>
              <a:t>Type safety</a:t>
            </a:r>
          </a:p>
          <a:p>
            <a:r>
              <a:rPr lang="en-US" dirty="0" smtClean="0"/>
              <a:t>But limits programming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Naïve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 function type </a:t>
            </a:r>
            <a:r>
              <a:rPr lang="en-US" dirty="0" smtClean="0">
                <a:sym typeface="Symbol"/>
              </a:rPr>
              <a:t></a:t>
            </a:r>
          </a:p>
          <a:p>
            <a:r>
              <a:rPr lang="en-US" dirty="0" smtClean="0">
                <a:sym typeface="Symbol"/>
              </a:rPr>
              <a:t>Type rule x. t :</a:t>
            </a:r>
          </a:p>
          <a:p>
            <a:pPr lvl="1"/>
            <a:r>
              <a:rPr lang="en-US" dirty="0" smtClean="0">
                <a:sym typeface="Symbol"/>
              </a:rPr>
              <a:t>x. x :</a:t>
            </a:r>
          </a:p>
          <a:p>
            <a:pPr lvl="1"/>
            <a:r>
              <a:rPr lang="en-US" dirty="0" smtClean="0">
                <a:sym typeface="Symbol"/>
              </a:rPr>
              <a:t>If true then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x. x) else 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x. y </a:t>
            </a:r>
            <a:r>
              <a:rPr lang="en-US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 :</a:t>
            </a:r>
          </a:p>
          <a:p>
            <a:r>
              <a:rPr lang="en-US" dirty="0" smtClean="0">
                <a:sym typeface="Symbol"/>
              </a:rPr>
              <a:t>Too Coarse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>
              <a:sym typeface="Symbol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 ::=		types</a:t>
            </a:r>
          </a:p>
          <a:p>
            <a:r>
              <a:rPr lang="en-US" dirty="0"/>
              <a:t>	</a:t>
            </a:r>
            <a:r>
              <a:rPr lang="en-US" dirty="0" err="1" smtClean="0"/>
              <a:t>Bool</a:t>
            </a:r>
            <a:r>
              <a:rPr lang="en-US" dirty="0" smtClean="0"/>
              <a:t>	type of Booleans</a:t>
            </a:r>
          </a:p>
          <a:p>
            <a:r>
              <a:rPr lang="en-US" dirty="0"/>
              <a:t>	</a:t>
            </a:r>
            <a:r>
              <a:rPr lang="en-US" dirty="0" smtClean="0"/>
              <a:t>T </a:t>
            </a:r>
            <a:r>
              <a:rPr lang="en-US" dirty="0" smtClean="0">
                <a:sym typeface="Symbol"/>
              </a:rPr>
              <a:t> T	type of 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352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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T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= </a:t>
            </a:r>
            <a:r>
              <a:rPr lang="en-US" dirty="0" smtClean="0"/>
              <a:t>T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/>
              </a:rPr>
              <a:t>( T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 T</a:t>
            </a:r>
            <a:r>
              <a:rPr lang="en-US" baseline="-25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vs. Implicit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How to define the type of </a:t>
            </a:r>
            <a:r>
              <a:rPr lang="en-US" sz="2400" dirty="0" smtClean="0">
                <a:sym typeface="Symbol"/>
              </a:rPr>
              <a:t> abstractions?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Symbol"/>
              </a:rPr>
              <a:t>Explicit</a:t>
            </a:r>
            <a:r>
              <a:rPr lang="en-US" sz="2400" dirty="0" smtClean="0">
                <a:sym typeface="Symbol"/>
              </a:rPr>
              <a:t>: defined by the programmer</a:t>
            </a: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endParaRPr lang="en-US" sz="2400" dirty="0" smtClean="0">
              <a:sym typeface="Symbol"/>
            </a:endParaRPr>
          </a:p>
          <a:p>
            <a:pPr lvl="1"/>
            <a:endParaRPr lang="en-US" sz="2400" dirty="0">
              <a:sym typeface="Symbol"/>
            </a:endParaRPr>
          </a:p>
          <a:p>
            <a:pPr lvl="1"/>
            <a:endParaRPr lang="en-US" sz="2400" dirty="0" smtClean="0">
              <a:solidFill>
                <a:srgbClr val="FF0000"/>
              </a:solidFill>
              <a:sym typeface="Symbol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Symbol"/>
              </a:rPr>
              <a:t>Implicit</a:t>
            </a:r>
            <a:r>
              <a:rPr lang="en-US" sz="2400" dirty="0" smtClean="0">
                <a:sym typeface="Symbol"/>
              </a:rPr>
              <a:t>: Inferred by analyzing the body</a:t>
            </a:r>
          </a:p>
          <a:p>
            <a:r>
              <a:rPr lang="en-US" sz="2400" dirty="0" smtClean="0">
                <a:sym typeface="Symbol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type checking problem</a:t>
            </a:r>
            <a:r>
              <a:rPr lang="en-US" sz="2400" dirty="0" smtClean="0">
                <a:sym typeface="Symbol"/>
              </a:rPr>
              <a:t>: Determine if typed term is well typed</a:t>
            </a:r>
          </a:p>
          <a:p>
            <a:r>
              <a:rPr lang="en-US" sz="2400" dirty="0" smtClean="0">
                <a:sym typeface="Symbol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type inference problem</a:t>
            </a:r>
            <a:r>
              <a:rPr lang="en-US" sz="2400" dirty="0" smtClean="0">
                <a:sym typeface="Symbol"/>
              </a:rPr>
              <a:t>: Determine if there exists a type for (an </a:t>
            </a:r>
            <a:r>
              <a:rPr lang="en-US" sz="2400" dirty="0" err="1" smtClean="0">
                <a:sym typeface="Symbol"/>
              </a:rPr>
              <a:t>untyped</a:t>
            </a:r>
            <a:r>
              <a:rPr lang="en-US" sz="2400" dirty="0" smtClean="0">
                <a:sym typeface="Symbol"/>
              </a:rPr>
              <a:t>) term which makes it well typed</a:t>
            </a:r>
            <a:endParaRPr lang="en-US" sz="2400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438400" y="2574925"/>
            <a:ext cx="5694362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t ::=                                  </a:t>
            </a:r>
            <a:r>
              <a:rPr lang="en-US" sz="2000" dirty="0" smtClean="0"/>
              <a:t>Type </a:t>
            </a:r>
            <a:r>
              <a:rPr lang="en-US" sz="2000" dirty="0" smtClean="0">
                <a:sym typeface="Symbol"/>
              </a:rPr>
              <a:t> </a:t>
            </a:r>
            <a:r>
              <a:rPr lang="en-US" sz="2000" dirty="0" smtClean="0"/>
              <a:t>terms</a:t>
            </a:r>
            <a:endParaRPr lang="en-US" sz="2000" dirty="0"/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x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Typed Lambda Calculus</a:t>
            </a:r>
          </a:p>
        </p:txBody>
      </p:sp>
      <p:sp>
        <p:nvSpPr>
          <p:cNvPr id="733189" name="Text Box 5"/>
          <p:cNvSpPr txBox="1">
            <a:spLocks noChangeArrowheads="1"/>
          </p:cNvSpPr>
          <p:nvPr/>
        </p:nvSpPr>
        <p:spPr bwMode="auto">
          <a:xfrm>
            <a:off x="950913" y="1717675"/>
            <a:ext cx="5694362" cy="17684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 ::=                                  terms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x                                  variable</a:t>
            </a:r>
            <a:endParaRPr lang="he-IL" sz="2000" dirty="0">
              <a:cs typeface="Times New Roman" pitchFamily="18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/>
              <a:t>     </a:t>
            </a:r>
            <a:r>
              <a:rPr lang="en-US" sz="2000" dirty="0">
                <a:sym typeface="Symbol" pitchFamily="18" charset="2"/>
              </a:rPr>
              <a:t> </a:t>
            </a:r>
            <a:r>
              <a:rPr lang="en-US" sz="2000" dirty="0">
                <a:solidFill>
                  <a:srgbClr val="00B0F0"/>
                </a:solidFill>
                <a:sym typeface="Symbol" pitchFamily="18" charset="2"/>
              </a:rPr>
              <a:t>x: T</a:t>
            </a:r>
            <a:r>
              <a:rPr lang="en-US" sz="2000" dirty="0">
                <a:sym typeface="Symbol" pitchFamily="18" charset="2"/>
              </a:rPr>
              <a:t>. t</a:t>
            </a:r>
            <a:r>
              <a:rPr lang="en-US" sz="2000" dirty="0"/>
              <a:t>                     abstraction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     t </a:t>
            </a:r>
            <a:r>
              <a:rPr lang="en-US" sz="2000" dirty="0" err="1"/>
              <a:t>t</a:t>
            </a:r>
            <a:r>
              <a:rPr lang="en-US" sz="2000" dirty="0"/>
              <a:t>                                application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33191" name="Text Box 7"/>
          <p:cNvSpPr txBox="1">
            <a:spLocks noChangeArrowheads="1"/>
          </p:cNvSpPr>
          <p:nvPr/>
        </p:nvSpPr>
        <p:spPr bwMode="auto">
          <a:xfrm>
            <a:off x="779463" y="4232275"/>
            <a:ext cx="5694362" cy="8540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dirty="0"/>
              <a:t>T::=                                  types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     T  T</a:t>
            </a:r>
            <a:r>
              <a:rPr lang="en-US" sz="2000" dirty="0"/>
              <a:t>                       types of functions</a:t>
            </a: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9" grpId="0"/>
      <p:bldP spid="7331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1828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 T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sym typeface="Math B"/>
              </a:rPr>
              <a:t> t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: T</a:t>
            </a:r>
            <a:r>
              <a:rPr lang="en-US" baseline="-25000" dirty="0" smtClean="0">
                <a:sym typeface="Math B"/>
              </a:rPr>
              <a:t>2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209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Math B"/>
              </a:rPr>
              <a:t> (</a:t>
            </a:r>
            <a:r>
              <a:rPr lang="en-US" dirty="0" smtClean="0">
                <a:sym typeface="Symbol"/>
              </a:rPr>
              <a:t></a:t>
            </a:r>
            <a:r>
              <a:rPr lang="en-US" dirty="0" smtClean="0"/>
              <a:t>x : T</a:t>
            </a:r>
            <a:r>
              <a:rPr lang="en-US" baseline="-25000" dirty="0" smtClean="0"/>
              <a:t>1</a:t>
            </a:r>
            <a:r>
              <a:rPr lang="en-US" dirty="0" smtClean="0"/>
              <a:t>. </a:t>
            </a:r>
            <a:r>
              <a:rPr lang="en-US" dirty="0" smtClean="0">
                <a:sym typeface="Math B"/>
              </a:rPr>
              <a:t>t</a:t>
            </a:r>
            <a:r>
              <a:rPr lang="en-US" baseline="-25000" dirty="0" smtClean="0">
                <a:sym typeface="Math B"/>
              </a:rPr>
              <a:t>2</a:t>
            </a:r>
            <a:r>
              <a:rPr lang="en-US" dirty="0" smtClean="0">
                <a:sym typeface="Math B"/>
              </a:rPr>
              <a:t> ): T</a:t>
            </a:r>
            <a:r>
              <a:rPr lang="en-US" baseline="-25000" dirty="0" smtClean="0">
                <a:sym typeface="Math B"/>
              </a:rPr>
              <a:t>1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>
                <a:sym typeface="Math B"/>
              </a:rPr>
              <a:t>T</a:t>
            </a:r>
            <a:r>
              <a:rPr lang="en-US" baseline="-25000" dirty="0" smtClean="0">
                <a:sym typeface="Math B"/>
              </a:rPr>
              <a:t>2</a:t>
            </a:r>
            <a:endParaRPr lang="en-US" baseline="-25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Function Declarations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2"/>
          </p:cNvCxnSpPr>
          <p:nvPr/>
        </p:nvCxnSpPr>
        <p:spPr>
          <a:xfrm flipV="1">
            <a:off x="1219200" y="2198132"/>
            <a:ext cx="2476500" cy="1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28956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typing context  </a:t>
            </a:r>
            <a:r>
              <a:rPr lang="en-US" dirty="0" smtClean="0">
                <a:sym typeface="Symbol"/>
              </a:rPr>
              <a:t> maps free variables into types</a:t>
            </a:r>
            <a:endParaRPr lang="en-US" dirty="0"/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3962400" y="1981200"/>
            <a:ext cx="87235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T-ABS)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38200" y="3962400"/>
            <a:ext cx="5029200" cy="750332"/>
            <a:chOff x="914400" y="4038600"/>
            <a:chExt cx="5029200" cy="750332"/>
          </a:xfrm>
        </p:grpSpPr>
        <p:sp>
          <p:nvSpPr>
            <p:cNvPr id="11" name="TextBox 10"/>
            <p:cNvSpPr txBox="1"/>
            <p:nvPr/>
          </p:nvSpPr>
          <p:spPr>
            <a:xfrm>
              <a:off x="990600" y="40386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, </a:t>
              </a:r>
              <a:r>
                <a:rPr lang="en-US" dirty="0" smtClean="0"/>
                <a:t>x : T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</a:t>
              </a:r>
              <a:r>
                <a:rPr lang="en-US" dirty="0" smtClean="0">
                  <a:sym typeface="Math B"/>
                </a:rPr>
                <a:t> t</a:t>
              </a:r>
              <a:r>
                <a:rPr lang="en-US" baseline="-25000" dirty="0" smtClean="0">
                  <a:sym typeface="Math B"/>
                </a:rPr>
                <a:t>2</a:t>
              </a:r>
              <a:r>
                <a:rPr lang="en-US" dirty="0" smtClean="0">
                  <a:sym typeface="Math B"/>
                </a:rPr>
                <a:t> : T</a:t>
              </a:r>
              <a:r>
                <a:rPr lang="en-US" baseline="-25000" dirty="0" smtClean="0">
                  <a:sym typeface="Math B"/>
                </a:rPr>
                <a:t>2</a:t>
              </a:r>
              <a:endParaRPr lang="en-US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0600" y="44196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</a:t>
              </a:r>
              <a:r>
                <a:rPr lang="en-US" dirty="0" smtClean="0">
                  <a:sym typeface="Math B"/>
                </a:rPr>
                <a:t> ( </a:t>
              </a:r>
              <a:r>
                <a:rPr lang="en-US" dirty="0" smtClean="0">
                  <a:sym typeface="Symbol"/>
                </a:rPr>
                <a:t></a:t>
              </a:r>
              <a:r>
                <a:rPr lang="en-US" dirty="0" smtClean="0"/>
                <a:t>x : T</a:t>
              </a:r>
              <a:r>
                <a:rPr lang="en-US" baseline="-25000" dirty="0" smtClean="0"/>
                <a:t>1</a:t>
              </a:r>
              <a:r>
                <a:rPr lang="en-US" dirty="0" smtClean="0"/>
                <a:t> . </a:t>
              </a:r>
              <a:r>
                <a:rPr lang="en-US" smtClean="0">
                  <a:sym typeface="Math B"/>
                </a:rPr>
                <a:t>t</a:t>
              </a:r>
              <a:r>
                <a:rPr lang="en-US" baseline="-25000" smtClean="0">
                  <a:sym typeface="Math B"/>
                </a:rPr>
                <a:t>2</a:t>
              </a:r>
              <a:r>
                <a:rPr lang="en-US" smtClean="0">
                  <a:sym typeface="Math B"/>
                </a:rPr>
                <a:t> ): </a:t>
              </a:r>
              <a:r>
                <a:rPr lang="en-US" dirty="0" smtClean="0">
                  <a:sym typeface="Math B"/>
                </a:rPr>
                <a:t>T</a:t>
              </a:r>
              <a:r>
                <a:rPr lang="en-US" baseline="-25000" dirty="0" smtClean="0">
                  <a:sym typeface="Math B"/>
                </a:rPr>
                <a:t>1</a:t>
              </a:r>
              <a:r>
                <a:rPr lang="en-US" dirty="0" smtClean="0">
                  <a:sym typeface="Math B"/>
                </a:rPr>
                <a:t> </a:t>
              </a:r>
              <a:r>
                <a:rPr lang="en-US" dirty="0" smtClean="0">
                  <a:sym typeface="Symbol"/>
                </a:rPr>
                <a:t> </a:t>
              </a:r>
              <a:r>
                <a:rPr lang="en-US" dirty="0" smtClean="0">
                  <a:sym typeface="Math B"/>
                </a:rPr>
                <a:t>T</a:t>
              </a:r>
              <a:r>
                <a:rPr lang="en-US" baseline="-25000" dirty="0" smtClean="0">
                  <a:sym typeface="Math B"/>
                </a:rPr>
                <a:t>2</a:t>
              </a:r>
              <a:endParaRPr lang="en-US" baseline="-250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914400" y="4191000"/>
              <a:ext cx="3539355" cy="369332"/>
              <a:chOff x="914400" y="4191000"/>
              <a:chExt cx="3539355" cy="369332"/>
            </a:xfrm>
          </p:grpSpPr>
          <p:cxnSp>
            <p:nvCxnSpPr>
              <p:cNvPr id="23" name="Straight Connector 22"/>
              <p:cNvCxnSpPr>
                <a:endCxn id="12" idx="0"/>
              </p:cNvCxnSpPr>
              <p:nvPr/>
            </p:nvCxnSpPr>
            <p:spPr>
              <a:xfrm>
                <a:off x="914400" y="4419600"/>
                <a:ext cx="25527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 Box 12"/>
              <p:cNvSpPr txBox="1">
                <a:spLocks noChangeArrowheads="1"/>
              </p:cNvSpPr>
              <p:nvPr/>
            </p:nvSpPr>
            <p:spPr bwMode="auto">
              <a:xfrm>
                <a:off x="3581400" y="4191000"/>
                <a:ext cx="872355" cy="369332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T-ABS)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Typing Free Variables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22098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: T </a:t>
            </a:r>
            <a:r>
              <a:rPr lang="en-US" dirty="0" smtClean="0">
                <a:sym typeface="Symbol"/>
              </a:rPr>
              <a:t> 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26024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 </a:t>
            </a:r>
            <a:r>
              <a:rPr lang="en-US" dirty="0" smtClean="0">
                <a:sym typeface="Math B"/>
              </a:rPr>
              <a:t> </a:t>
            </a:r>
            <a:r>
              <a:rPr lang="en-US" dirty="0" smtClean="0"/>
              <a:t>x : T</a:t>
            </a:r>
            <a:endParaRPr lang="en-US" baseline="-25000" dirty="0"/>
          </a:p>
        </p:txBody>
      </p:sp>
      <p:cxnSp>
        <p:nvCxnSpPr>
          <p:cNvPr id="16" name="Straight Connector 15"/>
          <p:cNvCxnSpPr>
            <a:endCxn id="14" idx="0"/>
          </p:cNvCxnSpPr>
          <p:nvPr/>
        </p:nvCxnSpPr>
        <p:spPr>
          <a:xfrm>
            <a:off x="914400" y="2590800"/>
            <a:ext cx="2476500" cy="116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3429000" y="2438400"/>
            <a:ext cx="88716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smtClean="0">
                <a:solidFill>
                  <a:schemeClr val="tx1"/>
                </a:solidFill>
              </a:rPr>
              <a:t>T-VAR)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1733</Words>
  <Application>Microsoft Office PowerPoint</Application>
  <PresentationFormat>On-screen Show (4:3)</PresentationFormat>
  <Paragraphs>311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Typed Lambda Calculus</vt:lpstr>
      <vt:lpstr>Call-by-value Operational Semantics</vt:lpstr>
      <vt:lpstr>Consistency of Function Application</vt:lpstr>
      <vt:lpstr>A Naïve Attempt</vt:lpstr>
      <vt:lpstr>Simple Types</vt:lpstr>
      <vt:lpstr>Explicit vs. Implicit Types</vt:lpstr>
      <vt:lpstr>Simple Typed Lambda Calculus</vt:lpstr>
      <vt:lpstr>Typing Function Declarations</vt:lpstr>
      <vt:lpstr>Typing Free Variables</vt:lpstr>
      <vt:lpstr>Typing Function Applications</vt:lpstr>
      <vt:lpstr>Typing Conditionals</vt:lpstr>
      <vt:lpstr>SOS for Simple Typed Lambda Calculus</vt:lpstr>
      <vt:lpstr>Type Rules</vt:lpstr>
      <vt:lpstr>Slide 14</vt:lpstr>
      <vt:lpstr>Examples</vt:lpstr>
      <vt:lpstr>The Typing Relation</vt:lpstr>
      <vt:lpstr>Inversion of the typing relation</vt:lpstr>
      <vt:lpstr>Uniqueness of Types</vt:lpstr>
      <vt:lpstr>Type Safety</vt:lpstr>
      <vt:lpstr>Canonical Forms</vt:lpstr>
      <vt:lpstr>Progress Theorem</vt:lpstr>
      <vt:lpstr>Preservation Theorem</vt:lpstr>
      <vt:lpstr>The Curry-Howard Correspondence</vt:lpstr>
      <vt:lpstr>The Curry-Howard Correspondence</vt:lpstr>
      <vt:lpstr>SOS for Simple Typed Lambda Calculus</vt:lpstr>
      <vt:lpstr>Erasure and Typability</vt:lpstr>
      <vt:lpstr>Different Ways for formulating semantics</vt:lpstr>
      <vt:lpstr>Simple Extensions (Chapter 11)</vt:lpstr>
      <vt:lpstr>Unit type</vt:lpstr>
      <vt:lpstr>Two ways for language extensions</vt:lpstr>
      <vt:lpstr>Ascription</vt:lpstr>
      <vt:lpstr>Ascription</vt:lpstr>
      <vt:lpstr>Interesting Extensions</vt:lpstr>
      <vt:lpstr>Imperative Programs</vt:lpstr>
      <vt:lpstr>Summary</vt:lpstr>
    </vt:vector>
  </TitlesOfParts>
  <Company>School of 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Typed Lambda Calculus</dc:title>
  <dc:creator>sagiv</dc:creator>
  <cp:lastModifiedBy>sagiv</cp:lastModifiedBy>
  <cp:revision>73</cp:revision>
  <dcterms:created xsi:type="dcterms:W3CDTF">2012-05-07T08:21:35Z</dcterms:created>
  <dcterms:modified xsi:type="dcterms:W3CDTF">2012-05-15T16:24:58Z</dcterms:modified>
</cp:coreProperties>
</file>