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333" r:id="rId3"/>
    <p:sldId id="265" r:id="rId4"/>
    <p:sldId id="270" r:id="rId5"/>
    <p:sldId id="359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10" r:id="rId22"/>
    <p:sldId id="349" r:id="rId23"/>
    <p:sldId id="275" r:id="rId24"/>
    <p:sldId id="350" r:id="rId25"/>
    <p:sldId id="351" r:id="rId26"/>
    <p:sldId id="352" r:id="rId27"/>
    <p:sldId id="316" r:id="rId28"/>
    <p:sldId id="353" r:id="rId29"/>
    <p:sldId id="354" r:id="rId30"/>
    <p:sldId id="355" r:id="rId31"/>
    <p:sldId id="356" r:id="rId32"/>
    <p:sldId id="357" r:id="rId33"/>
    <p:sldId id="358" r:id="rId34"/>
    <p:sldId id="286" r:id="rId35"/>
  </p:sldIdLst>
  <p:sldSz cx="9144000" cy="6858000" type="screen4x3"/>
  <p:notesSz cx="6985000" cy="9283700"/>
  <p:custShowLst>
    <p:custShow name="Custom Show 1" id="0">
      <p:sldLst>
        <p:sld r:id="rId2"/>
        <p:sld r:id="rId4"/>
        <p:sld r:id="rId5"/>
        <p:sld r:id="rId24"/>
        <p:sld r:id="rId22"/>
        <p:sld r:id="rId2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279128E-DEB8-41C7-AE83-AAE00128EAA5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09C159E-4E87-48B2-A25F-CB44E7BCF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A69C06-6D1D-4553-A4C4-4EAC73C7658D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B155963-46F8-4560-8B32-AFE91D07A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8B87-CB5B-4190-B6B8-BC164CB5D248}" type="datetimeFigureOut">
              <a:rPr lang="en-US" smtClean="0"/>
              <a:pPr/>
              <a:t>23-May-12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Chapter 15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Benjamin Pierce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Types and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{x: {a: Nat, </a:t>
            </a:r>
            <a:r>
              <a:rPr lang="en-US" sz="3200" u="sng" dirty="0" smtClean="0"/>
              <a:t>b: Nat</a:t>
            </a:r>
            <a:r>
              <a:rPr lang="en-US" sz="3200" dirty="0" smtClean="0"/>
              <a:t>}, y: {</a:t>
            </a:r>
            <a:r>
              <a:rPr lang="en-US" sz="3200" u="sng" dirty="0" smtClean="0"/>
              <a:t>m:Nat</a:t>
            </a:r>
            <a:r>
              <a:rPr lang="en-US" sz="3200" dirty="0" smtClean="0"/>
              <a:t>}} &lt;: {x: {a: Nat}, y: {}}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9573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{a:Nat, b: Nat}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 {a: Nat}  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595735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{m: Nat}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 {}  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66800" y="2805052"/>
            <a:ext cx="7546976" cy="776348"/>
            <a:chOff x="1444624" y="2347911"/>
            <a:chExt cx="7546976" cy="776348"/>
          </a:xfrm>
        </p:grpSpPr>
        <p:grpSp>
          <p:nvGrpSpPr>
            <p:cNvPr id="11" name="Group 10"/>
            <p:cNvGrpSpPr/>
            <p:nvPr/>
          </p:nvGrpSpPr>
          <p:grpSpPr>
            <a:xfrm>
              <a:off x="1444624" y="2347911"/>
              <a:ext cx="6156915" cy="776348"/>
              <a:chOff x="1444624" y="2347911"/>
              <a:chExt cx="6156915" cy="776348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1444624" y="2347911"/>
                <a:ext cx="3317082" cy="29686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1669444" y="2724149"/>
                <a:ext cx="5932095" cy="40011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{x: {a: Nat, b: Nat}, y: {m: Nat}} &lt;: {x: {a: Nat}, y: {}}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1819324" y="2743200"/>
                <a:ext cx="4810076" cy="22224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6621129" y="2498724"/>
              <a:ext cx="23704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(S-RCDEPTH)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{x: {a: Nat, </a:t>
            </a:r>
            <a:r>
              <a:rPr lang="en-US" sz="3200" u="sng" dirty="0" smtClean="0"/>
              <a:t>b: Nat</a:t>
            </a:r>
            <a:r>
              <a:rPr lang="en-US" sz="3200" dirty="0" smtClean="0"/>
              <a:t>}, y: Nat} &lt;: {x: {a: Nat}, y: Nat}}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9573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{a:Nat, b: Nat}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 {a: Nat}  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59573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Nat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 Nat    (S-REFL)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914400" y="2957452"/>
            <a:ext cx="7546976" cy="776348"/>
            <a:chOff x="1444624" y="2347911"/>
            <a:chExt cx="7546976" cy="776348"/>
          </a:xfrm>
        </p:grpSpPr>
        <p:grpSp>
          <p:nvGrpSpPr>
            <p:cNvPr id="6" name="Group 10"/>
            <p:cNvGrpSpPr/>
            <p:nvPr/>
          </p:nvGrpSpPr>
          <p:grpSpPr>
            <a:xfrm>
              <a:off x="1444624" y="2347911"/>
              <a:ext cx="6156915" cy="776348"/>
              <a:chOff x="1444624" y="2347911"/>
              <a:chExt cx="6156915" cy="776348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1444624" y="2347911"/>
                <a:ext cx="3317082" cy="29686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1669444" y="2724149"/>
                <a:ext cx="5932095" cy="40011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{x: {a: Nat, b: Nat}, y: Nat} &lt;: {x: {a: Nat}, y: {}}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1819324" y="2743200"/>
                <a:ext cx="4810076" cy="22224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6621129" y="2498724"/>
              <a:ext cx="23704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(S-RCDEPTH)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{x: {a: Nat, </a:t>
            </a:r>
            <a:r>
              <a:rPr lang="en-US" sz="3200" u="sng" dirty="0" smtClean="0"/>
              <a:t>b: Nat</a:t>
            </a:r>
            <a:r>
              <a:rPr lang="en-US" sz="3200" dirty="0" smtClean="0"/>
              <a:t>}, </a:t>
            </a:r>
            <a:r>
              <a:rPr lang="en-US" sz="3200" u="sng" dirty="0" smtClean="0"/>
              <a:t>y: {m: Nat}</a:t>
            </a:r>
            <a:r>
              <a:rPr lang="en-US" sz="3200" dirty="0" smtClean="0"/>
              <a:t>} &lt;: {x: {a: Nat}}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95735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{x: {a:Nat, b: Nat}}, {y: {m: Nat}} 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{x: {a: Nat}, b:Nat}}  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72885" y="4091087"/>
            <a:ext cx="6156915" cy="776348"/>
            <a:chOff x="1371600" y="2590800"/>
            <a:chExt cx="6156915" cy="776348"/>
          </a:xfrm>
        </p:grpSpPr>
        <p:grpSp>
          <p:nvGrpSpPr>
            <p:cNvPr id="6" name="Group 10"/>
            <p:cNvGrpSpPr/>
            <p:nvPr/>
          </p:nvGrpSpPr>
          <p:grpSpPr>
            <a:xfrm>
              <a:off x="1371600" y="2590800"/>
              <a:ext cx="6156915" cy="776348"/>
              <a:chOff x="1444624" y="2347911"/>
              <a:chExt cx="6156915" cy="776348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1444624" y="2347911"/>
                <a:ext cx="3317082" cy="29686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1669444" y="2724149"/>
                <a:ext cx="5932095" cy="40011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{x: {a: Nat, b: Nat} &lt;: {x: {a: Nat}}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1819324" y="2728911"/>
                <a:ext cx="3206700" cy="36513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953000" y="2743200"/>
              <a:ext cx="23704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(S-RCDEPTH)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91000" y="2843411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{a: Nat, b: Nat}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 {a: Nat}  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00200" y="5715000"/>
            <a:ext cx="7315200" cy="781110"/>
            <a:chOff x="1600200" y="5715000"/>
            <a:chExt cx="7315200" cy="781110"/>
          </a:xfrm>
        </p:grpSpPr>
        <p:grpSp>
          <p:nvGrpSpPr>
            <p:cNvPr id="19" name="Group 18"/>
            <p:cNvGrpSpPr/>
            <p:nvPr/>
          </p:nvGrpSpPr>
          <p:grpSpPr>
            <a:xfrm>
              <a:off x="1600200" y="5715000"/>
              <a:ext cx="6019801" cy="781110"/>
              <a:chOff x="1600200" y="5715000"/>
              <a:chExt cx="6019801" cy="781110"/>
            </a:xfrm>
          </p:grpSpPr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1600200" y="5715000"/>
                <a:ext cx="3317082" cy="29686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1825021" y="6096000"/>
                <a:ext cx="5794980" cy="40011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{x: {a: Nat, b: Nat}, y: {m: Nat}} &lt;: {x: {a: Nat}}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flipV="1">
                <a:off x="1974900" y="6095999"/>
                <a:ext cx="4502100" cy="36513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544929" y="5867400"/>
              <a:ext cx="23704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(S-TRANS)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Permutation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16024" y="1754191"/>
            <a:ext cx="6403976" cy="776288"/>
            <a:chOff x="1216024" y="1754191"/>
            <a:chExt cx="6403976" cy="776288"/>
          </a:xfrm>
        </p:grpSpPr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216024" y="1754191"/>
              <a:ext cx="60229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j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j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 is a permutation of 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j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j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42672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5711825" y="1905004"/>
              <a:ext cx="19081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(S-RCDPERM)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</a:t>
            </a:r>
            <a:r>
              <a:rPr lang="en-US" dirty="0" err="1" smtClean="0"/>
              <a:t>Subtying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fields (S-RCDWIDTH)</a:t>
            </a:r>
          </a:p>
          <a:p>
            <a:r>
              <a:rPr lang="en-US" dirty="0" smtClean="0"/>
              <a:t>Forgetting </a:t>
            </a:r>
            <a:r>
              <a:rPr lang="en-US" dirty="0" err="1" smtClean="0"/>
              <a:t>subrecords</a:t>
            </a:r>
            <a:r>
              <a:rPr lang="en-US" dirty="0" smtClean="0"/>
              <a:t> (S-RCDEPTH)</a:t>
            </a:r>
          </a:p>
          <a:p>
            <a:r>
              <a:rPr lang="en-US" dirty="0" smtClean="0"/>
              <a:t>Reordering fields (S-RCDPERM)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Handling of </a:t>
            </a:r>
            <a:r>
              <a:rPr lang="en-US" dirty="0" smtClean="0">
                <a:sym typeface="Symbol"/>
              </a:rPr>
              <a:t>Functions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2743200" y="1219200"/>
            <a:ext cx="4727576" cy="774704"/>
            <a:chOff x="2743200" y="1219200"/>
            <a:chExt cx="4727576" cy="774704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2743200" y="1220791"/>
              <a:ext cx="4727576" cy="773113"/>
              <a:chOff x="2672" y="3448"/>
              <a:chExt cx="2978" cy="487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2672" y="3448"/>
                <a:ext cx="1232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 &lt;: 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2786" y="3685"/>
                <a:ext cx="1989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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2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&lt;: 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 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/>
                  </a:rPr>
                  <a:t>2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2862" y="3706"/>
                <a:ext cx="1761" cy="5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10" name="Text Box 21"/>
              <p:cNvSpPr txBox="1">
                <a:spLocks noChangeArrowheads="1"/>
              </p:cNvSpPr>
              <p:nvPr/>
            </p:nvSpPr>
            <p:spPr bwMode="auto">
              <a:xfrm>
                <a:off x="4640" y="3543"/>
                <a:ext cx="1010" cy="25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</a:rPr>
                  <a:t>(S-ARROWN)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371976" y="12192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2400" y="5848290"/>
            <a:ext cx="8382000" cy="781110"/>
            <a:chOff x="152400" y="5467290"/>
            <a:chExt cx="8382000" cy="781110"/>
          </a:xfrm>
        </p:grpSpPr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52400" y="5467290"/>
              <a:ext cx="3317082" cy="29686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77220" y="5848290"/>
              <a:ext cx="7471379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n:{x: Nat, y: Nat}. {x: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n.x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+1 , y: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n.y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+2})  {x:1}  : {x: Nat, y: Nat}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527100" y="5848289"/>
              <a:ext cx="6635700" cy="365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7230729" y="5619690"/>
              <a:ext cx="13036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(T-APP)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" y="3886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{x:Nat, y: Nat} 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{x: Nat}  (S-RCDWIDTH)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886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{x:Nat, y: Nat}  &lt;: </a:t>
            </a:r>
            <a:r>
              <a:rPr lang="en-US" sz="2000" dirty="0" smtClean="0">
                <a:solidFill>
                  <a:srgbClr val="00B0F0"/>
                </a:solidFill>
                <a:sym typeface="Symbol"/>
              </a:rPr>
              <a:t> {x: Nat, y: Nat}    (S-REFL)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09600" y="4191000"/>
            <a:ext cx="8077200" cy="776348"/>
            <a:chOff x="457200" y="3494087"/>
            <a:chExt cx="8077200" cy="776348"/>
          </a:xfrm>
        </p:grpSpPr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901824" y="3494087"/>
              <a:ext cx="1955800" cy="2975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457200" y="3870325"/>
              <a:ext cx="70866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{x:Nat, y: Nat}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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{x:Nat, y: Nat}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{x: Nat}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 {x: Nat, y: Nat}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533400" y="3886200"/>
              <a:ext cx="6294437" cy="17462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931025" y="3644900"/>
              <a:ext cx="1603375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(S-ARROWN)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902200" y="1828800"/>
            <a:ext cx="1955800" cy="2975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aseline="-25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7200" y="3048000"/>
            <a:ext cx="8839200" cy="647760"/>
            <a:chOff x="152400" y="4781550"/>
            <a:chExt cx="8839200" cy="647760"/>
          </a:xfrm>
        </p:grpSpPr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152400" y="5029200"/>
              <a:ext cx="838578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n:{x: Nat, y: Nat}. {x: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n.x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+1 , y: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n.y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+2}) : {x: Nat, y: Nat}  {x: Nat, y: Nat}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 flipV="1">
              <a:off x="450900" y="5029199"/>
              <a:ext cx="7321500" cy="17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7687929" y="4781550"/>
              <a:ext cx="13036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(T-ABS)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581400" y="5962710"/>
            <a:ext cx="3317082" cy="2968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000" baseline="-25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62000" y="2133600"/>
            <a:ext cx="8763000" cy="800220"/>
            <a:chOff x="762000" y="2133600"/>
            <a:chExt cx="8763000" cy="800220"/>
          </a:xfrm>
        </p:grpSpPr>
        <p:grpSp>
          <p:nvGrpSpPr>
            <p:cNvPr id="48" name="Group 47"/>
            <p:cNvGrpSpPr/>
            <p:nvPr/>
          </p:nvGrpSpPr>
          <p:grpSpPr>
            <a:xfrm>
              <a:off x="762000" y="2286000"/>
              <a:ext cx="8763000" cy="647820"/>
              <a:chOff x="762000" y="2286000"/>
              <a:chExt cx="8763000" cy="647820"/>
            </a:xfrm>
          </p:grpSpPr>
          <p:sp>
            <p:nvSpPr>
              <p:cNvPr id="44" name="Text Box 19"/>
              <p:cNvSpPr txBox="1">
                <a:spLocks noChangeArrowheads="1"/>
              </p:cNvSpPr>
              <p:nvPr/>
            </p:nvSpPr>
            <p:spPr bwMode="auto">
              <a:xfrm>
                <a:off x="762000" y="2533710"/>
                <a:ext cx="5943600" cy="40011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n:{x: Nat, y: Nat} </a:t>
                </a:r>
                <a:r>
                  <a:rPr lang="en-US" sz="2000" dirty="0" smtClean="0">
                    <a:solidFill>
                      <a:srgbClr val="00B0F0"/>
                    </a:solidFill>
                    <a:sym typeface="Math B"/>
                  </a:rPr>
                  <a:t> 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{x: </a:t>
                </a:r>
                <a:r>
                  <a:rPr lang="en-US" sz="2000" dirty="0" err="1" smtClean="0">
                    <a:solidFill>
                      <a:srgbClr val="00B0F0"/>
                    </a:solidFill>
                    <a:sym typeface="Symbol"/>
                  </a:rPr>
                  <a:t>n.x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+1 , y: </a:t>
                </a:r>
                <a:r>
                  <a:rPr lang="en-US" sz="2000" dirty="0" err="1" smtClean="0">
                    <a:solidFill>
                      <a:srgbClr val="00B0F0"/>
                    </a:solidFill>
                    <a:sym typeface="Symbol"/>
                  </a:rPr>
                  <a:t>n.y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 +2}) : {x: Nat, y: Nat}  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flipV="1">
                <a:off x="1060500" y="2533709"/>
                <a:ext cx="7321500" cy="174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46" name="Text Box 21"/>
              <p:cNvSpPr txBox="1">
                <a:spLocks noChangeArrowheads="1"/>
              </p:cNvSpPr>
              <p:nvPr/>
            </p:nvSpPr>
            <p:spPr bwMode="auto">
              <a:xfrm>
                <a:off x="8221329" y="2286000"/>
                <a:ext cx="1303671" cy="4000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</a:rPr>
                  <a:t>(T-RCD)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66800" y="2133600"/>
              <a:ext cx="74676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n:{x: Nat, y: Nat} </a:t>
              </a: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n.x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+1 : Nat             n:{x: Nat, y: Nat} </a:t>
              </a: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n.y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+2 : Nat} 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" y="4800600"/>
            <a:ext cx="8839200" cy="647760"/>
            <a:chOff x="152400" y="4781550"/>
            <a:chExt cx="8839200" cy="647760"/>
          </a:xfrm>
        </p:grpSpPr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52400" y="5029200"/>
              <a:ext cx="838578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n:{x: Nat, y: Nat}. {x: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n.x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+1 , y: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n.y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+2}) : {x: Nat}  {x: Nat, y: Nat}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450900" y="5029199"/>
              <a:ext cx="7321500" cy="17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7687929" y="4781550"/>
              <a:ext cx="1303671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(T-SUB)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882420" y="5257800"/>
            <a:ext cx="3432780" cy="781110"/>
            <a:chOff x="3882420" y="5257800"/>
            <a:chExt cx="3432780" cy="781110"/>
          </a:xfrm>
        </p:grpSpPr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3882420" y="5638800"/>
              <a:ext cx="198498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{x: 1} : {x: Nat}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886200" y="5257800"/>
              <a:ext cx="3429000" cy="636152"/>
              <a:chOff x="3886200" y="5257800"/>
              <a:chExt cx="3429000" cy="636152"/>
            </a:xfrm>
          </p:grpSpPr>
          <p:sp>
            <p:nvSpPr>
              <p:cNvPr id="34" name="Text Box 18"/>
              <p:cNvSpPr txBox="1">
                <a:spLocks noChangeArrowheads="1"/>
              </p:cNvSpPr>
              <p:nvPr/>
            </p:nvSpPr>
            <p:spPr bwMode="auto">
              <a:xfrm>
                <a:off x="4150518" y="5257800"/>
                <a:ext cx="1564482" cy="4616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rgbClr val="00B0F0"/>
                    </a:solidFill>
                    <a:sym typeface="Math B"/>
                  </a:rPr>
                  <a:t> </a:t>
                </a:r>
                <a:r>
                  <a:rPr lang="en-US" sz="2000" dirty="0" smtClean="0">
                    <a:solidFill>
                      <a:srgbClr val="00B0F0"/>
                    </a:solidFill>
                    <a:cs typeface="Times New Roman" pitchFamily="18" charset="0"/>
                    <a:sym typeface="Symbol" pitchFamily="18" charset="2"/>
                  </a:rPr>
                  <a:t>1 : Nat</a:t>
                </a:r>
                <a:endParaRPr lang="en-US" sz="24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791200" y="552462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(T-RECD)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3886200" y="5638800"/>
                <a:ext cx="1981200" cy="0"/>
              </a:xfrm>
              <a:prstGeom prst="line">
                <a:avLst/>
              </a:prstGeom>
              <a:ln w="254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of </a:t>
            </a:r>
            <a:r>
              <a:rPr lang="en-US" dirty="0" smtClean="0">
                <a:sym typeface="Symbol"/>
              </a:rPr>
              <a:t>Functions</a:t>
            </a:r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2743200" y="1219200"/>
            <a:ext cx="4727576" cy="774704"/>
            <a:chOff x="2743200" y="1219200"/>
            <a:chExt cx="4727576" cy="77470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743200" y="1220791"/>
              <a:ext cx="4727576" cy="773113"/>
              <a:chOff x="2672" y="3448"/>
              <a:chExt cx="2978" cy="487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2672" y="3448"/>
                <a:ext cx="1232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 &lt;: 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endPara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2786" y="3685"/>
                <a:ext cx="1989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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S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2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&lt;: 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/>
                  </a:rPr>
                  <a:t> T</a:t>
                </a:r>
                <a:r>
                  <a:rPr lang="en-US" sz="2000" baseline="-25000" dirty="0" smtClean="0">
                    <a:solidFill>
                      <a:srgbClr val="00B0F0"/>
                    </a:solidFill>
                    <a:sym typeface="Symbol"/>
                  </a:rPr>
                  <a:t>2</a:t>
                </a:r>
                <a:r>
                  <a:rPr lang="en-US" sz="2000" dirty="0" smtClean="0">
                    <a:solidFill>
                      <a:srgbClr val="00B0F0"/>
                    </a:solidFill>
                    <a:sym typeface="Symbol" pitchFamily="18" charset="2"/>
                  </a:rPr>
                  <a:t> </a:t>
                </a:r>
                <a:endParaRPr lang="en-US" sz="2000" baseline="-25000" dirty="0">
                  <a:solidFill>
                    <a:srgbClr val="00B0F0"/>
                  </a:solidFill>
                  <a:sym typeface="Symbol" pitchFamily="18" charset="2"/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2862" y="3706"/>
                <a:ext cx="1761" cy="5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10" name="Text Box 21"/>
              <p:cNvSpPr txBox="1">
                <a:spLocks noChangeArrowheads="1"/>
              </p:cNvSpPr>
              <p:nvPr/>
            </p:nvSpPr>
            <p:spPr bwMode="auto">
              <a:xfrm>
                <a:off x="4640" y="3543"/>
                <a:ext cx="1010" cy="25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00B0F0"/>
                    </a:solidFill>
                  </a:rPr>
                  <a:t>(S-ARROW)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371976" y="12192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902200" y="1828800"/>
            <a:ext cx="1955800" cy="2975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aseline="-25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3400" y="25146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Arguments types are handled in reversed way (</a:t>
            </a:r>
            <a:r>
              <a:rPr lang="en-US" sz="2400" dirty="0" err="1" smtClean="0">
                <a:solidFill>
                  <a:srgbClr val="FF0000"/>
                </a:solidFill>
              </a:rPr>
              <a:t>contravariant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Result types are handled in the same direction (</a:t>
            </a:r>
            <a:r>
              <a:rPr lang="en-US" sz="2400" dirty="0" smtClean="0">
                <a:solidFill>
                  <a:srgbClr val="FF0000"/>
                </a:solidFill>
              </a:rPr>
              <a:t>covariant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type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828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 &lt;: Top			(S-TOP)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</a:t>
            </a:r>
            <a:r>
              <a:rPr lang="en-US" dirty="0" err="1" smtClean="0"/>
              <a:t>subtyping</a:t>
            </a:r>
            <a:r>
              <a:rPr lang="en-US" dirty="0" smtClean="0"/>
              <a:t> relation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Preorder on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Text Box 11"/>
          <p:cNvSpPr txBox="1">
            <a:spLocks noChangeArrowheads="1"/>
          </p:cNvSpPr>
          <p:nvPr/>
        </p:nvSpPr>
        <p:spPr bwMode="auto">
          <a:xfrm>
            <a:off x="4937125" y="2794000"/>
            <a:ext cx="28686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 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t’</a:t>
            </a:r>
            <a:r>
              <a:rPr lang="en-US" sz="2000" baseline="-25000" dirty="0"/>
              <a:t>1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SOS for Simple Typed Lambda Calculus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7038" y="1717675"/>
            <a:ext cx="436403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7813" y="3602038"/>
            <a:ext cx="3836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v::=                     values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    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abstraction values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5588" y="4879975"/>
            <a:ext cx="4852987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Top		        maximum type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sym typeface="Symbol" pitchFamily="18" charset="2"/>
              </a:rPr>
              <a:t>      T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251450" y="1801813"/>
            <a:ext cx="30686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t</a:t>
            </a:r>
            <a:r>
              <a:rPr lang="en-US" sz="2000" baseline="-25000">
                <a:sym typeface="Symbol" pitchFamily="18" charset="2"/>
              </a:rPr>
              <a:t>2</a:t>
            </a:r>
          </a:p>
        </p:txBody>
      </p:sp>
      <p:sp>
        <p:nvSpPr>
          <p:cNvPr id="43023" name="Line 8"/>
          <p:cNvSpPr>
            <a:spLocks noChangeShapeType="1"/>
          </p:cNvSpPr>
          <p:nvPr/>
        </p:nvSpPr>
        <p:spPr bwMode="auto">
          <a:xfrm flipV="1">
            <a:off x="5060950" y="2768600"/>
            <a:ext cx="25082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0"/>
          <p:cNvSpPr txBox="1">
            <a:spLocks noChangeArrowheads="1"/>
          </p:cNvSpPr>
          <p:nvPr/>
        </p:nvSpPr>
        <p:spPr bwMode="auto">
          <a:xfrm>
            <a:off x="5205412" y="2346325"/>
            <a:ext cx="31765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t’</a:t>
            </a:r>
            <a:r>
              <a:rPr lang="en-US" sz="2000" baseline="-25000" dirty="0">
                <a:sym typeface="Symbol" pitchFamily="18" charset="2"/>
              </a:rPr>
              <a:t>1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43027" name="Text Box 12"/>
          <p:cNvSpPr txBox="1">
            <a:spLocks noChangeArrowheads="1"/>
          </p:cNvSpPr>
          <p:nvPr/>
        </p:nvSpPr>
        <p:spPr bwMode="auto">
          <a:xfrm>
            <a:off x="7650163" y="2552700"/>
            <a:ext cx="1295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(E-APP1)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27600" y="3422650"/>
            <a:ext cx="4008438" cy="844550"/>
            <a:chOff x="3110" y="1118"/>
            <a:chExt cx="2525" cy="532"/>
          </a:xfrm>
        </p:grpSpPr>
        <p:sp>
          <p:nvSpPr>
            <p:cNvPr id="43018" name="Line 14"/>
            <p:cNvSpPr>
              <a:spLocks noChangeShapeType="1"/>
            </p:cNvSpPr>
            <p:nvPr/>
          </p:nvSpPr>
          <p:spPr bwMode="auto">
            <a:xfrm flipV="1">
              <a:off x="3188" y="1384"/>
              <a:ext cx="158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110" y="1118"/>
              <a:ext cx="2525" cy="532"/>
              <a:chOff x="3110" y="1118"/>
              <a:chExt cx="2525" cy="532"/>
            </a:xfrm>
          </p:grpSpPr>
          <p:sp>
            <p:nvSpPr>
              <p:cNvPr id="43020" name="Text Box 16"/>
              <p:cNvSpPr txBox="1">
                <a:spLocks noChangeArrowheads="1"/>
              </p:cNvSpPr>
              <p:nvPr/>
            </p:nvSpPr>
            <p:spPr bwMode="auto">
              <a:xfrm>
                <a:off x="3237" y="1118"/>
                <a:ext cx="2001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 t’</a:t>
                </a:r>
                <a:r>
                  <a:rPr lang="en-US" sz="2000" baseline="-25000" dirty="0">
                    <a:sym typeface="Symbol" pitchFamily="18" charset="2"/>
                  </a:rPr>
                  <a:t>2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43021" name="Text Box 17"/>
              <p:cNvSpPr txBox="1">
                <a:spLocks noChangeArrowheads="1"/>
              </p:cNvSpPr>
              <p:nvPr/>
            </p:nvSpPr>
            <p:spPr bwMode="auto">
              <a:xfrm>
                <a:off x="3110" y="1400"/>
                <a:ext cx="180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sym typeface="Symbol" pitchFamily="18" charset="2"/>
                  </a:rPr>
                  <a:t> </a:t>
                </a: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 </a:t>
                </a:r>
                <a:r>
                  <a:rPr lang="en-US" sz="2000" dirty="0"/>
                  <a:t>t’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43022" name="Text Box 18"/>
              <p:cNvSpPr txBox="1">
                <a:spLocks noChangeArrowheads="1"/>
              </p:cNvSpPr>
              <p:nvPr/>
            </p:nvSpPr>
            <p:spPr bwMode="auto">
              <a:xfrm>
                <a:off x="4819" y="1248"/>
                <a:ext cx="816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(E-APP2)</a:t>
                </a:r>
              </a:p>
            </p:txBody>
          </p:sp>
        </p:grpSp>
      </p:grpSp>
      <p:sp>
        <p:nvSpPr>
          <p:cNvPr id="735257" name="Text Box 25"/>
          <p:cNvSpPr txBox="1">
            <a:spLocks noChangeArrowheads="1"/>
          </p:cNvSpPr>
          <p:nvPr/>
        </p:nvSpPr>
        <p:spPr bwMode="auto">
          <a:xfrm>
            <a:off x="3294063" y="4519613"/>
            <a:ext cx="573087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(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baseline="-25000" dirty="0">
                <a:solidFill>
                  <a:srgbClr val="00B0F0"/>
                </a:solidFill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. t</a:t>
            </a:r>
            <a:r>
              <a:rPr lang="en-US" baseline="-25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[x </a:t>
            </a:r>
            <a:r>
              <a:rPr lang="en-US" dirty="0" smtClean="0">
                <a:sym typeface="Math C" pitchFamily="2" charset="2"/>
              </a:rPr>
              <a:t>v</a:t>
            </a:r>
            <a:r>
              <a:rPr lang="en-US" baseline="-25000" dirty="0" smtClean="0">
                <a:sym typeface="Math C" pitchFamily="2" charset="2"/>
              </a:rPr>
              <a:t>2</a:t>
            </a:r>
            <a:r>
              <a:rPr lang="en-US" dirty="0">
                <a:sym typeface="Math C" pitchFamily="2" charset="2"/>
              </a:rPr>
              <a:t>] t</a:t>
            </a:r>
            <a:r>
              <a:rPr lang="en-US" baseline="-25000" dirty="0">
                <a:sym typeface="Math C" pitchFamily="2" charset="2"/>
              </a:rPr>
              <a:t>12  </a:t>
            </a:r>
            <a:r>
              <a:rPr lang="en-US" dirty="0">
                <a:sym typeface="Math C" pitchFamily="2" charset="2"/>
              </a:rPr>
              <a:t>(</a:t>
            </a:r>
            <a:r>
              <a:rPr lang="en-US" dirty="0">
                <a:sym typeface="Symbol" pitchFamily="18" charset="2"/>
              </a:rPr>
              <a:t>E-APPABS)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Polymorphism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Parametric polymorphism </a:t>
            </a:r>
            <a:r>
              <a:rPr lang="en-US" dirty="0" smtClean="0"/>
              <a:t>A single piece of code is typed generically</a:t>
            </a:r>
          </a:p>
          <a:p>
            <a:pPr lvl="1"/>
            <a:r>
              <a:rPr lang="en-US" dirty="0" smtClean="0"/>
              <a:t>Imperative or first-class polymorphism</a:t>
            </a:r>
          </a:p>
          <a:p>
            <a:pPr lvl="1"/>
            <a:r>
              <a:rPr lang="en-US" dirty="0" smtClean="0"/>
              <a:t>ML-style or let-polymorphism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Ad-hoc polymorphism </a:t>
            </a:r>
            <a:r>
              <a:rPr lang="en-US" dirty="0" smtClean="0"/>
              <a:t>The same expression exhibit different behaviors when viewed in different types</a:t>
            </a:r>
          </a:p>
          <a:p>
            <a:pPr lvl="1"/>
            <a:r>
              <a:rPr lang="en-US" dirty="0" smtClean="0"/>
              <a:t>Overloading</a:t>
            </a:r>
          </a:p>
          <a:p>
            <a:pPr lvl="1"/>
            <a:r>
              <a:rPr lang="en-US" dirty="0" smtClean="0"/>
              <a:t>Multi-method dispatch</a:t>
            </a:r>
          </a:p>
          <a:p>
            <a:pPr lvl="1"/>
            <a:r>
              <a:rPr lang="en-US" dirty="0" smtClean="0"/>
              <a:t>Intentional polymorphism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Subtype polymorphism </a:t>
            </a:r>
            <a:r>
              <a:rPr lang="en-US" dirty="0" smtClean="0"/>
              <a:t>A single term may have many types using the rule of </a:t>
            </a:r>
            <a:r>
              <a:rPr lang="en-US" dirty="0" err="1" smtClean="0"/>
              <a:t>subsumption</a:t>
            </a:r>
            <a:r>
              <a:rPr lang="en-US" dirty="0" smtClean="0"/>
              <a:t> allowing to selectively forget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623888" y="11430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>
                <a:solidFill>
                  <a:srgbClr val="00B0F0"/>
                </a:solidFill>
                <a:sym typeface="Math B" pitchFamily="2" charset="2"/>
              </a:rPr>
              <a:t> t : 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61988" y="1447800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x : T</a:t>
              </a: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2876" y="2286000"/>
            <a:ext cx="4575176" cy="773113"/>
            <a:chOff x="3038" y="2986"/>
            <a:chExt cx="2882" cy="487"/>
          </a:xfrm>
        </p:grpSpPr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,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x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</a:rPr>
                <a:t>1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52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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.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: </a:t>
              </a:r>
              <a:r>
                <a:rPr lang="en-US" sz="2000" smtClean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T</a:t>
              </a:r>
              <a:r>
                <a:rPr lang="en-US" sz="2000" baseline="-25000" dirty="0">
                  <a:solidFill>
                    <a:srgbClr val="00B0F0"/>
                  </a:solidFill>
                  <a:sym typeface="Symbol" pitchFamily="18" charset="2"/>
                </a:rPr>
                <a:t>2</a:t>
              </a:r>
            </a:p>
          </p:txBody>
        </p:sp>
        <p:sp>
          <p:nvSpPr>
            <p:cNvPr id="44053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4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sp>
        <p:nvSpPr>
          <p:cNvPr id="44046" name="Text Box 18"/>
          <p:cNvSpPr txBox="1">
            <a:spLocks noChangeArrowheads="1"/>
          </p:cNvSpPr>
          <p:nvPr/>
        </p:nvSpPr>
        <p:spPr bwMode="auto">
          <a:xfrm>
            <a:off x="82549" y="3201988"/>
            <a:ext cx="195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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: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12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7" name="Text Box 19"/>
          <p:cNvSpPr txBox="1">
            <a:spLocks noChangeArrowheads="1"/>
          </p:cNvSpPr>
          <p:nvPr/>
        </p:nvSpPr>
        <p:spPr bwMode="auto">
          <a:xfrm>
            <a:off x="263524" y="3578225"/>
            <a:ext cx="31575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>
                <a:solidFill>
                  <a:srgbClr val="00B0F0"/>
                </a:solidFill>
                <a:sym typeface="Math B" pitchFamily="2" charset="2"/>
              </a:rPr>
              <a:t> 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000" baseline="-25000">
                <a:solidFill>
                  <a:srgbClr val="00B0F0"/>
                </a:solidFill>
                <a:sym typeface="Symbol" pitchFamily="18" charset="2"/>
              </a:rPr>
              <a:t>1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 t</a:t>
            </a:r>
            <a:r>
              <a:rPr lang="en-US" sz="2000" baseline="-2500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 :</a:t>
            </a:r>
            <a:r>
              <a:rPr lang="en-US" sz="2000">
                <a:solidFill>
                  <a:srgbClr val="00B0F0"/>
                </a:solidFill>
                <a:sym typeface="Math B" pitchFamily="2" charset="2"/>
              </a:rPr>
              <a:t> T</a:t>
            </a:r>
            <a:r>
              <a:rPr lang="en-US" sz="2000" baseline="-25000">
                <a:solidFill>
                  <a:srgbClr val="00B0F0"/>
                </a:solidFill>
                <a:sym typeface="Math B" pitchFamily="2" charset="2"/>
              </a:rPr>
              <a:t>12</a:t>
            </a:r>
            <a:endParaRPr lang="en-US" sz="2000" baseline="-25000">
              <a:solidFill>
                <a:srgbClr val="00B0F0"/>
              </a:solidFill>
              <a:sym typeface="Symbol" pitchFamily="18" charset="2"/>
            </a:endParaRPr>
          </a:p>
        </p:txBody>
      </p:sp>
      <p:sp>
        <p:nvSpPr>
          <p:cNvPr id="44048" name="Line 20"/>
          <p:cNvSpPr>
            <a:spLocks noChangeShapeType="1"/>
          </p:cNvSpPr>
          <p:nvPr/>
        </p:nvSpPr>
        <p:spPr bwMode="auto">
          <a:xfrm flipV="1">
            <a:off x="384174" y="3611563"/>
            <a:ext cx="2795588" cy="79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44049" name="Text Box 21"/>
          <p:cNvSpPr txBox="1">
            <a:spLocks noChangeArrowheads="1"/>
          </p:cNvSpPr>
          <p:nvPr/>
        </p:nvSpPr>
        <p:spPr bwMode="auto">
          <a:xfrm>
            <a:off x="3273425" y="3367088"/>
            <a:ext cx="16033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(T-APP)</a:t>
            </a:r>
          </a:p>
        </p:txBody>
      </p:sp>
      <p:sp>
        <p:nvSpPr>
          <p:cNvPr id="44050" name="Text Box 22"/>
          <p:cNvSpPr txBox="1">
            <a:spLocks noChangeArrowheads="1"/>
          </p:cNvSpPr>
          <p:nvPr/>
        </p:nvSpPr>
        <p:spPr bwMode="auto">
          <a:xfrm>
            <a:off x="1930400" y="3200400"/>
            <a:ext cx="195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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2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: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sz="3600" dirty="0" smtClean="0"/>
              <a:t>T</a:t>
            </a:r>
            <a:r>
              <a:rPr lang="en-US" sz="3600" dirty="0" smtClean="0">
                <a:cs typeface="Times New Roman" pitchFamily="18" charset="0"/>
              </a:rPr>
              <a:t>ype Rules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25424" y="4114800"/>
            <a:ext cx="4727576" cy="774700"/>
            <a:chOff x="1903412" y="3372710"/>
            <a:chExt cx="4727576" cy="774700"/>
          </a:xfrm>
        </p:grpSpPr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1903412" y="337429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t </a:t>
              </a:r>
              <a:r>
                <a:rPr lang="en-US" sz="2000" dirty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S 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2084387" y="375053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</a:t>
              </a:r>
              <a:r>
                <a:rPr lang="en-US" sz="2000" dirty="0" smtClean="0">
                  <a:solidFill>
                    <a:srgbClr val="FF0000"/>
                  </a:solidFill>
                  <a:sym typeface="Math B" pitchFamily="2" charset="2"/>
                </a:rPr>
                <a:t> t : T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1905000" y="3783872"/>
              <a:ext cx="3095625" cy="261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5027613" y="352511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T-SUB)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751262" y="337271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 &lt;:T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419600" y="1295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 &lt;: S		(S-REFL)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343400" y="2512998"/>
            <a:ext cx="4803776" cy="774700"/>
            <a:chOff x="762000" y="3124200"/>
            <a:chExt cx="4803776" cy="774700"/>
          </a:xfrm>
        </p:grpSpPr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838200" y="312578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  &lt;: U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1019175" y="35020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 &lt;:T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 flipV="1">
              <a:off x="762000" y="3535362"/>
              <a:ext cx="3173413" cy="46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3962401" y="3276600"/>
              <a:ext cx="1603375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(S-TRANS)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2686050" y="31242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U &lt;:T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4885772" y="4043631"/>
            <a:ext cx="3648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 &lt;: Top			(S-TOP)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56"/>
          <p:cNvGrpSpPr/>
          <p:nvPr/>
        </p:nvGrpSpPr>
        <p:grpSpPr>
          <a:xfrm>
            <a:off x="3959224" y="5168896"/>
            <a:ext cx="4727576" cy="774704"/>
            <a:chOff x="2743200" y="1219200"/>
            <a:chExt cx="4727576" cy="774704"/>
          </a:xfrm>
        </p:grpSpPr>
        <p:grpSp>
          <p:nvGrpSpPr>
            <p:cNvPr id="38" name="Group 17"/>
            <p:cNvGrpSpPr>
              <a:grpSpLocks/>
            </p:cNvGrpSpPr>
            <p:nvPr/>
          </p:nvGrpSpPr>
          <p:grpSpPr bwMode="auto">
            <a:xfrm>
              <a:off x="2743200" y="1220791"/>
              <a:ext cx="4727576" cy="773113"/>
              <a:chOff x="2672" y="3448"/>
              <a:chExt cx="2978" cy="487"/>
            </a:xfrm>
          </p:grpSpPr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2672" y="3448"/>
                <a:ext cx="1232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T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 &lt;: S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1</a:t>
                </a:r>
                <a:endParaRPr lang="en-US" sz="2000" baseline="-25000" dirty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41" name="Text Box 19"/>
              <p:cNvSpPr txBox="1">
                <a:spLocks noChangeArrowheads="1"/>
              </p:cNvSpPr>
              <p:nvPr/>
            </p:nvSpPr>
            <p:spPr bwMode="auto">
              <a:xfrm>
                <a:off x="2786" y="3685"/>
                <a:ext cx="1989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S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/>
                  </a:rPr>
                  <a:t>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S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2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&lt;: T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/>
                  </a:rPr>
                  <a:t> T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sym typeface="Symbol"/>
                  </a:rPr>
                  <a:t>2</a:t>
                </a:r>
                <a:r>
                  <a:rPr lang="en-US" sz="2000" dirty="0" smtClean="0">
                    <a:solidFill>
                      <a:srgbClr val="FF0000"/>
                    </a:solidFill>
                    <a:sym typeface="Symbol" pitchFamily="18" charset="2"/>
                  </a:rPr>
                  <a:t> </a:t>
                </a:r>
                <a:endParaRPr lang="en-US" sz="2000" baseline="-25000" dirty="0">
                  <a:solidFill>
                    <a:srgbClr val="FF0000"/>
                  </a:solidFill>
                  <a:sym typeface="Symbol" pitchFamily="18" charset="2"/>
                </a:endParaRPr>
              </a:p>
            </p:txBody>
          </p:sp>
          <p:sp>
            <p:nvSpPr>
              <p:cNvPr id="42" name="Line 20"/>
              <p:cNvSpPr>
                <a:spLocks noChangeShapeType="1"/>
              </p:cNvSpPr>
              <p:nvPr/>
            </p:nvSpPr>
            <p:spPr bwMode="auto">
              <a:xfrm flipV="1">
                <a:off x="2862" y="3706"/>
                <a:ext cx="1761" cy="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43" name="Text Box 21"/>
              <p:cNvSpPr txBox="1">
                <a:spLocks noChangeArrowheads="1"/>
              </p:cNvSpPr>
              <p:nvPr/>
            </p:nvSpPr>
            <p:spPr bwMode="auto">
              <a:xfrm>
                <a:off x="4640" y="3543"/>
                <a:ext cx="1010" cy="25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(S-ARROW)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4371976" y="12192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endParaRPr lang="en-US" sz="2000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Records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t.l</a:t>
            </a:r>
            <a:r>
              <a:rPr lang="en-US" dirty="0" smtClean="0"/>
              <a:t>		projection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=v</a:t>
            </a:r>
            <a:r>
              <a:rPr lang="en-US" baseline="-25000" dirty="0" smtClean="0"/>
              <a:t>i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/>
              <a:t>}	records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{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:T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 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159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228600" y="42672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For each i 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t</a:t>
              </a:r>
              <a:r>
                <a:rPr lang="en-US" baseline="-25000" dirty="0" smtClean="0">
                  <a:solidFill>
                    <a:srgbClr val="00B0F0"/>
                  </a:solidFill>
                  <a:sym typeface="Math B"/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: T</a:t>
              </a:r>
              <a:r>
                <a:rPr lang="en-US" baseline="-25000" dirty="0" smtClean="0">
                  <a:solidFill>
                    <a:srgbClr val="00B0F0"/>
                  </a:solidFill>
                  <a:sym typeface="Math B"/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  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dirty="0" smtClean="0">
                  <a:solidFill>
                    <a:srgbClr val="00B0F0"/>
                  </a:solidFill>
                </a:rPr>
                <a:t> {l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</a:rPr>
                <a:t>=</a:t>
              </a:r>
              <a:r>
                <a:rPr lang="en-US" dirty="0" err="1" smtClean="0">
                  <a:solidFill>
                    <a:srgbClr val="00B0F0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   </a:t>
              </a:r>
              <a:r>
                <a:rPr lang="en-US" baseline="30000" dirty="0" smtClean="0">
                  <a:solidFill>
                    <a:srgbClr val="00B0F0"/>
                  </a:solidFill>
                </a:rPr>
                <a:t>i </a:t>
              </a:r>
              <a:r>
                <a:rPr lang="en-US" baseline="30000" dirty="0" smtClean="0">
                  <a:solidFill>
                    <a:srgbClr val="00B0F0"/>
                  </a:solidFill>
                  <a:sym typeface="Symbol"/>
                </a:rPr>
                <a:t> 1..n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} 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: </a:t>
              </a:r>
              <a:r>
                <a:rPr lang="en-US" dirty="0" smtClean="0">
                  <a:solidFill>
                    <a:srgbClr val="00B0F0"/>
                  </a:solidFill>
                </a:rPr>
                <a:t>{ l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</a:rPr>
                <a:t>: T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baseline="30000" dirty="0" smtClean="0">
                  <a:solidFill>
                    <a:srgbClr val="00B0F0"/>
                  </a:solidFill>
                </a:rPr>
                <a:t>i </a:t>
              </a:r>
              <a:r>
                <a:rPr lang="en-US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}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</a:t>
              </a:r>
              <a:r>
                <a:rPr lang="en-US" dirty="0" err="1" smtClean="0">
                  <a:solidFill>
                    <a:srgbClr val="00B0F0"/>
                  </a:solidFill>
                </a:rPr>
                <a:t>Tuple</a:t>
              </a:r>
              <a:r>
                <a:rPr lang="en-US" dirty="0" smtClean="0">
                  <a:solidFill>
                    <a:srgbClr val="00B0F0"/>
                  </a:solidFill>
                </a:rPr>
                <a:t>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990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24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</a:t>
            </a:r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v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 }. l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v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(E-</a:t>
            </a:r>
            <a:r>
              <a:rPr lang="en-US" dirty="0" err="1" smtClean="0">
                <a:sym typeface="Symbol"/>
              </a:rPr>
              <a:t>ProjRCD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32"/>
          <p:cNvGrpSpPr/>
          <p:nvPr/>
        </p:nvGrpSpPr>
        <p:grpSpPr>
          <a:xfrm>
            <a:off x="4343400" y="1828800"/>
            <a:ext cx="2362200" cy="767834"/>
            <a:chOff x="4343400" y="2508766"/>
            <a:chExt cx="2362200" cy="767834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50876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288976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t.l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err="1" smtClean="0">
                  <a:sym typeface="Symbol"/>
                </a:rPr>
                <a:t>t’.l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2889766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</a:t>
              </a:r>
              <a:r>
                <a:rPr lang="en-US" dirty="0" smtClean="0"/>
                <a:t>}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76600" y="2667000"/>
            <a:ext cx="5791200" cy="750332"/>
            <a:chOff x="3352800" y="4888468"/>
            <a:chExt cx="57912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343400" y="4888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52800" y="5269468"/>
              <a:ext cx="533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 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i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j..n</a:t>
              </a:r>
              <a:r>
                <a:rPr lang="en-US" dirty="0" smtClean="0">
                  <a:sym typeface="Symbol"/>
                </a:rPr>
                <a:t>}  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,l</a:t>
              </a:r>
              <a:r>
                <a:rPr lang="en-US" baseline="-25000" dirty="0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err="1" smtClean="0">
                  <a:sym typeface="Symbol"/>
                </a:rPr>
                <a:t>,l</a:t>
              </a:r>
              <a:r>
                <a:rPr lang="en-US" baseline="-25000" dirty="0" err="1" smtClean="0">
                  <a:sym typeface="Symbol"/>
                </a:rPr>
                <a:t>k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k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k </a:t>
              </a:r>
              <a:r>
                <a:rPr lang="en-US" baseline="30000" dirty="0" smtClean="0">
                  <a:sym typeface="Symbol"/>
                </a:rPr>
                <a:t> j+1..n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352800" y="5257800"/>
              <a:ext cx="47244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24800" y="4964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04800" y="5257800"/>
            <a:ext cx="3810000" cy="814864"/>
            <a:chOff x="4800600" y="2373868"/>
            <a:chExt cx="3810000" cy="814864"/>
          </a:xfrm>
        </p:grpSpPr>
        <p:sp>
          <p:nvSpPr>
            <p:cNvPr id="59" name="TextBox 58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dirty="0" smtClean="0">
                  <a:solidFill>
                    <a:srgbClr val="00B0F0"/>
                  </a:solidFill>
                </a:rPr>
                <a:t> t.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l</a:t>
              </a:r>
              <a:r>
                <a:rPr lang="en-US" baseline="-25000" dirty="0" smtClean="0">
                  <a:solidFill>
                    <a:srgbClr val="00B0F0"/>
                  </a:solidFill>
                  <a:sym typeface="Math B"/>
                </a:rPr>
                <a:t>j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:  </a:t>
              </a:r>
              <a:r>
                <a:rPr lang="en-US" dirty="0" err="1" smtClean="0">
                  <a:solidFill>
                    <a:srgbClr val="00B0F0"/>
                  </a:solidFill>
                  <a:sym typeface="Math B"/>
                </a:rPr>
                <a:t>T</a:t>
              </a:r>
              <a:r>
                <a:rPr lang="en-US" baseline="-25000" dirty="0" err="1" smtClean="0">
                  <a:solidFill>
                    <a:srgbClr val="00B0F0"/>
                  </a:solidFill>
                  <a:sym typeface="Math B"/>
                </a:rPr>
                <a:t>j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dirty="0" smtClean="0">
                  <a:solidFill>
                    <a:srgbClr val="00B0F0"/>
                  </a:solidFill>
                </a:rPr>
                <a:t> t: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{ l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</a:rPr>
                <a:t>: T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i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baseline="30000" dirty="0" smtClean="0">
                  <a:solidFill>
                    <a:srgbClr val="00B0F0"/>
                  </a:solidFill>
                </a:rPr>
                <a:t>i </a:t>
              </a:r>
              <a:r>
                <a:rPr lang="en-US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} 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</a:t>
              </a:r>
              <a:r>
                <a:rPr lang="en-US" dirty="0" err="1" smtClean="0">
                  <a:solidFill>
                    <a:srgbClr val="00B0F0"/>
                  </a:solidFill>
                </a:rPr>
                <a:t>Proj</a:t>
              </a:r>
              <a:r>
                <a:rPr lang="en-US" dirty="0" smtClean="0">
                  <a:solidFill>
                    <a:srgbClr val="00B0F0"/>
                  </a:solidFill>
                </a:rPr>
                <a:t>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787524" y="3429000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err="1" smtClean="0">
                <a:solidFill>
                  <a:srgbClr val="FF0000"/>
                </a:solidFill>
              </a:rPr>
              <a:t>subtyping</a:t>
            </a:r>
            <a:r>
              <a:rPr lang="en-US" dirty="0" smtClean="0">
                <a:solidFill>
                  <a:srgbClr val="FF0000"/>
                </a:solidFill>
              </a:rPr>
              <a:t> rules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1400" y="4034135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{</a:t>
            </a:r>
            <a:r>
              <a:rPr lang="en-US" sz="2000" dirty="0" err="1" smtClean="0">
                <a:solidFill>
                  <a:srgbClr val="FF0000"/>
                </a:solidFill>
              </a:rPr>
              <a:t>l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 1..n+k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} &lt;: </a:t>
            </a:r>
            <a:r>
              <a:rPr lang="en-US" sz="2000" dirty="0" smtClean="0">
                <a:solidFill>
                  <a:srgbClr val="FF0000"/>
                </a:solidFill>
              </a:rPr>
              <a:t>{</a:t>
            </a:r>
            <a:r>
              <a:rPr lang="en-US" sz="2000" dirty="0" err="1" smtClean="0">
                <a:solidFill>
                  <a:srgbClr val="FF0000"/>
                </a:solidFill>
              </a:rPr>
              <a:t>l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 1..n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}       (S-RCDWIDTH)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35424" y="4648200"/>
            <a:ext cx="5032376" cy="762000"/>
            <a:chOff x="1216024" y="1768479"/>
            <a:chExt cx="5032376" cy="762000"/>
          </a:xfrm>
        </p:grpSpPr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1216024" y="1768479"/>
              <a:ext cx="2670176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For each </a:t>
              </a:r>
              <a:r>
                <a:rPr lang="en-US" sz="2000" dirty="0" err="1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S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endParaRPr lang="en-US" sz="2000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&lt;: </a:t>
              </a: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 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3094037" cy="301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" name="Text Box 21"/>
            <p:cNvSpPr txBox="1">
              <a:spLocks noChangeArrowheads="1"/>
            </p:cNvSpPr>
            <p:nvPr/>
          </p:nvSpPr>
          <p:spPr bwMode="auto">
            <a:xfrm>
              <a:off x="4340225" y="1905004"/>
              <a:ext cx="1908175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(S-RCDEPTH)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59024" y="5929312"/>
            <a:ext cx="6403976" cy="776288"/>
            <a:chOff x="1216024" y="1754191"/>
            <a:chExt cx="6403976" cy="776288"/>
          </a:xfrm>
        </p:grpSpPr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1216024" y="1754191"/>
              <a:ext cx="60229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 is a permutation of </a:t>
              </a: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&lt;: </a:t>
              </a:r>
              <a:r>
                <a:rPr lang="en-US" sz="2000" dirty="0" smtClean="0">
                  <a:solidFill>
                    <a:srgbClr val="FF0000"/>
                  </a:solidFill>
                </a:rPr>
                <a:t>{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} 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4267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5711825" y="1905004"/>
              <a:ext cx="19081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(S-RCDPERM)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61677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sym typeface="Math B"/>
              </a:rPr>
              <a:t></a:t>
            </a:r>
            <a:r>
              <a:rPr lang="en-US" sz="2400" dirty="0" smtClean="0">
                <a:solidFill>
                  <a:srgbClr val="00B0F0"/>
                </a:solidFill>
                <a:sym typeface="Symbol"/>
              </a:rPr>
              <a:t>(r : {x: Nat}. </a:t>
            </a:r>
            <a:r>
              <a:rPr lang="en-US" sz="2400" dirty="0" err="1" smtClean="0">
                <a:solidFill>
                  <a:srgbClr val="00B0F0"/>
                </a:solidFill>
                <a:sym typeface="Symbol"/>
              </a:rPr>
              <a:t>r.x</a:t>
            </a:r>
            <a:r>
              <a:rPr lang="en-US" sz="2400" dirty="0" smtClean="0">
                <a:solidFill>
                  <a:srgbClr val="00B0F0"/>
                </a:solidFill>
                <a:sym typeface="Symbol"/>
              </a:rPr>
              <a:t>) {x=0, y=0 } : T</a:t>
            </a:r>
            <a:endParaRPr lang="en-US" sz="2400" dirty="0">
              <a:solidFill>
                <a:srgbClr val="00B0F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81000" y="5535613"/>
            <a:ext cx="6937375" cy="712787"/>
            <a:chOff x="914400" y="5322888"/>
            <a:chExt cx="6937375" cy="712787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914400" y="5322888"/>
              <a:ext cx="36576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r :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{x: Nat}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.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/>
                </a:rPr>
                <a:t>r.x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: </a:t>
              </a:r>
              <a:r>
                <a:rPr lang="en-US" sz="2000" dirty="0" smtClean="0">
                  <a:solidFill>
                    <a:srgbClr val="00B0F0"/>
                  </a:solidFill>
                </a:rPr>
                <a:t>{x: Nat}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Symbol"/>
                </a:rPr>
                <a:t>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Symbol"/>
                </a:rPr>
                <a:t>T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" name="Line 20"/>
            <p:cNvSpPr>
              <a:spLocks noChangeShapeType="1"/>
            </p:cNvSpPr>
            <p:nvPr/>
          </p:nvSpPr>
          <p:spPr bwMode="auto">
            <a:xfrm flipV="1">
              <a:off x="1527174" y="5715000"/>
              <a:ext cx="4416426" cy="2540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6248400" y="563880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(T-APP)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4368800" y="5334000"/>
              <a:ext cx="2717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{x=0, y=0}: {x : Nat}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04800" y="3757136"/>
            <a:ext cx="4114800" cy="814864"/>
            <a:chOff x="4800600" y="2373868"/>
            <a:chExt cx="4114800" cy="814864"/>
          </a:xfrm>
        </p:grpSpPr>
        <p:sp>
          <p:nvSpPr>
            <p:cNvPr id="13" name="TextBox 12"/>
            <p:cNvSpPr txBox="1"/>
            <p:nvPr/>
          </p:nvSpPr>
          <p:spPr>
            <a:xfrm>
              <a:off x="4953000" y="2819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cs typeface="Times New Roman" pitchFamily="18" charset="0"/>
                </a:rPr>
                <a:t>r :</a:t>
              </a:r>
              <a:r>
                <a:rPr lang="en-US" dirty="0" smtClean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{x: Nat}</a:t>
              </a:r>
              <a:r>
                <a:rPr lang="en-US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r : T’ = {… x: T …}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724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</a:t>
              </a:r>
              <a:r>
                <a:rPr lang="en-US" dirty="0" err="1" smtClean="0">
                  <a:solidFill>
                    <a:srgbClr val="00B0F0"/>
                  </a:solidFill>
                </a:rPr>
                <a:t>Proj</a:t>
              </a:r>
              <a:r>
                <a:rPr lang="en-US" dirty="0" smtClean="0">
                  <a:solidFill>
                    <a:srgbClr val="00B0F0"/>
                  </a:solidFill>
                </a:rPr>
                <a:t>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304800" y="4737100"/>
            <a:ext cx="4575176" cy="673100"/>
            <a:chOff x="3038" y="2986"/>
            <a:chExt cx="2882" cy="424"/>
          </a:xfrm>
        </p:grpSpPr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584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r :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{x: Nat}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err="1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r.x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2256" cy="18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228600" y="2876550"/>
            <a:ext cx="4495800" cy="628650"/>
            <a:chOff x="3483" y="2582"/>
            <a:chExt cx="2832" cy="396"/>
          </a:xfrm>
        </p:grpSpPr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3554" y="2582"/>
              <a:ext cx="1753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r : T’ = {x:  T=Nat} 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18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FF0000"/>
                </a:solidFill>
                <a:sym typeface="Math B" pitchFamily="2" charset="2"/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5305" y="268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</a:t>
              </a:r>
              <a:r>
                <a:rPr lang="en-US" sz="2000" dirty="0">
                  <a:solidFill>
                    <a:srgbClr val="00B0F0"/>
                  </a:solidFill>
                </a:rPr>
                <a:t>T-VAR)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264024" y="2590800"/>
            <a:ext cx="4727576" cy="675342"/>
            <a:chOff x="1903412" y="3372710"/>
            <a:chExt cx="4727576" cy="675342"/>
          </a:xfrm>
        </p:grpSpPr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1903412" y="337429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{x=0, y=0}: S 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2084387" y="3750535"/>
              <a:ext cx="3157538" cy="2975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1905000" y="3783872"/>
              <a:ext cx="3095625" cy="261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5027613" y="352511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T-SUB)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auto">
            <a:xfrm>
              <a:off x="3751262" y="337271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 &lt;:{x : Nat}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38" name="Group 10"/>
          <p:cNvGrpSpPr/>
          <p:nvPr/>
        </p:nvGrpSpPr>
        <p:grpSpPr>
          <a:xfrm>
            <a:off x="4724400" y="1524000"/>
            <a:ext cx="3810000" cy="814864"/>
            <a:chOff x="4800600" y="2373868"/>
            <a:chExt cx="3810000" cy="814864"/>
          </a:xfrm>
        </p:grpSpPr>
        <p:sp>
          <p:nvSpPr>
            <p:cNvPr id="39" name="TextBox 38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0: Nat                0: Nat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876800" y="2819400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</a:t>
              </a:r>
              <a:r>
                <a:rPr lang="en-US" dirty="0" smtClean="0">
                  <a:solidFill>
                    <a:srgbClr val="00B0F0"/>
                  </a:solidFill>
                </a:rPr>
                <a:t> {x=0, y=0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} 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: S=</a:t>
              </a:r>
              <a:r>
                <a:rPr lang="en-US" dirty="0" smtClean="0">
                  <a:solidFill>
                    <a:srgbClr val="00B0F0"/>
                  </a:solidFill>
                </a:rPr>
                <a:t>{ x: Nat, y: Nat</a:t>
              </a:r>
              <a:r>
                <a:rPr lang="en-US" baseline="30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}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67600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</a:t>
              </a:r>
              <a:r>
                <a:rPr lang="en-US" dirty="0" err="1" smtClean="0">
                  <a:solidFill>
                    <a:srgbClr val="00B0F0"/>
                  </a:solidFill>
                </a:rPr>
                <a:t>Tuple</a:t>
              </a:r>
              <a:r>
                <a:rPr lang="en-US" dirty="0" smtClean="0">
                  <a:solidFill>
                    <a:srgbClr val="00B0F0"/>
                  </a:solidFill>
                </a:rPr>
                <a:t>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962400" y="1066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{x:Nat, y:Nat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} &lt;: </a:t>
            </a:r>
            <a:r>
              <a:rPr lang="en-US" sz="2000" dirty="0" smtClean="0">
                <a:solidFill>
                  <a:srgbClr val="FF0000"/>
                </a:solidFill>
              </a:rPr>
              <a:t>{x:Nat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}       (S-RCDWIDTH)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the type system(15.3)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Uniqueness of types</a:t>
            </a:r>
          </a:p>
          <a:p>
            <a:r>
              <a:rPr lang="en-US" dirty="0" smtClean="0"/>
              <a:t>Linear time type checking</a:t>
            </a:r>
          </a:p>
          <a:p>
            <a:r>
              <a:rPr lang="en-US" dirty="0" smtClean="0"/>
              <a:t>Type Safety </a:t>
            </a:r>
          </a:p>
          <a:p>
            <a:pPr lvl="1"/>
            <a:r>
              <a:rPr lang="en-US" dirty="0" smtClean="0"/>
              <a:t>Well typed programs cannot go wrong</a:t>
            </a:r>
          </a:p>
          <a:p>
            <a:pPr lvl="2"/>
            <a:r>
              <a:rPr lang="en-US" dirty="0" smtClean="0"/>
              <a:t>No undefined semantics</a:t>
            </a:r>
          </a:p>
          <a:p>
            <a:pPr lvl="2"/>
            <a:r>
              <a:rPr lang="en-US" dirty="0" smtClean="0"/>
              <a:t>No runtime checks</a:t>
            </a:r>
          </a:p>
          <a:p>
            <a:pPr lvl="1"/>
            <a:r>
              <a:rPr lang="en-US" dirty="0" smtClean="0"/>
              <a:t>If t is well typed then either t is a value or there exists an evaluation step t </a:t>
            </a:r>
            <a:r>
              <a:rPr lang="en-US" dirty="0" smtClean="0">
                <a:sym typeface="Symbol"/>
              </a:rPr>
              <a:t> t’ [Progress]</a:t>
            </a:r>
          </a:p>
          <a:p>
            <a:pPr lvl="1"/>
            <a:r>
              <a:rPr lang="en-US" dirty="0" smtClean="0">
                <a:sym typeface="Symbol"/>
              </a:rPr>
              <a:t>If t is well typed and </a:t>
            </a:r>
            <a:r>
              <a:rPr lang="en-US" dirty="0" smtClean="0"/>
              <a:t>there exists an evaluation step t </a:t>
            </a:r>
            <a:r>
              <a:rPr lang="en-US" dirty="0" smtClean="0">
                <a:sym typeface="Symbol"/>
              </a:rPr>
              <a:t> t’  then t’ is also well typed [Preservation]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828800"/>
            <a:ext cx="3505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r>
              <a:rPr lang="en-US" dirty="0" smtClean="0"/>
              <a:t>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Special case of ascription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8028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sym typeface="Symbol"/>
              </a:rPr>
              <a:t></a:t>
            </a:r>
            <a:r>
              <a:rPr lang="en-US" dirty="0" smtClean="0">
                <a:solidFill>
                  <a:srgbClr val="00B0F0"/>
                </a:solidFill>
                <a:sym typeface="Math B"/>
              </a:rPr>
              <a:t> t as T: T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0" y="4823936"/>
            <a:ext cx="3886200" cy="738664"/>
            <a:chOff x="685800" y="4900136"/>
            <a:chExt cx="3886200" cy="738664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269468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4900136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t : T 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62000" y="5269468"/>
              <a:ext cx="228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124200" y="49646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(T-ASCRIBE)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3668058"/>
            <a:ext cx="4727576" cy="675342"/>
            <a:chOff x="1903412" y="3372710"/>
            <a:chExt cx="4727576" cy="675342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903412" y="337429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  <a:sym typeface="Math B" pitchFamily="2" charset="2"/>
                </a:rPr>
                <a:t>t: S </a:t>
              </a:r>
              <a:r>
                <a:rPr lang="en-US" sz="20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084387" y="3750535"/>
              <a:ext cx="3157538" cy="2975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1905000" y="3783872"/>
              <a:ext cx="3095625" cy="261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5027613" y="352511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T-SUB)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751262" y="337271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S &lt;: T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Downcasting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Generate runtime assertion</a:t>
            </a:r>
          </a:p>
          <a:p>
            <a:r>
              <a:rPr lang="en-US" sz="2000" dirty="0" smtClean="0"/>
              <a:t>But the </a:t>
            </a:r>
            <a:r>
              <a:rPr lang="en-US" sz="2000" dirty="0" err="1" smtClean="0"/>
              <a:t>typechecker</a:t>
            </a:r>
            <a:r>
              <a:rPr lang="en-US" sz="2000" dirty="0" smtClean="0"/>
              <a:t> can assume the right type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200" y="1905000"/>
            <a:ext cx="4419600" cy="750332"/>
            <a:chOff x="838200" y="2667000"/>
            <a:chExt cx="4419600" cy="750332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3036332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26670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t : S 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838200" y="3036332"/>
              <a:ext cx="228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00400" y="2731532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(T-DOWNCAST)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0600" y="30480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t  as T : T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66800" y="2667000"/>
            <a:ext cx="3806825" cy="409575"/>
            <a:chOff x="4468813" y="6067425"/>
            <a:chExt cx="3806825" cy="409575"/>
          </a:xfrm>
        </p:grpSpPr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4468813" y="60801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v as T </a:t>
              </a:r>
              <a:r>
                <a:rPr lang="en-US" sz="2000" dirty="0">
                  <a:sym typeface="Symbol" pitchFamily="18" charset="2"/>
                </a:rPr>
                <a:t> </a:t>
              </a:r>
              <a:r>
                <a:rPr lang="en-US" sz="2000" dirty="0" smtClean="0">
                  <a:sym typeface="Symbol" pitchFamily="18" charset="2"/>
                </a:rPr>
                <a:t>v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705600" y="6067425"/>
              <a:ext cx="1570038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(E-ASCRIBE)</a:t>
              </a:r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0600" y="3048000"/>
            <a:ext cx="4953000" cy="738664"/>
            <a:chOff x="990600" y="4419600"/>
            <a:chExt cx="4953000" cy="738664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1143000" y="4724400"/>
              <a:ext cx="19812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v as T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v</a:t>
              </a:r>
              <a:endParaRPr lang="en-US" sz="2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3303587" y="4572000"/>
              <a:ext cx="2640013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(E-DOWNCAST)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6800" y="4788932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4419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v :T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990600" y="4788932"/>
              <a:ext cx="228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12" idx="1"/>
          </p:cNvCxnSpPr>
          <p:nvPr/>
        </p:nvCxnSpPr>
        <p:spPr>
          <a:xfrm flipV="1">
            <a:off x="1066800" y="2847975"/>
            <a:ext cx="3733800" cy="301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90600" y="35814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Progress is no longer guaranteed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4038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replace downcasts by dynamic type check</a:t>
            </a:r>
            <a:endParaRPr lang="en-US" sz="2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66800" y="4419600"/>
            <a:ext cx="4495800" cy="826532"/>
            <a:chOff x="2057400" y="4888468"/>
            <a:chExt cx="4495800" cy="826532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2179638" y="4888468"/>
              <a:ext cx="4373562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chemeClr val="tx1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 : S     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, x: T</a:t>
              </a:r>
              <a:r>
                <a:rPr lang="en-US" dirty="0" smtClean="0">
                  <a:solidFill>
                    <a:schemeClr val="tx1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: </a:t>
              </a:r>
              <a:r>
                <a:rPr lang="en-US" dirty="0" smtClean="0">
                  <a:solidFill>
                    <a:schemeClr val="tx1"/>
                  </a:solidFill>
                </a:rPr>
                <a:t>U       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chemeClr val="tx1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: </a:t>
              </a:r>
              <a:r>
                <a:rPr lang="en-US" dirty="0" smtClean="0">
                  <a:solidFill>
                    <a:schemeClr val="tx1"/>
                  </a:solidFill>
                </a:rPr>
                <a:t>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2208213" y="5345668"/>
              <a:ext cx="3471863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chemeClr val="tx1"/>
                  </a:solidFill>
                  <a:sym typeface="Math B"/>
                </a:rPr>
                <a:t>  </a:t>
              </a:r>
              <a:r>
                <a:rPr lang="en-US" dirty="0" smtClean="0">
                  <a:solidFill>
                    <a:schemeClr val="tx1"/>
                  </a:solidFill>
                </a:rPr>
                <a:t>if </a:t>
              </a: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ym typeface="Symbol"/>
                </a:rPr>
                <a:t>in T </a:t>
              </a:r>
              <a:r>
                <a:rPr lang="en-US" dirty="0" smtClean="0">
                  <a:solidFill>
                    <a:schemeClr val="tx1"/>
                  </a:solidFill>
                </a:rPr>
                <a:t>then x </a:t>
              </a:r>
              <a:r>
                <a:rPr lang="en-US" dirty="0" smtClean="0">
                  <a:solidFill>
                    <a:schemeClr val="tx1"/>
                  </a:solidFill>
                  <a:sym typeface="Math C"/>
                </a:rPr>
                <a:t> </a:t>
              </a: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else t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>
                  <a:solidFill>
                    <a:schemeClr val="tx1"/>
                  </a:solidFill>
                </a:rPr>
                <a:t>: </a:t>
              </a:r>
              <a:r>
                <a:rPr lang="en-US" smtClean="0">
                  <a:solidFill>
                    <a:schemeClr val="tx1"/>
                  </a:solidFill>
                </a:rPr>
                <a:t>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V="1">
              <a:off x="2057400" y="5377418"/>
              <a:ext cx="3151188" cy="269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127625" y="5101193"/>
              <a:ext cx="1402307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>
                  <a:solidFill>
                    <a:schemeClr val="tx1"/>
                  </a:solidFill>
                </a:rPr>
                <a:t>(</a:t>
              </a:r>
              <a:r>
                <a:rPr lang="en-US" dirty="0" smtClean="0">
                  <a:solidFill>
                    <a:schemeClr val="tx1"/>
                  </a:solidFill>
                </a:rPr>
                <a:t>T-TYPETEST)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14400" y="5181600"/>
            <a:ext cx="7772400" cy="738664"/>
            <a:chOff x="914400" y="5410200"/>
            <a:chExt cx="7772400" cy="738664"/>
          </a:xfrm>
        </p:grpSpPr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1066800" y="5715000"/>
              <a:ext cx="4876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if v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in T </a:t>
              </a:r>
              <a:r>
                <a:rPr lang="en-US" sz="2000" dirty="0" smtClean="0">
                  <a:solidFill>
                    <a:srgbClr val="00B0F0"/>
                  </a:solidFill>
                </a:rPr>
                <a:t>then x </a:t>
              </a:r>
              <a:r>
                <a:rPr lang="en-US" sz="2000" dirty="0" smtClean="0">
                  <a:solidFill>
                    <a:srgbClr val="00B0F0"/>
                  </a:solidFill>
                  <a:sym typeface="Math C"/>
                </a:rPr>
                <a:t> </a:t>
              </a:r>
              <a:r>
                <a:rPr lang="en-US" sz="2000" dirty="0" smtClean="0">
                  <a:solidFill>
                    <a:srgbClr val="00B0F0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2</a:t>
              </a:r>
              <a:r>
                <a:rPr lang="en-US" sz="2000" dirty="0" smtClean="0">
                  <a:solidFill>
                    <a:srgbClr val="00B0F0"/>
                  </a:solidFill>
                </a:rPr>
                <a:t> else 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3</a:t>
              </a:r>
              <a:r>
                <a:rPr lang="en-US" sz="2000" dirty="0" smtClean="0">
                  <a:solidFill>
                    <a:srgbClr val="00B0F0"/>
                  </a:solidFill>
                </a:rPr>
                <a:t> 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[x</a:t>
              </a:r>
              <a:r>
                <a:rPr lang="en-US" sz="2000" dirty="0" smtClean="0">
                  <a:solidFill>
                    <a:srgbClr val="00B0F0"/>
                  </a:solidFill>
                  <a:sym typeface="Math C"/>
                </a:rPr>
                <a:t> v] </a:t>
              </a:r>
              <a:r>
                <a:rPr lang="en-US" sz="2000" dirty="0" smtClean="0">
                  <a:solidFill>
                    <a:srgbClr val="00B0F0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2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endParaRPr lang="en-US" sz="2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509911" y="5562600"/>
              <a:ext cx="3176889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(E-TYPETESTT)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90599" y="5779532"/>
              <a:ext cx="3319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66799" y="5410200"/>
              <a:ext cx="2677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v :T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38" name="Straight Connector 37"/>
            <p:cNvCxnSpPr>
              <a:endCxn id="35" idx="1"/>
            </p:cNvCxnSpPr>
            <p:nvPr/>
          </p:nvCxnSpPr>
          <p:spPr>
            <a:xfrm flipV="1">
              <a:off x="914400" y="5762655"/>
              <a:ext cx="4595511" cy="1687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914400" y="5890736"/>
            <a:ext cx="7772400" cy="738664"/>
            <a:chOff x="914400" y="5410200"/>
            <a:chExt cx="7772400" cy="738664"/>
          </a:xfrm>
        </p:grpSpPr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1066800" y="5715000"/>
              <a:ext cx="4876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if v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in T </a:t>
              </a:r>
              <a:r>
                <a:rPr lang="en-US" sz="2000" dirty="0" smtClean="0">
                  <a:solidFill>
                    <a:srgbClr val="00B0F0"/>
                  </a:solidFill>
                </a:rPr>
                <a:t>then x </a:t>
              </a:r>
              <a:r>
                <a:rPr lang="en-US" sz="2000" dirty="0" smtClean="0">
                  <a:solidFill>
                    <a:srgbClr val="00B0F0"/>
                  </a:solidFill>
                  <a:sym typeface="Math C"/>
                </a:rPr>
                <a:t> </a:t>
              </a:r>
              <a:r>
                <a:rPr lang="en-US" sz="2000" dirty="0" smtClean="0">
                  <a:solidFill>
                    <a:srgbClr val="00B0F0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2</a:t>
              </a:r>
              <a:r>
                <a:rPr lang="en-US" sz="2000" dirty="0" smtClean="0">
                  <a:solidFill>
                    <a:srgbClr val="00B0F0"/>
                  </a:solidFill>
                </a:rPr>
                <a:t> else 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3</a:t>
              </a:r>
              <a:r>
                <a:rPr lang="en-US" sz="2000" dirty="0" smtClean="0">
                  <a:solidFill>
                    <a:srgbClr val="00B0F0"/>
                  </a:solidFill>
                </a:rPr>
                <a:t> 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rgbClr val="00B0F0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</a:rPr>
                <a:t>3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endParaRPr lang="en-US" sz="2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5509911" y="5562600"/>
              <a:ext cx="3176889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(E-TYPETESTF)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90599" y="5779532"/>
              <a:ext cx="3319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66799" y="5410200"/>
              <a:ext cx="2677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sym typeface="Math C"/>
                </a:rPr>
                <a:t></a:t>
              </a:r>
              <a:r>
                <a:rPr lang="en-US" dirty="0" smtClean="0">
                  <a:solidFill>
                    <a:srgbClr val="00B0F0"/>
                  </a:solidFill>
                  <a:sym typeface="Math B"/>
                </a:rPr>
                <a:t>v :T	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48" name="Straight Connector 47"/>
            <p:cNvCxnSpPr>
              <a:endCxn id="45" idx="1"/>
            </p:cNvCxnSpPr>
            <p:nvPr/>
          </p:nvCxnSpPr>
          <p:spPr>
            <a:xfrm flipV="1">
              <a:off x="914400" y="5762655"/>
              <a:ext cx="4595511" cy="1687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Downcasting</a:t>
            </a:r>
            <a:r>
              <a:rPr lang="en-US" dirty="0" smtClean="0"/>
              <a:t> vs.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ym typeface="Symbol"/>
              </a:rPr>
              <a:t>Downcasting</a:t>
            </a:r>
            <a:r>
              <a:rPr lang="en-US" dirty="0" smtClean="0">
                <a:sym typeface="Symbol"/>
              </a:rPr>
              <a:t> is useful for reflection</a:t>
            </a:r>
          </a:p>
          <a:p>
            <a:r>
              <a:rPr lang="en-US" dirty="0" smtClean="0"/>
              <a:t>Polymorphism saves the need for downcasts in most cases</a:t>
            </a:r>
          </a:p>
          <a:p>
            <a:pPr lvl="1"/>
            <a:r>
              <a:rPr lang="en-US" dirty="0" smtClean="0"/>
              <a:t>reverse : </a:t>
            </a:r>
            <a:r>
              <a:rPr lang="en-US" dirty="0" smtClean="0">
                <a:sym typeface="Symbol"/>
              </a:rPr>
              <a:t>X: list X  list X</a:t>
            </a:r>
          </a:p>
          <a:p>
            <a:r>
              <a:rPr lang="en-US" dirty="0" smtClean="0">
                <a:sym typeface="Symbol"/>
              </a:rPr>
              <a:t>Polymorphism leads to shorter and more secure code</a:t>
            </a:r>
          </a:p>
          <a:p>
            <a:r>
              <a:rPr lang="en-US" dirty="0" smtClean="0">
                <a:sym typeface="Symbol"/>
              </a:rPr>
              <a:t>Polymorphism can have better performance</a:t>
            </a:r>
          </a:p>
          <a:p>
            <a:r>
              <a:rPr lang="en-US" dirty="0" err="1" smtClean="0">
                <a:sym typeface="Symbol"/>
              </a:rPr>
              <a:t>Downcasting</a:t>
            </a:r>
            <a:r>
              <a:rPr lang="en-US" dirty="0" smtClean="0">
                <a:sym typeface="Symbol"/>
              </a:rPr>
              <a:t> complicates the runtime system</a:t>
            </a:r>
          </a:p>
          <a:p>
            <a:r>
              <a:rPr lang="en-US" dirty="0" smtClean="0">
                <a:sym typeface="Symbol"/>
              </a:rPr>
              <a:t>Polymorphism complicates language definition</a:t>
            </a:r>
          </a:p>
          <a:p>
            <a:r>
              <a:rPr lang="en-US" dirty="0" smtClean="0">
                <a:sym typeface="Symbol"/>
              </a:rPr>
              <a:t>The interactions between polymorphism and </a:t>
            </a:r>
            <a:r>
              <a:rPr lang="en-US" dirty="0" err="1" smtClean="0">
                <a:sym typeface="Symbol"/>
              </a:rPr>
              <a:t>subtyping</a:t>
            </a:r>
            <a:r>
              <a:rPr lang="en-US" dirty="0" smtClean="0">
                <a:sym typeface="Symbol"/>
              </a:rPr>
              <a:t> complicates type checking/inference</a:t>
            </a:r>
          </a:p>
          <a:p>
            <a:pPr lvl="1"/>
            <a:r>
              <a:rPr lang="en-US" dirty="0" smtClean="0">
                <a:sym typeface="Symbol"/>
              </a:rPr>
              <a:t>Irrelevant for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Variants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                      Terms:</a:t>
            </a:r>
          </a:p>
          <a:p>
            <a:r>
              <a:rPr lang="en-US" dirty="0" smtClean="0"/>
              <a:t>   &lt;l=t&gt;  </a:t>
            </a:r>
            <a:r>
              <a:rPr lang="en-US" dirty="0" smtClean="0">
                <a:solidFill>
                  <a:srgbClr val="FF0000"/>
                </a:solidFill>
              </a:rPr>
              <a:t>as T                                     </a:t>
            </a:r>
            <a:r>
              <a:rPr lang="en-US" dirty="0" smtClean="0"/>
              <a:t>tagging</a:t>
            </a:r>
          </a:p>
          <a:p>
            <a:r>
              <a:rPr lang="en-US" dirty="0" smtClean="0"/>
              <a:t>   case t of  &lt;l</a:t>
            </a:r>
            <a:r>
              <a:rPr lang="en-US" baseline="-25000" dirty="0" smtClean="0"/>
              <a:t>i</a:t>
            </a:r>
            <a:r>
              <a:rPr lang="en-US" dirty="0" smtClean="0"/>
              <a:t> = x</a:t>
            </a:r>
            <a:r>
              <a:rPr lang="en-US" baseline="-25000" dirty="0" smtClean="0"/>
              <a:t>i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       case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&lt;l=v&gt; </a:t>
            </a:r>
            <a:r>
              <a:rPr lang="en-US" dirty="0" smtClean="0">
                <a:solidFill>
                  <a:srgbClr val="FF0000"/>
                </a:solidFill>
              </a:rPr>
              <a:t>as T</a:t>
            </a:r>
            <a:r>
              <a:rPr lang="en-US" dirty="0" smtClean="0"/>
              <a:t>	tagged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&lt;l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aseline="30000" dirty="0" smtClean="0">
                <a:sym typeface="Symbol"/>
              </a:rPr>
              <a:t>i 1..n</a:t>
            </a:r>
            <a:r>
              <a:rPr lang="en-US" dirty="0" smtClean="0">
                <a:sym typeface="Symbol"/>
              </a:rPr>
              <a:t>&gt;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/>
              <a:t>	type of variants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506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syntactic forms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3810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5421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(&lt;l</a:t>
            </a:r>
            <a:r>
              <a:rPr lang="en-US" baseline="-25000" dirty="0" smtClean="0">
                <a:sym typeface="Symbol"/>
              </a:rPr>
              <a:t>j </a:t>
            </a:r>
            <a:r>
              <a:rPr lang="en-US" dirty="0" smtClean="0">
                <a:sym typeface="Symbol"/>
              </a:rPr>
              <a:t>= v&gt; as T) of </a:t>
            </a:r>
            <a:r>
              <a:rPr lang="en-US" dirty="0" smtClean="0"/>
              <a:t>&lt;l</a:t>
            </a:r>
            <a:r>
              <a:rPr lang="en-US" baseline="-25000" dirty="0" smtClean="0"/>
              <a:t>i</a:t>
            </a:r>
            <a:r>
              <a:rPr lang="en-US" dirty="0" smtClean="0"/>
              <a:t> = x</a:t>
            </a:r>
            <a:r>
              <a:rPr lang="en-US" baseline="-25000" dirty="0" smtClean="0"/>
              <a:t>i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 [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err="1" smtClean="0">
                <a:sym typeface="Math C"/>
              </a:rPr>
              <a:t></a:t>
            </a:r>
            <a:r>
              <a:rPr lang="en-US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]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CaseVariant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64"/>
          <p:cNvGrpSpPr/>
          <p:nvPr/>
        </p:nvGrpSpPr>
        <p:grpSpPr>
          <a:xfrm>
            <a:off x="304800" y="5726668"/>
            <a:ext cx="7391400" cy="750332"/>
            <a:chOff x="304800" y="5574268"/>
            <a:chExt cx="73914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55742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" y="5955268"/>
              <a:ext cx="662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case t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smtClean="0"/>
                <a:t>case t’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04800" y="5943600"/>
              <a:ext cx="57150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05600" y="594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(E-CASE)</a:t>
              </a:r>
              <a:endParaRPr lang="en-US" dirty="0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304800" y="4267200"/>
            <a:ext cx="3886200" cy="750332"/>
            <a:chOff x="4343400" y="4202668"/>
            <a:chExt cx="3886200" cy="750332"/>
          </a:xfrm>
        </p:grpSpPr>
        <p:sp>
          <p:nvSpPr>
            <p:cNvPr id="68" name="TextBox 67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i</a:t>
              </a:r>
              <a:endParaRPr lang="en-US" baseline="-25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3400" y="4583668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&lt;l 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&gt;  as T &lt;l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-25000" dirty="0" smtClean="0">
                  <a:sym typeface="Symbol"/>
                </a:rPr>
                <a:t>  </a:t>
              </a:r>
              <a:r>
                <a:rPr lang="en-US" dirty="0" smtClean="0">
                  <a:sym typeface="Symbol"/>
                </a:rPr>
                <a:t>as T</a:t>
              </a:r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858000" y="44312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(E-VARIANT)</a:t>
              </a:r>
              <a:endParaRPr lang="en-US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219200" y="19050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43000" y="31242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48768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38400" y="48768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Modified Type rules for Variants 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                      Terms:</a:t>
            </a:r>
          </a:p>
          <a:p>
            <a:r>
              <a:rPr lang="en-US" dirty="0" smtClean="0"/>
              <a:t>   &lt;l=t&gt;  </a:t>
            </a:r>
            <a:r>
              <a:rPr lang="en-US" dirty="0" smtClean="0">
                <a:solidFill>
                  <a:srgbClr val="FF0000"/>
                </a:solidFill>
              </a:rPr>
              <a:t>as T                                     </a:t>
            </a:r>
            <a:r>
              <a:rPr lang="en-US" dirty="0" smtClean="0"/>
              <a:t>tagging</a:t>
            </a:r>
          </a:p>
          <a:p>
            <a:r>
              <a:rPr lang="en-US" dirty="0" smtClean="0"/>
              <a:t>   case t of  &lt;l</a:t>
            </a:r>
            <a:r>
              <a:rPr lang="en-US" baseline="-25000" dirty="0" smtClean="0"/>
              <a:t>i</a:t>
            </a:r>
            <a:r>
              <a:rPr lang="en-US" dirty="0" smtClean="0"/>
              <a:t> = x</a:t>
            </a:r>
            <a:r>
              <a:rPr lang="en-US" baseline="-25000" dirty="0" smtClean="0"/>
              <a:t>i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       case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&lt;l=v&gt; </a:t>
            </a:r>
            <a:r>
              <a:rPr lang="en-US" dirty="0" smtClean="0">
                <a:solidFill>
                  <a:srgbClr val="FF0000"/>
                </a:solidFill>
              </a:rPr>
              <a:t>as T</a:t>
            </a:r>
            <a:r>
              <a:rPr lang="en-US" dirty="0" smtClean="0"/>
              <a:t>	tagged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&lt;l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aseline="30000" dirty="0" smtClean="0">
                <a:sym typeface="Symbol"/>
              </a:rPr>
              <a:t>i 1..n</a:t>
            </a:r>
            <a:r>
              <a:rPr lang="en-US" dirty="0" smtClean="0">
                <a:sym typeface="Symbol"/>
              </a:rPr>
              <a:t>&gt;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/>
              <a:t>	type of variants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506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86200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typing rules</a:t>
            </a:r>
            <a:endParaRPr lang="en-US" dirty="0"/>
          </a:p>
        </p:txBody>
      </p:sp>
      <p:grpSp>
        <p:nvGrpSpPr>
          <p:cNvPr id="9" name="Group 44"/>
          <p:cNvGrpSpPr/>
          <p:nvPr/>
        </p:nvGrpSpPr>
        <p:grpSpPr>
          <a:xfrm>
            <a:off x="-76200" y="4202668"/>
            <a:ext cx="5029200" cy="750332"/>
            <a:chOff x="3886200" y="2590800"/>
            <a:chExt cx="5029200" cy="750332"/>
          </a:xfrm>
        </p:grpSpPr>
        <p:sp>
          <p:nvSpPr>
            <p:cNvPr id="55" name="TextBox 54"/>
            <p:cNvSpPr txBox="1"/>
            <p:nvPr/>
          </p:nvSpPr>
          <p:spPr>
            <a:xfrm>
              <a:off x="5486400" y="2590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 : 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endParaRPr lang="en-US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886200" y="2971800"/>
              <a:ext cx="3657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886200" y="2971800"/>
              <a:ext cx="434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&lt;l </a:t>
              </a:r>
              <a:r>
                <a:rPr lang="en-US" baseline="-25000" dirty="0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=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&gt;</a:t>
              </a:r>
              <a:r>
                <a:rPr lang="en-US" baseline="-25000" dirty="0" smtClean="0">
                  <a:sym typeface="Math B"/>
                </a:rPr>
                <a:t> </a:t>
              </a:r>
              <a:r>
                <a:rPr lang="en-US" dirty="0" smtClean="0">
                  <a:sym typeface="Math B"/>
                </a:rPr>
                <a:t>as </a:t>
              </a:r>
              <a:r>
                <a:rPr lang="en-US" dirty="0" smtClean="0"/>
                <a:t>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30000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 :  </a:t>
              </a:r>
              <a:r>
                <a:rPr lang="en-US" dirty="0" smtClean="0"/>
                <a:t>&lt; </a:t>
              </a:r>
              <a:r>
                <a:rPr lang="en-US" dirty="0" err="1" smtClean="0"/>
                <a:t>l</a:t>
              </a:r>
              <a:r>
                <a:rPr lang="en-US" baseline="-25000" dirty="0" err="1" smtClean="0"/>
                <a:t>j</a:t>
              </a:r>
              <a:r>
                <a:rPr lang="en-US" dirty="0" smtClean="0"/>
                <a:t>= 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j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&gt;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467600" y="2895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(T-VARIANT)</a:t>
              </a:r>
              <a:endParaRPr lang="en-US" dirty="0"/>
            </a:p>
          </p:txBody>
        </p:sp>
      </p:grpSp>
      <p:grpSp>
        <p:nvGrpSpPr>
          <p:cNvPr id="11" name="Group 76"/>
          <p:cNvGrpSpPr/>
          <p:nvPr/>
        </p:nvGrpSpPr>
        <p:grpSpPr>
          <a:xfrm>
            <a:off x="304800" y="5040868"/>
            <a:ext cx="3657600" cy="1055132"/>
            <a:chOff x="5486400" y="3733800"/>
            <a:chExt cx="3657600" cy="1055132"/>
          </a:xfrm>
        </p:grpSpPr>
        <p:sp>
          <p:nvSpPr>
            <p:cNvPr id="72" name="TextBox 71"/>
            <p:cNvSpPr txBox="1"/>
            <p:nvPr/>
          </p:nvSpPr>
          <p:spPr>
            <a:xfrm>
              <a:off x="5486400" y="3733800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For each i , x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:T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: T</a:t>
              </a:r>
            </a:p>
            <a:p>
              <a:r>
                <a:rPr lang="en-US" dirty="0" smtClean="0">
                  <a:sym typeface="Symbol"/>
                </a:rPr>
                <a:t> </a:t>
              </a:r>
              <a:r>
                <a:rPr lang="en-US" dirty="0" smtClean="0">
                  <a:sym typeface="Math B"/>
                </a:rPr>
                <a:t>t : </a:t>
              </a:r>
              <a:r>
                <a:rPr lang="en-US" dirty="0" smtClean="0"/>
                <a:t>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30000" dirty="0" smtClean="0">
                  <a:sym typeface="Symbol"/>
                </a:rPr>
                <a:t> </a:t>
              </a:r>
              <a:endParaRPr lang="en-US" dirty="0" smtClean="0">
                <a:sym typeface="Math B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486400" y="44196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84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(T-CASE)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19800" y="44196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case t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 </a:t>
              </a:r>
              <a:r>
                <a:rPr lang="en-US" dirty="0" smtClean="0">
                  <a:sym typeface="Symbol"/>
                </a:rPr>
                <a:t>: T</a:t>
              </a:r>
              <a:endParaRPr lang="en-US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219200" y="19050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43000" y="312420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4400" y="4736068"/>
            <a:ext cx="1447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3600" y="990600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err="1" smtClean="0">
                <a:solidFill>
                  <a:srgbClr val="FF0000"/>
                </a:solidFill>
              </a:rPr>
              <a:t>subtyping</a:t>
            </a:r>
            <a:r>
              <a:rPr lang="en-US" dirty="0" smtClean="0">
                <a:solidFill>
                  <a:srgbClr val="FF0000"/>
                </a:solidFill>
              </a:rPr>
              <a:t> rules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14800" y="150489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&lt;</a:t>
            </a:r>
            <a:r>
              <a:rPr lang="en-US" sz="2000" dirty="0" err="1" smtClean="0">
                <a:solidFill>
                  <a:srgbClr val="FF0000"/>
                </a:solidFill>
              </a:rPr>
              <a:t>l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 1..n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&gt;  &lt;: </a:t>
            </a:r>
            <a:r>
              <a:rPr lang="en-US" sz="2000" dirty="0" smtClean="0">
                <a:solidFill>
                  <a:srgbClr val="FF0000"/>
                </a:solidFill>
              </a:rPr>
              <a:t>&lt;</a:t>
            </a:r>
            <a:r>
              <a:rPr lang="en-US" sz="2000" dirty="0" err="1" smtClean="0">
                <a:solidFill>
                  <a:srgbClr val="FF0000"/>
                </a:solidFill>
              </a:rPr>
              <a:t>l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 1..n +k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&gt; (S-VARIANTWIDTH)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276600" y="2362200"/>
            <a:ext cx="5791200" cy="844411"/>
            <a:chOff x="1216024" y="1768479"/>
            <a:chExt cx="5032376" cy="844411"/>
          </a:xfrm>
        </p:grpSpPr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1216024" y="1768479"/>
              <a:ext cx="2670176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For each </a:t>
              </a:r>
              <a:r>
                <a:rPr lang="en-US" sz="2000" dirty="0" err="1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S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FF0000"/>
                  </a:solidFill>
                  <a:sym typeface="Symbol" pitchFamily="18" charset="2"/>
                </a:rPr>
                <a:t>i</a:t>
              </a:r>
              <a:endParaRPr lang="en-US" sz="2000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 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&lt;: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 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 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3094037" cy="301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340225" y="1905004"/>
              <a:ext cx="1908175" cy="70788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(S-VARIANTDEPTH)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44824" y="3714690"/>
            <a:ext cx="6175376" cy="781110"/>
            <a:chOff x="1216024" y="1749369"/>
            <a:chExt cx="6175376" cy="781110"/>
          </a:xfrm>
        </p:grpSpPr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1216024" y="1749369"/>
              <a:ext cx="60229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 is a permutation of </a:t>
              </a:r>
              <a:r>
                <a:rPr lang="en-US" sz="2000" dirty="0" smtClean="0">
                  <a:solidFill>
                    <a:srgbClr val="FF0000"/>
                  </a:solidFill>
                </a:rPr>
                <a:t>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</a:t>
              </a:r>
              <a:endPara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FF0000"/>
                  </a:solidFill>
                </a:rPr>
                <a:t>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k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j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j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</a:t>
              </a:r>
              <a:r>
                <a:rPr lang="en-US" sz="2000" dirty="0" smtClean="0">
                  <a:solidFill>
                    <a:srgbClr val="FF0000"/>
                  </a:solidFill>
                  <a:sym typeface="Symbol" pitchFamily="18" charset="2"/>
                </a:rPr>
                <a:t> &lt;: &lt;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FF000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FF0000"/>
                  </a:solidFill>
                  <a:sym typeface="Symbol"/>
                </a:rPr>
                <a:t>&gt; </a:t>
              </a:r>
              <a:endParaRPr lang="en-US" sz="2000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4267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5257800" y="1905004"/>
              <a:ext cx="21336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(S-VARIANTPERM)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14600" y="1436687"/>
            <a:ext cx="4727576" cy="773113"/>
            <a:chOff x="2672" y="3448"/>
            <a:chExt cx="2978" cy="487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 &lt;: T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List S  &lt;: List T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640" y="3543"/>
              <a:ext cx="101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(S-List)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Typed Lambda Calculus</a:t>
            </a:r>
          </a:p>
        </p:txBody>
      </p:sp>
      <p:sp>
        <p:nvSpPr>
          <p:cNvPr id="733189" name="Text Box 5"/>
          <p:cNvSpPr txBox="1">
            <a:spLocks noChangeArrowheads="1"/>
          </p:cNvSpPr>
          <p:nvPr/>
        </p:nvSpPr>
        <p:spPr bwMode="auto">
          <a:xfrm>
            <a:off x="950913" y="1717675"/>
            <a:ext cx="5694362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33191" name="Text Box 7"/>
          <p:cNvSpPr txBox="1">
            <a:spLocks noChangeArrowheads="1"/>
          </p:cNvSpPr>
          <p:nvPr/>
        </p:nvSpPr>
        <p:spPr bwMode="auto">
          <a:xfrm>
            <a:off x="779463" y="4232275"/>
            <a:ext cx="5694362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9" grpId="0"/>
      <p:bldP spid="7331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14600" y="1436687"/>
            <a:ext cx="4727576" cy="773113"/>
            <a:chOff x="2672" y="3448"/>
            <a:chExt cx="2978" cy="487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 &lt;: T         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S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ref S  &lt;: ref T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640" y="3543"/>
              <a:ext cx="101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(S-Ref)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14600" y="1436687"/>
            <a:ext cx="4727576" cy="773113"/>
            <a:chOff x="2672" y="3448"/>
            <a:chExt cx="2978" cy="487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 &lt;: T         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S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Array S  &lt;: Array T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640" y="3543"/>
              <a:ext cx="101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(S-Array)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2590800" y="2960687"/>
            <a:ext cx="4727576" cy="773113"/>
            <a:chOff x="2672" y="3448"/>
            <a:chExt cx="2978" cy="487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 &lt;: T          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Array S  &lt;: Array T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4640" y="3543"/>
              <a:ext cx="101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ArrayJava</a:t>
              </a:r>
              <a:r>
                <a:rPr lang="en-US" sz="2000" dirty="0" smtClean="0">
                  <a:solidFill>
                    <a:srgbClr val="00B0F0"/>
                  </a:solidFill>
                </a:rPr>
                <a:t>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Bool</a:t>
            </a:r>
            <a:r>
              <a:rPr lang="en-US" dirty="0" smtClean="0">
                <a:solidFill>
                  <a:srgbClr val="00B0F0"/>
                </a:solidFill>
              </a:rPr>
              <a:t>  &lt;:  Nat          (S-</a:t>
            </a:r>
            <a:r>
              <a:rPr lang="en-US" dirty="0" err="1" smtClean="0">
                <a:solidFill>
                  <a:srgbClr val="00B0F0"/>
                </a:solidFill>
              </a:rPr>
              <a:t>BoolNat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Coercion Semantics for </a:t>
            </a:r>
            <a:r>
              <a:rPr lang="en-US" sz="3600" dirty="0" err="1" smtClean="0"/>
              <a:t>Subtyping</a:t>
            </a:r>
            <a:r>
              <a:rPr lang="en-US" sz="3600" dirty="0" smtClean="0"/>
              <a:t> (15.6)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compiler can perform conversions between types</a:t>
            </a:r>
          </a:p>
          <a:p>
            <a:pPr lvl="1"/>
            <a:r>
              <a:rPr lang="en-US" dirty="0" smtClean="0"/>
              <a:t>Sometimes at </a:t>
            </a:r>
            <a:r>
              <a:rPr lang="en-US" smtClean="0"/>
              <a:t>compile time</a:t>
            </a:r>
            <a:endParaRPr lang="en-US" dirty="0" smtClean="0"/>
          </a:p>
          <a:p>
            <a:r>
              <a:rPr lang="en-US" dirty="0" err="1" smtClean="0"/>
              <a:t>Subtyping</a:t>
            </a:r>
            <a:r>
              <a:rPr lang="en-US" dirty="0" smtClean="0"/>
              <a:t> is no longer transparent</a:t>
            </a:r>
          </a:p>
          <a:p>
            <a:r>
              <a:rPr lang="en-US" dirty="0" smtClean="0"/>
              <a:t>Improve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Subtyping</a:t>
            </a:r>
            <a:r>
              <a:rPr lang="en-US" dirty="0" smtClean="0"/>
              <a:t> improves reuse</a:t>
            </a:r>
          </a:p>
          <a:p>
            <a:r>
              <a:rPr lang="en-US" dirty="0" smtClean="0"/>
              <a:t>Tricky semantics</a:t>
            </a:r>
          </a:p>
          <a:p>
            <a:r>
              <a:rPr lang="en-US" dirty="0" smtClean="0"/>
              <a:t>Complicates type checking/inference</a:t>
            </a:r>
          </a:p>
          <a:p>
            <a:r>
              <a:rPr lang="en-US" dirty="0" smtClean="0"/>
              <a:t>Well understood for many language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1636713"/>
            <a:ext cx="4364038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98438" y="3919538"/>
            <a:ext cx="4699000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90500" y="5238750"/>
            <a:ext cx="4291013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</a:rPr>
              <a:t>::=                       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                    empty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      , x : T</a:t>
            </a:r>
            <a:r>
              <a:rPr lang="en-US" sz="2000" dirty="0">
                <a:solidFill>
                  <a:srgbClr val="00B0F0"/>
                </a:solidFill>
              </a:rPr>
              <a:t>        term variable binding</a:t>
            </a: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5049838" y="14224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>
                <a:solidFill>
                  <a:srgbClr val="00B0F0"/>
                </a:solidFill>
                <a:sym typeface="Math B" pitchFamily="2" charset="2"/>
              </a:rPr>
              <a:t> t : 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87938" y="1984375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x : T</a:t>
              </a: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68826" y="2889250"/>
            <a:ext cx="4575176" cy="773113"/>
            <a:chOff x="3038" y="2986"/>
            <a:chExt cx="2882" cy="487"/>
          </a:xfrm>
        </p:grpSpPr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,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52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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.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: </a:t>
              </a:r>
              <a:r>
                <a:rPr lang="en-US" sz="2000" smtClean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T</a:t>
              </a:r>
              <a:r>
                <a:rPr lang="en-US" sz="2000" baseline="-25000" dirty="0">
                  <a:solidFill>
                    <a:srgbClr val="00B0F0"/>
                  </a:solidFill>
                  <a:sym typeface="Symbol" pitchFamily="18" charset="2"/>
                </a:rPr>
                <a:t>2</a:t>
              </a:r>
            </a:p>
          </p:txBody>
        </p:sp>
        <p:sp>
          <p:nvSpPr>
            <p:cNvPr id="44053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4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sp>
        <p:nvSpPr>
          <p:cNvPr id="44046" name="Text Box 18"/>
          <p:cNvSpPr txBox="1">
            <a:spLocks noChangeArrowheads="1"/>
          </p:cNvSpPr>
          <p:nvPr/>
        </p:nvSpPr>
        <p:spPr bwMode="auto">
          <a:xfrm>
            <a:off x="4349750" y="3887788"/>
            <a:ext cx="195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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: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12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7" name="Text Box 19"/>
          <p:cNvSpPr txBox="1">
            <a:spLocks noChangeArrowheads="1"/>
          </p:cNvSpPr>
          <p:nvPr/>
        </p:nvSpPr>
        <p:spPr bwMode="auto">
          <a:xfrm>
            <a:off x="4530725" y="4264025"/>
            <a:ext cx="31575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>
                <a:solidFill>
                  <a:srgbClr val="00B0F0"/>
                </a:solidFill>
                <a:sym typeface="Math B" pitchFamily="2" charset="2"/>
              </a:rPr>
              <a:t> 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sz="2000" baseline="-25000">
                <a:solidFill>
                  <a:srgbClr val="00B0F0"/>
                </a:solidFill>
                <a:sym typeface="Symbol" pitchFamily="18" charset="2"/>
              </a:rPr>
              <a:t>1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 t</a:t>
            </a:r>
            <a:r>
              <a:rPr lang="en-US" sz="2000" baseline="-2500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B0F0"/>
                </a:solidFill>
                <a:sym typeface="Symbol" pitchFamily="18" charset="2"/>
              </a:rPr>
              <a:t> :</a:t>
            </a:r>
            <a:r>
              <a:rPr lang="en-US" sz="2000">
                <a:solidFill>
                  <a:srgbClr val="00B0F0"/>
                </a:solidFill>
                <a:sym typeface="Math B" pitchFamily="2" charset="2"/>
              </a:rPr>
              <a:t> T</a:t>
            </a:r>
            <a:r>
              <a:rPr lang="en-US" sz="2000" baseline="-25000">
                <a:solidFill>
                  <a:srgbClr val="00B0F0"/>
                </a:solidFill>
                <a:sym typeface="Math B" pitchFamily="2" charset="2"/>
              </a:rPr>
              <a:t>12</a:t>
            </a:r>
            <a:endParaRPr lang="en-US" sz="2000" baseline="-25000">
              <a:solidFill>
                <a:srgbClr val="00B0F0"/>
              </a:solidFill>
              <a:sym typeface="Symbol" pitchFamily="18" charset="2"/>
            </a:endParaRPr>
          </a:p>
        </p:txBody>
      </p:sp>
      <p:sp>
        <p:nvSpPr>
          <p:cNvPr id="44048" name="Line 20"/>
          <p:cNvSpPr>
            <a:spLocks noChangeShapeType="1"/>
          </p:cNvSpPr>
          <p:nvPr/>
        </p:nvSpPr>
        <p:spPr bwMode="auto">
          <a:xfrm>
            <a:off x="4267200" y="4267200"/>
            <a:ext cx="3179763" cy="3016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44049" name="Text Box 21"/>
          <p:cNvSpPr txBox="1">
            <a:spLocks noChangeArrowheads="1"/>
          </p:cNvSpPr>
          <p:nvPr/>
        </p:nvSpPr>
        <p:spPr bwMode="auto">
          <a:xfrm>
            <a:off x="7540626" y="4052888"/>
            <a:ext cx="16033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(T-APP)</a:t>
            </a:r>
          </a:p>
        </p:txBody>
      </p:sp>
      <p:sp>
        <p:nvSpPr>
          <p:cNvPr id="44050" name="Text Box 22"/>
          <p:cNvSpPr txBox="1">
            <a:spLocks noChangeArrowheads="1"/>
          </p:cNvSpPr>
          <p:nvPr/>
        </p:nvSpPr>
        <p:spPr bwMode="auto">
          <a:xfrm>
            <a:off x="6197600" y="3886200"/>
            <a:ext cx="195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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2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: T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11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sz="3600" smtClean="0"/>
              <a:t>T</a:t>
            </a:r>
            <a:r>
              <a:rPr lang="en-US" sz="3600" smtClean="0">
                <a:cs typeface="Times New Roman" pitchFamily="18" charset="0"/>
              </a:rPr>
              <a:t>ype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Records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t.l</a:t>
            </a:r>
            <a:r>
              <a:rPr lang="en-US" dirty="0" smtClean="0"/>
              <a:t>		projection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=v</a:t>
            </a:r>
            <a:r>
              <a:rPr lang="en-US" baseline="-25000" dirty="0" smtClean="0"/>
              <a:t>i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/>
              <a:t>}	records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{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:T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 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228600" y="42672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For each i 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  	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{l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i</a:t>
              </a:r>
              <a:r>
                <a:rPr lang="en-US" baseline="-25000" dirty="0" smtClean="0"/>
                <a:t>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</a:t>
              </a:r>
              <a:r>
                <a:rPr lang="en-US" dirty="0" smtClean="0">
                  <a:sym typeface="Symbol"/>
                </a:rPr>
                <a:t>} </a:t>
              </a:r>
              <a:r>
                <a:rPr lang="en-US" dirty="0" smtClean="0">
                  <a:sym typeface="Math B"/>
                </a:rPr>
                <a:t>: </a:t>
              </a:r>
              <a:r>
                <a:rPr lang="en-US" dirty="0" smtClean="0"/>
                <a:t>{ 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: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</a:t>
              </a:r>
              <a:r>
                <a:rPr lang="en-US" dirty="0" smtClean="0">
                  <a:sym typeface="Math B"/>
                </a:rPr>
                <a:t>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2400" y="1752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</a:t>
            </a:r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v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 }. l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v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(E-</a:t>
            </a:r>
            <a:r>
              <a:rPr lang="en-US" dirty="0" err="1" smtClean="0">
                <a:sym typeface="Symbol"/>
              </a:rPr>
              <a:t>ProjRCD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32"/>
          <p:cNvGrpSpPr/>
          <p:nvPr/>
        </p:nvGrpSpPr>
        <p:grpSpPr>
          <a:xfrm>
            <a:off x="4343400" y="2438400"/>
            <a:ext cx="2362200" cy="908566"/>
            <a:chOff x="4343400" y="2508766"/>
            <a:chExt cx="2362200" cy="908566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50876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t.l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err="1" smtClean="0">
                  <a:sym typeface="Symbol"/>
                </a:rPr>
                <a:t>t’.l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</a:t>
              </a:r>
              <a:r>
                <a:rPr lang="en-US" dirty="0" smtClean="0"/>
                <a:t>}</a:t>
              </a:r>
              <a:endParaRPr lang="en-US" dirty="0"/>
            </a:p>
          </p:txBody>
        </p:sp>
      </p:grpSp>
      <p:grpSp>
        <p:nvGrpSpPr>
          <p:cNvPr id="10" name="Group 30"/>
          <p:cNvGrpSpPr/>
          <p:nvPr/>
        </p:nvGrpSpPr>
        <p:grpSpPr>
          <a:xfrm>
            <a:off x="3352800" y="3505200"/>
            <a:ext cx="5791200" cy="750332"/>
            <a:chOff x="3352800" y="4888468"/>
            <a:chExt cx="57912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343400" y="4888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52800" y="5269468"/>
              <a:ext cx="533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 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i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j..n</a:t>
              </a:r>
              <a:r>
                <a:rPr lang="en-US" dirty="0" smtClean="0">
                  <a:sym typeface="Symbol"/>
                </a:rPr>
                <a:t>}  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,l</a:t>
              </a:r>
              <a:r>
                <a:rPr lang="en-US" baseline="-25000" dirty="0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err="1" smtClean="0">
                  <a:sym typeface="Symbol"/>
                </a:rPr>
                <a:t>,l</a:t>
              </a:r>
              <a:r>
                <a:rPr lang="en-US" baseline="-25000" dirty="0" err="1" smtClean="0">
                  <a:sym typeface="Symbol"/>
                </a:rPr>
                <a:t>k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k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k </a:t>
              </a:r>
              <a:r>
                <a:rPr lang="en-US" baseline="30000" dirty="0" smtClean="0">
                  <a:sym typeface="Symbol"/>
                </a:rPr>
                <a:t> j+1..n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352800" y="5257800"/>
              <a:ext cx="47244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24800" y="4964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04800" y="5562600"/>
            <a:ext cx="3810000" cy="814864"/>
            <a:chOff x="4800600" y="2373868"/>
            <a:chExt cx="3810000" cy="814864"/>
          </a:xfrm>
        </p:grpSpPr>
        <p:sp>
          <p:nvSpPr>
            <p:cNvPr id="57" name="TextBox 56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t: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/>
                <a:t>{ 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: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t.</a:t>
              </a:r>
              <a:r>
                <a:rPr lang="en-US" dirty="0" smtClean="0">
                  <a:sym typeface="Symbol"/>
                </a:rPr>
                <a:t>l</a:t>
              </a:r>
              <a:r>
                <a:rPr lang="en-US" baseline="-25000" dirty="0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:  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Proj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(r : {x: Nat}. </a:t>
            </a:r>
            <a:r>
              <a:rPr lang="en-US" sz="2400" dirty="0" err="1" smtClean="0">
                <a:sym typeface="Symbol"/>
              </a:rPr>
              <a:t>r.x</a:t>
            </a:r>
            <a:r>
              <a:rPr lang="en-US" sz="2400" dirty="0" smtClean="0">
                <a:sym typeface="Symbol"/>
              </a:rPr>
              <a:t>) {x=0, y=0 }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48645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Nat, y: Nat} &lt;: {x: Nat} 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828800" y="4572000"/>
            <a:ext cx="4835526" cy="774700"/>
            <a:chOff x="1828800" y="4572000"/>
            <a:chExt cx="4835526" cy="774700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1870075" y="457358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051050" y="49498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1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: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Math B" pitchFamily="2" charset="2"/>
                </a:rPr>
                <a:t>12</a:t>
              </a:r>
              <a:endParaRPr lang="en-US" sz="2000" baseline="-2500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>
              <a:off x="1828800" y="4953000"/>
              <a:ext cx="3138488" cy="301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5060951" y="4738688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(T-APP)</a:t>
              </a: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3717925" y="45720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03412" y="3372710"/>
            <a:ext cx="4727576" cy="774700"/>
            <a:chOff x="1903412" y="3372710"/>
            <a:chExt cx="4727576" cy="774700"/>
          </a:xfrm>
        </p:grpSpPr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1903412" y="337429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S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2084387" y="375053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 t : T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V="1">
              <a:off x="1905000" y="3783872"/>
              <a:ext cx="3095625" cy="26127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5027613" y="352511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T-SUB)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751262" y="337271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&lt;:T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Healthiness of Subtypes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 S &lt;: S		(S-REFL)</a:t>
            </a:r>
            <a:endParaRPr lang="en-US" sz="2400" dirty="0">
              <a:solidFill>
                <a:srgbClr val="00B0F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3124200"/>
            <a:ext cx="4803776" cy="774700"/>
            <a:chOff x="762000" y="3124200"/>
            <a:chExt cx="4803776" cy="774700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838200" y="312578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 &lt;: U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1019175" y="35020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S &lt;:T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762000" y="3535362"/>
              <a:ext cx="3173413" cy="46037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962401" y="3276600"/>
              <a:ext cx="1603375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(S-TRANS)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686050" y="31242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U &lt;:T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Record </a:t>
            </a:r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" y="1524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{</a:t>
            </a:r>
            <a:r>
              <a:rPr lang="en-US" sz="2400" dirty="0" err="1" smtClean="0">
                <a:solidFill>
                  <a:srgbClr val="00B0F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err="1" smtClean="0">
                <a:solidFill>
                  <a:srgbClr val="00B0F0"/>
                </a:solidFill>
              </a:rPr>
              <a:t>:T</a:t>
            </a:r>
            <a:r>
              <a:rPr lang="en-US" sz="24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aseline="30000" dirty="0" err="1" smtClean="0">
                <a:solidFill>
                  <a:srgbClr val="00B0F0"/>
                </a:solidFill>
              </a:rPr>
              <a:t>i</a:t>
            </a:r>
            <a:r>
              <a:rPr lang="en-US" sz="2400" baseline="30000" dirty="0" smtClean="0">
                <a:solidFill>
                  <a:srgbClr val="00B0F0"/>
                </a:solidFill>
              </a:rPr>
              <a:t> </a:t>
            </a:r>
            <a:r>
              <a:rPr lang="en-US" sz="2400" baseline="30000" dirty="0" smtClean="0">
                <a:solidFill>
                  <a:srgbClr val="00B0F0"/>
                </a:solidFill>
                <a:sym typeface="Symbol"/>
              </a:rPr>
              <a:t> 1..n+k </a:t>
            </a:r>
            <a:r>
              <a:rPr lang="en-US" sz="2400" dirty="0" smtClean="0">
                <a:solidFill>
                  <a:srgbClr val="00B0F0"/>
                </a:solidFill>
                <a:sym typeface="Symbol"/>
              </a:rPr>
              <a:t>} &lt;: </a:t>
            </a:r>
            <a:r>
              <a:rPr lang="en-US" sz="2400" dirty="0" smtClean="0">
                <a:solidFill>
                  <a:srgbClr val="00B0F0"/>
                </a:solidFill>
              </a:rPr>
              <a:t>{</a:t>
            </a:r>
            <a:r>
              <a:rPr lang="en-US" sz="2400" dirty="0" err="1" smtClean="0">
                <a:solidFill>
                  <a:srgbClr val="00B0F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err="1" smtClean="0">
                <a:solidFill>
                  <a:srgbClr val="00B0F0"/>
                </a:solidFill>
              </a:rPr>
              <a:t>:T</a:t>
            </a:r>
            <a:r>
              <a:rPr lang="en-US" sz="24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aseline="30000" dirty="0" err="1" smtClean="0">
                <a:solidFill>
                  <a:srgbClr val="00B0F0"/>
                </a:solidFill>
              </a:rPr>
              <a:t>i</a:t>
            </a:r>
            <a:r>
              <a:rPr lang="en-US" sz="2400" baseline="30000" dirty="0" smtClean="0">
                <a:solidFill>
                  <a:srgbClr val="00B0F0"/>
                </a:solidFill>
              </a:rPr>
              <a:t> </a:t>
            </a:r>
            <a:r>
              <a:rPr lang="en-US" sz="2400" baseline="30000" dirty="0" smtClean="0">
                <a:solidFill>
                  <a:srgbClr val="00B0F0"/>
                </a:solidFill>
                <a:sym typeface="Symbol"/>
              </a:rPr>
              <a:t> 1..n </a:t>
            </a:r>
            <a:r>
              <a:rPr lang="en-US" sz="2400" dirty="0" smtClean="0">
                <a:solidFill>
                  <a:srgbClr val="00B0F0"/>
                </a:solidFill>
                <a:sym typeface="Symbol"/>
              </a:rPr>
              <a:t>}       (S-RCDWIDTH)</a:t>
            </a:r>
            <a:r>
              <a:rPr lang="en-US" sz="2400" dirty="0" smtClean="0">
                <a:solidFill>
                  <a:srgbClr val="00B0F0"/>
                </a:solidFill>
              </a:rPr>
              <a:t>		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" y="2214467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Nat} has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at least</a:t>
            </a:r>
            <a:r>
              <a:rPr lang="en-US" sz="2400" dirty="0" smtClean="0">
                <a:sym typeface="Symbol"/>
              </a:rPr>
              <a:t> the field x of type Nat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" y="2904934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Nat, y : Nat} has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at least </a:t>
            </a:r>
            <a:r>
              <a:rPr lang="en-US" sz="2400" dirty="0" smtClean="0">
                <a:sym typeface="Symbol"/>
              </a:rPr>
              <a:t>the field x of type Nat and the field y of type Nat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" y="396473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Nat, y: </a:t>
            </a:r>
            <a:r>
              <a:rPr lang="en-US" sz="2400" dirty="0" err="1" smtClean="0">
                <a:sym typeface="Symbol"/>
              </a:rPr>
              <a:t>Bool</a:t>
            </a:r>
            <a:r>
              <a:rPr lang="en-US" sz="2400" dirty="0" smtClean="0">
                <a:sym typeface="Symbol"/>
              </a:rPr>
              <a:t>} has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at least</a:t>
            </a:r>
            <a:r>
              <a:rPr lang="en-US" sz="2400" dirty="0" smtClean="0">
                <a:sym typeface="Symbol"/>
              </a:rPr>
              <a:t> the field x of type Nat and the field y of type </a:t>
            </a:r>
            <a:r>
              <a:rPr lang="en-US" sz="2400" dirty="0" err="1" smtClean="0">
                <a:sym typeface="Symbol"/>
              </a:rPr>
              <a:t>Bool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" y="5024532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Nat, y: Nat} &lt;: {x: Nat}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" y="5715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{x: Nat, y: </a:t>
            </a:r>
            <a:r>
              <a:rPr lang="en-US" sz="2400" dirty="0" err="1" smtClean="0">
                <a:sym typeface="Symbol"/>
              </a:rPr>
              <a:t>Bool</a:t>
            </a:r>
            <a:r>
              <a:rPr lang="en-US" sz="2400" dirty="0" smtClean="0">
                <a:sym typeface="Symbol"/>
              </a:rPr>
              <a:t>} &lt;: {x: Nat}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Depth </a:t>
            </a:r>
            <a:r>
              <a:rPr lang="en-US" dirty="0" err="1" smtClean="0"/>
              <a:t>Subtyping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16024" y="1754191"/>
            <a:ext cx="5032376" cy="776288"/>
            <a:chOff x="1216024" y="1754191"/>
            <a:chExt cx="5032376" cy="776288"/>
          </a:xfrm>
        </p:grpSpPr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216024" y="1754191"/>
              <a:ext cx="2670176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For each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S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 &lt;: 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i</a:t>
              </a:r>
              <a:endParaRPr lang="en-US" sz="2000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396999" y="2130429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:S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 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l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:T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err="1" smtClean="0">
                  <a:solidFill>
                    <a:srgbClr val="00B0F0"/>
                  </a:solidFill>
                </a:rPr>
                <a:t>i</a:t>
              </a:r>
              <a:r>
                <a:rPr lang="en-US" sz="2000" baseline="30000" dirty="0" smtClean="0">
                  <a:solidFill>
                    <a:srgbClr val="00B0F0"/>
                  </a:solidFill>
                </a:rPr>
                <a:t> </a:t>
              </a:r>
              <a:r>
                <a:rPr lang="en-US" sz="2000" baseline="30000" dirty="0" smtClean="0">
                  <a:solidFill>
                    <a:srgbClr val="00B0F0"/>
                  </a:solidFill>
                  <a:sym typeface="Symbol"/>
                </a:rPr>
                <a:t> 1..n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} 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219200" y="2133600"/>
              <a:ext cx="3094037" cy="3016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340225" y="1905004"/>
              <a:ext cx="1908175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</a:rPr>
                <a:t>(S-RCDEPTH)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2572</Words>
  <Application>Microsoft Office PowerPoint</Application>
  <PresentationFormat>On-screen Show (4:3)</PresentationFormat>
  <Paragraphs>365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Office Theme</vt:lpstr>
      <vt:lpstr>Subtyping</vt:lpstr>
      <vt:lpstr>Varieties of Polymorphism </vt:lpstr>
      <vt:lpstr>Simple Typed Lambda Calculus</vt:lpstr>
      <vt:lpstr>Type Rules</vt:lpstr>
      <vt:lpstr>Records</vt:lpstr>
      <vt:lpstr>Record Example</vt:lpstr>
      <vt:lpstr>Healthiness of Subtypes</vt:lpstr>
      <vt:lpstr>Width Record Subtyping</vt:lpstr>
      <vt:lpstr>Record Depth Subtyping</vt:lpstr>
      <vt:lpstr> {x: {a: Nat, b: Nat}, y: {m:Nat}} &lt;: {x: {a: Nat}, y: {}}</vt:lpstr>
      <vt:lpstr> {x: {a: Nat, b: Nat}, y: Nat} &lt;: {x: {a: Nat}, y: Nat}}</vt:lpstr>
      <vt:lpstr> {x: {a: Nat, b: Nat}, y: {m: Nat}} &lt;: {x: {a: Nat}}</vt:lpstr>
      <vt:lpstr>Field Permutation</vt:lpstr>
      <vt:lpstr>Record Subtying</vt:lpstr>
      <vt:lpstr>Naïve Handling of Functions</vt:lpstr>
      <vt:lpstr>Handling of Functions</vt:lpstr>
      <vt:lpstr>Top type</vt:lpstr>
      <vt:lpstr>Properties of the subtyping relation</vt:lpstr>
      <vt:lpstr>SOS for Simple Typed Lambda Calculus</vt:lpstr>
      <vt:lpstr>Type Rules</vt:lpstr>
      <vt:lpstr>Records</vt:lpstr>
      <vt:lpstr>Example</vt:lpstr>
      <vt:lpstr>Properties of the type system(15.3)</vt:lpstr>
      <vt:lpstr>Upcasting (Information Hiding)</vt:lpstr>
      <vt:lpstr>Downcasting</vt:lpstr>
      <vt:lpstr>Downcasting vs. Polymorphism</vt:lpstr>
      <vt:lpstr>Variants </vt:lpstr>
      <vt:lpstr>Modified Type rules for Variants  </vt:lpstr>
      <vt:lpstr>Lists</vt:lpstr>
      <vt:lpstr>References</vt:lpstr>
      <vt:lpstr>Arrays</vt:lpstr>
      <vt:lpstr>Base Types</vt:lpstr>
      <vt:lpstr>Coercion Semantics for Subtyping (15.6)</vt:lpstr>
      <vt:lpstr>Summary</vt:lpstr>
      <vt:lpstr>Custom Show 1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Typed Lambda Calculus</dc:title>
  <dc:creator>sagiv</dc:creator>
  <cp:lastModifiedBy>sagiv</cp:lastModifiedBy>
  <cp:revision>261</cp:revision>
  <dcterms:created xsi:type="dcterms:W3CDTF">2012-05-07T08:21:35Z</dcterms:created>
  <dcterms:modified xsi:type="dcterms:W3CDTF">2012-05-23T14:38:47Z</dcterms:modified>
</cp:coreProperties>
</file>