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3" r:id="rId1"/>
  </p:sldMasterIdLst>
  <p:notesMasterIdLst>
    <p:notesMasterId r:id="rId60"/>
  </p:notesMasterIdLst>
  <p:handoutMasterIdLst>
    <p:handoutMasterId r:id="rId61"/>
  </p:handoutMasterIdLst>
  <p:sldIdLst>
    <p:sldId id="426" r:id="rId2"/>
    <p:sldId id="484" r:id="rId3"/>
    <p:sldId id="485" r:id="rId4"/>
    <p:sldId id="486" r:id="rId5"/>
    <p:sldId id="487" r:id="rId6"/>
    <p:sldId id="537" r:id="rId7"/>
    <p:sldId id="488" r:id="rId8"/>
    <p:sldId id="489" r:id="rId9"/>
    <p:sldId id="490" r:id="rId10"/>
    <p:sldId id="491" r:id="rId11"/>
    <p:sldId id="492" r:id="rId12"/>
    <p:sldId id="493" r:id="rId13"/>
    <p:sldId id="495" r:id="rId14"/>
    <p:sldId id="494" r:id="rId15"/>
    <p:sldId id="496" r:id="rId16"/>
    <p:sldId id="497" r:id="rId17"/>
    <p:sldId id="498" r:id="rId18"/>
    <p:sldId id="546" r:id="rId19"/>
    <p:sldId id="538" r:id="rId20"/>
    <p:sldId id="499" r:id="rId21"/>
    <p:sldId id="500" r:id="rId22"/>
    <p:sldId id="501" r:id="rId23"/>
    <p:sldId id="502" r:id="rId24"/>
    <p:sldId id="503" r:id="rId25"/>
    <p:sldId id="504" r:id="rId26"/>
    <p:sldId id="505" r:id="rId27"/>
    <p:sldId id="506" r:id="rId28"/>
    <p:sldId id="507" r:id="rId29"/>
    <p:sldId id="508" r:id="rId30"/>
    <p:sldId id="547" r:id="rId31"/>
    <p:sldId id="509" r:id="rId32"/>
    <p:sldId id="510" r:id="rId33"/>
    <p:sldId id="511" r:id="rId34"/>
    <p:sldId id="512" r:id="rId35"/>
    <p:sldId id="513" r:id="rId36"/>
    <p:sldId id="514" r:id="rId37"/>
    <p:sldId id="542" r:id="rId38"/>
    <p:sldId id="543" r:id="rId39"/>
    <p:sldId id="544" r:id="rId40"/>
    <p:sldId id="545" r:id="rId41"/>
    <p:sldId id="515" r:id="rId42"/>
    <p:sldId id="516" r:id="rId43"/>
    <p:sldId id="517" r:id="rId44"/>
    <p:sldId id="518" r:id="rId45"/>
    <p:sldId id="519" r:id="rId46"/>
    <p:sldId id="520" r:id="rId47"/>
    <p:sldId id="521" r:id="rId48"/>
    <p:sldId id="522" r:id="rId49"/>
    <p:sldId id="540" r:id="rId50"/>
    <p:sldId id="524" r:id="rId51"/>
    <p:sldId id="525" r:id="rId52"/>
    <p:sldId id="526" r:id="rId53"/>
    <p:sldId id="527" r:id="rId54"/>
    <p:sldId id="529" r:id="rId55"/>
    <p:sldId id="530" r:id="rId56"/>
    <p:sldId id="541" r:id="rId57"/>
    <p:sldId id="535" r:id="rId58"/>
    <p:sldId id="536" r:id="rId59"/>
  </p:sldIdLst>
  <p:sldSz cx="9144000" cy="6858000" type="screen4x3"/>
  <p:notesSz cx="6986588" cy="9283700"/>
  <p:defaultTextStyle>
    <a:defPPr>
      <a:defRPr lang="en-US"/>
    </a:defPPr>
    <a:lvl1pPr algn="ctr" rtl="0" eaLnBrk="0" fontAlgn="base" hangingPunct="0">
      <a:spcBef>
        <a:spcPct val="20000"/>
      </a:spcBef>
      <a:spcAft>
        <a:spcPct val="0"/>
      </a:spcAft>
      <a:buClr>
        <a:schemeClr val="accent2"/>
      </a:buClr>
      <a:buChar char="•"/>
      <a:defRPr sz="2400" kern="1200">
        <a:solidFill>
          <a:schemeClr val="bg2"/>
        </a:solidFill>
        <a:latin typeface="Tahoma" pitchFamily="34" charset="0"/>
        <a:ea typeface="+mn-ea"/>
        <a:cs typeface="+mn-cs"/>
      </a:defRPr>
    </a:lvl1pPr>
    <a:lvl2pPr marL="457200" algn="ctr" rtl="0" eaLnBrk="0" fontAlgn="base" hangingPunct="0">
      <a:spcBef>
        <a:spcPct val="20000"/>
      </a:spcBef>
      <a:spcAft>
        <a:spcPct val="0"/>
      </a:spcAft>
      <a:buClr>
        <a:schemeClr val="accent2"/>
      </a:buClr>
      <a:buChar char="•"/>
      <a:defRPr sz="2400" kern="1200">
        <a:solidFill>
          <a:schemeClr val="bg2"/>
        </a:solidFill>
        <a:latin typeface="Tahoma" pitchFamily="34" charset="0"/>
        <a:ea typeface="+mn-ea"/>
        <a:cs typeface="+mn-cs"/>
      </a:defRPr>
    </a:lvl2pPr>
    <a:lvl3pPr marL="914400" algn="ctr" rtl="0" eaLnBrk="0" fontAlgn="base" hangingPunct="0">
      <a:spcBef>
        <a:spcPct val="20000"/>
      </a:spcBef>
      <a:spcAft>
        <a:spcPct val="0"/>
      </a:spcAft>
      <a:buClr>
        <a:schemeClr val="accent2"/>
      </a:buClr>
      <a:buChar char="•"/>
      <a:defRPr sz="2400" kern="1200">
        <a:solidFill>
          <a:schemeClr val="bg2"/>
        </a:solidFill>
        <a:latin typeface="Tahoma" pitchFamily="34" charset="0"/>
        <a:ea typeface="+mn-ea"/>
        <a:cs typeface="+mn-cs"/>
      </a:defRPr>
    </a:lvl3pPr>
    <a:lvl4pPr marL="1371600" algn="ctr" rtl="0" eaLnBrk="0" fontAlgn="base" hangingPunct="0">
      <a:spcBef>
        <a:spcPct val="20000"/>
      </a:spcBef>
      <a:spcAft>
        <a:spcPct val="0"/>
      </a:spcAft>
      <a:buClr>
        <a:schemeClr val="accent2"/>
      </a:buClr>
      <a:buChar char="•"/>
      <a:defRPr sz="2400" kern="1200">
        <a:solidFill>
          <a:schemeClr val="bg2"/>
        </a:solidFill>
        <a:latin typeface="Tahoma" pitchFamily="34" charset="0"/>
        <a:ea typeface="+mn-ea"/>
        <a:cs typeface="+mn-cs"/>
      </a:defRPr>
    </a:lvl4pPr>
    <a:lvl5pPr marL="1828800" algn="ctr" rtl="0" eaLnBrk="0" fontAlgn="base" hangingPunct="0">
      <a:spcBef>
        <a:spcPct val="20000"/>
      </a:spcBef>
      <a:spcAft>
        <a:spcPct val="0"/>
      </a:spcAft>
      <a:buClr>
        <a:schemeClr val="accent2"/>
      </a:buClr>
      <a:buChar char="•"/>
      <a:defRPr sz="2400" kern="1200">
        <a:solidFill>
          <a:schemeClr val="bg2"/>
        </a:solidFill>
        <a:latin typeface="Tahoma" pitchFamily="34" charset="0"/>
        <a:ea typeface="+mn-ea"/>
        <a:cs typeface="+mn-cs"/>
      </a:defRPr>
    </a:lvl5pPr>
    <a:lvl6pPr marL="2286000" algn="l" defTabSz="914400" rtl="0" eaLnBrk="1" latinLnBrk="0" hangingPunct="1">
      <a:defRPr sz="2400" kern="1200">
        <a:solidFill>
          <a:schemeClr val="bg2"/>
        </a:solidFill>
        <a:latin typeface="Tahoma" pitchFamily="34" charset="0"/>
        <a:ea typeface="+mn-ea"/>
        <a:cs typeface="+mn-cs"/>
      </a:defRPr>
    </a:lvl6pPr>
    <a:lvl7pPr marL="2743200" algn="l" defTabSz="914400" rtl="0" eaLnBrk="1" latinLnBrk="0" hangingPunct="1">
      <a:defRPr sz="2400" kern="1200">
        <a:solidFill>
          <a:schemeClr val="bg2"/>
        </a:solidFill>
        <a:latin typeface="Tahoma" pitchFamily="34" charset="0"/>
        <a:ea typeface="+mn-ea"/>
        <a:cs typeface="+mn-cs"/>
      </a:defRPr>
    </a:lvl7pPr>
    <a:lvl8pPr marL="3200400" algn="l" defTabSz="914400" rtl="0" eaLnBrk="1" latinLnBrk="0" hangingPunct="1">
      <a:defRPr sz="2400" kern="1200">
        <a:solidFill>
          <a:schemeClr val="bg2"/>
        </a:solidFill>
        <a:latin typeface="Tahoma" pitchFamily="34" charset="0"/>
        <a:ea typeface="+mn-ea"/>
        <a:cs typeface="+mn-cs"/>
      </a:defRPr>
    </a:lvl8pPr>
    <a:lvl9pPr marL="3657600" algn="l" defTabSz="914400" rtl="0" eaLnBrk="1" latinLnBrk="0" hangingPunct="1">
      <a:defRPr sz="2400" kern="1200">
        <a:solidFill>
          <a:schemeClr val="bg2"/>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CFF"/>
    <a:srgbClr val="808080"/>
    <a:srgbClr val="FFCC66"/>
    <a:srgbClr val="FFCC00"/>
    <a:srgbClr val="869406"/>
    <a:srgbClr val="666699"/>
    <a:srgbClr val="66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9751" autoAdjust="0"/>
  </p:normalViewPr>
  <p:slideViewPr>
    <p:cSldViewPr snapToObjects="1">
      <p:cViewPr>
        <p:scale>
          <a:sx n="90" d="100"/>
          <a:sy n="90" d="100"/>
        </p:scale>
        <p:origin x="-600" y="139"/>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40" d="100"/>
        <a:sy n="140" d="100"/>
      </p:scale>
      <p:origin x="0" y="0"/>
    </p:cViewPr>
  </p:sorterViewPr>
  <p:notesViewPr>
    <p:cSldViewPr snapToObjects="1">
      <p:cViewPr varScale="1">
        <p:scale>
          <a:sx n="87" d="100"/>
          <a:sy n="87" d="100"/>
        </p:scale>
        <p:origin x="-1914" y="-96"/>
      </p:cViewPr>
      <p:guideLst>
        <p:guide orient="horz" pos="2924"/>
        <p:guide pos="2201"/>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3027952" cy="463863"/>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lvl1pPr algn="l" defTabSz="930552">
              <a:spcBef>
                <a:spcPct val="0"/>
              </a:spcBef>
              <a:buClrTx/>
              <a:buFontTx/>
              <a:buNone/>
              <a:defRPr sz="1200">
                <a:solidFill>
                  <a:schemeClr val="tx1"/>
                </a:solidFill>
                <a:latin typeface="Times New Roman" pitchFamily="18" charset="0"/>
              </a:defRPr>
            </a:lvl1pPr>
          </a:lstStyle>
          <a:p>
            <a:pPr>
              <a:defRPr/>
            </a:pPr>
            <a:endParaRPr lang="en-US"/>
          </a:p>
        </p:txBody>
      </p:sp>
      <p:sp>
        <p:nvSpPr>
          <p:cNvPr id="16387" name="Rectangle 3"/>
          <p:cNvSpPr>
            <a:spLocks noGrp="1" noChangeArrowheads="1"/>
          </p:cNvSpPr>
          <p:nvPr>
            <p:ph type="dt" sz="quarter" idx="1"/>
          </p:nvPr>
        </p:nvSpPr>
        <p:spPr bwMode="auto">
          <a:xfrm>
            <a:off x="3958636" y="0"/>
            <a:ext cx="3027952" cy="463863"/>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lvl1pPr algn="r" defTabSz="930552">
              <a:spcBef>
                <a:spcPct val="0"/>
              </a:spcBef>
              <a:buClrTx/>
              <a:buFontTx/>
              <a:buNone/>
              <a:defRPr sz="1200">
                <a:solidFill>
                  <a:schemeClr val="tx1"/>
                </a:solidFill>
                <a:latin typeface="Times New Roman" pitchFamily="18" charset="0"/>
              </a:defRPr>
            </a:lvl1pPr>
          </a:lstStyle>
          <a:p>
            <a:pPr>
              <a:defRPr/>
            </a:pPr>
            <a:endParaRPr lang="en-US"/>
          </a:p>
        </p:txBody>
      </p:sp>
      <p:sp>
        <p:nvSpPr>
          <p:cNvPr id="16388" name="Rectangle 4"/>
          <p:cNvSpPr>
            <a:spLocks noGrp="1" noChangeArrowheads="1"/>
          </p:cNvSpPr>
          <p:nvPr>
            <p:ph type="ftr" sz="quarter" idx="2"/>
          </p:nvPr>
        </p:nvSpPr>
        <p:spPr bwMode="auto">
          <a:xfrm>
            <a:off x="1" y="8819837"/>
            <a:ext cx="3027952" cy="463863"/>
          </a:xfrm>
          <a:prstGeom prst="rect">
            <a:avLst/>
          </a:prstGeom>
          <a:noFill/>
          <a:ln w="9525">
            <a:noFill/>
            <a:miter lim="800000"/>
            <a:headEnd/>
            <a:tailEnd/>
          </a:ln>
          <a:effectLst/>
        </p:spPr>
        <p:txBody>
          <a:bodyPr vert="horz" wrap="square" lIns="92946" tIns="46473" rIns="92946" bIns="46473" numCol="1" anchor="b" anchorCtr="0" compatLnSpc="1">
            <a:prstTxWarp prst="textNoShape">
              <a:avLst/>
            </a:prstTxWarp>
          </a:bodyPr>
          <a:lstStyle>
            <a:lvl1pPr algn="l" defTabSz="930552">
              <a:spcBef>
                <a:spcPct val="0"/>
              </a:spcBef>
              <a:buClrTx/>
              <a:buFontTx/>
              <a:buNone/>
              <a:defRPr sz="1200">
                <a:solidFill>
                  <a:schemeClr val="tx1"/>
                </a:solidFill>
                <a:latin typeface="Times New Roman" pitchFamily="18" charset="0"/>
              </a:defRPr>
            </a:lvl1pPr>
          </a:lstStyle>
          <a:p>
            <a:pPr>
              <a:defRPr/>
            </a:pPr>
            <a:endParaRPr lang="en-US"/>
          </a:p>
        </p:txBody>
      </p:sp>
      <p:sp>
        <p:nvSpPr>
          <p:cNvPr id="16389" name="Rectangle 5"/>
          <p:cNvSpPr>
            <a:spLocks noGrp="1" noChangeArrowheads="1"/>
          </p:cNvSpPr>
          <p:nvPr>
            <p:ph type="sldNum" sz="quarter" idx="3"/>
          </p:nvPr>
        </p:nvSpPr>
        <p:spPr bwMode="auto">
          <a:xfrm>
            <a:off x="3958636" y="8819837"/>
            <a:ext cx="3027952" cy="463863"/>
          </a:xfrm>
          <a:prstGeom prst="rect">
            <a:avLst/>
          </a:prstGeom>
          <a:noFill/>
          <a:ln w="9525">
            <a:noFill/>
            <a:miter lim="800000"/>
            <a:headEnd/>
            <a:tailEnd/>
          </a:ln>
          <a:effectLst/>
        </p:spPr>
        <p:txBody>
          <a:bodyPr vert="horz" wrap="square" lIns="92946" tIns="46473" rIns="92946" bIns="46473" numCol="1" anchor="b" anchorCtr="0" compatLnSpc="1">
            <a:prstTxWarp prst="textNoShape">
              <a:avLst/>
            </a:prstTxWarp>
          </a:bodyPr>
          <a:lstStyle>
            <a:lvl1pPr algn="r" defTabSz="930552">
              <a:spcBef>
                <a:spcPct val="0"/>
              </a:spcBef>
              <a:buClrTx/>
              <a:buFontTx/>
              <a:buNone/>
              <a:defRPr sz="1200">
                <a:solidFill>
                  <a:schemeClr val="tx1"/>
                </a:solidFill>
                <a:latin typeface="Times New Roman" pitchFamily="18" charset="0"/>
              </a:defRPr>
            </a:lvl1pPr>
          </a:lstStyle>
          <a:p>
            <a:pPr>
              <a:defRPr/>
            </a:pPr>
            <a:fld id="{D80F634B-5B83-4106-8929-8D4D37AB8CF1}" type="slidenum">
              <a:rPr lang="en-US"/>
              <a:pPr>
                <a:defRPr/>
              </a:pPr>
              <a:t>‹#›</a:t>
            </a:fld>
            <a:endParaRPr lang="en-US"/>
          </a:p>
        </p:txBody>
      </p:sp>
    </p:spTree>
    <p:extLst>
      <p:ext uri="{BB962C8B-B14F-4D97-AF65-F5344CB8AC3E}">
        <p14:creationId xmlns="" xmlns:p14="http://schemas.microsoft.com/office/powerpoint/2010/main" val="186020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1" y="0"/>
            <a:ext cx="3027952" cy="463863"/>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lvl1pPr algn="l" defTabSz="930552">
              <a:spcBef>
                <a:spcPct val="0"/>
              </a:spcBef>
              <a:buClrTx/>
              <a:buFontTx/>
              <a:buNone/>
              <a:defRPr sz="1200">
                <a:solidFill>
                  <a:schemeClr val="tx1"/>
                </a:solidFill>
                <a:latin typeface="Times New Roman" pitchFamily="18" charset="0"/>
              </a:defRPr>
            </a:lvl1pPr>
          </a:lstStyle>
          <a:p>
            <a:pPr>
              <a:defRPr/>
            </a:pPr>
            <a:endParaRPr lang="en-US"/>
          </a:p>
        </p:txBody>
      </p:sp>
      <p:sp>
        <p:nvSpPr>
          <p:cNvPr id="19459" name="Rectangle 3"/>
          <p:cNvSpPr>
            <a:spLocks noGrp="1" noChangeArrowheads="1"/>
          </p:cNvSpPr>
          <p:nvPr>
            <p:ph type="dt" idx="1"/>
          </p:nvPr>
        </p:nvSpPr>
        <p:spPr bwMode="auto">
          <a:xfrm>
            <a:off x="3958636" y="0"/>
            <a:ext cx="3027952" cy="463863"/>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lvl1pPr algn="r" defTabSz="930552">
              <a:spcBef>
                <a:spcPct val="0"/>
              </a:spcBef>
              <a:buClrTx/>
              <a:buFontTx/>
              <a:buNone/>
              <a:defRPr sz="1200">
                <a:solidFill>
                  <a:schemeClr val="tx1"/>
                </a:solidFill>
                <a:latin typeface="Times New Roman" pitchFamily="18" charset="0"/>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74750" y="696913"/>
            <a:ext cx="4641850" cy="3481387"/>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32300" y="4409919"/>
            <a:ext cx="5121990" cy="4176377"/>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1" y="8819837"/>
            <a:ext cx="3027952" cy="463863"/>
          </a:xfrm>
          <a:prstGeom prst="rect">
            <a:avLst/>
          </a:prstGeom>
          <a:noFill/>
          <a:ln w="9525">
            <a:noFill/>
            <a:miter lim="800000"/>
            <a:headEnd/>
            <a:tailEnd/>
          </a:ln>
          <a:effectLst/>
        </p:spPr>
        <p:txBody>
          <a:bodyPr vert="horz" wrap="square" lIns="92946" tIns="46473" rIns="92946" bIns="46473" numCol="1" anchor="b" anchorCtr="0" compatLnSpc="1">
            <a:prstTxWarp prst="textNoShape">
              <a:avLst/>
            </a:prstTxWarp>
          </a:bodyPr>
          <a:lstStyle>
            <a:lvl1pPr algn="l" defTabSz="930552">
              <a:spcBef>
                <a:spcPct val="0"/>
              </a:spcBef>
              <a:buClrTx/>
              <a:buFontTx/>
              <a:buNone/>
              <a:defRPr sz="1200">
                <a:solidFill>
                  <a:schemeClr val="tx1"/>
                </a:solidFill>
                <a:latin typeface="Times New Roman" pitchFamily="18" charset="0"/>
              </a:defRPr>
            </a:lvl1pPr>
          </a:lstStyle>
          <a:p>
            <a:pPr>
              <a:defRPr/>
            </a:pPr>
            <a:endParaRPr lang="en-US"/>
          </a:p>
        </p:txBody>
      </p:sp>
      <p:sp>
        <p:nvSpPr>
          <p:cNvPr id="19463" name="Rectangle 7"/>
          <p:cNvSpPr>
            <a:spLocks noGrp="1" noChangeArrowheads="1"/>
          </p:cNvSpPr>
          <p:nvPr>
            <p:ph type="sldNum" sz="quarter" idx="5"/>
          </p:nvPr>
        </p:nvSpPr>
        <p:spPr bwMode="auto">
          <a:xfrm>
            <a:off x="3958636" y="8819837"/>
            <a:ext cx="3027952" cy="463863"/>
          </a:xfrm>
          <a:prstGeom prst="rect">
            <a:avLst/>
          </a:prstGeom>
          <a:noFill/>
          <a:ln w="9525">
            <a:noFill/>
            <a:miter lim="800000"/>
            <a:headEnd/>
            <a:tailEnd/>
          </a:ln>
          <a:effectLst/>
        </p:spPr>
        <p:txBody>
          <a:bodyPr vert="horz" wrap="square" lIns="92946" tIns="46473" rIns="92946" bIns="46473" numCol="1" anchor="b" anchorCtr="0" compatLnSpc="1">
            <a:prstTxWarp prst="textNoShape">
              <a:avLst/>
            </a:prstTxWarp>
          </a:bodyPr>
          <a:lstStyle>
            <a:lvl1pPr algn="r" defTabSz="930552">
              <a:spcBef>
                <a:spcPct val="0"/>
              </a:spcBef>
              <a:buClrTx/>
              <a:buFontTx/>
              <a:buNone/>
              <a:defRPr sz="1200">
                <a:solidFill>
                  <a:schemeClr val="tx1"/>
                </a:solidFill>
                <a:latin typeface="Times New Roman" pitchFamily="18" charset="0"/>
              </a:defRPr>
            </a:lvl1pPr>
          </a:lstStyle>
          <a:p>
            <a:pPr>
              <a:defRPr/>
            </a:pPr>
            <a:fld id="{AD4A2BBA-96A4-4382-9CF6-EEA893C9CF11}" type="slidenum">
              <a:rPr lang="en-US"/>
              <a:pPr>
                <a:defRPr/>
              </a:pPr>
              <a:t>‹#›</a:t>
            </a:fld>
            <a:endParaRPr lang="en-US"/>
          </a:p>
        </p:txBody>
      </p:sp>
    </p:spTree>
    <p:extLst>
      <p:ext uri="{BB962C8B-B14F-4D97-AF65-F5344CB8AC3E}">
        <p14:creationId xmlns="" xmlns:p14="http://schemas.microsoft.com/office/powerpoint/2010/main" val="24788457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B25AA9-5F84-0C45-BF20-C8510593EF44}" type="slidenum">
              <a:rPr lang="en-GB" smtClean="0">
                <a:ea typeface="ＭＳ Ｐゴシック" charset="-128"/>
                <a:cs typeface="ＭＳ Ｐゴシック" charset="-128"/>
              </a:rPr>
              <a:pPr fontAlgn="base">
                <a:spcBef>
                  <a:spcPct val="0"/>
                </a:spcBef>
                <a:spcAft>
                  <a:spcPct val="0"/>
                </a:spcAft>
                <a:defRPr/>
              </a:pPr>
              <a:t>1</a:t>
            </a:fld>
            <a:endParaRPr lang="en-GB" smtClean="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program takes the state</a:t>
            </a:r>
            <a:r>
              <a:rPr lang="en-US" baseline="0" dirty="0" smtClean="0"/>
              <a:t> of the world as its input, modifies the world as directed by the program, and then returns the “result” of the computation as well as the modified world.  </a:t>
            </a:r>
            <a:endParaRPr lang="en-US" dirty="0"/>
          </a:p>
        </p:txBody>
      </p:sp>
      <p:sp>
        <p:nvSpPr>
          <p:cNvPr id="4" name="Slide Number Placeholder 3"/>
          <p:cNvSpPr>
            <a:spLocks noGrp="1"/>
          </p:cNvSpPr>
          <p:nvPr>
            <p:ph type="sldNum" sz="quarter" idx="10"/>
          </p:nvPr>
        </p:nvSpPr>
        <p:spPr/>
        <p:txBody>
          <a:bodyPr/>
          <a:lstStyle/>
          <a:p>
            <a:fld id="{D73D8F3C-3F3A-49BB-86F7-17301BD5672D}" type="slidenum">
              <a:rPr lang="en-GB" smtClean="0"/>
              <a:pPr/>
              <a:t>20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D05052-C2D7-4541-AEBD-EB04A86CBC5B}" type="slidenum">
              <a:rPr lang="en-US" smtClean="0"/>
              <a:pPr>
                <a:defRPr/>
              </a:pPr>
              <a:t>‹#›</a:t>
            </a:fld>
            <a:endParaRPr lang="en-US"/>
          </a:p>
        </p:txBody>
      </p:sp>
    </p:spTree>
    <p:extLst>
      <p:ext uri="{BB962C8B-B14F-4D97-AF65-F5344CB8AC3E}">
        <p14:creationId xmlns="" xmlns:p14="http://schemas.microsoft.com/office/powerpoint/2010/main" val="2784092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E9EAA08-D89A-42E0-B138-FA667998F670}" type="slidenum">
              <a:rPr lang="en-US" smtClean="0"/>
              <a:pPr>
                <a:defRPr/>
              </a:pPr>
              <a:t>‹#›</a:t>
            </a:fld>
            <a:endParaRPr lang="en-US"/>
          </a:p>
        </p:txBody>
      </p:sp>
    </p:spTree>
    <p:extLst>
      <p:ext uri="{BB962C8B-B14F-4D97-AF65-F5344CB8AC3E}">
        <p14:creationId xmlns="" xmlns:p14="http://schemas.microsoft.com/office/powerpoint/2010/main" val="3585122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E3DF3A-7BE3-4010-BA14-C94FDC723C4A}" type="slidenum">
              <a:rPr lang="en-US" smtClean="0"/>
              <a:pPr>
                <a:defRPr/>
              </a:pPr>
              <a:t>‹#›</a:t>
            </a:fld>
            <a:endParaRPr lang="en-US"/>
          </a:p>
        </p:txBody>
      </p:sp>
    </p:spTree>
    <p:extLst>
      <p:ext uri="{BB962C8B-B14F-4D97-AF65-F5344CB8AC3E}">
        <p14:creationId xmlns="" xmlns:p14="http://schemas.microsoft.com/office/powerpoint/2010/main" val="135034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74CA4B4-6490-49F4-997F-72F3E71499D4}" type="slidenum">
              <a:rPr lang="en-US" smtClean="0"/>
              <a:pPr>
                <a:defRPr/>
              </a:pPr>
              <a:t>‹#›</a:t>
            </a:fld>
            <a:endParaRPr lang="en-US"/>
          </a:p>
        </p:txBody>
      </p:sp>
    </p:spTree>
    <p:extLst>
      <p:ext uri="{BB962C8B-B14F-4D97-AF65-F5344CB8AC3E}">
        <p14:creationId xmlns="" xmlns:p14="http://schemas.microsoft.com/office/powerpoint/2010/main" val="3665420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7BF4EB3-3FB8-4C90-B628-BC55297F32B5}" type="slidenum">
              <a:rPr lang="en-US" smtClean="0"/>
              <a:pPr>
                <a:defRPr/>
              </a:pPr>
              <a:t>‹#›</a:t>
            </a:fld>
            <a:endParaRPr lang="en-US"/>
          </a:p>
        </p:txBody>
      </p:sp>
    </p:spTree>
    <p:extLst>
      <p:ext uri="{BB962C8B-B14F-4D97-AF65-F5344CB8AC3E}">
        <p14:creationId xmlns="" xmlns:p14="http://schemas.microsoft.com/office/powerpoint/2010/main" val="505132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D4D6401-2944-4A6F-B3B7-9317BC212350}" type="slidenum">
              <a:rPr lang="en-US" smtClean="0"/>
              <a:pPr>
                <a:defRPr/>
              </a:pPr>
              <a:t>‹#›</a:t>
            </a:fld>
            <a:endParaRPr lang="en-US"/>
          </a:p>
        </p:txBody>
      </p:sp>
    </p:spTree>
    <p:extLst>
      <p:ext uri="{BB962C8B-B14F-4D97-AF65-F5344CB8AC3E}">
        <p14:creationId xmlns="" xmlns:p14="http://schemas.microsoft.com/office/powerpoint/2010/main" val="4117685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88E0D02-0CED-4499-A9D1-57A8853995D2}" type="slidenum">
              <a:rPr lang="en-US" smtClean="0"/>
              <a:pPr>
                <a:defRPr/>
              </a:pPr>
              <a:t>‹#›</a:t>
            </a:fld>
            <a:endParaRPr lang="en-US"/>
          </a:p>
        </p:txBody>
      </p:sp>
    </p:spTree>
    <p:extLst>
      <p:ext uri="{BB962C8B-B14F-4D97-AF65-F5344CB8AC3E}">
        <p14:creationId xmlns="" xmlns:p14="http://schemas.microsoft.com/office/powerpoint/2010/main" val="2585207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E5ACE06-1FB7-4057-9C08-7BE1ED4CCDC8}" type="slidenum">
              <a:rPr lang="en-US" smtClean="0"/>
              <a:pPr>
                <a:defRPr/>
              </a:pPr>
              <a:t>‹#›</a:t>
            </a:fld>
            <a:endParaRPr lang="en-US"/>
          </a:p>
        </p:txBody>
      </p:sp>
    </p:spTree>
    <p:extLst>
      <p:ext uri="{BB962C8B-B14F-4D97-AF65-F5344CB8AC3E}">
        <p14:creationId xmlns="" xmlns:p14="http://schemas.microsoft.com/office/powerpoint/2010/main" val="4149403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13658C2-140D-4FC4-AAB3-30366F598D5A}" type="slidenum">
              <a:rPr lang="en-US" smtClean="0"/>
              <a:pPr>
                <a:defRPr/>
              </a:pPr>
              <a:t>‹#›</a:t>
            </a:fld>
            <a:endParaRPr lang="en-US"/>
          </a:p>
        </p:txBody>
      </p:sp>
    </p:spTree>
    <p:extLst>
      <p:ext uri="{BB962C8B-B14F-4D97-AF65-F5344CB8AC3E}">
        <p14:creationId xmlns="" xmlns:p14="http://schemas.microsoft.com/office/powerpoint/2010/main" val="3899445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A72624B-7EA0-42C5-9094-1B4FA64F0B26}" type="slidenum">
              <a:rPr lang="en-US" smtClean="0"/>
              <a:pPr>
                <a:defRPr/>
              </a:pPr>
              <a:t>‹#›</a:t>
            </a:fld>
            <a:endParaRPr lang="en-US"/>
          </a:p>
        </p:txBody>
      </p:sp>
    </p:spTree>
    <p:extLst>
      <p:ext uri="{BB962C8B-B14F-4D97-AF65-F5344CB8AC3E}">
        <p14:creationId xmlns="" xmlns:p14="http://schemas.microsoft.com/office/powerpoint/2010/main" val="1366977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9A65EF2-C919-420C-A3BC-B955AF6D6E3F}" type="slidenum">
              <a:rPr lang="en-US" smtClean="0"/>
              <a:pPr>
                <a:defRPr/>
              </a:pPr>
              <a:t>‹#›</a:t>
            </a:fld>
            <a:endParaRPr lang="en-US"/>
          </a:p>
        </p:txBody>
      </p:sp>
    </p:spTree>
    <p:extLst>
      <p:ext uri="{BB962C8B-B14F-4D97-AF65-F5344CB8AC3E}">
        <p14:creationId xmlns="" xmlns:p14="http://schemas.microsoft.com/office/powerpoint/2010/main" val="740467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CDF089D-7290-442E-AC7C-EE8A9EA92818}" type="slidenum">
              <a:rPr lang="en-US" smtClean="0"/>
              <a:pPr>
                <a:defRPr/>
              </a:pPr>
              <a:t>‹#›</a:t>
            </a:fld>
            <a:endParaRPr lang="en-US"/>
          </a:p>
        </p:txBody>
      </p:sp>
    </p:spTree>
    <p:extLst>
      <p:ext uri="{BB962C8B-B14F-4D97-AF65-F5344CB8AC3E}">
        <p14:creationId xmlns="" xmlns:p14="http://schemas.microsoft.com/office/powerpoint/2010/main" val="4127276974"/>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2">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2">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2">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IO Monad</a:t>
            </a:r>
            <a:endParaRPr lang="en-US" dirty="0"/>
          </a:p>
        </p:txBody>
      </p:sp>
      <p:sp>
        <p:nvSpPr>
          <p:cNvPr id="14339" name="Subtitle 2"/>
          <p:cNvSpPr>
            <a:spLocks noGrp="1"/>
          </p:cNvSpPr>
          <p:nvPr>
            <p:ph type="subTitle" idx="1"/>
          </p:nvPr>
        </p:nvSpPr>
        <p:spPr/>
        <p:txBody>
          <a:bodyPr>
            <a:normAutofit fontScale="77500" lnSpcReduction="20000"/>
          </a:bodyPr>
          <a:lstStyle/>
          <a:p>
            <a:r>
              <a:rPr lang="en-GB" dirty="0" err="1" smtClean="0"/>
              <a:t>Mooly</a:t>
            </a:r>
            <a:r>
              <a:rPr lang="en-GB" dirty="0" smtClean="0"/>
              <a:t> </a:t>
            </a:r>
            <a:r>
              <a:rPr lang="en-GB" dirty="0" err="1" smtClean="0"/>
              <a:t>Sagiv</a:t>
            </a:r>
            <a:endParaRPr lang="en-GB" dirty="0" smtClean="0"/>
          </a:p>
          <a:p>
            <a:r>
              <a:rPr lang="en-GB" smtClean="0"/>
              <a:t>Slides from</a:t>
            </a:r>
            <a:endParaRPr lang="en-GB" dirty="0" smtClean="0"/>
          </a:p>
          <a:p>
            <a:r>
              <a:rPr lang="en-GB" dirty="0" smtClean="0"/>
              <a:t>John Mitchell</a:t>
            </a:r>
          </a:p>
          <a:p>
            <a:r>
              <a:rPr lang="en-GB" sz="2400" dirty="0" smtClean="0"/>
              <a:t>Kathleen Fisher</a:t>
            </a:r>
          </a:p>
          <a:p>
            <a:r>
              <a:rPr lang="en-GB" sz="2400" dirty="0" smtClean="0"/>
              <a:t>Simon Peyton Jones</a:t>
            </a:r>
          </a:p>
        </p:txBody>
      </p:sp>
      <p:sp>
        <p:nvSpPr>
          <p:cNvPr id="14341" name="TextBox 4"/>
          <p:cNvSpPr txBox="1">
            <a:spLocks noChangeArrowheads="1"/>
          </p:cNvSpPr>
          <p:nvPr/>
        </p:nvSpPr>
        <p:spPr bwMode="auto">
          <a:xfrm>
            <a:off x="1409700" y="5862292"/>
            <a:ext cx="6324600" cy="769441"/>
          </a:xfrm>
          <a:prstGeom prst="rect">
            <a:avLst/>
          </a:prstGeom>
          <a:noFill/>
          <a:ln w="9525">
            <a:noFill/>
            <a:miter lim="800000"/>
            <a:headEnd/>
            <a:tailEnd/>
          </a:ln>
        </p:spPr>
        <p:txBody>
          <a:bodyPr>
            <a:prstTxWarp prst="textNoShape">
              <a:avLst/>
            </a:prstTxWarp>
            <a:spAutoFit/>
          </a:bodyPr>
          <a:lstStyle/>
          <a:p>
            <a:pPr>
              <a:buNone/>
            </a:pPr>
            <a:r>
              <a:rPr lang="en-US" sz="2000" dirty="0">
                <a:solidFill>
                  <a:schemeClr val="tx2"/>
                </a:solidFill>
              </a:rPr>
              <a:t>Reading: </a:t>
            </a:r>
            <a:r>
              <a:rPr lang="en-US" sz="2000" dirty="0" smtClean="0">
                <a:solidFill>
                  <a:schemeClr val="tx2"/>
                </a:solidFill>
              </a:rPr>
              <a:t>“Tackling </a:t>
            </a:r>
            <a:r>
              <a:rPr lang="en-US" sz="2000" dirty="0">
                <a:solidFill>
                  <a:schemeClr val="tx2"/>
                </a:solidFill>
              </a:rPr>
              <a:t>the Awkward </a:t>
            </a:r>
            <a:r>
              <a:rPr lang="en-US" sz="2000" dirty="0" smtClean="0">
                <a:solidFill>
                  <a:schemeClr val="tx2"/>
                </a:solidFill>
              </a:rPr>
              <a:t>Squad”</a:t>
            </a:r>
            <a:endParaRPr lang="en-US" sz="2000" dirty="0">
              <a:solidFill>
                <a:schemeClr val="tx2"/>
              </a:solidFill>
            </a:endParaRPr>
          </a:p>
          <a:p>
            <a:pPr>
              <a:buNone/>
            </a:pPr>
            <a:r>
              <a:rPr lang="en-US" sz="2000" dirty="0">
                <a:solidFill>
                  <a:schemeClr val="tx2"/>
                </a:solidFill>
              </a:rPr>
              <a:t>	“Real World Haskell,”  Chapter 7: </a:t>
            </a:r>
            <a:r>
              <a:rPr lang="en-US" sz="2000" dirty="0" smtClean="0">
                <a:solidFill>
                  <a:schemeClr val="tx2"/>
                </a:solidFill>
              </a:rPr>
              <a:t>I/O</a:t>
            </a:r>
            <a:endParaRPr lang="en-US" sz="2000" dirty="0">
              <a:solidFill>
                <a:schemeClr val="tx2"/>
              </a:solidFill>
            </a:endParaRPr>
          </a:p>
        </p:txBody>
      </p:sp>
    </p:spTree>
    <p:extLst>
      <p:ext uri="{BB962C8B-B14F-4D97-AF65-F5344CB8AC3E}">
        <p14:creationId xmlns="" xmlns:p14="http://schemas.microsoft.com/office/powerpoint/2010/main" val="3399122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4" name="Rounded Rectangular Callout 3"/>
          <p:cNvSpPr/>
          <p:nvPr/>
        </p:nvSpPr>
        <p:spPr>
          <a:xfrm>
            <a:off x="685801" y="1922621"/>
            <a:ext cx="3048000" cy="1736646"/>
          </a:xfrm>
          <a:prstGeom prst="wedgeRoundRectCallout">
            <a:avLst>
              <a:gd name="adj1" fmla="val -23745"/>
              <a:gd name="adj2" fmla="val 496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dirty="0">
                <a:solidFill>
                  <a:schemeClr val="tx1"/>
                </a:solidFill>
                <a:latin typeface="Chalkboard"/>
              </a:rPr>
              <a:t>A functional program defines a pure function, with no side </a:t>
            </a:r>
            <a:r>
              <a:rPr lang="en-GB" dirty="0" smtClean="0">
                <a:solidFill>
                  <a:schemeClr val="tx1"/>
                </a:solidFill>
                <a:latin typeface="Chalkboard"/>
              </a:rPr>
              <a:t>effects</a:t>
            </a:r>
            <a:endParaRPr lang="en-GB" dirty="0">
              <a:solidFill>
                <a:schemeClr val="tx1"/>
              </a:solidFill>
              <a:latin typeface="Chalkboard"/>
            </a:endParaRPr>
          </a:p>
        </p:txBody>
      </p:sp>
      <p:sp>
        <p:nvSpPr>
          <p:cNvPr id="5" name="Rounded Rectangular Callout 4"/>
          <p:cNvSpPr/>
          <p:nvPr/>
        </p:nvSpPr>
        <p:spPr>
          <a:xfrm>
            <a:off x="5473701" y="1922620"/>
            <a:ext cx="3048000" cy="1736646"/>
          </a:xfrm>
          <a:prstGeom prst="wedgeRoundRectCallout">
            <a:avLst>
              <a:gd name="adj1" fmla="val -23745"/>
              <a:gd name="adj2" fmla="val 496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dirty="0">
                <a:solidFill>
                  <a:schemeClr val="tx1"/>
                </a:solidFill>
                <a:latin typeface="Chalkboard"/>
              </a:rPr>
              <a:t>The whole point of running a program is to have </a:t>
            </a:r>
            <a:r>
              <a:rPr lang="en-GB" dirty="0" smtClean="0">
                <a:solidFill>
                  <a:schemeClr val="tx1"/>
                </a:solidFill>
                <a:latin typeface="Chalkboard"/>
              </a:rPr>
              <a:t>some </a:t>
            </a:r>
            <a:r>
              <a:rPr lang="en-GB" dirty="0">
                <a:solidFill>
                  <a:schemeClr val="tx1"/>
                </a:solidFill>
                <a:latin typeface="Chalkboard"/>
              </a:rPr>
              <a:t>side </a:t>
            </a:r>
            <a:r>
              <a:rPr lang="en-GB" dirty="0" smtClean="0">
                <a:solidFill>
                  <a:schemeClr val="tx1"/>
                </a:solidFill>
                <a:latin typeface="Chalkboard"/>
              </a:rPr>
              <a:t>effect</a:t>
            </a:r>
            <a:endParaRPr lang="en-GB" dirty="0">
              <a:solidFill>
                <a:schemeClr val="tx1"/>
              </a:solidFill>
              <a:latin typeface="Chalkboard"/>
            </a:endParaRPr>
          </a:p>
        </p:txBody>
      </p:sp>
      <p:sp>
        <p:nvSpPr>
          <p:cNvPr id="6" name="AutoShape 5"/>
          <p:cNvSpPr>
            <a:spLocks noChangeArrowheads="1"/>
          </p:cNvSpPr>
          <p:nvPr/>
        </p:nvSpPr>
        <p:spPr bwMode="auto">
          <a:xfrm>
            <a:off x="3733800" y="2163921"/>
            <a:ext cx="1714500" cy="1066800"/>
          </a:xfrm>
          <a:prstGeom prst="leftRightArrow">
            <a:avLst>
              <a:gd name="adj1" fmla="val 50000"/>
              <a:gd name="adj2" fmla="val 40000"/>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buNone/>
            </a:pPr>
            <a:endParaRPr lang="en-US" dirty="0">
              <a:solidFill>
                <a:schemeClr val="bg1"/>
              </a:solidFill>
              <a:latin typeface="Chalkboard"/>
              <a:cs typeface="Chalkboard"/>
            </a:endParaRPr>
          </a:p>
        </p:txBody>
      </p:sp>
      <p:sp>
        <p:nvSpPr>
          <p:cNvPr id="3" name="TextBox 2"/>
          <p:cNvSpPr txBox="1"/>
          <p:nvPr/>
        </p:nvSpPr>
        <p:spPr>
          <a:xfrm>
            <a:off x="1828800" y="5791200"/>
            <a:ext cx="5750357" cy="461665"/>
          </a:xfrm>
          <a:prstGeom prst="rect">
            <a:avLst/>
          </a:prstGeom>
          <a:noFill/>
        </p:spPr>
        <p:txBody>
          <a:bodyPr wrap="none" rtlCol="0">
            <a:spAutoFit/>
          </a:bodyPr>
          <a:lstStyle/>
          <a:p>
            <a:pPr>
              <a:buNone/>
            </a:pPr>
            <a:r>
              <a:rPr lang="en-US" dirty="0" smtClean="0">
                <a:solidFill>
                  <a:schemeClr val="tx1"/>
                </a:solidFill>
              </a:rPr>
              <a:t>The term “side effect” itself is misleading</a:t>
            </a:r>
            <a:endParaRPr lang="en-US" dirty="0">
              <a:solidFill>
                <a:schemeClr val="tx1"/>
              </a:solidFill>
            </a:endParaRPr>
          </a:p>
        </p:txBody>
      </p:sp>
    </p:spTree>
    <p:extLst>
      <p:ext uri="{BB962C8B-B14F-4D97-AF65-F5344CB8AC3E}">
        <p14:creationId xmlns="" xmlns:p14="http://schemas.microsoft.com/office/powerpoint/2010/main" val="1096215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Before Monads</a:t>
            </a:r>
            <a:endParaRPr lang="en-US" dirty="0"/>
          </a:p>
        </p:txBody>
      </p:sp>
      <p:sp>
        <p:nvSpPr>
          <p:cNvPr id="3" name="Content Placeholder 2"/>
          <p:cNvSpPr>
            <a:spLocks noGrp="1"/>
          </p:cNvSpPr>
          <p:nvPr>
            <p:ph idx="1"/>
          </p:nvPr>
        </p:nvSpPr>
        <p:spPr>
          <a:xfrm>
            <a:off x="457200" y="1600200"/>
            <a:ext cx="7467600" cy="4953000"/>
          </a:xfrm>
        </p:spPr>
        <p:txBody>
          <a:bodyPr>
            <a:normAutofit fontScale="77500" lnSpcReduction="20000"/>
          </a:bodyPr>
          <a:lstStyle/>
          <a:p>
            <a:r>
              <a:rPr lang="en-US" dirty="0" smtClean="0"/>
              <a:t>Streams</a:t>
            </a:r>
          </a:p>
          <a:p>
            <a:pPr lvl="1"/>
            <a:r>
              <a:rPr lang="en-US" dirty="0" smtClean="0"/>
              <a:t>Program sends stream of requests to OS, receives stream of responses</a:t>
            </a:r>
          </a:p>
          <a:p>
            <a:r>
              <a:rPr lang="en-US" dirty="0" smtClean="0"/>
              <a:t>Continuations</a:t>
            </a:r>
          </a:p>
          <a:p>
            <a:pPr lvl="1"/>
            <a:r>
              <a:rPr lang="en-US" dirty="0" smtClean="0"/>
              <a:t>User supplies continuations to I/O routines to specify how to process results (will cover continuations Wed)</a:t>
            </a:r>
          </a:p>
          <a:p>
            <a:r>
              <a:rPr lang="en-US" dirty="0" smtClean="0"/>
              <a:t>World-Passing</a:t>
            </a:r>
          </a:p>
          <a:p>
            <a:pPr lvl="1"/>
            <a:r>
              <a:rPr lang="en-US" dirty="0" smtClean="0"/>
              <a:t>The “State of the World” is passed around and updated, like other data structures</a:t>
            </a:r>
          </a:p>
          <a:p>
            <a:pPr lvl="1"/>
            <a:r>
              <a:rPr lang="en-US" dirty="0" smtClean="0"/>
              <a:t>Not a serious contender because designers didn’t know how to guarantee single-threaded access to the world </a:t>
            </a:r>
          </a:p>
          <a:p>
            <a:r>
              <a:rPr lang="en-US" dirty="0" smtClean="0"/>
              <a:t>Haskell 1.0 Report adopted Stream model</a:t>
            </a:r>
          </a:p>
          <a:p>
            <a:pPr lvl="1"/>
            <a:r>
              <a:rPr lang="en-US" dirty="0"/>
              <a:t>Stream and Continuation models </a:t>
            </a:r>
            <a:r>
              <a:rPr lang="en-US" dirty="0" smtClean="0"/>
              <a:t>were discovered </a:t>
            </a:r>
            <a:r>
              <a:rPr lang="en-US" dirty="0"/>
              <a:t>to be inter-definable</a:t>
            </a:r>
          </a:p>
          <a:p>
            <a:pPr lvl="1"/>
            <a:endParaRPr lang="en-US" dirty="0"/>
          </a:p>
        </p:txBody>
      </p:sp>
      <p:pic>
        <p:nvPicPr>
          <p:cNvPr id="4" name="Picture 3"/>
          <p:cNvPicPr>
            <a:picLocks noChangeAspect="1"/>
          </p:cNvPicPr>
          <p:nvPr/>
        </p:nvPicPr>
        <p:blipFill>
          <a:blip r:embed="rId2" cstate="print"/>
          <a:stretch>
            <a:fillRect/>
          </a:stretch>
        </p:blipFill>
        <p:spPr>
          <a:xfrm>
            <a:off x="7664450" y="3156176"/>
            <a:ext cx="962907" cy="1238024"/>
          </a:xfrm>
          <a:prstGeom prst="rect">
            <a:avLst/>
          </a:prstGeom>
        </p:spPr>
      </p:pic>
    </p:spTree>
    <p:extLst>
      <p:ext uri="{BB962C8B-B14F-4D97-AF65-F5344CB8AC3E}">
        <p14:creationId xmlns="" xmlns:p14="http://schemas.microsoft.com/office/powerpoint/2010/main" val="3729686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 Model: Basic Idea</a:t>
            </a:r>
            <a:endParaRPr lang="en-US" dirty="0"/>
          </a:p>
        </p:txBody>
      </p:sp>
      <p:sp>
        <p:nvSpPr>
          <p:cNvPr id="3" name="Content Placeholder 2"/>
          <p:cNvSpPr>
            <a:spLocks noGrp="1"/>
          </p:cNvSpPr>
          <p:nvPr>
            <p:ph idx="1"/>
          </p:nvPr>
        </p:nvSpPr>
        <p:spPr>
          <a:xfrm>
            <a:off x="228600" y="1600200"/>
            <a:ext cx="8648700" cy="5257800"/>
          </a:xfrm>
        </p:spPr>
        <p:txBody>
          <a:bodyPr>
            <a:noAutofit/>
          </a:bodyPr>
          <a:lstStyle/>
          <a:p>
            <a:r>
              <a:rPr lang="en-US" sz="2800" dirty="0" smtClean="0"/>
              <a:t>Move side effects outside of functional program</a:t>
            </a:r>
          </a:p>
          <a:p>
            <a:r>
              <a:rPr lang="en-US" sz="2800" dirty="0" smtClean="0"/>
              <a:t>Haskell  </a:t>
            </a:r>
            <a:r>
              <a:rPr lang="en-US" sz="2800" b="1" dirty="0" smtClean="0">
                <a:solidFill>
                  <a:schemeClr val="accent1"/>
                </a:solidFill>
                <a:latin typeface="Courier New"/>
                <a:cs typeface="Courier New"/>
              </a:rPr>
              <a:t>main :: String -&gt; String</a:t>
            </a:r>
          </a:p>
          <a:p>
            <a:endParaRPr lang="en-US" sz="2800" dirty="0" smtClean="0"/>
          </a:p>
          <a:p>
            <a:endParaRPr lang="en-US" sz="2800" dirty="0" smtClean="0"/>
          </a:p>
          <a:p>
            <a:endParaRPr lang="en-US" sz="2800" dirty="0" smtClean="0"/>
          </a:p>
          <a:p>
            <a:endParaRPr lang="en-US" sz="2800" dirty="0" smtClean="0"/>
          </a:p>
          <a:p>
            <a:pPr marL="0" indent="0">
              <a:buNone/>
            </a:pPr>
            <a:endParaRPr lang="en-US" sz="2800" dirty="0" smtClean="0"/>
          </a:p>
          <a:p>
            <a:r>
              <a:rPr lang="en-US" sz="2800" dirty="0" smtClean="0"/>
              <a:t>Gets more complicated …</a:t>
            </a:r>
          </a:p>
          <a:p>
            <a:pPr lvl="1"/>
            <a:r>
              <a:rPr lang="en-US" sz="2400" dirty="0" smtClean="0"/>
              <a:t>But what if you need to read more than one file? Or delete files? Or communicate over a socket? ...</a:t>
            </a:r>
          </a:p>
        </p:txBody>
      </p:sp>
      <p:grpSp>
        <p:nvGrpSpPr>
          <p:cNvPr id="15" name="Group 14"/>
          <p:cNvGrpSpPr/>
          <p:nvPr/>
        </p:nvGrpSpPr>
        <p:grpSpPr>
          <a:xfrm>
            <a:off x="1219200" y="2717800"/>
            <a:ext cx="6248400" cy="2463800"/>
            <a:chOff x="1485900" y="3009900"/>
            <a:chExt cx="6248400" cy="2463800"/>
          </a:xfrm>
        </p:grpSpPr>
        <p:sp>
          <p:nvSpPr>
            <p:cNvPr id="13" name="Rounded Rectangle 12"/>
            <p:cNvSpPr/>
            <p:nvPr/>
          </p:nvSpPr>
          <p:spPr>
            <a:xfrm>
              <a:off x="1485900" y="3009900"/>
              <a:ext cx="6248400" cy="2463800"/>
            </a:xfrm>
            <a:prstGeom prst="roundRect">
              <a:avLst/>
            </a:prstGeom>
            <a:solidFill>
              <a:srgbClr val="6585CF"/>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buNone/>
              </a:pPr>
              <a:endParaRPr lang="en-US" dirty="0">
                <a:latin typeface="Chalkboard"/>
              </a:endParaRPr>
            </a:p>
          </p:txBody>
        </p:sp>
        <p:sp>
          <p:nvSpPr>
            <p:cNvPr id="5" name="Rectangle 4"/>
            <p:cNvSpPr/>
            <p:nvPr/>
          </p:nvSpPr>
          <p:spPr>
            <a:xfrm>
              <a:off x="3905250" y="3845312"/>
              <a:ext cx="1536700" cy="1200329"/>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buNone/>
              </a:pPr>
              <a:r>
                <a:rPr lang="en-US" dirty="0" smtClean="0">
                  <a:solidFill>
                    <a:schemeClr val="accent1">
                      <a:lumMod val="50000"/>
                    </a:schemeClr>
                  </a:solidFill>
                  <a:latin typeface="Chalkboard"/>
                </a:rPr>
                <a:t>Haskell main program</a:t>
              </a:r>
              <a:endParaRPr lang="en-US" dirty="0">
                <a:solidFill>
                  <a:schemeClr val="accent1">
                    <a:lumMod val="50000"/>
                  </a:schemeClr>
                </a:solidFill>
                <a:latin typeface="Chalkboard"/>
              </a:endParaRPr>
            </a:p>
          </p:txBody>
        </p:sp>
        <p:sp>
          <p:nvSpPr>
            <p:cNvPr id="6" name="Folded Corner 5"/>
            <p:cNvSpPr/>
            <p:nvPr/>
          </p:nvSpPr>
          <p:spPr>
            <a:xfrm>
              <a:off x="1930400" y="3606801"/>
              <a:ext cx="1257300" cy="1677353"/>
            </a:xfrm>
            <a:prstGeom prst="foldedCorner">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buNone/>
              </a:pPr>
              <a:r>
                <a:rPr lang="en-US" sz="1800" dirty="0" smtClean="0">
                  <a:solidFill>
                    <a:schemeClr val="accent1">
                      <a:lumMod val="50000"/>
                    </a:schemeClr>
                  </a:solidFill>
                  <a:latin typeface="Chalkboard"/>
                </a:rPr>
                <a:t>standard input location (file or </a:t>
              </a:r>
              <a:r>
                <a:rPr lang="en-US" sz="1800" dirty="0" err="1" smtClean="0">
                  <a:solidFill>
                    <a:schemeClr val="accent1">
                      <a:lumMod val="50000"/>
                    </a:schemeClr>
                  </a:solidFill>
                  <a:latin typeface="Chalkboard"/>
                </a:rPr>
                <a:t>stdin</a:t>
              </a:r>
              <a:r>
                <a:rPr lang="en-US" sz="1800" dirty="0" smtClean="0">
                  <a:solidFill>
                    <a:schemeClr val="accent1">
                      <a:lumMod val="50000"/>
                    </a:schemeClr>
                  </a:solidFill>
                  <a:latin typeface="Chalkboard"/>
                </a:rPr>
                <a:t>)</a:t>
              </a:r>
              <a:endParaRPr lang="en-US" sz="1800" dirty="0">
                <a:solidFill>
                  <a:schemeClr val="accent1">
                    <a:lumMod val="50000"/>
                  </a:schemeClr>
                </a:solidFill>
                <a:latin typeface="Chalkboard"/>
              </a:endParaRPr>
            </a:p>
          </p:txBody>
        </p:sp>
        <p:sp>
          <p:nvSpPr>
            <p:cNvPr id="7" name="Folded Corner 6"/>
            <p:cNvSpPr/>
            <p:nvPr/>
          </p:nvSpPr>
          <p:spPr>
            <a:xfrm>
              <a:off x="6159500" y="3606801"/>
              <a:ext cx="1257300" cy="1677353"/>
            </a:xfrm>
            <a:prstGeom prst="foldedCorner">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buNone/>
              </a:pPr>
              <a:r>
                <a:rPr lang="en-US" sz="1800" dirty="0" smtClean="0">
                  <a:solidFill>
                    <a:schemeClr val="accent1">
                      <a:lumMod val="50000"/>
                    </a:schemeClr>
                  </a:solidFill>
                  <a:latin typeface="Chalkboard"/>
                </a:rPr>
                <a:t>standard output location (file or </a:t>
              </a:r>
              <a:r>
                <a:rPr lang="en-US" sz="1800" dirty="0" err="1" smtClean="0">
                  <a:solidFill>
                    <a:schemeClr val="accent1">
                      <a:lumMod val="50000"/>
                    </a:schemeClr>
                  </a:solidFill>
                  <a:latin typeface="Chalkboard"/>
                </a:rPr>
                <a:t>stdout</a:t>
              </a:r>
              <a:r>
                <a:rPr lang="en-US" sz="1800" dirty="0" smtClean="0">
                  <a:solidFill>
                    <a:schemeClr val="accent1">
                      <a:lumMod val="50000"/>
                    </a:schemeClr>
                  </a:solidFill>
                  <a:latin typeface="Chalkboard"/>
                </a:rPr>
                <a:t>)</a:t>
              </a:r>
              <a:endParaRPr lang="en-US" sz="1800" dirty="0">
                <a:solidFill>
                  <a:schemeClr val="accent1">
                    <a:lumMod val="50000"/>
                  </a:schemeClr>
                </a:solidFill>
                <a:latin typeface="Chalkboard"/>
              </a:endParaRPr>
            </a:p>
          </p:txBody>
        </p:sp>
        <p:cxnSp>
          <p:nvCxnSpPr>
            <p:cNvPr id="9" name="Straight Arrow Connector 8"/>
            <p:cNvCxnSpPr>
              <a:stCxn id="6" idx="3"/>
              <a:endCxn id="5" idx="1"/>
            </p:cNvCxnSpPr>
            <p:nvPr/>
          </p:nvCxnSpPr>
          <p:spPr>
            <a:xfrm flipV="1">
              <a:off x="3187700" y="4445477"/>
              <a:ext cx="717550" cy="1"/>
            </a:xfrm>
            <a:prstGeom prst="straightConnector1">
              <a:avLst/>
            </a:prstGeom>
            <a:ln>
              <a:solidFill>
                <a:schemeClr val="accent2">
                  <a:lumMod val="50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5" idx="3"/>
              <a:endCxn id="7" idx="1"/>
            </p:cNvCxnSpPr>
            <p:nvPr/>
          </p:nvCxnSpPr>
          <p:spPr>
            <a:xfrm>
              <a:off x="5441950" y="4445477"/>
              <a:ext cx="717550" cy="1"/>
            </a:xfrm>
            <a:prstGeom prst="straightConnector1">
              <a:avLst/>
            </a:prstGeom>
            <a:ln>
              <a:solidFill>
                <a:schemeClr val="accent2">
                  <a:lumMod val="50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543312" y="3149600"/>
              <a:ext cx="5861092" cy="400110"/>
            </a:xfrm>
            <a:prstGeom prst="rect">
              <a:avLst/>
            </a:prstGeom>
            <a:noFill/>
          </p:spPr>
          <p:txBody>
            <a:bodyPr wrap="none" rtlCol="0">
              <a:spAutoFit/>
            </a:bodyPr>
            <a:lstStyle/>
            <a:p>
              <a:pPr>
                <a:buNone/>
              </a:pPr>
              <a:r>
                <a:rPr lang="en-US" sz="2000" dirty="0" smtClean="0">
                  <a:latin typeface="Chalkboard"/>
                  <a:cs typeface="Chalkboard"/>
                </a:rPr>
                <a:t>Wrapper Program, written in some other language</a:t>
              </a:r>
              <a:endParaRPr lang="en-US" sz="2000" dirty="0">
                <a:latin typeface="Chalkboard"/>
                <a:cs typeface="Chalkboard"/>
              </a:endParaRPr>
            </a:p>
          </p:txBody>
        </p:sp>
      </p:grpSp>
    </p:spTree>
    <p:extLst>
      <p:ext uri="{BB962C8B-B14F-4D97-AF65-F5344CB8AC3E}">
        <p14:creationId xmlns="" xmlns:p14="http://schemas.microsoft.com/office/powerpoint/2010/main" val="3907487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1062"/>
          </a:xfrm>
        </p:spPr>
        <p:txBody>
          <a:bodyPr/>
          <a:lstStyle/>
          <a:p>
            <a:r>
              <a:rPr lang="en-US" dirty="0" smtClean="0"/>
              <a:t>Stream Model</a:t>
            </a:r>
            <a:endParaRPr lang="en-US" dirty="0"/>
          </a:p>
        </p:txBody>
      </p:sp>
      <p:sp>
        <p:nvSpPr>
          <p:cNvPr id="3" name="Content Placeholder 2"/>
          <p:cNvSpPr>
            <a:spLocks noGrp="1"/>
          </p:cNvSpPr>
          <p:nvPr>
            <p:ph idx="1"/>
          </p:nvPr>
        </p:nvSpPr>
        <p:spPr>
          <a:xfrm>
            <a:off x="228600" y="1270000"/>
            <a:ext cx="8648700" cy="5283200"/>
          </a:xfrm>
        </p:spPr>
        <p:txBody>
          <a:bodyPr>
            <a:normAutofit/>
          </a:bodyPr>
          <a:lstStyle/>
          <a:p>
            <a:r>
              <a:rPr lang="en-US" sz="2400" dirty="0" smtClean="0"/>
              <a:t>Move side effects outside of functional program</a:t>
            </a:r>
          </a:p>
          <a:p>
            <a:r>
              <a:rPr lang="en-US" sz="2400" dirty="0" smtClean="0"/>
              <a:t>If Haskell </a:t>
            </a:r>
            <a:r>
              <a:rPr lang="en-US" sz="2400" b="1" dirty="0" smtClean="0">
                <a:solidFill>
                  <a:schemeClr val="accent1"/>
                </a:solidFill>
                <a:latin typeface="Courier New"/>
                <a:cs typeface="Courier New"/>
              </a:rPr>
              <a:t>main :: </a:t>
            </a:r>
            <a:r>
              <a:rPr lang="en-GB" sz="2400" b="1" dirty="0" smtClean="0">
                <a:solidFill>
                  <a:schemeClr val="accent1"/>
                </a:solidFill>
                <a:latin typeface="Courier New" charset="0"/>
              </a:rPr>
              <a:t>[Response] -&gt; [Request]</a:t>
            </a:r>
          </a:p>
          <a:p>
            <a:endParaRPr lang="en-GB" sz="2400" b="1" dirty="0" smtClean="0">
              <a:solidFill>
                <a:schemeClr val="accent1"/>
              </a:solidFill>
              <a:latin typeface="Courier New" charset="0"/>
              <a:cs typeface="Courier New"/>
            </a:endParaRPr>
          </a:p>
          <a:p>
            <a:endParaRPr lang="en-GB" sz="2400" b="1" dirty="0" smtClean="0">
              <a:solidFill>
                <a:schemeClr val="accent1"/>
              </a:solidFill>
              <a:latin typeface="Courier New" charset="0"/>
              <a:cs typeface="Courier New"/>
            </a:endParaRPr>
          </a:p>
          <a:p>
            <a:endParaRPr lang="en-GB" sz="2400" b="1" dirty="0" smtClean="0">
              <a:solidFill>
                <a:schemeClr val="accent1"/>
              </a:solidFill>
              <a:latin typeface="Courier New" charset="0"/>
              <a:cs typeface="Courier New"/>
            </a:endParaRPr>
          </a:p>
          <a:p>
            <a:endParaRPr lang="en-GB" sz="2400" b="1" dirty="0">
              <a:solidFill>
                <a:schemeClr val="accent1"/>
              </a:solidFill>
              <a:latin typeface="Courier New" charset="0"/>
              <a:cs typeface="Courier New"/>
            </a:endParaRPr>
          </a:p>
          <a:p>
            <a:endParaRPr lang="en-GB" sz="2400" b="1" dirty="0" smtClean="0">
              <a:solidFill>
                <a:schemeClr val="accent1"/>
              </a:solidFill>
              <a:latin typeface="Courier New" charset="0"/>
              <a:cs typeface="Courier New"/>
            </a:endParaRPr>
          </a:p>
          <a:p>
            <a:endParaRPr lang="en-GB" sz="2400" b="1" dirty="0" smtClean="0">
              <a:solidFill>
                <a:schemeClr val="accent1"/>
              </a:solidFill>
              <a:latin typeface="Courier New" charset="0"/>
              <a:cs typeface="Courier New"/>
            </a:endParaRPr>
          </a:p>
          <a:p>
            <a:endParaRPr lang="en-GB" sz="2400" b="1" dirty="0" smtClean="0">
              <a:solidFill>
                <a:schemeClr val="accent1"/>
              </a:solidFill>
              <a:latin typeface="Courier New" charset="0"/>
              <a:cs typeface="Courier New"/>
            </a:endParaRPr>
          </a:p>
          <a:p>
            <a:endParaRPr lang="en-GB" sz="2400" b="1" dirty="0" smtClean="0">
              <a:solidFill>
                <a:schemeClr val="accent1"/>
              </a:solidFill>
              <a:latin typeface="Courier New" charset="0"/>
              <a:cs typeface="Courier New"/>
            </a:endParaRPr>
          </a:p>
          <a:p>
            <a:r>
              <a:rPr lang="en-US" sz="2400" dirty="0" smtClean="0"/>
              <a:t>Laziness allows program to generate requests prior to processing any responses </a:t>
            </a:r>
          </a:p>
          <a:p>
            <a:endParaRPr lang="en-US" sz="2400" b="1" dirty="0" smtClean="0">
              <a:solidFill>
                <a:schemeClr val="accent1"/>
              </a:solidFill>
              <a:latin typeface="Courier New"/>
              <a:cs typeface="Courier New"/>
            </a:endParaRPr>
          </a:p>
          <a:p>
            <a:endParaRPr lang="en-US" sz="2400" dirty="0" smtClean="0"/>
          </a:p>
          <a:p>
            <a:endParaRPr lang="en-US" sz="2400" dirty="0" smtClean="0"/>
          </a:p>
          <a:p>
            <a:endParaRPr lang="en-US" sz="2400" dirty="0" smtClean="0"/>
          </a:p>
          <a:p>
            <a:endParaRPr lang="en-US" sz="2400" dirty="0" smtClean="0"/>
          </a:p>
          <a:p>
            <a:endParaRPr lang="en-US" sz="2400" dirty="0" smtClean="0"/>
          </a:p>
        </p:txBody>
      </p:sp>
      <p:grpSp>
        <p:nvGrpSpPr>
          <p:cNvPr id="14" name="Group 13"/>
          <p:cNvGrpSpPr/>
          <p:nvPr/>
        </p:nvGrpSpPr>
        <p:grpSpPr>
          <a:xfrm>
            <a:off x="1981200" y="2578100"/>
            <a:ext cx="5168900" cy="2781300"/>
            <a:chOff x="1981200" y="2578100"/>
            <a:chExt cx="5168900" cy="2781300"/>
          </a:xfrm>
        </p:grpSpPr>
        <p:sp>
          <p:nvSpPr>
            <p:cNvPr id="13" name="Rounded Rectangle 12"/>
            <p:cNvSpPr/>
            <p:nvPr/>
          </p:nvSpPr>
          <p:spPr>
            <a:xfrm>
              <a:off x="1981200" y="2578100"/>
              <a:ext cx="5168900" cy="2781300"/>
            </a:xfrm>
            <a:prstGeom prst="roundRect">
              <a:avLst/>
            </a:prstGeom>
            <a:solidFill>
              <a:srgbClr val="6585CF"/>
            </a:solidFill>
            <a:ln w="34925" cap="flat" cmpd="sng" algn="ctr">
              <a:solidFill>
                <a:scrgbClr r="0" g="0" b="0"/>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halkboard"/>
              </a:endParaRPr>
            </a:p>
          </p:txBody>
        </p:sp>
        <p:sp>
          <p:nvSpPr>
            <p:cNvPr id="5" name="Rectangle 4"/>
            <p:cNvSpPr/>
            <p:nvPr/>
          </p:nvSpPr>
          <p:spPr>
            <a:xfrm>
              <a:off x="3740150" y="4224275"/>
              <a:ext cx="1536700" cy="90486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buNone/>
              </a:pPr>
              <a:r>
                <a:rPr lang="en-US" dirty="0">
                  <a:solidFill>
                    <a:schemeClr val="accent1">
                      <a:lumMod val="50000"/>
                    </a:schemeClr>
                  </a:solidFill>
                  <a:latin typeface="Chalkboard"/>
                </a:rPr>
                <a:t>Haskell</a:t>
              </a:r>
            </a:p>
            <a:p>
              <a:pPr>
                <a:buNone/>
              </a:pPr>
              <a:r>
                <a:rPr lang="en-US" dirty="0">
                  <a:solidFill>
                    <a:schemeClr val="accent1">
                      <a:lumMod val="50000"/>
                    </a:schemeClr>
                  </a:solidFill>
                  <a:latin typeface="Chalkboard"/>
                </a:rPr>
                <a:t>program</a:t>
              </a:r>
            </a:p>
          </p:txBody>
        </p:sp>
        <p:pic>
          <p:nvPicPr>
            <p:cNvPr id="12" name="Picture 11"/>
            <p:cNvPicPr>
              <a:picLocks noChangeAspect="1"/>
            </p:cNvPicPr>
            <p:nvPr/>
          </p:nvPicPr>
          <p:blipFill>
            <a:blip r:embed="rId2" cstate="print"/>
            <a:stretch>
              <a:fillRect/>
            </a:stretch>
          </p:blipFill>
          <p:spPr>
            <a:xfrm>
              <a:off x="4019550" y="2711676"/>
              <a:ext cx="962907" cy="1238024"/>
            </a:xfrm>
            <a:prstGeom prst="rect">
              <a:avLst/>
            </a:prstGeom>
          </p:spPr>
        </p:pic>
        <p:cxnSp>
          <p:nvCxnSpPr>
            <p:cNvPr id="16" name="Elbow Connector 15"/>
            <p:cNvCxnSpPr>
              <a:stCxn id="5" idx="3"/>
            </p:cNvCxnSpPr>
            <p:nvPr/>
          </p:nvCxnSpPr>
          <p:spPr>
            <a:xfrm flipH="1" flipV="1">
              <a:off x="5181600" y="3263901"/>
              <a:ext cx="95250" cy="1412806"/>
            </a:xfrm>
            <a:prstGeom prst="bentConnector4">
              <a:avLst>
                <a:gd name="adj1" fmla="val -240000"/>
                <a:gd name="adj2" fmla="val 100171"/>
              </a:avLst>
            </a:prstGeom>
            <a:ln w="34925" cap="flat" cmpd="sng" algn="ctr">
              <a:solidFill>
                <a:schemeClr val="accent1"/>
              </a:solidFill>
              <a:prstDash val="solid"/>
              <a:round/>
              <a:tailEnd type="arrow" w="lg" len="lg"/>
            </a:ln>
            <a:effectLst/>
          </p:spPr>
          <p:style>
            <a:lnRef idx="2">
              <a:schemeClr val="accent1"/>
            </a:lnRef>
            <a:fillRef idx="0">
              <a:schemeClr val="accent1"/>
            </a:fillRef>
            <a:effectRef idx="1">
              <a:schemeClr val="accent1"/>
            </a:effectRef>
            <a:fontRef idx="minor">
              <a:schemeClr val="tx1"/>
            </a:fontRef>
          </p:style>
        </p:cxnSp>
        <p:cxnSp>
          <p:nvCxnSpPr>
            <p:cNvPr id="26" name="Elbow Connector 15"/>
            <p:cNvCxnSpPr>
              <a:stCxn id="5" idx="1"/>
            </p:cNvCxnSpPr>
            <p:nvPr/>
          </p:nvCxnSpPr>
          <p:spPr>
            <a:xfrm rot="10800000" flipH="1">
              <a:off x="3740150" y="3302001"/>
              <a:ext cx="76200" cy="1374706"/>
            </a:xfrm>
            <a:prstGeom prst="bentConnector4">
              <a:avLst>
                <a:gd name="adj1" fmla="val -300000"/>
                <a:gd name="adj2" fmla="val 100946"/>
              </a:avLst>
            </a:prstGeom>
            <a:ln w="34925" cap="flat" cmpd="sng" algn="ctr">
              <a:solidFill>
                <a:schemeClr val="accent1"/>
              </a:solidFill>
              <a:prstDash val="solid"/>
              <a:round/>
              <a:headEnd type="arrow" w="lg" len="lg"/>
              <a:tailEnd type="none"/>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2013946" y="3657600"/>
              <a:ext cx="1535997" cy="400110"/>
            </a:xfrm>
            <a:prstGeom prst="rect">
              <a:avLst/>
            </a:prstGeom>
            <a:noFill/>
          </p:spPr>
          <p:txBody>
            <a:bodyPr wrap="none" rtlCol="0">
              <a:spAutoFit/>
            </a:bodyPr>
            <a:lstStyle/>
            <a:p>
              <a:pPr>
                <a:buNone/>
              </a:pPr>
              <a:r>
                <a:rPr lang="en-US" sz="2000" dirty="0" smtClean="0">
                  <a:solidFill>
                    <a:schemeClr val="bg1"/>
                  </a:solidFill>
                </a:rPr>
                <a:t>[</a:t>
              </a:r>
              <a:r>
                <a:rPr lang="en-US" sz="2000" dirty="0" smtClean="0">
                  <a:solidFill>
                    <a:schemeClr val="bg1"/>
                  </a:solidFill>
                  <a:latin typeface="Chalkboard"/>
                  <a:cs typeface="Chalkboard"/>
                </a:rPr>
                <a:t>Response</a:t>
              </a:r>
              <a:r>
                <a:rPr lang="en-US" sz="2000" dirty="0" smtClean="0">
                  <a:solidFill>
                    <a:schemeClr val="bg1"/>
                  </a:solidFill>
                </a:rPr>
                <a:t>]</a:t>
              </a:r>
              <a:endParaRPr lang="en-US" sz="2000" dirty="0">
                <a:solidFill>
                  <a:schemeClr val="bg1"/>
                </a:solidFill>
              </a:endParaRPr>
            </a:p>
          </p:txBody>
        </p:sp>
        <p:sp>
          <p:nvSpPr>
            <p:cNvPr id="33" name="TextBox 32"/>
            <p:cNvSpPr txBox="1"/>
            <p:nvPr/>
          </p:nvSpPr>
          <p:spPr>
            <a:xfrm>
              <a:off x="5649597" y="3657600"/>
              <a:ext cx="1335622" cy="400110"/>
            </a:xfrm>
            <a:prstGeom prst="rect">
              <a:avLst/>
            </a:prstGeom>
            <a:noFill/>
          </p:spPr>
          <p:txBody>
            <a:bodyPr wrap="none" rtlCol="0">
              <a:spAutoFit/>
            </a:bodyPr>
            <a:lstStyle/>
            <a:p>
              <a:pPr>
                <a:buNone/>
              </a:pPr>
              <a:r>
                <a:rPr lang="en-US" sz="2000" dirty="0" smtClean="0">
                  <a:solidFill>
                    <a:schemeClr val="bg1"/>
                  </a:solidFill>
                </a:rPr>
                <a:t>[</a:t>
              </a:r>
              <a:r>
                <a:rPr lang="en-US" sz="2000" dirty="0" smtClean="0">
                  <a:solidFill>
                    <a:schemeClr val="bg1"/>
                  </a:solidFill>
                  <a:latin typeface="Chalkboard"/>
                  <a:cs typeface="Chalkboard"/>
                </a:rPr>
                <a:t>Request</a:t>
              </a:r>
              <a:r>
                <a:rPr lang="en-US" sz="2000" dirty="0" smtClean="0">
                  <a:solidFill>
                    <a:schemeClr val="bg1"/>
                  </a:solidFill>
                </a:rPr>
                <a:t>]</a:t>
              </a:r>
              <a:endParaRPr lang="en-US" sz="2000" dirty="0">
                <a:solidFill>
                  <a:schemeClr val="bg1"/>
                </a:solidFill>
              </a:endParaRPr>
            </a:p>
          </p:txBody>
        </p:sp>
      </p:grpSp>
    </p:spTree>
    <p:extLst>
      <p:ext uri="{BB962C8B-B14F-4D97-AF65-F5344CB8AC3E}">
        <p14:creationId xmlns="" xmlns:p14="http://schemas.microsoft.com/office/powerpoint/2010/main" val="2824453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Stream Model</a:t>
            </a:r>
            <a:endParaRPr lang="en-US" dirty="0"/>
          </a:p>
        </p:txBody>
      </p:sp>
      <p:sp>
        <p:nvSpPr>
          <p:cNvPr id="3" name="Content Placeholder 2"/>
          <p:cNvSpPr>
            <a:spLocks noGrp="1"/>
          </p:cNvSpPr>
          <p:nvPr>
            <p:ph idx="1"/>
          </p:nvPr>
        </p:nvSpPr>
        <p:spPr>
          <a:xfrm>
            <a:off x="457200" y="1295400"/>
            <a:ext cx="8229600" cy="5295900"/>
          </a:xfrm>
        </p:spPr>
        <p:txBody>
          <a:bodyPr>
            <a:normAutofit/>
          </a:bodyPr>
          <a:lstStyle/>
          <a:p>
            <a:pPr>
              <a:spcAft>
                <a:spcPts val="1200"/>
              </a:spcAft>
            </a:pPr>
            <a:r>
              <a:rPr lang="en-US" dirty="0" smtClean="0"/>
              <a:t>Enrich argument and return type of </a:t>
            </a:r>
            <a:r>
              <a:rPr lang="en-US" sz="2800" b="1" dirty="0">
                <a:solidFill>
                  <a:schemeClr val="accent1"/>
                </a:solidFill>
                <a:latin typeface="Courier New"/>
                <a:cs typeface="Courier New"/>
              </a:rPr>
              <a:t>main</a:t>
            </a:r>
            <a:r>
              <a:rPr lang="en-US" b="1" dirty="0" smtClean="0">
                <a:solidFill>
                  <a:srgbClr val="CEB966"/>
                </a:solidFill>
                <a:cs typeface="Chalkboard"/>
              </a:rPr>
              <a:t> </a:t>
            </a:r>
            <a:r>
              <a:rPr lang="en-US" dirty="0" smtClean="0"/>
              <a:t>to include all input and output events </a:t>
            </a:r>
          </a:p>
          <a:p>
            <a:endParaRPr lang="en-US" dirty="0" smtClean="0"/>
          </a:p>
          <a:p>
            <a:endParaRPr lang="en-US" dirty="0" smtClean="0"/>
          </a:p>
          <a:p>
            <a:endParaRPr lang="en-US" dirty="0" smtClean="0"/>
          </a:p>
          <a:p>
            <a:endParaRPr lang="en-US" dirty="0" smtClean="0"/>
          </a:p>
          <a:p>
            <a:pPr lvl="1"/>
            <a:endParaRPr lang="en-US" dirty="0" smtClean="0"/>
          </a:p>
          <a:p>
            <a:r>
              <a:rPr lang="en-US" dirty="0" smtClean="0"/>
              <a:t>Wrapper program interprets requests and adds responses to input </a:t>
            </a:r>
            <a:endParaRPr lang="en-US" dirty="0"/>
          </a:p>
        </p:txBody>
      </p:sp>
      <p:sp>
        <p:nvSpPr>
          <p:cNvPr id="4" name="TextBox 3"/>
          <p:cNvSpPr txBox="1"/>
          <p:nvPr/>
        </p:nvSpPr>
        <p:spPr>
          <a:xfrm>
            <a:off x="1768609" y="2355843"/>
            <a:ext cx="5891356" cy="2696123"/>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1800" b="1">
                <a:solidFill>
                  <a:schemeClr val="accent1">
                    <a:lumMod val="50000"/>
                  </a:schemeClr>
                </a:solidFill>
                <a:latin typeface="Courier New" pitchFamily="49" charset="0"/>
                <a:cs typeface="Courier New" pitchFamily="49" charset="0"/>
              </a:defRPr>
            </a:lvl1pPr>
          </a:lstStyle>
          <a:p>
            <a:r>
              <a:rPr lang="en-GB" dirty="0"/>
              <a:t>main :: [Response] -&gt; [Request</a:t>
            </a:r>
            <a:r>
              <a:rPr lang="en-GB" dirty="0" smtClean="0"/>
              <a:t>]</a:t>
            </a:r>
            <a:endParaRPr lang="en-GB" dirty="0"/>
          </a:p>
          <a:p>
            <a:r>
              <a:rPr lang="en-GB" dirty="0"/>
              <a:t>data Request 	=  </a:t>
            </a:r>
            <a:r>
              <a:rPr lang="en-GB" dirty="0" err="1"/>
              <a:t>ReadFile</a:t>
            </a:r>
            <a:r>
              <a:rPr lang="en-GB" dirty="0"/>
              <a:t> Filename</a:t>
            </a:r>
          </a:p>
          <a:p>
            <a:r>
              <a:rPr lang="en-GB" dirty="0"/>
              <a:t>		|  </a:t>
            </a:r>
            <a:r>
              <a:rPr lang="en-GB" dirty="0" err="1"/>
              <a:t>WriteFile</a:t>
            </a:r>
            <a:r>
              <a:rPr lang="en-GB" dirty="0"/>
              <a:t> </a:t>
            </a:r>
            <a:r>
              <a:rPr lang="en-GB" dirty="0" err="1"/>
              <a:t>FileName</a:t>
            </a:r>
            <a:r>
              <a:rPr lang="en-GB" dirty="0"/>
              <a:t> String</a:t>
            </a:r>
          </a:p>
          <a:p>
            <a:r>
              <a:rPr lang="en-GB" dirty="0"/>
              <a:t>		| </a:t>
            </a:r>
            <a:r>
              <a:rPr lang="en-GB" dirty="0" smtClean="0"/>
              <a:t>…</a:t>
            </a:r>
            <a:endParaRPr lang="en-GB" dirty="0"/>
          </a:p>
          <a:p>
            <a:r>
              <a:rPr lang="en-GB" dirty="0"/>
              <a:t>data Response	=  </a:t>
            </a:r>
            <a:r>
              <a:rPr lang="en-GB" dirty="0" err="1"/>
              <a:t>RequestFailed</a:t>
            </a:r>
            <a:endParaRPr lang="en-GB" dirty="0"/>
          </a:p>
          <a:p>
            <a:r>
              <a:rPr lang="en-GB" dirty="0"/>
              <a:t>		|  </a:t>
            </a:r>
            <a:r>
              <a:rPr lang="en-GB" dirty="0" err="1"/>
              <a:t>ReadOK</a:t>
            </a:r>
            <a:r>
              <a:rPr lang="en-GB" dirty="0"/>
              <a:t> String</a:t>
            </a:r>
          </a:p>
          <a:p>
            <a:r>
              <a:rPr lang="en-GB" dirty="0"/>
              <a:t>		|  </a:t>
            </a:r>
            <a:r>
              <a:rPr lang="en-GB" dirty="0" err="1"/>
              <a:t>WriteOk</a:t>
            </a:r>
            <a:endParaRPr lang="en-GB" dirty="0"/>
          </a:p>
          <a:p>
            <a:r>
              <a:rPr lang="en-GB" dirty="0"/>
              <a:t>		|  Success  | …</a:t>
            </a:r>
          </a:p>
        </p:txBody>
      </p:sp>
    </p:spTree>
    <p:extLst>
      <p:ext uri="{BB962C8B-B14F-4D97-AF65-F5344CB8AC3E}">
        <p14:creationId xmlns="" xmlns:p14="http://schemas.microsoft.com/office/powerpoint/2010/main" val="3301624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9162"/>
          </a:xfrm>
        </p:spPr>
        <p:txBody>
          <a:bodyPr/>
          <a:lstStyle/>
          <a:p>
            <a:r>
              <a:rPr lang="en-US" dirty="0" smtClean="0"/>
              <a:t>Example in Stream Model</a:t>
            </a:r>
            <a:endParaRPr lang="en-US" dirty="0"/>
          </a:p>
        </p:txBody>
      </p:sp>
      <p:sp>
        <p:nvSpPr>
          <p:cNvPr id="3" name="Content Placeholder 2"/>
          <p:cNvSpPr>
            <a:spLocks noGrp="1"/>
          </p:cNvSpPr>
          <p:nvPr>
            <p:ph idx="1"/>
          </p:nvPr>
        </p:nvSpPr>
        <p:spPr>
          <a:xfrm>
            <a:off x="279400" y="1143000"/>
            <a:ext cx="8407400" cy="5715000"/>
          </a:xfrm>
        </p:spPr>
        <p:txBody>
          <a:bodyPr>
            <a:normAutofit/>
          </a:bodyPr>
          <a:lstStyle/>
          <a:p>
            <a:r>
              <a:rPr lang="en-US" sz="2400" dirty="0" smtClean="0"/>
              <a:t>Haskell 1.0 program asks user for filename, echoes name, reads file, and prints to standard out</a:t>
            </a:r>
          </a:p>
          <a:p>
            <a:endParaRPr lang="en-US" sz="2400" dirty="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smtClean="0"/>
              <a:t>The ~ denotes </a:t>
            </a:r>
            <a:r>
              <a:rPr lang="en-US" sz="2400" i="1" dirty="0" smtClean="0"/>
              <a:t>a lazy pattern</a:t>
            </a:r>
            <a:r>
              <a:rPr lang="en-US" sz="2400" dirty="0" smtClean="0"/>
              <a:t>, which is evaluated only when the corresponding identifier is needed</a:t>
            </a:r>
            <a:endParaRPr lang="en-US" dirty="0"/>
          </a:p>
        </p:txBody>
      </p:sp>
      <p:sp>
        <p:nvSpPr>
          <p:cNvPr id="4" name="TextBox 3"/>
          <p:cNvSpPr txBox="1"/>
          <p:nvPr/>
        </p:nvSpPr>
        <p:spPr>
          <a:xfrm>
            <a:off x="365006" y="2097881"/>
            <a:ext cx="8550394" cy="3693319"/>
          </a:xfrm>
          <a:prstGeom prst="rect">
            <a:avLst/>
          </a:prstGeom>
          <a:solidFill>
            <a:schemeClr val="accent3">
              <a:lumMod val="40000"/>
              <a:lumOff val="60000"/>
            </a:schemeClr>
          </a:solidFill>
          <a:ln>
            <a:noFill/>
          </a:ln>
        </p:spPr>
        <p:txBody>
          <a:bodyPr wrap="square" rtlCol="0">
            <a:spAutoFit/>
          </a:bodyPr>
          <a:lstStyle>
            <a:defPPr>
              <a:defRPr lang="en-US"/>
            </a:defPPr>
            <a:lvl1pPr algn="l">
              <a:buNone/>
              <a:defRPr sz="1800" b="1">
                <a:solidFill>
                  <a:schemeClr val="accent1">
                    <a:lumMod val="50000"/>
                  </a:schemeClr>
                </a:solidFill>
                <a:latin typeface="Courier New" pitchFamily="49" charset="0"/>
                <a:cs typeface="Courier New" pitchFamily="49" charset="0"/>
              </a:defRPr>
            </a:lvl1pPr>
          </a:lstStyle>
          <a:p>
            <a:r>
              <a:rPr lang="en-US" dirty="0"/>
              <a:t>main :: [Response] -&gt; [Request]</a:t>
            </a:r>
          </a:p>
          <a:p>
            <a:r>
              <a:rPr lang="en-US" dirty="0"/>
              <a:t>main ~(Success : ~((</a:t>
            </a:r>
            <a:r>
              <a:rPr lang="en-US" dirty="0" err="1"/>
              <a:t>Str</a:t>
            </a:r>
            <a:r>
              <a:rPr lang="en-US" dirty="0"/>
              <a:t> </a:t>
            </a:r>
            <a:r>
              <a:rPr lang="en-US" dirty="0" err="1"/>
              <a:t>userInput</a:t>
            </a:r>
            <a:r>
              <a:rPr lang="en-US" dirty="0"/>
              <a:t>) : ~(Success : ~(r4 : _)))) </a:t>
            </a:r>
          </a:p>
          <a:p>
            <a:r>
              <a:rPr lang="en-US" dirty="0"/>
              <a:t>  = [ </a:t>
            </a:r>
            <a:r>
              <a:rPr lang="en-US" dirty="0" err="1"/>
              <a:t>AppendChan</a:t>
            </a:r>
            <a:r>
              <a:rPr lang="en-US" dirty="0"/>
              <a:t> </a:t>
            </a:r>
            <a:r>
              <a:rPr lang="en-US" dirty="0" err="1"/>
              <a:t>stdout</a:t>
            </a:r>
            <a:r>
              <a:rPr lang="en-US" dirty="0"/>
              <a:t> "enter filename\</a:t>
            </a:r>
            <a:r>
              <a:rPr lang="en-US" dirty="0" err="1"/>
              <a:t>n</a:t>
            </a:r>
            <a:r>
              <a:rPr lang="en-US" dirty="0"/>
              <a:t>",                     </a:t>
            </a:r>
          </a:p>
          <a:p>
            <a:r>
              <a:rPr lang="en-US" dirty="0"/>
              <a:t>      </a:t>
            </a:r>
            <a:r>
              <a:rPr lang="en-US" dirty="0" err="1"/>
              <a:t>ReadChan</a:t>
            </a:r>
            <a:r>
              <a:rPr lang="en-US" dirty="0"/>
              <a:t> </a:t>
            </a:r>
            <a:r>
              <a:rPr lang="en-US" dirty="0" err="1"/>
              <a:t>stdin</a:t>
            </a:r>
            <a:r>
              <a:rPr lang="en-US" dirty="0"/>
              <a:t>, </a:t>
            </a:r>
          </a:p>
          <a:p>
            <a:r>
              <a:rPr lang="en-US" dirty="0"/>
              <a:t>      </a:t>
            </a:r>
            <a:r>
              <a:rPr lang="en-US" dirty="0" err="1"/>
              <a:t>AppendChan</a:t>
            </a:r>
            <a:r>
              <a:rPr lang="en-US" dirty="0"/>
              <a:t> </a:t>
            </a:r>
            <a:r>
              <a:rPr lang="en-US" dirty="0" err="1"/>
              <a:t>stdout</a:t>
            </a:r>
            <a:r>
              <a:rPr lang="en-US" dirty="0"/>
              <a:t> name, </a:t>
            </a:r>
          </a:p>
          <a:p>
            <a:r>
              <a:rPr lang="en-US" dirty="0"/>
              <a:t>      </a:t>
            </a:r>
            <a:r>
              <a:rPr lang="en-US" dirty="0" err="1"/>
              <a:t>ReadFile</a:t>
            </a:r>
            <a:r>
              <a:rPr lang="en-US" dirty="0"/>
              <a:t> name, </a:t>
            </a:r>
          </a:p>
          <a:p>
            <a:r>
              <a:rPr lang="en-US" dirty="0"/>
              <a:t>      </a:t>
            </a:r>
            <a:r>
              <a:rPr lang="en-US" dirty="0" err="1"/>
              <a:t>AppendChan</a:t>
            </a:r>
            <a:r>
              <a:rPr lang="en-US" dirty="0"/>
              <a:t> </a:t>
            </a:r>
            <a:r>
              <a:rPr lang="en-US" dirty="0" err="1"/>
              <a:t>stdout</a:t>
            </a:r>
            <a:r>
              <a:rPr lang="en-US" dirty="0"/>
              <a:t> </a:t>
            </a:r>
          </a:p>
          <a:p>
            <a:r>
              <a:rPr lang="en-US" dirty="0"/>
              <a:t>       (case r4 of </a:t>
            </a:r>
          </a:p>
          <a:p>
            <a:r>
              <a:rPr lang="en-US" dirty="0"/>
              <a:t>         </a:t>
            </a:r>
            <a:r>
              <a:rPr lang="en-US" dirty="0" err="1"/>
              <a:t>Str</a:t>
            </a:r>
            <a:r>
              <a:rPr lang="en-US" dirty="0"/>
              <a:t> contents -&gt; contents</a:t>
            </a:r>
          </a:p>
          <a:p>
            <a:r>
              <a:rPr lang="en-US" dirty="0"/>
              <a:t>         Failure </a:t>
            </a:r>
            <a:r>
              <a:rPr lang="en-US" dirty="0" err="1"/>
              <a:t>ioerr</a:t>
            </a:r>
            <a:r>
              <a:rPr lang="en-US" dirty="0"/>
              <a:t> -&gt; "can’t open file") </a:t>
            </a:r>
          </a:p>
          <a:p>
            <a:r>
              <a:rPr lang="en-US" dirty="0"/>
              <a:t>    ]  where (name : _) = lines </a:t>
            </a:r>
            <a:r>
              <a:rPr lang="en-US" dirty="0" err="1"/>
              <a:t>userInput</a:t>
            </a:r>
            <a:endParaRPr lang="en-GB" dirty="0"/>
          </a:p>
        </p:txBody>
      </p:sp>
    </p:spTree>
    <p:extLst>
      <p:ext uri="{BB962C8B-B14F-4D97-AF65-F5344CB8AC3E}">
        <p14:creationId xmlns="" xmlns:p14="http://schemas.microsoft.com/office/powerpoint/2010/main" val="416802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 Model is </a:t>
            </a:r>
            <a:r>
              <a:rPr lang="en-US" i="1" dirty="0" smtClean="0"/>
              <a:t>Awkward!</a:t>
            </a:r>
            <a:endParaRPr lang="en-US" i="1" dirty="0"/>
          </a:p>
        </p:txBody>
      </p:sp>
      <p:sp>
        <p:nvSpPr>
          <p:cNvPr id="3" name="Content Placeholder 2"/>
          <p:cNvSpPr>
            <a:spLocks noGrp="1"/>
          </p:cNvSpPr>
          <p:nvPr>
            <p:ph idx="1"/>
          </p:nvPr>
        </p:nvSpPr>
        <p:spPr/>
        <p:txBody>
          <a:bodyPr>
            <a:normAutofit fontScale="92500"/>
          </a:bodyPr>
          <a:lstStyle/>
          <a:p>
            <a:r>
              <a:rPr lang="en-US" dirty="0" smtClean="0"/>
              <a:t>Hard to extend</a:t>
            </a:r>
          </a:p>
          <a:p>
            <a:pPr lvl="1"/>
            <a:r>
              <a:rPr lang="en-US" dirty="0"/>
              <a:t>N</a:t>
            </a:r>
            <a:r>
              <a:rPr lang="en-US" dirty="0" smtClean="0"/>
              <a:t>ew I/O operations require adding new constructors to Request and Response types, modifying wrapper</a:t>
            </a:r>
          </a:p>
          <a:p>
            <a:r>
              <a:rPr lang="en-US" dirty="0" smtClean="0"/>
              <a:t>Does not associate Request with Response</a:t>
            </a:r>
          </a:p>
          <a:p>
            <a:pPr lvl="1"/>
            <a:r>
              <a:rPr lang="en-US" dirty="0" smtClean="0"/>
              <a:t>easy to get “out-of-step,” which can lead to deadlock</a:t>
            </a:r>
          </a:p>
          <a:p>
            <a:r>
              <a:rPr lang="en-US" dirty="0"/>
              <a:t>N</a:t>
            </a:r>
            <a:r>
              <a:rPr lang="en-US" dirty="0" smtClean="0"/>
              <a:t>ot </a:t>
            </a:r>
            <a:r>
              <a:rPr lang="en-US" dirty="0" err="1" smtClean="0"/>
              <a:t>composable</a:t>
            </a:r>
            <a:endParaRPr lang="en-US" dirty="0" smtClean="0"/>
          </a:p>
          <a:p>
            <a:pPr lvl="1"/>
            <a:r>
              <a:rPr lang="en-US" dirty="0" smtClean="0"/>
              <a:t>no easy way to combine two “main” programs</a:t>
            </a:r>
          </a:p>
          <a:p>
            <a:r>
              <a:rPr lang="en-US" dirty="0" smtClean="0"/>
              <a:t>... and other problems!!!</a:t>
            </a:r>
          </a:p>
          <a:p>
            <a:endParaRPr lang="en-US" dirty="0"/>
          </a:p>
        </p:txBody>
      </p:sp>
    </p:spTree>
    <p:extLst>
      <p:ext uri="{BB962C8B-B14F-4D97-AF65-F5344CB8AC3E}">
        <p14:creationId xmlns="" xmlns:p14="http://schemas.microsoft.com/office/powerpoint/2010/main" val="37907466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Monadic I/O: The Key Idea</a:t>
            </a:r>
            <a:endParaRPr lang="en-US" dirty="0"/>
          </a:p>
        </p:txBody>
      </p:sp>
      <p:pic>
        <p:nvPicPr>
          <p:cNvPr id="6" name="Picture 4" descr="C:\Program Files\Microsoft Office\Clipart\standard\stddir1\bd05030_.wmf"/>
          <p:cNvPicPr>
            <a:picLocks noChangeAspect="1" noChangeArrowheads="1"/>
          </p:cNvPicPr>
          <p:nvPr/>
        </p:nvPicPr>
        <p:blipFill>
          <a:blip r:embed="rId2" cstate="print"/>
          <a:srcRect/>
          <a:stretch>
            <a:fillRect/>
          </a:stretch>
        </p:blipFill>
        <p:spPr bwMode="auto">
          <a:xfrm>
            <a:off x="7772400" y="762000"/>
            <a:ext cx="742620" cy="1003300"/>
          </a:xfrm>
          <a:prstGeom prst="rect">
            <a:avLst/>
          </a:prstGeom>
          <a:noFill/>
        </p:spPr>
      </p:pic>
      <p:sp>
        <p:nvSpPr>
          <p:cNvPr id="7" name="Rounded Rectangular Callout 6"/>
          <p:cNvSpPr/>
          <p:nvPr/>
        </p:nvSpPr>
        <p:spPr>
          <a:xfrm>
            <a:off x="977899" y="2088118"/>
            <a:ext cx="7289799" cy="578882"/>
          </a:xfrm>
          <a:prstGeom prst="wedgeRoundRectCallout">
            <a:avLst>
              <a:gd name="adj1" fmla="val -23745"/>
              <a:gd name="adj2" fmla="val 496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800" dirty="0">
                <a:solidFill>
                  <a:schemeClr val="tx1"/>
                </a:solidFill>
                <a:latin typeface="Chalkboard"/>
              </a:rPr>
              <a:t>A value of type (IO t) is an “</a:t>
            </a:r>
            <a:r>
              <a:rPr lang="en-GB" sz="2800" dirty="0" smtClean="0">
                <a:solidFill>
                  <a:schemeClr val="tx1"/>
                </a:solidFill>
                <a:latin typeface="Chalkboard"/>
              </a:rPr>
              <a:t>action”  </a:t>
            </a:r>
          </a:p>
        </p:txBody>
      </p:sp>
      <p:sp>
        <p:nvSpPr>
          <p:cNvPr id="5" name="Rounded Rectangular Callout 4"/>
          <p:cNvSpPr/>
          <p:nvPr/>
        </p:nvSpPr>
        <p:spPr>
          <a:xfrm>
            <a:off x="990600" y="2982992"/>
            <a:ext cx="7289799" cy="1055608"/>
          </a:xfrm>
          <a:prstGeom prst="wedgeRoundRectCallout">
            <a:avLst>
              <a:gd name="adj1" fmla="val -23745"/>
              <a:gd name="adj2" fmla="val 496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800" dirty="0" smtClean="0">
                <a:solidFill>
                  <a:schemeClr val="tx1"/>
                </a:solidFill>
                <a:latin typeface="Chalkboard"/>
              </a:rPr>
              <a:t>When </a:t>
            </a:r>
            <a:r>
              <a:rPr lang="en-GB" sz="2800" dirty="0">
                <a:solidFill>
                  <a:schemeClr val="tx1"/>
                </a:solidFill>
                <a:latin typeface="Chalkboard"/>
              </a:rPr>
              <a:t>performed, </a:t>
            </a:r>
            <a:r>
              <a:rPr lang="en-GB" sz="2800" dirty="0" smtClean="0">
                <a:solidFill>
                  <a:schemeClr val="tx1"/>
                </a:solidFill>
                <a:latin typeface="Chalkboard"/>
              </a:rPr>
              <a:t>an action </a:t>
            </a:r>
            <a:r>
              <a:rPr lang="en-GB" sz="2800" dirty="0">
                <a:solidFill>
                  <a:schemeClr val="tx1"/>
                </a:solidFill>
                <a:latin typeface="Chalkboard"/>
              </a:rPr>
              <a:t>may do some input/output </a:t>
            </a:r>
            <a:r>
              <a:rPr lang="en-GB" sz="2800" dirty="0" smtClean="0">
                <a:solidFill>
                  <a:schemeClr val="tx1"/>
                </a:solidFill>
                <a:latin typeface="Chalkboard"/>
              </a:rPr>
              <a:t>and deliver </a:t>
            </a:r>
            <a:r>
              <a:rPr lang="en-GB" sz="2800" dirty="0">
                <a:solidFill>
                  <a:schemeClr val="tx1"/>
                </a:solidFill>
                <a:latin typeface="Chalkboard"/>
              </a:rPr>
              <a:t>a result of type </a:t>
            </a:r>
            <a:r>
              <a:rPr lang="en-GB" sz="2800" dirty="0" smtClean="0">
                <a:solidFill>
                  <a:schemeClr val="tx1"/>
                </a:solidFill>
                <a:latin typeface="Chalkboard"/>
              </a:rPr>
              <a:t>t</a:t>
            </a:r>
            <a:endParaRPr lang="en-GB" sz="2800" dirty="0">
              <a:solidFill>
                <a:schemeClr val="tx1"/>
              </a:solidFill>
              <a:latin typeface="Chalkboard"/>
            </a:endParaRPr>
          </a:p>
        </p:txBody>
      </p:sp>
    </p:spTree>
    <p:extLst>
      <p:ext uri="{BB962C8B-B14F-4D97-AF65-F5344CB8AC3E}">
        <p14:creationId xmlns="" xmlns:p14="http://schemas.microsoft.com/office/powerpoint/2010/main" val="2735644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74638"/>
            <a:ext cx="8229600" cy="1143000"/>
          </a:xfrm>
        </p:spPr>
        <p:txBody>
          <a:bodyPr>
            <a:normAutofit fontScale="90000"/>
          </a:bodyPr>
          <a:lstStyle/>
          <a:p>
            <a:pPr algn="r"/>
            <a:r>
              <a:rPr lang="en-US" dirty="0" smtClean="0"/>
              <a:t>Eugenio </a:t>
            </a:r>
            <a:br>
              <a:rPr lang="en-US" dirty="0" smtClean="0"/>
            </a:br>
            <a:r>
              <a:rPr lang="en-US" dirty="0" err="1" smtClean="0"/>
              <a:t>Moggi</a:t>
            </a:r>
            <a:endParaRPr lang="en-US" dirty="0"/>
          </a:p>
        </p:txBody>
      </p:sp>
      <p:pic>
        <p:nvPicPr>
          <p:cNvPr id="1029" name="Picture 5" descr="http://andrej.com/mathematicians/large/Moggi_Eugenio.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6916" b="-6916"/>
          <a:stretch/>
        </p:blipFill>
        <p:spPr bwMode="auto">
          <a:xfrm>
            <a:off x="491067" y="0"/>
            <a:ext cx="5486400" cy="73152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88617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Monads</a:t>
            </a:r>
            <a:endParaRPr lang="en-US" dirty="0"/>
          </a:p>
        </p:txBody>
      </p:sp>
      <p:sp>
        <p:nvSpPr>
          <p:cNvPr id="3" name="Content Placeholder 2"/>
          <p:cNvSpPr>
            <a:spLocks noGrp="1"/>
          </p:cNvSpPr>
          <p:nvPr>
            <p:ph idx="1"/>
          </p:nvPr>
        </p:nvSpPr>
        <p:spPr/>
        <p:txBody>
          <a:bodyPr/>
          <a:lstStyle/>
          <a:p>
            <a:r>
              <a:rPr lang="en-US" dirty="0" smtClean="0"/>
              <a:t>General concept from category theory </a:t>
            </a:r>
          </a:p>
          <a:p>
            <a:pPr lvl="1"/>
            <a:r>
              <a:rPr lang="en-US" dirty="0" smtClean="0"/>
              <a:t>Adopted in Haskell for I/O, side effects, …</a:t>
            </a:r>
          </a:p>
          <a:p>
            <a:r>
              <a:rPr lang="en-US" dirty="0" smtClean="0"/>
              <a:t>A monad consists of:</a:t>
            </a:r>
          </a:p>
          <a:p>
            <a:pPr lvl="1"/>
            <a:r>
              <a:rPr lang="en-US" dirty="0" smtClean="0"/>
              <a:t>A type constructor M</a:t>
            </a:r>
          </a:p>
          <a:p>
            <a:pPr lvl="1"/>
            <a:r>
              <a:rPr lang="en-US" dirty="0" smtClean="0"/>
              <a:t>A function </a:t>
            </a:r>
            <a:r>
              <a:rPr lang="en-US" dirty="0" smtClean="0">
                <a:solidFill>
                  <a:srgbClr val="FF0000"/>
                </a:solidFill>
              </a:rPr>
              <a:t>bind</a:t>
            </a:r>
            <a:r>
              <a:rPr lang="en-US" dirty="0" smtClean="0"/>
              <a:t> :: M a -&gt; ( a -&gt; M b) -&gt; M b</a:t>
            </a:r>
          </a:p>
          <a:p>
            <a:pPr lvl="1"/>
            <a:r>
              <a:rPr lang="en-US" dirty="0" smtClean="0"/>
              <a:t>A function </a:t>
            </a:r>
            <a:r>
              <a:rPr lang="en-US" dirty="0" smtClean="0">
                <a:solidFill>
                  <a:srgbClr val="FF0000"/>
                </a:solidFill>
              </a:rPr>
              <a:t>return</a:t>
            </a:r>
            <a:r>
              <a:rPr lang="en-US" dirty="0" smtClean="0"/>
              <a:t> :: a -&gt; M a</a:t>
            </a:r>
          </a:p>
          <a:p>
            <a:r>
              <a:rPr lang="en-US" dirty="0" smtClean="0"/>
              <a:t>Plus: </a:t>
            </a:r>
          </a:p>
          <a:p>
            <a:pPr lvl="1"/>
            <a:r>
              <a:rPr lang="en-US" dirty="0" smtClean="0"/>
              <a:t>Laws about how these operations interact</a:t>
            </a:r>
          </a:p>
          <a:p>
            <a:endParaRPr lang="en-US" dirty="0"/>
          </a:p>
        </p:txBody>
      </p:sp>
    </p:spTree>
    <p:extLst>
      <p:ext uri="{BB962C8B-B14F-4D97-AF65-F5344CB8AC3E}">
        <p14:creationId xmlns="" xmlns:p14="http://schemas.microsoft.com/office/powerpoint/2010/main" val="3520849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Beauty...</a:t>
            </a:r>
            <a:endParaRPr lang="en-US" dirty="0"/>
          </a:p>
        </p:txBody>
      </p:sp>
      <p:sp>
        <p:nvSpPr>
          <p:cNvPr id="47107" name="Rectangle 3"/>
          <p:cNvSpPr>
            <a:spLocks noGrp="1" noChangeArrowheads="1"/>
          </p:cNvSpPr>
          <p:nvPr>
            <p:ph type="body" idx="1"/>
          </p:nvPr>
        </p:nvSpPr>
        <p:spPr>
          <a:xfrm>
            <a:off x="457200" y="1600201"/>
            <a:ext cx="8229600" cy="2590800"/>
          </a:xfrm>
        </p:spPr>
        <p:txBody>
          <a:bodyPr>
            <a:normAutofit fontScale="77500" lnSpcReduction="20000"/>
          </a:bodyPr>
          <a:lstStyle/>
          <a:p>
            <a:r>
              <a:rPr lang="en-US" dirty="0" smtClean="0"/>
              <a:t>Functional programming is beautiful:</a:t>
            </a:r>
          </a:p>
          <a:p>
            <a:pPr lvl="1"/>
            <a:r>
              <a:rPr lang="en-US" dirty="0" smtClean="0"/>
              <a:t>Concise and powerful abstractions</a:t>
            </a:r>
          </a:p>
          <a:p>
            <a:pPr lvl="2"/>
            <a:r>
              <a:rPr lang="en-US" dirty="0" smtClean="0"/>
              <a:t>higher-order functions, algebraic data types, parametric polymorphism, principled overloading, ...</a:t>
            </a:r>
          </a:p>
          <a:p>
            <a:pPr lvl="1"/>
            <a:r>
              <a:rPr lang="en-US" dirty="0" smtClean="0"/>
              <a:t>Close correspondence with mathematics</a:t>
            </a:r>
          </a:p>
          <a:p>
            <a:pPr lvl="2"/>
            <a:r>
              <a:rPr lang="en-US" dirty="0" smtClean="0"/>
              <a:t>Semantics of a code function is the mathematical function</a:t>
            </a:r>
          </a:p>
          <a:p>
            <a:pPr lvl="2"/>
            <a:r>
              <a:rPr lang="en-US" dirty="0" err="1" smtClean="0"/>
              <a:t>Equational</a:t>
            </a:r>
            <a:r>
              <a:rPr lang="en-US" dirty="0" smtClean="0"/>
              <a:t> reasoning: if x = y, then f x = f y</a:t>
            </a:r>
          </a:p>
          <a:p>
            <a:pPr lvl="2"/>
            <a:r>
              <a:rPr lang="en-US" dirty="0" smtClean="0"/>
              <a:t>Independence of order-of-evaluation (Confluence, aka Church-Rosser)</a:t>
            </a:r>
          </a:p>
        </p:txBody>
      </p:sp>
      <p:grpSp>
        <p:nvGrpSpPr>
          <p:cNvPr id="24" name="Group 23"/>
          <p:cNvGrpSpPr/>
          <p:nvPr/>
        </p:nvGrpSpPr>
        <p:grpSpPr>
          <a:xfrm>
            <a:off x="1123931" y="4286243"/>
            <a:ext cx="3510032" cy="2375879"/>
            <a:chOff x="2736831" y="4286243"/>
            <a:chExt cx="3510032" cy="2375879"/>
          </a:xfrm>
        </p:grpSpPr>
        <p:sp>
          <p:nvSpPr>
            <p:cNvPr id="6" name="TextBox 5"/>
            <p:cNvSpPr txBox="1"/>
            <p:nvPr/>
          </p:nvSpPr>
          <p:spPr>
            <a:xfrm>
              <a:off x="3940971" y="4286243"/>
              <a:ext cx="1149674" cy="369332"/>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1800" b="1">
                  <a:solidFill>
                    <a:schemeClr val="accent1">
                      <a:lumMod val="50000"/>
                    </a:schemeClr>
                  </a:solidFill>
                  <a:latin typeface="Courier New" pitchFamily="49" charset="0"/>
                  <a:cs typeface="Courier New" pitchFamily="49" charset="0"/>
                </a:defRPr>
              </a:lvl1pPr>
            </a:lstStyle>
            <a:p>
              <a:r>
                <a:rPr lang="en-GB" dirty="0"/>
                <a:t>e1 * e2</a:t>
              </a:r>
            </a:p>
          </p:txBody>
        </p:sp>
        <p:sp>
          <p:nvSpPr>
            <p:cNvPr id="7" name="TextBox 6"/>
            <p:cNvSpPr txBox="1"/>
            <p:nvPr/>
          </p:nvSpPr>
          <p:spPr>
            <a:xfrm>
              <a:off x="2736831" y="5276843"/>
              <a:ext cx="1287532" cy="369332"/>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1800" b="1">
                  <a:solidFill>
                    <a:schemeClr val="accent1">
                      <a:lumMod val="50000"/>
                    </a:schemeClr>
                  </a:solidFill>
                  <a:latin typeface="Courier New" pitchFamily="49" charset="0"/>
                  <a:cs typeface="Courier New" pitchFamily="49" charset="0"/>
                </a:defRPr>
              </a:lvl1pPr>
            </a:lstStyle>
            <a:p>
              <a:r>
                <a:rPr lang="en-GB" dirty="0"/>
                <a:t>e1’ * e2</a:t>
              </a:r>
            </a:p>
          </p:txBody>
        </p:sp>
        <p:sp>
          <p:nvSpPr>
            <p:cNvPr id="8" name="TextBox 7"/>
            <p:cNvSpPr txBox="1"/>
            <p:nvPr/>
          </p:nvSpPr>
          <p:spPr>
            <a:xfrm>
              <a:off x="4959331" y="5276843"/>
              <a:ext cx="1287532" cy="369332"/>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1800" b="1">
                  <a:solidFill>
                    <a:schemeClr val="accent1">
                      <a:lumMod val="50000"/>
                    </a:schemeClr>
                  </a:solidFill>
                  <a:latin typeface="Courier New" pitchFamily="49" charset="0"/>
                  <a:cs typeface="Courier New" pitchFamily="49" charset="0"/>
                </a:defRPr>
              </a:lvl1pPr>
            </a:lstStyle>
            <a:p>
              <a:r>
                <a:rPr lang="en-GB" dirty="0"/>
                <a:t>e1 * e2’</a:t>
              </a:r>
            </a:p>
          </p:txBody>
        </p:sp>
        <p:sp>
          <p:nvSpPr>
            <p:cNvPr id="9" name="TextBox 8"/>
            <p:cNvSpPr txBox="1"/>
            <p:nvPr/>
          </p:nvSpPr>
          <p:spPr>
            <a:xfrm>
              <a:off x="4017927" y="6292790"/>
              <a:ext cx="1011815" cy="369332"/>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1800" b="1">
                  <a:solidFill>
                    <a:schemeClr val="accent1">
                      <a:lumMod val="50000"/>
                    </a:schemeClr>
                  </a:solidFill>
                  <a:latin typeface="Courier New" pitchFamily="49" charset="0"/>
                  <a:cs typeface="Courier New" pitchFamily="49" charset="0"/>
                </a:defRPr>
              </a:lvl1pPr>
            </a:lstStyle>
            <a:p>
              <a:r>
                <a:rPr lang="en-GB" dirty="0"/>
                <a:t>result</a:t>
              </a:r>
            </a:p>
          </p:txBody>
        </p:sp>
        <p:cxnSp>
          <p:nvCxnSpPr>
            <p:cNvPr id="11" name="Straight Arrow Connector 10"/>
            <p:cNvCxnSpPr>
              <a:stCxn id="6" idx="2"/>
              <a:endCxn id="7" idx="0"/>
            </p:cNvCxnSpPr>
            <p:nvPr/>
          </p:nvCxnSpPr>
          <p:spPr>
            <a:xfrm flipH="1">
              <a:off x="3380597" y="4655575"/>
              <a:ext cx="1135211" cy="62126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6" idx="2"/>
              <a:endCxn id="8" idx="0"/>
            </p:cNvCxnSpPr>
            <p:nvPr/>
          </p:nvCxnSpPr>
          <p:spPr>
            <a:xfrm>
              <a:off x="4515808" y="4655575"/>
              <a:ext cx="1087289" cy="62126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7" idx="2"/>
              <a:endCxn id="9" idx="0"/>
            </p:cNvCxnSpPr>
            <p:nvPr/>
          </p:nvCxnSpPr>
          <p:spPr>
            <a:xfrm>
              <a:off x="3380597" y="5646175"/>
              <a:ext cx="1143238" cy="646615"/>
            </a:xfrm>
            <a:prstGeom prst="straightConnector1">
              <a:avLst/>
            </a:prstGeom>
            <a:ln w="38100" cap="flat" cmpd="dbl"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8" idx="2"/>
              <a:endCxn id="9" idx="0"/>
            </p:cNvCxnSpPr>
            <p:nvPr/>
          </p:nvCxnSpPr>
          <p:spPr>
            <a:xfrm flipH="1">
              <a:off x="4523835" y="5646175"/>
              <a:ext cx="1079262" cy="646615"/>
            </a:xfrm>
            <a:prstGeom prst="straightConnector1">
              <a:avLst/>
            </a:prstGeom>
            <a:ln w="38100" cap="flat" cmpd="dbl"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sp>
        <p:nvSpPr>
          <p:cNvPr id="25" name="Rounded Rectangular Callout 24"/>
          <p:cNvSpPr/>
          <p:nvPr/>
        </p:nvSpPr>
        <p:spPr>
          <a:xfrm>
            <a:off x="5449857" y="4874419"/>
            <a:ext cx="2767043" cy="1464231"/>
          </a:xfrm>
          <a:prstGeom prst="wedgeRoundRectCallout">
            <a:avLst>
              <a:gd name="adj1" fmla="val -23745"/>
              <a:gd name="adj2" fmla="val 496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buNone/>
            </a:pPr>
            <a:r>
              <a:rPr lang="en-GB" sz="2000" dirty="0" smtClean="0">
                <a:solidFill>
                  <a:schemeClr val="tx1"/>
                </a:solidFill>
                <a:latin typeface="Chalkboard"/>
              </a:rPr>
              <a:t>The compiler can choose the best sequential or parallel evaluation order</a:t>
            </a:r>
            <a:endParaRPr lang="en-GB" sz="2000" dirty="0">
              <a:solidFill>
                <a:schemeClr val="tx1"/>
              </a:solidFill>
              <a:latin typeface="Chalkboard"/>
            </a:endParaRPr>
          </a:p>
        </p:txBody>
      </p:sp>
    </p:spTree>
    <p:extLst>
      <p:ext uri="{BB962C8B-B14F-4D97-AF65-F5344CB8AC3E}">
        <p14:creationId xmlns="" xmlns:p14="http://schemas.microsoft.com/office/powerpoint/2010/main" val="106812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10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10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10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2" accel="50000" decel="5000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1+#ppt_w/2"/>
                                          </p:val>
                                        </p:tav>
                                        <p:tav tm="100000">
                                          <p:val>
                                            <p:strVal val="#ppt_x"/>
                                          </p:val>
                                        </p:tav>
                                      </p:tavLst>
                                    </p:anim>
                                    <p:anim calcmode="lin" valueType="num">
                                      <p:cBhvr additive="base">
                                        <p:cTn id="30"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2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Helpful Picture</a:t>
            </a:r>
            <a:endParaRPr lang="en-US" dirty="0"/>
          </a:p>
        </p:txBody>
      </p:sp>
      <p:sp>
        <p:nvSpPr>
          <p:cNvPr id="4" name="Rounded Rectangular Callout 3"/>
          <p:cNvSpPr/>
          <p:nvPr/>
        </p:nvSpPr>
        <p:spPr>
          <a:xfrm>
            <a:off x="977900" y="1910715"/>
            <a:ext cx="7289799" cy="783193"/>
          </a:xfrm>
          <a:prstGeom prst="wedgeRoundRectCallout">
            <a:avLst>
              <a:gd name="adj1" fmla="val -23745"/>
              <a:gd name="adj2" fmla="val 496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000" dirty="0">
                <a:solidFill>
                  <a:schemeClr val="tx1"/>
                </a:solidFill>
                <a:latin typeface="Chalkboard"/>
              </a:rPr>
              <a:t>A value of type (IO t) is an “action.”  When performed, it may do some input/output before delivering a result of type </a:t>
            </a:r>
            <a:r>
              <a:rPr lang="en-GB" sz="2000" dirty="0" smtClean="0">
                <a:solidFill>
                  <a:schemeClr val="tx1"/>
                </a:solidFill>
                <a:latin typeface="Chalkboard"/>
              </a:rPr>
              <a:t>t</a:t>
            </a:r>
            <a:endParaRPr lang="en-GB" sz="1800" dirty="0">
              <a:solidFill>
                <a:schemeClr val="tx1"/>
              </a:solidFill>
              <a:latin typeface="Chalkboard"/>
            </a:endParaRPr>
          </a:p>
        </p:txBody>
      </p:sp>
      <p:sp>
        <p:nvSpPr>
          <p:cNvPr id="5" name="TextBox 4"/>
          <p:cNvSpPr txBox="1"/>
          <p:nvPr/>
        </p:nvSpPr>
        <p:spPr>
          <a:xfrm>
            <a:off x="2170967" y="3308343"/>
            <a:ext cx="4955979" cy="400110"/>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2000" b="1">
                <a:solidFill>
                  <a:schemeClr val="accent1">
                    <a:lumMod val="50000"/>
                  </a:schemeClr>
                </a:solidFill>
                <a:latin typeface="Courier New" pitchFamily="49" charset="0"/>
                <a:cs typeface="Courier New" pitchFamily="49" charset="0"/>
              </a:defRPr>
            </a:lvl1pPr>
          </a:lstStyle>
          <a:p>
            <a:r>
              <a:rPr lang="en-GB" dirty="0"/>
              <a:t>type IO </a:t>
            </a:r>
            <a:r>
              <a:rPr lang="en-GB" dirty="0" err="1"/>
              <a:t>t</a:t>
            </a:r>
            <a:r>
              <a:rPr lang="en-GB" dirty="0"/>
              <a:t> = World -&gt; (</a:t>
            </a:r>
            <a:r>
              <a:rPr lang="en-GB" dirty="0" err="1"/>
              <a:t>t</a:t>
            </a:r>
            <a:r>
              <a:rPr lang="en-GB" dirty="0"/>
              <a:t>, World)</a:t>
            </a:r>
          </a:p>
        </p:txBody>
      </p:sp>
      <p:sp>
        <p:nvSpPr>
          <p:cNvPr id="6" name="Rectangle 5"/>
          <p:cNvSpPr>
            <a:spLocks noChangeArrowheads="1"/>
          </p:cNvSpPr>
          <p:nvPr/>
        </p:nvSpPr>
        <p:spPr bwMode="auto">
          <a:xfrm>
            <a:off x="3810000" y="4554723"/>
            <a:ext cx="1558925" cy="1348061"/>
          </a:xfrm>
          <a:prstGeom prst="rect">
            <a:avLst/>
          </a:prstGeom>
          <a:solidFill>
            <a:schemeClr val="accent3">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buNone/>
            </a:pPr>
            <a:endParaRPr lang="en-GB" dirty="0" smtClean="0">
              <a:solidFill>
                <a:schemeClr val="accent1">
                  <a:lumMod val="50000"/>
                </a:schemeClr>
              </a:solidFill>
              <a:latin typeface="Chalkboard"/>
            </a:endParaRPr>
          </a:p>
          <a:p>
            <a:pPr>
              <a:buNone/>
            </a:pPr>
            <a:r>
              <a:rPr lang="en-GB" b="1" dirty="0">
                <a:solidFill>
                  <a:schemeClr val="accent1">
                    <a:lumMod val="50000"/>
                  </a:schemeClr>
                </a:solidFill>
                <a:latin typeface="Courier New" pitchFamily="49" charset="0"/>
                <a:cs typeface="Courier New" pitchFamily="49" charset="0"/>
              </a:rPr>
              <a:t>IO t</a:t>
            </a:r>
          </a:p>
          <a:p>
            <a:pPr>
              <a:buNone/>
            </a:pPr>
            <a:endParaRPr lang="en-GB" dirty="0">
              <a:solidFill>
                <a:schemeClr val="accent1">
                  <a:lumMod val="50000"/>
                </a:schemeClr>
              </a:solidFill>
              <a:latin typeface="Chalkboard"/>
            </a:endParaRPr>
          </a:p>
        </p:txBody>
      </p:sp>
      <p:sp>
        <p:nvSpPr>
          <p:cNvPr id="7" name="Freeform 6"/>
          <p:cNvSpPr>
            <a:spLocks/>
          </p:cNvSpPr>
          <p:nvPr/>
        </p:nvSpPr>
        <p:spPr bwMode="auto">
          <a:xfrm>
            <a:off x="5381625" y="4333875"/>
            <a:ext cx="388938" cy="498475"/>
          </a:xfrm>
          <a:custGeom>
            <a:avLst/>
            <a:gdLst/>
            <a:ahLst/>
            <a:cxnLst>
              <a:cxn ang="0">
                <a:pos x="0" y="240"/>
              </a:cxn>
              <a:cxn ang="0">
                <a:pos x="288" y="240"/>
              </a:cxn>
              <a:cxn ang="0">
                <a:pos x="288" y="0"/>
              </a:cxn>
            </a:cxnLst>
            <a:rect l="0" t="0" r="r" b="b"/>
            <a:pathLst>
              <a:path w="288" h="240">
                <a:moveTo>
                  <a:pt x="0" y="240"/>
                </a:moveTo>
                <a:lnTo>
                  <a:pt x="288" y="240"/>
                </a:lnTo>
                <a:lnTo>
                  <a:pt x="288" y="0"/>
                </a:lnTo>
              </a:path>
            </a:pathLst>
          </a:custGeom>
          <a:noFill/>
          <a:ln w="28575" cmpd="sng">
            <a:solidFill>
              <a:schemeClr val="tx1"/>
            </a:solidFill>
            <a:round/>
            <a:headEnd type="none" w="med" len="med"/>
            <a:tailEnd type="triangle" w="med" len="med"/>
          </a:ln>
          <a:effectLst/>
        </p:spPr>
        <p:txBody>
          <a:bodyPr>
            <a:prstTxWarp prst="textNoShape">
              <a:avLst/>
            </a:prstTxWarp>
          </a:bodyPr>
          <a:lstStyle/>
          <a:p>
            <a:endParaRPr lang="en-US"/>
          </a:p>
        </p:txBody>
      </p:sp>
      <p:sp>
        <p:nvSpPr>
          <p:cNvPr id="12" name="AutoShape 11"/>
          <p:cNvSpPr>
            <a:spLocks noChangeArrowheads="1"/>
          </p:cNvSpPr>
          <p:nvPr/>
        </p:nvSpPr>
        <p:spPr bwMode="auto">
          <a:xfrm>
            <a:off x="5384800" y="5283200"/>
            <a:ext cx="1219200" cy="304800"/>
          </a:xfrm>
          <a:prstGeom prst="rightArrow">
            <a:avLst>
              <a:gd name="adj1" fmla="val 50000"/>
              <a:gd name="adj2" fmla="val 10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10" name="Text Box 9"/>
          <p:cNvSpPr txBox="1">
            <a:spLocks noChangeArrowheads="1"/>
          </p:cNvSpPr>
          <p:nvPr/>
        </p:nvSpPr>
        <p:spPr bwMode="auto">
          <a:xfrm>
            <a:off x="5875690" y="4140200"/>
            <a:ext cx="1877437" cy="400110"/>
          </a:xfrm>
          <a:prstGeom prst="rect">
            <a:avLst/>
          </a:prstGeom>
          <a:noFill/>
          <a:ln w="9525">
            <a:noFill/>
            <a:miter lim="800000"/>
            <a:headEnd/>
            <a:tailEnd/>
          </a:ln>
          <a:effectLst/>
        </p:spPr>
        <p:txBody>
          <a:bodyPr wrap="none">
            <a:prstTxWarp prst="textNoShape">
              <a:avLst/>
            </a:prstTxWarp>
            <a:spAutoFit/>
          </a:bodyPr>
          <a:lstStyle/>
          <a:p>
            <a:pPr algn="l">
              <a:buNone/>
            </a:pPr>
            <a:r>
              <a:rPr lang="en-GB" sz="2000" b="1" dirty="0">
                <a:solidFill>
                  <a:schemeClr val="accent1">
                    <a:lumMod val="50000"/>
                  </a:schemeClr>
                </a:solidFill>
                <a:latin typeface="Courier New" pitchFamily="49" charset="0"/>
                <a:cs typeface="Courier New" pitchFamily="49" charset="0"/>
              </a:rPr>
              <a:t>result :: </a:t>
            </a:r>
            <a:r>
              <a:rPr lang="en-GB" sz="2000" b="1" dirty="0" err="1">
                <a:solidFill>
                  <a:schemeClr val="accent1">
                    <a:lumMod val="50000"/>
                  </a:schemeClr>
                </a:solidFill>
                <a:latin typeface="Courier New" pitchFamily="49" charset="0"/>
                <a:cs typeface="Courier New" pitchFamily="49" charset="0"/>
              </a:rPr>
              <a:t>t</a:t>
            </a:r>
            <a:endParaRPr lang="en-GB" sz="2000" b="1" dirty="0">
              <a:solidFill>
                <a:schemeClr val="accent1">
                  <a:lumMod val="50000"/>
                </a:schemeClr>
              </a:solidFill>
              <a:latin typeface="Courier New" pitchFamily="49" charset="0"/>
              <a:cs typeface="Courier New" pitchFamily="49" charset="0"/>
            </a:endParaRPr>
          </a:p>
        </p:txBody>
      </p:sp>
      <p:sp>
        <p:nvSpPr>
          <p:cNvPr id="11" name="AutoShape 10"/>
          <p:cNvSpPr>
            <a:spLocks noChangeArrowheads="1"/>
          </p:cNvSpPr>
          <p:nvPr/>
        </p:nvSpPr>
        <p:spPr bwMode="auto">
          <a:xfrm>
            <a:off x="2590800" y="5283200"/>
            <a:ext cx="1219200" cy="304800"/>
          </a:xfrm>
          <a:prstGeom prst="rightArrow">
            <a:avLst>
              <a:gd name="adj1" fmla="val 50000"/>
              <a:gd name="adj2" fmla="val 10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pic>
        <p:nvPicPr>
          <p:cNvPr id="13" name="Picture 12"/>
          <p:cNvPicPr>
            <a:picLocks noChangeAspect="1"/>
          </p:cNvPicPr>
          <p:nvPr/>
        </p:nvPicPr>
        <p:blipFill>
          <a:blip r:embed="rId3" cstate="print"/>
          <a:stretch>
            <a:fillRect/>
          </a:stretch>
        </p:blipFill>
        <p:spPr>
          <a:xfrm>
            <a:off x="1276350" y="4819876"/>
            <a:ext cx="962907" cy="1238024"/>
          </a:xfrm>
          <a:prstGeom prst="rect">
            <a:avLst/>
          </a:prstGeom>
        </p:spPr>
      </p:pic>
      <p:pic>
        <p:nvPicPr>
          <p:cNvPr id="14" name="Picture 13"/>
          <p:cNvPicPr>
            <a:picLocks noChangeAspect="1"/>
          </p:cNvPicPr>
          <p:nvPr/>
        </p:nvPicPr>
        <p:blipFill>
          <a:blip r:embed="rId3" cstate="print"/>
          <a:stretch>
            <a:fillRect/>
          </a:stretch>
        </p:blipFill>
        <p:spPr>
          <a:xfrm>
            <a:off x="7029450" y="4819876"/>
            <a:ext cx="962907" cy="1238024"/>
          </a:xfrm>
          <a:prstGeom prst="rect">
            <a:avLst/>
          </a:prstGeom>
        </p:spPr>
      </p:pic>
    </p:spTree>
    <p:extLst>
      <p:ext uri="{BB962C8B-B14F-4D97-AF65-F5344CB8AC3E}">
        <p14:creationId xmlns="" xmlns:p14="http://schemas.microsoft.com/office/powerpoint/2010/main" val="4245180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Actions are First Class</a:t>
            </a:r>
            <a:endParaRPr lang="en-US" dirty="0"/>
          </a:p>
        </p:txBody>
      </p:sp>
      <p:sp>
        <p:nvSpPr>
          <p:cNvPr id="5" name="Content Placeholder 4"/>
          <p:cNvSpPr>
            <a:spLocks noGrp="1"/>
          </p:cNvSpPr>
          <p:nvPr>
            <p:ph idx="1"/>
          </p:nvPr>
        </p:nvSpPr>
        <p:spPr>
          <a:xfrm>
            <a:off x="457200" y="3962400"/>
            <a:ext cx="8229600" cy="2163763"/>
          </a:xfrm>
        </p:spPr>
        <p:txBody>
          <a:bodyPr>
            <a:normAutofit fontScale="92500"/>
          </a:bodyPr>
          <a:lstStyle/>
          <a:p>
            <a:r>
              <a:rPr lang="en-US" dirty="0" smtClean="0"/>
              <a:t>“Actions” are sometimes called “computations”</a:t>
            </a:r>
          </a:p>
          <a:p>
            <a:r>
              <a:rPr lang="en-US" dirty="0" smtClean="0"/>
              <a:t>An action is a first-class value</a:t>
            </a:r>
          </a:p>
          <a:p>
            <a:r>
              <a:rPr lang="en-US" dirty="0" smtClean="0"/>
              <a:t>Evaluating an action has no effect;   performing the action has the effect</a:t>
            </a:r>
            <a:endParaRPr lang="en-US" dirty="0"/>
          </a:p>
        </p:txBody>
      </p:sp>
      <p:sp>
        <p:nvSpPr>
          <p:cNvPr id="3" name="Rounded Rectangular Callout 2"/>
          <p:cNvSpPr/>
          <p:nvPr/>
        </p:nvSpPr>
        <p:spPr>
          <a:xfrm>
            <a:off x="977900" y="1910715"/>
            <a:ext cx="7289799" cy="783193"/>
          </a:xfrm>
          <a:prstGeom prst="wedgeRoundRectCallout">
            <a:avLst>
              <a:gd name="adj1" fmla="val -23745"/>
              <a:gd name="adj2" fmla="val 496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000" dirty="0">
                <a:solidFill>
                  <a:schemeClr val="tx1"/>
                </a:solidFill>
                <a:latin typeface="Chalkboard"/>
              </a:rPr>
              <a:t>A value of type (IO t) is an “action.”  When performed, it may do some input/output before delivering a result of type </a:t>
            </a:r>
            <a:r>
              <a:rPr lang="en-GB" sz="2000" dirty="0" smtClean="0">
                <a:solidFill>
                  <a:schemeClr val="tx1"/>
                </a:solidFill>
                <a:latin typeface="Chalkboard"/>
              </a:rPr>
              <a:t>t</a:t>
            </a:r>
            <a:endParaRPr lang="en-GB" sz="2000" dirty="0">
              <a:solidFill>
                <a:schemeClr val="tx1"/>
              </a:solidFill>
              <a:latin typeface="Chalkboard"/>
            </a:endParaRPr>
          </a:p>
        </p:txBody>
      </p:sp>
      <p:sp>
        <p:nvSpPr>
          <p:cNvPr id="4" name="TextBox 3"/>
          <p:cNvSpPr txBox="1"/>
          <p:nvPr/>
        </p:nvSpPr>
        <p:spPr>
          <a:xfrm>
            <a:off x="2057400" y="3124200"/>
            <a:ext cx="4955979" cy="400110"/>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2000" b="1">
                <a:solidFill>
                  <a:schemeClr val="accent1">
                    <a:lumMod val="50000"/>
                  </a:schemeClr>
                </a:solidFill>
                <a:latin typeface="Courier New" pitchFamily="49" charset="0"/>
                <a:cs typeface="Courier New" pitchFamily="49" charset="0"/>
              </a:defRPr>
            </a:lvl1pPr>
          </a:lstStyle>
          <a:p>
            <a:r>
              <a:rPr lang="en-GB" dirty="0"/>
              <a:t>type IO </a:t>
            </a:r>
            <a:r>
              <a:rPr lang="en-GB" dirty="0" err="1"/>
              <a:t>t</a:t>
            </a:r>
            <a:r>
              <a:rPr lang="en-GB" dirty="0"/>
              <a:t> = World -&gt; (</a:t>
            </a:r>
            <a:r>
              <a:rPr lang="en-GB" dirty="0" err="1"/>
              <a:t>t</a:t>
            </a:r>
            <a:r>
              <a:rPr lang="en-GB" dirty="0"/>
              <a:t>, World)</a:t>
            </a:r>
          </a:p>
        </p:txBody>
      </p:sp>
    </p:spTree>
    <p:extLst>
      <p:ext uri="{BB962C8B-B14F-4D97-AF65-F5344CB8AC3E}">
        <p14:creationId xmlns="" xmlns:p14="http://schemas.microsoft.com/office/powerpoint/2010/main" val="7561056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I/O</a:t>
            </a:r>
            <a:endParaRPr lang="en-US" dirty="0"/>
          </a:p>
        </p:txBody>
      </p:sp>
      <p:grpSp>
        <p:nvGrpSpPr>
          <p:cNvPr id="19" name="Group 18"/>
          <p:cNvGrpSpPr/>
          <p:nvPr/>
        </p:nvGrpSpPr>
        <p:grpSpPr>
          <a:xfrm>
            <a:off x="601133" y="1646237"/>
            <a:ext cx="3442994" cy="1782763"/>
            <a:chOff x="609600" y="1646237"/>
            <a:chExt cx="3442994" cy="1782763"/>
          </a:xfrm>
        </p:grpSpPr>
        <p:sp>
          <p:nvSpPr>
            <p:cNvPr id="9" name="Rectangle 12"/>
            <p:cNvSpPr>
              <a:spLocks noChangeArrowheads="1"/>
            </p:cNvSpPr>
            <p:nvPr/>
          </p:nvSpPr>
          <p:spPr bwMode="auto">
            <a:xfrm>
              <a:off x="1219200" y="2265363"/>
              <a:ext cx="1752600" cy="1163637"/>
            </a:xfrm>
            <a:prstGeom prst="rect">
              <a:avLst/>
            </a:prstGeom>
            <a:solidFill>
              <a:schemeClr val="accent3">
                <a:lumMod val="40000"/>
                <a:lumOff val="60000"/>
              </a:schemeClr>
            </a:solidFill>
            <a:ln w="28575">
              <a:solidFill>
                <a:schemeClr val="tx2"/>
              </a:solidFill>
              <a:miter lim="800000"/>
              <a:headEnd/>
              <a:tailEnd/>
            </a:ln>
            <a:effectLst/>
          </p:spPr>
          <p:txBody>
            <a:bodyPr wrap="none" anchor="ctr">
              <a:prstTxWarp prst="textNoShape">
                <a:avLst/>
              </a:prstTxWarp>
            </a:bodyPr>
            <a:lstStyle/>
            <a:p>
              <a:pPr>
                <a:buNone/>
              </a:pPr>
              <a:r>
                <a:rPr lang="en-GB" b="1" dirty="0" err="1">
                  <a:solidFill>
                    <a:schemeClr val="accent1">
                      <a:lumMod val="50000"/>
                    </a:schemeClr>
                  </a:solidFill>
                  <a:latin typeface="Courier New" pitchFamily="49" charset="0"/>
                  <a:cs typeface="Courier New" pitchFamily="49" charset="0"/>
                </a:rPr>
                <a:t>getChar</a:t>
              </a:r>
              <a:endParaRPr lang="en-GB" b="1" dirty="0">
                <a:solidFill>
                  <a:schemeClr val="accent1">
                    <a:lumMod val="50000"/>
                  </a:schemeClr>
                </a:solidFill>
                <a:latin typeface="Courier New" pitchFamily="49" charset="0"/>
                <a:cs typeface="Courier New" pitchFamily="49" charset="0"/>
              </a:endParaRPr>
            </a:p>
          </p:txBody>
        </p:sp>
        <p:sp>
          <p:nvSpPr>
            <p:cNvPr id="10" name="Freeform 13"/>
            <p:cNvSpPr>
              <a:spLocks/>
            </p:cNvSpPr>
            <p:nvPr/>
          </p:nvSpPr>
          <p:spPr bwMode="auto">
            <a:xfrm>
              <a:off x="2971800" y="2112963"/>
              <a:ext cx="388938" cy="498475"/>
            </a:xfrm>
            <a:custGeom>
              <a:avLst/>
              <a:gdLst/>
              <a:ahLst/>
              <a:cxnLst>
                <a:cxn ang="0">
                  <a:pos x="0" y="240"/>
                </a:cxn>
                <a:cxn ang="0">
                  <a:pos x="288" y="240"/>
                </a:cxn>
                <a:cxn ang="0">
                  <a:pos x="288" y="0"/>
                </a:cxn>
              </a:cxnLst>
              <a:rect l="0" t="0" r="r" b="b"/>
              <a:pathLst>
                <a:path w="288" h="240">
                  <a:moveTo>
                    <a:pt x="0" y="240"/>
                  </a:moveTo>
                  <a:lnTo>
                    <a:pt x="288" y="240"/>
                  </a:lnTo>
                  <a:lnTo>
                    <a:pt x="288" y="0"/>
                  </a:lnTo>
                </a:path>
              </a:pathLst>
            </a:custGeom>
            <a:noFill/>
            <a:ln w="28575" cmpd="sng">
              <a:solidFill>
                <a:schemeClr val="tx1"/>
              </a:solidFill>
              <a:round/>
              <a:headEnd type="none" w="med" len="med"/>
              <a:tailEnd type="triangle" w="med" len="med"/>
            </a:ln>
            <a:effectLst/>
          </p:spPr>
          <p:txBody>
            <a:bodyPr>
              <a:prstTxWarp prst="textNoShape">
                <a:avLst/>
              </a:prstTxWarp>
            </a:bodyPr>
            <a:lstStyle/>
            <a:p>
              <a:endParaRPr lang="en-US"/>
            </a:p>
          </p:txBody>
        </p:sp>
        <p:sp>
          <p:nvSpPr>
            <p:cNvPr id="11" name="AutoShape 14"/>
            <p:cNvSpPr>
              <a:spLocks noChangeArrowheads="1"/>
            </p:cNvSpPr>
            <p:nvPr/>
          </p:nvSpPr>
          <p:spPr bwMode="auto">
            <a:xfrm>
              <a:off x="609600" y="3027363"/>
              <a:ext cx="609600" cy="304800"/>
            </a:xfrm>
            <a:prstGeom prst="rightArrow">
              <a:avLst>
                <a:gd name="adj1" fmla="val 50000"/>
                <a:gd name="adj2" fmla="val 50000"/>
              </a:avLst>
            </a:prstGeom>
            <a:solidFill>
              <a:schemeClr val="accent4"/>
            </a:solidFill>
            <a:ln w="9525">
              <a:solidFill>
                <a:schemeClr val="tx1"/>
              </a:solidFill>
              <a:miter lim="800000"/>
              <a:headEnd/>
              <a:tailEnd/>
            </a:ln>
            <a:effectLst/>
          </p:spPr>
          <p:txBody>
            <a:bodyPr wrap="none" anchor="ctr">
              <a:prstTxWarp prst="textNoShape">
                <a:avLst/>
              </a:prstTxWarp>
            </a:bodyPr>
            <a:lstStyle/>
            <a:p>
              <a:endParaRPr lang="en-US"/>
            </a:p>
          </p:txBody>
        </p:sp>
        <p:sp>
          <p:nvSpPr>
            <p:cNvPr id="12" name="AutoShape 15"/>
            <p:cNvSpPr>
              <a:spLocks noChangeArrowheads="1"/>
            </p:cNvSpPr>
            <p:nvPr/>
          </p:nvSpPr>
          <p:spPr bwMode="auto">
            <a:xfrm>
              <a:off x="2971800" y="3027363"/>
              <a:ext cx="457200" cy="304800"/>
            </a:xfrm>
            <a:prstGeom prst="rightArrow">
              <a:avLst>
                <a:gd name="adj1" fmla="val 50000"/>
                <a:gd name="adj2" fmla="val 37500"/>
              </a:avLst>
            </a:prstGeom>
            <a:solidFill>
              <a:schemeClr val="accent4"/>
            </a:solidFill>
            <a:ln w="9525">
              <a:solidFill>
                <a:schemeClr val="tx1"/>
              </a:solidFill>
              <a:miter lim="800000"/>
              <a:headEnd/>
              <a:tailEnd/>
            </a:ln>
            <a:effectLst/>
          </p:spPr>
          <p:txBody>
            <a:bodyPr wrap="none" anchor="ctr">
              <a:prstTxWarp prst="textNoShape">
                <a:avLst/>
              </a:prstTxWarp>
            </a:bodyPr>
            <a:lstStyle/>
            <a:p>
              <a:endParaRPr lang="en-US"/>
            </a:p>
          </p:txBody>
        </p:sp>
        <p:sp>
          <p:nvSpPr>
            <p:cNvPr id="13" name="Text Box 16"/>
            <p:cNvSpPr txBox="1">
              <a:spLocks noChangeArrowheads="1"/>
            </p:cNvSpPr>
            <p:nvPr/>
          </p:nvSpPr>
          <p:spPr bwMode="auto">
            <a:xfrm>
              <a:off x="2668882" y="1646237"/>
              <a:ext cx="1383712" cy="461665"/>
            </a:xfrm>
            <a:prstGeom prst="rect">
              <a:avLst/>
            </a:prstGeom>
            <a:noFill/>
            <a:ln w="9525">
              <a:noFill/>
              <a:miter lim="800000"/>
              <a:headEnd/>
              <a:tailEnd/>
            </a:ln>
            <a:effectLst/>
          </p:spPr>
          <p:txBody>
            <a:bodyPr wrap="none">
              <a:prstTxWarp prst="textNoShape">
                <a:avLst/>
              </a:prstTxWarp>
              <a:spAutoFit/>
            </a:bodyPr>
            <a:lstStyle/>
            <a:p>
              <a:pPr lvl="1" algn="l">
                <a:buNone/>
              </a:pPr>
              <a:r>
                <a:rPr lang="en-GB" b="1" dirty="0">
                  <a:solidFill>
                    <a:schemeClr val="accent1">
                      <a:lumMod val="50000"/>
                    </a:schemeClr>
                  </a:solidFill>
                  <a:latin typeface="Courier New" pitchFamily="49" charset="0"/>
                  <a:cs typeface="Courier New" pitchFamily="49" charset="0"/>
                </a:rPr>
                <a:t>Char</a:t>
              </a:r>
            </a:p>
          </p:txBody>
        </p:sp>
      </p:grpSp>
      <p:grpSp>
        <p:nvGrpSpPr>
          <p:cNvPr id="18" name="Group 17"/>
          <p:cNvGrpSpPr/>
          <p:nvPr/>
        </p:nvGrpSpPr>
        <p:grpSpPr>
          <a:xfrm>
            <a:off x="4732867" y="1612900"/>
            <a:ext cx="3476159" cy="1816100"/>
            <a:chOff x="4724400" y="1612900"/>
            <a:chExt cx="3476159" cy="1816100"/>
          </a:xfrm>
        </p:grpSpPr>
        <p:sp>
          <p:nvSpPr>
            <p:cNvPr id="4" name="Rectangle 4"/>
            <p:cNvSpPr>
              <a:spLocks noChangeArrowheads="1"/>
            </p:cNvSpPr>
            <p:nvPr/>
          </p:nvSpPr>
          <p:spPr bwMode="auto">
            <a:xfrm>
              <a:off x="5791200" y="2265363"/>
              <a:ext cx="1752600" cy="1163637"/>
            </a:xfrm>
            <a:prstGeom prst="rect">
              <a:avLst/>
            </a:prstGeom>
            <a:solidFill>
              <a:schemeClr val="accent3">
                <a:lumMod val="40000"/>
                <a:lumOff val="60000"/>
              </a:schemeClr>
            </a:solidFill>
            <a:ln w="28575">
              <a:solidFill>
                <a:schemeClr val="tx1"/>
              </a:solidFill>
              <a:miter lim="800000"/>
              <a:headEnd/>
              <a:tailEnd/>
            </a:ln>
            <a:effectLst/>
          </p:spPr>
          <p:txBody>
            <a:bodyPr wrap="none" anchor="ctr">
              <a:prstTxWarp prst="textNoShape">
                <a:avLst/>
              </a:prstTxWarp>
            </a:bodyPr>
            <a:lstStyle/>
            <a:p>
              <a:pPr>
                <a:buNone/>
              </a:pPr>
              <a:r>
                <a:rPr lang="en-GB" b="1" dirty="0" err="1">
                  <a:solidFill>
                    <a:schemeClr val="accent1">
                      <a:lumMod val="50000"/>
                    </a:schemeClr>
                  </a:solidFill>
                  <a:latin typeface="Courier New" pitchFamily="49" charset="0"/>
                  <a:cs typeface="Courier New" pitchFamily="49" charset="0"/>
                </a:rPr>
                <a:t>putChar</a:t>
              </a:r>
              <a:endParaRPr lang="en-GB" b="1" dirty="0">
                <a:solidFill>
                  <a:schemeClr val="accent1">
                    <a:lumMod val="50000"/>
                  </a:schemeClr>
                </a:solidFill>
                <a:latin typeface="Courier New" pitchFamily="49" charset="0"/>
                <a:cs typeface="Courier New" pitchFamily="49" charset="0"/>
              </a:endParaRPr>
            </a:p>
          </p:txBody>
        </p:sp>
        <p:sp>
          <p:nvSpPr>
            <p:cNvPr id="5" name="Freeform 5"/>
            <p:cNvSpPr>
              <a:spLocks/>
            </p:cNvSpPr>
            <p:nvPr/>
          </p:nvSpPr>
          <p:spPr bwMode="auto">
            <a:xfrm>
              <a:off x="7543800" y="2112963"/>
              <a:ext cx="388938" cy="498475"/>
            </a:xfrm>
            <a:custGeom>
              <a:avLst/>
              <a:gdLst/>
              <a:ahLst/>
              <a:cxnLst>
                <a:cxn ang="0">
                  <a:pos x="0" y="240"/>
                </a:cxn>
                <a:cxn ang="0">
                  <a:pos x="288" y="240"/>
                </a:cxn>
                <a:cxn ang="0">
                  <a:pos x="288" y="0"/>
                </a:cxn>
              </a:cxnLst>
              <a:rect l="0" t="0" r="r" b="b"/>
              <a:pathLst>
                <a:path w="288" h="240">
                  <a:moveTo>
                    <a:pt x="0" y="240"/>
                  </a:moveTo>
                  <a:lnTo>
                    <a:pt x="288" y="240"/>
                  </a:lnTo>
                  <a:lnTo>
                    <a:pt x="288" y="0"/>
                  </a:lnTo>
                </a:path>
              </a:pathLst>
            </a:custGeom>
            <a:noFill/>
            <a:ln w="28575" cmpd="sng">
              <a:solidFill>
                <a:schemeClr val="tx1"/>
              </a:solidFill>
              <a:round/>
              <a:headEnd type="none" w="med" len="med"/>
              <a:tailEnd type="triangle" w="med" len="med"/>
            </a:ln>
            <a:effectLst/>
          </p:spPr>
          <p:txBody>
            <a:bodyPr>
              <a:prstTxWarp prst="textNoShape">
                <a:avLst/>
              </a:prstTxWarp>
            </a:bodyPr>
            <a:lstStyle/>
            <a:p>
              <a:endParaRPr lang="en-US"/>
            </a:p>
          </p:txBody>
        </p:sp>
        <p:sp>
          <p:nvSpPr>
            <p:cNvPr id="6" name="AutoShape 9"/>
            <p:cNvSpPr>
              <a:spLocks noChangeArrowheads="1"/>
            </p:cNvSpPr>
            <p:nvPr/>
          </p:nvSpPr>
          <p:spPr bwMode="auto">
            <a:xfrm>
              <a:off x="5181600" y="3027363"/>
              <a:ext cx="609600" cy="304800"/>
            </a:xfrm>
            <a:prstGeom prst="rightArrow">
              <a:avLst>
                <a:gd name="adj1" fmla="val 50000"/>
                <a:gd name="adj2" fmla="val 50000"/>
              </a:avLst>
            </a:prstGeom>
            <a:solidFill>
              <a:schemeClr val="accent4"/>
            </a:solidFill>
            <a:ln w="9525">
              <a:solidFill>
                <a:schemeClr val="tx1"/>
              </a:solidFill>
              <a:miter lim="800000"/>
              <a:headEnd/>
              <a:tailEnd/>
            </a:ln>
            <a:effectLst/>
          </p:spPr>
          <p:txBody>
            <a:bodyPr wrap="none" anchor="ctr">
              <a:prstTxWarp prst="textNoShape">
                <a:avLst/>
              </a:prstTxWarp>
            </a:bodyPr>
            <a:lstStyle/>
            <a:p>
              <a:endParaRPr lang="en-US"/>
            </a:p>
          </p:txBody>
        </p:sp>
        <p:sp>
          <p:nvSpPr>
            <p:cNvPr id="7" name="AutoShape 10"/>
            <p:cNvSpPr>
              <a:spLocks noChangeArrowheads="1"/>
            </p:cNvSpPr>
            <p:nvPr/>
          </p:nvSpPr>
          <p:spPr bwMode="auto">
            <a:xfrm>
              <a:off x="7543800" y="3027363"/>
              <a:ext cx="457200" cy="304800"/>
            </a:xfrm>
            <a:prstGeom prst="rightArrow">
              <a:avLst>
                <a:gd name="adj1" fmla="val 50000"/>
                <a:gd name="adj2" fmla="val 37500"/>
              </a:avLst>
            </a:prstGeom>
            <a:solidFill>
              <a:schemeClr val="accent4"/>
            </a:solidFill>
            <a:ln w="9525">
              <a:solidFill>
                <a:schemeClr val="tx1"/>
              </a:solidFill>
              <a:miter lim="800000"/>
              <a:headEnd/>
              <a:tailEnd/>
            </a:ln>
            <a:effectLst/>
          </p:spPr>
          <p:txBody>
            <a:bodyPr wrap="none" anchor="ctr">
              <a:prstTxWarp prst="textNoShape">
                <a:avLst/>
              </a:prstTxWarp>
            </a:bodyPr>
            <a:lstStyle/>
            <a:p>
              <a:endParaRPr lang="en-US"/>
            </a:p>
          </p:txBody>
        </p:sp>
        <p:sp>
          <p:nvSpPr>
            <p:cNvPr id="8" name="Text Box 11"/>
            <p:cNvSpPr txBox="1">
              <a:spLocks noChangeArrowheads="1"/>
            </p:cNvSpPr>
            <p:nvPr/>
          </p:nvSpPr>
          <p:spPr bwMode="auto">
            <a:xfrm>
              <a:off x="7647201" y="1612900"/>
              <a:ext cx="553358" cy="461665"/>
            </a:xfrm>
            <a:prstGeom prst="rect">
              <a:avLst/>
            </a:prstGeom>
            <a:noFill/>
            <a:ln w="9525">
              <a:noFill/>
              <a:miter lim="800000"/>
              <a:headEnd/>
              <a:tailEnd/>
            </a:ln>
            <a:effectLst/>
          </p:spPr>
          <p:txBody>
            <a:bodyPr wrap="none">
              <a:prstTxWarp prst="textNoShape">
                <a:avLst/>
              </a:prstTxWarp>
              <a:spAutoFit/>
            </a:bodyPr>
            <a:lstStyle/>
            <a:p>
              <a:pPr>
                <a:buNone/>
              </a:pPr>
              <a:r>
                <a:rPr lang="en-GB" b="1" dirty="0">
                  <a:solidFill>
                    <a:schemeClr val="accent1">
                      <a:lumMod val="50000"/>
                    </a:schemeClr>
                  </a:solidFill>
                  <a:latin typeface="Courier New" pitchFamily="49" charset="0"/>
                  <a:cs typeface="Courier New" pitchFamily="49" charset="0"/>
                </a:rPr>
                <a:t>()</a:t>
              </a:r>
            </a:p>
          </p:txBody>
        </p:sp>
        <p:sp>
          <p:nvSpPr>
            <p:cNvPr id="14" name="Freeform 18"/>
            <p:cNvSpPr>
              <a:spLocks/>
            </p:cNvSpPr>
            <p:nvPr/>
          </p:nvSpPr>
          <p:spPr bwMode="auto">
            <a:xfrm>
              <a:off x="5181600" y="2133600"/>
              <a:ext cx="609600" cy="533400"/>
            </a:xfrm>
            <a:custGeom>
              <a:avLst/>
              <a:gdLst/>
              <a:ahLst/>
              <a:cxnLst>
                <a:cxn ang="0">
                  <a:pos x="0" y="0"/>
                </a:cxn>
                <a:cxn ang="0">
                  <a:pos x="0" y="336"/>
                </a:cxn>
                <a:cxn ang="0">
                  <a:pos x="528" y="336"/>
                </a:cxn>
              </a:cxnLst>
              <a:rect l="0" t="0" r="r" b="b"/>
              <a:pathLst>
                <a:path w="528" h="336">
                  <a:moveTo>
                    <a:pt x="0" y="0"/>
                  </a:moveTo>
                  <a:lnTo>
                    <a:pt x="0" y="336"/>
                  </a:lnTo>
                  <a:lnTo>
                    <a:pt x="528" y="336"/>
                  </a:lnTo>
                </a:path>
              </a:pathLst>
            </a:custGeom>
            <a:noFill/>
            <a:ln w="28575" cap="flat" cmpd="sng">
              <a:solidFill>
                <a:schemeClr val="tx1"/>
              </a:solidFill>
              <a:prstDash val="solid"/>
              <a:miter lim="800000"/>
              <a:headEnd type="none" w="med" len="med"/>
              <a:tailEnd type="triangle" w="med" len="med"/>
            </a:ln>
            <a:effectLst/>
          </p:spPr>
          <p:txBody>
            <a:bodyPr wrap="none">
              <a:prstTxWarp prst="textNoShape">
                <a:avLst/>
              </a:prstTxWarp>
            </a:bodyPr>
            <a:lstStyle/>
            <a:p>
              <a:endParaRPr lang="en-US"/>
            </a:p>
          </p:txBody>
        </p:sp>
        <p:sp>
          <p:nvSpPr>
            <p:cNvPr id="15" name="Text Box 19"/>
            <p:cNvSpPr txBox="1">
              <a:spLocks noChangeArrowheads="1"/>
            </p:cNvSpPr>
            <p:nvPr/>
          </p:nvSpPr>
          <p:spPr bwMode="auto">
            <a:xfrm>
              <a:off x="4724400" y="1676400"/>
              <a:ext cx="914400" cy="457200"/>
            </a:xfrm>
            <a:prstGeom prst="rect">
              <a:avLst/>
            </a:prstGeom>
            <a:noFill/>
            <a:ln w="9525">
              <a:noFill/>
              <a:miter lim="800000"/>
              <a:headEnd/>
              <a:tailEnd/>
            </a:ln>
            <a:effectLst/>
          </p:spPr>
          <p:txBody>
            <a:bodyPr wrap="none">
              <a:prstTxWarp prst="textNoShape">
                <a:avLst/>
              </a:prstTxWarp>
              <a:spAutoFit/>
            </a:bodyPr>
            <a:lstStyle/>
            <a:p>
              <a:pPr>
                <a:buNone/>
              </a:pPr>
              <a:r>
                <a:rPr lang="en-GB" b="1" dirty="0">
                  <a:solidFill>
                    <a:schemeClr val="accent1">
                      <a:lumMod val="50000"/>
                    </a:schemeClr>
                  </a:solidFill>
                  <a:latin typeface="Courier New" pitchFamily="49" charset="0"/>
                  <a:cs typeface="Courier New" pitchFamily="49" charset="0"/>
                </a:rPr>
                <a:t>Char</a:t>
              </a:r>
            </a:p>
          </p:txBody>
        </p:sp>
      </p:grpSp>
      <p:sp>
        <p:nvSpPr>
          <p:cNvPr id="16" name="Rectangle 20"/>
          <p:cNvSpPr>
            <a:spLocks noChangeArrowheads="1"/>
          </p:cNvSpPr>
          <p:nvPr/>
        </p:nvSpPr>
        <p:spPr bwMode="auto">
          <a:xfrm>
            <a:off x="1185207" y="3886200"/>
            <a:ext cx="3877985" cy="1877437"/>
          </a:xfrm>
          <a:prstGeom prst="rect">
            <a:avLst/>
          </a:prstGeom>
          <a:solidFill>
            <a:schemeClr val="accent3">
              <a:lumMod val="40000"/>
              <a:lumOff val="60000"/>
            </a:schemeClr>
          </a:solidFill>
          <a:ln>
            <a:noFill/>
          </a:ln>
        </p:spPr>
        <p:txBody>
          <a:bodyPr wrap="none" rtlCol="0">
            <a:spAutoFit/>
          </a:bodyPr>
          <a:lstStyle/>
          <a:p>
            <a:pPr algn="l">
              <a:buNone/>
            </a:pPr>
            <a:r>
              <a:rPr lang="en-GB" sz="2000" b="1" dirty="0" err="1">
                <a:solidFill>
                  <a:schemeClr val="accent1">
                    <a:lumMod val="50000"/>
                  </a:schemeClr>
                </a:solidFill>
                <a:latin typeface="Courier New" pitchFamily="49" charset="0"/>
                <a:cs typeface="Courier New" pitchFamily="49" charset="0"/>
              </a:rPr>
              <a:t>getChar</a:t>
            </a:r>
            <a:r>
              <a:rPr lang="en-GB" sz="2000" b="1" dirty="0">
                <a:solidFill>
                  <a:schemeClr val="accent1">
                    <a:lumMod val="50000"/>
                  </a:schemeClr>
                </a:solidFill>
                <a:latin typeface="Courier New" pitchFamily="49" charset="0"/>
                <a:cs typeface="Courier New" pitchFamily="49" charset="0"/>
              </a:rPr>
              <a:t> :: IO Char</a:t>
            </a:r>
          </a:p>
          <a:p>
            <a:pPr algn="l">
              <a:buNone/>
            </a:pPr>
            <a:r>
              <a:rPr lang="en-GB" sz="2000" b="1" dirty="0" err="1">
                <a:solidFill>
                  <a:schemeClr val="accent1">
                    <a:lumMod val="50000"/>
                  </a:schemeClr>
                </a:solidFill>
                <a:latin typeface="Courier New" pitchFamily="49" charset="0"/>
                <a:cs typeface="Courier New" pitchFamily="49" charset="0"/>
              </a:rPr>
              <a:t>putChar</a:t>
            </a:r>
            <a:r>
              <a:rPr lang="en-GB" sz="2000" b="1" dirty="0">
                <a:solidFill>
                  <a:schemeClr val="accent1">
                    <a:lumMod val="50000"/>
                  </a:schemeClr>
                </a:solidFill>
                <a:latin typeface="Courier New" pitchFamily="49" charset="0"/>
                <a:cs typeface="Courier New" pitchFamily="49" charset="0"/>
              </a:rPr>
              <a:t> :: Char -&gt; IO ()</a:t>
            </a:r>
          </a:p>
          <a:p>
            <a:pPr algn="l">
              <a:buNone/>
            </a:pPr>
            <a:endParaRPr lang="en-GB" sz="2000" b="1" dirty="0">
              <a:solidFill>
                <a:schemeClr val="accent1">
                  <a:lumMod val="50000"/>
                </a:schemeClr>
              </a:solidFill>
              <a:latin typeface="Courier New" pitchFamily="49" charset="0"/>
              <a:cs typeface="Courier New" pitchFamily="49" charset="0"/>
            </a:endParaRPr>
          </a:p>
          <a:p>
            <a:pPr algn="l">
              <a:buNone/>
            </a:pPr>
            <a:r>
              <a:rPr lang="en-GB" sz="2000" b="1" dirty="0">
                <a:solidFill>
                  <a:schemeClr val="accent1">
                    <a:lumMod val="50000"/>
                  </a:schemeClr>
                </a:solidFill>
                <a:latin typeface="Courier New" pitchFamily="49" charset="0"/>
                <a:cs typeface="Courier New" pitchFamily="49" charset="0"/>
              </a:rPr>
              <a:t>main :: IO ()</a:t>
            </a:r>
          </a:p>
          <a:p>
            <a:pPr algn="l">
              <a:buNone/>
            </a:pPr>
            <a:r>
              <a:rPr lang="en-GB" sz="2000" b="1" dirty="0">
                <a:solidFill>
                  <a:schemeClr val="accent1">
                    <a:lumMod val="50000"/>
                  </a:schemeClr>
                </a:solidFill>
                <a:latin typeface="Courier New" pitchFamily="49" charset="0"/>
                <a:cs typeface="Courier New" pitchFamily="49" charset="0"/>
              </a:rPr>
              <a:t>main = </a:t>
            </a:r>
            <a:r>
              <a:rPr lang="en-GB" sz="2000" b="1" dirty="0" err="1">
                <a:solidFill>
                  <a:schemeClr val="accent1">
                    <a:lumMod val="50000"/>
                  </a:schemeClr>
                </a:solidFill>
                <a:latin typeface="Courier New" pitchFamily="49" charset="0"/>
                <a:cs typeface="Courier New" pitchFamily="49" charset="0"/>
              </a:rPr>
              <a:t>putChar</a:t>
            </a: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x</a:t>
            </a:r>
            <a:r>
              <a:rPr lang="en-GB" sz="2000" b="1" dirty="0">
                <a:solidFill>
                  <a:schemeClr val="accent1">
                    <a:lumMod val="50000"/>
                  </a:schemeClr>
                </a:solidFill>
                <a:latin typeface="Courier New" pitchFamily="49" charset="0"/>
                <a:cs typeface="Courier New" pitchFamily="49" charset="0"/>
              </a:rPr>
              <a:t>’</a:t>
            </a:r>
          </a:p>
        </p:txBody>
      </p:sp>
      <p:sp>
        <p:nvSpPr>
          <p:cNvPr id="17" name="AutoShape 21"/>
          <p:cNvSpPr>
            <a:spLocks noChangeArrowheads="1"/>
          </p:cNvSpPr>
          <p:nvPr/>
        </p:nvSpPr>
        <p:spPr bwMode="auto">
          <a:xfrm>
            <a:off x="5867400" y="4078803"/>
            <a:ext cx="3048000" cy="783193"/>
          </a:xfrm>
          <a:prstGeom prst="wedgeRoundRectCallout">
            <a:avLst>
              <a:gd name="adj1" fmla="val -135259"/>
              <a:gd name="adj2" fmla="val 84469"/>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000" dirty="0">
                <a:solidFill>
                  <a:schemeClr val="tx1"/>
                </a:solidFill>
                <a:latin typeface="Chalkboard"/>
              </a:rPr>
              <a:t>Main program is an action of type IO ()</a:t>
            </a:r>
          </a:p>
        </p:txBody>
      </p:sp>
    </p:spTree>
    <p:extLst>
      <p:ext uri="{BB962C8B-B14F-4D97-AF65-F5344CB8AC3E}">
        <p14:creationId xmlns="" xmlns:p14="http://schemas.microsoft.com/office/powerpoint/2010/main" val="691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Connection Actions</a:t>
            </a:r>
            <a:endParaRPr lang="en-US" dirty="0"/>
          </a:p>
        </p:txBody>
      </p:sp>
      <p:sp>
        <p:nvSpPr>
          <p:cNvPr id="16" name="Content Placeholder 15"/>
          <p:cNvSpPr>
            <a:spLocks noGrp="1"/>
          </p:cNvSpPr>
          <p:nvPr>
            <p:ph idx="1"/>
          </p:nvPr>
        </p:nvSpPr>
        <p:spPr/>
        <p:txBody>
          <a:bodyPr/>
          <a:lstStyle/>
          <a:p>
            <a:r>
              <a:rPr lang="en-GB" sz="2800" dirty="0" smtClean="0"/>
              <a:t>To read a character and then write it back out, we need to connect two actions</a:t>
            </a:r>
            <a:endParaRPr lang="en-GB" sz="2800" dirty="0" smtClean="0">
              <a:sym typeface="Symbol" charset="2"/>
            </a:endParaRPr>
          </a:p>
          <a:p>
            <a:endParaRPr lang="en-US" dirty="0"/>
          </a:p>
        </p:txBody>
      </p:sp>
      <p:grpSp>
        <p:nvGrpSpPr>
          <p:cNvPr id="13" name="Group 12"/>
          <p:cNvGrpSpPr/>
          <p:nvPr/>
        </p:nvGrpSpPr>
        <p:grpSpPr>
          <a:xfrm>
            <a:off x="609600" y="2438400"/>
            <a:ext cx="8153400" cy="1828800"/>
            <a:chOff x="609600" y="1600200"/>
            <a:chExt cx="8153400" cy="1828800"/>
          </a:xfrm>
        </p:grpSpPr>
        <p:sp>
          <p:nvSpPr>
            <p:cNvPr id="3" name="Rectangle 3"/>
            <p:cNvSpPr>
              <a:spLocks noChangeArrowheads="1"/>
            </p:cNvSpPr>
            <p:nvPr/>
          </p:nvSpPr>
          <p:spPr bwMode="auto">
            <a:xfrm>
              <a:off x="5791200" y="2265363"/>
              <a:ext cx="1752600" cy="1163637"/>
            </a:xfrm>
            <a:prstGeom prst="rect">
              <a:avLst/>
            </a:prstGeom>
            <a:solidFill>
              <a:schemeClr val="accent3">
                <a:lumMod val="40000"/>
                <a:lumOff val="60000"/>
              </a:schemeClr>
            </a:solidFill>
            <a:ln w="28575">
              <a:solidFill>
                <a:schemeClr val="tx1"/>
              </a:solidFill>
              <a:miter lim="800000"/>
              <a:headEnd/>
              <a:tailEnd/>
            </a:ln>
            <a:effectLst/>
          </p:spPr>
          <p:txBody>
            <a:bodyPr wrap="none" anchor="ctr">
              <a:prstTxWarp prst="textNoShape">
                <a:avLst/>
              </a:prstTxWarp>
            </a:bodyPr>
            <a:lstStyle/>
            <a:p>
              <a:pPr>
                <a:buNone/>
              </a:pPr>
              <a:r>
                <a:rPr lang="en-GB" b="1" dirty="0" err="1">
                  <a:solidFill>
                    <a:schemeClr val="accent1">
                      <a:lumMod val="50000"/>
                    </a:schemeClr>
                  </a:solidFill>
                  <a:latin typeface="Courier New" pitchFamily="49" charset="0"/>
                  <a:cs typeface="Courier New" pitchFamily="49" charset="0"/>
                </a:rPr>
                <a:t>putChar</a:t>
              </a:r>
              <a:endParaRPr lang="en-GB" b="1" dirty="0">
                <a:solidFill>
                  <a:schemeClr val="accent1">
                    <a:lumMod val="50000"/>
                  </a:schemeClr>
                </a:solidFill>
                <a:latin typeface="Courier New" pitchFamily="49" charset="0"/>
                <a:cs typeface="Courier New" pitchFamily="49" charset="0"/>
              </a:endParaRPr>
            </a:p>
          </p:txBody>
        </p:sp>
        <p:sp>
          <p:nvSpPr>
            <p:cNvPr id="4" name="Freeform 4"/>
            <p:cNvSpPr>
              <a:spLocks/>
            </p:cNvSpPr>
            <p:nvPr/>
          </p:nvSpPr>
          <p:spPr bwMode="auto">
            <a:xfrm>
              <a:off x="7543800" y="2112963"/>
              <a:ext cx="685800" cy="498475"/>
            </a:xfrm>
            <a:custGeom>
              <a:avLst/>
              <a:gdLst/>
              <a:ahLst/>
              <a:cxnLst>
                <a:cxn ang="0">
                  <a:pos x="0" y="240"/>
                </a:cxn>
                <a:cxn ang="0">
                  <a:pos x="288" y="240"/>
                </a:cxn>
                <a:cxn ang="0">
                  <a:pos x="288" y="0"/>
                </a:cxn>
              </a:cxnLst>
              <a:rect l="0" t="0" r="r" b="b"/>
              <a:pathLst>
                <a:path w="288" h="240">
                  <a:moveTo>
                    <a:pt x="0" y="240"/>
                  </a:moveTo>
                  <a:lnTo>
                    <a:pt x="288" y="240"/>
                  </a:lnTo>
                  <a:lnTo>
                    <a:pt x="288" y="0"/>
                  </a:lnTo>
                </a:path>
              </a:pathLst>
            </a:custGeom>
            <a:noFill/>
            <a:ln w="28575" cmpd="sng">
              <a:solidFill>
                <a:schemeClr val="tx1"/>
              </a:solidFill>
              <a:round/>
              <a:headEnd type="none" w="med" len="med"/>
              <a:tailEnd type="triangle" w="med" len="med"/>
            </a:ln>
            <a:effectLst/>
          </p:spPr>
          <p:txBody>
            <a:bodyPr>
              <a:prstTxWarp prst="textNoShape">
                <a:avLst/>
              </a:prstTxWarp>
            </a:bodyPr>
            <a:lstStyle/>
            <a:p>
              <a:endParaRPr lang="en-US"/>
            </a:p>
          </p:txBody>
        </p:sp>
        <p:sp>
          <p:nvSpPr>
            <p:cNvPr id="5" name="AutoShape 6"/>
            <p:cNvSpPr>
              <a:spLocks noChangeArrowheads="1"/>
            </p:cNvSpPr>
            <p:nvPr/>
          </p:nvSpPr>
          <p:spPr bwMode="auto">
            <a:xfrm>
              <a:off x="7543800" y="3027363"/>
              <a:ext cx="1219200" cy="304800"/>
            </a:xfrm>
            <a:prstGeom prst="rightArrow">
              <a:avLst>
                <a:gd name="adj1" fmla="val 50000"/>
                <a:gd name="adj2" fmla="val 10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6" name="Text Box 7"/>
            <p:cNvSpPr txBox="1">
              <a:spLocks noChangeArrowheads="1"/>
            </p:cNvSpPr>
            <p:nvPr/>
          </p:nvSpPr>
          <p:spPr bwMode="auto">
            <a:xfrm>
              <a:off x="8077200" y="1600200"/>
              <a:ext cx="553357" cy="461665"/>
            </a:xfrm>
            <a:prstGeom prst="rect">
              <a:avLst/>
            </a:prstGeom>
            <a:noFill/>
            <a:ln w="9525">
              <a:noFill/>
              <a:miter lim="800000"/>
              <a:headEnd/>
              <a:tailEnd/>
            </a:ln>
            <a:effectLst/>
          </p:spPr>
          <p:txBody>
            <a:bodyPr wrap="none">
              <a:prstTxWarp prst="textNoShape">
                <a:avLst/>
              </a:prstTxWarp>
              <a:spAutoFit/>
            </a:bodyPr>
            <a:lstStyle/>
            <a:p>
              <a:pPr algn="l">
                <a:buNone/>
              </a:pPr>
              <a:r>
                <a:rPr lang="en-GB" b="1" dirty="0">
                  <a:solidFill>
                    <a:schemeClr val="accent1">
                      <a:lumMod val="50000"/>
                    </a:schemeClr>
                  </a:solidFill>
                  <a:latin typeface="Courier New" pitchFamily="49" charset="0"/>
                  <a:cs typeface="Courier New" pitchFamily="49" charset="0"/>
                </a:rPr>
                <a:t>()</a:t>
              </a:r>
            </a:p>
          </p:txBody>
        </p:sp>
        <p:sp>
          <p:nvSpPr>
            <p:cNvPr id="7" name="Rectangle 8"/>
            <p:cNvSpPr>
              <a:spLocks noChangeArrowheads="1"/>
            </p:cNvSpPr>
            <p:nvPr/>
          </p:nvSpPr>
          <p:spPr bwMode="auto">
            <a:xfrm>
              <a:off x="1219200" y="2265363"/>
              <a:ext cx="1752600" cy="1163637"/>
            </a:xfrm>
            <a:prstGeom prst="rect">
              <a:avLst/>
            </a:prstGeom>
            <a:solidFill>
              <a:schemeClr val="accent3">
                <a:lumMod val="40000"/>
                <a:lumOff val="60000"/>
              </a:schemeClr>
            </a:solidFill>
            <a:ln w="28575">
              <a:solidFill>
                <a:schemeClr val="tx1"/>
              </a:solidFill>
              <a:miter lim="800000"/>
              <a:headEnd/>
              <a:tailEnd/>
            </a:ln>
            <a:effectLst/>
          </p:spPr>
          <p:txBody>
            <a:bodyPr wrap="none" anchor="ctr">
              <a:prstTxWarp prst="textNoShape">
                <a:avLst/>
              </a:prstTxWarp>
            </a:bodyPr>
            <a:lstStyle/>
            <a:p>
              <a:pPr>
                <a:buNone/>
              </a:pPr>
              <a:r>
                <a:rPr lang="en-GB" b="1" dirty="0" err="1">
                  <a:solidFill>
                    <a:schemeClr val="accent1">
                      <a:lumMod val="50000"/>
                    </a:schemeClr>
                  </a:solidFill>
                  <a:latin typeface="Courier New" pitchFamily="49" charset="0"/>
                  <a:cs typeface="Courier New" pitchFamily="49" charset="0"/>
                </a:rPr>
                <a:t>getChar</a:t>
              </a:r>
              <a:endParaRPr lang="en-GB" b="1" dirty="0">
                <a:solidFill>
                  <a:schemeClr val="accent1">
                    <a:lumMod val="50000"/>
                  </a:schemeClr>
                </a:solidFill>
                <a:latin typeface="Courier New" pitchFamily="49" charset="0"/>
                <a:cs typeface="Courier New" pitchFamily="49" charset="0"/>
              </a:endParaRPr>
            </a:p>
          </p:txBody>
        </p:sp>
        <p:sp>
          <p:nvSpPr>
            <p:cNvPr id="8" name="AutoShape 10"/>
            <p:cNvSpPr>
              <a:spLocks noChangeArrowheads="1"/>
            </p:cNvSpPr>
            <p:nvPr/>
          </p:nvSpPr>
          <p:spPr bwMode="auto">
            <a:xfrm>
              <a:off x="609600" y="3027363"/>
              <a:ext cx="609600" cy="304800"/>
            </a:xfrm>
            <a:prstGeom prst="rightArrow">
              <a:avLst>
                <a:gd name="adj1" fmla="val 50000"/>
                <a:gd name="adj2" fmla="val 5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9" name="AutoShape 11"/>
            <p:cNvSpPr>
              <a:spLocks noChangeArrowheads="1"/>
            </p:cNvSpPr>
            <p:nvPr/>
          </p:nvSpPr>
          <p:spPr bwMode="auto">
            <a:xfrm>
              <a:off x="2971800" y="3027363"/>
              <a:ext cx="2819400" cy="304800"/>
            </a:xfrm>
            <a:prstGeom prst="rightArrow">
              <a:avLst>
                <a:gd name="adj1" fmla="val 50000"/>
                <a:gd name="adj2" fmla="val 23125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10" name="Text Box 12"/>
            <p:cNvSpPr txBox="1">
              <a:spLocks noChangeArrowheads="1"/>
            </p:cNvSpPr>
            <p:nvPr/>
          </p:nvSpPr>
          <p:spPr bwMode="auto">
            <a:xfrm>
              <a:off x="3819953" y="2133600"/>
              <a:ext cx="922048" cy="461665"/>
            </a:xfrm>
            <a:prstGeom prst="rect">
              <a:avLst/>
            </a:prstGeom>
            <a:noFill/>
            <a:ln w="9525">
              <a:noFill/>
              <a:miter lim="800000"/>
              <a:headEnd/>
              <a:tailEnd/>
            </a:ln>
            <a:effectLst/>
          </p:spPr>
          <p:txBody>
            <a:bodyPr wrap="none">
              <a:prstTxWarp prst="textNoShape">
                <a:avLst/>
              </a:prstTxWarp>
              <a:spAutoFit/>
            </a:bodyPr>
            <a:lstStyle/>
            <a:p>
              <a:pPr>
                <a:buNone/>
              </a:pPr>
              <a:r>
                <a:rPr lang="en-GB" b="1" dirty="0">
                  <a:solidFill>
                    <a:schemeClr val="accent1">
                      <a:lumMod val="50000"/>
                    </a:schemeClr>
                  </a:solidFill>
                  <a:latin typeface="Courier New" pitchFamily="49" charset="0"/>
                  <a:cs typeface="Courier New" pitchFamily="49" charset="0"/>
                </a:rPr>
                <a:t>Char</a:t>
              </a:r>
            </a:p>
          </p:txBody>
        </p:sp>
        <p:sp>
          <p:nvSpPr>
            <p:cNvPr id="11" name="Freeform 17"/>
            <p:cNvSpPr>
              <a:spLocks/>
            </p:cNvSpPr>
            <p:nvPr/>
          </p:nvSpPr>
          <p:spPr bwMode="auto">
            <a:xfrm>
              <a:off x="3005138" y="2130425"/>
              <a:ext cx="2786062" cy="536575"/>
            </a:xfrm>
            <a:custGeom>
              <a:avLst/>
              <a:gdLst/>
              <a:ahLst/>
              <a:cxnLst>
                <a:cxn ang="0">
                  <a:pos x="0" y="291"/>
                </a:cxn>
                <a:cxn ang="0">
                  <a:pos x="398" y="291"/>
                </a:cxn>
                <a:cxn ang="0">
                  <a:pos x="398" y="0"/>
                </a:cxn>
                <a:cxn ang="0">
                  <a:pos x="1323" y="2"/>
                </a:cxn>
                <a:cxn ang="0">
                  <a:pos x="1323" y="338"/>
                </a:cxn>
                <a:cxn ang="0">
                  <a:pos x="1803" y="338"/>
                </a:cxn>
              </a:cxnLst>
              <a:rect l="0" t="0" r="r" b="b"/>
              <a:pathLst>
                <a:path w="1803" h="338">
                  <a:moveTo>
                    <a:pt x="0" y="291"/>
                  </a:moveTo>
                  <a:lnTo>
                    <a:pt x="398" y="291"/>
                  </a:lnTo>
                  <a:lnTo>
                    <a:pt x="398" y="0"/>
                  </a:lnTo>
                  <a:lnTo>
                    <a:pt x="1323" y="2"/>
                  </a:lnTo>
                  <a:lnTo>
                    <a:pt x="1323" y="338"/>
                  </a:lnTo>
                  <a:lnTo>
                    <a:pt x="1803" y="338"/>
                  </a:lnTo>
                </a:path>
              </a:pathLst>
            </a:custGeom>
            <a:noFill/>
            <a:ln w="28575" cap="flat" cmpd="sng">
              <a:solidFill>
                <a:schemeClr val="tx1"/>
              </a:solidFill>
              <a:prstDash val="solid"/>
              <a:miter lim="800000"/>
              <a:headEnd type="none" w="med" len="med"/>
              <a:tailEnd type="triangle" w="med" len="med"/>
            </a:ln>
            <a:effectLst/>
          </p:spPr>
          <p:txBody>
            <a:bodyPr wrap="none">
              <a:prstTxWarp prst="textNoShape">
                <a:avLst/>
              </a:prstTxWarp>
            </a:bodyPr>
            <a:lstStyle/>
            <a:p>
              <a:endParaRPr lang="en-US"/>
            </a:p>
          </p:txBody>
        </p:sp>
      </p:grpSp>
      <p:sp>
        <p:nvSpPr>
          <p:cNvPr id="14" name="AutoShape 21"/>
          <p:cNvSpPr>
            <a:spLocks noChangeArrowheads="1"/>
          </p:cNvSpPr>
          <p:nvPr/>
        </p:nvSpPr>
        <p:spPr bwMode="auto">
          <a:xfrm>
            <a:off x="5372067" y="5048488"/>
            <a:ext cx="3162333" cy="1123712"/>
          </a:xfrm>
          <a:prstGeom prst="wedgeRoundRectCallout">
            <a:avLst>
              <a:gd name="adj1" fmla="val -49842"/>
              <a:gd name="adj2" fmla="val 268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000" dirty="0">
                <a:solidFill>
                  <a:schemeClr val="tx1"/>
                </a:solidFill>
                <a:latin typeface="Chalkboard"/>
              </a:rPr>
              <a:t>The “bind” </a:t>
            </a:r>
            <a:r>
              <a:rPr lang="en-GB" sz="2000" dirty="0" err="1">
                <a:solidFill>
                  <a:schemeClr val="tx1"/>
                </a:solidFill>
                <a:latin typeface="Chalkboard"/>
              </a:rPr>
              <a:t>combinator</a:t>
            </a:r>
            <a:r>
              <a:rPr lang="en-GB" sz="2000" dirty="0">
                <a:solidFill>
                  <a:schemeClr val="tx1"/>
                </a:solidFill>
                <a:latin typeface="Chalkboard"/>
              </a:rPr>
              <a:t> lets us make these </a:t>
            </a:r>
            <a:r>
              <a:rPr lang="en-GB" sz="2000" dirty="0" smtClean="0">
                <a:solidFill>
                  <a:schemeClr val="tx1"/>
                </a:solidFill>
                <a:latin typeface="Chalkboard"/>
              </a:rPr>
              <a:t>connections</a:t>
            </a:r>
            <a:endParaRPr lang="en-GB" sz="2000" dirty="0">
              <a:solidFill>
                <a:schemeClr val="tx1"/>
              </a:solidFill>
              <a:latin typeface="Chalkboard"/>
            </a:endParaRPr>
          </a:p>
        </p:txBody>
      </p:sp>
    </p:spTree>
    <p:extLst>
      <p:ext uri="{BB962C8B-B14F-4D97-AF65-F5344CB8AC3E}">
        <p14:creationId xmlns="" xmlns:p14="http://schemas.microsoft.com/office/powerpoint/2010/main" val="6749245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Bind Combinator (&gt;&gt;=) </a:t>
            </a:r>
            <a:endParaRPr lang="en-US" dirty="0"/>
          </a:p>
        </p:txBody>
      </p:sp>
      <p:sp>
        <p:nvSpPr>
          <p:cNvPr id="16" name="Content Placeholder 15"/>
          <p:cNvSpPr>
            <a:spLocks noGrp="1"/>
          </p:cNvSpPr>
          <p:nvPr>
            <p:ph idx="1"/>
          </p:nvPr>
        </p:nvSpPr>
        <p:spPr>
          <a:xfrm>
            <a:off x="457200" y="4237037"/>
            <a:ext cx="8229600" cy="2011363"/>
          </a:xfrm>
        </p:spPr>
        <p:txBody>
          <a:bodyPr>
            <a:normAutofit/>
          </a:bodyPr>
          <a:lstStyle/>
          <a:p>
            <a:r>
              <a:rPr lang="en-US" sz="2800" dirty="0" smtClean="0"/>
              <a:t>We have connected two actions to make a new, bigger action</a:t>
            </a:r>
            <a:endParaRPr lang="en-US" sz="2800" dirty="0"/>
          </a:p>
        </p:txBody>
      </p:sp>
      <p:grpSp>
        <p:nvGrpSpPr>
          <p:cNvPr id="19" name="Group 18"/>
          <p:cNvGrpSpPr/>
          <p:nvPr/>
        </p:nvGrpSpPr>
        <p:grpSpPr>
          <a:xfrm>
            <a:off x="609600" y="1930400"/>
            <a:ext cx="8153400" cy="2146300"/>
            <a:chOff x="609600" y="1930400"/>
            <a:chExt cx="8153400" cy="2146300"/>
          </a:xfrm>
        </p:grpSpPr>
        <p:sp>
          <p:nvSpPr>
            <p:cNvPr id="15" name="Rectangle 14"/>
            <p:cNvSpPr/>
            <p:nvPr/>
          </p:nvSpPr>
          <p:spPr>
            <a:xfrm>
              <a:off x="825500" y="2095500"/>
              <a:ext cx="7112000" cy="1981200"/>
            </a:xfrm>
            <a:prstGeom prst="rect">
              <a:avLst/>
            </a:prstGeom>
            <a:noFill/>
            <a:ln w="6350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halkboard"/>
              </a:endParaRPr>
            </a:p>
          </p:txBody>
        </p:sp>
        <p:grpSp>
          <p:nvGrpSpPr>
            <p:cNvPr id="13" name="Group 12"/>
            <p:cNvGrpSpPr/>
            <p:nvPr/>
          </p:nvGrpSpPr>
          <p:grpSpPr>
            <a:xfrm>
              <a:off x="609600" y="1930400"/>
              <a:ext cx="8153400" cy="1828800"/>
              <a:chOff x="609600" y="1600200"/>
              <a:chExt cx="8153400" cy="1828800"/>
            </a:xfrm>
          </p:grpSpPr>
          <p:sp>
            <p:nvSpPr>
              <p:cNvPr id="3" name="Rectangle 3"/>
              <p:cNvSpPr>
                <a:spLocks noChangeArrowheads="1"/>
              </p:cNvSpPr>
              <p:nvPr/>
            </p:nvSpPr>
            <p:spPr bwMode="auto">
              <a:xfrm>
                <a:off x="5791200" y="2265363"/>
                <a:ext cx="1752600" cy="1163637"/>
              </a:xfrm>
              <a:prstGeom prst="rect">
                <a:avLst/>
              </a:prstGeom>
              <a:solidFill>
                <a:schemeClr val="accent3">
                  <a:lumMod val="40000"/>
                  <a:lumOff val="60000"/>
                </a:schemeClr>
              </a:solidFill>
              <a:ln w="28575">
                <a:solidFill>
                  <a:schemeClr val="tx1"/>
                </a:solidFill>
                <a:miter lim="800000"/>
                <a:headEnd/>
                <a:tailEnd/>
              </a:ln>
              <a:effectLst/>
            </p:spPr>
            <p:txBody>
              <a:bodyPr wrap="none" anchor="ctr">
                <a:prstTxWarp prst="textNoShape">
                  <a:avLst/>
                </a:prstTxWarp>
              </a:bodyPr>
              <a:lstStyle/>
              <a:p>
                <a:pPr>
                  <a:buNone/>
                </a:pPr>
                <a:r>
                  <a:rPr lang="en-GB" b="1" dirty="0" err="1">
                    <a:solidFill>
                      <a:schemeClr val="accent1">
                        <a:lumMod val="50000"/>
                      </a:schemeClr>
                    </a:solidFill>
                    <a:latin typeface="Courier New" pitchFamily="49" charset="0"/>
                    <a:cs typeface="Courier New" pitchFamily="49" charset="0"/>
                  </a:rPr>
                  <a:t>putChar</a:t>
                </a:r>
                <a:endParaRPr lang="en-GB" b="1" dirty="0">
                  <a:solidFill>
                    <a:schemeClr val="accent1">
                      <a:lumMod val="50000"/>
                    </a:schemeClr>
                  </a:solidFill>
                  <a:latin typeface="Courier New" pitchFamily="49" charset="0"/>
                  <a:cs typeface="Courier New" pitchFamily="49" charset="0"/>
                </a:endParaRPr>
              </a:p>
            </p:txBody>
          </p:sp>
          <p:sp>
            <p:nvSpPr>
              <p:cNvPr id="4" name="Freeform 4"/>
              <p:cNvSpPr>
                <a:spLocks/>
              </p:cNvSpPr>
              <p:nvPr/>
            </p:nvSpPr>
            <p:spPr bwMode="auto">
              <a:xfrm>
                <a:off x="7543800" y="2112963"/>
                <a:ext cx="685800" cy="498475"/>
              </a:xfrm>
              <a:custGeom>
                <a:avLst/>
                <a:gdLst/>
                <a:ahLst/>
                <a:cxnLst>
                  <a:cxn ang="0">
                    <a:pos x="0" y="240"/>
                  </a:cxn>
                  <a:cxn ang="0">
                    <a:pos x="288" y="240"/>
                  </a:cxn>
                  <a:cxn ang="0">
                    <a:pos x="288" y="0"/>
                  </a:cxn>
                </a:cxnLst>
                <a:rect l="0" t="0" r="r" b="b"/>
                <a:pathLst>
                  <a:path w="288" h="240">
                    <a:moveTo>
                      <a:pt x="0" y="240"/>
                    </a:moveTo>
                    <a:lnTo>
                      <a:pt x="288" y="240"/>
                    </a:lnTo>
                    <a:lnTo>
                      <a:pt x="288" y="0"/>
                    </a:lnTo>
                  </a:path>
                </a:pathLst>
              </a:custGeom>
              <a:noFill/>
              <a:ln w="28575" cmpd="sng">
                <a:solidFill>
                  <a:schemeClr val="tx1"/>
                </a:solidFill>
                <a:round/>
                <a:headEnd type="none" w="med" len="med"/>
                <a:tailEnd type="triangle" w="med" len="med"/>
              </a:ln>
              <a:effectLst/>
            </p:spPr>
            <p:txBody>
              <a:bodyPr>
                <a:prstTxWarp prst="textNoShape">
                  <a:avLst/>
                </a:prstTxWarp>
              </a:bodyPr>
              <a:lstStyle/>
              <a:p>
                <a:endParaRPr lang="en-US"/>
              </a:p>
            </p:txBody>
          </p:sp>
          <p:sp>
            <p:nvSpPr>
              <p:cNvPr id="5" name="AutoShape 6"/>
              <p:cNvSpPr>
                <a:spLocks noChangeArrowheads="1"/>
              </p:cNvSpPr>
              <p:nvPr/>
            </p:nvSpPr>
            <p:spPr bwMode="auto">
              <a:xfrm>
                <a:off x="7543800" y="3027363"/>
                <a:ext cx="1219200" cy="304800"/>
              </a:xfrm>
              <a:prstGeom prst="rightArrow">
                <a:avLst>
                  <a:gd name="adj1" fmla="val 50000"/>
                  <a:gd name="adj2" fmla="val 10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6" name="Text Box 7"/>
              <p:cNvSpPr txBox="1">
                <a:spLocks noChangeArrowheads="1"/>
              </p:cNvSpPr>
              <p:nvPr/>
            </p:nvSpPr>
            <p:spPr bwMode="auto">
              <a:xfrm>
                <a:off x="8031376" y="1600200"/>
                <a:ext cx="553358" cy="461665"/>
              </a:xfrm>
              <a:prstGeom prst="rect">
                <a:avLst/>
              </a:prstGeom>
              <a:noFill/>
              <a:ln w="9525">
                <a:noFill/>
                <a:miter lim="800000"/>
                <a:headEnd/>
                <a:tailEnd/>
              </a:ln>
              <a:effectLst/>
            </p:spPr>
            <p:txBody>
              <a:bodyPr wrap="none">
                <a:prstTxWarp prst="textNoShape">
                  <a:avLst/>
                </a:prstTxWarp>
                <a:spAutoFit/>
              </a:bodyPr>
              <a:lstStyle/>
              <a:p>
                <a:pPr>
                  <a:buNone/>
                </a:pPr>
                <a:r>
                  <a:rPr lang="en-GB" b="1" dirty="0">
                    <a:solidFill>
                      <a:schemeClr val="accent1">
                        <a:lumMod val="50000"/>
                      </a:schemeClr>
                    </a:solidFill>
                    <a:latin typeface="Courier New" pitchFamily="49" charset="0"/>
                    <a:cs typeface="Courier New" pitchFamily="49" charset="0"/>
                  </a:rPr>
                  <a:t>()</a:t>
                </a:r>
              </a:p>
            </p:txBody>
          </p:sp>
          <p:sp>
            <p:nvSpPr>
              <p:cNvPr id="8" name="AutoShape 10"/>
              <p:cNvSpPr>
                <a:spLocks noChangeArrowheads="1"/>
              </p:cNvSpPr>
              <p:nvPr/>
            </p:nvSpPr>
            <p:spPr bwMode="auto">
              <a:xfrm>
                <a:off x="609600" y="3027363"/>
                <a:ext cx="609600" cy="304800"/>
              </a:xfrm>
              <a:prstGeom prst="rightArrow">
                <a:avLst>
                  <a:gd name="adj1" fmla="val 50000"/>
                  <a:gd name="adj2" fmla="val 5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9" name="AutoShape 11"/>
              <p:cNvSpPr>
                <a:spLocks noChangeArrowheads="1"/>
              </p:cNvSpPr>
              <p:nvPr/>
            </p:nvSpPr>
            <p:spPr bwMode="auto">
              <a:xfrm>
                <a:off x="2971800" y="3027363"/>
                <a:ext cx="2819400" cy="304800"/>
              </a:xfrm>
              <a:prstGeom prst="rightArrow">
                <a:avLst>
                  <a:gd name="adj1" fmla="val 50000"/>
                  <a:gd name="adj2" fmla="val 23125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11" name="Freeform 17"/>
              <p:cNvSpPr>
                <a:spLocks/>
              </p:cNvSpPr>
              <p:nvPr/>
            </p:nvSpPr>
            <p:spPr bwMode="auto">
              <a:xfrm>
                <a:off x="2929467" y="2130425"/>
                <a:ext cx="2861733" cy="536575"/>
              </a:xfrm>
              <a:custGeom>
                <a:avLst/>
                <a:gdLst/>
                <a:ahLst/>
                <a:cxnLst>
                  <a:cxn ang="0">
                    <a:pos x="0" y="291"/>
                  </a:cxn>
                  <a:cxn ang="0">
                    <a:pos x="398" y="291"/>
                  </a:cxn>
                  <a:cxn ang="0">
                    <a:pos x="398" y="0"/>
                  </a:cxn>
                  <a:cxn ang="0">
                    <a:pos x="1323" y="2"/>
                  </a:cxn>
                  <a:cxn ang="0">
                    <a:pos x="1323" y="338"/>
                  </a:cxn>
                  <a:cxn ang="0">
                    <a:pos x="1803" y="338"/>
                  </a:cxn>
                </a:cxnLst>
                <a:rect l="0" t="0" r="r" b="b"/>
                <a:pathLst>
                  <a:path w="1803" h="338">
                    <a:moveTo>
                      <a:pt x="0" y="291"/>
                    </a:moveTo>
                    <a:lnTo>
                      <a:pt x="398" y="291"/>
                    </a:lnTo>
                    <a:lnTo>
                      <a:pt x="398" y="0"/>
                    </a:lnTo>
                    <a:lnTo>
                      <a:pt x="1323" y="2"/>
                    </a:lnTo>
                    <a:lnTo>
                      <a:pt x="1323" y="338"/>
                    </a:lnTo>
                    <a:lnTo>
                      <a:pt x="1803" y="338"/>
                    </a:lnTo>
                  </a:path>
                </a:pathLst>
              </a:custGeom>
              <a:noFill/>
              <a:ln w="28575" cap="flat" cmpd="sng">
                <a:solidFill>
                  <a:schemeClr val="tx1"/>
                </a:solidFill>
                <a:prstDash val="solid"/>
                <a:miter lim="800000"/>
                <a:headEnd type="none" w="med" len="med"/>
                <a:tailEnd type="triangle" w="med" len="med"/>
              </a:ln>
              <a:effectLst/>
            </p:spPr>
            <p:txBody>
              <a:bodyPr wrap="none">
                <a:prstTxWarp prst="textNoShape">
                  <a:avLst/>
                </a:prstTxWarp>
              </a:bodyPr>
              <a:lstStyle/>
              <a:p>
                <a:endParaRPr lang="en-US"/>
              </a:p>
            </p:txBody>
          </p:sp>
          <p:sp>
            <p:nvSpPr>
              <p:cNvPr id="10" name="Text Box 12"/>
              <p:cNvSpPr txBox="1">
                <a:spLocks noChangeArrowheads="1"/>
              </p:cNvSpPr>
              <p:nvPr/>
            </p:nvSpPr>
            <p:spPr bwMode="auto">
              <a:xfrm>
                <a:off x="3819953" y="2133600"/>
                <a:ext cx="922048" cy="461665"/>
              </a:xfrm>
              <a:prstGeom prst="rect">
                <a:avLst/>
              </a:prstGeom>
              <a:noFill/>
              <a:ln w="9525">
                <a:noFill/>
                <a:miter lim="800000"/>
                <a:headEnd/>
                <a:tailEnd/>
              </a:ln>
              <a:effectLst/>
            </p:spPr>
            <p:txBody>
              <a:bodyPr wrap="none">
                <a:prstTxWarp prst="textNoShape">
                  <a:avLst/>
                </a:prstTxWarp>
                <a:spAutoFit/>
              </a:bodyPr>
              <a:lstStyle/>
              <a:p>
                <a:pPr>
                  <a:buNone/>
                </a:pPr>
                <a:r>
                  <a:rPr lang="en-GB" b="1" dirty="0">
                    <a:solidFill>
                      <a:schemeClr val="accent1">
                        <a:lumMod val="50000"/>
                      </a:schemeClr>
                    </a:solidFill>
                    <a:latin typeface="Courier New" pitchFamily="49" charset="0"/>
                    <a:cs typeface="Courier New" pitchFamily="49" charset="0"/>
                  </a:rPr>
                  <a:t>Char</a:t>
                </a:r>
              </a:p>
            </p:txBody>
          </p:sp>
          <p:sp>
            <p:nvSpPr>
              <p:cNvPr id="7" name="Rectangle 8"/>
              <p:cNvSpPr>
                <a:spLocks noChangeArrowheads="1"/>
              </p:cNvSpPr>
              <p:nvPr/>
            </p:nvSpPr>
            <p:spPr bwMode="auto">
              <a:xfrm>
                <a:off x="1219200" y="2265363"/>
                <a:ext cx="1752600" cy="1163637"/>
              </a:xfrm>
              <a:prstGeom prst="rect">
                <a:avLst/>
              </a:prstGeom>
              <a:solidFill>
                <a:schemeClr val="accent3">
                  <a:lumMod val="40000"/>
                  <a:lumOff val="60000"/>
                </a:schemeClr>
              </a:solidFill>
              <a:ln w="28575">
                <a:solidFill>
                  <a:schemeClr val="tx1"/>
                </a:solidFill>
                <a:miter lim="800000"/>
                <a:headEnd/>
                <a:tailEnd/>
              </a:ln>
              <a:effectLst/>
            </p:spPr>
            <p:txBody>
              <a:bodyPr wrap="none" anchor="ctr">
                <a:prstTxWarp prst="textNoShape">
                  <a:avLst/>
                </a:prstTxWarp>
              </a:bodyPr>
              <a:lstStyle/>
              <a:p>
                <a:pPr>
                  <a:buNone/>
                </a:pPr>
                <a:r>
                  <a:rPr lang="en-GB" b="1" dirty="0" err="1">
                    <a:solidFill>
                      <a:schemeClr val="accent1">
                        <a:lumMod val="50000"/>
                      </a:schemeClr>
                    </a:solidFill>
                    <a:latin typeface="Courier New" pitchFamily="49" charset="0"/>
                    <a:cs typeface="Courier New" pitchFamily="49" charset="0"/>
                  </a:rPr>
                  <a:t>getChar</a:t>
                </a:r>
                <a:endParaRPr lang="en-GB" b="1" dirty="0">
                  <a:solidFill>
                    <a:schemeClr val="accent1">
                      <a:lumMod val="50000"/>
                    </a:schemeClr>
                  </a:solidFill>
                  <a:latin typeface="Courier New" pitchFamily="49" charset="0"/>
                  <a:cs typeface="Courier New" pitchFamily="49" charset="0"/>
                </a:endParaRPr>
              </a:p>
            </p:txBody>
          </p:sp>
        </p:grpSp>
      </p:grpSp>
      <p:sp>
        <p:nvSpPr>
          <p:cNvPr id="14" name="TextBox 13"/>
          <p:cNvSpPr txBox="1"/>
          <p:nvPr/>
        </p:nvSpPr>
        <p:spPr>
          <a:xfrm>
            <a:off x="1709227" y="1352490"/>
            <a:ext cx="5725546" cy="400110"/>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2000" b="1">
                <a:solidFill>
                  <a:schemeClr val="accent1">
                    <a:lumMod val="50000"/>
                  </a:schemeClr>
                </a:solidFill>
                <a:latin typeface="Courier New" pitchFamily="49" charset="0"/>
                <a:cs typeface="Courier New" pitchFamily="49" charset="0"/>
              </a:defRPr>
            </a:lvl1pPr>
          </a:lstStyle>
          <a:p>
            <a:r>
              <a:rPr lang="en-GB" dirty="0"/>
              <a:t>(&gt;&gt;=) :: IO a -&gt; (a -&gt; IO </a:t>
            </a:r>
            <a:r>
              <a:rPr lang="en-GB" dirty="0" err="1"/>
              <a:t>b</a:t>
            </a:r>
            <a:r>
              <a:rPr lang="en-GB" dirty="0"/>
              <a:t>) -&gt; IO </a:t>
            </a:r>
            <a:r>
              <a:rPr lang="en-GB" dirty="0" err="1"/>
              <a:t>b</a:t>
            </a:r>
            <a:endParaRPr lang="en-GB" dirty="0"/>
          </a:p>
        </p:txBody>
      </p:sp>
      <p:sp>
        <p:nvSpPr>
          <p:cNvPr id="18" name="TextBox 17"/>
          <p:cNvSpPr txBox="1"/>
          <p:nvPr/>
        </p:nvSpPr>
        <p:spPr>
          <a:xfrm>
            <a:off x="2479120" y="5365743"/>
            <a:ext cx="4185761" cy="769441"/>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2000" b="1">
                <a:solidFill>
                  <a:schemeClr val="accent1">
                    <a:lumMod val="50000"/>
                  </a:schemeClr>
                </a:solidFill>
                <a:latin typeface="Courier New" pitchFamily="49" charset="0"/>
                <a:cs typeface="Courier New" pitchFamily="49" charset="0"/>
              </a:defRPr>
            </a:lvl1pPr>
          </a:lstStyle>
          <a:p>
            <a:r>
              <a:rPr lang="en-GB" dirty="0"/>
              <a:t>echo :: IO ()</a:t>
            </a:r>
          </a:p>
          <a:p>
            <a:r>
              <a:rPr lang="en-GB" dirty="0"/>
              <a:t>echo = </a:t>
            </a:r>
            <a:r>
              <a:rPr lang="en-GB" dirty="0" err="1"/>
              <a:t>getChar</a:t>
            </a:r>
            <a:r>
              <a:rPr lang="en-GB" dirty="0"/>
              <a:t> &gt;&gt;= </a:t>
            </a:r>
            <a:r>
              <a:rPr lang="en-GB" dirty="0" err="1"/>
              <a:t>putChar</a:t>
            </a:r>
            <a:endParaRPr lang="en-GB" dirty="0"/>
          </a:p>
        </p:txBody>
      </p:sp>
    </p:spTree>
    <p:extLst>
      <p:ext uri="{BB962C8B-B14F-4D97-AF65-F5344CB8AC3E}">
        <p14:creationId xmlns="" xmlns:p14="http://schemas.microsoft.com/office/powerpoint/2010/main" val="328584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(&gt;&gt;=) Combinator</a:t>
            </a:r>
            <a:endParaRPr lang="en-US" dirty="0"/>
          </a:p>
        </p:txBody>
      </p:sp>
      <p:sp>
        <p:nvSpPr>
          <p:cNvPr id="3" name="Content Placeholder 2"/>
          <p:cNvSpPr>
            <a:spLocks noGrp="1"/>
          </p:cNvSpPr>
          <p:nvPr>
            <p:ph idx="1"/>
          </p:nvPr>
        </p:nvSpPr>
        <p:spPr>
          <a:xfrm>
            <a:off x="457200" y="1600201"/>
            <a:ext cx="8229600" cy="2895600"/>
          </a:xfrm>
        </p:spPr>
        <p:txBody>
          <a:bodyPr>
            <a:normAutofit fontScale="92500" lnSpcReduction="20000"/>
          </a:bodyPr>
          <a:lstStyle/>
          <a:p>
            <a:r>
              <a:rPr lang="en-US" dirty="0" smtClean="0"/>
              <a:t>Operator is called bind because it binds the result of the left-hand action in the action on the right</a:t>
            </a:r>
          </a:p>
          <a:p>
            <a:r>
              <a:rPr lang="en-US" dirty="0" smtClean="0"/>
              <a:t>Performing compound action  a &gt;&gt;= \x-&gt;b : </a:t>
            </a:r>
          </a:p>
          <a:p>
            <a:pPr lvl="1"/>
            <a:r>
              <a:rPr lang="en-US" dirty="0" smtClean="0"/>
              <a:t>performs action a, to yield value r </a:t>
            </a:r>
          </a:p>
          <a:p>
            <a:pPr lvl="1"/>
            <a:r>
              <a:rPr lang="en-US" dirty="0" smtClean="0"/>
              <a:t>applies function \x-&gt;b to r</a:t>
            </a:r>
          </a:p>
          <a:p>
            <a:pPr lvl="1"/>
            <a:r>
              <a:rPr lang="en-US" dirty="0" smtClean="0"/>
              <a:t>performs the resulting action b{x &lt;- r}</a:t>
            </a:r>
          </a:p>
          <a:p>
            <a:pPr lvl="1"/>
            <a:r>
              <a:rPr lang="en-US" dirty="0" smtClean="0"/>
              <a:t>returns the resulting value v</a:t>
            </a:r>
            <a:endParaRPr lang="en-US" dirty="0"/>
          </a:p>
        </p:txBody>
      </p:sp>
      <p:grpSp>
        <p:nvGrpSpPr>
          <p:cNvPr id="18" name="Group 17"/>
          <p:cNvGrpSpPr/>
          <p:nvPr/>
        </p:nvGrpSpPr>
        <p:grpSpPr>
          <a:xfrm>
            <a:off x="1549400" y="4953000"/>
            <a:ext cx="5969000" cy="1409700"/>
            <a:chOff x="1549400" y="4953000"/>
            <a:chExt cx="5969000" cy="1409700"/>
          </a:xfrm>
        </p:grpSpPr>
        <p:sp>
          <p:nvSpPr>
            <p:cNvPr id="6" name="Rectangle 5"/>
            <p:cNvSpPr/>
            <p:nvPr/>
          </p:nvSpPr>
          <p:spPr>
            <a:xfrm>
              <a:off x="1707458" y="5009504"/>
              <a:ext cx="5206604" cy="1353196"/>
            </a:xfrm>
            <a:prstGeom prst="rect">
              <a:avLst/>
            </a:prstGeom>
            <a:noFill/>
            <a:ln w="6350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halkboard"/>
              </a:endParaRPr>
            </a:p>
          </p:txBody>
        </p:sp>
        <p:grpSp>
          <p:nvGrpSpPr>
            <p:cNvPr id="7" name="Group 12"/>
            <p:cNvGrpSpPr/>
            <p:nvPr/>
          </p:nvGrpSpPr>
          <p:grpSpPr>
            <a:xfrm>
              <a:off x="1549400" y="4953000"/>
              <a:ext cx="5969000" cy="1188613"/>
              <a:chOff x="609600" y="1600200"/>
              <a:chExt cx="8153400" cy="1828800"/>
            </a:xfrm>
          </p:grpSpPr>
          <p:sp>
            <p:nvSpPr>
              <p:cNvPr id="8" name="Rectangle 3"/>
              <p:cNvSpPr>
                <a:spLocks noChangeArrowheads="1"/>
              </p:cNvSpPr>
              <p:nvPr/>
            </p:nvSpPr>
            <p:spPr bwMode="auto">
              <a:xfrm>
                <a:off x="5791200" y="2265363"/>
                <a:ext cx="1752600" cy="1163637"/>
              </a:xfrm>
              <a:prstGeom prst="rect">
                <a:avLst/>
              </a:prstGeom>
              <a:solidFill>
                <a:schemeClr val="accent3">
                  <a:lumMod val="40000"/>
                  <a:lumOff val="60000"/>
                </a:schemeClr>
              </a:solidFill>
              <a:ln w="28575">
                <a:solidFill>
                  <a:schemeClr val="tx1"/>
                </a:solidFill>
                <a:miter lim="800000"/>
                <a:headEnd/>
                <a:tailEnd/>
              </a:ln>
              <a:effectLst/>
            </p:spPr>
            <p:txBody>
              <a:bodyPr wrap="none" anchor="ctr">
                <a:prstTxWarp prst="textNoShape">
                  <a:avLst/>
                </a:prstTxWarp>
              </a:bodyPr>
              <a:lstStyle/>
              <a:p>
                <a:pPr>
                  <a:buNone/>
                </a:pPr>
                <a:r>
                  <a:rPr lang="en-GB" b="1" dirty="0" err="1">
                    <a:solidFill>
                      <a:schemeClr val="accent1">
                        <a:lumMod val="50000"/>
                      </a:schemeClr>
                    </a:solidFill>
                    <a:latin typeface="Courier New"/>
                    <a:cs typeface="Courier New"/>
                  </a:rPr>
                  <a:t>b</a:t>
                </a:r>
                <a:endParaRPr lang="en-GB" b="1" dirty="0">
                  <a:solidFill>
                    <a:schemeClr val="accent1">
                      <a:lumMod val="50000"/>
                    </a:schemeClr>
                  </a:solidFill>
                  <a:latin typeface="Courier New"/>
                  <a:cs typeface="Courier New"/>
                </a:endParaRPr>
              </a:p>
            </p:txBody>
          </p:sp>
          <p:sp>
            <p:nvSpPr>
              <p:cNvPr id="9" name="Freeform 4"/>
              <p:cNvSpPr>
                <a:spLocks/>
              </p:cNvSpPr>
              <p:nvPr/>
            </p:nvSpPr>
            <p:spPr bwMode="auto">
              <a:xfrm>
                <a:off x="7543800" y="2112963"/>
                <a:ext cx="685800" cy="498475"/>
              </a:xfrm>
              <a:custGeom>
                <a:avLst/>
                <a:gdLst/>
                <a:ahLst/>
                <a:cxnLst>
                  <a:cxn ang="0">
                    <a:pos x="0" y="240"/>
                  </a:cxn>
                  <a:cxn ang="0">
                    <a:pos x="288" y="240"/>
                  </a:cxn>
                  <a:cxn ang="0">
                    <a:pos x="288" y="0"/>
                  </a:cxn>
                </a:cxnLst>
                <a:rect l="0" t="0" r="r" b="b"/>
                <a:pathLst>
                  <a:path w="288" h="240">
                    <a:moveTo>
                      <a:pt x="0" y="240"/>
                    </a:moveTo>
                    <a:lnTo>
                      <a:pt x="288" y="240"/>
                    </a:lnTo>
                    <a:lnTo>
                      <a:pt x="288" y="0"/>
                    </a:lnTo>
                  </a:path>
                </a:pathLst>
              </a:custGeom>
              <a:noFill/>
              <a:ln w="28575" cmpd="sng">
                <a:solidFill>
                  <a:schemeClr val="tx1"/>
                </a:solidFill>
                <a:round/>
                <a:headEnd type="none" w="med" len="med"/>
                <a:tailEnd type="triangle" w="med" len="med"/>
              </a:ln>
              <a:effectLst/>
            </p:spPr>
            <p:txBody>
              <a:bodyPr>
                <a:prstTxWarp prst="textNoShape">
                  <a:avLst/>
                </a:prstTxWarp>
              </a:bodyPr>
              <a:lstStyle/>
              <a:p>
                <a:endParaRPr lang="en-US"/>
              </a:p>
            </p:txBody>
          </p:sp>
          <p:sp>
            <p:nvSpPr>
              <p:cNvPr id="10" name="AutoShape 6"/>
              <p:cNvSpPr>
                <a:spLocks noChangeArrowheads="1"/>
              </p:cNvSpPr>
              <p:nvPr/>
            </p:nvSpPr>
            <p:spPr bwMode="auto">
              <a:xfrm>
                <a:off x="7543800" y="3027363"/>
                <a:ext cx="1219200" cy="304800"/>
              </a:xfrm>
              <a:prstGeom prst="rightArrow">
                <a:avLst>
                  <a:gd name="adj1" fmla="val 50000"/>
                  <a:gd name="adj2" fmla="val 10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11" name="Text Box 7"/>
              <p:cNvSpPr txBox="1">
                <a:spLocks noChangeArrowheads="1"/>
              </p:cNvSpPr>
              <p:nvPr/>
            </p:nvSpPr>
            <p:spPr bwMode="auto">
              <a:xfrm>
                <a:off x="8077201" y="1600200"/>
                <a:ext cx="504055" cy="710318"/>
              </a:xfrm>
              <a:prstGeom prst="rect">
                <a:avLst/>
              </a:prstGeom>
              <a:noFill/>
              <a:ln w="9525">
                <a:noFill/>
                <a:miter lim="800000"/>
                <a:headEnd/>
                <a:tailEnd/>
              </a:ln>
              <a:effectLst/>
            </p:spPr>
            <p:txBody>
              <a:bodyPr wrap="none">
                <a:prstTxWarp prst="textNoShape">
                  <a:avLst/>
                </a:prstTxWarp>
                <a:spAutoFit/>
              </a:bodyPr>
              <a:lstStyle/>
              <a:p>
                <a:pPr algn="l">
                  <a:buNone/>
                </a:pPr>
                <a:r>
                  <a:rPr lang="en-GB" b="1" dirty="0" err="1">
                    <a:solidFill>
                      <a:schemeClr val="accent1">
                        <a:lumMod val="50000"/>
                      </a:schemeClr>
                    </a:solidFill>
                    <a:latin typeface="Courier New"/>
                    <a:cs typeface="Courier New"/>
                  </a:rPr>
                  <a:t>v</a:t>
                </a:r>
                <a:endParaRPr lang="en-GB" b="1" dirty="0">
                  <a:solidFill>
                    <a:schemeClr val="accent1">
                      <a:lumMod val="50000"/>
                    </a:schemeClr>
                  </a:solidFill>
                  <a:latin typeface="Courier New"/>
                  <a:cs typeface="Courier New"/>
                </a:endParaRPr>
              </a:p>
            </p:txBody>
          </p:sp>
          <p:sp>
            <p:nvSpPr>
              <p:cNvPr id="12" name="Rectangle 8"/>
              <p:cNvSpPr>
                <a:spLocks noChangeArrowheads="1"/>
              </p:cNvSpPr>
              <p:nvPr/>
            </p:nvSpPr>
            <p:spPr bwMode="auto">
              <a:xfrm>
                <a:off x="1219200" y="2265363"/>
                <a:ext cx="1752600" cy="1163637"/>
              </a:xfrm>
              <a:prstGeom prst="rect">
                <a:avLst/>
              </a:prstGeom>
              <a:solidFill>
                <a:schemeClr val="accent3">
                  <a:lumMod val="40000"/>
                  <a:lumOff val="60000"/>
                </a:schemeClr>
              </a:solidFill>
              <a:ln w="28575">
                <a:solidFill>
                  <a:schemeClr val="tx1"/>
                </a:solidFill>
                <a:miter lim="800000"/>
                <a:headEnd/>
                <a:tailEnd/>
              </a:ln>
              <a:effectLst/>
            </p:spPr>
            <p:txBody>
              <a:bodyPr wrap="none" anchor="ctr">
                <a:prstTxWarp prst="textNoShape">
                  <a:avLst/>
                </a:prstTxWarp>
              </a:bodyPr>
              <a:lstStyle/>
              <a:p>
                <a:pPr>
                  <a:buNone/>
                </a:pPr>
                <a:r>
                  <a:rPr lang="en-GB" b="1" dirty="0">
                    <a:solidFill>
                      <a:schemeClr val="accent1">
                        <a:lumMod val="50000"/>
                      </a:schemeClr>
                    </a:solidFill>
                    <a:latin typeface="Courier New" pitchFamily="49" charset="0"/>
                    <a:cs typeface="Courier New" pitchFamily="49" charset="0"/>
                  </a:rPr>
                  <a:t>a</a:t>
                </a:r>
              </a:p>
            </p:txBody>
          </p:sp>
          <p:sp>
            <p:nvSpPr>
              <p:cNvPr id="13" name="AutoShape 10"/>
              <p:cNvSpPr>
                <a:spLocks noChangeArrowheads="1"/>
              </p:cNvSpPr>
              <p:nvPr/>
            </p:nvSpPr>
            <p:spPr bwMode="auto">
              <a:xfrm>
                <a:off x="609600" y="3027363"/>
                <a:ext cx="609600" cy="304800"/>
              </a:xfrm>
              <a:prstGeom prst="rightArrow">
                <a:avLst>
                  <a:gd name="adj1" fmla="val 50000"/>
                  <a:gd name="adj2" fmla="val 5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 name="AutoShape 11"/>
              <p:cNvSpPr>
                <a:spLocks noChangeArrowheads="1"/>
              </p:cNvSpPr>
              <p:nvPr/>
            </p:nvSpPr>
            <p:spPr bwMode="auto">
              <a:xfrm>
                <a:off x="2971800" y="3027363"/>
                <a:ext cx="2819400" cy="304800"/>
              </a:xfrm>
              <a:prstGeom prst="rightArrow">
                <a:avLst>
                  <a:gd name="adj1" fmla="val 50000"/>
                  <a:gd name="adj2" fmla="val 23125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15" name="Text Box 12"/>
              <p:cNvSpPr txBox="1">
                <a:spLocks noChangeArrowheads="1"/>
              </p:cNvSpPr>
              <p:nvPr/>
            </p:nvSpPr>
            <p:spPr bwMode="auto">
              <a:xfrm>
                <a:off x="5368803" y="2153141"/>
                <a:ext cx="479790" cy="710318"/>
              </a:xfrm>
              <a:prstGeom prst="rect">
                <a:avLst/>
              </a:prstGeom>
              <a:noFill/>
              <a:ln w="9525">
                <a:noFill/>
                <a:miter lim="800000"/>
                <a:headEnd/>
                <a:tailEnd/>
              </a:ln>
              <a:effectLst/>
            </p:spPr>
            <p:txBody>
              <a:bodyPr wrap="square">
                <a:prstTxWarp prst="textNoShape">
                  <a:avLst/>
                </a:prstTxWarp>
                <a:spAutoFit/>
              </a:bodyPr>
              <a:lstStyle/>
              <a:p>
                <a:pPr algn="l">
                  <a:buNone/>
                </a:pPr>
                <a:r>
                  <a:rPr lang="en-GB" b="1" dirty="0" smtClean="0">
                    <a:solidFill>
                      <a:schemeClr val="accent1">
                        <a:lumMod val="50000"/>
                      </a:schemeClr>
                    </a:solidFill>
                    <a:latin typeface="Courier New"/>
                    <a:cs typeface="Courier New"/>
                  </a:rPr>
                  <a:t>x</a:t>
                </a:r>
                <a:endParaRPr lang="en-GB" b="1" dirty="0">
                  <a:solidFill>
                    <a:schemeClr val="accent1">
                      <a:lumMod val="50000"/>
                    </a:schemeClr>
                  </a:solidFill>
                  <a:latin typeface="Courier New"/>
                  <a:cs typeface="Courier New"/>
                </a:endParaRPr>
              </a:p>
            </p:txBody>
          </p:sp>
          <p:sp>
            <p:nvSpPr>
              <p:cNvPr id="16" name="Freeform 17"/>
              <p:cNvSpPr>
                <a:spLocks/>
              </p:cNvSpPr>
              <p:nvPr/>
            </p:nvSpPr>
            <p:spPr bwMode="auto">
              <a:xfrm>
                <a:off x="3005138" y="2130425"/>
                <a:ext cx="2786062" cy="536575"/>
              </a:xfrm>
              <a:custGeom>
                <a:avLst/>
                <a:gdLst/>
                <a:ahLst/>
                <a:cxnLst>
                  <a:cxn ang="0">
                    <a:pos x="0" y="291"/>
                  </a:cxn>
                  <a:cxn ang="0">
                    <a:pos x="398" y="291"/>
                  </a:cxn>
                  <a:cxn ang="0">
                    <a:pos x="398" y="0"/>
                  </a:cxn>
                  <a:cxn ang="0">
                    <a:pos x="1323" y="2"/>
                  </a:cxn>
                  <a:cxn ang="0">
                    <a:pos x="1323" y="338"/>
                  </a:cxn>
                  <a:cxn ang="0">
                    <a:pos x="1803" y="338"/>
                  </a:cxn>
                </a:cxnLst>
                <a:rect l="0" t="0" r="r" b="b"/>
                <a:pathLst>
                  <a:path w="1803" h="338">
                    <a:moveTo>
                      <a:pt x="0" y="291"/>
                    </a:moveTo>
                    <a:lnTo>
                      <a:pt x="398" y="291"/>
                    </a:lnTo>
                    <a:lnTo>
                      <a:pt x="398" y="0"/>
                    </a:lnTo>
                    <a:lnTo>
                      <a:pt x="1323" y="2"/>
                    </a:lnTo>
                    <a:lnTo>
                      <a:pt x="1323" y="338"/>
                    </a:lnTo>
                    <a:lnTo>
                      <a:pt x="1803" y="338"/>
                    </a:lnTo>
                  </a:path>
                </a:pathLst>
              </a:custGeom>
              <a:noFill/>
              <a:ln w="28575" cap="flat" cmpd="sng">
                <a:solidFill>
                  <a:schemeClr val="tx1"/>
                </a:solidFill>
                <a:prstDash val="solid"/>
                <a:miter lim="800000"/>
                <a:headEnd type="none" w="med" len="med"/>
                <a:tailEnd type="triangle" w="med" len="med"/>
              </a:ln>
              <a:effectLst/>
            </p:spPr>
            <p:txBody>
              <a:bodyPr wrap="none">
                <a:prstTxWarp prst="textNoShape">
                  <a:avLst/>
                </a:prstTxWarp>
              </a:bodyPr>
              <a:lstStyle/>
              <a:p>
                <a:endParaRPr lang="en-US"/>
              </a:p>
            </p:txBody>
          </p:sp>
        </p:grpSp>
        <p:sp>
          <p:nvSpPr>
            <p:cNvPr id="17" name="Text Box 7"/>
            <p:cNvSpPr txBox="1">
              <a:spLocks noChangeArrowheads="1"/>
            </p:cNvSpPr>
            <p:nvPr/>
          </p:nvSpPr>
          <p:spPr bwMode="auto">
            <a:xfrm flipH="1">
              <a:off x="4127500" y="5232401"/>
              <a:ext cx="406400" cy="461665"/>
            </a:xfrm>
            <a:prstGeom prst="rect">
              <a:avLst/>
            </a:prstGeom>
            <a:noFill/>
            <a:ln w="9525">
              <a:noFill/>
              <a:miter lim="800000"/>
              <a:headEnd/>
              <a:tailEnd/>
            </a:ln>
            <a:effectLst/>
          </p:spPr>
          <p:txBody>
            <a:bodyPr wrap="square">
              <a:prstTxWarp prst="textNoShape">
                <a:avLst/>
              </a:prstTxWarp>
              <a:spAutoFit/>
            </a:bodyPr>
            <a:lstStyle/>
            <a:p>
              <a:pPr algn="l">
                <a:buNone/>
              </a:pPr>
              <a:r>
                <a:rPr lang="en-GB" b="1" dirty="0" err="1" smtClean="0">
                  <a:solidFill>
                    <a:schemeClr val="accent1">
                      <a:lumMod val="50000"/>
                    </a:schemeClr>
                  </a:solidFill>
                  <a:latin typeface="Courier New"/>
                  <a:cs typeface="Courier New"/>
                </a:rPr>
                <a:t>r</a:t>
              </a:r>
              <a:endParaRPr lang="en-GB" b="1" dirty="0">
                <a:solidFill>
                  <a:schemeClr val="accent1">
                    <a:lumMod val="50000"/>
                  </a:schemeClr>
                </a:solidFill>
                <a:latin typeface="Courier New"/>
                <a:cs typeface="Courier New"/>
              </a:endParaRPr>
            </a:p>
          </p:txBody>
        </p:sp>
      </p:grpSp>
    </p:spTree>
    <p:extLst>
      <p:ext uri="{BB962C8B-B14F-4D97-AF65-F5344CB8AC3E}">
        <p14:creationId xmlns="" xmlns:p14="http://schemas.microsoft.com/office/powerpoint/2010/main" val="17466858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Printing a Character Twice</a:t>
            </a:r>
            <a:endParaRPr lang="en-US" dirty="0"/>
          </a:p>
        </p:txBody>
      </p:sp>
      <p:sp>
        <p:nvSpPr>
          <p:cNvPr id="3" name="Content Placeholder 2"/>
          <p:cNvSpPr>
            <a:spLocks noGrp="1"/>
          </p:cNvSpPr>
          <p:nvPr>
            <p:ph idx="1"/>
          </p:nvPr>
        </p:nvSpPr>
        <p:spPr>
          <a:xfrm>
            <a:off x="457200" y="3505200"/>
            <a:ext cx="8229600" cy="2620963"/>
          </a:xfrm>
        </p:spPr>
        <p:txBody>
          <a:bodyPr>
            <a:normAutofit lnSpcReduction="10000"/>
          </a:bodyPr>
          <a:lstStyle/>
          <a:p>
            <a:r>
              <a:rPr lang="en-US" dirty="0" smtClean="0"/>
              <a:t>The parentheses are optional because lambda abstractions extend “as far to the right as possible”</a:t>
            </a:r>
          </a:p>
          <a:p>
            <a:r>
              <a:rPr lang="en-US" dirty="0" smtClean="0"/>
              <a:t>The </a:t>
            </a:r>
            <a:r>
              <a:rPr lang="en-US" dirty="0" err="1" smtClean="0"/>
              <a:t>putChar</a:t>
            </a:r>
            <a:r>
              <a:rPr lang="en-US" dirty="0" smtClean="0"/>
              <a:t> function returns unit, so there is no interesting value to pass on</a:t>
            </a:r>
          </a:p>
        </p:txBody>
      </p:sp>
      <p:sp>
        <p:nvSpPr>
          <p:cNvPr id="4" name="Rectangle 3"/>
          <p:cNvSpPr>
            <a:spLocks noChangeArrowheads="1"/>
          </p:cNvSpPr>
          <p:nvPr/>
        </p:nvSpPr>
        <p:spPr bwMode="auto">
          <a:xfrm>
            <a:off x="2017454" y="1612900"/>
            <a:ext cx="5109091" cy="1508105"/>
          </a:xfrm>
          <a:prstGeom prst="rect">
            <a:avLst/>
          </a:prstGeom>
          <a:solidFill>
            <a:schemeClr val="accent3">
              <a:lumMod val="40000"/>
              <a:lumOff val="60000"/>
            </a:schemeClr>
          </a:solidFill>
          <a:ln>
            <a:noFill/>
          </a:ln>
        </p:spPr>
        <p:txBody>
          <a:bodyPr wrap="none" rtlCol="0">
            <a:spAutoFit/>
          </a:bodyPr>
          <a:lstStyle/>
          <a:p>
            <a:pPr algn="l">
              <a:buNone/>
            </a:pPr>
            <a:r>
              <a:rPr lang="en-GB" sz="2000" b="1" dirty="0" err="1">
                <a:solidFill>
                  <a:schemeClr val="accent1">
                    <a:lumMod val="50000"/>
                  </a:schemeClr>
                </a:solidFill>
                <a:latin typeface="Courier New" pitchFamily="49" charset="0"/>
                <a:cs typeface="Courier New" pitchFamily="49" charset="0"/>
              </a:rPr>
              <a:t>echoDup</a:t>
            </a:r>
            <a:r>
              <a:rPr lang="en-GB" sz="2000" b="1" dirty="0">
                <a:solidFill>
                  <a:schemeClr val="accent1">
                    <a:lumMod val="50000"/>
                  </a:schemeClr>
                </a:solidFill>
                <a:latin typeface="Courier New" pitchFamily="49" charset="0"/>
                <a:cs typeface="Courier New" pitchFamily="49" charset="0"/>
              </a:rPr>
              <a:t> :: IO ()</a:t>
            </a:r>
          </a:p>
          <a:p>
            <a:pPr algn="l">
              <a:buNone/>
            </a:pPr>
            <a:r>
              <a:rPr lang="en-GB" sz="2000" b="1" dirty="0" err="1">
                <a:solidFill>
                  <a:schemeClr val="accent1">
                    <a:lumMod val="50000"/>
                  </a:schemeClr>
                </a:solidFill>
                <a:latin typeface="Courier New" pitchFamily="49" charset="0"/>
                <a:cs typeface="Courier New" pitchFamily="49" charset="0"/>
              </a:rPr>
              <a:t>echoDup</a:t>
            </a:r>
            <a:r>
              <a:rPr lang="en-GB" sz="2000" b="1" dirty="0">
                <a:solidFill>
                  <a:schemeClr val="accent1">
                    <a:lumMod val="50000"/>
                  </a:schemeClr>
                </a:solidFill>
                <a:latin typeface="Courier New" pitchFamily="49" charset="0"/>
                <a:cs typeface="Courier New" pitchFamily="49" charset="0"/>
              </a:rPr>
              <a:t> = </a:t>
            </a:r>
            <a:r>
              <a:rPr lang="en-GB" sz="2000" b="1" dirty="0" err="1">
                <a:solidFill>
                  <a:schemeClr val="accent1">
                    <a:lumMod val="50000"/>
                  </a:schemeClr>
                </a:solidFill>
                <a:latin typeface="Courier New" pitchFamily="49" charset="0"/>
                <a:cs typeface="Courier New" pitchFamily="49" charset="0"/>
              </a:rPr>
              <a:t>getChar</a:t>
            </a:r>
            <a:r>
              <a:rPr lang="en-GB" sz="2000" b="1" dirty="0">
                <a:solidFill>
                  <a:schemeClr val="accent1">
                    <a:lumMod val="50000"/>
                  </a:schemeClr>
                </a:solidFill>
                <a:latin typeface="Courier New" pitchFamily="49" charset="0"/>
                <a:cs typeface="Courier New" pitchFamily="49" charset="0"/>
              </a:rPr>
              <a:t>	 </a:t>
            </a:r>
            <a:r>
              <a:rPr lang="en-GB" sz="2000" b="1" dirty="0" smtClean="0">
                <a:solidFill>
                  <a:schemeClr val="accent1">
                    <a:lumMod val="50000"/>
                  </a:schemeClr>
                </a:solidFill>
                <a:latin typeface="Courier New" pitchFamily="49" charset="0"/>
                <a:cs typeface="Courier New" pitchFamily="49" charset="0"/>
              </a:rPr>
              <a:t>  &gt;&gt;= </a:t>
            </a:r>
            <a:r>
              <a:rPr lang="en-GB" sz="2000" b="1" dirty="0">
                <a:solidFill>
                  <a:schemeClr val="accent1">
                    <a:lumMod val="50000"/>
                  </a:schemeClr>
                </a:solidFill>
                <a:latin typeface="Courier New" pitchFamily="49" charset="0"/>
                <a:cs typeface="Courier New" pitchFamily="49" charset="0"/>
              </a:rPr>
              <a:t>(\c  -&gt;</a:t>
            </a:r>
          </a:p>
          <a:p>
            <a:pPr algn="l">
              <a:buNone/>
            </a:pP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putChar</a:t>
            </a: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c</a:t>
            </a:r>
            <a:r>
              <a:rPr lang="en-GB" sz="2000" b="1" dirty="0">
                <a:solidFill>
                  <a:schemeClr val="accent1">
                    <a:lumMod val="50000"/>
                  </a:schemeClr>
                </a:solidFill>
                <a:latin typeface="Courier New" pitchFamily="49" charset="0"/>
                <a:cs typeface="Courier New" pitchFamily="49" charset="0"/>
              </a:rPr>
              <a:t>  &gt;&gt;= (\() -&gt;</a:t>
            </a:r>
          </a:p>
          <a:p>
            <a:pPr algn="l">
              <a:buNone/>
            </a:pP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putChar</a:t>
            </a: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c</a:t>
            </a:r>
            <a:r>
              <a:rPr lang="en-GB" sz="2000" b="1" dirty="0">
                <a:solidFill>
                  <a:schemeClr val="accent1">
                    <a:lumMod val="50000"/>
                  </a:schemeClr>
                </a:solidFill>
                <a:latin typeface="Courier New" pitchFamily="49" charset="0"/>
                <a:cs typeface="Courier New" pitchFamily="49" charset="0"/>
              </a:rPr>
              <a:t>  ))</a:t>
            </a:r>
          </a:p>
        </p:txBody>
      </p:sp>
    </p:spTree>
    <p:extLst>
      <p:ext uri="{BB962C8B-B14F-4D97-AF65-F5344CB8AC3E}">
        <p14:creationId xmlns="" xmlns:p14="http://schemas.microsoft.com/office/powerpoint/2010/main" val="31624628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(&gt;&gt;) Combinator</a:t>
            </a:r>
            <a:endParaRPr lang="en-US" dirty="0"/>
          </a:p>
        </p:txBody>
      </p:sp>
      <p:sp>
        <p:nvSpPr>
          <p:cNvPr id="3" name="Content Placeholder 2"/>
          <p:cNvSpPr>
            <a:spLocks noGrp="1"/>
          </p:cNvSpPr>
          <p:nvPr>
            <p:ph idx="1"/>
          </p:nvPr>
        </p:nvSpPr>
        <p:spPr>
          <a:xfrm>
            <a:off x="457200" y="1579546"/>
            <a:ext cx="8229600" cy="4525963"/>
          </a:xfrm>
        </p:spPr>
        <p:txBody>
          <a:bodyPr/>
          <a:lstStyle/>
          <a:p>
            <a:r>
              <a:rPr lang="en-US" smtClean="0"/>
              <a:t>The “then” combinator (&gt;&gt;) does sequencing when there is no value to pass:</a:t>
            </a:r>
            <a:endParaRPr lang="en-US" dirty="0"/>
          </a:p>
        </p:txBody>
      </p:sp>
      <p:sp>
        <p:nvSpPr>
          <p:cNvPr id="4" name="Rectangle 4"/>
          <p:cNvSpPr>
            <a:spLocks noChangeArrowheads="1"/>
          </p:cNvSpPr>
          <p:nvPr/>
        </p:nvSpPr>
        <p:spPr bwMode="auto">
          <a:xfrm>
            <a:off x="2159387" y="2956918"/>
            <a:ext cx="4594751" cy="769441"/>
          </a:xfrm>
          <a:prstGeom prst="rect">
            <a:avLst/>
          </a:prstGeom>
          <a:solidFill>
            <a:schemeClr val="accent3">
              <a:lumMod val="40000"/>
              <a:lumOff val="60000"/>
            </a:schemeClr>
          </a:solidFill>
          <a:ln>
            <a:noFill/>
          </a:ln>
        </p:spPr>
        <p:txBody>
          <a:bodyPr wrap="square" rtlCol="0">
            <a:spAutoFit/>
          </a:bodyPr>
          <a:lstStyle/>
          <a:p>
            <a:pPr algn="l">
              <a:buNone/>
            </a:pPr>
            <a:r>
              <a:rPr lang="en-GB" sz="2000" b="1" dirty="0">
                <a:solidFill>
                  <a:schemeClr val="accent1">
                    <a:lumMod val="50000"/>
                  </a:schemeClr>
                </a:solidFill>
                <a:latin typeface="Courier New" pitchFamily="49" charset="0"/>
                <a:cs typeface="Courier New" pitchFamily="49" charset="0"/>
              </a:rPr>
              <a:t>(&gt;&gt;) :: IO a -&gt; IO </a:t>
            </a:r>
            <a:r>
              <a:rPr lang="en-GB" sz="2000" b="1" dirty="0" err="1">
                <a:solidFill>
                  <a:schemeClr val="accent1">
                    <a:lumMod val="50000"/>
                  </a:schemeClr>
                </a:solidFill>
                <a:latin typeface="Courier New" pitchFamily="49" charset="0"/>
                <a:cs typeface="Courier New" pitchFamily="49" charset="0"/>
              </a:rPr>
              <a:t>b</a:t>
            </a:r>
            <a:r>
              <a:rPr lang="en-GB" sz="2000" b="1" dirty="0">
                <a:solidFill>
                  <a:schemeClr val="accent1">
                    <a:lumMod val="50000"/>
                  </a:schemeClr>
                </a:solidFill>
                <a:latin typeface="Courier New" pitchFamily="49" charset="0"/>
                <a:cs typeface="Courier New" pitchFamily="49" charset="0"/>
              </a:rPr>
              <a:t> -&gt; IO </a:t>
            </a:r>
            <a:r>
              <a:rPr lang="en-GB" sz="2000" b="1" dirty="0" err="1">
                <a:solidFill>
                  <a:schemeClr val="accent1">
                    <a:lumMod val="50000"/>
                  </a:schemeClr>
                </a:solidFill>
                <a:latin typeface="Courier New" pitchFamily="49" charset="0"/>
                <a:cs typeface="Courier New" pitchFamily="49" charset="0"/>
              </a:rPr>
              <a:t>b</a:t>
            </a:r>
            <a:endParaRPr lang="en-GB" sz="2000" b="1" dirty="0">
              <a:solidFill>
                <a:schemeClr val="accent1">
                  <a:lumMod val="50000"/>
                </a:schemeClr>
              </a:solidFill>
              <a:latin typeface="Courier New" pitchFamily="49" charset="0"/>
              <a:cs typeface="Courier New" pitchFamily="49" charset="0"/>
            </a:endParaRPr>
          </a:p>
          <a:p>
            <a:pPr algn="l">
              <a:buNone/>
            </a:pPr>
            <a:r>
              <a:rPr lang="en-GB" sz="2000" b="1" dirty="0" err="1">
                <a:solidFill>
                  <a:schemeClr val="accent1">
                    <a:lumMod val="50000"/>
                  </a:schemeClr>
                </a:solidFill>
                <a:latin typeface="Courier New" pitchFamily="49" charset="0"/>
                <a:cs typeface="Courier New" pitchFamily="49" charset="0"/>
              </a:rPr>
              <a:t>m</a:t>
            </a:r>
            <a:r>
              <a:rPr lang="en-GB" sz="2000" b="1" dirty="0">
                <a:solidFill>
                  <a:schemeClr val="accent1">
                    <a:lumMod val="50000"/>
                  </a:schemeClr>
                </a:solidFill>
                <a:latin typeface="Courier New" pitchFamily="49" charset="0"/>
                <a:cs typeface="Courier New" pitchFamily="49" charset="0"/>
              </a:rPr>
              <a:t> &gt;&gt; </a:t>
            </a:r>
            <a:r>
              <a:rPr lang="en-GB" sz="2000" b="1" dirty="0" err="1">
                <a:solidFill>
                  <a:schemeClr val="accent1">
                    <a:lumMod val="50000"/>
                  </a:schemeClr>
                </a:solidFill>
                <a:latin typeface="Courier New" pitchFamily="49" charset="0"/>
                <a:cs typeface="Courier New" pitchFamily="49" charset="0"/>
              </a:rPr>
              <a:t>n</a:t>
            </a:r>
            <a:r>
              <a:rPr lang="en-GB" sz="2000" b="1" dirty="0">
                <a:solidFill>
                  <a:schemeClr val="accent1">
                    <a:lumMod val="50000"/>
                  </a:schemeClr>
                </a:solidFill>
                <a:latin typeface="Courier New" pitchFamily="49" charset="0"/>
                <a:cs typeface="Courier New" pitchFamily="49" charset="0"/>
              </a:rPr>
              <a:t>  =  </a:t>
            </a:r>
            <a:r>
              <a:rPr lang="en-GB" sz="2000" b="1" dirty="0" err="1">
                <a:solidFill>
                  <a:schemeClr val="accent1">
                    <a:lumMod val="50000"/>
                  </a:schemeClr>
                </a:solidFill>
                <a:latin typeface="Courier New" pitchFamily="49" charset="0"/>
                <a:cs typeface="Courier New" pitchFamily="49" charset="0"/>
              </a:rPr>
              <a:t>m</a:t>
            </a:r>
            <a:r>
              <a:rPr lang="en-GB" sz="2000" b="1" dirty="0">
                <a:solidFill>
                  <a:schemeClr val="accent1">
                    <a:lumMod val="50000"/>
                  </a:schemeClr>
                </a:solidFill>
                <a:latin typeface="Courier New" pitchFamily="49" charset="0"/>
                <a:cs typeface="Courier New" pitchFamily="49" charset="0"/>
              </a:rPr>
              <a:t> &gt;&gt;= (\_ -&gt; </a:t>
            </a:r>
            <a:r>
              <a:rPr lang="en-GB" sz="2000" b="1" dirty="0" err="1">
                <a:solidFill>
                  <a:schemeClr val="accent1">
                    <a:lumMod val="50000"/>
                  </a:schemeClr>
                </a:solidFill>
                <a:latin typeface="Courier New" pitchFamily="49" charset="0"/>
                <a:cs typeface="Courier New" pitchFamily="49" charset="0"/>
              </a:rPr>
              <a:t>n</a:t>
            </a:r>
            <a:r>
              <a:rPr lang="en-GB" sz="2000" b="1" dirty="0">
                <a:solidFill>
                  <a:schemeClr val="accent1">
                    <a:lumMod val="50000"/>
                  </a:schemeClr>
                </a:solidFill>
                <a:latin typeface="Courier New" pitchFamily="49" charset="0"/>
                <a:cs typeface="Courier New" pitchFamily="49" charset="0"/>
              </a:rPr>
              <a:t>)</a:t>
            </a:r>
          </a:p>
        </p:txBody>
      </p:sp>
      <p:sp>
        <p:nvSpPr>
          <p:cNvPr id="5" name="Rectangle 4"/>
          <p:cNvSpPr>
            <a:spLocks noChangeArrowheads="1"/>
          </p:cNvSpPr>
          <p:nvPr/>
        </p:nvSpPr>
        <p:spPr bwMode="auto">
          <a:xfrm>
            <a:off x="2159387" y="3878759"/>
            <a:ext cx="4647426" cy="1508105"/>
          </a:xfrm>
          <a:prstGeom prst="rect">
            <a:avLst/>
          </a:prstGeom>
          <a:solidFill>
            <a:schemeClr val="accent3">
              <a:lumMod val="40000"/>
              <a:lumOff val="60000"/>
            </a:schemeClr>
          </a:solidFill>
          <a:ln>
            <a:noFill/>
          </a:ln>
        </p:spPr>
        <p:txBody>
          <a:bodyPr wrap="none" rtlCol="0">
            <a:spAutoFit/>
          </a:bodyPr>
          <a:lstStyle/>
          <a:p>
            <a:pPr algn="l">
              <a:buNone/>
            </a:pPr>
            <a:r>
              <a:rPr lang="en-GB" sz="2000" b="1" dirty="0" err="1">
                <a:solidFill>
                  <a:schemeClr val="accent1">
                    <a:lumMod val="50000"/>
                  </a:schemeClr>
                </a:solidFill>
                <a:latin typeface="Courier New" pitchFamily="49" charset="0"/>
                <a:cs typeface="Courier New" pitchFamily="49" charset="0"/>
              </a:rPr>
              <a:t>echoDup</a:t>
            </a:r>
            <a:r>
              <a:rPr lang="en-GB" sz="2000" b="1" dirty="0">
                <a:solidFill>
                  <a:schemeClr val="accent1">
                    <a:lumMod val="50000"/>
                  </a:schemeClr>
                </a:solidFill>
                <a:latin typeface="Courier New" pitchFamily="49" charset="0"/>
                <a:cs typeface="Courier New" pitchFamily="49" charset="0"/>
              </a:rPr>
              <a:t> :: IO ()</a:t>
            </a:r>
          </a:p>
          <a:p>
            <a:pPr algn="l">
              <a:buNone/>
            </a:pPr>
            <a:r>
              <a:rPr lang="en-GB" sz="2000" b="1" dirty="0" err="1">
                <a:solidFill>
                  <a:schemeClr val="accent1">
                    <a:lumMod val="50000"/>
                  </a:schemeClr>
                </a:solidFill>
                <a:latin typeface="Courier New" pitchFamily="49" charset="0"/>
                <a:cs typeface="Courier New" pitchFamily="49" charset="0"/>
              </a:rPr>
              <a:t>echoDup</a:t>
            </a:r>
            <a:r>
              <a:rPr lang="en-GB" sz="2000" b="1" dirty="0">
                <a:solidFill>
                  <a:schemeClr val="accent1">
                    <a:lumMod val="50000"/>
                  </a:schemeClr>
                </a:solidFill>
                <a:latin typeface="Courier New" pitchFamily="49" charset="0"/>
                <a:cs typeface="Courier New" pitchFamily="49" charset="0"/>
              </a:rPr>
              <a:t> = </a:t>
            </a:r>
            <a:r>
              <a:rPr lang="en-GB" sz="2000" b="1" dirty="0" err="1">
                <a:solidFill>
                  <a:schemeClr val="accent1">
                    <a:lumMod val="50000"/>
                  </a:schemeClr>
                </a:solidFill>
                <a:latin typeface="Courier New" pitchFamily="49" charset="0"/>
                <a:cs typeface="Courier New" pitchFamily="49" charset="0"/>
              </a:rPr>
              <a:t>getChar</a:t>
            </a:r>
            <a:r>
              <a:rPr lang="en-GB" sz="2000" b="1" dirty="0">
                <a:solidFill>
                  <a:schemeClr val="accent1">
                    <a:lumMod val="50000"/>
                  </a:schemeClr>
                </a:solidFill>
                <a:latin typeface="Courier New" pitchFamily="49" charset="0"/>
                <a:cs typeface="Courier New" pitchFamily="49" charset="0"/>
              </a:rPr>
              <a:t>	 &gt;&gt;= \</a:t>
            </a:r>
            <a:r>
              <a:rPr lang="en-GB" sz="2000" b="1" dirty="0" err="1">
                <a:solidFill>
                  <a:schemeClr val="accent1">
                    <a:lumMod val="50000"/>
                  </a:schemeClr>
                </a:solidFill>
                <a:latin typeface="Courier New" pitchFamily="49" charset="0"/>
                <a:cs typeface="Courier New" pitchFamily="49" charset="0"/>
              </a:rPr>
              <a:t>c</a:t>
            </a:r>
            <a:r>
              <a:rPr lang="en-GB" sz="2000" b="1" dirty="0">
                <a:solidFill>
                  <a:schemeClr val="accent1">
                    <a:lumMod val="50000"/>
                  </a:schemeClr>
                </a:solidFill>
                <a:latin typeface="Courier New" pitchFamily="49" charset="0"/>
                <a:cs typeface="Courier New" pitchFamily="49" charset="0"/>
              </a:rPr>
              <a:t>  -&gt;</a:t>
            </a:r>
          </a:p>
          <a:p>
            <a:pPr algn="l">
              <a:buNone/>
            </a:pP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putChar</a:t>
            </a: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c</a:t>
            </a:r>
            <a:r>
              <a:rPr lang="en-GB" sz="2000" b="1" dirty="0">
                <a:solidFill>
                  <a:schemeClr val="accent1">
                    <a:lumMod val="50000"/>
                  </a:schemeClr>
                </a:solidFill>
                <a:latin typeface="Courier New" pitchFamily="49" charset="0"/>
                <a:cs typeface="Courier New" pitchFamily="49" charset="0"/>
              </a:rPr>
              <a:t>  &gt;&gt;</a:t>
            </a:r>
          </a:p>
          <a:p>
            <a:pPr algn="l">
              <a:buNone/>
            </a:pP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putChar</a:t>
            </a: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c</a:t>
            </a:r>
            <a:r>
              <a:rPr lang="en-GB" sz="2000" b="1" dirty="0">
                <a:solidFill>
                  <a:schemeClr val="accent1">
                    <a:lumMod val="50000"/>
                  </a:schemeClr>
                </a:solidFill>
                <a:latin typeface="Courier New" pitchFamily="49" charset="0"/>
                <a:cs typeface="Courier New" pitchFamily="49" charset="0"/>
              </a:rPr>
              <a:t>  </a:t>
            </a:r>
          </a:p>
        </p:txBody>
      </p:sp>
      <p:sp>
        <p:nvSpPr>
          <p:cNvPr id="6" name="Rectangle 5"/>
          <p:cNvSpPr>
            <a:spLocks noChangeArrowheads="1"/>
          </p:cNvSpPr>
          <p:nvPr/>
        </p:nvSpPr>
        <p:spPr bwMode="auto">
          <a:xfrm>
            <a:off x="2159388" y="5631359"/>
            <a:ext cx="4647426" cy="769441"/>
          </a:xfrm>
          <a:prstGeom prst="rect">
            <a:avLst/>
          </a:prstGeom>
          <a:solidFill>
            <a:schemeClr val="accent3">
              <a:lumMod val="40000"/>
              <a:lumOff val="60000"/>
            </a:schemeClr>
          </a:solidFill>
          <a:ln>
            <a:noFill/>
          </a:ln>
        </p:spPr>
        <p:txBody>
          <a:bodyPr wrap="square" rtlCol="0">
            <a:spAutoFit/>
          </a:bodyPr>
          <a:lstStyle/>
          <a:p>
            <a:pPr algn="l">
              <a:buNone/>
            </a:pPr>
            <a:r>
              <a:rPr lang="en-GB" sz="2000" b="1" dirty="0" err="1">
                <a:solidFill>
                  <a:schemeClr val="accent1">
                    <a:lumMod val="50000"/>
                  </a:schemeClr>
                </a:solidFill>
                <a:latin typeface="Courier New" pitchFamily="49" charset="0"/>
                <a:cs typeface="Courier New" pitchFamily="49" charset="0"/>
              </a:rPr>
              <a:t>echoTwice</a:t>
            </a:r>
            <a:r>
              <a:rPr lang="en-GB" sz="2000" b="1" dirty="0">
                <a:solidFill>
                  <a:schemeClr val="accent1">
                    <a:lumMod val="50000"/>
                  </a:schemeClr>
                </a:solidFill>
                <a:latin typeface="Courier New" pitchFamily="49" charset="0"/>
                <a:cs typeface="Courier New" pitchFamily="49" charset="0"/>
              </a:rPr>
              <a:t> :: IO ()</a:t>
            </a:r>
          </a:p>
          <a:p>
            <a:pPr algn="l">
              <a:buNone/>
            </a:pPr>
            <a:r>
              <a:rPr lang="en-GB" sz="2000" b="1" dirty="0" err="1">
                <a:solidFill>
                  <a:schemeClr val="accent1">
                    <a:lumMod val="50000"/>
                  </a:schemeClr>
                </a:solidFill>
                <a:latin typeface="Courier New" pitchFamily="49" charset="0"/>
                <a:cs typeface="Courier New" pitchFamily="49" charset="0"/>
              </a:rPr>
              <a:t>echoTwice</a:t>
            </a:r>
            <a:r>
              <a:rPr lang="en-GB" sz="2000" b="1" dirty="0">
                <a:solidFill>
                  <a:schemeClr val="accent1">
                    <a:lumMod val="50000"/>
                  </a:schemeClr>
                </a:solidFill>
                <a:latin typeface="Courier New" pitchFamily="49" charset="0"/>
                <a:cs typeface="Courier New" pitchFamily="49" charset="0"/>
              </a:rPr>
              <a:t> = echo &gt;&gt; echo</a:t>
            </a:r>
          </a:p>
        </p:txBody>
      </p:sp>
    </p:spTree>
    <p:extLst>
      <p:ext uri="{BB962C8B-B14F-4D97-AF65-F5344CB8AC3E}">
        <p14:creationId xmlns="" xmlns:p14="http://schemas.microsoft.com/office/powerpoint/2010/main" val="3998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Getting Two Characters</a:t>
            </a:r>
            <a:endParaRPr lang="en-US" dirty="0"/>
          </a:p>
        </p:txBody>
      </p:sp>
      <p:sp>
        <p:nvSpPr>
          <p:cNvPr id="3" name="Content Placeholder 2"/>
          <p:cNvSpPr>
            <a:spLocks noGrp="1"/>
          </p:cNvSpPr>
          <p:nvPr>
            <p:ph idx="1"/>
          </p:nvPr>
        </p:nvSpPr>
        <p:spPr>
          <a:xfrm>
            <a:off x="457200" y="3429000"/>
            <a:ext cx="8229600" cy="2697163"/>
          </a:xfrm>
        </p:spPr>
        <p:txBody>
          <a:bodyPr>
            <a:normAutofit/>
          </a:bodyPr>
          <a:lstStyle/>
          <a:p>
            <a:r>
              <a:rPr lang="en-US" dirty="0" smtClean="0"/>
              <a:t>We want to return (c1,c2).</a:t>
            </a:r>
          </a:p>
          <a:p>
            <a:pPr lvl="1"/>
            <a:r>
              <a:rPr lang="en-US" dirty="0" smtClean="0"/>
              <a:t>But, (c1,c2) :: (Char, Char)</a:t>
            </a:r>
          </a:p>
          <a:p>
            <a:pPr lvl="1"/>
            <a:r>
              <a:rPr lang="en-US" dirty="0"/>
              <a:t>W</a:t>
            </a:r>
            <a:r>
              <a:rPr lang="en-US" dirty="0" smtClean="0"/>
              <a:t>e need to return value of type  IO(Char, Char)</a:t>
            </a:r>
          </a:p>
          <a:p>
            <a:r>
              <a:rPr lang="en-US" dirty="0" smtClean="0"/>
              <a:t>We need to have some way to convert values of “plain” type into the I/O Monad</a:t>
            </a:r>
            <a:endParaRPr lang="en-US" dirty="0"/>
          </a:p>
        </p:txBody>
      </p:sp>
      <p:sp>
        <p:nvSpPr>
          <p:cNvPr id="4" name="Rectangle 3"/>
          <p:cNvSpPr>
            <a:spLocks noChangeArrowheads="1"/>
          </p:cNvSpPr>
          <p:nvPr/>
        </p:nvSpPr>
        <p:spPr bwMode="auto">
          <a:xfrm>
            <a:off x="1838166" y="1701800"/>
            <a:ext cx="5416868" cy="1508105"/>
          </a:xfrm>
          <a:prstGeom prst="rect">
            <a:avLst/>
          </a:prstGeom>
          <a:solidFill>
            <a:schemeClr val="accent3">
              <a:lumMod val="40000"/>
              <a:lumOff val="60000"/>
            </a:schemeClr>
          </a:solidFill>
          <a:ln>
            <a:noFill/>
          </a:ln>
        </p:spPr>
        <p:txBody>
          <a:bodyPr wrap="none" rtlCol="0">
            <a:spAutoFit/>
          </a:bodyPr>
          <a:lstStyle/>
          <a:p>
            <a:pPr algn="l">
              <a:buNone/>
            </a:pPr>
            <a:r>
              <a:rPr lang="en-GB" sz="2000" b="1" dirty="0" err="1">
                <a:solidFill>
                  <a:schemeClr val="accent1">
                    <a:lumMod val="50000"/>
                  </a:schemeClr>
                </a:solidFill>
                <a:latin typeface="Courier New" pitchFamily="49" charset="0"/>
                <a:cs typeface="Courier New" pitchFamily="49" charset="0"/>
              </a:rPr>
              <a:t>getTwoChars</a:t>
            </a:r>
            <a:r>
              <a:rPr lang="en-GB" sz="2000" b="1" dirty="0">
                <a:solidFill>
                  <a:schemeClr val="accent1">
                    <a:lumMod val="50000"/>
                  </a:schemeClr>
                </a:solidFill>
                <a:latin typeface="Courier New" pitchFamily="49" charset="0"/>
                <a:cs typeface="Courier New" pitchFamily="49" charset="0"/>
              </a:rPr>
              <a:t> :: IO (</a:t>
            </a:r>
            <a:r>
              <a:rPr lang="en-GB" sz="2000" b="1" dirty="0" err="1">
                <a:solidFill>
                  <a:schemeClr val="accent1">
                    <a:lumMod val="50000"/>
                  </a:schemeClr>
                </a:solidFill>
                <a:latin typeface="Courier New" pitchFamily="49" charset="0"/>
                <a:cs typeface="Courier New" pitchFamily="49" charset="0"/>
              </a:rPr>
              <a:t>Char,Char</a:t>
            </a:r>
            <a:r>
              <a:rPr lang="en-GB" sz="2000" b="1" dirty="0">
                <a:solidFill>
                  <a:schemeClr val="accent1">
                    <a:lumMod val="50000"/>
                  </a:schemeClr>
                </a:solidFill>
                <a:latin typeface="Courier New" pitchFamily="49" charset="0"/>
                <a:cs typeface="Courier New" pitchFamily="49" charset="0"/>
              </a:rPr>
              <a:t>)</a:t>
            </a:r>
          </a:p>
          <a:p>
            <a:pPr algn="l">
              <a:buNone/>
            </a:pPr>
            <a:r>
              <a:rPr lang="en-GB" sz="2000" b="1" dirty="0" err="1">
                <a:solidFill>
                  <a:schemeClr val="accent1">
                    <a:lumMod val="50000"/>
                  </a:schemeClr>
                </a:solidFill>
                <a:latin typeface="Courier New" pitchFamily="49" charset="0"/>
                <a:cs typeface="Courier New" pitchFamily="49" charset="0"/>
              </a:rPr>
              <a:t>getTwoChars</a:t>
            </a:r>
            <a:r>
              <a:rPr lang="en-GB" sz="2000" b="1" dirty="0">
                <a:solidFill>
                  <a:schemeClr val="accent1">
                    <a:lumMod val="50000"/>
                  </a:schemeClr>
                </a:solidFill>
                <a:latin typeface="Courier New" pitchFamily="49" charset="0"/>
                <a:cs typeface="Courier New" pitchFamily="49" charset="0"/>
              </a:rPr>
              <a:t> = </a:t>
            </a:r>
            <a:r>
              <a:rPr lang="en-GB" sz="2000" b="1" dirty="0" err="1">
                <a:solidFill>
                  <a:schemeClr val="accent1">
                    <a:lumMod val="50000"/>
                  </a:schemeClr>
                </a:solidFill>
                <a:latin typeface="Courier New" pitchFamily="49" charset="0"/>
                <a:cs typeface="Courier New" pitchFamily="49" charset="0"/>
              </a:rPr>
              <a:t>getChar</a:t>
            </a:r>
            <a:r>
              <a:rPr lang="en-GB" sz="2000" b="1" dirty="0">
                <a:solidFill>
                  <a:schemeClr val="accent1">
                    <a:lumMod val="50000"/>
                  </a:schemeClr>
                </a:solidFill>
                <a:latin typeface="Courier New" pitchFamily="49" charset="0"/>
                <a:cs typeface="Courier New" pitchFamily="49" charset="0"/>
              </a:rPr>
              <a:t>	&gt;&gt;= \c1 -&gt;</a:t>
            </a:r>
          </a:p>
          <a:p>
            <a:pPr algn="l">
              <a:buNone/>
            </a:pP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getChar</a:t>
            </a:r>
            <a:r>
              <a:rPr lang="en-GB" sz="2000" b="1" dirty="0">
                <a:solidFill>
                  <a:schemeClr val="accent1">
                    <a:lumMod val="50000"/>
                  </a:schemeClr>
                </a:solidFill>
                <a:latin typeface="Courier New" pitchFamily="49" charset="0"/>
                <a:cs typeface="Courier New" pitchFamily="49" charset="0"/>
              </a:rPr>
              <a:t>	&gt;&gt;= \c2 -&gt;</a:t>
            </a:r>
          </a:p>
          <a:p>
            <a:pPr algn="l">
              <a:buNone/>
            </a:pPr>
            <a:r>
              <a:rPr lang="en-GB" sz="2000" b="1" dirty="0">
                <a:solidFill>
                  <a:schemeClr val="accent1">
                    <a:lumMod val="50000"/>
                  </a:schemeClr>
                </a:solidFill>
                <a:latin typeface="Courier New" pitchFamily="49" charset="0"/>
                <a:cs typeface="Courier New" pitchFamily="49" charset="0"/>
              </a:rPr>
              <a:t>              ????</a:t>
            </a:r>
          </a:p>
        </p:txBody>
      </p:sp>
    </p:spTree>
    <p:extLst>
      <p:ext uri="{BB962C8B-B14F-4D97-AF65-F5344CB8AC3E}">
        <p14:creationId xmlns="" xmlns:p14="http://schemas.microsoft.com/office/powerpoint/2010/main" val="199930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return Combinator</a:t>
            </a:r>
            <a:endParaRPr lang="en-US" dirty="0"/>
          </a:p>
        </p:txBody>
      </p:sp>
      <p:sp>
        <p:nvSpPr>
          <p:cNvPr id="3" name="Content Placeholder 2"/>
          <p:cNvSpPr>
            <a:spLocks noGrp="1"/>
          </p:cNvSpPr>
          <p:nvPr>
            <p:ph idx="1"/>
          </p:nvPr>
        </p:nvSpPr>
        <p:spPr/>
        <p:txBody>
          <a:bodyPr/>
          <a:lstStyle/>
          <a:p>
            <a:r>
              <a:rPr lang="en-US" smtClean="0"/>
              <a:t>The action (return v) does no IO and immediately returns v:</a:t>
            </a:r>
            <a:endParaRPr lang="en-US" dirty="0"/>
          </a:p>
        </p:txBody>
      </p:sp>
      <p:sp>
        <p:nvSpPr>
          <p:cNvPr id="4" name="TextBox 3"/>
          <p:cNvSpPr txBox="1"/>
          <p:nvPr/>
        </p:nvSpPr>
        <p:spPr>
          <a:xfrm>
            <a:off x="3017491" y="2660643"/>
            <a:ext cx="3109019" cy="400110"/>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2000" b="1">
                <a:solidFill>
                  <a:schemeClr val="accent1">
                    <a:lumMod val="50000"/>
                  </a:schemeClr>
                </a:solidFill>
                <a:latin typeface="Courier New" pitchFamily="49" charset="0"/>
                <a:cs typeface="Courier New" pitchFamily="49" charset="0"/>
              </a:defRPr>
            </a:lvl1pPr>
          </a:lstStyle>
          <a:p>
            <a:r>
              <a:rPr lang="en-GB" dirty="0"/>
              <a:t>return :: a -&gt; IO a</a:t>
            </a:r>
          </a:p>
        </p:txBody>
      </p:sp>
      <p:grpSp>
        <p:nvGrpSpPr>
          <p:cNvPr id="8" name="Group 7"/>
          <p:cNvGrpSpPr/>
          <p:nvPr/>
        </p:nvGrpSpPr>
        <p:grpSpPr>
          <a:xfrm>
            <a:off x="3073400" y="3365500"/>
            <a:ext cx="3657600" cy="1354138"/>
            <a:chOff x="2667000" y="5143500"/>
            <a:chExt cx="3657600" cy="1354138"/>
          </a:xfrm>
        </p:grpSpPr>
        <p:sp>
          <p:nvSpPr>
            <p:cNvPr id="5" name="Rectangle 5"/>
            <p:cNvSpPr>
              <a:spLocks noChangeArrowheads="1"/>
            </p:cNvSpPr>
            <p:nvPr/>
          </p:nvSpPr>
          <p:spPr bwMode="auto">
            <a:xfrm>
              <a:off x="3352800" y="5334000"/>
              <a:ext cx="1752600" cy="1163638"/>
            </a:xfrm>
            <a:prstGeom prst="rect">
              <a:avLst/>
            </a:prstGeom>
            <a:solidFill>
              <a:schemeClr val="accent3">
                <a:lumMod val="40000"/>
                <a:lumOff val="60000"/>
              </a:schemeClr>
            </a:solidFill>
            <a:ln w="28575">
              <a:solidFill>
                <a:schemeClr val="tx1"/>
              </a:solidFill>
              <a:miter lim="800000"/>
              <a:headEnd/>
              <a:tailEnd/>
            </a:ln>
            <a:effectLst/>
          </p:spPr>
          <p:txBody>
            <a:bodyPr wrap="none" anchor="ctr">
              <a:prstTxWarp prst="textNoShape">
                <a:avLst/>
              </a:prstTxWarp>
            </a:bodyPr>
            <a:lstStyle/>
            <a:p>
              <a:pPr algn="ctr">
                <a:buNone/>
              </a:pPr>
              <a:r>
                <a:rPr lang="en-GB" sz="2800" b="1" dirty="0">
                  <a:solidFill>
                    <a:schemeClr val="accent1">
                      <a:lumMod val="50000"/>
                    </a:schemeClr>
                  </a:solidFill>
                  <a:latin typeface="Courier New" charset="0"/>
                </a:rPr>
                <a:t>return</a:t>
              </a:r>
            </a:p>
          </p:txBody>
        </p:sp>
        <p:sp>
          <p:nvSpPr>
            <p:cNvPr id="6" name="AutoShape 7"/>
            <p:cNvSpPr>
              <a:spLocks noChangeArrowheads="1"/>
            </p:cNvSpPr>
            <p:nvPr/>
          </p:nvSpPr>
          <p:spPr bwMode="auto">
            <a:xfrm>
              <a:off x="2743200" y="6096000"/>
              <a:ext cx="3581400" cy="304800"/>
            </a:xfrm>
            <a:prstGeom prst="rightArrow">
              <a:avLst>
                <a:gd name="adj1" fmla="val 50000"/>
                <a:gd name="adj2" fmla="val 293750"/>
              </a:avLst>
            </a:prstGeom>
            <a:solidFill>
              <a:srgbClr val="0070C0"/>
            </a:solidFill>
            <a:ln w="9525">
              <a:solidFill>
                <a:schemeClr val="tx1"/>
              </a:solidFill>
              <a:miter lim="800000"/>
              <a:headEnd/>
              <a:tailEnd/>
            </a:ln>
            <a:effectLst/>
          </p:spPr>
          <p:txBody>
            <a:bodyPr wrap="none" anchor="ctr">
              <a:prstTxWarp prst="textNoShape">
                <a:avLst/>
              </a:prstTxWarp>
            </a:bodyPr>
            <a:lstStyle/>
            <a:p>
              <a:endParaRPr lang="en-US"/>
            </a:p>
          </p:txBody>
        </p:sp>
        <p:sp>
          <p:nvSpPr>
            <p:cNvPr id="7" name="Freeform 9"/>
            <p:cNvSpPr>
              <a:spLocks/>
            </p:cNvSpPr>
            <p:nvPr/>
          </p:nvSpPr>
          <p:spPr bwMode="auto">
            <a:xfrm>
              <a:off x="2667000" y="5143500"/>
              <a:ext cx="3048000" cy="495300"/>
            </a:xfrm>
            <a:custGeom>
              <a:avLst/>
              <a:gdLst/>
              <a:ahLst/>
              <a:cxnLst>
                <a:cxn ang="0">
                  <a:pos x="0" y="0"/>
                </a:cxn>
                <a:cxn ang="0">
                  <a:pos x="0" y="336"/>
                </a:cxn>
                <a:cxn ang="0">
                  <a:pos x="1920" y="336"/>
                </a:cxn>
                <a:cxn ang="0">
                  <a:pos x="1920" y="0"/>
                </a:cxn>
              </a:cxnLst>
              <a:rect l="0" t="0" r="r" b="b"/>
              <a:pathLst>
                <a:path w="1920" h="336">
                  <a:moveTo>
                    <a:pt x="0" y="0"/>
                  </a:moveTo>
                  <a:lnTo>
                    <a:pt x="0" y="336"/>
                  </a:lnTo>
                  <a:lnTo>
                    <a:pt x="1920" y="336"/>
                  </a:lnTo>
                  <a:lnTo>
                    <a:pt x="1920" y="0"/>
                  </a:lnTo>
                </a:path>
              </a:pathLst>
            </a:custGeom>
            <a:noFill/>
            <a:ln w="28575" cap="flat" cmpd="sng">
              <a:solidFill>
                <a:schemeClr val="tx1"/>
              </a:solidFill>
              <a:prstDash val="solid"/>
              <a:miter lim="800000"/>
              <a:headEnd type="none" w="med" len="med"/>
              <a:tailEnd type="triangle" w="med" len="med"/>
            </a:ln>
            <a:effectLst/>
          </p:spPr>
          <p:txBody>
            <a:bodyPr wrap="none">
              <a:prstTxWarp prst="textNoShape">
                <a:avLst/>
              </a:prstTxWarp>
            </a:bodyPr>
            <a:lstStyle/>
            <a:p>
              <a:endParaRPr lang="en-US"/>
            </a:p>
          </p:txBody>
        </p:sp>
      </p:grpSp>
      <p:sp>
        <p:nvSpPr>
          <p:cNvPr id="9" name="Rectangle 8"/>
          <p:cNvSpPr>
            <a:spLocks noChangeArrowheads="1"/>
          </p:cNvSpPr>
          <p:nvPr/>
        </p:nvSpPr>
        <p:spPr bwMode="auto">
          <a:xfrm>
            <a:off x="1898332" y="5105400"/>
            <a:ext cx="5416868" cy="1508105"/>
          </a:xfrm>
          <a:prstGeom prst="rect">
            <a:avLst/>
          </a:prstGeom>
          <a:solidFill>
            <a:schemeClr val="accent3">
              <a:lumMod val="40000"/>
              <a:lumOff val="60000"/>
            </a:schemeClr>
          </a:solidFill>
          <a:ln>
            <a:noFill/>
          </a:ln>
        </p:spPr>
        <p:txBody>
          <a:bodyPr wrap="none" rtlCol="0">
            <a:spAutoFit/>
          </a:bodyPr>
          <a:lstStyle/>
          <a:p>
            <a:pPr algn="l">
              <a:buNone/>
            </a:pPr>
            <a:r>
              <a:rPr lang="en-GB" sz="2000" b="1" dirty="0" err="1">
                <a:solidFill>
                  <a:schemeClr val="accent1">
                    <a:lumMod val="50000"/>
                  </a:schemeClr>
                </a:solidFill>
                <a:latin typeface="Courier New" pitchFamily="49" charset="0"/>
                <a:cs typeface="Courier New" pitchFamily="49" charset="0"/>
              </a:rPr>
              <a:t>getTwoChars</a:t>
            </a:r>
            <a:r>
              <a:rPr lang="en-GB" sz="2000" b="1" dirty="0">
                <a:solidFill>
                  <a:schemeClr val="accent1">
                    <a:lumMod val="50000"/>
                  </a:schemeClr>
                </a:solidFill>
                <a:latin typeface="Courier New" pitchFamily="49" charset="0"/>
                <a:cs typeface="Courier New" pitchFamily="49" charset="0"/>
              </a:rPr>
              <a:t> :: IO (</a:t>
            </a:r>
            <a:r>
              <a:rPr lang="en-GB" sz="2000" b="1" dirty="0" err="1">
                <a:solidFill>
                  <a:schemeClr val="accent1">
                    <a:lumMod val="50000"/>
                  </a:schemeClr>
                </a:solidFill>
                <a:latin typeface="Courier New" pitchFamily="49" charset="0"/>
                <a:cs typeface="Courier New" pitchFamily="49" charset="0"/>
              </a:rPr>
              <a:t>Char,Char</a:t>
            </a:r>
            <a:r>
              <a:rPr lang="en-GB" sz="2000" b="1" dirty="0">
                <a:solidFill>
                  <a:schemeClr val="accent1">
                    <a:lumMod val="50000"/>
                  </a:schemeClr>
                </a:solidFill>
                <a:latin typeface="Courier New" pitchFamily="49" charset="0"/>
                <a:cs typeface="Courier New" pitchFamily="49" charset="0"/>
              </a:rPr>
              <a:t>)</a:t>
            </a:r>
          </a:p>
          <a:p>
            <a:pPr algn="l">
              <a:buNone/>
            </a:pPr>
            <a:r>
              <a:rPr lang="en-GB" sz="2000" b="1" dirty="0" err="1">
                <a:solidFill>
                  <a:schemeClr val="accent1">
                    <a:lumMod val="50000"/>
                  </a:schemeClr>
                </a:solidFill>
                <a:latin typeface="Courier New" pitchFamily="49" charset="0"/>
                <a:cs typeface="Courier New" pitchFamily="49" charset="0"/>
              </a:rPr>
              <a:t>getTwoChars</a:t>
            </a:r>
            <a:r>
              <a:rPr lang="en-GB" sz="2000" b="1" dirty="0">
                <a:solidFill>
                  <a:schemeClr val="accent1">
                    <a:lumMod val="50000"/>
                  </a:schemeClr>
                </a:solidFill>
                <a:latin typeface="Courier New" pitchFamily="49" charset="0"/>
                <a:cs typeface="Courier New" pitchFamily="49" charset="0"/>
              </a:rPr>
              <a:t> = </a:t>
            </a:r>
            <a:r>
              <a:rPr lang="en-GB" sz="2000" b="1" dirty="0" err="1">
                <a:solidFill>
                  <a:schemeClr val="accent1">
                    <a:lumMod val="50000"/>
                  </a:schemeClr>
                </a:solidFill>
                <a:latin typeface="Courier New" pitchFamily="49" charset="0"/>
                <a:cs typeface="Courier New" pitchFamily="49" charset="0"/>
              </a:rPr>
              <a:t>getChar</a:t>
            </a:r>
            <a:r>
              <a:rPr lang="en-GB" sz="2000" b="1" dirty="0">
                <a:solidFill>
                  <a:schemeClr val="accent1">
                    <a:lumMod val="50000"/>
                  </a:schemeClr>
                </a:solidFill>
                <a:latin typeface="Courier New" pitchFamily="49" charset="0"/>
                <a:cs typeface="Courier New" pitchFamily="49" charset="0"/>
              </a:rPr>
              <a:t>	&gt;&gt;= \c1 -&gt;</a:t>
            </a:r>
          </a:p>
          <a:p>
            <a:pPr algn="l">
              <a:buNone/>
            </a:pP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getChar</a:t>
            </a:r>
            <a:r>
              <a:rPr lang="en-GB" sz="2000" b="1" dirty="0">
                <a:solidFill>
                  <a:schemeClr val="accent1">
                    <a:lumMod val="50000"/>
                  </a:schemeClr>
                </a:solidFill>
                <a:latin typeface="Courier New" pitchFamily="49" charset="0"/>
                <a:cs typeface="Courier New" pitchFamily="49" charset="0"/>
              </a:rPr>
              <a:t>	&gt;&gt;= \c2 -&gt;</a:t>
            </a:r>
          </a:p>
          <a:p>
            <a:pPr algn="l">
              <a:buNone/>
            </a:pPr>
            <a:r>
              <a:rPr lang="en-GB" sz="2000" b="1" dirty="0">
                <a:solidFill>
                  <a:schemeClr val="accent1">
                    <a:lumMod val="50000"/>
                  </a:schemeClr>
                </a:solidFill>
                <a:latin typeface="Courier New" pitchFamily="49" charset="0"/>
                <a:cs typeface="Courier New" pitchFamily="49" charset="0"/>
              </a:rPr>
              <a:t>              return (c1,c2)</a:t>
            </a:r>
          </a:p>
        </p:txBody>
      </p:sp>
    </p:spTree>
    <p:extLst>
      <p:ext uri="{BB962C8B-B14F-4D97-AF65-F5344CB8AC3E}">
        <p14:creationId xmlns="" xmlns:p14="http://schemas.microsoft.com/office/powerpoint/2010/main" val="56413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 Beast</a:t>
            </a:r>
            <a:endParaRPr lang="en-US" dirty="0"/>
          </a:p>
        </p:txBody>
      </p:sp>
      <p:sp>
        <p:nvSpPr>
          <p:cNvPr id="3" name="Content Placeholder 2"/>
          <p:cNvSpPr>
            <a:spLocks noGrp="1"/>
          </p:cNvSpPr>
          <p:nvPr>
            <p:ph idx="1"/>
          </p:nvPr>
        </p:nvSpPr>
        <p:spPr/>
        <p:txBody>
          <a:bodyPr>
            <a:normAutofit/>
          </a:bodyPr>
          <a:lstStyle/>
          <a:p>
            <a:r>
              <a:rPr lang="en-US" sz="2800" dirty="0" smtClean="0"/>
              <a:t>But to be </a:t>
            </a:r>
            <a:r>
              <a:rPr lang="en-US" sz="2800" i="1" dirty="0" smtClean="0"/>
              <a:t>useful </a:t>
            </a:r>
            <a:r>
              <a:rPr lang="en-US" sz="2800" dirty="0" smtClean="0"/>
              <a:t>as well as </a:t>
            </a:r>
            <a:r>
              <a:rPr lang="en-US" sz="2800" i="1" dirty="0" smtClean="0"/>
              <a:t>beautiful</a:t>
            </a:r>
            <a:r>
              <a:rPr lang="en-US" sz="2800" dirty="0" smtClean="0"/>
              <a:t>, a language must manage the “</a:t>
            </a:r>
            <a:r>
              <a:rPr lang="en-US" sz="2800" dirty="0" smtClean="0">
                <a:solidFill>
                  <a:schemeClr val="accent1">
                    <a:lumMod val="75000"/>
                  </a:schemeClr>
                </a:solidFill>
              </a:rPr>
              <a:t>Awkward Squad</a:t>
            </a:r>
            <a:r>
              <a:rPr lang="en-US" sz="2800" dirty="0" smtClean="0"/>
              <a:t>”:</a:t>
            </a:r>
          </a:p>
          <a:p>
            <a:pPr lvl="1"/>
            <a:r>
              <a:rPr lang="en-US" sz="2400" dirty="0" smtClean="0"/>
              <a:t>Input/Output</a:t>
            </a:r>
          </a:p>
          <a:p>
            <a:pPr lvl="1"/>
            <a:r>
              <a:rPr lang="en-US" sz="2400" dirty="0" smtClean="0"/>
              <a:t>Imperative update</a:t>
            </a:r>
          </a:p>
          <a:p>
            <a:pPr lvl="1"/>
            <a:r>
              <a:rPr lang="en-US" sz="2400" dirty="0" smtClean="0"/>
              <a:t>Error recovery  (</a:t>
            </a:r>
            <a:r>
              <a:rPr lang="en-US" sz="2400" dirty="0" err="1" smtClean="0"/>
              <a:t>eg</a:t>
            </a:r>
            <a:r>
              <a:rPr lang="en-US" sz="2400" dirty="0" smtClean="0"/>
              <a:t>, timeout, divide by zero, etc.)</a:t>
            </a:r>
          </a:p>
          <a:p>
            <a:pPr lvl="1"/>
            <a:r>
              <a:rPr lang="en-US" sz="2400" dirty="0" smtClean="0"/>
              <a:t>Foreign-language interfaces </a:t>
            </a:r>
          </a:p>
          <a:p>
            <a:pPr lvl="1"/>
            <a:r>
              <a:rPr lang="en-US" sz="2400" dirty="0" smtClean="0"/>
              <a:t>Concurrency control</a:t>
            </a:r>
          </a:p>
        </p:txBody>
      </p:sp>
      <p:sp>
        <p:nvSpPr>
          <p:cNvPr id="4" name="Rounded Rectangular Callout 3"/>
          <p:cNvSpPr/>
          <p:nvPr/>
        </p:nvSpPr>
        <p:spPr>
          <a:xfrm>
            <a:off x="152400" y="5347203"/>
            <a:ext cx="5956300" cy="783193"/>
          </a:xfrm>
          <a:prstGeom prst="wedgeRoundRectCallout">
            <a:avLst>
              <a:gd name="adj1" fmla="val -23745"/>
              <a:gd name="adj2" fmla="val 496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000" dirty="0">
                <a:solidFill>
                  <a:schemeClr val="tx1"/>
                </a:solidFill>
                <a:latin typeface="Chalkboard"/>
              </a:rPr>
              <a:t>The whole point of a running a program is to </a:t>
            </a:r>
            <a:r>
              <a:rPr lang="en-GB" sz="2000" dirty="0" smtClean="0">
                <a:solidFill>
                  <a:schemeClr val="tx1"/>
                </a:solidFill>
                <a:latin typeface="Chalkboard"/>
              </a:rPr>
              <a:t>interact with the external environment and affect it</a:t>
            </a:r>
            <a:endParaRPr lang="en-GB" sz="2000" dirty="0">
              <a:solidFill>
                <a:schemeClr val="tx1"/>
              </a:solidFill>
              <a:latin typeface="Chalkboard"/>
            </a:endParaRPr>
          </a:p>
        </p:txBody>
      </p:sp>
      <p:sp>
        <p:nvSpPr>
          <p:cNvPr id="5" name="TextBox 4"/>
          <p:cNvSpPr txBox="1"/>
          <p:nvPr/>
        </p:nvSpPr>
        <p:spPr>
          <a:xfrm rot="4591054">
            <a:off x="4334147" y="3465931"/>
            <a:ext cx="6324600" cy="830997"/>
          </a:xfrm>
          <a:prstGeom prst="rect">
            <a:avLst/>
          </a:prstGeom>
          <a:noFill/>
        </p:spPr>
        <p:txBody>
          <a:bodyPr wrap="square" rtlCol="0">
            <a:spAutoFit/>
          </a:bodyPr>
          <a:lstStyle/>
          <a:p>
            <a:pPr>
              <a:buNone/>
            </a:pPr>
            <a:r>
              <a:rPr lang="en-US" dirty="0" smtClean="0">
                <a:solidFill>
                  <a:schemeClr val="tx1"/>
                </a:solidFill>
              </a:rPr>
              <a:t>"Don't let the awkward squad fire over </a:t>
            </a:r>
            <a:r>
              <a:rPr lang="en-US" dirty="0" smtClean="0">
                <a:solidFill>
                  <a:schemeClr val="tx1"/>
                </a:solidFill>
              </a:rPr>
              <a:t>me Robert </a:t>
            </a:r>
            <a:r>
              <a:rPr lang="en-US" dirty="0" err="1" smtClean="0">
                <a:solidFill>
                  <a:schemeClr val="tx1"/>
                </a:solidFill>
              </a:rPr>
              <a:t>Bruns</a:t>
            </a:r>
            <a:endParaRPr lang="en-US" dirty="0">
              <a:solidFill>
                <a:schemeClr val="tx1"/>
              </a:solidFill>
            </a:endParaRPr>
          </a:p>
        </p:txBody>
      </p:sp>
      <p:pic>
        <p:nvPicPr>
          <p:cNvPr id="59394" name="Picture 2" descr="http://upload.wikimedia.org/wikipedia/commons/thumb/f/fb/PG_1063Burns_Naysmithcrop.jpg/230px-PG_1063Burns_Naysmithcrop.jpg"/>
          <p:cNvPicPr>
            <a:picLocks noChangeAspect="1" noChangeArrowheads="1"/>
          </p:cNvPicPr>
          <p:nvPr/>
        </p:nvPicPr>
        <p:blipFill>
          <a:blip r:embed="rId2" cstate="print"/>
          <a:srcRect/>
          <a:stretch>
            <a:fillRect/>
          </a:stretch>
        </p:blipFill>
        <p:spPr bwMode="auto">
          <a:xfrm>
            <a:off x="6385355" y="4953000"/>
            <a:ext cx="1539445" cy="1981200"/>
          </a:xfrm>
          <a:prstGeom prst="rect">
            <a:avLst/>
          </a:prstGeom>
          <a:noFill/>
        </p:spPr>
      </p:pic>
    </p:spTree>
    <p:extLst>
      <p:ext uri="{BB962C8B-B14F-4D97-AF65-F5344CB8AC3E}">
        <p14:creationId xmlns="" xmlns:p14="http://schemas.microsoft.com/office/powerpoint/2010/main" val="96394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3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IO</a:t>
            </a:r>
            <a:endParaRPr lang="en-US" dirty="0"/>
          </a:p>
        </p:txBody>
      </p:sp>
      <p:sp>
        <p:nvSpPr>
          <p:cNvPr id="3" name="Content Placeholder 2"/>
          <p:cNvSpPr>
            <a:spLocks noGrp="1"/>
          </p:cNvSpPr>
          <p:nvPr>
            <p:ph idx="1"/>
          </p:nvPr>
        </p:nvSpPr>
        <p:spPr/>
        <p:txBody>
          <a:bodyPr/>
          <a:lstStyle/>
          <a:p>
            <a:r>
              <a:rPr lang="en-US" dirty="0" smtClean="0"/>
              <a:t>The main program is a single big IO operation</a:t>
            </a:r>
            <a:endParaRPr lang="en-US" dirty="0"/>
          </a:p>
        </p:txBody>
      </p:sp>
      <p:sp>
        <p:nvSpPr>
          <p:cNvPr id="4" name="TextBox 3"/>
          <p:cNvSpPr txBox="1"/>
          <p:nvPr/>
        </p:nvSpPr>
        <p:spPr>
          <a:xfrm>
            <a:off x="3017491" y="2660643"/>
            <a:ext cx="2185214" cy="400110"/>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2000" b="1">
                <a:solidFill>
                  <a:schemeClr val="accent1">
                    <a:lumMod val="50000"/>
                  </a:schemeClr>
                </a:solidFill>
                <a:latin typeface="Courier New" pitchFamily="49" charset="0"/>
                <a:cs typeface="Courier New" pitchFamily="49" charset="0"/>
              </a:defRPr>
            </a:lvl1pPr>
          </a:lstStyle>
          <a:p>
            <a:r>
              <a:rPr lang="en-GB" dirty="0" smtClean="0"/>
              <a:t>main </a:t>
            </a:r>
            <a:r>
              <a:rPr lang="en-GB" dirty="0"/>
              <a:t>:: </a:t>
            </a:r>
            <a:r>
              <a:rPr lang="en-GB" dirty="0" smtClean="0"/>
              <a:t>IO ()</a:t>
            </a:r>
            <a:endParaRPr lang="en-GB" dirty="0"/>
          </a:p>
        </p:txBody>
      </p:sp>
      <p:sp>
        <p:nvSpPr>
          <p:cNvPr id="9" name="Rectangle 8"/>
          <p:cNvSpPr>
            <a:spLocks noChangeArrowheads="1"/>
          </p:cNvSpPr>
          <p:nvPr/>
        </p:nvSpPr>
        <p:spPr bwMode="auto">
          <a:xfrm>
            <a:off x="1898332" y="3886200"/>
            <a:ext cx="4185761" cy="769441"/>
          </a:xfrm>
          <a:prstGeom prst="rect">
            <a:avLst/>
          </a:prstGeom>
          <a:solidFill>
            <a:schemeClr val="accent3">
              <a:lumMod val="40000"/>
              <a:lumOff val="60000"/>
            </a:schemeClr>
          </a:solidFill>
          <a:ln>
            <a:noFill/>
          </a:ln>
        </p:spPr>
        <p:txBody>
          <a:bodyPr wrap="none" rtlCol="0">
            <a:spAutoFit/>
          </a:bodyPr>
          <a:lstStyle/>
          <a:p>
            <a:pPr algn="l">
              <a:buNone/>
            </a:pPr>
            <a:r>
              <a:rPr lang="en-GB" sz="2000" b="1" dirty="0" smtClean="0">
                <a:solidFill>
                  <a:schemeClr val="accent1">
                    <a:lumMod val="50000"/>
                  </a:schemeClr>
                </a:solidFill>
                <a:latin typeface="Courier New" pitchFamily="49" charset="0"/>
                <a:cs typeface="Courier New" pitchFamily="49" charset="0"/>
              </a:rPr>
              <a:t>main= </a:t>
            </a:r>
            <a:r>
              <a:rPr lang="en-GB" sz="2000" b="1" dirty="0" err="1" smtClean="0">
                <a:solidFill>
                  <a:schemeClr val="accent1">
                    <a:lumMod val="50000"/>
                  </a:schemeClr>
                </a:solidFill>
                <a:latin typeface="Courier New" pitchFamily="49" charset="0"/>
                <a:cs typeface="Courier New" pitchFamily="49" charset="0"/>
              </a:rPr>
              <a:t>getLine</a:t>
            </a:r>
            <a:r>
              <a:rPr lang="en-GB" sz="2000" b="1" dirty="0" smtClean="0">
                <a:solidFill>
                  <a:schemeClr val="accent1">
                    <a:lumMod val="50000"/>
                  </a:schemeClr>
                </a:solidFill>
                <a:latin typeface="Courier New" pitchFamily="49" charset="0"/>
                <a:cs typeface="Courier New" pitchFamily="49" charset="0"/>
              </a:rPr>
              <a:t>  &gt;&gt;= \</a:t>
            </a:r>
            <a:r>
              <a:rPr lang="en-GB" sz="2000" b="1" dirty="0" err="1" smtClean="0">
                <a:solidFill>
                  <a:schemeClr val="accent1">
                    <a:lumMod val="50000"/>
                  </a:schemeClr>
                </a:solidFill>
                <a:latin typeface="Courier New" pitchFamily="49" charset="0"/>
                <a:cs typeface="Courier New" pitchFamily="49" charset="0"/>
              </a:rPr>
              <a:t>cs</a:t>
            </a:r>
            <a:r>
              <a:rPr lang="en-GB" sz="2000" b="1" dirty="0" smtClean="0">
                <a:solidFill>
                  <a:schemeClr val="accent1">
                    <a:lumMod val="50000"/>
                  </a:schemeClr>
                </a:solidFill>
                <a:latin typeface="Courier New" pitchFamily="49" charset="0"/>
                <a:cs typeface="Courier New" pitchFamily="49" charset="0"/>
              </a:rPr>
              <a:t> -&gt;</a:t>
            </a:r>
            <a:endParaRPr lang="en-GB" sz="2000" b="1" dirty="0">
              <a:solidFill>
                <a:schemeClr val="accent1">
                  <a:lumMod val="50000"/>
                </a:schemeClr>
              </a:solidFill>
              <a:latin typeface="Courier New" pitchFamily="49" charset="0"/>
              <a:cs typeface="Courier New" pitchFamily="49" charset="0"/>
            </a:endParaRPr>
          </a:p>
          <a:p>
            <a:pPr algn="l">
              <a:buNone/>
            </a:pPr>
            <a:r>
              <a:rPr lang="en-GB" sz="2000" b="1" dirty="0">
                <a:solidFill>
                  <a:schemeClr val="accent1">
                    <a:lumMod val="50000"/>
                  </a:schemeClr>
                </a:solidFill>
                <a:latin typeface="Courier New" pitchFamily="49" charset="0"/>
                <a:cs typeface="Courier New" pitchFamily="49" charset="0"/>
              </a:rPr>
              <a:t>      </a:t>
            </a:r>
            <a:r>
              <a:rPr lang="en-GB" sz="2000" b="1" dirty="0" err="1" smtClean="0">
                <a:solidFill>
                  <a:schemeClr val="accent1">
                    <a:lumMod val="50000"/>
                  </a:schemeClr>
                </a:solidFill>
                <a:latin typeface="Courier New" pitchFamily="49" charset="0"/>
                <a:cs typeface="Courier New" pitchFamily="49" charset="0"/>
              </a:rPr>
              <a:t>putLine</a:t>
            </a:r>
            <a:r>
              <a:rPr lang="en-GB" sz="2000" b="1" dirty="0" smtClean="0">
                <a:solidFill>
                  <a:schemeClr val="accent1">
                    <a:lumMod val="50000"/>
                  </a:schemeClr>
                </a:solidFill>
                <a:latin typeface="Courier New" pitchFamily="49" charset="0"/>
                <a:cs typeface="Courier New" pitchFamily="49" charset="0"/>
              </a:rPr>
              <a:t> (reverse </a:t>
            </a:r>
            <a:r>
              <a:rPr lang="en-GB" sz="2000" b="1" dirty="0" err="1" smtClean="0">
                <a:solidFill>
                  <a:schemeClr val="accent1">
                    <a:lumMod val="50000"/>
                  </a:schemeClr>
                </a:solidFill>
                <a:latin typeface="Courier New" pitchFamily="49" charset="0"/>
                <a:cs typeface="Courier New" pitchFamily="49" charset="0"/>
              </a:rPr>
              <a:t>cs</a:t>
            </a:r>
            <a:r>
              <a:rPr lang="en-GB" sz="2000" b="1" dirty="0" smtClean="0">
                <a:solidFill>
                  <a:schemeClr val="accent1">
                    <a:lumMod val="50000"/>
                  </a:schemeClr>
                </a:solidFill>
                <a:latin typeface="Courier New" pitchFamily="49" charset="0"/>
                <a:cs typeface="Courier New" pitchFamily="49" charset="0"/>
              </a:rPr>
              <a:t>)</a:t>
            </a:r>
            <a:endParaRPr lang="en-GB" sz="2000" b="1" dirty="0">
              <a:solidFill>
                <a:schemeClr val="accent1">
                  <a:lumMod val="50000"/>
                </a:schemeClr>
              </a:solidFill>
              <a:latin typeface="Courier New" pitchFamily="49" charset="0"/>
              <a:cs typeface="Courier New" pitchFamily="49" charset="0"/>
            </a:endParaRPr>
          </a:p>
        </p:txBody>
      </p:sp>
    </p:spTree>
    <p:extLst>
      <p:ext uri="{BB962C8B-B14F-4D97-AF65-F5344CB8AC3E}">
        <p14:creationId xmlns="" xmlns:p14="http://schemas.microsoft.com/office/powerpoint/2010/main" val="56413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“do” Notation</a:t>
            </a:r>
            <a:endParaRPr lang="en-US" dirty="0"/>
          </a:p>
        </p:txBody>
      </p:sp>
      <p:sp>
        <p:nvSpPr>
          <p:cNvPr id="3" name="Content Placeholder 2"/>
          <p:cNvSpPr>
            <a:spLocks noGrp="1"/>
          </p:cNvSpPr>
          <p:nvPr>
            <p:ph idx="1"/>
          </p:nvPr>
        </p:nvSpPr>
        <p:spPr>
          <a:xfrm>
            <a:off x="457200" y="1320800"/>
            <a:ext cx="8229600" cy="5372100"/>
          </a:xfrm>
        </p:spPr>
        <p:txBody>
          <a:bodyPr>
            <a:normAutofit lnSpcReduction="10000"/>
          </a:bodyPr>
          <a:lstStyle/>
          <a:p>
            <a:r>
              <a:rPr lang="en-US" sz="2800" dirty="0" smtClean="0"/>
              <a:t>The “do” notation adds syntactic sugar to make monadic code easier to read</a:t>
            </a:r>
          </a:p>
          <a:p>
            <a:endParaRPr lang="en-US" sz="2800" dirty="0" smtClean="0"/>
          </a:p>
          <a:p>
            <a:endParaRPr lang="en-US" sz="2800" dirty="0" smtClean="0"/>
          </a:p>
          <a:p>
            <a:endParaRPr lang="en-US" sz="2800" dirty="0" smtClean="0"/>
          </a:p>
          <a:p>
            <a:endParaRPr lang="en-US" sz="2800" dirty="0"/>
          </a:p>
          <a:p>
            <a:endParaRPr lang="en-US" sz="2800" dirty="0" smtClean="0"/>
          </a:p>
          <a:p>
            <a:endParaRPr lang="en-US" sz="2800" dirty="0" smtClean="0"/>
          </a:p>
          <a:p>
            <a:endParaRPr lang="en-US" sz="2800" dirty="0" smtClean="0"/>
          </a:p>
          <a:p>
            <a:endParaRPr lang="en-US" sz="2800" dirty="0" smtClean="0"/>
          </a:p>
          <a:p>
            <a:r>
              <a:rPr lang="en-US" sz="2800" dirty="0" smtClean="0"/>
              <a:t>Do syntax designed to look imperative</a:t>
            </a:r>
            <a:endParaRPr lang="en-US" sz="2800" dirty="0"/>
          </a:p>
        </p:txBody>
      </p:sp>
      <p:sp>
        <p:nvSpPr>
          <p:cNvPr id="4" name="Rectangle 3"/>
          <p:cNvSpPr>
            <a:spLocks noChangeArrowheads="1"/>
          </p:cNvSpPr>
          <p:nvPr/>
        </p:nvSpPr>
        <p:spPr bwMode="auto">
          <a:xfrm>
            <a:off x="1724979" y="4114800"/>
            <a:ext cx="5285421" cy="1698927"/>
          </a:xfrm>
          <a:prstGeom prst="rect">
            <a:avLst/>
          </a:prstGeom>
          <a:solidFill>
            <a:schemeClr val="accent3">
              <a:lumMod val="40000"/>
              <a:lumOff val="60000"/>
            </a:schemeClr>
          </a:solidFill>
          <a:ln>
            <a:noFill/>
          </a:ln>
        </p:spPr>
        <p:txBody>
          <a:bodyPr wrap="none" rtlCol="0">
            <a:spAutoFit/>
          </a:bodyPr>
          <a:lstStyle/>
          <a:p>
            <a:pPr algn="l">
              <a:buNone/>
            </a:pPr>
            <a:r>
              <a:rPr lang="en-US" sz="1800" b="1" dirty="0">
                <a:solidFill>
                  <a:schemeClr val="accent1">
                    <a:lumMod val="50000"/>
                  </a:schemeClr>
                </a:solidFill>
                <a:latin typeface="Courier New" pitchFamily="49" charset="0"/>
                <a:cs typeface="Courier New" pitchFamily="49" charset="0"/>
              </a:rPr>
              <a:t>-- Do Notation</a:t>
            </a:r>
          </a:p>
          <a:p>
            <a:pPr algn="l">
              <a:buNone/>
            </a:pPr>
            <a:r>
              <a:rPr lang="en-US" sz="1800" b="1" dirty="0" err="1">
                <a:solidFill>
                  <a:schemeClr val="accent1">
                    <a:lumMod val="50000"/>
                  </a:schemeClr>
                </a:solidFill>
                <a:latin typeface="Courier New" pitchFamily="49" charset="0"/>
                <a:cs typeface="Courier New" pitchFamily="49" charset="0"/>
              </a:rPr>
              <a:t>getTwoCharsDo</a:t>
            </a: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IO(Char,Char</a:t>
            </a:r>
            <a:r>
              <a:rPr lang="en-US" sz="1800" b="1" dirty="0">
                <a:solidFill>
                  <a:schemeClr val="accent1">
                    <a:lumMod val="50000"/>
                  </a:schemeClr>
                </a:solidFill>
                <a:latin typeface="Courier New" pitchFamily="49" charset="0"/>
                <a:cs typeface="Courier New" pitchFamily="49" charset="0"/>
              </a:rPr>
              <a:t>)</a:t>
            </a:r>
          </a:p>
          <a:p>
            <a:pPr algn="l">
              <a:buNone/>
            </a:pPr>
            <a:r>
              <a:rPr lang="en-US" sz="1800" b="1" dirty="0" err="1">
                <a:solidFill>
                  <a:schemeClr val="accent1">
                    <a:lumMod val="50000"/>
                  </a:schemeClr>
                </a:solidFill>
                <a:latin typeface="Courier New" pitchFamily="49" charset="0"/>
                <a:cs typeface="Courier New" pitchFamily="49" charset="0"/>
              </a:rPr>
              <a:t>getTwoCharsDo</a:t>
            </a:r>
            <a:r>
              <a:rPr lang="en-US" sz="1800" b="1" dirty="0">
                <a:solidFill>
                  <a:schemeClr val="accent1">
                    <a:lumMod val="50000"/>
                  </a:schemeClr>
                </a:solidFill>
                <a:latin typeface="Courier New" pitchFamily="49" charset="0"/>
                <a:cs typeface="Courier New" pitchFamily="49" charset="0"/>
              </a:rPr>
              <a:t> = do { c1 &lt;- </a:t>
            </a:r>
            <a:r>
              <a:rPr lang="en-US" sz="1800" b="1" dirty="0" err="1">
                <a:solidFill>
                  <a:schemeClr val="accent1">
                    <a:lumMod val="50000"/>
                  </a:schemeClr>
                </a:solidFill>
                <a:latin typeface="Courier New" pitchFamily="49" charset="0"/>
                <a:cs typeface="Courier New" pitchFamily="49" charset="0"/>
              </a:rPr>
              <a:t>getChar</a:t>
            </a:r>
            <a:r>
              <a:rPr lang="en-US" sz="1800" b="1" dirty="0">
                <a:solidFill>
                  <a:schemeClr val="accent1">
                    <a:lumMod val="50000"/>
                  </a:schemeClr>
                </a:solidFill>
                <a:latin typeface="Courier New" pitchFamily="49" charset="0"/>
                <a:cs typeface="Courier New" pitchFamily="49" charset="0"/>
              </a:rPr>
              <a:t> ;</a:t>
            </a:r>
          </a:p>
          <a:p>
            <a:pPr algn="l">
              <a:buNone/>
            </a:pPr>
            <a:r>
              <a:rPr lang="en-US" sz="1800" b="1" dirty="0">
                <a:solidFill>
                  <a:schemeClr val="accent1">
                    <a:lumMod val="50000"/>
                  </a:schemeClr>
                </a:solidFill>
                <a:latin typeface="Courier New" pitchFamily="49" charset="0"/>
                <a:cs typeface="Courier New" pitchFamily="49" charset="0"/>
              </a:rPr>
              <a:t>                     c2 &lt;- </a:t>
            </a:r>
            <a:r>
              <a:rPr lang="en-US" sz="1800" b="1" dirty="0" err="1">
                <a:solidFill>
                  <a:schemeClr val="accent1">
                    <a:lumMod val="50000"/>
                  </a:schemeClr>
                </a:solidFill>
                <a:latin typeface="Courier New" pitchFamily="49" charset="0"/>
                <a:cs typeface="Courier New" pitchFamily="49" charset="0"/>
              </a:rPr>
              <a:t>getChar</a:t>
            </a:r>
            <a:r>
              <a:rPr lang="en-US" sz="1800" b="1" dirty="0">
                <a:solidFill>
                  <a:schemeClr val="accent1">
                    <a:lumMod val="50000"/>
                  </a:schemeClr>
                </a:solidFill>
                <a:latin typeface="Courier New" pitchFamily="49" charset="0"/>
                <a:cs typeface="Courier New" pitchFamily="49" charset="0"/>
              </a:rPr>
              <a:t> ;</a:t>
            </a:r>
          </a:p>
          <a:p>
            <a:pPr algn="l">
              <a:buNone/>
            </a:pPr>
            <a:r>
              <a:rPr lang="en-US" sz="1800" b="1" dirty="0">
                <a:solidFill>
                  <a:schemeClr val="accent1">
                    <a:lumMod val="50000"/>
                  </a:schemeClr>
                </a:solidFill>
                <a:latin typeface="Courier New" pitchFamily="49" charset="0"/>
                <a:cs typeface="Courier New" pitchFamily="49" charset="0"/>
              </a:rPr>
              <a:t>                     return (c1,c2) }</a:t>
            </a:r>
          </a:p>
        </p:txBody>
      </p:sp>
      <p:sp>
        <p:nvSpPr>
          <p:cNvPr id="5" name="Rectangle 4"/>
          <p:cNvSpPr>
            <a:spLocks noChangeArrowheads="1"/>
          </p:cNvSpPr>
          <p:nvPr/>
        </p:nvSpPr>
        <p:spPr bwMode="auto">
          <a:xfrm>
            <a:off x="1724979" y="2286000"/>
            <a:ext cx="5256567" cy="1698927"/>
          </a:xfrm>
          <a:prstGeom prst="rect">
            <a:avLst/>
          </a:prstGeom>
          <a:solidFill>
            <a:schemeClr val="accent3">
              <a:lumMod val="40000"/>
              <a:lumOff val="60000"/>
            </a:schemeClr>
          </a:solidFill>
          <a:ln>
            <a:noFill/>
          </a:ln>
        </p:spPr>
        <p:txBody>
          <a:bodyPr wrap="none" rtlCol="0">
            <a:spAutoFit/>
          </a:bodyPr>
          <a:lstStyle/>
          <a:p>
            <a:pPr algn="l">
              <a:buNone/>
            </a:pPr>
            <a:r>
              <a:rPr lang="en-GB" sz="1800" b="1" dirty="0">
                <a:solidFill>
                  <a:schemeClr val="accent1">
                    <a:lumMod val="50000"/>
                  </a:schemeClr>
                </a:solidFill>
                <a:latin typeface="Courier New" pitchFamily="49" charset="0"/>
                <a:cs typeface="Courier New" pitchFamily="49" charset="0"/>
              </a:rPr>
              <a:t>-- Plain Syntax</a:t>
            </a:r>
          </a:p>
          <a:p>
            <a:pPr algn="l">
              <a:buNone/>
            </a:pPr>
            <a:r>
              <a:rPr lang="en-GB" sz="1800" b="1" dirty="0" err="1">
                <a:solidFill>
                  <a:schemeClr val="accent1">
                    <a:lumMod val="50000"/>
                  </a:schemeClr>
                </a:solidFill>
                <a:latin typeface="Courier New" pitchFamily="49" charset="0"/>
                <a:cs typeface="Courier New" pitchFamily="49" charset="0"/>
              </a:rPr>
              <a:t>getTwoChars</a:t>
            </a:r>
            <a:r>
              <a:rPr lang="en-GB" sz="1800" b="1" dirty="0">
                <a:solidFill>
                  <a:schemeClr val="accent1">
                    <a:lumMod val="50000"/>
                  </a:schemeClr>
                </a:solidFill>
                <a:latin typeface="Courier New" pitchFamily="49" charset="0"/>
                <a:cs typeface="Courier New" pitchFamily="49" charset="0"/>
              </a:rPr>
              <a:t> :: IO (</a:t>
            </a:r>
            <a:r>
              <a:rPr lang="en-GB" sz="1800" b="1" dirty="0" err="1">
                <a:solidFill>
                  <a:schemeClr val="accent1">
                    <a:lumMod val="50000"/>
                  </a:schemeClr>
                </a:solidFill>
                <a:latin typeface="Courier New" pitchFamily="49" charset="0"/>
                <a:cs typeface="Courier New" pitchFamily="49" charset="0"/>
              </a:rPr>
              <a:t>Char,Char</a:t>
            </a:r>
            <a:r>
              <a:rPr lang="en-GB" sz="1800" b="1" dirty="0">
                <a:solidFill>
                  <a:schemeClr val="accent1">
                    <a:lumMod val="50000"/>
                  </a:schemeClr>
                </a:solidFill>
                <a:latin typeface="Courier New" pitchFamily="49" charset="0"/>
                <a:cs typeface="Courier New" pitchFamily="49" charset="0"/>
              </a:rPr>
              <a:t>)</a:t>
            </a:r>
          </a:p>
          <a:p>
            <a:pPr algn="l">
              <a:buNone/>
            </a:pPr>
            <a:r>
              <a:rPr lang="en-GB" sz="1800" b="1" dirty="0" err="1">
                <a:solidFill>
                  <a:schemeClr val="accent1">
                    <a:lumMod val="50000"/>
                  </a:schemeClr>
                </a:solidFill>
                <a:latin typeface="Courier New" pitchFamily="49" charset="0"/>
                <a:cs typeface="Courier New" pitchFamily="49" charset="0"/>
              </a:rPr>
              <a:t>getTwoChars</a:t>
            </a:r>
            <a:r>
              <a:rPr lang="en-GB" sz="1800" b="1" dirty="0">
                <a:solidFill>
                  <a:schemeClr val="accent1">
                    <a:lumMod val="50000"/>
                  </a:schemeClr>
                </a:solidFill>
                <a:latin typeface="Courier New" pitchFamily="49" charset="0"/>
                <a:cs typeface="Courier New" pitchFamily="49" charset="0"/>
              </a:rPr>
              <a:t> = </a:t>
            </a:r>
            <a:r>
              <a:rPr lang="en-GB" sz="1800" b="1" dirty="0" err="1">
                <a:solidFill>
                  <a:schemeClr val="accent1">
                    <a:lumMod val="50000"/>
                  </a:schemeClr>
                </a:solidFill>
                <a:latin typeface="Courier New" pitchFamily="49" charset="0"/>
                <a:cs typeface="Courier New" pitchFamily="49" charset="0"/>
              </a:rPr>
              <a:t>getChar</a:t>
            </a:r>
            <a:r>
              <a:rPr lang="en-GB" sz="1800" b="1" dirty="0">
                <a:solidFill>
                  <a:schemeClr val="accent1">
                    <a:lumMod val="50000"/>
                  </a:schemeClr>
                </a:solidFill>
                <a:latin typeface="Courier New" pitchFamily="49" charset="0"/>
                <a:cs typeface="Courier New" pitchFamily="49" charset="0"/>
              </a:rPr>
              <a:t>	&gt;&gt;= \c1 -&gt;</a:t>
            </a:r>
          </a:p>
          <a:p>
            <a:pPr algn="l">
              <a:buNone/>
            </a:pPr>
            <a:r>
              <a:rPr lang="en-GB" sz="1800" b="1" dirty="0">
                <a:solidFill>
                  <a:schemeClr val="accent1">
                    <a:lumMod val="50000"/>
                  </a:schemeClr>
                </a:solidFill>
                <a:latin typeface="Courier New" pitchFamily="49" charset="0"/>
                <a:cs typeface="Courier New" pitchFamily="49" charset="0"/>
              </a:rPr>
              <a:t>              </a:t>
            </a:r>
            <a:r>
              <a:rPr lang="en-GB" sz="1800" b="1" dirty="0" err="1">
                <a:solidFill>
                  <a:schemeClr val="accent1">
                    <a:lumMod val="50000"/>
                  </a:schemeClr>
                </a:solidFill>
                <a:latin typeface="Courier New" pitchFamily="49" charset="0"/>
                <a:cs typeface="Courier New" pitchFamily="49" charset="0"/>
              </a:rPr>
              <a:t>getChar</a:t>
            </a:r>
            <a:r>
              <a:rPr lang="en-GB" sz="1800" b="1" dirty="0">
                <a:solidFill>
                  <a:schemeClr val="accent1">
                    <a:lumMod val="50000"/>
                  </a:schemeClr>
                </a:solidFill>
                <a:latin typeface="Courier New" pitchFamily="49" charset="0"/>
                <a:cs typeface="Courier New" pitchFamily="49" charset="0"/>
              </a:rPr>
              <a:t>	&gt;&gt;= \c2 -&gt;</a:t>
            </a:r>
          </a:p>
          <a:p>
            <a:pPr algn="l">
              <a:buNone/>
            </a:pPr>
            <a:r>
              <a:rPr lang="en-GB" sz="1800" b="1" dirty="0">
                <a:solidFill>
                  <a:schemeClr val="accent1">
                    <a:lumMod val="50000"/>
                  </a:schemeClr>
                </a:solidFill>
                <a:latin typeface="Courier New" pitchFamily="49" charset="0"/>
                <a:cs typeface="Courier New" pitchFamily="49" charset="0"/>
              </a:rPr>
              <a:t>              return (c1,c2)</a:t>
            </a:r>
          </a:p>
        </p:txBody>
      </p:sp>
    </p:spTree>
    <p:extLst>
      <p:ext uri="{BB962C8B-B14F-4D97-AF65-F5344CB8AC3E}">
        <p14:creationId xmlns="" xmlns:p14="http://schemas.microsoft.com/office/powerpoint/2010/main" val="40099430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Desugaring</a:t>
            </a:r>
            <a:r>
              <a:rPr lang="en-US" dirty="0" smtClean="0"/>
              <a:t> “do” Notation</a:t>
            </a:r>
            <a:endParaRPr lang="en-US" dirty="0"/>
          </a:p>
        </p:txBody>
      </p:sp>
      <p:sp>
        <p:nvSpPr>
          <p:cNvPr id="3" name="Content Placeholder 2"/>
          <p:cNvSpPr>
            <a:spLocks noGrp="1"/>
          </p:cNvSpPr>
          <p:nvPr>
            <p:ph idx="1"/>
          </p:nvPr>
        </p:nvSpPr>
        <p:spPr/>
        <p:txBody>
          <a:bodyPr/>
          <a:lstStyle/>
          <a:p>
            <a:r>
              <a:rPr lang="en-US" dirty="0" smtClean="0"/>
              <a:t>The “do” notation </a:t>
            </a:r>
            <a:r>
              <a:rPr lang="en-US" i="1" dirty="0" smtClean="0"/>
              <a:t>only </a:t>
            </a:r>
            <a:r>
              <a:rPr lang="en-US" dirty="0" smtClean="0"/>
              <a:t>adds syntactic sugar:</a:t>
            </a:r>
            <a:endParaRPr lang="en-US" dirty="0"/>
          </a:p>
        </p:txBody>
      </p:sp>
      <p:sp>
        <p:nvSpPr>
          <p:cNvPr id="4" name="Rectangle 4"/>
          <p:cNvSpPr>
            <a:spLocks noChangeArrowheads="1"/>
          </p:cNvSpPr>
          <p:nvPr/>
        </p:nvSpPr>
        <p:spPr bwMode="auto">
          <a:xfrm>
            <a:off x="939800" y="2378095"/>
            <a:ext cx="7109639" cy="1508105"/>
          </a:xfrm>
          <a:prstGeom prst="rect">
            <a:avLst/>
          </a:prstGeom>
          <a:solidFill>
            <a:schemeClr val="accent3">
              <a:lumMod val="40000"/>
              <a:lumOff val="60000"/>
            </a:schemeClr>
          </a:solidFill>
          <a:ln>
            <a:noFill/>
          </a:ln>
        </p:spPr>
        <p:txBody>
          <a:bodyPr wrap="none" rtlCol="0">
            <a:spAutoFit/>
          </a:bodyPr>
          <a:lstStyle/>
          <a:p>
            <a:pPr algn="l">
              <a:buNone/>
            </a:pPr>
            <a:r>
              <a:rPr lang="en-GB" sz="2000" b="1" dirty="0">
                <a:solidFill>
                  <a:schemeClr val="accent1">
                    <a:lumMod val="50000"/>
                  </a:schemeClr>
                </a:solidFill>
                <a:latin typeface="Courier New" pitchFamily="49" charset="0"/>
                <a:cs typeface="Courier New" pitchFamily="49" charset="0"/>
              </a:rPr>
              <a:t>do { </a:t>
            </a:r>
            <a:r>
              <a:rPr lang="en-GB" sz="2000" b="1" dirty="0" err="1">
                <a:solidFill>
                  <a:schemeClr val="accent1">
                    <a:lumMod val="50000"/>
                  </a:schemeClr>
                </a:solidFill>
                <a:latin typeface="Courier New" pitchFamily="49" charset="0"/>
                <a:cs typeface="Courier New" pitchFamily="49" charset="0"/>
              </a:rPr>
              <a:t>x</a:t>
            </a:r>
            <a:r>
              <a:rPr lang="en-GB" sz="2000" b="1" dirty="0">
                <a:solidFill>
                  <a:schemeClr val="accent1">
                    <a:lumMod val="50000"/>
                  </a:schemeClr>
                </a:solidFill>
                <a:latin typeface="Courier New" pitchFamily="49" charset="0"/>
                <a:cs typeface="Courier New" pitchFamily="49" charset="0"/>
              </a:rPr>
              <a:t>&lt;-</a:t>
            </a:r>
            <a:r>
              <a:rPr lang="en-GB" sz="2000" b="1" dirty="0" err="1">
                <a:solidFill>
                  <a:schemeClr val="accent1">
                    <a:lumMod val="50000"/>
                  </a:schemeClr>
                </a:solidFill>
                <a:latin typeface="Courier New" pitchFamily="49" charset="0"/>
                <a:cs typeface="Courier New" pitchFamily="49" charset="0"/>
              </a:rPr>
              <a:t>e</a:t>
            </a: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es</a:t>
            </a:r>
            <a:r>
              <a:rPr lang="en-GB" sz="2000" b="1" dirty="0">
                <a:solidFill>
                  <a:schemeClr val="accent1">
                    <a:lumMod val="50000"/>
                  </a:schemeClr>
                </a:solidFill>
                <a:latin typeface="Courier New" pitchFamily="49" charset="0"/>
                <a:cs typeface="Courier New" pitchFamily="49" charset="0"/>
              </a:rPr>
              <a:t> } 	= 	</a:t>
            </a:r>
            <a:r>
              <a:rPr lang="en-GB" sz="2000" b="1" dirty="0" err="1">
                <a:solidFill>
                  <a:schemeClr val="accent1">
                    <a:lumMod val="50000"/>
                  </a:schemeClr>
                </a:solidFill>
                <a:latin typeface="Courier New" pitchFamily="49" charset="0"/>
                <a:cs typeface="Courier New" pitchFamily="49" charset="0"/>
              </a:rPr>
              <a:t>e</a:t>
            </a:r>
            <a:r>
              <a:rPr lang="en-GB" sz="2000" b="1" dirty="0">
                <a:solidFill>
                  <a:schemeClr val="accent1">
                    <a:lumMod val="50000"/>
                  </a:schemeClr>
                </a:solidFill>
                <a:latin typeface="Courier New" pitchFamily="49" charset="0"/>
                <a:cs typeface="Courier New" pitchFamily="49" charset="0"/>
              </a:rPr>
              <a:t> &gt;&gt;= \</a:t>
            </a:r>
            <a:r>
              <a:rPr lang="en-GB" sz="2000" b="1" dirty="0" err="1">
                <a:solidFill>
                  <a:schemeClr val="accent1">
                    <a:lumMod val="50000"/>
                  </a:schemeClr>
                </a:solidFill>
                <a:latin typeface="Courier New" pitchFamily="49" charset="0"/>
                <a:cs typeface="Courier New" pitchFamily="49" charset="0"/>
              </a:rPr>
              <a:t>x</a:t>
            </a:r>
            <a:r>
              <a:rPr lang="en-GB" sz="2000" b="1" dirty="0">
                <a:solidFill>
                  <a:schemeClr val="accent1">
                    <a:lumMod val="50000"/>
                  </a:schemeClr>
                </a:solidFill>
                <a:latin typeface="Courier New" pitchFamily="49" charset="0"/>
                <a:cs typeface="Courier New" pitchFamily="49" charset="0"/>
              </a:rPr>
              <a:t> -&gt; do { </a:t>
            </a:r>
            <a:r>
              <a:rPr lang="en-GB" sz="2000" b="1" dirty="0" err="1">
                <a:solidFill>
                  <a:schemeClr val="accent1">
                    <a:lumMod val="50000"/>
                  </a:schemeClr>
                </a:solidFill>
                <a:latin typeface="Courier New" pitchFamily="49" charset="0"/>
                <a:cs typeface="Courier New" pitchFamily="49" charset="0"/>
              </a:rPr>
              <a:t>es</a:t>
            </a:r>
            <a:r>
              <a:rPr lang="en-GB" sz="2000" b="1" dirty="0">
                <a:solidFill>
                  <a:schemeClr val="accent1">
                    <a:lumMod val="50000"/>
                  </a:schemeClr>
                </a:solidFill>
                <a:latin typeface="Courier New" pitchFamily="49" charset="0"/>
                <a:cs typeface="Courier New" pitchFamily="49" charset="0"/>
              </a:rPr>
              <a:t> }</a:t>
            </a:r>
          </a:p>
          <a:p>
            <a:pPr algn="l">
              <a:buNone/>
            </a:pPr>
            <a:r>
              <a:rPr lang="en-GB" sz="2000" b="1" dirty="0">
                <a:solidFill>
                  <a:schemeClr val="accent1">
                    <a:lumMod val="50000"/>
                  </a:schemeClr>
                </a:solidFill>
                <a:latin typeface="Courier New" pitchFamily="49" charset="0"/>
                <a:cs typeface="Courier New" pitchFamily="49" charset="0"/>
              </a:rPr>
              <a:t>do { </a:t>
            </a:r>
            <a:r>
              <a:rPr lang="en-GB" sz="2000" b="1" dirty="0" err="1">
                <a:solidFill>
                  <a:schemeClr val="accent1">
                    <a:lumMod val="50000"/>
                  </a:schemeClr>
                </a:solidFill>
                <a:latin typeface="Courier New" pitchFamily="49" charset="0"/>
                <a:cs typeface="Courier New" pitchFamily="49" charset="0"/>
              </a:rPr>
              <a:t>e</a:t>
            </a: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es</a:t>
            </a:r>
            <a:r>
              <a:rPr lang="en-GB" sz="2000" b="1" dirty="0">
                <a:solidFill>
                  <a:schemeClr val="accent1">
                    <a:lumMod val="50000"/>
                  </a:schemeClr>
                </a:solidFill>
                <a:latin typeface="Courier New" pitchFamily="49" charset="0"/>
                <a:cs typeface="Courier New" pitchFamily="49" charset="0"/>
              </a:rPr>
              <a:t> }	=	</a:t>
            </a:r>
            <a:r>
              <a:rPr lang="en-GB" sz="2000" b="1" dirty="0" err="1">
                <a:solidFill>
                  <a:schemeClr val="accent1">
                    <a:lumMod val="50000"/>
                  </a:schemeClr>
                </a:solidFill>
                <a:latin typeface="Courier New" pitchFamily="49" charset="0"/>
                <a:cs typeface="Courier New" pitchFamily="49" charset="0"/>
              </a:rPr>
              <a:t>e</a:t>
            </a:r>
            <a:r>
              <a:rPr lang="en-GB" sz="2000" b="1" dirty="0">
                <a:solidFill>
                  <a:schemeClr val="accent1">
                    <a:lumMod val="50000"/>
                  </a:schemeClr>
                </a:solidFill>
                <a:latin typeface="Courier New" pitchFamily="49" charset="0"/>
                <a:cs typeface="Courier New" pitchFamily="49" charset="0"/>
              </a:rPr>
              <a:t> &gt;&gt; do { </a:t>
            </a:r>
            <a:r>
              <a:rPr lang="en-GB" sz="2000" b="1" dirty="0" err="1">
                <a:solidFill>
                  <a:schemeClr val="accent1">
                    <a:lumMod val="50000"/>
                  </a:schemeClr>
                </a:solidFill>
                <a:latin typeface="Courier New" pitchFamily="49" charset="0"/>
                <a:cs typeface="Courier New" pitchFamily="49" charset="0"/>
              </a:rPr>
              <a:t>es</a:t>
            </a:r>
            <a:r>
              <a:rPr lang="en-GB" sz="2000" b="1" dirty="0">
                <a:solidFill>
                  <a:schemeClr val="accent1">
                    <a:lumMod val="50000"/>
                  </a:schemeClr>
                </a:solidFill>
                <a:latin typeface="Courier New" pitchFamily="49" charset="0"/>
                <a:cs typeface="Courier New" pitchFamily="49" charset="0"/>
              </a:rPr>
              <a:t> }</a:t>
            </a:r>
          </a:p>
          <a:p>
            <a:pPr algn="l">
              <a:buNone/>
            </a:pPr>
            <a:r>
              <a:rPr lang="en-GB" sz="2000" b="1" dirty="0">
                <a:solidFill>
                  <a:schemeClr val="accent1">
                    <a:lumMod val="50000"/>
                  </a:schemeClr>
                </a:solidFill>
                <a:latin typeface="Courier New" pitchFamily="49" charset="0"/>
                <a:cs typeface="Courier New" pitchFamily="49" charset="0"/>
              </a:rPr>
              <a:t>do { e }	</a:t>
            </a:r>
            <a:r>
              <a:rPr lang="en-GB" sz="2000" b="1" dirty="0" smtClean="0">
                <a:solidFill>
                  <a:schemeClr val="accent1">
                    <a:lumMod val="50000"/>
                  </a:schemeClr>
                </a:solidFill>
                <a:latin typeface="Courier New" pitchFamily="49" charset="0"/>
                <a:cs typeface="Courier New" pitchFamily="49" charset="0"/>
              </a:rPr>
              <a:t>      =</a:t>
            </a:r>
            <a:r>
              <a:rPr lang="en-GB" sz="2000" b="1" dirty="0">
                <a:solidFill>
                  <a:schemeClr val="accent1">
                    <a:lumMod val="50000"/>
                  </a:schemeClr>
                </a:solidFill>
                <a:latin typeface="Courier New" pitchFamily="49" charset="0"/>
                <a:cs typeface="Courier New" pitchFamily="49" charset="0"/>
              </a:rPr>
              <a:t>	e</a:t>
            </a:r>
          </a:p>
          <a:p>
            <a:pPr algn="l">
              <a:buNone/>
            </a:pPr>
            <a:r>
              <a:rPr lang="en-GB" sz="2000" b="1" dirty="0">
                <a:solidFill>
                  <a:schemeClr val="accent1">
                    <a:lumMod val="50000"/>
                  </a:schemeClr>
                </a:solidFill>
                <a:latin typeface="Courier New" pitchFamily="49" charset="0"/>
                <a:cs typeface="Courier New" pitchFamily="49" charset="0"/>
              </a:rPr>
              <a:t>do {let ds; </a:t>
            </a:r>
            <a:r>
              <a:rPr lang="en-GB" sz="2000" b="1" dirty="0" err="1">
                <a:solidFill>
                  <a:schemeClr val="accent1">
                    <a:lumMod val="50000"/>
                  </a:schemeClr>
                </a:solidFill>
                <a:latin typeface="Courier New" pitchFamily="49" charset="0"/>
                <a:cs typeface="Courier New" pitchFamily="49" charset="0"/>
              </a:rPr>
              <a:t>es</a:t>
            </a:r>
            <a:r>
              <a:rPr lang="en-GB" sz="2000" b="1" dirty="0">
                <a:solidFill>
                  <a:schemeClr val="accent1">
                    <a:lumMod val="50000"/>
                  </a:schemeClr>
                </a:solidFill>
                <a:latin typeface="Courier New" pitchFamily="49" charset="0"/>
                <a:cs typeface="Courier New" pitchFamily="49" charset="0"/>
              </a:rPr>
              <a:t>}   </a:t>
            </a:r>
            <a:r>
              <a:rPr lang="en-GB" sz="2000" b="1" dirty="0" smtClean="0">
                <a:solidFill>
                  <a:schemeClr val="accent1">
                    <a:lumMod val="50000"/>
                  </a:schemeClr>
                </a:solidFill>
                <a:latin typeface="Courier New" pitchFamily="49" charset="0"/>
                <a:cs typeface="Courier New" pitchFamily="49" charset="0"/>
              </a:rPr>
              <a:t>=     </a:t>
            </a:r>
            <a:r>
              <a:rPr lang="en-GB" sz="2000" b="1" dirty="0">
                <a:solidFill>
                  <a:schemeClr val="accent1">
                    <a:lumMod val="50000"/>
                  </a:schemeClr>
                </a:solidFill>
                <a:latin typeface="Courier New" pitchFamily="49" charset="0"/>
                <a:cs typeface="Courier New" pitchFamily="49" charset="0"/>
              </a:rPr>
              <a:t>let ds in do {</a:t>
            </a:r>
            <a:r>
              <a:rPr lang="en-GB" sz="2000" b="1" dirty="0" err="1">
                <a:solidFill>
                  <a:schemeClr val="accent1">
                    <a:lumMod val="50000"/>
                  </a:schemeClr>
                </a:solidFill>
                <a:latin typeface="Courier New" pitchFamily="49" charset="0"/>
                <a:cs typeface="Courier New" pitchFamily="49" charset="0"/>
              </a:rPr>
              <a:t>es</a:t>
            </a:r>
            <a:r>
              <a:rPr lang="en-GB" sz="2000" b="1" dirty="0">
                <a:solidFill>
                  <a:schemeClr val="accent1">
                    <a:lumMod val="50000"/>
                  </a:schemeClr>
                </a:solidFill>
                <a:latin typeface="Courier New" pitchFamily="49" charset="0"/>
                <a:cs typeface="Courier New" pitchFamily="49" charset="0"/>
              </a:rPr>
              <a:t>} </a:t>
            </a:r>
          </a:p>
        </p:txBody>
      </p:sp>
      <p:sp>
        <p:nvSpPr>
          <p:cNvPr id="5" name="Rounded Rectangular Callout 4"/>
          <p:cNvSpPr/>
          <p:nvPr/>
        </p:nvSpPr>
        <p:spPr>
          <a:xfrm>
            <a:off x="838200" y="4343400"/>
            <a:ext cx="7226300" cy="783193"/>
          </a:xfrm>
          <a:prstGeom prst="wedgeRoundRectCallout">
            <a:avLst>
              <a:gd name="adj1" fmla="val -23745"/>
              <a:gd name="adj2" fmla="val 496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000" dirty="0">
                <a:solidFill>
                  <a:schemeClr val="tx1"/>
                </a:solidFill>
                <a:latin typeface="Chalkboard"/>
              </a:rPr>
              <a:t>The scope of variables bound in a generator is the rest of the “do” </a:t>
            </a:r>
            <a:r>
              <a:rPr lang="en-GB" sz="2000" dirty="0" smtClean="0">
                <a:solidFill>
                  <a:schemeClr val="tx1"/>
                </a:solidFill>
                <a:latin typeface="Chalkboard"/>
              </a:rPr>
              <a:t>expression</a:t>
            </a:r>
            <a:endParaRPr lang="en-GB" sz="2000" dirty="0">
              <a:solidFill>
                <a:schemeClr val="tx1"/>
              </a:solidFill>
              <a:latin typeface="Chalkboard"/>
            </a:endParaRPr>
          </a:p>
        </p:txBody>
      </p:sp>
      <p:sp>
        <p:nvSpPr>
          <p:cNvPr id="6" name="Rounded Rectangular Callout 5"/>
          <p:cNvSpPr/>
          <p:nvPr/>
        </p:nvSpPr>
        <p:spPr>
          <a:xfrm>
            <a:off x="838200" y="5410200"/>
            <a:ext cx="7226300" cy="442674"/>
          </a:xfrm>
          <a:prstGeom prst="wedgeRoundRectCallout">
            <a:avLst>
              <a:gd name="adj1" fmla="val -23745"/>
              <a:gd name="adj2" fmla="val 496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000" dirty="0">
                <a:solidFill>
                  <a:schemeClr val="tx1"/>
                </a:solidFill>
                <a:latin typeface="Chalkboard"/>
              </a:rPr>
              <a:t>The last item in a “do” expression must be an </a:t>
            </a:r>
            <a:r>
              <a:rPr lang="en-GB" sz="2000" dirty="0" smtClean="0">
                <a:solidFill>
                  <a:schemeClr val="tx1"/>
                </a:solidFill>
                <a:latin typeface="Chalkboard"/>
              </a:rPr>
              <a:t>expression</a:t>
            </a:r>
            <a:endParaRPr lang="en-GB" sz="2000" dirty="0">
              <a:solidFill>
                <a:schemeClr val="tx1"/>
              </a:solidFill>
              <a:latin typeface="Chalkboard"/>
            </a:endParaRPr>
          </a:p>
        </p:txBody>
      </p:sp>
    </p:spTree>
    <p:extLst>
      <p:ext uri="{BB962C8B-B14F-4D97-AF65-F5344CB8AC3E}">
        <p14:creationId xmlns="" xmlns:p14="http://schemas.microsoft.com/office/powerpoint/2010/main" val="6752518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Syntactic Variations</a:t>
            </a:r>
            <a:endParaRPr lang="en-US" dirty="0"/>
          </a:p>
        </p:txBody>
      </p:sp>
      <p:sp>
        <p:nvSpPr>
          <p:cNvPr id="11" name="Content Placeholder 10"/>
          <p:cNvSpPr>
            <a:spLocks noGrp="1"/>
          </p:cNvSpPr>
          <p:nvPr>
            <p:ph idx="1"/>
          </p:nvPr>
        </p:nvSpPr>
        <p:spPr/>
        <p:txBody>
          <a:bodyPr/>
          <a:lstStyle/>
          <a:p>
            <a:r>
              <a:rPr lang="en-US" dirty="0" smtClean="0"/>
              <a:t>The following are equivalent:</a:t>
            </a:r>
            <a:endParaRPr lang="en-US" dirty="0"/>
          </a:p>
        </p:txBody>
      </p:sp>
      <p:sp>
        <p:nvSpPr>
          <p:cNvPr id="5" name="Rectangle 4"/>
          <p:cNvSpPr>
            <a:spLocks noChangeArrowheads="1"/>
          </p:cNvSpPr>
          <p:nvPr/>
        </p:nvSpPr>
        <p:spPr bwMode="auto">
          <a:xfrm>
            <a:off x="1851610" y="2374900"/>
            <a:ext cx="5262979" cy="400110"/>
          </a:xfrm>
          <a:prstGeom prst="rect">
            <a:avLst/>
          </a:prstGeom>
          <a:solidFill>
            <a:schemeClr val="accent3">
              <a:lumMod val="40000"/>
              <a:lumOff val="60000"/>
            </a:schemeClr>
          </a:solidFill>
          <a:ln>
            <a:noFill/>
          </a:ln>
        </p:spPr>
        <p:txBody>
          <a:bodyPr wrap="none" rtlCol="0">
            <a:spAutoFit/>
          </a:bodyPr>
          <a:lstStyle/>
          <a:p>
            <a:pPr algn="l">
              <a:buNone/>
            </a:pPr>
            <a:r>
              <a:rPr lang="en-US" sz="2000" b="1" dirty="0">
                <a:solidFill>
                  <a:schemeClr val="accent1">
                    <a:lumMod val="50000"/>
                  </a:schemeClr>
                </a:solidFill>
                <a:latin typeface="Courier New" pitchFamily="49" charset="0"/>
                <a:cs typeface="Courier New" pitchFamily="49" charset="0"/>
              </a:rPr>
              <a:t>do { x1 &lt;- p1; ...; </a:t>
            </a:r>
            <a:r>
              <a:rPr lang="en-US" sz="2000" b="1" dirty="0" err="1">
                <a:solidFill>
                  <a:schemeClr val="accent1">
                    <a:lumMod val="50000"/>
                  </a:schemeClr>
                </a:solidFill>
                <a:latin typeface="Courier New" pitchFamily="49" charset="0"/>
                <a:cs typeface="Courier New" pitchFamily="49" charset="0"/>
              </a:rPr>
              <a:t>xn</a:t>
            </a:r>
            <a:r>
              <a:rPr lang="en-US" sz="2000" b="1" dirty="0">
                <a:solidFill>
                  <a:schemeClr val="accent1">
                    <a:lumMod val="50000"/>
                  </a:schemeClr>
                </a:solidFill>
                <a:latin typeface="Courier New" pitchFamily="49" charset="0"/>
                <a:cs typeface="Courier New" pitchFamily="49" charset="0"/>
              </a:rPr>
              <a:t> &lt;- </a:t>
            </a:r>
            <a:r>
              <a:rPr lang="en-US" sz="2000" b="1" dirty="0" err="1">
                <a:solidFill>
                  <a:schemeClr val="accent1">
                    <a:lumMod val="50000"/>
                  </a:schemeClr>
                </a:solidFill>
                <a:latin typeface="Courier New" pitchFamily="49" charset="0"/>
                <a:cs typeface="Courier New" pitchFamily="49" charset="0"/>
              </a:rPr>
              <a:t>pn</a:t>
            </a:r>
            <a:r>
              <a:rPr lang="en-US" sz="2000" b="1" dirty="0">
                <a:solidFill>
                  <a:schemeClr val="accent1">
                    <a:lumMod val="50000"/>
                  </a:schemeClr>
                </a:solidFill>
                <a:latin typeface="Courier New" pitchFamily="49" charset="0"/>
                <a:cs typeface="Courier New" pitchFamily="49" charset="0"/>
              </a:rPr>
              <a:t>; </a:t>
            </a:r>
            <a:r>
              <a:rPr lang="en-US" sz="2000" b="1" dirty="0" err="1">
                <a:solidFill>
                  <a:schemeClr val="accent1">
                    <a:lumMod val="50000"/>
                  </a:schemeClr>
                </a:solidFill>
                <a:latin typeface="Courier New" pitchFamily="49" charset="0"/>
                <a:cs typeface="Courier New" pitchFamily="49" charset="0"/>
              </a:rPr>
              <a:t>q</a:t>
            </a:r>
            <a:r>
              <a:rPr lang="en-US" sz="2000" b="1" dirty="0">
                <a:solidFill>
                  <a:schemeClr val="accent1">
                    <a:lumMod val="50000"/>
                  </a:schemeClr>
                </a:solidFill>
                <a:latin typeface="Courier New" pitchFamily="49" charset="0"/>
                <a:cs typeface="Courier New" pitchFamily="49" charset="0"/>
              </a:rPr>
              <a:t> }</a:t>
            </a:r>
          </a:p>
        </p:txBody>
      </p:sp>
      <p:sp>
        <p:nvSpPr>
          <p:cNvPr id="8" name="Rectangle 7"/>
          <p:cNvSpPr>
            <a:spLocks noChangeArrowheads="1"/>
          </p:cNvSpPr>
          <p:nvPr/>
        </p:nvSpPr>
        <p:spPr bwMode="auto">
          <a:xfrm>
            <a:off x="1353631" y="4000500"/>
            <a:ext cx="1877437" cy="1508105"/>
          </a:xfrm>
          <a:prstGeom prst="rect">
            <a:avLst/>
          </a:prstGeom>
          <a:solidFill>
            <a:schemeClr val="accent3">
              <a:lumMod val="40000"/>
              <a:lumOff val="60000"/>
            </a:schemeClr>
          </a:solidFill>
          <a:ln>
            <a:noFill/>
          </a:ln>
        </p:spPr>
        <p:txBody>
          <a:bodyPr wrap="none" rtlCol="0">
            <a:spAutoFit/>
          </a:bodyPr>
          <a:lstStyle/>
          <a:p>
            <a:pPr algn="l">
              <a:buNone/>
            </a:pPr>
            <a:r>
              <a:rPr lang="en-US" sz="2000" b="1" dirty="0">
                <a:solidFill>
                  <a:schemeClr val="accent1">
                    <a:lumMod val="50000"/>
                  </a:schemeClr>
                </a:solidFill>
                <a:latin typeface="Courier New" pitchFamily="49" charset="0"/>
                <a:cs typeface="Courier New" pitchFamily="49" charset="0"/>
              </a:rPr>
              <a:t>do x1 &lt;- p1</a:t>
            </a:r>
          </a:p>
          <a:p>
            <a:pPr algn="l">
              <a:buNone/>
            </a:pPr>
            <a:r>
              <a:rPr lang="en-US" sz="2000" b="1" dirty="0">
                <a:solidFill>
                  <a:schemeClr val="accent1">
                    <a:lumMod val="50000"/>
                  </a:schemeClr>
                </a:solidFill>
                <a:latin typeface="Courier New" pitchFamily="49" charset="0"/>
                <a:cs typeface="Courier New" pitchFamily="49" charset="0"/>
              </a:rPr>
              <a:t>   ...</a:t>
            </a:r>
          </a:p>
          <a:p>
            <a:pPr algn="l">
              <a:buNone/>
            </a:pPr>
            <a:r>
              <a:rPr lang="en-US" sz="2000" b="1" dirty="0">
                <a:solidFill>
                  <a:schemeClr val="accent1">
                    <a:lumMod val="50000"/>
                  </a:schemeClr>
                </a:solidFill>
                <a:latin typeface="Courier New" pitchFamily="49" charset="0"/>
                <a:cs typeface="Courier New" pitchFamily="49" charset="0"/>
              </a:rPr>
              <a:t>   </a:t>
            </a:r>
            <a:r>
              <a:rPr lang="en-US" sz="2000" b="1" dirty="0" err="1">
                <a:solidFill>
                  <a:schemeClr val="accent1">
                    <a:lumMod val="50000"/>
                  </a:schemeClr>
                </a:solidFill>
                <a:latin typeface="Courier New" pitchFamily="49" charset="0"/>
                <a:cs typeface="Courier New" pitchFamily="49" charset="0"/>
              </a:rPr>
              <a:t>xn</a:t>
            </a:r>
            <a:r>
              <a:rPr lang="en-US" sz="2000" b="1" dirty="0">
                <a:solidFill>
                  <a:schemeClr val="accent1">
                    <a:lumMod val="50000"/>
                  </a:schemeClr>
                </a:solidFill>
                <a:latin typeface="Courier New" pitchFamily="49" charset="0"/>
                <a:cs typeface="Courier New" pitchFamily="49" charset="0"/>
              </a:rPr>
              <a:t> &lt;- </a:t>
            </a:r>
            <a:r>
              <a:rPr lang="en-US" sz="2000" b="1" dirty="0" err="1">
                <a:solidFill>
                  <a:schemeClr val="accent1">
                    <a:lumMod val="50000"/>
                  </a:schemeClr>
                </a:solidFill>
                <a:latin typeface="Courier New" pitchFamily="49" charset="0"/>
                <a:cs typeface="Courier New" pitchFamily="49" charset="0"/>
              </a:rPr>
              <a:t>pn</a:t>
            </a:r>
            <a:endParaRPr lang="en-US" sz="2000" b="1" dirty="0">
              <a:solidFill>
                <a:schemeClr val="accent1">
                  <a:lumMod val="50000"/>
                </a:schemeClr>
              </a:solidFill>
              <a:latin typeface="Courier New" pitchFamily="49" charset="0"/>
              <a:cs typeface="Courier New" pitchFamily="49" charset="0"/>
            </a:endParaRPr>
          </a:p>
          <a:p>
            <a:pPr algn="l">
              <a:buNone/>
            </a:pPr>
            <a:r>
              <a:rPr lang="en-US" sz="2000" b="1" dirty="0">
                <a:solidFill>
                  <a:schemeClr val="accent1">
                    <a:lumMod val="50000"/>
                  </a:schemeClr>
                </a:solidFill>
                <a:latin typeface="Courier New" pitchFamily="49" charset="0"/>
                <a:cs typeface="Courier New" pitchFamily="49" charset="0"/>
              </a:rPr>
              <a:t>   </a:t>
            </a:r>
            <a:r>
              <a:rPr lang="en-US" sz="2000" b="1" dirty="0" err="1">
                <a:solidFill>
                  <a:schemeClr val="accent1">
                    <a:lumMod val="50000"/>
                  </a:schemeClr>
                </a:solidFill>
                <a:latin typeface="Courier New" pitchFamily="49" charset="0"/>
                <a:cs typeface="Courier New" pitchFamily="49" charset="0"/>
              </a:rPr>
              <a:t>q</a:t>
            </a:r>
            <a:endParaRPr lang="en-US" sz="2000" b="1" dirty="0">
              <a:solidFill>
                <a:schemeClr val="accent1">
                  <a:lumMod val="50000"/>
                </a:schemeClr>
              </a:solidFill>
              <a:latin typeface="Courier New" pitchFamily="49" charset="0"/>
              <a:cs typeface="Courier New" pitchFamily="49" charset="0"/>
            </a:endParaRPr>
          </a:p>
        </p:txBody>
      </p:sp>
      <p:sp>
        <p:nvSpPr>
          <p:cNvPr id="10" name="Rectangle 9"/>
          <p:cNvSpPr>
            <a:spLocks noChangeArrowheads="1"/>
          </p:cNvSpPr>
          <p:nvPr/>
        </p:nvSpPr>
        <p:spPr bwMode="auto">
          <a:xfrm>
            <a:off x="1992798" y="3175000"/>
            <a:ext cx="4955203" cy="400110"/>
          </a:xfrm>
          <a:prstGeom prst="rect">
            <a:avLst/>
          </a:prstGeom>
          <a:solidFill>
            <a:schemeClr val="accent3">
              <a:lumMod val="40000"/>
              <a:lumOff val="60000"/>
            </a:schemeClr>
          </a:solidFill>
          <a:ln>
            <a:noFill/>
          </a:ln>
        </p:spPr>
        <p:txBody>
          <a:bodyPr wrap="none" rtlCol="0">
            <a:spAutoFit/>
          </a:bodyPr>
          <a:lstStyle/>
          <a:p>
            <a:pPr algn="l">
              <a:buNone/>
            </a:pPr>
            <a:r>
              <a:rPr lang="en-US" sz="2000" b="1" dirty="0">
                <a:solidFill>
                  <a:schemeClr val="accent1">
                    <a:lumMod val="50000"/>
                  </a:schemeClr>
                </a:solidFill>
                <a:latin typeface="Courier New" pitchFamily="49" charset="0"/>
                <a:cs typeface="Courier New" pitchFamily="49" charset="0"/>
              </a:rPr>
              <a:t>do   x1 &lt;- p1; ...; </a:t>
            </a:r>
            <a:r>
              <a:rPr lang="en-US" sz="2000" b="1" dirty="0" err="1">
                <a:solidFill>
                  <a:schemeClr val="accent1">
                    <a:lumMod val="50000"/>
                  </a:schemeClr>
                </a:solidFill>
                <a:latin typeface="Courier New" pitchFamily="49" charset="0"/>
                <a:cs typeface="Courier New" pitchFamily="49" charset="0"/>
              </a:rPr>
              <a:t>xn</a:t>
            </a:r>
            <a:r>
              <a:rPr lang="en-US" sz="2000" b="1" dirty="0">
                <a:solidFill>
                  <a:schemeClr val="accent1">
                    <a:lumMod val="50000"/>
                  </a:schemeClr>
                </a:solidFill>
                <a:latin typeface="Courier New" pitchFamily="49" charset="0"/>
                <a:cs typeface="Courier New" pitchFamily="49" charset="0"/>
              </a:rPr>
              <a:t> &lt;- </a:t>
            </a:r>
            <a:r>
              <a:rPr lang="en-US" sz="2000" b="1" dirty="0" err="1">
                <a:solidFill>
                  <a:schemeClr val="accent1">
                    <a:lumMod val="50000"/>
                  </a:schemeClr>
                </a:solidFill>
                <a:latin typeface="Courier New" pitchFamily="49" charset="0"/>
                <a:cs typeface="Courier New" pitchFamily="49" charset="0"/>
              </a:rPr>
              <a:t>pn</a:t>
            </a:r>
            <a:r>
              <a:rPr lang="en-US" sz="2000" b="1" dirty="0">
                <a:solidFill>
                  <a:schemeClr val="accent1">
                    <a:lumMod val="50000"/>
                  </a:schemeClr>
                </a:solidFill>
                <a:latin typeface="Courier New" pitchFamily="49" charset="0"/>
                <a:cs typeface="Courier New" pitchFamily="49" charset="0"/>
              </a:rPr>
              <a:t>; </a:t>
            </a:r>
            <a:r>
              <a:rPr lang="en-US" sz="2000" b="1" dirty="0" err="1">
                <a:solidFill>
                  <a:schemeClr val="accent1">
                    <a:lumMod val="50000"/>
                  </a:schemeClr>
                </a:solidFill>
                <a:latin typeface="Courier New" pitchFamily="49" charset="0"/>
                <a:cs typeface="Courier New" pitchFamily="49" charset="0"/>
              </a:rPr>
              <a:t>q</a:t>
            </a:r>
            <a:endParaRPr lang="en-US" sz="2000" b="1" dirty="0">
              <a:solidFill>
                <a:schemeClr val="accent1">
                  <a:lumMod val="50000"/>
                </a:schemeClr>
              </a:solidFill>
              <a:latin typeface="Courier New" pitchFamily="49" charset="0"/>
              <a:cs typeface="Courier New" pitchFamily="49" charset="0"/>
            </a:endParaRPr>
          </a:p>
        </p:txBody>
      </p:sp>
      <p:sp>
        <p:nvSpPr>
          <p:cNvPr id="12" name="AutoShape 21"/>
          <p:cNvSpPr>
            <a:spLocks noChangeArrowheads="1"/>
          </p:cNvSpPr>
          <p:nvPr/>
        </p:nvSpPr>
        <p:spPr bwMode="auto">
          <a:xfrm>
            <a:off x="4483100" y="4386659"/>
            <a:ext cx="3314700" cy="1464231"/>
          </a:xfrm>
          <a:prstGeom prst="wedgeRoundRectCallout">
            <a:avLst>
              <a:gd name="adj1" fmla="val -78811"/>
              <a:gd name="adj2" fmla="val -39778"/>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000" dirty="0">
                <a:solidFill>
                  <a:schemeClr val="tx1"/>
                </a:solidFill>
                <a:latin typeface="Chalkboard"/>
              </a:rPr>
              <a:t>If </a:t>
            </a:r>
            <a:r>
              <a:rPr lang="en-GB" sz="2000" dirty="0" smtClean="0">
                <a:solidFill>
                  <a:schemeClr val="tx1"/>
                </a:solidFill>
                <a:latin typeface="Chalkboard"/>
              </a:rPr>
              <a:t>semicolons </a:t>
            </a:r>
            <a:r>
              <a:rPr lang="en-GB" sz="2000" dirty="0">
                <a:solidFill>
                  <a:schemeClr val="tx1"/>
                </a:solidFill>
                <a:latin typeface="Chalkboard"/>
              </a:rPr>
              <a:t>are omitted, then the generators must </a:t>
            </a:r>
            <a:r>
              <a:rPr lang="en-GB" sz="2000" dirty="0" smtClean="0">
                <a:solidFill>
                  <a:schemeClr val="tx1"/>
                </a:solidFill>
                <a:latin typeface="Chalkboard"/>
              </a:rPr>
              <a:t>align.  </a:t>
            </a:r>
            <a:r>
              <a:rPr lang="en-GB" sz="2000" dirty="0">
                <a:solidFill>
                  <a:schemeClr val="tx1"/>
                </a:solidFill>
                <a:latin typeface="Chalkboard"/>
              </a:rPr>
              <a:t>I</a:t>
            </a:r>
            <a:r>
              <a:rPr lang="en-GB" sz="2000" dirty="0" smtClean="0">
                <a:solidFill>
                  <a:schemeClr val="tx1"/>
                </a:solidFill>
                <a:latin typeface="Chalkboard"/>
              </a:rPr>
              <a:t>ndentation replaces </a:t>
            </a:r>
            <a:r>
              <a:rPr lang="en-GB" sz="2000" dirty="0">
                <a:solidFill>
                  <a:schemeClr val="tx1"/>
                </a:solidFill>
                <a:latin typeface="Chalkboard"/>
              </a:rPr>
              <a:t>punctuation.</a:t>
            </a:r>
          </a:p>
        </p:txBody>
      </p:sp>
    </p:spTree>
    <p:extLst>
      <p:ext uri="{BB962C8B-B14F-4D97-AF65-F5344CB8AC3E}">
        <p14:creationId xmlns="" xmlns:p14="http://schemas.microsoft.com/office/powerpoint/2010/main" val="13575687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Bigger Example</a:t>
            </a:r>
            <a:endParaRPr lang="en-US" dirty="0"/>
          </a:p>
        </p:txBody>
      </p:sp>
      <p:sp>
        <p:nvSpPr>
          <p:cNvPr id="3" name="Content Placeholder 2"/>
          <p:cNvSpPr>
            <a:spLocks noGrp="1"/>
          </p:cNvSpPr>
          <p:nvPr>
            <p:ph idx="1"/>
          </p:nvPr>
        </p:nvSpPr>
        <p:spPr/>
        <p:txBody>
          <a:bodyPr/>
          <a:lstStyle/>
          <a:p>
            <a:r>
              <a:rPr lang="en-US" dirty="0" smtClean="0"/>
              <a:t>The </a:t>
            </a:r>
            <a:r>
              <a:rPr lang="en-US" sz="2400" b="1" dirty="0" err="1">
                <a:solidFill>
                  <a:schemeClr val="accent1"/>
                </a:solidFill>
                <a:latin typeface="Courier New"/>
                <a:cs typeface="Courier New"/>
              </a:rPr>
              <a:t>getLine</a:t>
            </a:r>
            <a:r>
              <a:rPr lang="en-US" b="1" dirty="0" smtClean="0">
                <a:solidFill>
                  <a:schemeClr val="accent1"/>
                </a:solidFill>
                <a:cs typeface="Chalkboard"/>
              </a:rPr>
              <a:t> </a:t>
            </a:r>
            <a:r>
              <a:rPr lang="en-US" dirty="0" smtClean="0"/>
              <a:t>function reads a line of input:</a:t>
            </a:r>
            <a:endParaRPr lang="en-US" dirty="0"/>
          </a:p>
        </p:txBody>
      </p:sp>
      <p:sp>
        <p:nvSpPr>
          <p:cNvPr id="4" name="Rectangle 3"/>
          <p:cNvSpPr>
            <a:spLocks noChangeArrowheads="1"/>
          </p:cNvSpPr>
          <p:nvPr/>
        </p:nvSpPr>
        <p:spPr bwMode="auto">
          <a:xfrm>
            <a:off x="1642457" y="2387600"/>
            <a:ext cx="6494085" cy="2616101"/>
          </a:xfrm>
          <a:prstGeom prst="rect">
            <a:avLst/>
          </a:prstGeom>
          <a:solidFill>
            <a:schemeClr val="accent3">
              <a:lumMod val="40000"/>
              <a:lumOff val="60000"/>
            </a:schemeClr>
          </a:solidFill>
          <a:ln>
            <a:noFill/>
          </a:ln>
        </p:spPr>
        <p:txBody>
          <a:bodyPr wrap="none" rtlCol="0">
            <a:spAutoFit/>
          </a:bodyPr>
          <a:lstStyle/>
          <a:p>
            <a:pPr algn="l">
              <a:buNone/>
            </a:pPr>
            <a:r>
              <a:rPr lang="en-US" sz="2000" b="1" dirty="0" err="1">
                <a:solidFill>
                  <a:schemeClr val="accent1">
                    <a:lumMod val="50000"/>
                  </a:schemeClr>
                </a:solidFill>
                <a:latin typeface="Courier New" pitchFamily="49" charset="0"/>
                <a:cs typeface="Courier New" pitchFamily="49" charset="0"/>
              </a:rPr>
              <a:t>getLine</a:t>
            </a:r>
            <a:r>
              <a:rPr lang="en-US" sz="2000" b="1" dirty="0">
                <a:solidFill>
                  <a:schemeClr val="accent1">
                    <a:lumMod val="50000"/>
                  </a:schemeClr>
                </a:solidFill>
                <a:latin typeface="Courier New" pitchFamily="49" charset="0"/>
                <a:cs typeface="Courier New" pitchFamily="49" charset="0"/>
              </a:rPr>
              <a:t> :: IO [Char]</a:t>
            </a:r>
          </a:p>
          <a:p>
            <a:pPr algn="l">
              <a:buNone/>
            </a:pPr>
            <a:r>
              <a:rPr lang="en-US" sz="2000" b="1" dirty="0" err="1">
                <a:solidFill>
                  <a:schemeClr val="accent1">
                    <a:lumMod val="50000"/>
                  </a:schemeClr>
                </a:solidFill>
                <a:latin typeface="Courier New" pitchFamily="49" charset="0"/>
                <a:cs typeface="Courier New" pitchFamily="49" charset="0"/>
              </a:rPr>
              <a:t>getLine</a:t>
            </a:r>
            <a:r>
              <a:rPr lang="en-US" sz="2000" b="1" dirty="0">
                <a:solidFill>
                  <a:schemeClr val="accent1">
                    <a:lumMod val="50000"/>
                  </a:schemeClr>
                </a:solidFill>
                <a:latin typeface="Courier New" pitchFamily="49" charset="0"/>
                <a:cs typeface="Courier New" pitchFamily="49" charset="0"/>
              </a:rPr>
              <a:t> = do { </a:t>
            </a:r>
            <a:r>
              <a:rPr lang="en-US" sz="2000" b="1" dirty="0" err="1">
                <a:solidFill>
                  <a:schemeClr val="accent1">
                    <a:lumMod val="50000"/>
                  </a:schemeClr>
                </a:solidFill>
                <a:latin typeface="Courier New" pitchFamily="49" charset="0"/>
                <a:cs typeface="Courier New" pitchFamily="49" charset="0"/>
              </a:rPr>
              <a:t>c</a:t>
            </a:r>
            <a:r>
              <a:rPr lang="en-US" sz="2000" b="1" dirty="0">
                <a:solidFill>
                  <a:schemeClr val="accent1">
                    <a:lumMod val="50000"/>
                  </a:schemeClr>
                </a:solidFill>
                <a:latin typeface="Courier New" pitchFamily="49" charset="0"/>
                <a:cs typeface="Courier New" pitchFamily="49" charset="0"/>
              </a:rPr>
              <a:t> &lt;- </a:t>
            </a:r>
            <a:r>
              <a:rPr lang="en-US" sz="2000" b="1" dirty="0" err="1">
                <a:solidFill>
                  <a:schemeClr val="accent1">
                    <a:lumMod val="50000"/>
                  </a:schemeClr>
                </a:solidFill>
                <a:latin typeface="Courier New" pitchFamily="49" charset="0"/>
                <a:cs typeface="Courier New" pitchFamily="49" charset="0"/>
              </a:rPr>
              <a:t>getChar</a:t>
            </a:r>
            <a:r>
              <a:rPr lang="en-US" sz="2000" b="1" dirty="0">
                <a:solidFill>
                  <a:schemeClr val="accent1">
                    <a:lumMod val="50000"/>
                  </a:schemeClr>
                </a:solidFill>
                <a:latin typeface="Courier New" pitchFamily="49" charset="0"/>
                <a:cs typeface="Courier New" pitchFamily="49" charset="0"/>
              </a:rPr>
              <a:t> ;</a:t>
            </a:r>
          </a:p>
          <a:p>
            <a:pPr algn="l">
              <a:buNone/>
            </a:pPr>
            <a:r>
              <a:rPr lang="en-US" sz="2000" b="1" dirty="0">
                <a:solidFill>
                  <a:schemeClr val="accent1">
                    <a:lumMod val="50000"/>
                  </a:schemeClr>
                </a:solidFill>
                <a:latin typeface="Courier New" pitchFamily="49" charset="0"/>
                <a:cs typeface="Courier New" pitchFamily="49" charset="0"/>
              </a:rPr>
              <a:t>               if </a:t>
            </a:r>
            <a:r>
              <a:rPr lang="en-US" sz="2000" b="1" dirty="0" err="1">
                <a:solidFill>
                  <a:schemeClr val="accent1">
                    <a:lumMod val="50000"/>
                  </a:schemeClr>
                </a:solidFill>
                <a:latin typeface="Courier New" pitchFamily="49" charset="0"/>
                <a:cs typeface="Courier New" pitchFamily="49" charset="0"/>
              </a:rPr>
              <a:t>c</a:t>
            </a:r>
            <a:r>
              <a:rPr lang="en-US" sz="2000" b="1" dirty="0">
                <a:solidFill>
                  <a:schemeClr val="accent1">
                    <a:lumMod val="50000"/>
                  </a:schemeClr>
                </a:solidFill>
                <a:latin typeface="Courier New" pitchFamily="49" charset="0"/>
                <a:cs typeface="Courier New" pitchFamily="49" charset="0"/>
              </a:rPr>
              <a:t> == '\</a:t>
            </a:r>
            <a:r>
              <a:rPr lang="en-US" sz="2000" b="1" dirty="0" err="1">
                <a:solidFill>
                  <a:schemeClr val="accent1">
                    <a:lumMod val="50000"/>
                  </a:schemeClr>
                </a:solidFill>
                <a:latin typeface="Courier New" pitchFamily="49" charset="0"/>
                <a:cs typeface="Courier New" pitchFamily="49" charset="0"/>
              </a:rPr>
              <a:t>n</a:t>
            </a:r>
            <a:r>
              <a:rPr lang="en-US" sz="2000" b="1" dirty="0">
                <a:solidFill>
                  <a:schemeClr val="accent1">
                    <a:lumMod val="50000"/>
                  </a:schemeClr>
                </a:solidFill>
                <a:latin typeface="Courier New" pitchFamily="49" charset="0"/>
                <a:cs typeface="Courier New" pitchFamily="49" charset="0"/>
              </a:rPr>
              <a:t>' then </a:t>
            </a:r>
          </a:p>
          <a:p>
            <a:pPr algn="l">
              <a:buNone/>
            </a:pPr>
            <a:r>
              <a:rPr lang="en-US" sz="2000" b="1" dirty="0">
                <a:solidFill>
                  <a:schemeClr val="accent1">
                    <a:lumMod val="50000"/>
                  </a:schemeClr>
                </a:solidFill>
                <a:latin typeface="Courier New" pitchFamily="49" charset="0"/>
                <a:cs typeface="Courier New" pitchFamily="49" charset="0"/>
              </a:rPr>
              <a:t>                    return []</a:t>
            </a:r>
          </a:p>
          <a:p>
            <a:pPr algn="l">
              <a:buNone/>
            </a:pPr>
            <a:r>
              <a:rPr lang="en-US" sz="2000" b="1" dirty="0">
                <a:solidFill>
                  <a:schemeClr val="accent1">
                    <a:lumMod val="50000"/>
                  </a:schemeClr>
                </a:solidFill>
                <a:latin typeface="Courier New" pitchFamily="49" charset="0"/>
                <a:cs typeface="Courier New" pitchFamily="49" charset="0"/>
              </a:rPr>
              <a:t>               else </a:t>
            </a:r>
          </a:p>
          <a:p>
            <a:pPr algn="l">
              <a:buNone/>
            </a:pPr>
            <a:r>
              <a:rPr lang="en-US" sz="2000" b="1" dirty="0">
                <a:solidFill>
                  <a:schemeClr val="accent1">
                    <a:lumMod val="50000"/>
                  </a:schemeClr>
                </a:solidFill>
                <a:latin typeface="Courier New" pitchFamily="49" charset="0"/>
                <a:cs typeface="Courier New" pitchFamily="49" charset="0"/>
              </a:rPr>
              <a:t>                    do { </a:t>
            </a:r>
            <a:r>
              <a:rPr lang="en-US" sz="2000" b="1" dirty="0" err="1">
                <a:solidFill>
                  <a:schemeClr val="accent1">
                    <a:lumMod val="50000"/>
                  </a:schemeClr>
                </a:solidFill>
                <a:latin typeface="Courier New" pitchFamily="49" charset="0"/>
                <a:cs typeface="Courier New" pitchFamily="49" charset="0"/>
              </a:rPr>
              <a:t>cs</a:t>
            </a:r>
            <a:r>
              <a:rPr lang="en-US" sz="2000" b="1" dirty="0">
                <a:solidFill>
                  <a:schemeClr val="accent1">
                    <a:lumMod val="50000"/>
                  </a:schemeClr>
                </a:solidFill>
                <a:latin typeface="Courier New" pitchFamily="49" charset="0"/>
                <a:cs typeface="Courier New" pitchFamily="49" charset="0"/>
              </a:rPr>
              <a:t> &lt;- </a:t>
            </a:r>
            <a:r>
              <a:rPr lang="en-US" sz="2000" b="1" dirty="0" err="1">
                <a:solidFill>
                  <a:schemeClr val="accent1">
                    <a:lumMod val="50000"/>
                  </a:schemeClr>
                </a:solidFill>
                <a:latin typeface="Courier New" pitchFamily="49" charset="0"/>
                <a:cs typeface="Courier New" pitchFamily="49" charset="0"/>
              </a:rPr>
              <a:t>getLine</a:t>
            </a:r>
            <a:r>
              <a:rPr lang="en-US" sz="2000" b="1" dirty="0">
                <a:solidFill>
                  <a:schemeClr val="accent1">
                    <a:lumMod val="50000"/>
                  </a:schemeClr>
                </a:solidFill>
                <a:latin typeface="Courier New" pitchFamily="49" charset="0"/>
                <a:cs typeface="Courier New" pitchFamily="49" charset="0"/>
              </a:rPr>
              <a:t>;</a:t>
            </a:r>
          </a:p>
          <a:p>
            <a:pPr algn="l">
              <a:buNone/>
            </a:pPr>
            <a:r>
              <a:rPr lang="en-US" sz="2000" b="1" dirty="0">
                <a:solidFill>
                  <a:schemeClr val="accent1">
                    <a:lumMod val="50000"/>
                  </a:schemeClr>
                </a:solidFill>
                <a:latin typeface="Courier New" pitchFamily="49" charset="0"/>
                <a:cs typeface="Courier New" pitchFamily="49" charset="0"/>
              </a:rPr>
              <a:t>                         return (</a:t>
            </a:r>
            <a:r>
              <a:rPr lang="en-US" sz="2000" b="1" dirty="0" err="1">
                <a:solidFill>
                  <a:schemeClr val="accent1">
                    <a:lumMod val="50000"/>
                  </a:schemeClr>
                </a:solidFill>
                <a:latin typeface="Courier New" pitchFamily="49" charset="0"/>
                <a:cs typeface="Courier New" pitchFamily="49" charset="0"/>
              </a:rPr>
              <a:t>c:cs</a:t>
            </a:r>
            <a:r>
              <a:rPr lang="en-US" sz="2000" b="1" dirty="0">
                <a:solidFill>
                  <a:schemeClr val="accent1">
                    <a:lumMod val="50000"/>
                  </a:schemeClr>
                </a:solidFill>
                <a:latin typeface="Courier New" pitchFamily="49" charset="0"/>
                <a:cs typeface="Courier New" pitchFamily="49" charset="0"/>
              </a:rPr>
              <a:t>) }}</a:t>
            </a:r>
          </a:p>
        </p:txBody>
      </p:sp>
      <p:sp>
        <p:nvSpPr>
          <p:cNvPr id="6" name="Rounded Rectangular Callout 5"/>
          <p:cNvSpPr/>
          <p:nvPr/>
        </p:nvSpPr>
        <p:spPr>
          <a:xfrm>
            <a:off x="1155700" y="5656104"/>
            <a:ext cx="7454900" cy="783193"/>
          </a:xfrm>
          <a:prstGeom prst="wedgeRoundRectCallout">
            <a:avLst>
              <a:gd name="adj1" fmla="val -23745"/>
              <a:gd name="adj2" fmla="val 496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US" sz="2000" dirty="0">
                <a:solidFill>
                  <a:schemeClr val="tx1"/>
                </a:solidFill>
                <a:latin typeface="Chalkboard"/>
              </a:rPr>
              <a:t>Note the “regular” code mixed with the monadic operations and the nested “do” </a:t>
            </a:r>
            <a:r>
              <a:rPr lang="en-US" sz="2000" dirty="0" smtClean="0">
                <a:solidFill>
                  <a:schemeClr val="tx1"/>
                </a:solidFill>
                <a:latin typeface="Chalkboard"/>
              </a:rPr>
              <a:t>expression</a:t>
            </a:r>
            <a:endParaRPr lang="en-US" sz="2000" dirty="0">
              <a:solidFill>
                <a:schemeClr val="tx1"/>
              </a:solidFill>
              <a:latin typeface="Chalkboard"/>
            </a:endParaRPr>
          </a:p>
        </p:txBody>
      </p:sp>
    </p:spTree>
    <p:extLst>
      <p:ext uri="{BB962C8B-B14F-4D97-AF65-F5344CB8AC3E}">
        <p14:creationId xmlns="" xmlns:p14="http://schemas.microsoft.com/office/powerpoint/2010/main" val="165015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Arrow Connector 17"/>
          <p:cNvCxnSpPr/>
          <p:nvPr/>
        </p:nvCxnSpPr>
        <p:spPr>
          <a:xfrm>
            <a:off x="6546850" y="3557527"/>
            <a:ext cx="692150" cy="11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5791200" y="3558048"/>
            <a:ext cx="8001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5791200" y="3490656"/>
            <a:ext cx="32385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6578600" y="3769852"/>
            <a:ext cx="660400" cy="108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5791200" y="3769852"/>
            <a:ext cx="80645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fontScale="90000"/>
          </a:bodyPr>
          <a:lstStyle/>
          <a:p>
            <a:r>
              <a:rPr lang="en-US" smtClean="0"/>
              <a:t>An Analogy: Monad as Assembly Line</a:t>
            </a:r>
            <a:endParaRPr lang="en-US" dirty="0"/>
          </a:p>
        </p:txBody>
      </p:sp>
      <p:sp>
        <p:nvSpPr>
          <p:cNvPr id="3" name="Content Placeholder 2"/>
          <p:cNvSpPr>
            <a:spLocks noGrp="1"/>
          </p:cNvSpPr>
          <p:nvPr>
            <p:ph idx="1"/>
          </p:nvPr>
        </p:nvSpPr>
        <p:spPr>
          <a:xfrm>
            <a:off x="457200" y="1600200"/>
            <a:ext cx="7628021" cy="4525963"/>
          </a:xfrm>
        </p:spPr>
        <p:txBody>
          <a:bodyPr>
            <a:normAutofit fontScale="70000" lnSpcReduction="20000"/>
          </a:bodyPr>
          <a:lstStyle/>
          <a:p>
            <a:r>
              <a:rPr lang="en-US" dirty="0" smtClean="0"/>
              <a:t>Each action in the IO monad is a stage in an assembly line</a:t>
            </a:r>
          </a:p>
          <a:p>
            <a:r>
              <a:rPr lang="en-US" dirty="0" smtClean="0"/>
              <a:t>For an action with type </a:t>
            </a:r>
            <a:r>
              <a:rPr lang="en-US" sz="3400" b="1" dirty="0">
                <a:solidFill>
                  <a:schemeClr val="accent1"/>
                </a:solidFill>
                <a:latin typeface="Courier New"/>
                <a:cs typeface="Courier New"/>
              </a:rPr>
              <a:t>IO a</a:t>
            </a:r>
            <a:r>
              <a:rPr lang="en-US" dirty="0" smtClean="0"/>
              <a:t>, the type</a:t>
            </a:r>
          </a:p>
          <a:p>
            <a:pPr lvl="1"/>
            <a:r>
              <a:rPr lang="en-US" dirty="0" smtClean="0"/>
              <a:t>tags the action as suitable for the IO assembly line via the IO type constructor</a:t>
            </a:r>
          </a:p>
          <a:p>
            <a:pPr lvl="1"/>
            <a:r>
              <a:rPr lang="en-US" dirty="0" smtClean="0"/>
              <a:t>indicates that the kind of thing being passed to the next stage in the assembly line has type a</a:t>
            </a:r>
          </a:p>
          <a:p>
            <a:r>
              <a:rPr lang="en-US" dirty="0" smtClean="0"/>
              <a:t>The bind operator “snaps” two stages                               together to build a compound stage  </a:t>
            </a:r>
          </a:p>
          <a:p>
            <a:r>
              <a:rPr lang="en-US" dirty="0" smtClean="0"/>
              <a:t>The return operator converts a pure value into a stage in the assembly line</a:t>
            </a:r>
          </a:p>
          <a:p>
            <a:r>
              <a:rPr lang="en-US" dirty="0" smtClean="0"/>
              <a:t>The assembly line does nothing until it is turned on</a:t>
            </a:r>
          </a:p>
          <a:p>
            <a:r>
              <a:rPr lang="en-US" dirty="0" smtClean="0"/>
              <a:t>The only safe way to “run” an IO assembly is to execute the program, either using </a:t>
            </a:r>
            <a:r>
              <a:rPr lang="en-US" dirty="0" err="1" smtClean="0"/>
              <a:t>ghci</a:t>
            </a:r>
            <a:r>
              <a:rPr lang="en-US" dirty="0" smtClean="0"/>
              <a:t> or running an executable </a:t>
            </a:r>
          </a:p>
        </p:txBody>
      </p:sp>
      <p:grpSp>
        <p:nvGrpSpPr>
          <p:cNvPr id="5" name="Group 4"/>
          <p:cNvGrpSpPr/>
          <p:nvPr/>
        </p:nvGrpSpPr>
        <p:grpSpPr>
          <a:xfrm>
            <a:off x="7772400" y="1536700"/>
            <a:ext cx="660400" cy="596900"/>
            <a:chOff x="4648200" y="1828800"/>
            <a:chExt cx="965200" cy="787400"/>
          </a:xfrm>
        </p:grpSpPr>
        <p:cxnSp>
          <p:nvCxnSpPr>
            <p:cNvPr id="8" name="Straight Arrow Connector 7"/>
            <p:cNvCxnSpPr/>
            <p:nvPr/>
          </p:nvCxnSpPr>
          <p:spPr>
            <a:xfrm>
              <a:off x="4648200" y="2082800"/>
              <a:ext cx="965200" cy="142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4648200" y="1993900"/>
              <a:ext cx="558800" cy="25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4648200" y="2362200"/>
              <a:ext cx="965200" cy="142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Snip Single Corner Rectangle 5"/>
            <p:cNvSpPr/>
            <p:nvPr/>
          </p:nvSpPr>
          <p:spPr>
            <a:xfrm>
              <a:off x="4826000" y="1828800"/>
              <a:ext cx="558800" cy="7874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omic Sans MS" pitchFamily="66" charset="0"/>
              </a:endParaRPr>
            </a:p>
          </p:txBody>
        </p:sp>
      </p:grpSp>
      <p:sp>
        <p:nvSpPr>
          <p:cNvPr id="11" name="Snip Single Corner Rectangle 10"/>
          <p:cNvSpPr/>
          <p:nvPr/>
        </p:nvSpPr>
        <p:spPr>
          <a:xfrm>
            <a:off x="5912853" y="3365500"/>
            <a:ext cx="382337" cy="5969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buNone/>
            </a:pPr>
            <a:r>
              <a:rPr lang="en-US" dirty="0" smtClean="0">
                <a:solidFill>
                  <a:schemeClr val="bg1"/>
                </a:solidFill>
                <a:latin typeface="Comic Sans MS" pitchFamily="66" charset="0"/>
              </a:rPr>
              <a:t>1</a:t>
            </a:r>
            <a:endParaRPr lang="en-US" dirty="0">
              <a:solidFill>
                <a:schemeClr val="bg1"/>
              </a:solidFill>
              <a:latin typeface="Comic Sans MS" pitchFamily="66" charset="0"/>
            </a:endParaRPr>
          </a:p>
        </p:txBody>
      </p:sp>
      <p:sp>
        <p:nvSpPr>
          <p:cNvPr id="16" name="Snip Single Corner Rectangle 15"/>
          <p:cNvSpPr/>
          <p:nvPr/>
        </p:nvSpPr>
        <p:spPr>
          <a:xfrm>
            <a:off x="6700253" y="3365500"/>
            <a:ext cx="382337" cy="5969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buNone/>
            </a:pPr>
            <a:r>
              <a:rPr lang="en-US" dirty="0" smtClean="0">
                <a:solidFill>
                  <a:schemeClr val="bg1"/>
                </a:solidFill>
                <a:latin typeface="Comic Sans MS" pitchFamily="66" charset="0"/>
              </a:rPr>
              <a:t>2</a:t>
            </a:r>
            <a:endParaRPr lang="en-US" dirty="0">
              <a:solidFill>
                <a:schemeClr val="bg1"/>
              </a:solidFill>
              <a:latin typeface="Comic Sans MS" pitchFamily="66" charset="0"/>
            </a:endParaRPr>
          </a:p>
        </p:txBody>
      </p:sp>
    </p:spTree>
    <p:extLst>
      <p:ext uri="{BB962C8B-B14F-4D97-AF65-F5344CB8AC3E}">
        <p14:creationId xmlns="" xmlns:p14="http://schemas.microsoft.com/office/powerpoint/2010/main" val="12563283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3500"/>
            <a:ext cx="8229600" cy="2413000"/>
          </a:xfrm>
        </p:spPr>
        <p:txBody>
          <a:bodyPr>
            <a:normAutofit fontScale="85000" lnSpcReduction="10000"/>
          </a:bodyPr>
          <a:lstStyle/>
          <a:p>
            <a:r>
              <a:rPr lang="en-US" dirty="0" smtClean="0"/>
              <a:t>Running the program turns on the IO assembly line  </a:t>
            </a:r>
          </a:p>
          <a:p>
            <a:r>
              <a:rPr lang="en-US" dirty="0" smtClean="0"/>
              <a:t>The assembly line gets “the world” as its input and delivers a result and a modified world</a:t>
            </a:r>
          </a:p>
          <a:p>
            <a:r>
              <a:rPr lang="en-US" dirty="0" smtClean="0"/>
              <a:t>The types guarantee that the world flows in a single thread through the assembly line</a:t>
            </a:r>
            <a:endParaRPr lang="en-US" dirty="0"/>
          </a:p>
        </p:txBody>
      </p:sp>
      <p:sp>
        <p:nvSpPr>
          <p:cNvPr id="2" name="Title 1"/>
          <p:cNvSpPr>
            <a:spLocks noGrp="1"/>
          </p:cNvSpPr>
          <p:nvPr>
            <p:ph type="title"/>
          </p:nvPr>
        </p:nvSpPr>
        <p:spPr>
          <a:xfrm>
            <a:off x="457200" y="274638"/>
            <a:ext cx="8229600" cy="931862"/>
          </a:xfrm>
        </p:spPr>
        <p:txBody>
          <a:bodyPr/>
          <a:lstStyle/>
          <a:p>
            <a:r>
              <a:rPr lang="en-US" dirty="0" smtClean="0"/>
              <a:t>Powering the Assembly Line</a:t>
            </a:r>
            <a:endParaRPr lang="en-US" dirty="0"/>
          </a:p>
        </p:txBody>
      </p:sp>
      <p:grpSp>
        <p:nvGrpSpPr>
          <p:cNvPr id="65" name="Group 64"/>
          <p:cNvGrpSpPr/>
          <p:nvPr/>
        </p:nvGrpSpPr>
        <p:grpSpPr>
          <a:xfrm>
            <a:off x="1943100" y="3797300"/>
            <a:ext cx="5740400" cy="2616200"/>
            <a:chOff x="1930400" y="2679700"/>
            <a:chExt cx="5740400" cy="2616200"/>
          </a:xfrm>
        </p:grpSpPr>
        <p:grpSp>
          <p:nvGrpSpPr>
            <p:cNvPr id="62" name="Group 61"/>
            <p:cNvGrpSpPr/>
            <p:nvPr/>
          </p:nvGrpSpPr>
          <p:grpSpPr>
            <a:xfrm>
              <a:off x="1930400" y="2679700"/>
              <a:ext cx="5740400" cy="2616200"/>
              <a:chOff x="1930400" y="2679700"/>
              <a:chExt cx="5740400" cy="2616200"/>
            </a:xfrm>
          </p:grpSpPr>
          <p:sp>
            <p:nvSpPr>
              <p:cNvPr id="5" name="Rounded Rectangle 4"/>
              <p:cNvSpPr/>
              <p:nvPr/>
            </p:nvSpPr>
            <p:spPr>
              <a:xfrm>
                <a:off x="1930400" y="2679700"/>
                <a:ext cx="5740400" cy="2616200"/>
              </a:xfrm>
              <a:prstGeom prst="roundRect">
                <a:avLst/>
              </a:prstGeom>
              <a:solidFill>
                <a:srgbClr val="6585CF"/>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halkboard"/>
                </a:endParaRPr>
              </a:p>
            </p:txBody>
          </p:sp>
          <p:cxnSp>
            <p:nvCxnSpPr>
              <p:cNvPr id="9" name="Straight Arrow Connector 8"/>
              <p:cNvCxnSpPr/>
              <p:nvPr/>
            </p:nvCxnSpPr>
            <p:spPr>
              <a:xfrm flipV="1">
                <a:off x="3403600" y="4104067"/>
                <a:ext cx="717550" cy="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grpSp>
        <p:cxnSp>
          <p:nvCxnSpPr>
            <p:cNvPr id="35" name="Straight Arrow Connector 34"/>
            <p:cNvCxnSpPr/>
            <p:nvPr/>
          </p:nvCxnSpPr>
          <p:spPr>
            <a:xfrm>
              <a:off x="4724400" y="4419600"/>
              <a:ext cx="1485900" cy="127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4686300" y="4152900"/>
              <a:ext cx="1130300" cy="12700"/>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4699000" y="4064000"/>
              <a:ext cx="330200" cy="25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p:nvPicPr>
          <p:blipFill>
            <a:blip r:embed="rId2" cstate="print"/>
            <a:stretch>
              <a:fillRect/>
            </a:stretch>
          </p:blipFill>
          <p:spPr>
            <a:xfrm>
              <a:off x="2381250" y="3435576"/>
              <a:ext cx="962907" cy="1238024"/>
            </a:xfrm>
            <a:prstGeom prst="rect">
              <a:avLst/>
            </a:prstGeom>
          </p:spPr>
        </p:pic>
        <p:grpSp>
          <p:nvGrpSpPr>
            <p:cNvPr id="64" name="Group 63"/>
            <p:cNvGrpSpPr/>
            <p:nvPr/>
          </p:nvGrpSpPr>
          <p:grpSpPr>
            <a:xfrm>
              <a:off x="3949700" y="3568700"/>
              <a:ext cx="1130300" cy="1003300"/>
              <a:chOff x="3949700" y="3568700"/>
              <a:chExt cx="1130300" cy="1003300"/>
            </a:xfrm>
          </p:grpSpPr>
          <p:sp>
            <p:nvSpPr>
              <p:cNvPr id="39" name="Snip Single Corner Rectangle 38"/>
              <p:cNvSpPr/>
              <p:nvPr/>
            </p:nvSpPr>
            <p:spPr>
              <a:xfrm>
                <a:off x="4127500" y="3568700"/>
                <a:ext cx="558800" cy="7874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omic Sans MS" pitchFamily="66" charset="0"/>
                </a:endParaRPr>
              </a:p>
            </p:txBody>
          </p:sp>
          <p:cxnSp>
            <p:nvCxnSpPr>
              <p:cNvPr id="40" name="Straight Arrow Connector 39"/>
              <p:cNvCxnSpPr/>
              <p:nvPr/>
            </p:nvCxnSpPr>
            <p:spPr>
              <a:xfrm>
                <a:off x="3949700" y="4102100"/>
                <a:ext cx="685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Snip Single Corner Rectangle 24"/>
              <p:cNvSpPr/>
              <p:nvPr/>
            </p:nvSpPr>
            <p:spPr>
              <a:xfrm>
                <a:off x="4241800" y="3632200"/>
                <a:ext cx="558800" cy="7874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omic Sans MS" pitchFamily="66" charset="0"/>
                </a:endParaRPr>
              </a:p>
            </p:txBody>
          </p:sp>
          <p:sp>
            <p:nvSpPr>
              <p:cNvPr id="46" name="Snip Single Corner Rectangle 45"/>
              <p:cNvSpPr/>
              <p:nvPr/>
            </p:nvSpPr>
            <p:spPr>
              <a:xfrm>
                <a:off x="4394200" y="3708400"/>
                <a:ext cx="558800" cy="7874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omic Sans MS" pitchFamily="66" charset="0"/>
                </a:endParaRPr>
              </a:p>
            </p:txBody>
          </p:sp>
          <p:sp>
            <p:nvSpPr>
              <p:cNvPr id="47" name="Snip Single Corner Rectangle 46"/>
              <p:cNvSpPr/>
              <p:nvPr/>
            </p:nvSpPr>
            <p:spPr>
              <a:xfrm>
                <a:off x="4521200" y="3784600"/>
                <a:ext cx="558800" cy="7874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omic Sans MS" pitchFamily="66" charset="0"/>
                </a:endParaRPr>
              </a:p>
            </p:txBody>
          </p:sp>
        </p:grpSp>
        <p:pic>
          <p:nvPicPr>
            <p:cNvPr id="13" name="Picture 12"/>
            <p:cNvPicPr>
              <a:picLocks noChangeAspect="1"/>
            </p:cNvPicPr>
            <p:nvPr/>
          </p:nvPicPr>
          <p:blipFill>
            <a:blip r:embed="rId2" cstate="print"/>
            <a:stretch>
              <a:fillRect/>
            </a:stretch>
          </p:blipFill>
          <p:spPr>
            <a:xfrm>
              <a:off x="6369050" y="4045176"/>
              <a:ext cx="962907" cy="1238024"/>
            </a:xfrm>
            <a:prstGeom prst="rect">
              <a:avLst/>
            </a:prstGeom>
          </p:spPr>
        </p:pic>
        <p:cxnSp>
          <p:nvCxnSpPr>
            <p:cNvPr id="53" name="Elbow Connector 52"/>
            <p:cNvCxnSpPr/>
            <p:nvPr/>
          </p:nvCxnSpPr>
          <p:spPr>
            <a:xfrm flipV="1">
              <a:off x="5626100" y="3721100"/>
              <a:ext cx="723900" cy="44450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6375010" y="3505200"/>
              <a:ext cx="1058303" cy="461665"/>
            </a:xfrm>
            <a:prstGeom prst="rect">
              <a:avLst/>
            </a:prstGeom>
            <a:noFill/>
          </p:spPr>
          <p:txBody>
            <a:bodyPr wrap="none" rtlCol="0">
              <a:spAutoFit/>
            </a:bodyPr>
            <a:lstStyle/>
            <a:p>
              <a:pPr>
                <a:buNone/>
              </a:pPr>
              <a:r>
                <a:rPr lang="en-US" dirty="0" smtClean="0">
                  <a:latin typeface="Chalkboard"/>
                  <a:cs typeface="Chalkboard"/>
                </a:rPr>
                <a:t>Result</a:t>
              </a:r>
              <a:endParaRPr lang="en-US" dirty="0">
                <a:latin typeface="Chalkboard"/>
                <a:cs typeface="Chalkboard"/>
              </a:endParaRPr>
            </a:p>
          </p:txBody>
        </p:sp>
        <p:sp>
          <p:nvSpPr>
            <p:cNvPr id="58" name="TextBox 57"/>
            <p:cNvSpPr txBox="1"/>
            <p:nvPr/>
          </p:nvSpPr>
          <p:spPr>
            <a:xfrm>
              <a:off x="2802720" y="2857500"/>
              <a:ext cx="3661580" cy="461665"/>
            </a:xfrm>
            <a:prstGeom prst="rect">
              <a:avLst/>
            </a:prstGeom>
            <a:noFill/>
          </p:spPr>
          <p:txBody>
            <a:bodyPr wrap="none" rtlCol="0">
              <a:spAutoFit/>
            </a:bodyPr>
            <a:lstStyle/>
            <a:p>
              <a:pPr>
                <a:buNone/>
              </a:pPr>
              <a:r>
                <a:rPr lang="en-US" dirty="0" err="1" smtClean="0">
                  <a:latin typeface="Chalkboard"/>
                  <a:cs typeface="Chalkboard"/>
                </a:rPr>
                <a:t>ghci</a:t>
              </a:r>
              <a:r>
                <a:rPr lang="en-US" dirty="0" smtClean="0">
                  <a:latin typeface="Chalkboard"/>
                  <a:cs typeface="Chalkboard"/>
                </a:rPr>
                <a:t> or compiled program</a:t>
              </a:r>
              <a:endParaRPr lang="en-US" dirty="0">
                <a:latin typeface="Chalkboard"/>
                <a:cs typeface="Chalkboard"/>
              </a:endParaRPr>
            </a:p>
          </p:txBody>
        </p:sp>
        <p:sp>
          <p:nvSpPr>
            <p:cNvPr id="34" name="Snip Single Corner Rectangle 33"/>
            <p:cNvSpPr/>
            <p:nvPr/>
          </p:nvSpPr>
          <p:spPr>
            <a:xfrm>
              <a:off x="4648200" y="3898900"/>
              <a:ext cx="558800" cy="7874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omic Sans MS" pitchFamily="66" charset="0"/>
              </a:endParaRPr>
            </a:p>
          </p:txBody>
        </p:sp>
      </p:grpSp>
    </p:spTree>
    <p:extLst>
      <p:ext uri="{BB962C8B-B14F-4D97-AF65-F5344CB8AC3E}">
        <p14:creationId xmlns="" xmlns:p14="http://schemas.microsoft.com/office/powerpoint/2010/main" val="23930592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7271" y="3345319"/>
            <a:ext cx="7483509" cy="122668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Monad Laws</a:t>
            </a:r>
            <a:endParaRPr lang="en-US" dirty="0"/>
          </a:p>
        </p:txBody>
      </p:sp>
      <p:grpSp>
        <p:nvGrpSpPr>
          <p:cNvPr id="9" name="Group 9"/>
          <p:cNvGrpSpPr/>
          <p:nvPr/>
        </p:nvGrpSpPr>
        <p:grpSpPr>
          <a:xfrm>
            <a:off x="757271" y="2049959"/>
            <a:ext cx="7483509" cy="3074551"/>
            <a:chOff x="477871" y="2204760"/>
            <a:chExt cx="7483509" cy="3074551"/>
          </a:xfrm>
        </p:grpSpPr>
        <p:sp>
          <p:nvSpPr>
            <p:cNvPr id="4" name="Rectangle 3"/>
            <p:cNvSpPr>
              <a:spLocks noChangeArrowheads="1"/>
            </p:cNvSpPr>
            <p:nvPr/>
          </p:nvSpPr>
          <p:spPr bwMode="auto">
            <a:xfrm>
              <a:off x="711200" y="2204760"/>
              <a:ext cx="3877985" cy="769441"/>
            </a:xfrm>
            <a:prstGeom prst="rect">
              <a:avLst/>
            </a:prstGeom>
            <a:solidFill>
              <a:schemeClr val="accent3">
                <a:lumMod val="40000"/>
                <a:lumOff val="60000"/>
              </a:schemeClr>
            </a:solidFill>
            <a:ln>
              <a:noFill/>
            </a:ln>
          </p:spPr>
          <p:txBody>
            <a:bodyPr wrap="none" rtlCol="0">
              <a:spAutoFit/>
            </a:bodyPr>
            <a:lstStyle/>
            <a:p>
              <a:pPr algn="l">
                <a:buNone/>
              </a:pPr>
              <a:r>
                <a:rPr lang="en-GB" sz="2000" b="1" dirty="0">
                  <a:solidFill>
                    <a:schemeClr val="accent1">
                      <a:lumMod val="50000"/>
                    </a:schemeClr>
                  </a:solidFill>
                  <a:latin typeface="Courier New" pitchFamily="49" charset="0"/>
                  <a:cs typeface="Courier New" pitchFamily="49" charset="0"/>
                </a:rPr>
                <a:t>return x  &gt;&gt;=  f  </a:t>
              </a:r>
              <a:r>
                <a:rPr lang="en-GB" sz="2000" b="1" dirty="0" smtClean="0">
                  <a:solidFill>
                    <a:schemeClr val="accent1">
                      <a:lumMod val="50000"/>
                    </a:schemeClr>
                  </a:solidFill>
                  <a:latin typeface="Courier New" pitchFamily="49" charset="0"/>
                  <a:cs typeface="Courier New" pitchFamily="49" charset="0"/>
                </a:rPr>
                <a:t>=</a:t>
              </a:r>
              <a:r>
                <a:rPr lang="en-GB" sz="2000" b="1" dirty="0">
                  <a:solidFill>
                    <a:schemeClr val="accent1">
                      <a:lumMod val="50000"/>
                    </a:schemeClr>
                  </a:solidFill>
                  <a:latin typeface="Courier New" pitchFamily="49" charset="0"/>
                  <a:cs typeface="Courier New" pitchFamily="49" charset="0"/>
                </a:rPr>
                <a:t> </a:t>
              </a:r>
              <a:r>
                <a:rPr lang="en-GB" sz="2000" b="1" dirty="0" smtClean="0">
                  <a:solidFill>
                    <a:schemeClr val="accent1">
                      <a:lumMod val="50000"/>
                    </a:schemeClr>
                  </a:solidFill>
                  <a:latin typeface="Courier New" pitchFamily="49" charset="0"/>
                  <a:cs typeface="Courier New" pitchFamily="49" charset="0"/>
                </a:rPr>
                <a:t> f </a:t>
              </a:r>
              <a:r>
                <a:rPr lang="en-GB" sz="2000" b="1" dirty="0">
                  <a:solidFill>
                    <a:schemeClr val="accent1">
                      <a:lumMod val="50000"/>
                    </a:schemeClr>
                  </a:solidFill>
                  <a:latin typeface="Courier New" pitchFamily="49" charset="0"/>
                  <a:cs typeface="Courier New" pitchFamily="49" charset="0"/>
                </a:rPr>
                <a:t>x</a:t>
              </a:r>
            </a:p>
            <a:p>
              <a:pPr algn="l">
                <a:buNone/>
              </a:pPr>
              <a:r>
                <a:rPr lang="en-GB" sz="2000" b="1" dirty="0" err="1">
                  <a:solidFill>
                    <a:schemeClr val="accent1">
                      <a:lumMod val="50000"/>
                    </a:schemeClr>
                  </a:solidFill>
                  <a:latin typeface="Courier New" pitchFamily="49" charset="0"/>
                  <a:cs typeface="Courier New" pitchFamily="49" charset="0"/>
                </a:rPr>
                <a:t>m</a:t>
              </a:r>
              <a:r>
                <a:rPr lang="en-GB" sz="2000" b="1" dirty="0">
                  <a:solidFill>
                    <a:schemeClr val="accent1">
                      <a:lumMod val="50000"/>
                    </a:schemeClr>
                  </a:solidFill>
                  <a:latin typeface="Courier New" pitchFamily="49" charset="0"/>
                  <a:cs typeface="Courier New" pitchFamily="49" charset="0"/>
                </a:rPr>
                <a:t>  &gt;&gt;=  return    =  </a:t>
              </a:r>
              <a:r>
                <a:rPr lang="en-GB" sz="2000" b="1" dirty="0" err="1">
                  <a:solidFill>
                    <a:schemeClr val="accent1">
                      <a:lumMod val="50000"/>
                    </a:schemeClr>
                  </a:solidFill>
                  <a:latin typeface="Courier New" pitchFamily="49" charset="0"/>
                  <a:cs typeface="Courier New" pitchFamily="49" charset="0"/>
                </a:rPr>
                <a:t>m</a:t>
              </a:r>
              <a:endParaRPr lang="en-GB" sz="2000" b="1" dirty="0">
                <a:solidFill>
                  <a:schemeClr val="accent1">
                    <a:lumMod val="50000"/>
                  </a:schemeClr>
                </a:solidFill>
                <a:latin typeface="Courier New" pitchFamily="49" charset="0"/>
                <a:cs typeface="Courier New" pitchFamily="49" charset="0"/>
              </a:endParaRPr>
            </a:p>
          </p:txBody>
        </p:sp>
        <p:sp>
          <p:nvSpPr>
            <p:cNvPr id="5" name="Rectangle 4"/>
            <p:cNvSpPr>
              <a:spLocks noChangeArrowheads="1"/>
            </p:cNvSpPr>
            <p:nvPr/>
          </p:nvSpPr>
          <p:spPr bwMode="auto">
            <a:xfrm>
              <a:off x="477871" y="3500120"/>
              <a:ext cx="2339102" cy="1138773"/>
            </a:xfrm>
            <a:prstGeom prst="rect">
              <a:avLst/>
            </a:prstGeom>
            <a:solidFill>
              <a:schemeClr val="accent3">
                <a:lumMod val="40000"/>
                <a:lumOff val="60000"/>
              </a:schemeClr>
            </a:solidFill>
            <a:ln>
              <a:noFill/>
            </a:ln>
          </p:spPr>
          <p:txBody>
            <a:bodyPr wrap="none" rtlCol="0">
              <a:spAutoFit/>
            </a:bodyPr>
            <a:lstStyle/>
            <a:p>
              <a:pPr algn="l">
                <a:buNone/>
              </a:pPr>
              <a:r>
                <a:rPr lang="en-GB" sz="2000" b="1" dirty="0">
                  <a:solidFill>
                    <a:schemeClr val="accent1">
                      <a:lumMod val="50000"/>
                    </a:schemeClr>
                  </a:solidFill>
                  <a:latin typeface="Courier New" pitchFamily="49" charset="0"/>
                  <a:cs typeface="Courier New" pitchFamily="49" charset="0"/>
                </a:rPr>
                <a:t>do { </a:t>
              </a:r>
              <a:r>
                <a:rPr lang="en-GB" sz="2000" b="1" dirty="0" err="1">
                  <a:solidFill>
                    <a:schemeClr val="accent1">
                      <a:lumMod val="50000"/>
                    </a:schemeClr>
                  </a:solidFill>
                  <a:latin typeface="Courier New" pitchFamily="49" charset="0"/>
                  <a:cs typeface="Courier New" pitchFamily="49" charset="0"/>
                </a:rPr>
                <a:t>x</a:t>
              </a:r>
              <a:r>
                <a:rPr lang="en-GB" sz="2000" b="1" dirty="0">
                  <a:solidFill>
                    <a:schemeClr val="accent1">
                      <a:lumMod val="50000"/>
                    </a:schemeClr>
                  </a:solidFill>
                  <a:latin typeface="Courier New" pitchFamily="49" charset="0"/>
                  <a:cs typeface="Courier New" pitchFamily="49" charset="0"/>
                </a:rPr>
                <a:t> &lt;- m1;</a:t>
              </a:r>
            </a:p>
            <a:p>
              <a:pPr algn="l">
                <a:buNone/>
              </a:pP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y</a:t>
              </a:r>
              <a:r>
                <a:rPr lang="en-GB" sz="2000" b="1" dirty="0">
                  <a:solidFill>
                    <a:schemeClr val="accent1">
                      <a:lumMod val="50000"/>
                    </a:schemeClr>
                  </a:solidFill>
                  <a:latin typeface="Courier New" pitchFamily="49" charset="0"/>
                  <a:cs typeface="Courier New" pitchFamily="49" charset="0"/>
                </a:rPr>
                <a:t> &lt;- m2;</a:t>
              </a:r>
            </a:p>
            <a:p>
              <a:pPr algn="l">
                <a:buNone/>
              </a:pPr>
              <a:r>
                <a:rPr lang="en-GB" sz="2000" b="1" dirty="0">
                  <a:solidFill>
                    <a:schemeClr val="accent1">
                      <a:lumMod val="50000"/>
                    </a:schemeClr>
                  </a:solidFill>
                  <a:latin typeface="Courier New" pitchFamily="49" charset="0"/>
                  <a:cs typeface="Courier New" pitchFamily="49" charset="0"/>
                </a:rPr>
                <a:t>     m3 }</a:t>
              </a:r>
            </a:p>
          </p:txBody>
        </p:sp>
        <p:sp>
          <p:nvSpPr>
            <p:cNvPr id="6" name="Rectangle 5"/>
            <p:cNvSpPr>
              <a:spLocks noChangeArrowheads="1"/>
            </p:cNvSpPr>
            <p:nvPr/>
          </p:nvSpPr>
          <p:spPr bwMode="auto">
            <a:xfrm>
              <a:off x="4237284" y="3520440"/>
              <a:ext cx="3724096" cy="1138773"/>
            </a:xfrm>
            <a:prstGeom prst="rect">
              <a:avLst/>
            </a:prstGeom>
            <a:solidFill>
              <a:schemeClr val="accent3">
                <a:lumMod val="40000"/>
                <a:lumOff val="60000"/>
              </a:schemeClr>
            </a:solidFill>
            <a:ln>
              <a:noFill/>
            </a:ln>
          </p:spPr>
          <p:txBody>
            <a:bodyPr wrap="none" rtlCol="0">
              <a:spAutoFit/>
            </a:bodyPr>
            <a:lstStyle/>
            <a:p>
              <a:pPr algn="l">
                <a:buNone/>
              </a:pPr>
              <a:r>
                <a:rPr lang="en-GB" sz="2000" b="1" dirty="0">
                  <a:solidFill>
                    <a:schemeClr val="accent1">
                      <a:lumMod val="50000"/>
                    </a:schemeClr>
                  </a:solidFill>
                  <a:latin typeface="Courier New" pitchFamily="49" charset="0"/>
                  <a:cs typeface="Courier New" pitchFamily="49" charset="0"/>
                </a:rPr>
                <a:t>do { </a:t>
              </a:r>
              <a:r>
                <a:rPr lang="en-GB" sz="2000" b="1" dirty="0" err="1">
                  <a:solidFill>
                    <a:schemeClr val="accent1">
                      <a:lumMod val="50000"/>
                    </a:schemeClr>
                  </a:solidFill>
                  <a:latin typeface="Courier New" pitchFamily="49" charset="0"/>
                  <a:cs typeface="Courier New" pitchFamily="49" charset="0"/>
                </a:rPr>
                <a:t>y</a:t>
              </a:r>
              <a:r>
                <a:rPr lang="en-GB" sz="2000" b="1" dirty="0">
                  <a:solidFill>
                    <a:schemeClr val="accent1">
                      <a:lumMod val="50000"/>
                    </a:schemeClr>
                  </a:solidFill>
                  <a:latin typeface="Courier New" pitchFamily="49" charset="0"/>
                  <a:cs typeface="Courier New" pitchFamily="49" charset="0"/>
                </a:rPr>
                <a:t> &lt;- do { </a:t>
              </a:r>
              <a:r>
                <a:rPr lang="en-GB" sz="2000" b="1" dirty="0" err="1">
                  <a:solidFill>
                    <a:schemeClr val="accent1">
                      <a:lumMod val="50000"/>
                    </a:schemeClr>
                  </a:solidFill>
                  <a:latin typeface="Courier New" pitchFamily="49" charset="0"/>
                  <a:cs typeface="Courier New" pitchFamily="49" charset="0"/>
                </a:rPr>
                <a:t>x</a:t>
              </a:r>
              <a:r>
                <a:rPr lang="en-GB" sz="2000" b="1" dirty="0">
                  <a:solidFill>
                    <a:schemeClr val="accent1">
                      <a:lumMod val="50000"/>
                    </a:schemeClr>
                  </a:solidFill>
                  <a:latin typeface="Courier New" pitchFamily="49" charset="0"/>
                  <a:cs typeface="Courier New" pitchFamily="49" charset="0"/>
                </a:rPr>
                <a:t> &lt;- m1;</a:t>
              </a:r>
            </a:p>
            <a:p>
              <a:pPr algn="l">
                <a:buNone/>
              </a:pPr>
              <a:r>
                <a:rPr lang="en-GB" sz="2000" b="1" dirty="0">
                  <a:solidFill>
                    <a:schemeClr val="accent1">
                      <a:lumMod val="50000"/>
                    </a:schemeClr>
                  </a:solidFill>
                  <a:latin typeface="Courier New" pitchFamily="49" charset="0"/>
                  <a:cs typeface="Courier New" pitchFamily="49" charset="0"/>
                </a:rPr>
                <a:t>                 m2 }</a:t>
              </a:r>
            </a:p>
            <a:p>
              <a:pPr algn="l">
                <a:buNone/>
              </a:pPr>
              <a:r>
                <a:rPr lang="en-GB" sz="2000" b="1" dirty="0">
                  <a:solidFill>
                    <a:schemeClr val="accent1">
                      <a:lumMod val="50000"/>
                    </a:schemeClr>
                  </a:solidFill>
                  <a:latin typeface="Courier New" pitchFamily="49" charset="0"/>
                  <a:cs typeface="Courier New" pitchFamily="49" charset="0"/>
                </a:rPr>
                <a:t>     m3}</a:t>
              </a:r>
            </a:p>
          </p:txBody>
        </p:sp>
        <p:sp>
          <p:nvSpPr>
            <p:cNvPr id="7" name="Rectangle 6"/>
            <p:cNvSpPr>
              <a:spLocks noChangeArrowheads="1"/>
            </p:cNvSpPr>
            <p:nvPr/>
          </p:nvSpPr>
          <p:spPr bwMode="auto">
            <a:xfrm>
              <a:off x="3526322" y="3500120"/>
              <a:ext cx="338554" cy="400110"/>
            </a:xfrm>
            <a:prstGeom prst="rect">
              <a:avLst/>
            </a:prstGeom>
            <a:solidFill>
              <a:schemeClr val="accent3">
                <a:lumMod val="40000"/>
                <a:lumOff val="60000"/>
              </a:schemeClr>
            </a:solidFill>
            <a:ln>
              <a:noFill/>
            </a:ln>
          </p:spPr>
          <p:txBody>
            <a:bodyPr wrap="none" rtlCol="0">
              <a:spAutoFit/>
            </a:bodyPr>
            <a:lstStyle/>
            <a:p>
              <a:pPr algn="l">
                <a:buNone/>
              </a:pPr>
              <a:r>
                <a:rPr lang="en-GB" sz="2000" b="1" dirty="0">
                  <a:solidFill>
                    <a:schemeClr val="accent1">
                      <a:lumMod val="50000"/>
                    </a:schemeClr>
                  </a:solidFill>
                  <a:latin typeface="Courier New" pitchFamily="49" charset="0"/>
                  <a:cs typeface="Courier New" pitchFamily="49" charset="0"/>
                </a:rPr>
                <a:t>=</a:t>
              </a:r>
            </a:p>
          </p:txBody>
        </p:sp>
        <p:sp>
          <p:nvSpPr>
            <p:cNvPr id="8" name="Rectangle 7"/>
            <p:cNvSpPr>
              <a:spLocks noChangeArrowheads="1"/>
            </p:cNvSpPr>
            <p:nvPr/>
          </p:nvSpPr>
          <p:spPr bwMode="auto">
            <a:xfrm>
              <a:off x="4072215" y="4879201"/>
              <a:ext cx="3877985" cy="400110"/>
            </a:xfrm>
            <a:prstGeom prst="rect">
              <a:avLst/>
            </a:prstGeom>
            <a:solidFill>
              <a:schemeClr val="accent3">
                <a:lumMod val="40000"/>
                <a:lumOff val="60000"/>
              </a:schemeClr>
            </a:solidFill>
            <a:ln>
              <a:noFill/>
            </a:ln>
          </p:spPr>
          <p:txBody>
            <a:bodyPr wrap="none" rtlCol="0">
              <a:spAutoFit/>
            </a:bodyPr>
            <a:lstStyle/>
            <a:p>
              <a:pPr algn="l">
                <a:buNone/>
              </a:pPr>
              <a:r>
                <a:rPr lang="en-GB" sz="2000" b="1" dirty="0" err="1">
                  <a:solidFill>
                    <a:schemeClr val="accent1">
                      <a:lumMod val="50000"/>
                    </a:schemeClr>
                  </a:solidFill>
                  <a:latin typeface="Courier New" pitchFamily="49" charset="0"/>
                  <a:cs typeface="Courier New" pitchFamily="49" charset="0"/>
                </a:rPr>
                <a:t>x</a:t>
              </a:r>
              <a:r>
                <a:rPr lang="en-GB" sz="2000" b="1" dirty="0">
                  <a:solidFill>
                    <a:schemeClr val="accent1">
                      <a:lumMod val="50000"/>
                    </a:schemeClr>
                  </a:solidFill>
                  <a:latin typeface="Courier New" pitchFamily="49" charset="0"/>
                  <a:cs typeface="Courier New" pitchFamily="49" charset="0"/>
                </a:rPr>
                <a:t> not in free </a:t>
              </a:r>
              <a:r>
                <a:rPr lang="en-GB" sz="2000" b="1" dirty="0" err="1">
                  <a:solidFill>
                    <a:schemeClr val="accent1">
                      <a:lumMod val="50000"/>
                    </a:schemeClr>
                  </a:solidFill>
                  <a:latin typeface="Courier New" pitchFamily="49" charset="0"/>
                  <a:cs typeface="Courier New" pitchFamily="49" charset="0"/>
                </a:rPr>
                <a:t>vars</a:t>
              </a:r>
              <a:r>
                <a:rPr lang="en-GB" sz="2000" b="1" dirty="0">
                  <a:solidFill>
                    <a:schemeClr val="accent1">
                      <a:lumMod val="50000"/>
                    </a:schemeClr>
                  </a:solidFill>
                  <a:latin typeface="Courier New" pitchFamily="49" charset="0"/>
                  <a:cs typeface="Courier New" pitchFamily="49" charset="0"/>
                </a:rPr>
                <a:t> of m3</a:t>
              </a:r>
            </a:p>
          </p:txBody>
        </p:sp>
      </p:grpSp>
      <p:sp>
        <p:nvSpPr>
          <p:cNvPr id="13" name="Rectangle 12"/>
          <p:cNvSpPr/>
          <p:nvPr/>
        </p:nvSpPr>
        <p:spPr>
          <a:xfrm>
            <a:off x="909671" y="5250319"/>
            <a:ext cx="7483509" cy="122668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a:spLocks noChangeArrowheads="1"/>
          </p:cNvSpPr>
          <p:nvPr/>
        </p:nvSpPr>
        <p:spPr bwMode="auto">
          <a:xfrm>
            <a:off x="1013698" y="5338227"/>
            <a:ext cx="4621778" cy="400110"/>
          </a:xfrm>
          <a:prstGeom prst="rect">
            <a:avLst/>
          </a:prstGeom>
          <a:solidFill>
            <a:schemeClr val="accent3">
              <a:lumMod val="40000"/>
              <a:lumOff val="60000"/>
            </a:schemeClr>
          </a:solidFill>
          <a:ln>
            <a:noFill/>
          </a:ln>
        </p:spPr>
        <p:txBody>
          <a:bodyPr wrap="none" rtlCol="0">
            <a:spAutoFit/>
          </a:bodyPr>
          <a:lstStyle/>
          <a:p>
            <a:pPr algn="l">
              <a:buNone/>
            </a:pPr>
            <a:r>
              <a:rPr lang="en-GB" sz="2000" b="1" dirty="0" smtClean="0">
                <a:solidFill>
                  <a:schemeClr val="accent1">
                    <a:lumMod val="50000"/>
                  </a:schemeClr>
                </a:solidFill>
                <a:latin typeface="Courier New" pitchFamily="49" charset="0"/>
                <a:cs typeface="Courier New" pitchFamily="49" charset="0"/>
              </a:rPr>
              <a:t>m1 &gt;&gt;= (</a:t>
            </a:r>
            <a:r>
              <a:rPr lang="en-GB" sz="2000" b="1" dirty="0" smtClean="0">
                <a:solidFill>
                  <a:schemeClr val="accent1">
                    <a:lumMod val="50000"/>
                  </a:schemeClr>
                </a:solidFill>
                <a:latin typeface="Courier New" pitchFamily="49" charset="0"/>
                <a:cs typeface="Courier New" pitchFamily="49" charset="0"/>
                <a:sym typeface="Symbol"/>
              </a:rPr>
              <a:t>x. m2 &gt;&gt;= y. m3)) =</a:t>
            </a:r>
            <a:endParaRPr lang="en-GB" sz="2000" b="1" dirty="0">
              <a:solidFill>
                <a:schemeClr val="accent1">
                  <a:lumMod val="50000"/>
                </a:schemeClr>
              </a:solidFill>
              <a:latin typeface="Courier New" pitchFamily="49" charset="0"/>
              <a:cs typeface="Courier New" pitchFamily="49" charset="0"/>
            </a:endParaRPr>
          </a:p>
        </p:txBody>
      </p:sp>
      <p:sp>
        <p:nvSpPr>
          <p:cNvPr id="15" name="Rectangle 14"/>
          <p:cNvSpPr>
            <a:spLocks noChangeArrowheads="1"/>
          </p:cNvSpPr>
          <p:nvPr/>
        </p:nvSpPr>
        <p:spPr bwMode="auto">
          <a:xfrm>
            <a:off x="990600" y="5848290"/>
            <a:ext cx="4775666" cy="400110"/>
          </a:xfrm>
          <a:prstGeom prst="rect">
            <a:avLst/>
          </a:prstGeom>
          <a:solidFill>
            <a:schemeClr val="accent3">
              <a:lumMod val="40000"/>
              <a:lumOff val="60000"/>
            </a:schemeClr>
          </a:solidFill>
          <a:ln>
            <a:noFill/>
          </a:ln>
        </p:spPr>
        <p:txBody>
          <a:bodyPr wrap="none" rtlCol="0">
            <a:spAutoFit/>
          </a:bodyPr>
          <a:lstStyle/>
          <a:p>
            <a:pPr algn="l">
              <a:buNone/>
            </a:pPr>
            <a:r>
              <a:rPr lang="en-GB" sz="2000" b="1" dirty="0" smtClean="0">
                <a:solidFill>
                  <a:schemeClr val="accent1">
                    <a:lumMod val="50000"/>
                  </a:schemeClr>
                </a:solidFill>
                <a:latin typeface="Courier New" pitchFamily="49" charset="0"/>
                <a:cs typeface="Courier New" pitchFamily="49" charset="0"/>
              </a:rPr>
              <a:t>(m1 &gt;&gt;= (</a:t>
            </a:r>
            <a:r>
              <a:rPr lang="en-GB" sz="2000" b="1" dirty="0" smtClean="0">
                <a:solidFill>
                  <a:schemeClr val="accent1">
                    <a:lumMod val="50000"/>
                  </a:schemeClr>
                </a:solidFill>
                <a:latin typeface="Courier New" pitchFamily="49" charset="0"/>
                <a:cs typeface="Courier New" pitchFamily="49" charset="0"/>
                <a:sym typeface="Symbol"/>
              </a:rPr>
              <a:t>x. m2)) &gt;&gt;= y. m3)</a:t>
            </a:r>
            <a:endParaRPr lang="en-GB" sz="2000" b="1" dirty="0">
              <a:solidFill>
                <a:schemeClr val="accent1">
                  <a:lumMod val="50000"/>
                </a:schemeClr>
              </a:solidFill>
              <a:latin typeface="Courier New" pitchFamily="49" charset="0"/>
              <a:cs typeface="Courier New" pitchFamily="49" charset="0"/>
            </a:endParaRPr>
          </a:p>
        </p:txBody>
      </p:sp>
    </p:spTree>
    <p:extLst>
      <p:ext uri="{BB962C8B-B14F-4D97-AF65-F5344CB8AC3E}">
        <p14:creationId xmlns="" xmlns:p14="http://schemas.microsoft.com/office/powerpoint/2010/main" val="25588773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Derived Laws for (&gt;&gt;) and done</a:t>
            </a:r>
            <a:endParaRPr lang="en-US" dirty="0"/>
          </a:p>
        </p:txBody>
      </p:sp>
      <p:sp>
        <p:nvSpPr>
          <p:cNvPr id="4" name="Rectangle 3"/>
          <p:cNvSpPr>
            <a:spLocks noChangeArrowheads="1"/>
          </p:cNvSpPr>
          <p:nvPr/>
        </p:nvSpPr>
        <p:spPr bwMode="auto">
          <a:xfrm>
            <a:off x="1435100" y="3949700"/>
            <a:ext cx="5724644" cy="1138773"/>
          </a:xfrm>
          <a:prstGeom prst="rect">
            <a:avLst/>
          </a:prstGeom>
          <a:solidFill>
            <a:schemeClr val="accent3">
              <a:lumMod val="40000"/>
              <a:lumOff val="60000"/>
            </a:schemeClr>
          </a:solidFill>
          <a:ln>
            <a:noFill/>
          </a:ln>
        </p:spPr>
        <p:txBody>
          <a:bodyPr wrap="none" rtlCol="0">
            <a:spAutoFit/>
          </a:bodyPr>
          <a:lstStyle/>
          <a:p>
            <a:pPr algn="l">
              <a:buNone/>
            </a:pPr>
            <a:r>
              <a:rPr lang="en-GB" sz="2000" b="1" dirty="0">
                <a:solidFill>
                  <a:schemeClr val="accent1">
                    <a:lumMod val="50000"/>
                  </a:schemeClr>
                </a:solidFill>
                <a:latin typeface="Courier New" pitchFamily="49" charset="0"/>
                <a:cs typeface="Courier New" pitchFamily="49" charset="0"/>
              </a:rPr>
              <a:t>done &gt;&gt;  </a:t>
            </a:r>
            <a:r>
              <a:rPr lang="en-GB" sz="2000" b="1" dirty="0" err="1">
                <a:solidFill>
                  <a:schemeClr val="accent1">
                    <a:lumMod val="50000"/>
                  </a:schemeClr>
                </a:solidFill>
                <a:latin typeface="Courier New" pitchFamily="49" charset="0"/>
                <a:cs typeface="Courier New" pitchFamily="49" charset="0"/>
              </a:rPr>
              <a:t>m</a:t>
            </a:r>
            <a:r>
              <a:rPr lang="en-GB" sz="2000" b="1" dirty="0">
                <a:solidFill>
                  <a:schemeClr val="accent1">
                    <a:lumMod val="50000"/>
                  </a:schemeClr>
                </a:solidFill>
                <a:latin typeface="Courier New" pitchFamily="49" charset="0"/>
                <a:cs typeface="Courier New" pitchFamily="49" charset="0"/>
              </a:rPr>
              <a:t>         = </a:t>
            </a:r>
            <a:r>
              <a:rPr lang="en-GB" sz="2000" b="1" dirty="0" err="1">
                <a:solidFill>
                  <a:schemeClr val="accent1">
                    <a:lumMod val="50000"/>
                  </a:schemeClr>
                </a:solidFill>
                <a:latin typeface="Courier New" pitchFamily="49" charset="0"/>
                <a:cs typeface="Courier New" pitchFamily="49" charset="0"/>
              </a:rPr>
              <a:t>m</a:t>
            </a:r>
            <a:endParaRPr lang="en-GB" sz="2000" b="1" dirty="0">
              <a:solidFill>
                <a:schemeClr val="accent1">
                  <a:lumMod val="50000"/>
                </a:schemeClr>
              </a:solidFill>
              <a:latin typeface="Courier New" pitchFamily="49" charset="0"/>
              <a:cs typeface="Courier New" pitchFamily="49" charset="0"/>
            </a:endParaRPr>
          </a:p>
          <a:p>
            <a:pPr algn="l">
              <a:buNone/>
            </a:pPr>
            <a:r>
              <a:rPr lang="en-GB" sz="2000" b="1" dirty="0" err="1">
                <a:solidFill>
                  <a:schemeClr val="accent1">
                    <a:lumMod val="50000"/>
                  </a:schemeClr>
                </a:solidFill>
                <a:latin typeface="Courier New" pitchFamily="49" charset="0"/>
                <a:cs typeface="Courier New" pitchFamily="49" charset="0"/>
              </a:rPr>
              <a:t>m</a:t>
            </a:r>
            <a:r>
              <a:rPr lang="en-GB" sz="2000" b="1" dirty="0">
                <a:solidFill>
                  <a:schemeClr val="accent1">
                    <a:lumMod val="50000"/>
                  </a:schemeClr>
                </a:solidFill>
                <a:latin typeface="Courier New" pitchFamily="49" charset="0"/>
                <a:cs typeface="Courier New" pitchFamily="49" charset="0"/>
              </a:rPr>
              <a:t>  &gt;&gt;  done        = </a:t>
            </a:r>
            <a:r>
              <a:rPr lang="en-GB" sz="2000" b="1" dirty="0" err="1">
                <a:solidFill>
                  <a:schemeClr val="accent1">
                    <a:lumMod val="50000"/>
                  </a:schemeClr>
                </a:solidFill>
                <a:latin typeface="Courier New" pitchFamily="49" charset="0"/>
                <a:cs typeface="Courier New" pitchFamily="49" charset="0"/>
              </a:rPr>
              <a:t>m</a:t>
            </a:r>
            <a:endParaRPr lang="en-GB" sz="2000" b="1" dirty="0">
              <a:solidFill>
                <a:schemeClr val="accent1">
                  <a:lumMod val="50000"/>
                </a:schemeClr>
              </a:solidFill>
              <a:latin typeface="Courier New" pitchFamily="49" charset="0"/>
              <a:cs typeface="Courier New" pitchFamily="49" charset="0"/>
            </a:endParaRPr>
          </a:p>
          <a:p>
            <a:pPr algn="l">
              <a:buNone/>
            </a:pPr>
            <a:r>
              <a:rPr lang="en-GB" sz="2000" b="1" dirty="0">
                <a:solidFill>
                  <a:schemeClr val="accent1">
                    <a:lumMod val="50000"/>
                  </a:schemeClr>
                </a:solidFill>
                <a:latin typeface="Courier New" pitchFamily="49" charset="0"/>
                <a:cs typeface="Courier New" pitchFamily="49" charset="0"/>
              </a:rPr>
              <a:t>m1 &gt;&gt; (m2 &gt;&gt; m3)  = (m1 &gt;&gt; m2) &gt;&gt; m3</a:t>
            </a:r>
          </a:p>
        </p:txBody>
      </p:sp>
      <p:sp>
        <p:nvSpPr>
          <p:cNvPr id="5" name="Rectangle 4"/>
          <p:cNvSpPr>
            <a:spLocks noChangeArrowheads="1"/>
          </p:cNvSpPr>
          <p:nvPr/>
        </p:nvSpPr>
        <p:spPr bwMode="auto">
          <a:xfrm>
            <a:off x="2057400" y="1651001"/>
            <a:ext cx="4493538" cy="1877437"/>
          </a:xfrm>
          <a:prstGeom prst="rect">
            <a:avLst/>
          </a:prstGeom>
          <a:solidFill>
            <a:schemeClr val="accent3">
              <a:lumMod val="40000"/>
              <a:lumOff val="60000"/>
            </a:schemeClr>
          </a:solidFill>
          <a:ln>
            <a:noFill/>
          </a:ln>
        </p:spPr>
        <p:txBody>
          <a:bodyPr wrap="none" rtlCol="0">
            <a:spAutoFit/>
          </a:bodyPr>
          <a:lstStyle/>
          <a:p>
            <a:pPr algn="l">
              <a:buNone/>
            </a:pPr>
            <a:r>
              <a:rPr lang="en-GB" sz="2000" b="1" dirty="0">
                <a:solidFill>
                  <a:schemeClr val="accent1">
                    <a:lumMod val="50000"/>
                  </a:schemeClr>
                </a:solidFill>
                <a:latin typeface="Courier New" pitchFamily="49" charset="0"/>
                <a:cs typeface="Courier New" pitchFamily="49" charset="0"/>
              </a:rPr>
              <a:t>(&gt;&gt;) :: IO a -&gt; IO </a:t>
            </a:r>
            <a:r>
              <a:rPr lang="en-GB" sz="2000" b="1" dirty="0" err="1">
                <a:solidFill>
                  <a:schemeClr val="accent1">
                    <a:lumMod val="50000"/>
                  </a:schemeClr>
                </a:solidFill>
                <a:latin typeface="Courier New" pitchFamily="49" charset="0"/>
                <a:cs typeface="Courier New" pitchFamily="49" charset="0"/>
              </a:rPr>
              <a:t>b</a:t>
            </a:r>
            <a:r>
              <a:rPr lang="en-GB" sz="2000" b="1" dirty="0">
                <a:solidFill>
                  <a:schemeClr val="accent1">
                    <a:lumMod val="50000"/>
                  </a:schemeClr>
                </a:solidFill>
                <a:latin typeface="Courier New" pitchFamily="49" charset="0"/>
                <a:cs typeface="Courier New" pitchFamily="49" charset="0"/>
              </a:rPr>
              <a:t> -&gt; IO </a:t>
            </a:r>
            <a:r>
              <a:rPr lang="en-GB" sz="2000" b="1" dirty="0" err="1">
                <a:solidFill>
                  <a:schemeClr val="accent1">
                    <a:lumMod val="50000"/>
                  </a:schemeClr>
                </a:solidFill>
                <a:latin typeface="Courier New" pitchFamily="49" charset="0"/>
                <a:cs typeface="Courier New" pitchFamily="49" charset="0"/>
              </a:rPr>
              <a:t>b</a:t>
            </a:r>
            <a:endParaRPr lang="en-GB" sz="2000" b="1" dirty="0">
              <a:solidFill>
                <a:schemeClr val="accent1">
                  <a:lumMod val="50000"/>
                </a:schemeClr>
              </a:solidFill>
              <a:latin typeface="Courier New" pitchFamily="49" charset="0"/>
              <a:cs typeface="Courier New" pitchFamily="49" charset="0"/>
            </a:endParaRPr>
          </a:p>
          <a:p>
            <a:pPr algn="l">
              <a:buNone/>
            </a:pPr>
            <a:r>
              <a:rPr lang="en-GB" sz="2000" b="1" dirty="0" err="1">
                <a:solidFill>
                  <a:schemeClr val="accent1">
                    <a:lumMod val="50000"/>
                  </a:schemeClr>
                </a:solidFill>
                <a:latin typeface="Courier New" pitchFamily="49" charset="0"/>
                <a:cs typeface="Courier New" pitchFamily="49" charset="0"/>
              </a:rPr>
              <a:t>m</a:t>
            </a:r>
            <a:r>
              <a:rPr lang="en-GB" sz="2000" b="1" dirty="0">
                <a:solidFill>
                  <a:schemeClr val="accent1">
                    <a:lumMod val="50000"/>
                  </a:schemeClr>
                </a:solidFill>
                <a:latin typeface="Courier New" pitchFamily="49" charset="0"/>
                <a:cs typeface="Courier New" pitchFamily="49" charset="0"/>
              </a:rPr>
              <a:t> &gt;&gt; </a:t>
            </a:r>
            <a:r>
              <a:rPr lang="en-GB" sz="2000" b="1" dirty="0" err="1">
                <a:solidFill>
                  <a:schemeClr val="accent1">
                    <a:lumMod val="50000"/>
                  </a:schemeClr>
                </a:solidFill>
                <a:latin typeface="Courier New" pitchFamily="49" charset="0"/>
                <a:cs typeface="Courier New" pitchFamily="49" charset="0"/>
              </a:rPr>
              <a:t>n</a:t>
            </a:r>
            <a:r>
              <a:rPr lang="en-GB" sz="2000" b="1" dirty="0">
                <a:solidFill>
                  <a:schemeClr val="accent1">
                    <a:lumMod val="50000"/>
                  </a:schemeClr>
                </a:solidFill>
                <a:latin typeface="Courier New" pitchFamily="49" charset="0"/>
                <a:cs typeface="Courier New" pitchFamily="49" charset="0"/>
              </a:rPr>
              <a:t>  =  </a:t>
            </a:r>
            <a:r>
              <a:rPr lang="en-GB" sz="2000" b="1" dirty="0" err="1">
                <a:solidFill>
                  <a:schemeClr val="accent1">
                    <a:lumMod val="50000"/>
                  </a:schemeClr>
                </a:solidFill>
                <a:latin typeface="Courier New" pitchFamily="49" charset="0"/>
                <a:cs typeface="Courier New" pitchFamily="49" charset="0"/>
              </a:rPr>
              <a:t>m</a:t>
            </a:r>
            <a:r>
              <a:rPr lang="en-GB" sz="2000" b="1" dirty="0">
                <a:solidFill>
                  <a:schemeClr val="accent1">
                    <a:lumMod val="50000"/>
                  </a:schemeClr>
                </a:solidFill>
                <a:latin typeface="Courier New" pitchFamily="49" charset="0"/>
                <a:cs typeface="Courier New" pitchFamily="49" charset="0"/>
              </a:rPr>
              <a:t> &gt;&gt;= (\_ -&gt; </a:t>
            </a:r>
            <a:r>
              <a:rPr lang="en-GB" sz="2000" b="1" dirty="0" err="1">
                <a:solidFill>
                  <a:schemeClr val="accent1">
                    <a:lumMod val="50000"/>
                  </a:schemeClr>
                </a:solidFill>
                <a:latin typeface="Courier New" pitchFamily="49" charset="0"/>
                <a:cs typeface="Courier New" pitchFamily="49" charset="0"/>
              </a:rPr>
              <a:t>n</a:t>
            </a:r>
            <a:r>
              <a:rPr lang="en-GB" sz="2000" b="1" dirty="0">
                <a:solidFill>
                  <a:schemeClr val="accent1">
                    <a:lumMod val="50000"/>
                  </a:schemeClr>
                </a:solidFill>
                <a:latin typeface="Courier New" pitchFamily="49" charset="0"/>
                <a:cs typeface="Courier New" pitchFamily="49" charset="0"/>
              </a:rPr>
              <a:t>)</a:t>
            </a:r>
          </a:p>
          <a:p>
            <a:pPr algn="l">
              <a:buNone/>
            </a:pPr>
            <a:endParaRPr lang="en-GB" sz="2000" b="1" dirty="0">
              <a:solidFill>
                <a:schemeClr val="accent1">
                  <a:lumMod val="50000"/>
                </a:schemeClr>
              </a:solidFill>
              <a:latin typeface="Courier New" pitchFamily="49" charset="0"/>
              <a:cs typeface="Courier New" pitchFamily="49" charset="0"/>
            </a:endParaRPr>
          </a:p>
          <a:p>
            <a:pPr algn="l">
              <a:buNone/>
            </a:pPr>
            <a:r>
              <a:rPr lang="en-GB" sz="2000" b="1" dirty="0">
                <a:solidFill>
                  <a:schemeClr val="accent1">
                    <a:lumMod val="50000"/>
                  </a:schemeClr>
                </a:solidFill>
                <a:latin typeface="Courier New" pitchFamily="49" charset="0"/>
                <a:cs typeface="Courier New" pitchFamily="49" charset="0"/>
              </a:rPr>
              <a:t>done :: IO ()</a:t>
            </a:r>
          </a:p>
          <a:p>
            <a:pPr algn="l">
              <a:buNone/>
            </a:pPr>
            <a:r>
              <a:rPr lang="en-GB" sz="2000" b="1" dirty="0">
                <a:solidFill>
                  <a:schemeClr val="accent1">
                    <a:lumMod val="50000"/>
                  </a:schemeClr>
                </a:solidFill>
                <a:latin typeface="Courier New" pitchFamily="49" charset="0"/>
                <a:cs typeface="Courier New" pitchFamily="49" charset="0"/>
              </a:rPr>
              <a:t>done = return ()</a:t>
            </a:r>
          </a:p>
        </p:txBody>
      </p:sp>
    </p:spTree>
    <p:extLst>
      <p:ext uri="{BB962C8B-B14F-4D97-AF65-F5344CB8AC3E}">
        <p14:creationId xmlns="" xmlns:p14="http://schemas.microsoft.com/office/powerpoint/2010/main" val="26583169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Reasoning</a:t>
            </a:r>
            <a:endParaRPr lang="en-US" dirty="0"/>
          </a:p>
        </p:txBody>
      </p:sp>
      <p:sp>
        <p:nvSpPr>
          <p:cNvPr id="3" name="Content Placeholder 2"/>
          <p:cNvSpPr>
            <a:spLocks noGrp="1"/>
          </p:cNvSpPr>
          <p:nvPr>
            <p:ph idx="1"/>
          </p:nvPr>
        </p:nvSpPr>
        <p:spPr/>
        <p:txBody>
          <a:bodyPr/>
          <a:lstStyle/>
          <a:p>
            <a:r>
              <a:rPr lang="en-US" dirty="0" smtClean="0"/>
              <a:t>Using the monad laws and </a:t>
            </a:r>
            <a:r>
              <a:rPr lang="en-US" dirty="0" err="1" smtClean="0"/>
              <a:t>equational</a:t>
            </a:r>
            <a:r>
              <a:rPr lang="en-US" dirty="0" smtClean="0"/>
              <a:t> reasoning, we can prove program properties</a:t>
            </a:r>
            <a:endParaRPr lang="en-US" dirty="0"/>
          </a:p>
        </p:txBody>
      </p:sp>
      <p:sp>
        <p:nvSpPr>
          <p:cNvPr id="4" name="Rectangle 3"/>
          <p:cNvSpPr>
            <a:spLocks noChangeArrowheads="1"/>
          </p:cNvSpPr>
          <p:nvPr/>
        </p:nvSpPr>
        <p:spPr bwMode="auto">
          <a:xfrm>
            <a:off x="1600200" y="2806701"/>
            <a:ext cx="5943600" cy="1138773"/>
          </a:xfrm>
          <a:prstGeom prst="rect">
            <a:avLst/>
          </a:prstGeom>
          <a:solidFill>
            <a:schemeClr val="accent3">
              <a:lumMod val="40000"/>
              <a:lumOff val="60000"/>
            </a:schemeClr>
          </a:solidFill>
          <a:ln>
            <a:noFill/>
          </a:ln>
        </p:spPr>
        <p:txBody>
          <a:bodyPr wrap="none" rtlCol="0">
            <a:spAutoFit/>
          </a:bodyPr>
          <a:lstStyle/>
          <a:p>
            <a:pPr algn="l">
              <a:buNone/>
            </a:pPr>
            <a:r>
              <a:rPr lang="en-GB" sz="2000" b="1" dirty="0" err="1">
                <a:solidFill>
                  <a:schemeClr val="accent1">
                    <a:lumMod val="50000"/>
                  </a:schemeClr>
                </a:solidFill>
                <a:latin typeface="Courier New" pitchFamily="49" charset="0"/>
                <a:cs typeface="Courier New" pitchFamily="49" charset="0"/>
              </a:rPr>
              <a:t>putStr</a:t>
            </a:r>
            <a:r>
              <a:rPr lang="en-GB" sz="2000" b="1" dirty="0">
                <a:solidFill>
                  <a:schemeClr val="accent1">
                    <a:lumMod val="50000"/>
                  </a:schemeClr>
                </a:solidFill>
                <a:latin typeface="Courier New" pitchFamily="49" charset="0"/>
                <a:cs typeface="Courier New" pitchFamily="49" charset="0"/>
              </a:rPr>
              <a:t> :: String -&gt; IO ()</a:t>
            </a:r>
          </a:p>
          <a:p>
            <a:pPr algn="l">
              <a:buNone/>
            </a:pPr>
            <a:r>
              <a:rPr lang="en-GB" sz="2000" b="1" dirty="0" err="1">
                <a:solidFill>
                  <a:schemeClr val="accent1">
                    <a:lumMod val="50000"/>
                  </a:schemeClr>
                </a:solidFill>
                <a:latin typeface="Courier New" pitchFamily="49" charset="0"/>
                <a:cs typeface="Courier New" pitchFamily="49" charset="0"/>
              </a:rPr>
              <a:t>putStr</a:t>
            </a:r>
            <a:r>
              <a:rPr lang="en-GB" sz="2000" b="1" dirty="0">
                <a:solidFill>
                  <a:schemeClr val="accent1">
                    <a:lumMod val="50000"/>
                  </a:schemeClr>
                </a:solidFill>
                <a:latin typeface="Courier New" pitchFamily="49" charset="0"/>
                <a:cs typeface="Courier New" pitchFamily="49" charset="0"/>
              </a:rPr>
              <a:t> [] = done</a:t>
            </a:r>
          </a:p>
          <a:p>
            <a:pPr algn="l">
              <a:buNone/>
            </a:pPr>
            <a:r>
              <a:rPr lang="en-GB" sz="2000" b="1" dirty="0" err="1">
                <a:solidFill>
                  <a:schemeClr val="accent1">
                    <a:lumMod val="50000"/>
                  </a:schemeClr>
                </a:solidFill>
                <a:latin typeface="Courier New" pitchFamily="49" charset="0"/>
                <a:cs typeface="Courier New" pitchFamily="49" charset="0"/>
              </a:rPr>
              <a:t>putStr</a:t>
            </a: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c:s</a:t>
            </a:r>
            <a:r>
              <a:rPr lang="en-GB" sz="2000" b="1" dirty="0">
                <a:solidFill>
                  <a:schemeClr val="accent1">
                    <a:lumMod val="50000"/>
                  </a:schemeClr>
                </a:solidFill>
                <a:latin typeface="Courier New" pitchFamily="49" charset="0"/>
                <a:cs typeface="Courier New" pitchFamily="49" charset="0"/>
              </a:rPr>
              <a:t>) = </a:t>
            </a:r>
            <a:r>
              <a:rPr lang="en-GB" sz="2000" b="1" dirty="0" err="1">
                <a:solidFill>
                  <a:schemeClr val="accent1">
                    <a:lumMod val="50000"/>
                  </a:schemeClr>
                </a:solidFill>
                <a:latin typeface="Courier New" pitchFamily="49" charset="0"/>
                <a:cs typeface="Courier New" pitchFamily="49" charset="0"/>
              </a:rPr>
              <a:t>putChar</a:t>
            </a: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c</a:t>
            </a:r>
            <a:r>
              <a:rPr lang="en-GB" sz="2000" b="1" dirty="0">
                <a:solidFill>
                  <a:schemeClr val="accent1">
                    <a:lumMod val="50000"/>
                  </a:schemeClr>
                </a:solidFill>
                <a:latin typeface="Courier New" pitchFamily="49" charset="0"/>
                <a:cs typeface="Courier New" pitchFamily="49" charset="0"/>
              </a:rPr>
              <a:t> &gt;&gt; </a:t>
            </a:r>
            <a:r>
              <a:rPr lang="en-GB" sz="2000" b="1" dirty="0" err="1">
                <a:solidFill>
                  <a:schemeClr val="accent1">
                    <a:lumMod val="50000"/>
                  </a:schemeClr>
                </a:solidFill>
                <a:latin typeface="Courier New" pitchFamily="49" charset="0"/>
                <a:cs typeface="Courier New" pitchFamily="49" charset="0"/>
              </a:rPr>
              <a:t>putStr</a:t>
            </a: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s</a:t>
            </a:r>
            <a:endParaRPr lang="en-GB" sz="2000" b="1" dirty="0">
              <a:solidFill>
                <a:schemeClr val="accent1">
                  <a:lumMod val="50000"/>
                </a:schemeClr>
              </a:solidFill>
              <a:latin typeface="Courier New" pitchFamily="49" charset="0"/>
              <a:cs typeface="Courier New" pitchFamily="49" charset="0"/>
            </a:endParaRPr>
          </a:p>
        </p:txBody>
      </p:sp>
      <p:sp>
        <p:nvSpPr>
          <p:cNvPr id="6" name="Rectangle 5"/>
          <p:cNvSpPr>
            <a:spLocks noChangeArrowheads="1"/>
          </p:cNvSpPr>
          <p:nvPr/>
        </p:nvSpPr>
        <p:spPr bwMode="auto">
          <a:xfrm>
            <a:off x="1314450" y="4140201"/>
            <a:ext cx="6515100" cy="772006"/>
          </a:xfrm>
          <a:prstGeom prst="rect">
            <a:avLst/>
          </a:prstGeom>
          <a:solidFill>
            <a:schemeClr val="accent6"/>
          </a:solidFill>
          <a:ln w="9525">
            <a:noFill/>
            <a:miter lim="800000"/>
            <a:headEnd/>
            <a:tailEnd/>
          </a:ln>
          <a:effectLst/>
        </p:spPr>
        <p:txBody>
          <a:bodyPr wrap="square">
            <a:prstTxWarp prst="textNoShape">
              <a:avLst/>
            </a:prstTxWarp>
            <a:spAutoFit/>
          </a:bodyPr>
          <a:lstStyle/>
          <a:p>
            <a:pPr marL="290513" indent="-290513" algn="l">
              <a:spcBef>
                <a:spcPts val="528"/>
              </a:spcBef>
              <a:buClr>
                <a:srgbClr val="FF3300"/>
              </a:buClr>
              <a:buNone/>
            </a:pPr>
            <a:r>
              <a:rPr lang="en-GB" sz="2000" b="1" dirty="0">
                <a:solidFill>
                  <a:srgbClr val="FFFF00"/>
                </a:solidFill>
                <a:latin typeface="Chalkboard"/>
                <a:cs typeface="Chalkboard"/>
              </a:rPr>
              <a:t>Proposition: </a:t>
            </a: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r</a:t>
            </a:r>
            <a:r>
              <a:rPr lang="en-GB" sz="2000" b="1" dirty="0" smtClean="0">
                <a:solidFill>
                  <a:schemeClr val="bg1"/>
                </a:solidFill>
                <a:latin typeface="Courier New" charset="0"/>
              </a:rPr>
              <a:t> &gt;&gt;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s</a:t>
            </a:r>
            <a:r>
              <a:rPr lang="en-GB" sz="2000" b="1" dirty="0" smtClean="0">
                <a:solidFill>
                  <a:schemeClr val="bg1"/>
                </a:solidFill>
                <a:latin typeface="Courier New" charset="0"/>
              </a:rPr>
              <a:t> =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r</a:t>
            </a:r>
            <a:r>
              <a:rPr lang="en-GB" sz="2000" b="1" dirty="0" smtClean="0">
                <a:solidFill>
                  <a:schemeClr val="bg1"/>
                </a:solidFill>
                <a:latin typeface="Courier New" charset="0"/>
              </a:rPr>
              <a:t> ++ </a:t>
            </a:r>
            <a:r>
              <a:rPr lang="en-GB" sz="2000" b="1" dirty="0" err="1" smtClean="0">
                <a:solidFill>
                  <a:schemeClr val="bg1"/>
                </a:solidFill>
                <a:latin typeface="Courier New" charset="0"/>
              </a:rPr>
              <a:t>s</a:t>
            </a:r>
            <a:r>
              <a:rPr lang="en-GB" sz="2000" b="1" dirty="0" smtClean="0">
                <a:solidFill>
                  <a:schemeClr val="bg1"/>
                </a:solidFill>
                <a:latin typeface="Courier New" charset="0"/>
              </a:rPr>
              <a:t>)</a:t>
            </a:r>
            <a:endParaRPr lang="en-GB" sz="2000" b="1" dirty="0">
              <a:solidFill>
                <a:schemeClr val="bg1"/>
              </a:solidFill>
              <a:latin typeface="Courier New" charset="0"/>
            </a:endParaRPr>
          </a:p>
        </p:txBody>
      </p:sp>
    </p:spTree>
    <p:extLst>
      <p:ext uri="{BB962C8B-B14F-4D97-AF65-F5344CB8AC3E}">
        <p14:creationId xmlns="" xmlns:p14="http://schemas.microsoft.com/office/powerpoint/2010/main" val="48248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Direct Approach</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Just add imperative constructs “the usual way”</a:t>
            </a:r>
          </a:p>
          <a:p>
            <a:pPr lvl="1"/>
            <a:r>
              <a:rPr lang="en-US" dirty="0" smtClean="0"/>
              <a:t>I/O via “functions” with side effects:</a:t>
            </a:r>
          </a:p>
          <a:p>
            <a:pPr lvl="1"/>
            <a:endParaRPr lang="en-US" dirty="0" smtClean="0"/>
          </a:p>
          <a:p>
            <a:pPr lvl="7"/>
            <a:endParaRPr lang="en-US" dirty="0" smtClean="0"/>
          </a:p>
          <a:p>
            <a:pPr lvl="1"/>
            <a:r>
              <a:rPr lang="en-US" dirty="0" smtClean="0"/>
              <a:t>Imperative operations via assignable reference cells:</a:t>
            </a:r>
          </a:p>
          <a:p>
            <a:pPr lvl="1"/>
            <a:endParaRPr lang="en-US" dirty="0" smtClean="0"/>
          </a:p>
          <a:p>
            <a:pPr lvl="1"/>
            <a:endParaRPr lang="en-US" dirty="0" smtClean="0"/>
          </a:p>
          <a:p>
            <a:pPr lvl="2"/>
            <a:endParaRPr lang="en-US" dirty="0"/>
          </a:p>
          <a:p>
            <a:pPr lvl="2"/>
            <a:endParaRPr lang="en-US" dirty="0" smtClean="0"/>
          </a:p>
          <a:p>
            <a:pPr lvl="1"/>
            <a:r>
              <a:rPr lang="en-US" dirty="0" smtClean="0"/>
              <a:t>Error recovery via exceptions</a:t>
            </a:r>
          </a:p>
          <a:p>
            <a:pPr lvl="1"/>
            <a:r>
              <a:rPr lang="en-US" dirty="0" smtClean="0"/>
              <a:t>Foreign language procedures mapped to “functions”</a:t>
            </a:r>
          </a:p>
          <a:p>
            <a:pPr lvl="1"/>
            <a:r>
              <a:rPr lang="en-US" dirty="0" smtClean="0"/>
              <a:t>Concurrency via operating system threads</a:t>
            </a:r>
          </a:p>
          <a:p>
            <a:r>
              <a:rPr lang="en-US" dirty="0" smtClean="0"/>
              <a:t>Can work if language determines evaluation order</a:t>
            </a:r>
          </a:p>
          <a:p>
            <a:pPr lvl="1"/>
            <a:r>
              <a:rPr lang="en-US" dirty="0" err="1" smtClean="0"/>
              <a:t>Ocaml</a:t>
            </a:r>
            <a:r>
              <a:rPr lang="en-US" dirty="0" smtClean="0"/>
              <a:t>, Standard ML are good examples of this approach</a:t>
            </a:r>
          </a:p>
          <a:p>
            <a:pPr lvl="1"/>
            <a:endParaRPr lang="en-US" dirty="0"/>
          </a:p>
        </p:txBody>
      </p:sp>
      <p:sp>
        <p:nvSpPr>
          <p:cNvPr id="4" name="TextBox 3"/>
          <p:cNvSpPr txBox="1"/>
          <p:nvPr/>
        </p:nvSpPr>
        <p:spPr>
          <a:xfrm>
            <a:off x="1375350" y="2495490"/>
            <a:ext cx="4339650" cy="400110"/>
          </a:xfrm>
          <a:prstGeom prst="rect">
            <a:avLst/>
          </a:prstGeom>
          <a:solidFill>
            <a:schemeClr val="accent3">
              <a:lumMod val="40000"/>
              <a:lumOff val="60000"/>
            </a:schemeClr>
          </a:solidFill>
          <a:ln>
            <a:noFill/>
          </a:ln>
        </p:spPr>
        <p:txBody>
          <a:bodyPr wrap="none" rtlCol="0">
            <a:spAutoFit/>
          </a:bodyPr>
          <a:lstStyle/>
          <a:p>
            <a:pPr>
              <a:buNone/>
            </a:pPr>
            <a:r>
              <a:rPr lang="en-GB" sz="2000" b="1" dirty="0" err="1" smtClean="0">
                <a:solidFill>
                  <a:schemeClr val="accent1">
                    <a:lumMod val="50000"/>
                  </a:schemeClr>
                </a:solidFill>
                <a:latin typeface="Courier New" pitchFamily="49" charset="0"/>
                <a:cs typeface="Courier New" pitchFamily="49" charset="0"/>
              </a:rPr>
              <a:t>putchar</a:t>
            </a:r>
            <a:r>
              <a:rPr lang="en-GB" sz="2000" b="1" dirty="0" smtClean="0">
                <a:solidFill>
                  <a:schemeClr val="accent1">
                    <a:lumMod val="50000"/>
                  </a:schemeClr>
                </a:solidFill>
                <a:latin typeface="Courier New" pitchFamily="49" charset="0"/>
                <a:cs typeface="Courier New" pitchFamily="49" charset="0"/>
              </a:rPr>
              <a:t> ‘</a:t>
            </a:r>
            <a:r>
              <a:rPr lang="en-GB" sz="2000" b="1" dirty="0" err="1" smtClean="0">
                <a:solidFill>
                  <a:schemeClr val="accent1">
                    <a:lumMod val="50000"/>
                  </a:schemeClr>
                </a:solidFill>
                <a:latin typeface="Courier New" pitchFamily="49" charset="0"/>
                <a:cs typeface="Courier New" pitchFamily="49" charset="0"/>
              </a:rPr>
              <a:t>x</a:t>
            </a:r>
            <a:r>
              <a:rPr lang="en-GB" sz="2000" b="1" dirty="0" smtClean="0">
                <a:solidFill>
                  <a:schemeClr val="accent1">
                    <a:lumMod val="50000"/>
                  </a:schemeClr>
                </a:solidFill>
                <a:latin typeface="Courier New" pitchFamily="49" charset="0"/>
                <a:cs typeface="Courier New" pitchFamily="49" charset="0"/>
              </a:rPr>
              <a:t>’ + </a:t>
            </a:r>
            <a:r>
              <a:rPr lang="en-GB" sz="2000" b="1" dirty="0" err="1" smtClean="0">
                <a:solidFill>
                  <a:schemeClr val="accent1">
                    <a:lumMod val="50000"/>
                  </a:schemeClr>
                </a:solidFill>
                <a:latin typeface="Courier New" pitchFamily="49" charset="0"/>
                <a:cs typeface="Courier New" pitchFamily="49" charset="0"/>
              </a:rPr>
              <a:t>putchar</a:t>
            </a:r>
            <a:r>
              <a:rPr lang="en-GB" sz="2000" b="1" dirty="0" smtClean="0">
                <a:solidFill>
                  <a:schemeClr val="accent1">
                    <a:lumMod val="50000"/>
                  </a:schemeClr>
                </a:solidFill>
                <a:latin typeface="Courier New" pitchFamily="49" charset="0"/>
                <a:cs typeface="Courier New" pitchFamily="49" charset="0"/>
              </a:rPr>
              <a:t> ‘</a:t>
            </a:r>
            <a:r>
              <a:rPr lang="en-GB" sz="2000" b="1" dirty="0" err="1" smtClean="0">
                <a:solidFill>
                  <a:schemeClr val="accent1">
                    <a:lumMod val="50000"/>
                  </a:schemeClr>
                </a:solidFill>
                <a:latin typeface="Courier New" pitchFamily="49" charset="0"/>
                <a:cs typeface="Courier New" pitchFamily="49" charset="0"/>
              </a:rPr>
              <a:t>y</a:t>
            </a:r>
            <a:r>
              <a:rPr lang="en-GB" sz="2000" b="1" dirty="0" smtClean="0">
                <a:solidFill>
                  <a:schemeClr val="accent1">
                    <a:lumMod val="50000"/>
                  </a:schemeClr>
                </a:solidFill>
                <a:latin typeface="Courier New" pitchFamily="49" charset="0"/>
                <a:cs typeface="Courier New" pitchFamily="49" charset="0"/>
              </a:rPr>
              <a:t>’ </a:t>
            </a:r>
          </a:p>
        </p:txBody>
      </p:sp>
      <p:sp>
        <p:nvSpPr>
          <p:cNvPr id="5" name="TextBox 4"/>
          <p:cNvSpPr txBox="1"/>
          <p:nvPr/>
        </p:nvSpPr>
        <p:spPr>
          <a:xfrm>
            <a:off x="1371600" y="3433227"/>
            <a:ext cx="6356369" cy="1138773"/>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2000" b="1">
                <a:solidFill>
                  <a:schemeClr val="accent1">
                    <a:lumMod val="50000"/>
                  </a:schemeClr>
                </a:solidFill>
                <a:latin typeface="Courier New" pitchFamily="49" charset="0"/>
                <a:cs typeface="Courier New" pitchFamily="49" charset="0"/>
              </a:defRPr>
            </a:lvl1pPr>
          </a:lstStyle>
          <a:p>
            <a:r>
              <a:rPr lang="en-GB" dirty="0" err="1"/>
              <a:t>z</a:t>
            </a:r>
            <a:r>
              <a:rPr lang="en-GB" dirty="0"/>
              <a:t> = ref 0; </a:t>
            </a:r>
            <a:r>
              <a:rPr lang="en-GB" dirty="0" err="1"/>
              <a:t>z</a:t>
            </a:r>
            <a:r>
              <a:rPr lang="en-GB" dirty="0"/>
              <a:t> := !</a:t>
            </a:r>
            <a:r>
              <a:rPr lang="en-GB" dirty="0" err="1"/>
              <a:t>z</a:t>
            </a:r>
            <a:r>
              <a:rPr lang="en-GB" dirty="0"/>
              <a:t> + 1;</a:t>
            </a:r>
          </a:p>
          <a:p>
            <a:r>
              <a:rPr lang="en-GB" dirty="0" err="1"/>
              <a:t>f(z</a:t>
            </a:r>
            <a:r>
              <a:rPr lang="en-GB" dirty="0"/>
              <a:t>);</a:t>
            </a:r>
          </a:p>
          <a:p>
            <a:r>
              <a:rPr lang="en-GB" dirty="0" err="1"/>
              <a:t>w</a:t>
            </a:r>
            <a:r>
              <a:rPr lang="en-GB" dirty="0"/>
              <a:t> = !</a:t>
            </a:r>
            <a:r>
              <a:rPr lang="en-GB" dirty="0" err="1"/>
              <a:t>z</a:t>
            </a:r>
            <a:r>
              <a:rPr lang="en-GB" dirty="0"/>
              <a:t>    </a:t>
            </a:r>
            <a:r>
              <a:rPr lang="en-GB" dirty="0">
                <a:solidFill>
                  <a:schemeClr val="accent2">
                    <a:lumMod val="50000"/>
                  </a:schemeClr>
                </a:solidFill>
              </a:rPr>
              <a:t>(* What is the value of </a:t>
            </a:r>
            <a:r>
              <a:rPr lang="en-GB" dirty="0" err="1">
                <a:solidFill>
                  <a:schemeClr val="accent2">
                    <a:lumMod val="50000"/>
                  </a:schemeClr>
                </a:solidFill>
              </a:rPr>
              <a:t>w</a:t>
            </a:r>
            <a:r>
              <a:rPr lang="en-GB" dirty="0">
                <a:solidFill>
                  <a:schemeClr val="accent2">
                    <a:lumMod val="50000"/>
                  </a:schemeClr>
                </a:solidFill>
              </a:rPr>
              <a:t>? *)</a:t>
            </a:r>
          </a:p>
        </p:txBody>
      </p:sp>
    </p:spTree>
    <p:extLst>
      <p:ext uri="{BB962C8B-B14F-4D97-AF65-F5344CB8AC3E}">
        <p14:creationId xmlns="" xmlns:p14="http://schemas.microsoft.com/office/powerpoint/2010/main" val="3146141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809750" y="508001"/>
            <a:ext cx="6032421" cy="1138773"/>
          </a:xfrm>
          <a:prstGeom prst="rect">
            <a:avLst/>
          </a:prstGeom>
          <a:solidFill>
            <a:schemeClr val="accent3">
              <a:lumMod val="40000"/>
              <a:lumOff val="60000"/>
            </a:schemeClr>
          </a:solidFill>
          <a:ln>
            <a:noFill/>
          </a:ln>
        </p:spPr>
        <p:txBody>
          <a:bodyPr wrap="none" rtlCol="0">
            <a:spAutoFit/>
          </a:bodyPr>
          <a:lstStyle/>
          <a:p>
            <a:pPr algn="l">
              <a:buNone/>
            </a:pPr>
            <a:r>
              <a:rPr lang="en-GB" sz="2000" b="1" dirty="0" err="1">
                <a:solidFill>
                  <a:schemeClr val="accent1">
                    <a:lumMod val="50000"/>
                  </a:schemeClr>
                </a:solidFill>
                <a:latin typeface="Courier New" pitchFamily="49" charset="0"/>
                <a:cs typeface="Courier New" pitchFamily="49" charset="0"/>
              </a:rPr>
              <a:t>putStr</a:t>
            </a:r>
            <a:r>
              <a:rPr lang="en-GB" sz="2000" b="1" dirty="0">
                <a:solidFill>
                  <a:schemeClr val="accent1">
                    <a:lumMod val="50000"/>
                  </a:schemeClr>
                </a:solidFill>
                <a:latin typeface="Courier New" pitchFamily="49" charset="0"/>
                <a:cs typeface="Courier New" pitchFamily="49" charset="0"/>
              </a:rPr>
              <a:t> :: String -&gt; IO ()</a:t>
            </a:r>
          </a:p>
          <a:p>
            <a:pPr algn="l">
              <a:buNone/>
            </a:pPr>
            <a:r>
              <a:rPr lang="en-GB" sz="2000" b="1" dirty="0" err="1">
                <a:solidFill>
                  <a:schemeClr val="accent1">
                    <a:lumMod val="50000"/>
                  </a:schemeClr>
                </a:solidFill>
                <a:latin typeface="Courier New" pitchFamily="49" charset="0"/>
                <a:cs typeface="Courier New" pitchFamily="49" charset="0"/>
              </a:rPr>
              <a:t>putStr</a:t>
            </a:r>
            <a:r>
              <a:rPr lang="en-GB" sz="2000" b="1" dirty="0">
                <a:solidFill>
                  <a:schemeClr val="accent1">
                    <a:lumMod val="50000"/>
                  </a:schemeClr>
                </a:solidFill>
                <a:latin typeface="Courier New" pitchFamily="49" charset="0"/>
                <a:cs typeface="Courier New" pitchFamily="49" charset="0"/>
              </a:rPr>
              <a:t> [] = done</a:t>
            </a:r>
          </a:p>
          <a:p>
            <a:pPr algn="l">
              <a:buNone/>
            </a:pPr>
            <a:r>
              <a:rPr lang="en-GB" sz="2000" b="1" dirty="0" err="1">
                <a:solidFill>
                  <a:schemeClr val="accent1">
                    <a:lumMod val="50000"/>
                  </a:schemeClr>
                </a:solidFill>
                <a:latin typeface="Courier New" pitchFamily="49" charset="0"/>
                <a:cs typeface="Courier New" pitchFamily="49" charset="0"/>
              </a:rPr>
              <a:t>putStr</a:t>
            </a: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c:cs</a:t>
            </a:r>
            <a:r>
              <a:rPr lang="en-GB" sz="2000" b="1" dirty="0">
                <a:solidFill>
                  <a:schemeClr val="accent1">
                    <a:lumMod val="50000"/>
                  </a:schemeClr>
                </a:solidFill>
                <a:latin typeface="Courier New" pitchFamily="49" charset="0"/>
                <a:cs typeface="Courier New" pitchFamily="49" charset="0"/>
              </a:rPr>
              <a:t>) = </a:t>
            </a:r>
            <a:r>
              <a:rPr lang="en-GB" sz="2000" b="1" dirty="0" err="1">
                <a:solidFill>
                  <a:schemeClr val="accent1">
                    <a:lumMod val="50000"/>
                  </a:schemeClr>
                </a:solidFill>
                <a:latin typeface="Courier New" pitchFamily="49" charset="0"/>
                <a:cs typeface="Courier New" pitchFamily="49" charset="0"/>
              </a:rPr>
              <a:t>putChar</a:t>
            </a: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c</a:t>
            </a:r>
            <a:r>
              <a:rPr lang="en-GB" sz="2000" b="1" dirty="0">
                <a:solidFill>
                  <a:schemeClr val="accent1">
                    <a:lumMod val="50000"/>
                  </a:schemeClr>
                </a:solidFill>
                <a:latin typeface="Courier New" pitchFamily="49" charset="0"/>
                <a:cs typeface="Courier New" pitchFamily="49" charset="0"/>
              </a:rPr>
              <a:t> &gt;&gt; </a:t>
            </a:r>
            <a:r>
              <a:rPr lang="en-GB" sz="2000" b="1" dirty="0" err="1">
                <a:solidFill>
                  <a:schemeClr val="accent1">
                    <a:lumMod val="50000"/>
                  </a:schemeClr>
                </a:solidFill>
                <a:latin typeface="Courier New" pitchFamily="49" charset="0"/>
                <a:cs typeface="Courier New" pitchFamily="49" charset="0"/>
              </a:rPr>
              <a:t>putStr</a:t>
            </a:r>
            <a:r>
              <a:rPr lang="en-GB" sz="2000" b="1" dirty="0">
                <a:solidFill>
                  <a:schemeClr val="accent1">
                    <a:lumMod val="50000"/>
                  </a:schemeClr>
                </a:solidFill>
                <a:latin typeface="Courier New" pitchFamily="49" charset="0"/>
                <a:cs typeface="Courier New" pitchFamily="49" charset="0"/>
              </a:rPr>
              <a:t> </a:t>
            </a:r>
            <a:r>
              <a:rPr lang="en-GB" sz="2000" b="1" dirty="0" err="1">
                <a:solidFill>
                  <a:schemeClr val="accent1">
                    <a:lumMod val="50000"/>
                  </a:schemeClr>
                </a:solidFill>
                <a:latin typeface="Courier New" pitchFamily="49" charset="0"/>
                <a:cs typeface="Courier New" pitchFamily="49" charset="0"/>
              </a:rPr>
              <a:t>cs</a:t>
            </a:r>
            <a:endParaRPr lang="en-GB" sz="2000" b="1" dirty="0">
              <a:solidFill>
                <a:schemeClr val="accent1">
                  <a:lumMod val="50000"/>
                </a:schemeClr>
              </a:solidFill>
              <a:latin typeface="Courier New" pitchFamily="49" charset="0"/>
              <a:cs typeface="Courier New" pitchFamily="49" charset="0"/>
            </a:endParaRPr>
          </a:p>
        </p:txBody>
      </p:sp>
      <p:sp>
        <p:nvSpPr>
          <p:cNvPr id="5" name="Rectangle 4"/>
          <p:cNvSpPr>
            <a:spLocks noChangeArrowheads="1"/>
          </p:cNvSpPr>
          <p:nvPr/>
        </p:nvSpPr>
        <p:spPr bwMode="auto">
          <a:xfrm>
            <a:off x="1809750" y="2870201"/>
            <a:ext cx="5943600" cy="3747180"/>
          </a:xfrm>
          <a:prstGeom prst="rect">
            <a:avLst/>
          </a:prstGeom>
          <a:solidFill>
            <a:schemeClr val="accent5"/>
          </a:solidFill>
          <a:ln w="9525">
            <a:noFill/>
            <a:miter lim="800000"/>
            <a:headEnd/>
            <a:tailEnd/>
          </a:ln>
          <a:effectLst/>
        </p:spPr>
        <p:txBody>
          <a:bodyPr wrap="square">
            <a:prstTxWarp prst="textNoShape">
              <a:avLst/>
            </a:prstTxWarp>
            <a:spAutoFit/>
          </a:bodyPr>
          <a:lstStyle/>
          <a:p>
            <a:pPr marL="290513" indent="-290513" algn="l">
              <a:spcBef>
                <a:spcPts val="528"/>
              </a:spcBef>
              <a:buClr>
                <a:srgbClr val="FF3300"/>
              </a:buClr>
              <a:buFont typeface="Wingdings" charset="2"/>
              <a:buNone/>
            </a:pPr>
            <a:r>
              <a:rPr lang="en-GB" sz="2000" b="1" dirty="0" smtClean="0">
                <a:solidFill>
                  <a:srgbClr val="FFFF00"/>
                </a:solidFill>
                <a:latin typeface="Chalkboard"/>
                <a:cs typeface="Chalkboard"/>
              </a:rPr>
              <a:t>Proof</a:t>
            </a:r>
            <a:r>
              <a:rPr lang="en-GB" sz="2000" b="1" dirty="0" smtClean="0">
                <a:solidFill>
                  <a:schemeClr val="bg1"/>
                </a:solidFill>
                <a:latin typeface="Chalkboard"/>
                <a:cs typeface="Chalkboard"/>
              </a:rPr>
              <a:t>: By induction on </a:t>
            </a:r>
            <a:r>
              <a:rPr lang="en-GB" sz="2000" b="1" dirty="0" err="1" smtClean="0">
                <a:solidFill>
                  <a:schemeClr val="bg1"/>
                </a:solidFill>
                <a:latin typeface="Chalkboard"/>
                <a:cs typeface="Chalkboard"/>
              </a:rPr>
              <a:t>r</a:t>
            </a:r>
            <a:r>
              <a:rPr lang="en-GB" sz="2000" b="1" dirty="0" smtClean="0">
                <a:solidFill>
                  <a:schemeClr val="bg1"/>
                </a:solidFill>
                <a:latin typeface="Chalkboard"/>
                <a:cs typeface="Chalkboard"/>
              </a:rPr>
              <a:t>.</a:t>
            </a:r>
          </a:p>
          <a:p>
            <a:pPr marL="290513" indent="-290513" algn="l">
              <a:spcBef>
                <a:spcPts val="528"/>
              </a:spcBef>
              <a:buClr>
                <a:srgbClr val="FF3300"/>
              </a:buClr>
              <a:buFont typeface="Wingdings" charset="2"/>
              <a:buNone/>
            </a:pPr>
            <a:r>
              <a:rPr lang="en-GB" sz="2000" b="1" dirty="0" smtClean="0">
                <a:solidFill>
                  <a:srgbClr val="FFFF00"/>
                </a:solidFill>
                <a:latin typeface="Chalkboard"/>
                <a:cs typeface="Chalkboard"/>
              </a:rPr>
              <a:t>Base case</a:t>
            </a:r>
            <a:r>
              <a:rPr lang="en-GB" sz="2000" b="1" dirty="0" smtClean="0">
                <a:solidFill>
                  <a:schemeClr val="bg1"/>
                </a:solidFill>
                <a:latin typeface="Chalkboard"/>
                <a:cs typeface="Chalkboard"/>
              </a:rPr>
              <a:t>: </a:t>
            </a:r>
            <a:r>
              <a:rPr lang="en-GB" sz="2000" b="1" dirty="0" err="1" smtClean="0">
                <a:solidFill>
                  <a:schemeClr val="bg1"/>
                </a:solidFill>
                <a:latin typeface="Courier New" charset="0"/>
              </a:rPr>
              <a:t>r</a:t>
            </a:r>
            <a:r>
              <a:rPr lang="en-GB" sz="2000" b="1" dirty="0" smtClean="0">
                <a:solidFill>
                  <a:schemeClr val="bg1"/>
                </a:solidFill>
                <a:latin typeface="Courier New" charset="0"/>
              </a:rPr>
              <a:t> </a:t>
            </a:r>
            <a:r>
              <a:rPr lang="en-GB" sz="2000" b="1" dirty="0" smtClean="0">
                <a:solidFill>
                  <a:schemeClr val="bg1"/>
                </a:solidFill>
                <a:latin typeface="Chalkboard"/>
                <a:cs typeface="Chalkboard"/>
              </a:rPr>
              <a:t>is</a:t>
            </a:r>
            <a:r>
              <a:rPr lang="en-GB" sz="2000" b="1" dirty="0" smtClean="0">
                <a:solidFill>
                  <a:schemeClr val="bg1"/>
                </a:solidFill>
                <a:latin typeface="Courier New" charset="0"/>
              </a:rPr>
              <a:t> []</a:t>
            </a: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 &gt;&gt;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s</a:t>
            </a:r>
            <a:endParaRPr lang="en-GB" sz="2000" b="1" dirty="0" smtClean="0">
              <a:solidFill>
                <a:schemeClr val="bg1"/>
              </a:solidFill>
              <a:latin typeface="Courier New" charset="0"/>
            </a:endParaRP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 (</a:t>
            </a:r>
            <a:r>
              <a:rPr lang="en-GB" sz="2000" b="1" dirty="0" smtClean="0">
                <a:solidFill>
                  <a:schemeClr val="bg1"/>
                </a:solidFill>
                <a:latin typeface="Chalkboard"/>
                <a:cs typeface="Chalkboard"/>
              </a:rPr>
              <a:t>definition of </a:t>
            </a:r>
            <a:r>
              <a:rPr lang="en-GB" sz="2000" b="1" dirty="0" err="1" smtClean="0">
                <a:solidFill>
                  <a:schemeClr val="bg1"/>
                </a:solidFill>
                <a:latin typeface="Chalkboard"/>
                <a:cs typeface="Chalkboard"/>
              </a:rPr>
              <a:t>putStr</a:t>
            </a:r>
            <a:r>
              <a:rPr lang="en-GB" sz="2000" b="1" dirty="0" smtClean="0">
                <a:solidFill>
                  <a:schemeClr val="bg1"/>
                </a:solidFill>
                <a:latin typeface="Courier New" charset="0"/>
              </a:rPr>
              <a:t>)</a:t>
            </a: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done &gt;&gt;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s</a:t>
            </a:r>
            <a:endParaRPr lang="en-GB" sz="2000" b="1" dirty="0" smtClean="0">
              <a:solidFill>
                <a:schemeClr val="bg1"/>
              </a:solidFill>
              <a:latin typeface="Courier New" charset="0"/>
            </a:endParaRP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 (</a:t>
            </a:r>
            <a:r>
              <a:rPr lang="en-GB" sz="2000" b="1" dirty="0" smtClean="0">
                <a:solidFill>
                  <a:schemeClr val="bg1"/>
                </a:solidFill>
                <a:latin typeface="Chalkboard"/>
                <a:cs typeface="Chalkboard"/>
              </a:rPr>
              <a:t>first monad law for </a:t>
            </a:r>
            <a:r>
              <a:rPr lang="en-GB" sz="2000" b="1" dirty="0" smtClean="0">
                <a:solidFill>
                  <a:schemeClr val="bg1"/>
                </a:solidFill>
                <a:latin typeface="Courier New" charset="0"/>
              </a:rPr>
              <a:t>&gt;&gt;)</a:t>
            </a: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s</a:t>
            </a:r>
            <a:endParaRPr lang="en-GB" sz="2000" b="1" dirty="0" smtClean="0">
              <a:solidFill>
                <a:schemeClr val="bg1"/>
              </a:solidFill>
              <a:latin typeface="Courier New" charset="0"/>
            </a:endParaRP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 (definition of ++)</a:t>
            </a: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 ++ </a:t>
            </a:r>
            <a:r>
              <a:rPr lang="en-GB" sz="2000" b="1" dirty="0" err="1" smtClean="0">
                <a:solidFill>
                  <a:schemeClr val="bg1"/>
                </a:solidFill>
                <a:latin typeface="Courier New" charset="0"/>
              </a:rPr>
              <a:t>s</a:t>
            </a:r>
            <a:r>
              <a:rPr lang="en-GB" sz="2000" b="1" dirty="0" smtClean="0">
                <a:solidFill>
                  <a:schemeClr val="bg1"/>
                </a:solidFill>
                <a:latin typeface="Courier New" charset="0"/>
              </a:rPr>
              <a:t>) </a:t>
            </a:r>
          </a:p>
          <a:p>
            <a:pPr marL="290513" indent="-290513" algn="l">
              <a:spcBef>
                <a:spcPts val="528"/>
              </a:spcBef>
              <a:buClr>
                <a:srgbClr val="FF3300"/>
              </a:buClr>
              <a:buFont typeface="Wingdings" charset="2"/>
              <a:buNone/>
            </a:pPr>
            <a:r>
              <a:rPr lang="en-GB" sz="2000" b="1" dirty="0" smtClean="0">
                <a:solidFill>
                  <a:srgbClr val="FFFF00"/>
                </a:solidFill>
                <a:latin typeface="Chalkboard"/>
                <a:cs typeface="Chalkboard"/>
              </a:rPr>
              <a:t>Induction case</a:t>
            </a:r>
            <a:r>
              <a:rPr lang="en-GB" sz="2000" b="1" dirty="0" smtClean="0">
                <a:solidFill>
                  <a:schemeClr val="bg1"/>
                </a:solidFill>
                <a:latin typeface="Chalkboard"/>
                <a:cs typeface="Chalkboard"/>
              </a:rPr>
              <a:t>: </a:t>
            </a:r>
            <a:r>
              <a:rPr lang="en-GB" sz="2000" b="1" dirty="0" err="1" smtClean="0">
                <a:solidFill>
                  <a:schemeClr val="bg1"/>
                </a:solidFill>
                <a:latin typeface="Courier New" charset="0"/>
              </a:rPr>
              <a:t>r</a:t>
            </a:r>
            <a:r>
              <a:rPr lang="en-GB" sz="2000" b="1" dirty="0" smtClean="0">
                <a:solidFill>
                  <a:schemeClr val="bg1"/>
                </a:solidFill>
                <a:latin typeface="Courier New" charset="0"/>
              </a:rPr>
              <a:t> </a:t>
            </a:r>
            <a:r>
              <a:rPr lang="en-GB" sz="2000" b="1" dirty="0" smtClean="0">
                <a:solidFill>
                  <a:schemeClr val="bg1"/>
                </a:solidFill>
                <a:latin typeface="Chalkboard"/>
                <a:cs typeface="Chalkboard"/>
              </a:rPr>
              <a:t>is </a:t>
            </a:r>
            <a:r>
              <a:rPr lang="en-GB" sz="2000" b="1" dirty="0" smtClean="0">
                <a:solidFill>
                  <a:schemeClr val="bg1"/>
                </a:solidFill>
                <a:latin typeface="Courier New" charset="0"/>
              </a:rPr>
              <a:t>(</a:t>
            </a:r>
            <a:r>
              <a:rPr lang="en-GB" sz="2000" b="1" dirty="0" err="1" smtClean="0">
                <a:solidFill>
                  <a:schemeClr val="bg1"/>
                </a:solidFill>
                <a:latin typeface="Courier New" charset="0"/>
              </a:rPr>
              <a:t>c:cs</a:t>
            </a:r>
            <a:r>
              <a:rPr lang="en-GB" sz="2000" b="1" dirty="0" smtClean="0">
                <a:solidFill>
                  <a:schemeClr val="bg1"/>
                </a:solidFill>
                <a:latin typeface="Courier New" charset="0"/>
              </a:rPr>
              <a:t>) </a:t>
            </a:r>
            <a:r>
              <a:rPr lang="en-US" sz="2000" b="1" dirty="0" smtClean="0">
                <a:solidFill>
                  <a:schemeClr val="bg1"/>
                </a:solidFill>
                <a:latin typeface="Courier New" charset="0"/>
              </a:rPr>
              <a:t>…</a:t>
            </a:r>
            <a:endParaRPr lang="en-GB" sz="2000" b="1" dirty="0" smtClean="0">
              <a:solidFill>
                <a:schemeClr val="bg1"/>
              </a:solidFill>
              <a:latin typeface="Courier New" charset="0"/>
            </a:endParaRPr>
          </a:p>
        </p:txBody>
      </p:sp>
      <p:sp>
        <p:nvSpPr>
          <p:cNvPr id="6" name="Rectangle 5"/>
          <p:cNvSpPr>
            <a:spLocks noChangeArrowheads="1"/>
          </p:cNvSpPr>
          <p:nvPr/>
        </p:nvSpPr>
        <p:spPr bwMode="auto">
          <a:xfrm>
            <a:off x="1524000" y="1790701"/>
            <a:ext cx="6515100" cy="772006"/>
          </a:xfrm>
          <a:prstGeom prst="rect">
            <a:avLst/>
          </a:prstGeom>
          <a:solidFill>
            <a:schemeClr val="accent6"/>
          </a:solidFill>
          <a:ln w="9525">
            <a:noFill/>
            <a:miter lim="800000"/>
            <a:headEnd/>
            <a:tailEnd/>
          </a:ln>
          <a:effectLst/>
        </p:spPr>
        <p:txBody>
          <a:bodyPr wrap="square">
            <a:prstTxWarp prst="textNoShape">
              <a:avLst/>
            </a:prstTxWarp>
            <a:spAutoFit/>
          </a:bodyPr>
          <a:lstStyle/>
          <a:p>
            <a:pPr marL="290513" indent="-290513" algn="l">
              <a:spcBef>
                <a:spcPts val="528"/>
              </a:spcBef>
              <a:buClr>
                <a:srgbClr val="FF3300"/>
              </a:buClr>
              <a:buFont typeface="Wingdings" charset="2"/>
              <a:buNone/>
            </a:pPr>
            <a:r>
              <a:rPr lang="en-GB" sz="2000" b="1" dirty="0" smtClean="0">
                <a:solidFill>
                  <a:srgbClr val="FFFF00"/>
                </a:solidFill>
                <a:latin typeface="Chalkboard"/>
                <a:cs typeface="Chalkboard"/>
              </a:rPr>
              <a:t>Proposition</a:t>
            </a:r>
            <a:r>
              <a:rPr lang="en-GB" sz="2000" b="1" dirty="0" smtClean="0">
                <a:solidFill>
                  <a:schemeClr val="bg1"/>
                </a:solidFill>
                <a:latin typeface="Courier New" charset="0"/>
              </a:rPr>
              <a:t>: </a:t>
            </a: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r</a:t>
            </a:r>
            <a:r>
              <a:rPr lang="en-GB" sz="2000" b="1" dirty="0" smtClean="0">
                <a:solidFill>
                  <a:schemeClr val="bg1"/>
                </a:solidFill>
                <a:latin typeface="Courier New" charset="0"/>
              </a:rPr>
              <a:t> &gt;&gt;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s</a:t>
            </a:r>
            <a:r>
              <a:rPr lang="en-GB" sz="2000" b="1" dirty="0" smtClean="0">
                <a:solidFill>
                  <a:schemeClr val="bg1"/>
                </a:solidFill>
                <a:latin typeface="Courier New" charset="0"/>
              </a:rPr>
              <a:t> =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r</a:t>
            </a:r>
            <a:r>
              <a:rPr lang="en-GB" sz="2000" b="1" dirty="0" smtClean="0">
                <a:solidFill>
                  <a:schemeClr val="bg1"/>
                </a:solidFill>
                <a:latin typeface="Courier New" charset="0"/>
              </a:rPr>
              <a:t> ++ </a:t>
            </a:r>
            <a:r>
              <a:rPr lang="en-GB" sz="2000" b="1" dirty="0" err="1" smtClean="0">
                <a:solidFill>
                  <a:schemeClr val="bg1"/>
                </a:solidFill>
                <a:latin typeface="Courier New" charset="0"/>
              </a:rPr>
              <a:t>s</a:t>
            </a:r>
            <a:r>
              <a:rPr lang="en-GB" sz="2000" b="1" dirty="0" smtClean="0">
                <a:solidFill>
                  <a:schemeClr val="bg1"/>
                </a:solidFill>
                <a:latin typeface="Courier New" charset="0"/>
              </a:rPr>
              <a:t>)</a:t>
            </a:r>
            <a:endParaRPr lang="en-GB" sz="2000" b="1" dirty="0">
              <a:solidFill>
                <a:schemeClr val="bg1"/>
              </a:solidFill>
              <a:latin typeface="Courier New" charset="0"/>
            </a:endParaRPr>
          </a:p>
        </p:txBody>
      </p:sp>
    </p:spTree>
    <p:extLst>
      <p:ext uri="{BB962C8B-B14F-4D97-AF65-F5344CB8AC3E}">
        <p14:creationId xmlns="" xmlns:p14="http://schemas.microsoft.com/office/powerpoint/2010/main" val="2372276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Structures</a:t>
            </a:r>
            <a:endParaRPr lang="en-US" dirty="0"/>
          </a:p>
        </p:txBody>
      </p:sp>
      <p:sp>
        <p:nvSpPr>
          <p:cNvPr id="3" name="Content Placeholder 2"/>
          <p:cNvSpPr>
            <a:spLocks noGrp="1"/>
          </p:cNvSpPr>
          <p:nvPr>
            <p:ph idx="1"/>
          </p:nvPr>
        </p:nvSpPr>
        <p:spPr/>
        <p:txBody>
          <a:bodyPr/>
          <a:lstStyle/>
          <a:p>
            <a:r>
              <a:rPr lang="en-US" dirty="0" smtClean="0"/>
              <a:t>Values of type (</a:t>
            </a:r>
            <a:r>
              <a:rPr lang="en-US" sz="2500" b="1" dirty="0">
                <a:solidFill>
                  <a:schemeClr val="accent1"/>
                </a:solidFill>
                <a:latin typeface="Courier New"/>
                <a:cs typeface="Courier New"/>
              </a:rPr>
              <a:t>IO t</a:t>
            </a:r>
            <a:r>
              <a:rPr lang="en-US" dirty="0" smtClean="0"/>
              <a:t>) are first class, so we can define our own control structures</a:t>
            </a:r>
          </a:p>
          <a:p>
            <a:endParaRPr lang="en-US" dirty="0" smtClean="0"/>
          </a:p>
          <a:p>
            <a:endParaRPr lang="en-US" dirty="0" smtClean="0"/>
          </a:p>
          <a:p>
            <a:endParaRPr lang="en-US" dirty="0" smtClean="0"/>
          </a:p>
          <a:p>
            <a:endParaRPr lang="en-US" dirty="0" smtClean="0"/>
          </a:p>
          <a:p>
            <a:r>
              <a:rPr lang="en-US" dirty="0" smtClean="0"/>
              <a:t>Example use:</a:t>
            </a:r>
            <a:endParaRPr lang="en-US" dirty="0"/>
          </a:p>
        </p:txBody>
      </p:sp>
      <p:sp>
        <p:nvSpPr>
          <p:cNvPr id="5" name="Rectangle 4"/>
          <p:cNvSpPr>
            <a:spLocks noChangeArrowheads="1"/>
          </p:cNvSpPr>
          <p:nvPr/>
        </p:nvSpPr>
        <p:spPr bwMode="auto">
          <a:xfrm>
            <a:off x="2142966" y="2717800"/>
            <a:ext cx="5416868" cy="2246769"/>
          </a:xfrm>
          <a:prstGeom prst="rect">
            <a:avLst/>
          </a:prstGeom>
          <a:solidFill>
            <a:schemeClr val="accent3">
              <a:lumMod val="40000"/>
              <a:lumOff val="60000"/>
            </a:schemeClr>
          </a:solidFill>
          <a:ln>
            <a:noFill/>
          </a:ln>
        </p:spPr>
        <p:txBody>
          <a:bodyPr wrap="none" rtlCol="0">
            <a:spAutoFit/>
          </a:bodyPr>
          <a:lstStyle/>
          <a:p>
            <a:pPr algn="l">
              <a:buNone/>
            </a:pPr>
            <a:r>
              <a:rPr lang="en-US" sz="2000" b="1" dirty="0">
                <a:solidFill>
                  <a:schemeClr val="accent1">
                    <a:lumMod val="50000"/>
                  </a:schemeClr>
                </a:solidFill>
                <a:latin typeface="Courier New" pitchFamily="49" charset="0"/>
                <a:cs typeface="Courier New" pitchFamily="49" charset="0"/>
              </a:rPr>
              <a:t>forever :: IO () -&gt; IO ()</a:t>
            </a:r>
          </a:p>
          <a:p>
            <a:pPr algn="l">
              <a:buNone/>
            </a:pPr>
            <a:r>
              <a:rPr lang="en-US" sz="2000" b="1" dirty="0">
                <a:solidFill>
                  <a:schemeClr val="accent1">
                    <a:lumMod val="50000"/>
                  </a:schemeClr>
                </a:solidFill>
                <a:latin typeface="Courier New" pitchFamily="49" charset="0"/>
                <a:cs typeface="Courier New" pitchFamily="49" charset="0"/>
              </a:rPr>
              <a:t>forever a = a &gt;&gt; forever a</a:t>
            </a:r>
          </a:p>
          <a:p>
            <a:pPr algn="l">
              <a:buNone/>
            </a:pPr>
            <a:endParaRPr lang="en-US" sz="2000" b="1" dirty="0">
              <a:solidFill>
                <a:schemeClr val="accent1">
                  <a:lumMod val="50000"/>
                </a:schemeClr>
              </a:solidFill>
              <a:latin typeface="Courier New" pitchFamily="49" charset="0"/>
              <a:cs typeface="Courier New" pitchFamily="49" charset="0"/>
            </a:endParaRPr>
          </a:p>
          <a:p>
            <a:pPr algn="l">
              <a:buNone/>
            </a:pPr>
            <a:r>
              <a:rPr lang="en-US" sz="2000" b="1" dirty="0" err="1">
                <a:solidFill>
                  <a:schemeClr val="accent1">
                    <a:lumMod val="50000"/>
                  </a:schemeClr>
                </a:solidFill>
                <a:latin typeface="Courier New" pitchFamily="49" charset="0"/>
                <a:cs typeface="Courier New" pitchFamily="49" charset="0"/>
              </a:rPr>
              <a:t>repeatN</a:t>
            </a:r>
            <a:r>
              <a:rPr lang="en-US" sz="2000" b="1" dirty="0">
                <a:solidFill>
                  <a:schemeClr val="accent1">
                    <a:lumMod val="50000"/>
                  </a:schemeClr>
                </a:solidFill>
                <a:latin typeface="Courier New" pitchFamily="49" charset="0"/>
                <a:cs typeface="Courier New" pitchFamily="49" charset="0"/>
              </a:rPr>
              <a:t> :: </a:t>
            </a:r>
            <a:r>
              <a:rPr lang="en-US" sz="2000" b="1" dirty="0" err="1">
                <a:solidFill>
                  <a:schemeClr val="accent1">
                    <a:lumMod val="50000"/>
                  </a:schemeClr>
                </a:solidFill>
                <a:latin typeface="Courier New" pitchFamily="49" charset="0"/>
                <a:cs typeface="Courier New" pitchFamily="49" charset="0"/>
              </a:rPr>
              <a:t>Int</a:t>
            </a:r>
            <a:r>
              <a:rPr lang="en-US" sz="2000" b="1" dirty="0">
                <a:solidFill>
                  <a:schemeClr val="accent1">
                    <a:lumMod val="50000"/>
                  </a:schemeClr>
                </a:solidFill>
                <a:latin typeface="Courier New" pitchFamily="49" charset="0"/>
                <a:cs typeface="Courier New" pitchFamily="49" charset="0"/>
              </a:rPr>
              <a:t> -&gt; IO () -&gt; IO ()</a:t>
            </a:r>
          </a:p>
          <a:p>
            <a:pPr algn="l">
              <a:buNone/>
            </a:pPr>
            <a:r>
              <a:rPr lang="en-US" sz="2000" b="1" dirty="0" err="1">
                <a:solidFill>
                  <a:schemeClr val="accent1">
                    <a:lumMod val="50000"/>
                  </a:schemeClr>
                </a:solidFill>
                <a:latin typeface="Courier New" pitchFamily="49" charset="0"/>
                <a:cs typeface="Courier New" pitchFamily="49" charset="0"/>
              </a:rPr>
              <a:t>repeatN</a:t>
            </a:r>
            <a:r>
              <a:rPr lang="en-US" sz="2000" b="1" dirty="0">
                <a:solidFill>
                  <a:schemeClr val="accent1">
                    <a:lumMod val="50000"/>
                  </a:schemeClr>
                </a:solidFill>
                <a:latin typeface="Courier New" pitchFamily="49" charset="0"/>
                <a:cs typeface="Courier New" pitchFamily="49" charset="0"/>
              </a:rPr>
              <a:t> 0 a = return ()</a:t>
            </a:r>
          </a:p>
          <a:p>
            <a:pPr algn="l">
              <a:buNone/>
            </a:pPr>
            <a:r>
              <a:rPr lang="en-US" sz="2000" b="1" dirty="0" err="1">
                <a:solidFill>
                  <a:schemeClr val="accent1">
                    <a:lumMod val="50000"/>
                  </a:schemeClr>
                </a:solidFill>
                <a:latin typeface="Courier New" pitchFamily="49" charset="0"/>
                <a:cs typeface="Courier New" pitchFamily="49" charset="0"/>
              </a:rPr>
              <a:t>repeatN</a:t>
            </a:r>
            <a:r>
              <a:rPr lang="en-US" sz="2000" b="1" dirty="0">
                <a:solidFill>
                  <a:schemeClr val="accent1">
                    <a:lumMod val="50000"/>
                  </a:schemeClr>
                </a:solidFill>
                <a:latin typeface="Courier New" pitchFamily="49" charset="0"/>
                <a:cs typeface="Courier New" pitchFamily="49" charset="0"/>
              </a:rPr>
              <a:t> </a:t>
            </a:r>
            <a:r>
              <a:rPr lang="en-US" sz="2000" b="1" dirty="0" err="1">
                <a:solidFill>
                  <a:schemeClr val="accent1">
                    <a:lumMod val="50000"/>
                  </a:schemeClr>
                </a:solidFill>
                <a:latin typeface="Courier New" pitchFamily="49" charset="0"/>
                <a:cs typeface="Courier New" pitchFamily="49" charset="0"/>
              </a:rPr>
              <a:t>n</a:t>
            </a:r>
            <a:r>
              <a:rPr lang="en-US" sz="2000" b="1" dirty="0">
                <a:solidFill>
                  <a:schemeClr val="accent1">
                    <a:lumMod val="50000"/>
                  </a:schemeClr>
                </a:solidFill>
                <a:latin typeface="Courier New" pitchFamily="49" charset="0"/>
                <a:cs typeface="Courier New" pitchFamily="49" charset="0"/>
              </a:rPr>
              <a:t> a = a &gt;&gt; </a:t>
            </a:r>
            <a:r>
              <a:rPr lang="en-US" sz="2000" b="1" dirty="0" err="1">
                <a:solidFill>
                  <a:schemeClr val="accent1">
                    <a:lumMod val="50000"/>
                  </a:schemeClr>
                </a:solidFill>
                <a:latin typeface="Courier New" pitchFamily="49" charset="0"/>
                <a:cs typeface="Courier New" pitchFamily="49" charset="0"/>
              </a:rPr>
              <a:t>repeatN</a:t>
            </a:r>
            <a:r>
              <a:rPr lang="en-US" sz="2000" b="1" dirty="0">
                <a:solidFill>
                  <a:schemeClr val="accent1">
                    <a:lumMod val="50000"/>
                  </a:schemeClr>
                </a:solidFill>
                <a:latin typeface="Courier New" pitchFamily="49" charset="0"/>
                <a:cs typeface="Courier New" pitchFamily="49" charset="0"/>
              </a:rPr>
              <a:t> (n-1) a</a:t>
            </a:r>
          </a:p>
        </p:txBody>
      </p:sp>
      <p:sp>
        <p:nvSpPr>
          <p:cNvPr id="6" name="Rectangle 5"/>
          <p:cNvSpPr>
            <a:spLocks noChangeArrowheads="1"/>
          </p:cNvSpPr>
          <p:nvPr/>
        </p:nvSpPr>
        <p:spPr bwMode="auto">
          <a:xfrm>
            <a:off x="2450743" y="5930900"/>
            <a:ext cx="4801314" cy="400110"/>
          </a:xfrm>
          <a:prstGeom prst="rect">
            <a:avLst/>
          </a:prstGeom>
          <a:solidFill>
            <a:schemeClr val="accent3">
              <a:lumMod val="40000"/>
              <a:lumOff val="60000"/>
            </a:schemeClr>
          </a:solidFill>
          <a:ln>
            <a:noFill/>
          </a:ln>
        </p:spPr>
        <p:txBody>
          <a:bodyPr wrap="none" rtlCol="0">
            <a:spAutoFit/>
          </a:bodyPr>
          <a:lstStyle/>
          <a:p>
            <a:pPr algn="l">
              <a:buNone/>
            </a:pPr>
            <a:r>
              <a:rPr lang="en-US" sz="2000" b="1" dirty="0">
                <a:solidFill>
                  <a:schemeClr val="accent1">
                    <a:lumMod val="50000"/>
                  </a:schemeClr>
                </a:solidFill>
                <a:latin typeface="Courier New" pitchFamily="49" charset="0"/>
                <a:cs typeface="Courier New" pitchFamily="49" charset="0"/>
              </a:rPr>
              <a:t> Main&gt; </a:t>
            </a:r>
            <a:r>
              <a:rPr lang="en-US" sz="2000" b="1" dirty="0" err="1">
                <a:solidFill>
                  <a:schemeClr val="accent1">
                    <a:lumMod val="50000"/>
                  </a:schemeClr>
                </a:solidFill>
                <a:latin typeface="Courier New" pitchFamily="49" charset="0"/>
                <a:cs typeface="Courier New" pitchFamily="49" charset="0"/>
              </a:rPr>
              <a:t>repeatN</a:t>
            </a:r>
            <a:r>
              <a:rPr lang="en-US" sz="2000" b="1" dirty="0">
                <a:solidFill>
                  <a:schemeClr val="accent1">
                    <a:lumMod val="50000"/>
                  </a:schemeClr>
                </a:solidFill>
                <a:latin typeface="Courier New" pitchFamily="49" charset="0"/>
                <a:cs typeface="Courier New" pitchFamily="49" charset="0"/>
              </a:rPr>
              <a:t> 5 (</a:t>
            </a:r>
            <a:r>
              <a:rPr lang="en-US" sz="2000" b="1" dirty="0" err="1">
                <a:solidFill>
                  <a:schemeClr val="accent1">
                    <a:lumMod val="50000"/>
                  </a:schemeClr>
                </a:solidFill>
                <a:latin typeface="Courier New" pitchFamily="49" charset="0"/>
                <a:cs typeface="Courier New" pitchFamily="49" charset="0"/>
              </a:rPr>
              <a:t>putChar</a:t>
            </a:r>
            <a:r>
              <a:rPr lang="en-US" sz="2000" b="1" dirty="0">
                <a:solidFill>
                  <a:schemeClr val="accent1">
                    <a:lumMod val="50000"/>
                  </a:schemeClr>
                </a:solidFill>
                <a:latin typeface="Courier New" pitchFamily="49" charset="0"/>
                <a:cs typeface="Courier New" pitchFamily="49" charset="0"/>
              </a:rPr>
              <a:t> '</a:t>
            </a:r>
            <a:r>
              <a:rPr lang="en-US" sz="2000" b="1" dirty="0" err="1">
                <a:solidFill>
                  <a:schemeClr val="accent1">
                    <a:lumMod val="50000"/>
                  </a:schemeClr>
                </a:solidFill>
                <a:latin typeface="Courier New" pitchFamily="49" charset="0"/>
                <a:cs typeface="Courier New" pitchFamily="49" charset="0"/>
              </a:rPr>
              <a:t>h</a:t>
            </a:r>
            <a:r>
              <a:rPr lang="en-US" sz="2000" b="1" dirty="0">
                <a:solidFill>
                  <a:schemeClr val="accent1">
                    <a:lumMod val="50000"/>
                  </a:schemeClr>
                </a:solidFill>
                <a:latin typeface="Courier New" pitchFamily="49" charset="0"/>
                <a:cs typeface="Courier New" pitchFamily="49" charset="0"/>
              </a:rPr>
              <a:t>')</a:t>
            </a:r>
          </a:p>
        </p:txBody>
      </p:sp>
    </p:spTree>
    <p:extLst>
      <p:ext uri="{BB962C8B-B14F-4D97-AF65-F5344CB8AC3E}">
        <p14:creationId xmlns="" xmlns:p14="http://schemas.microsoft.com/office/powerpoint/2010/main" val="42167275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Loops</a:t>
            </a:r>
            <a:endParaRPr lang="en-US" dirty="0"/>
          </a:p>
        </p:txBody>
      </p:sp>
      <p:sp>
        <p:nvSpPr>
          <p:cNvPr id="3" name="Content Placeholder 2"/>
          <p:cNvSpPr>
            <a:spLocks noGrp="1"/>
          </p:cNvSpPr>
          <p:nvPr>
            <p:ph idx="1"/>
          </p:nvPr>
        </p:nvSpPr>
        <p:spPr/>
        <p:txBody>
          <a:bodyPr/>
          <a:lstStyle/>
          <a:p>
            <a:r>
              <a:rPr lang="en-US" dirty="0" smtClean="0"/>
              <a:t>Values of type (</a:t>
            </a:r>
            <a:r>
              <a:rPr lang="en-US" sz="2500" b="1" dirty="0">
                <a:solidFill>
                  <a:schemeClr val="accent1"/>
                </a:solidFill>
                <a:latin typeface="Courier New"/>
                <a:cs typeface="Courier New"/>
              </a:rPr>
              <a:t>IO t</a:t>
            </a:r>
            <a:r>
              <a:rPr lang="en-US" dirty="0" smtClean="0"/>
              <a:t>) are first class, so we can define our own control structures</a:t>
            </a:r>
          </a:p>
          <a:p>
            <a:endParaRPr lang="en-US" dirty="0" smtClean="0"/>
          </a:p>
          <a:p>
            <a:pPr lvl="1"/>
            <a:endParaRPr lang="en-US" dirty="0" smtClean="0"/>
          </a:p>
          <a:p>
            <a:pPr lvl="1"/>
            <a:endParaRPr lang="en-US" dirty="0" smtClean="0"/>
          </a:p>
          <a:p>
            <a:r>
              <a:rPr lang="en-US" dirty="0" smtClean="0"/>
              <a:t>Example use:</a:t>
            </a:r>
          </a:p>
        </p:txBody>
      </p:sp>
      <p:sp>
        <p:nvSpPr>
          <p:cNvPr id="5" name="Rectangle 4"/>
          <p:cNvSpPr>
            <a:spLocks noChangeArrowheads="1"/>
          </p:cNvSpPr>
          <p:nvPr/>
        </p:nvSpPr>
        <p:spPr bwMode="auto">
          <a:xfrm>
            <a:off x="2040622" y="2844800"/>
            <a:ext cx="5570756" cy="1138773"/>
          </a:xfrm>
          <a:prstGeom prst="rect">
            <a:avLst/>
          </a:prstGeom>
          <a:solidFill>
            <a:schemeClr val="accent3">
              <a:lumMod val="40000"/>
              <a:lumOff val="60000"/>
            </a:schemeClr>
          </a:solidFill>
          <a:ln>
            <a:noFill/>
          </a:ln>
        </p:spPr>
        <p:txBody>
          <a:bodyPr wrap="none" rtlCol="0">
            <a:spAutoFit/>
          </a:bodyPr>
          <a:lstStyle/>
          <a:p>
            <a:pPr algn="l">
              <a:buNone/>
            </a:pPr>
            <a:r>
              <a:rPr lang="en-US" sz="2000" b="1" dirty="0">
                <a:solidFill>
                  <a:schemeClr val="accent1">
                    <a:lumMod val="50000"/>
                  </a:schemeClr>
                </a:solidFill>
                <a:latin typeface="Courier New" pitchFamily="49" charset="0"/>
                <a:cs typeface="Courier New" pitchFamily="49" charset="0"/>
              </a:rPr>
              <a:t>for :: [a] -&gt; (a -&gt; IO </a:t>
            </a:r>
            <a:r>
              <a:rPr lang="en-US" sz="2000" b="1" dirty="0" err="1">
                <a:solidFill>
                  <a:schemeClr val="accent1">
                    <a:lumMod val="50000"/>
                  </a:schemeClr>
                </a:solidFill>
                <a:latin typeface="Courier New" pitchFamily="49" charset="0"/>
                <a:cs typeface="Courier New" pitchFamily="49" charset="0"/>
              </a:rPr>
              <a:t>b</a:t>
            </a:r>
            <a:r>
              <a:rPr lang="en-US" sz="2000" b="1" dirty="0">
                <a:solidFill>
                  <a:schemeClr val="accent1">
                    <a:lumMod val="50000"/>
                  </a:schemeClr>
                </a:solidFill>
                <a:latin typeface="Courier New" pitchFamily="49" charset="0"/>
                <a:cs typeface="Courier New" pitchFamily="49" charset="0"/>
              </a:rPr>
              <a:t>) -&gt; IO ()</a:t>
            </a:r>
          </a:p>
          <a:p>
            <a:pPr algn="l">
              <a:buNone/>
            </a:pPr>
            <a:r>
              <a:rPr lang="en-US" sz="2000" b="1" dirty="0">
                <a:solidFill>
                  <a:schemeClr val="accent1">
                    <a:lumMod val="50000"/>
                  </a:schemeClr>
                </a:solidFill>
                <a:latin typeface="Courier New" pitchFamily="49" charset="0"/>
                <a:cs typeface="Courier New" pitchFamily="49" charset="0"/>
              </a:rPr>
              <a:t>for []     </a:t>
            </a:r>
            <a:r>
              <a:rPr lang="en-US" sz="2000" b="1" dirty="0" err="1">
                <a:solidFill>
                  <a:schemeClr val="accent1">
                    <a:lumMod val="50000"/>
                  </a:schemeClr>
                </a:solidFill>
                <a:latin typeface="Courier New" pitchFamily="49" charset="0"/>
                <a:cs typeface="Courier New" pitchFamily="49" charset="0"/>
              </a:rPr>
              <a:t>fa</a:t>
            </a:r>
            <a:r>
              <a:rPr lang="en-US" sz="2000" b="1" dirty="0">
                <a:solidFill>
                  <a:schemeClr val="accent1">
                    <a:lumMod val="50000"/>
                  </a:schemeClr>
                </a:solidFill>
                <a:latin typeface="Courier New" pitchFamily="49" charset="0"/>
                <a:cs typeface="Courier New" pitchFamily="49" charset="0"/>
              </a:rPr>
              <a:t> = return ()</a:t>
            </a:r>
          </a:p>
          <a:p>
            <a:pPr algn="l">
              <a:buNone/>
            </a:pPr>
            <a:r>
              <a:rPr lang="en-US" sz="2000" b="1" dirty="0">
                <a:solidFill>
                  <a:schemeClr val="accent1">
                    <a:lumMod val="50000"/>
                  </a:schemeClr>
                </a:solidFill>
                <a:latin typeface="Courier New" pitchFamily="49" charset="0"/>
                <a:cs typeface="Courier New" pitchFamily="49" charset="0"/>
              </a:rPr>
              <a:t>for (</a:t>
            </a:r>
            <a:r>
              <a:rPr lang="en-US" sz="2000" b="1" dirty="0" err="1">
                <a:solidFill>
                  <a:schemeClr val="accent1">
                    <a:lumMod val="50000"/>
                  </a:schemeClr>
                </a:solidFill>
                <a:latin typeface="Courier New" pitchFamily="49" charset="0"/>
                <a:cs typeface="Courier New" pitchFamily="49" charset="0"/>
              </a:rPr>
              <a:t>x:xs</a:t>
            </a:r>
            <a:r>
              <a:rPr lang="en-US" sz="2000" b="1" dirty="0">
                <a:solidFill>
                  <a:schemeClr val="accent1">
                    <a:lumMod val="50000"/>
                  </a:schemeClr>
                </a:solidFill>
                <a:latin typeface="Courier New" pitchFamily="49" charset="0"/>
                <a:cs typeface="Courier New" pitchFamily="49" charset="0"/>
              </a:rPr>
              <a:t>) </a:t>
            </a:r>
            <a:r>
              <a:rPr lang="en-US" sz="2000" b="1" dirty="0" err="1">
                <a:solidFill>
                  <a:schemeClr val="accent1">
                    <a:lumMod val="50000"/>
                  </a:schemeClr>
                </a:solidFill>
                <a:latin typeface="Courier New" pitchFamily="49" charset="0"/>
                <a:cs typeface="Courier New" pitchFamily="49" charset="0"/>
              </a:rPr>
              <a:t>fa</a:t>
            </a:r>
            <a:r>
              <a:rPr lang="en-US" sz="2000" b="1" dirty="0">
                <a:solidFill>
                  <a:schemeClr val="accent1">
                    <a:lumMod val="50000"/>
                  </a:schemeClr>
                </a:solidFill>
                <a:latin typeface="Courier New" pitchFamily="49" charset="0"/>
                <a:cs typeface="Courier New" pitchFamily="49" charset="0"/>
              </a:rPr>
              <a:t> = </a:t>
            </a:r>
            <a:r>
              <a:rPr lang="en-US" sz="2000" b="1" dirty="0" err="1">
                <a:solidFill>
                  <a:schemeClr val="accent1">
                    <a:lumMod val="50000"/>
                  </a:schemeClr>
                </a:solidFill>
                <a:latin typeface="Courier New" pitchFamily="49" charset="0"/>
                <a:cs typeface="Courier New" pitchFamily="49" charset="0"/>
              </a:rPr>
              <a:t>fa</a:t>
            </a:r>
            <a:r>
              <a:rPr lang="en-US" sz="2000" b="1" dirty="0">
                <a:solidFill>
                  <a:schemeClr val="accent1">
                    <a:lumMod val="50000"/>
                  </a:schemeClr>
                </a:solidFill>
                <a:latin typeface="Courier New" pitchFamily="49" charset="0"/>
                <a:cs typeface="Courier New" pitchFamily="49" charset="0"/>
              </a:rPr>
              <a:t> </a:t>
            </a:r>
            <a:r>
              <a:rPr lang="en-US" sz="2000" b="1" dirty="0" err="1">
                <a:solidFill>
                  <a:schemeClr val="accent1">
                    <a:lumMod val="50000"/>
                  </a:schemeClr>
                </a:solidFill>
                <a:latin typeface="Courier New" pitchFamily="49" charset="0"/>
                <a:cs typeface="Courier New" pitchFamily="49" charset="0"/>
              </a:rPr>
              <a:t>x</a:t>
            </a:r>
            <a:r>
              <a:rPr lang="en-US" sz="2000" b="1" dirty="0">
                <a:solidFill>
                  <a:schemeClr val="accent1">
                    <a:lumMod val="50000"/>
                  </a:schemeClr>
                </a:solidFill>
                <a:latin typeface="Courier New" pitchFamily="49" charset="0"/>
                <a:cs typeface="Courier New" pitchFamily="49" charset="0"/>
              </a:rPr>
              <a:t>  &gt;&gt;  for </a:t>
            </a:r>
            <a:r>
              <a:rPr lang="en-US" sz="2000" b="1" dirty="0" err="1">
                <a:solidFill>
                  <a:schemeClr val="accent1">
                    <a:lumMod val="50000"/>
                  </a:schemeClr>
                </a:solidFill>
                <a:latin typeface="Courier New" pitchFamily="49" charset="0"/>
                <a:cs typeface="Courier New" pitchFamily="49" charset="0"/>
              </a:rPr>
              <a:t>xs</a:t>
            </a:r>
            <a:r>
              <a:rPr lang="en-US" sz="2000" b="1" dirty="0">
                <a:solidFill>
                  <a:schemeClr val="accent1">
                    <a:lumMod val="50000"/>
                  </a:schemeClr>
                </a:solidFill>
                <a:latin typeface="Courier New" pitchFamily="49" charset="0"/>
                <a:cs typeface="Courier New" pitchFamily="49" charset="0"/>
              </a:rPr>
              <a:t> </a:t>
            </a:r>
            <a:r>
              <a:rPr lang="en-US" sz="2000" b="1" dirty="0" err="1">
                <a:solidFill>
                  <a:schemeClr val="accent1">
                    <a:lumMod val="50000"/>
                  </a:schemeClr>
                </a:solidFill>
                <a:latin typeface="Courier New" pitchFamily="49" charset="0"/>
                <a:cs typeface="Courier New" pitchFamily="49" charset="0"/>
              </a:rPr>
              <a:t>fa</a:t>
            </a:r>
            <a:endParaRPr lang="en-US" sz="2000" b="1" dirty="0">
              <a:solidFill>
                <a:schemeClr val="accent1">
                  <a:lumMod val="50000"/>
                </a:schemeClr>
              </a:solidFill>
              <a:latin typeface="Courier New" pitchFamily="49" charset="0"/>
              <a:cs typeface="Courier New" pitchFamily="49" charset="0"/>
            </a:endParaRPr>
          </a:p>
        </p:txBody>
      </p:sp>
      <p:sp>
        <p:nvSpPr>
          <p:cNvPr id="6" name="Rectangle 5"/>
          <p:cNvSpPr>
            <a:spLocks noChangeArrowheads="1"/>
          </p:cNvSpPr>
          <p:nvPr/>
        </p:nvSpPr>
        <p:spPr bwMode="auto">
          <a:xfrm>
            <a:off x="1578957" y="4953000"/>
            <a:ext cx="6494085" cy="400110"/>
          </a:xfrm>
          <a:prstGeom prst="rect">
            <a:avLst/>
          </a:prstGeom>
          <a:solidFill>
            <a:schemeClr val="accent3">
              <a:lumMod val="40000"/>
              <a:lumOff val="60000"/>
            </a:schemeClr>
          </a:solidFill>
          <a:ln>
            <a:noFill/>
          </a:ln>
        </p:spPr>
        <p:txBody>
          <a:bodyPr wrap="none" rtlCol="0">
            <a:spAutoFit/>
          </a:bodyPr>
          <a:lstStyle/>
          <a:p>
            <a:pPr algn="l">
              <a:buNone/>
            </a:pPr>
            <a:r>
              <a:rPr lang="en-US" sz="2000" b="1" dirty="0">
                <a:solidFill>
                  <a:schemeClr val="accent1">
                    <a:lumMod val="50000"/>
                  </a:schemeClr>
                </a:solidFill>
                <a:latin typeface="Courier New" pitchFamily="49" charset="0"/>
                <a:cs typeface="Courier New" pitchFamily="49" charset="0"/>
              </a:rPr>
              <a:t>Main&gt; for [1..10] (\</a:t>
            </a:r>
            <a:r>
              <a:rPr lang="en-US" sz="2000" b="1" dirty="0" err="1">
                <a:solidFill>
                  <a:schemeClr val="accent1">
                    <a:lumMod val="50000"/>
                  </a:schemeClr>
                </a:solidFill>
                <a:latin typeface="Courier New" pitchFamily="49" charset="0"/>
                <a:cs typeface="Courier New" pitchFamily="49" charset="0"/>
              </a:rPr>
              <a:t>x</a:t>
            </a:r>
            <a:r>
              <a:rPr lang="en-US" sz="2000" b="1" dirty="0">
                <a:solidFill>
                  <a:schemeClr val="accent1">
                    <a:lumMod val="50000"/>
                  </a:schemeClr>
                </a:solidFill>
                <a:latin typeface="Courier New" pitchFamily="49" charset="0"/>
                <a:cs typeface="Courier New" pitchFamily="49" charset="0"/>
              </a:rPr>
              <a:t> -&gt; </a:t>
            </a:r>
            <a:r>
              <a:rPr lang="en-US" sz="2000" b="1" dirty="0" err="1">
                <a:solidFill>
                  <a:schemeClr val="accent1">
                    <a:lumMod val="50000"/>
                  </a:schemeClr>
                </a:solidFill>
                <a:latin typeface="Courier New" pitchFamily="49" charset="0"/>
                <a:cs typeface="Courier New" pitchFamily="49" charset="0"/>
              </a:rPr>
              <a:t>putStr</a:t>
            </a:r>
            <a:r>
              <a:rPr lang="en-US" sz="2000" b="1" dirty="0">
                <a:solidFill>
                  <a:schemeClr val="accent1">
                    <a:lumMod val="50000"/>
                  </a:schemeClr>
                </a:solidFill>
                <a:latin typeface="Courier New" pitchFamily="49" charset="0"/>
                <a:cs typeface="Courier New" pitchFamily="49" charset="0"/>
              </a:rPr>
              <a:t> (show </a:t>
            </a:r>
            <a:r>
              <a:rPr lang="en-US" sz="2000" b="1" dirty="0" err="1">
                <a:solidFill>
                  <a:schemeClr val="accent1">
                    <a:lumMod val="50000"/>
                  </a:schemeClr>
                </a:solidFill>
                <a:latin typeface="Courier New" pitchFamily="49" charset="0"/>
                <a:cs typeface="Courier New" pitchFamily="49" charset="0"/>
              </a:rPr>
              <a:t>x</a:t>
            </a:r>
            <a:r>
              <a:rPr lang="en-US" sz="2000" b="1" dirty="0">
                <a:solidFill>
                  <a:schemeClr val="accent1">
                    <a:lumMod val="50000"/>
                  </a:schemeClr>
                </a:solidFill>
                <a:latin typeface="Courier New" pitchFamily="49" charset="0"/>
                <a:cs typeface="Courier New" pitchFamily="49" charset="0"/>
              </a:rPr>
              <a:t>))</a:t>
            </a:r>
          </a:p>
        </p:txBody>
      </p:sp>
    </p:spTree>
    <p:extLst>
      <p:ext uri="{BB962C8B-B14F-4D97-AF65-F5344CB8AC3E}">
        <p14:creationId xmlns="" xmlns:p14="http://schemas.microsoft.com/office/powerpoint/2010/main" val="22116617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Sequencing</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lvl="1"/>
            <a:endParaRPr lang="en-US" dirty="0" smtClean="0"/>
          </a:p>
          <a:p>
            <a:pPr lvl="1"/>
            <a:endParaRPr lang="en-US" dirty="0" smtClean="0"/>
          </a:p>
          <a:p>
            <a:pPr lvl="1"/>
            <a:endParaRPr lang="en-US" dirty="0" smtClean="0"/>
          </a:p>
          <a:p>
            <a:pPr lvl="7"/>
            <a:endParaRPr lang="en-US" dirty="0" smtClean="0"/>
          </a:p>
          <a:p>
            <a:pPr lvl="7"/>
            <a:endParaRPr lang="en-US" dirty="0" smtClean="0"/>
          </a:p>
          <a:p>
            <a:r>
              <a:rPr lang="en-US" dirty="0" smtClean="0"/>
              <a:t>Example use:</a:t>
            </a:r>
          </a:p>
        </p:txBody>
      </p:sp>
      <p:sp>
        <p:nvSpPr>
          <p:cNvPr id="5" name="Rectangle 4"/>
          <p:cNvSpPr>
            <a:spLocks noChangeArrowheads="1"/>
          </p:cNvSpPr>
          <p:nvPr/>
        </p:nvSpPr>
        <p:spPr bwMode="auto">
          <a:xfrm>
            <a:off x="1566257" y="2730500"/>
            <a:ext cx="6494085" cy="1877437"/>
          </a:xfrm>
          <a:prstGeom prst="rect">
            <a:avLst/>
          </a:prstGeom>
          <a:solidFill>
            <a:schemeClr val="accent3">
              <a:lumMod val="40000"/>
              <a:lumOff val="60000"/>
            </a:schemeClr>
          </a:solidFill>
          <a:ln>
            <a:noFill/>
          </a:ln>
        </p:spPr>
        <p:txBody>
          <a:bodyPr wrap="none" rtlCol="0">
            <a:spAutoFit/>
          </a:bodyPr>
          <a:lstStyle/>
          <a:p>
            <a:pPr algn="l">
              <a:buNone/>
            </a:pPr>
            <a:r>
              <a:rPr lang="en-US" sz="2000" b="1" dirty="0">
                <a:solidFill>
                  <a:schemeClr val="accent1">
                    <a:lumMod val="50000"/>
                  </a:schemeClr>
                </a:solidFill>
                <a:latin typeface="Courier New" pitchFamily="49" charset="0"/>
                <a:cs typeface="Courier New" pitchFamily="49" charset="0"/>
              </a:rPr>
              <a:t>sequence :: [IO a] -&gt; IO [a]</a:t>
            </a:r>
          </a:p>
          <a:p>
            <a:pPr algn="l">
              <a:buNone/>
            </a:pPr>
            <a:r>
              <a:rPr lang="en-US" sz="2000" b="1" dirty="0">
                <a:solidFill>
                  <a:schemeClr val="accent1">
                    <a:lumMod val="50000"/>
                  </a:schemeClr>
                </a:solidFill>
                <a:latin typeface="Courier New" pitchFamily="49" charset="0"/>
                <a:cs typeface="Courier New" pitchFamily="49" charset="0"/>
              </a:rPr>
              <a:t>sequence [] = return []</a:t>
            </a:r>
          </a:p>
          <a:p>
            <a:pPr algn="l">
              <a:buNone/>
            </a:pPr>
            <a:r>
              <a:rPr lang="en-US" sz="2000" b="1" dirty="0">
                <a:solidFill>
                  <a:schemeClr val="accent1">
                    <a:lumMod val="50000"/>
                  </a:schemeClr>
                </a:solidFill>
                <a:latin typeface="Courier New" pitchFamily="49" charset="0"/>
                <a:cs typeface="Courier New" pitchFamily="49" charset="0"/>
              </a:rPr>
              <a:t>sequence (</a:t>
            </a:r>
            <a:r>
              <a:rPr lang="en-US" sz="2000" b="1" dirty="0" err="1">
                <a:solidFill>
                  <a:schemeClr val="accent1">
                    <a:lumMod val="50000"/>
                  </a:schemeClr>
                </a:solidFill>
                <a:latin typeface="Courier New" pitchFamily="49" charset="0"/>
                <a:cs typeface="Courier New" pitchFamily="49" charset="0"/>
              </a:rPr>
              <a:t>a:as</a:t>
            </a:r>
            <a:r>
              <a:rPr lang="en-US" sz="2000" b="1" dirty="0">
                <a:solidFill>
                  <a:schemeClr val="accent1">
                    <a:lumMod val="50000"/>
                  </a:schemeClr>
                </a:solidFill>
                <a:latin typeface="Courier New" pitchFamily="49" charset="0"/>
                <a:cs typeface="Courier New" pitchFamily="49" charset="0"/>
              </a:rPr>
              <a:t>) = do { </a:t>
            </a:r>
            <a:r>
              <a:rPr lang="en-US" sz="2000" b="1" dirty="0" err="1">
                <a:solidFill>
                  <a:schemeClr val="accent1">
                    <a:lumMod val="50000"/>
                  </a:schemeClr>
                </a:solidFill>
                <a:latin typeface="Courier New" pitchFamily="49" charset="0"/>
                <a:cs typeface="Courier New" pitchFamily="49" charset="0"/>
              </a:rPr>
              <a:t>r</a:t>
            </a:r>
            <a:r>
              <a:rPr lang="en-US" sz="2000" b="1" dirty="0">
                <a:solidFill>
                  <a:schemeClr val="accent1">
                    <a:lumMod val="50000"/>
                  </a:schemeClr>
                </a:solidFill>
                <a:latin typeface="Courier New" pitchFamily="49" charset="0"/>
                <a:cs typeface="Courier New" pitchFamily="49" charset="0"/>
              </a:rPr>
              <a:t>  &lt;- a;</a:t>
            </a:r>
          </a:p>
          <a:p>
            <a:pPr algn="l">
              <a:buNone/>
            </a:pPr>
            <a:r>
              <a:rPr lang="en-US" sz="2000" b="1" dirty="0">
                <a:solidFill>
                  <a:schemeClr val="accent1">
                    <a:lumMod val="50000"/>
                  </a:schemeClr>
                </a:solidFill>
                <a:latin typeface="Courier New" pitchFamily="49" charset="0"/>
                <a:cs typeface="Courier New" pitchFamily="49" charset="0"/>
              </a:rPr>
              <a:t>                       </a:t>
            </a:r>
            <a:r>
              <a:rPr lang="en-US" sz="2000" b="1" dirty="0" err="1">
                <a:solidFill>
                  <a:schemeClr val="accent1">
                    <a:lumMod val="50000"/>
                  </a:schemeClr>
                </a:solidFill>
                <a:latin typeface="Courier New" pitchFamily="49" charset="0"/>
                <a:cs typeface="Courier New" pitchFamily="49" charset="0"/>
              </a:rPr>
              <a:t>rs</a:t>
            </a:r>
            <a:r>
              <a:rPr lang="en-US" sz="2000" b="1" dirty="0">
                <a:solidFill>
                  <a:schemeClr val="accent1">
                    <a:lumMod val="50000"/>
                  </a:schemeClr>
                </a:solidFill>
                <a:latin typeface="Courier New" pitchFamily="49" charset="0"/>
                <a:cs typeface="Courier New" pitchFamily="49" charset="0"/>
              </a:rPr>
              <a:t> &lt;- sequence as;</a:t>
            </a:r>
          </a:p>
          <a:p>
            <a:pPr algn="l">
              <a:buNone/>
            </a:pPr>
            <a:r>
              <a:rPr lang="en-US" sz="2000" b="1" dirty="0">
                <a:solidFill>
                  <a:schemeClr val="accent1">
                    <a:lumMod val="50000"/>
                  </a:schemeClr>
                </a:solidFill>
                <a:latin typeface="Courier New" pitchFamily="49" charset="0"/>
                <a:cs typeface="Courier New" pitchFamily="49" charset="0"/>
              </a:rPr>
              <a:t>                       return (</a:t>
            </a:r>
            <a:r>
              <a:rPr lang="en-US" sz="2000" b="1" dirty="0" err="1">
                <a:solidFill>
                  <a:schemeClr val="accent1">
                    <a:lumMod val="50000"/>
                  </a:schemeClr>
                </a:solidFill>
                <a:latin typeface="Courier New" pitchFamily="49" charset="0"/>
                <a:cs typeface="Courier New" pitchFamily="49" charset="0"/>
              </a:rPr>
              <a:t>r:rs</a:t>
            </a:r>
            <a:r>
              <a:rPr lang="en-US" sz="2000" b="1" dirty="0">
                <a:solidFill>
                  <a:schemeClr val="accent1">
                    <a:lumMod val="50000"/>
                  </a:schemeClr>
                </a:solidFill>
                <a:latin typeface="Courier New" pitchFamily="49" charset="0"/>
                <a:cs typeface="Courier New" pitchFamily="49" charset="0"/>
              </a:rPr>
              <a:t>) }</a:t>
            </a:r>
          </a:p>
        </p:txBody>
      </p:sp>
      <p:sp>
        <p:nvSpPr>
          <p:cNvPr id="6" name="Rectangle 5"/>
          <p:cNvSpPr>
            <a:spLocks noChangeArrowheads="1"/>
          </p:cNvSpPr>
          <p:nvPr/>
        </p:nvSpPr>
        <p:spPr bwMode="auto">
          <a:xfrm>
            <a:off x="1597263" y="5695890"/>
            <a:ext cx="6647974" cy="400110"/>
          </a:xfrm>
          <a:prstGeom prst="rect">
            <a:avLst/>
          </a:prstGeom>
          <a:solidFill>
            <a:schemeClr val="accent3">
              <a:lumMod val="40000"/>
              <a:lumOff val="60000"/>
            </a:schemeClr>
          </a:solidFill>
          <a:ln>
            <a:noFill/>
          </a:ln>
        </p:spPr>
        <p:txBody>
          <a:bodyPr wrap="none" rtlCol="0">
            <a:spAutoFit/>
          </a:bodyPr>
          <a:lstStyle/>
          <a:p>
            <a:pPr algn="l">
              <a:buNone/>
            </a:pPr>
            <a:r>
              <a:rPr lang="en-US" sz="2000" b="1" dirty="0">
                <a:solidFill>
                  <a:schemeClr val="accent1">
                    <a:lumMod val="50000"/>
                  </a:schemeClr>
                </a:solidFill>
                <a:latin typeface="Courier New" pitchFamily="49" charset="0"/>
                <a:cs typeface="Courier New" pitchFamily="49" charset="0"/>
              </a:rPr>
              <a:t>Main&gt; sequence [</a:t>
            </a:r>
            <a:r>
              <a:rPr lang="en-US" sz="2000" b="1" dirty="0" err="1">
                <a:solidFill>
                  <a:schemeClr val="accent1">
                    <a:lumMod val="50000"/>
                  </a:schemeClr>
                </a:solidFill>
                <a:latin typeface="Courier New" pitchFamily="49" charset="0"/>
                <a:cs typeface="Courier New" pitchFamily="49" charset="0"/>
              </a:rPr>
              <a:t>getChar</a:t>
            </a:r>
            <a:r>
              <a:rPr lang="en-US" sz="2000" b="1" dirty="0">
                <a:solidFill>
                  <a:schemeClr val="accent1">
                    <a:lumMod val="50000"/>
                  </a:schemeClr>
                </a:solidFill>
                <a:latin typeface="Courier New" pitchFamily="49" charset="0"/>
                <a:cs typeface="Courier New" pitchFamily="49" charset="0"/>
              </a:rPr>
              <a:t>, </a:t>
            </a:r>
            <a:r>
              <a:rPr lang="en-US" sz="2000" b="1" dirty="0" err="1">
                <a:solidFill>
                  <a:schemeClr val="accent1">
                    <a:lumMod val="50000"/>
                  </a:schemeClr>
                </a:solidFill>
                <a:latin typeface="Courier New" pitchFamily="49" charset="0"/>
                <a:cs typeface="Courier New" pitchFamily="49" charset="0"/>
              </a:rPr>
              <a:t>getChar</a:t>
            </a:r>
            <a:r>
              <a:rPr lang="en-US" sz="2000" b="1" dirty="0">
                <a:solidFill>
                  <a:schemeClr val="accent1">
                    <a:lumMod val="50000"/>
                  </a:schemeClr>
                </a:solidFill>
                <a:latin typeface="Courier New" pitchFamily="49" charset="0"/>
                <a:cs typeface="Courier New" pitchFamily="49" charset="0"/>
              </a:rPr>
              <a:t>, </a:t>
            </a:r>
            <a:r>
              <a:rPr lang="en-US" sz="2000" b="1" dirty="0" err="1">
                <a:solidFill>
                  <a:schemeClr val="accent1">
                    <a:lumMod val="50000"/>
                  </a:schemeClr>
                </a:solidFill>
                <a:latin typeface="Courier New" pitchFamily="49" charset="0"/>
                <a:cs typeface="Courier New" pitchFamily="49" charset="0"/>
              </a:rPr>
              <a:t>getChar</a:t>
            </a:r>
            <a:r>
              <a:rPr lang="en-US" sz="2000" b="1" dirty="0">
                <a:solidFill>
                  <a:schemeClr val="accent1">
                    <a:lumMod val="50000"/>
                  </a:schemeClr>
                </a:solidFill>
                <a:latin typeface="Courier New" pitchFamily="49" charset="0"/>
                <a:cs typeface="Courier New" pitchFamily="49" charset="0"/>
              </a:rPr>
              <a:t>]</a:t>
            </a:r>
          </a:p>
        </p:txBody>
      </p:sp>
      <p:sp>
        <p:nvSpPr>
          <p:cNvPr id="7" name="AutoShape 21"/>
          <p:cNvSpPr>
            <a:spLocks noChangeArrowheads="1"/>
          </p:cNvSpPr>
          <p:nvPr/>
        </p:nvSpPr>
        <p:spPr bwMode="auto">
          <a:xfrm flipH="1">
            <a:off x="1346200" y="1437203"/>
            <a:ext cx="1765300" cy="783193"/>
          </a:xfrm>
          <a:prstGeom prst="wedgeRoundRectCallout">
            <a:avLst>
              <a:gd name="adj1" fmla="val -75808"/>
              <a:gd name="adj2" fmla="val 105681"/>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000" dirty="0">
                <a:solidFill>
                  <a:schemeClr val="tx1"/>
                </a:solidFill>
                <a:latin typeface="Chalkboard"/>
              </a:rPr>
              <a:t>A list of IO </a:t>
            </a:r>
            <a:r>
              <a:rPr lang="en-GB" sz="2000" dirty="0" smtClean="0">
                <a:solidFill>
                  <a:schemeClr val="tx1"/>
                </a:solidFill>
                <a:latin typeface="Chalkboard"/>
              </a:rPr>
              <a:t>actions</a:t>
            </a:r>
            <a:endParaRPr lang="en-GB" sz="2000" dirty="0">
              <a:solidFill>
                <a:schemeClr val="tx1"/>
              </a:solidFill>
              <a:latin typeface="Chalkboard"/>
            </a:endParaRPr>
          </a:p>
        </p:txBody>
      </p:sp>
      <p:sp>
        <p:nvSpPr>
          <p:cNvPr id="8" name="AutoShape 21"/>
          <p:cNvSpPr>
            <a:spLocks noChangeArrowheads="1"/>
          </p:cNvSpPr>
          <p:nvPr/>
        </p:nvSpPr>
        <p:spPr bwMode="auto">
          <a:xfrm>
            <a:off x="6007100" y="1272103"/>
            <a:ext cx="2578100" cy="783193"/>
          </a:xfrm>
          <a:prstGeom prst="wedgeRoundRectCallout">
            <a:avLst>
              <a:gd name="adj1" fmla="val -66933"/>
              <a:gd name="adj2" fmla="val 12992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000" dirty="0">
                <a:solidFill>
                  <a:schemeClr val="tx1"/>
                </a:solidFill>
                <a:latin typeface="Chalkboard"/>
              </a:rPr>
              <a:t>An IO action returning a </a:t>
            </a:r>
            <a:r>
              <a:rPr lang="en-GB" sz="2000" dirty="0" smtClean="0">
                <a:solidFill>
                  <a:schemeClr val="tx1"/>
                </a:solidFill>
                <a:latin typeface="Chalkboard"/>
              </a:rPr>
              <a:t>list</a:t>
            </a:r>
            <a:endParaRPr lang="en-GB" sz="2000" dirty="0">
              <a:solidFill>
                <a:schemeClr val="tx1"/>
              </a:solidFill>
              <a:latin typeface="Chalkboard"/>
            </a:endParaRPr>
          </a:p>
        </p:txBody>
      </p:sp>
    </p:spTree>
    <p:extLst>
      <p:ext uri="{BB962C8B-B14F-4D97-AF65-F5344CB8AC3E}">
        <p14:creationId xmlns="" xmlns:p14="http://schemas.microsoft.com/office/powerpoint/2010/main" val="37917752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Class Actions</a:t>
            </a:r>
            <a:endParaRPr lang="en-US" dirty="0"/>
          </a:p>
        </p:txBody>
      </p:sp>
      <p:sp>
        <p:nvSpPr>
          <p:cNvPr id="4" name="Rounded Rectangular Callout 3"/>
          <p:cNvSpPr/>
          <p:nvPr/>
        </p:nvSpPr>
        <p:spPr>
          <a:xfrm>
            <a:off x="977900" y="2156619"/>
            <a:ext cx="7289799" cy="1055608"/>
          </a:xfrm>
          <a:prstGeom prst="wedgeRoundRectCallout">
            <a:avLst>
              <a:gd name="adj1" fmla="val -23745"/>
              <a:gd name="adj2" fmla="val 496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800" dirty="0">
                <a:solidFill>
                  <a:schemeClr val="tx1"/>
                </a:solidFill>
                <a:latin typeface="Chalkboard"/>
              </a:rPr>
              <a:t>Slogan: First-class actions let programmers write application-specific control </a:t>
            </a:r>
            <a:r>
              <a:rPr lang="en-GB" sz="2800" dirty="0" smtClean="0">
                <a:solidFill>
                  <a:schemeClr val="tx1"/>
                </a:solidFill>
                <a:latin typeface="Chalkboard"/>
              </a:rPr>
              <a:t>structures</a:t>
            </a:r>
            <a:endParaRPr lang="en-GB" sz="2800" dirty="0">
              <a:solidFill>
                <a:schemeClr val="tx1"/>
              </a:solidFill>
              <a:latin typeface="Chalkboard"/>
            </a:endParaRPr>
          </a:p>
        </p:txBody>
      </p:sp>
    </p:spTree>
    <p:extLst>
      <p:ext uri="{BB962C8B-B14F-4D97-AF65-F5344CB8AC3E}">
        <p14:creationId xmlns="" xmlns:p14="http://schemas.microsoft.com/office/powerpoint/2010/main" val="26600266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Provides Access to Files</a:t>
            </a:r>
            <a:endParaRPr lang="en-US" dirty="0"/>
          </a:p>
        </p:txBody>
      </p:sp>
      <p:sp>
        <p:nvSpPr>
          <p:cNvPr id="3" name="Content Placeholder 2"/>
          <p:cNvSpPr>
            <a:spLocks noGrp="1"/>
          </p:cNvSpPr>
          <p:nvPr>
            <p:ph idx="1"/>
          </p:nvPr>
        </p:nvSpPr>
        <p:spPr>
          <a:xfrm>
            <a:off x="457200" y="1447800"/>
            <a:ext cx="8229600" cy="4709160"/>
          </a:xfrm>
        </p:spPr>
        <p:txBody>
          <a:bodyPr>
            <a:normAutofit/>
          </a:bodyPr>
          <a:lstStyle/>
          <a:p>
            <a:r>
              <a:rPr lang="en-US" sz="2800" dirty="0" smtClean="0"/>
              <a:t>The IO Monad provides a large collection of operations for interacting with the “World”</a:t>
            </a:r>
          </a:p>
          <a:p>
            <a:r>
              <a:rPr lang="en-US" sz="2800" dirty="0" smtClean="0"/>
              <a:t>For example, it provides a direct analogy to the Standard C library functions for files:</a:t>
            </a:r>
            <a:endParaRPr lang="en-US" sz="2800" dirty="0"/>
          </a:p>
        </p:txBody>
      </p:sp>
      <p:sp>
        <p:nvSpPr>
          <p:cNvPr id="4" name="Rectangle 3"/>
          <p:cNvSpPr>
            <a:spLocks noChangeArrowheads="1"/>
          </p:cNvSpPr>
          <p:nvPr/>
        </p:nvSpPr>
        <p:spPr bwMode="auto">
          <a:xfrm>
            <a:off x="816650" y="3597295"/>
            <a:ext cx="6955750" cy="1508105"/>
          </a:xfrm>
          <a:prstGeom prst="rect">
            <a:avLst/>
          </a:prstGeom>
          <a:solidFill>
            <a:schemeClr val="accent3">
              <a:lumMod val="40000"/>
              <a:lumOff val="60000"/>
            </a:schemeClr>
          </a:solidFill>
          <a:ln>
            <a:noFill/>
          </a:ln>
        </p:spPr>
        <p:txBody>
          <a:bodyPr wrap="none" rtlCol="0">
            <a:spAutoFit/>
          </a:bodyPr>
          <a:lstStyle/>
          <a:p>
            <a:pPr algn="l">
              <a:buNone/>
            </a:pPr>
            <a:r>
              <a:rPr lang="en-US" sz="2000" b="1" dirty="0" err="1">
                <a:solidFill>
                  <a:schemeClr val="accent1">
                    <a:lumMod val="50000"/>
                  </a:schemeClr>
                </a:solidFill>
                <a:latin typeface="Courier New" pitchFamily="49" charset="0"/>
                <a:cs typeface="Courier New" pitchFamily="49" charset="0"/>
              </a:rPr>
              <a:t>openFile</a:t>
            </a:r>
            <a:r>
              <a:rPr lang="en-US" sz="2000" b="1" dirty="0">
                <a:solidFill>
                  <a:schemeClr val="accent1">
                    <a:lumMod val="50000"/>
                  </a:schemeClr>
                </a:solidFill>
                <a:latin typeface="Courier New" pitchFamily="49" charset="0"/>
                <a:cs typeface="Courier New" pitchFamily="49" charset="0"/>
              </a:rPr>
              <a:t> :: </a:t>
            </a:r>
            <a:r>
              <a:rPr lang="en-US" sz="2000" b="1" dirty="0" err="1">
                <a:solidFill>
                  <a:schemeClr val="accent1">
                    <a:lumMod val="50000"/>
                  </a:schemeClr>
                </a:solidFill>
                <a:latin typeface="Courier New" pitchFamily="49" charset="0"/>
                <a:cs typeface="Courier New" pitchFamily="49" charset="0"/>
              </a:rPr>
              <a:t>FilePath</a:t>
            </a:r>
            <a:r>
              <a:rPr lang="en-US" sz="2000" b="1" dirty="0">
                <a:solidFill>
                  <a:schemeClr val="accent1">
                    <a:lumMod val="50000"/>
                  </a:schemeClr>
                </a:solidFill>
                <a:latin typeface="Courier New" pitchFamily="49" charset="0"/>
                <a:cs typeface="Courier New" pitchFamily="49" charset="0"/>
              </a:rPr>
              <a:t> -&gt; </a:t>
            </a:r>
            <a:r>
              <a:rPr lang="en-US" sz="2000" b="1" dirty="0" err="1">
                <a:solidFill>
                  <a:schemeClr val="accent1">
                    <a:lumMod val="50000"/>
                  </a:schemeClr>
                </a:solidFill>
                <a:latin typeface="Courier New" pitchFamily="49" charset="0"/>
                <a:cs typeface="Courier New" pitchFamily="49" charset="0"/>
              </a:rPr>
              <a:t>IOMode</a:t>
            </a:r>
            <a:r>
              <a:rPr lang="en-US" sz="2000" b="1" dirty="0">
                <a:solidFill>
                  <a:schemeClr val="accent1">
                    <a:lumMod val="50000"/>
                  </a:schemeClr>
                </a:solidFill>
                <a:latin typeface="Courier New" pitchFamily="49" charset="0"/>
                <a:cs typeface="Courier New" pitchFamily="49" charset="0"/>
              </a:rPr>
              <a:t> -&gt; IO Handle </a:t>
            </a:r>
          </a:p>
          <a:p>
            <a:pPr algn="l">
              <a:buNone/>
            </a:pPr>
            <a:r>
              <a:rPr lang="en-US" sz="2000" b="1" dirty="0" err="1">
                <a:solidFill>
                  <a:schemeClr val="accent1">
                    <a:lumMod val="50000"/>
                  </a:schemeClr>
                </a:solidFill>
                <a:latin typeface="Courier New" pitchFamily="49" charset="0"/>
                <a:cs typeface="Courier New" pitchFamily="49" charset="0"/>
              </a:rPr>
              <a:t>hPutStr</a:t>
            </a:r>
            <a:r>
              <a:rPr lang="en-US" sz="2000" b="1" dirty="0">
                <a:solidFill>
                  <a:schemeClr val="accent1">
                    <a:lumMod val="50000"/>
                  </a:schemeClr>
                </a:solidFill>
                <a:latin typeface="Courier New" pitchFamily="49" charset="0"/>
                <a:cs typeface="Courier New" pitchFamily="49" charset="0"/>
              </a:rPr>
              <a:t>  :: Handle -&gt; String -&gt; IO ()</a:t>
            </a:r>
          </a:p>
          <a:p>
            <a:pPr algn="l">
              <a:buNone/>
            </a:pPr>
            <a:r>
              <a:rPr lang="en-US" sz="2000" b="1" dirty="0" err="1">
                <a:solidFill>
                  <a:schemeClr val="accent1">
                    <a:lumMod val="50000"/>
                  </a:schemeClr>
                </a:solidFill>
                <a:latin typeface="Courier New" pitchFamily="49" charset="0"/>
                <a:cs typeface="Courier New" pitchFamily="49" charset="0"/>
              </a:rPr>
              <a:t>hGetLine</a:t>
            </a:r>
            <a:r>
              <a:rPr lang="en-US" sz="2000" b="1" dirty="0">
                <a:solidFill>
                  <a:schemeClr val="accent1">
                    <a:lumMod val="50000"/>
                  </a:schemeClr>
                </a:solidFill>
                <a:latin typeface="Courier New" pitchFamily="49" charset="0"/>
                <a:cs typeface="Courier New" pitchFamily="49" charset="0"/>
              </a:rPr>
              <a:t> :: Handle -&gt; IO String</a:t>
            </a:r>
          </a:p>
          <a:p>
            <a:pPr algn="l">
              <a:buNone/>
            </a:pPr>
            <a:r>
              <a:rPr lang="en-US" sz="2000" b="1" dirty="0" err="1">
                <a:solidFill>
                  <a:schemeClr val="accent1">
                    <a:lumMod val="50000"/>
                  </a:schemeClr>
                </a:solidFill>
                <a:latin typeface="Courier New" pitchFamily="49" charset="0"/>
                <a:cs typeface="Courier New" pitchFamily="49" charset="0"/>
              </a:rPr>
              <a:t>hClose</a:t>
            </a:r>
            <a:r>
              <a:rPr lang="en-US" sz="2000" b="1" dirty="0">
                <a:solidFill>
                  <a:schemeClr val="accent1">
                    <a:lumMod val="50000"/>
                  </a:schemeClr>
                </a:solidFill>
                <a:latin typeface="Courier New" pitchFamily="49" charset="0"/>
                <a:cs typeface="Courier New" pitchFamily="49" charset="0"/>
              </a:rPr>
              <a:t>   :: Handle -&gt; IO () </a:t>
            </a:r>
          </a:p>
        </p:txBody>
      </p:sp>
    </p:spTree>
    <p:extLst>
      <p:ext uri="{BB962C8B-B14F-4D97-AF65-F5344CB8AC3E}">
        <p14:creationId xmlns="" xmlns:p14="http://schemas.microsoft.com/office/powerpoint/2010/main" val="8537962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IO operations let us write programs that do I/O in a strictly sequential, imperative fashion  </a:t>
            </a:r>
          </a:p>
          <a:p>
            <a:r>
              <a:rPr lang="en-US" dirty="0" smtClean="0"/>
              <a:t>Idea: We can leverage the sequential nature of the IO monad to do other imperative things!</a:t>
            </a:r>
          </a:p>
          <a:p>
            <a:endParaRPr lang="en-US" dirty="0" smtClean="0"/>
          </a:p>
          <a:p>
            <a:endParaRPr lang="en-US" dirty="0" smtClean="0"/>
          </a:p>
          <a:p>
            <a:endParaRPr lang="en-US" dirty="0"/>
          </a:p>
          <a:p>
            <a:endParaRPr lang="en-US" dirty="0" smtClean="0"/>
          </a:p>
          <a:p>
            <a:pPr lvl="1"/>
            <a:endParaRPr lang="en-US" dirty="0" smtClean="0"/>
          </a:p>
          <a:p>
            <a:r>
              <a:rPr lang="en-US" dirty="0" smtClean="0"/>
              <a:t>A value of type </a:t>
            </a:r>
            <a:r>
              <a:rPr lang="en-US" dirty="0" err="1" smtClean="0"/>
              <a:t>IORef</a:t>
            </a:r>
            <a:r>
              <a:rPr lang="en-US" dirty="0" smtClean="0"/>
              <a:t> a is a reference to a mutable cell holding a value of type a</a:t>
            </a:r>
          </a:p>
          <a:p>
            <a:endParaRPr lang="en-US" dirty="0" smtClean="0"/>
          </a:p>
          <a:p>
            <a:endParaRPr lang="en-US" dirty="0" smtClean="0"/>
          </a:p>
          <a:p>
            <a:endParaRPr lang="en-US" dirty="0" smtClean="0"/>
          </a:p>
          <a:p>
            <a:endParaRPr lang="en-US" dirty="0"/>
          </a:p>
        </p:txBody>
      </p:sp>
      <p:sp>
        <p:nvSpPr>
          <p:cNvPr id="4" name="Rectangle 3"/>
          <p:cNvSpPr>
            <a:spLocks noChangeArrowheads="1"/>
          </p:cNvSpPr>
          <p:nvPr/>
        </p:nvSpPr>
        <p:spPr bwMode="auto">
          <a:xfrm>
            <a:off x="1143000" y="3216295"/>
            <a:ext cx="5570756" cy="1508105"/>
          </a:xfrm>
          <a:prstGeom prst="rect">
            <a:avLst/>
          </a:prstGeom>
          <a:solidFill>
            <a:schemeClr val="accent3">
              <a:lumMod val="40000"/>
              <a:lumOff val="60000"/>
            </a:schemeClr>
          </a:solidFill>
          <a:ln>
            <a:noFill/>
          </a:ln>
        </p:spPr>
        <p:txBody>
          <a:bodyPr wrap="none" rtlCol="0">
            <a:spAutoFit/>
          </a:bodyPr>
          <a:lstStyle/>
          <a:p>
            <a:pPr algn="l">
              <a:buNone/>
            </a:pPr>
            <a:r>
              <a:rPr lang="en-US" sz="2000" b="1" dirty="0">
                <a:solidFill>
                  <a:schemeClr val="accent1">
                    <a:lumMod val="50000"/>
                  </a:schemeClr>
                </a:solidFill>
                <a:latin typeface="Courier New" pitchFamily="49" charset="0"/>
                <a:cs typeface="Courier New" pitchFamily="49" charset="0"/>
              </a:rPr>
              <a:t>data </a:t>
            </a:r>
            <a:r>
              <a:rPr lang="en-US" sz="2000" b="1" dirty="0" err="1">
                <a:solidFill>
                  <a:schemeClr val="accent1">
                    <a:lumMod val="50000"/>
                  </a:schemeClr>
                </a:solidFill>
                <a:latin typeface="Courier New" pitchFamily="49" charset="0"/>
                <a:cs typeface="Courier New" pitchFamily="49" charset="0"/>
              </a:rPr>
              <a:t>IORef</a:t>
            </a:r>
            <a:r>
              <a:rPr lang="en-US" sz="2000" b="1" dirty="0">
                <a:solidFill>
                  <a:schemeClr val="accent1">
                    <a:lumMod val="50000"/>
                  </a:schemeClr>
                </a:solidFill>
                <a:latin typeface="Courier New" pitchFamily="49" charset="0"/>
                <a:cs typeface="Courier New" pitchFamily="49" charset="0"/>
              </a:rPr>
              <a:t> a   -- Abstract type</a:t>
            </a:r>
          </a:p>
          <a:p>
            <a:pPr algn="l">
              <a:buNone/>
            </a:pPr>
            <a:r>
              <a:rPr lang="en-US" sz="2000" b="1" dirty="0" err="1">
                <a:solidFill>
                  <a:schemeClr val="accent1">
                    <a:lumMod val="50000"/>
                  </a:schemeClr>
                </a:solidFill>
                <a:latin typeface="Courier New" pitchFamily="49" charset="0"/>
                <a:cs typeface="Courier New" pitchFamily="49" charset="0"/>
              </a:rPr>
              <a:t>newIORef</a:t>
            </a:r>
            <a:r>
              <a:rPr lang="en-US" sz="2000" b="1" dirty="0">
                <a:solidFill>
                  <a:schemeClr val="accent1">
                    <a:lumMod val="50000"/>
                  </a:schemeClr>
                </a:solidFill>
                <a:latin typeface="Courier New" pitchFamily="49" charset="0"/>
                <a:cs typeface="Courier New" pitchFamily="49" charset="0"/>
              </a:rPr>
              <a:t>   :: a -&gt; IO (</a:t>
            </a:r>
            <a:r>
              <a:rPr lang="en-US" sz="2000" b="1" dirty="0" err="1">
                <a:solidFill>
                  <a:schemeClr val="accent1">
                    <a:lumMod val="50000"/>
                  </a:schemeClr>
                </a:solidFill>
                <a:latin typeface="Courier New" pitchFamily="49" charset="0"/>
                <a:cs typeface="Courier New" pitchFamily="49" charset="0"/>
              </a:rPr>
              <a:t>IORef</a:t>
            </a:r>
            <a:r>
              <a:rPr lang="en-US" sz="2000" b="1" dirty="0">
                <a:solidFill>
                  <a:schemeClr val="accent1">
                    <a:lumMod val="50000"/>
                  </a:schemeClr>
                </a:solidFill>
                <a:latin typeface="Courier New" pitchFamily="49" charset="0"/>
                <a:cs typeface="Courier New" pitchFamily="49" charset="0"/>
              </a:rPr>
              <a:t> a)</a:t>
            </a:r>
          </a:p>
          <a:p>
            <a:pPr algn="l">
              <a:buNone/>
            </a:pPr>
            <a:r>
              <a:rPr lang="en-US" sz="2000" b="1" dirty="0" err="1">
                <a:solidFill>
                  <a:schemeClr val="accent1">
                    <a:lumMod val="50000"/>
                  </a:schemeClr>
                </a:solidFill>
                <a:latin typeface="Courier New" pitchFamily="49" charset="0"/>
                <a:cs typeface="Courier New" pitchFamily="49" charset="0"/>
              </a:rPr>
              <a:t>readIORef</a:t>
            </a:r>
            <a:r>
              <a:rPr lang="en-US" sz="2000" b="1" dirty="0">
                <a:solidFill>
                  <a:schemeClr val="accent1">
                    <a:lumMod val="50000"/>
                  </a:schemeClr>
                </a:solidFill>
                <a:latin typeface="Courier New" pitchFamily="49" charset="0"/>
                <a:cs typeface="Courier New" pitchFamily="49" charset="0"/>
              </a:rPr>
              <a:t>  :: </a:t>
            </a:r>
            <a:r>
              <a:rPr lang="en-US" sz="2000" b="1" dirty="0" err="1">
                <a:solidFill>
                  <a:schemeClr val="accent1">
                    <a:lumMod val="50000"/>
                  </a:schemeClr>
                </a:solidFill>
                <a:latin typeface="Courier New" pitchFamily="49" charset="0"/>
                <a:cs typeface="Courier New" pitchFamily="49" charset="0"/>
              </a:rPr>
              <a:t>IORef</a:t>
            </a:r>
            <a:r>
              <a:rPr lang="en-US" sz="2000" b="1" dirty="0">
                <a:solidFill>
                  <a:schemeClr val="accent1">
                    <a:lumMod val="50000"/>
                  </a:schemeClr>
                </a:solidFill>
                <a:latin typeface="Courier New" pitchFamily="49" charset="0"/>
                <a:cs typeface="Courier New" pitchFamily="49" charset="0"/>
              </a:rPr>
              <a:t> a -&gt; IO a</a:t>
            </a:r>
          </a:p>
          <a:p>
            <a:pPr algn="l">
              <a:buNone/>
            </a:pPr>
            <a:r>
              <a:rPr lang="en-US" sz="2000" b="1" dirty="0" err="1">
                <a:solidFill>
                  <a:schemeClr val="accent1">
                    <a:lumMod val="50000"/>
                  </a:schemeClr>
                </a:solidFill>
                <a:latin typeface="Courier New" pitchFamily="49" charset="0"/>
                <a:cs typeface="Courier New" pitchFamily="49" charset="0"/>
              </a:rPr>
              <a:t>writeIORef</a:t>
            </a:r>
            <a:r>
              <a:rPr lang="en-US" sz="2000" b="1" dirty="0">
                <a:solidFill>
                  <a:schemeClr val="accent1">
                    <a:lumMod val="50000"/>
                  </a:schemeClr>
                </a:solidFill>
                <a:latin typeface="Courier New" pitchFamily="49" charset="0"/>
                <a:cs typeface="Courier New" pitchFamily="49" charset="0"/>
              </a:rPr>
              <a:t> :: </a:t>
            </a:r>
            <a:r>
              <a:rPr lang="en-US" sz="2000" b="1" dirty="0" err="1">
                <a:solidFill>
                  <a:schemeClr val="accent1">
                    <a:lumMod val="50000"/>
                  </a:schemeClr>
                </a:solidFill>
                <a:latin typeface="Courier New" pitchFamily="49" charset="0"/>
                <a:cs typeface="Courier New" pitchFamily="49" charset="0"/>
              </a:rPr>
              <a:t>IORef</a:t>
            </a:r>
            <a:r>
              <a:rPr lang="en-US" sz="2000" b="1" dirty="0">
                <a:solidFill>
                  <a:schemeClr val="accent1">
                    <a:lumMod val="50000"/>
                  </a:schemeClr>
                </a:solidFill>
                <a:latin typeface="Courier New" pitchFamily="49" charset="0"/>
                <a:cs typeface="Courier New" pitchFamily="49" charset="0"/>
              </a:rPr>
              <a:t> a -&gt; a -&gt; IO ()</a:t>
            </a:r>
          </a:p>
        </p:txBody>
      </p:sp>
      <p:pic>
        <p:nvPicPr>
          <p:cNvPr id="5" name="Picture 4" descr="C:\Program Files\Microsoft Office\Clipart\standard\stddir1\bd05030_.wmf"/>
          <p:cNvPicPr>
            <a:picLocks noChangeAspect="1" noChangeArrowheads="1"/>
          </p:cNvPicPr>
          <p:nvPr/>
        </p:nvPicPr>
        <p:blipFill>
          <a:blip r:embed="rId2" cstate="print"/>
          <a:srcRect/>
          <a:stretch>
            <a:fillRect/>
          </a:stretch>
        </p:blipFill>
        <p:spPr bwMode="auto">
          <a:xfrm>
            <a:off x="8140700" y="1684020"/>
            <a:ext cx="742620" cy="1003300"/>
          </a:xfrm>
          <a:prstGeom prst="rect">
            <a:avLst/>
          </a:prstGeom>
          <a:noFill/>
        </p:spPr>
      </p:pic>
    </p:spTree>
    <p:extLst>
      <p:ext uri="{BB962C8B-B14F-4D97-AF65-F5344CB8AC3E}">
        <p14:creationId xmlns="" xmlns:p14="http://schemas.microsoft.com/office/powerpoint/2010/main" val="2512464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1062"/>
          </a:xfrm>
        </p:spPr>
        <p:txBody>
          <a:bodyPr/>
          <a:lstStyle/>
          <a:p>
            <a:r>
              <a:rPr lang="en-US" dirty="0" smtClean="0"/>
              <a:t>Example Using References</a:t>
            </a:r>
            <a:endParaRPr lang="en-US" dirty="0"/>
          </a:p>
        </p:txBody>
      </p:sp>
      <p:sp>
        <p:nvSpPr>
          <p:cNvPr id="5" name="Rounded Rectangular Callout 4"/>
          <p:cNvSpPr/>
          <p:nvPr/>
        </p:nvSpPr>
        <p:spPr>
          <a:xfrm>
            <a:off x="939800" y="5821204"/>
            <a:ext cx="7289799" cy="783193"/>
          </a:xfrm>
          <a:prstGeom prst="wedgeRoundRectCallout">
            <a:avLst>
              <a:gd name="adj1" fmla="val -23745"/>
              <a:gd name="adj2" fmla="val 496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000" dirty="0">
                <a:solidFill>
                  <a:schemeClr val="tx1"/>
                </a:solidFill>
                <a:latin typeface="Chalkboard"/>
              </a:rPr>
              <a:t>But this is terrible!  Contrast with: sum [1..n].  Claims to need side effects, but doesn’t </a:t>
            </a:r>
            <a:r>
              <a:rPr lang="en-GB" sz="2000" dirty="0" smtClean="0">
                <a:solidFill>
                  <a:schemeClr val="tx1"/>
                </a:solidFill>
                <a:latin typeface="Chalkboard"/>
              </a:rPr>
              <a:t>really</a:t>
            </a:r>
            <a:endParaRPr lang="en-GB" sz="2000" dirty="0">
              <a:solidFill>
                <a:schemeClr val="tx1"/>
              </a:solidFill>
              <a:latin typeface="Chalkboard"/>
            </a:endParaRPr>
          </a:p>
        </p:txBody>
      </p:sp>
      <p:sp>
        <p:nvSpPr>
          <p:cNvPr id="6" name="Rectangle 5"/>
          <p:cNvSpPr>
            <a:spLocks noChangeArrowheads="1"/>
          </p:cNvSpPr>
          <p:nvPr/>
        </p:nvSpPr>
        <p:spPr bwMode="auto">
          <a:xfrm>
            <a:off x="838200" y="1266885"/>
            <a:ext cx="6801862" cy="4358116"/>
          </a:xfrm>
          <a:prstGeom prst="rect">
            <a:avLst/>
          </a:prstGeom>
          <a:solidFill>
            <a:schemeClr val="accent3">
              <a:lumMod val="40000"/>
              <a:lumOff val="60000"/>
            </a:schemeClr>
          </a:solidFill>
          <a:ln>
            <a:noFill/>
          </a:ln>
        </p:spPr>
        <p:txBody>
          <a:bodyPr wrap="none" rtlCol="0">
            <a:spAutoFit/>
          </a:bodyPr>
          <a:lstStyle/>
          <a:p>
            <a:pPr algn="l">
              <a:buNone/>
            </a:pPr>
            <a:r>
              <a:rPr lang="en-US" sz="1800" b="1" dirty="0">
                <a:solidFill>
                  <a:schemeClr val="accent1">
                    <a:lumMod val="50000"/>
                  </a:schemeClr>
                </a:solidFill>
                <a:latin typeface="Courier New" pitchFamily="49" charset="0"/>
                <a:cs typeface="Courier New" pitchFamily="49" charset="0"/>
              </a:rPr>
              <a:t>import </a:t>
            </a:r>
            <a:r>
              <a:rPr lang="en-US" sz="1800" b="1" dirty="0" err="1">
                <a:solidFill>
                  <a:schemeClr val="accent1">
                    <a:lumMod val="50000"/>
                  </a:schemeClr>
                </a:solidFill>
                <a:latin typeface="Courier New" pitchFamily="49" charset="0"/>
                <a:cs typeface="Courier New" pitchFamily="49" charset="0"/>
              </a:rPr>
              <a:t>Data.IORef</a:t>
            </a:r>
            <a:r>
              <a:rPr lang="en-US" sz="1800" b="1" dirty="0">
                <a:solidFill>
                  <a:schemeClr val="accent1">
                    <a:lumMod val="50000"/>
                  </a:schemeClr>
                </a:solidFill>
                <a:latin typeface="Courier New" pitchFamily="49" charset="0"/>
                <a:cs typeface="Courier New" pitchFamily="49" charset="0"/>
              </a:rPr>
              <a:t>  -- import reference functions</a:t>
            </a:r>
          </a:p>
          <a:p>
            <a:pPr algn="l">
              <a:buNone/>
            </a:pPr>
            <a:r>
              <a:rPr lang="en-US" sz="1800" b="1" dirty="0">
                <a:solidFill>
                  <a:schemeClr val="accent1">
                    <a:lumMod val="50000"/>
                  </a:schemeClr>
                </a:solidFill>
                <a:latin typeface="Courier New" pitchFamily="49" charset="0"/>
                <a:cs typeface="Courier New" pitchFamily="49" charset="0"/>
              </a:rPr>
              <a:t>-- Compute the sum of the first </a:t>
            </a:r>
            <a:r>
              <a:rPr lang="en-US" sz="1800" b="1" dirty="0" err="1">
                <a:solidFill>
                  <a:schemeClr val="accent1">
                    <a:lumMod val="50000"/>
                  </a:schemeClr>
                </a:solidFill>
                <a:latin typeface="Courier New" pitchFamily="49" charset="0"/>
                <a:cs typeface="Courier New" pitchFamily="49" charset="0"/>
              </a:rPr>
              <a:t>n</a:t>
            </a:r>
            <a:r>
              <a:rPr lang="en-US" sz="1800" b="1" dirty="0">
                <a:solidFill>
                  <a:schemeClr val="accent1">
                    <a:lumMod val="50000"/>
                  </a:schemeClr>
                </a:solidFill>
                <a:latin typeface="Courier New" pitchFamily="49" charset="0"/>
                <a:cs typeface="Courier New" pitchFamily="49" charset="0"/>
              </a:rPr>
              <a:t> integers</a:t>
            </a:r>
          </a:p>
          <a:p>
            <a:pPr algn="l">
              <a:buNone/>
            </a:pPr>
            <a:r>
              <a:rPr lang="en-US" sz="1800" b="1" dirty="0">
                <a:solidFill>
                  <a:schemeClr val="accent1">
                    <a:lumMod val="50000"/>
                  </a:schemeClr>
                </a:solidFill>
                <a:latin typeface="Courier New" pitchFamily="49" charset="0"/>
                <a:cs typeface="Courier New" pitchFamily="49" charset="0"/>
              </a:rPr>
              <a:t>count ::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IO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count </a:t>
            </a:r>
            <a:r>
              <a:rPr lang="en-US" sz="1800" b="1" dirty="0" err="1">
                <a:solidFill>
                  <a:schemeClr val="accent1">
                    <a:lumMod val="50000"/>
                  </a:schemeClr>
                </a:solidFill>
                <a:latin typeface="Courier New" pitchFamily="49" charset="0"/>
                <a:cs typeface="Courier New" pitchFamily="49" charset="0"/>
              </a:rPr>
              <a:t>n</a:t>
            </a:r>
            <a:r>
              <a:rPr lang="en-US" sz="1800" b="1" dirty="0">
                <a:solidFill>
                  <a:schemeClr val="accent1">
                    <a:lumMod val="50000"/>
                  </a:schemeClr>
                </a:solidFill>
                <a:latin typeface="Courier New" pitchFamily="49" charset="0"/>
                <a:cs typeface="Courier New" pitchFamily="49" charset="0"/>
              </a:rPr>
              <a:t> = do </a:t>
            </a:r>
          </a:p>
          <a:p>
            <a:pPr algn="l">
              <a:buNone/>
            </a:pP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r</a:t>
            </a:r>
            <a:r>
              <a:rPr lang="en-US" sz="1800" b="1" dirty="0">
                <a:solidFill>
                  <a:schemeClr val="accent1">
                    <a:lumMod val="50000"/>
                  </a:schemeClr>
                </a:solidFill>
                <a:latin typeface="Courier New" pitchFamily="49" charset="0"/>
                <a:cs typeface="Courier New" pitchFamily="49" charset="0"/>
              </a:rPr>
              <a:t> &lt;- </a:t>
            </a:r>
            <a:r>
              <a:rPr lang="en-US" sz="1800" b="1" dirty="0" err="1">
                <a:solidFill>
                  <a:schemeClr val="accent1">
                    <a:lumMod val="50000"/>
                  </a:schemeClr>
                </a:solidFill>
                <a:latin typeface="Courier New" pitchFamily="49" charset="0"/>
                <a:cs typeface="Courier New" pitchFamily="49" charset="0"/>
              </a:rPr>
              <a:t>newIORef</a:t>
            </a:r>
            <a:r>
              <a:rPr lang="en-US" sz="1800" b="1" dirty="0">
                <a:solidFill>
                  <a:schemeClr val="accent1">
                    <a:lumMod val="50000"/>
                  </a:schemeClr>
                </a:solidFill>
                <a:latin typeface="Courier New" pitchFamily="49" charset="0"/>
                <a:cs typeface="Courier New" pitchFamily="49" charset="0"/>
              </a:rPr>
              <a:t> 0;</a:t>
            </a:r>
          </a:p>
          <a:p>
            <a:pPr algn="l">
              <a:buNone/>
            </a:pP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addToN</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r</a:t>
            </a:r>
            <a:r>
              <a:rPr lang="en-US" sz="1800" b="1" dirty="0">
                <a:solidFill>
                  <a:schemeClr val="accent1">
                    <a:lumMod val="50000"/>
                  </a:schemeClr>
                </a:solidFill>
                <a:latin typeface="Courier New" pitchFamily="49" charset="0"/>
                <a:cs typeface="Courier New" pitchFamily="49" charset="0"/>
              </a:rPr>
              <a:t> 1 }</a:t>
            </a:r>
          </a:p>
          <a:p>
            <a:pPr algn="l">
              <a:buNone/>
            </a:pPr>
            <a:r>
              <a:rPr lang="en-US" sz="1800" b="1" dirty="0">
                <a:solidFill>
                  <a:schemeClr val="accent1">
                    <a:lumMod val="50000"/>
                  </a:schemeClr>
                </a:solidFill>
                <a:latin typeface="Courier New" pitchFamily="49" charset="0"/>
                <a:cs typeface="Courier New" pitchFamily="49" charset="0"/>
              </a:rPr>
              <a:t>  where </a:t>
            </a:r>
          </a:p>
          <a:p>
            <a:pPr algn="l">
              <a:buNone/>
            </a:pP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addToN</a:t>
            </a: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IORef</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IO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addToN</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r</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i</a:t>
            </a: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i</a:t>
            </a:r>
            <a:r>
              <a:rPr lang="en-US" sz="1800" b="1" dirty="0">
                <a:solidFill>
                  <a:schemeClr val="accent1">
                    <a:lumMod val="50000"/>
                  </a:schemeClr>
                </a:solidFill>
                <a:latin typeface="Courier New" pitchFamily="49" charset="0"/>
                <a:cs typeface="Courier New" pitchFamily="49" charset="0"/>
              </a:rPr>
              <a:t> &gt; </a:t>
            </a:r>
            <a:r>
              <a:rPr lang="en-US" sz="1800" b="1" dirty="0" err="1">
                <a:solidFill>
                  <a:schemeClr val="accent1">
                    <a:lumMod val="50000"/>
                  </a:schemeClr>
                </a:solidFill>
                <a:latin typeface="Courier New" pitchFamily="49" charset="0"/>
                <a:cs typeface="Courier New" pitchFamily="49" charset="0"/>
              </a:rPr>
              <a:t>n</a:t>
            </a: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readIORef</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r</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               | otherwise = do </a:t>
            </a:r>
          </a:p>
          <a:p>
            <a:pPr algn="l">
              <a:buNone/>
            </a:pP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v</a:t>
            </a:r>
            <a:r>
              <a:rPr lang="en-US" sz="1800" b="1" dirty="0">
                <a:solidFill>
                  <a:schemeClr val="accent1">
                    <a:lumMod val="50000"/>
                  </a:schemeClr>
                </a:solidFill>
                <a:latin typeface="Courier New" pitchFamily="49" charset="0"/>
                <a:cs typeface="Courier New" pitchFamily="49" charset="0"/>
              </a:rPr>
              <a:t> &lt;- </a:t>
            </a:r>
            <a:r>
              <a:rPr lang="en-US" sz="1800" b="1" dirty="0" err="1">
                <a:solidFill>
                  <a:schemeClr val="accent1">
                    <a:lumMod val="50000"/>
                  </a:schemeClr>
                </a:solidFill>
                <a:latin typeface="Courier New" pitchFamily="49" charset="0"/>
                <a:cs typeface="Courier New" pitchFamily="49" charset="0"/>
              </a:rPr>
              <a:t>readIORef</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r</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writeIORef</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r</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v</a:t>
            </a: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i</a:t>
            </a:r>
            <a:r>
              <a:rPr lang="en-US" sz="1800" b="1" dirty="0">
                <a:solidFill>
                  <a:schemeClr val="accent1">
                    <a:lumMod val="50000"/>
                  </a:schemeClr>
                </a:solidFill>
                <a:latin typeface="Courier New" pitchFamily="49" charset="0"/>
                <a:cs typeface="Courier New" pitchFamily="49" charset="0"/>
              </a:rPr>
              <a:t>)</a:t>
            </a:r>
          </a:p>
          <a:p>
            <a:pPr algn="l">
              <a:buNone/>
            </a:pP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addToN</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r</a:t>
            </a:r>
            <a:r>
              <a:rPr lang="en-US" sz="1800" b="1" dirty="0">
                <a:solidFill>
                  <a:schemeClr val="accent1">
                    <a:lumMod val="50000"/>
                  </a:schemeClr>
                </a:solidFill>
                <a:latin typeface="Courier New" pitchFamily="49" charset="0"/>
                <a:cs typeface="Courier New" pitchFamily="49" charset="0"/>
              </a:rPr>
              <a:t> (i+1)}</a:t>
            </a:r>
          </a:p>
        </p:txBody>
      </p:sp>
    </p:spTree>
    <p:extLst>
      <p:ext uri="{BB962C8B-B14F-4D97-AF65-F5344CB8AC3E}">
        <p14:creationId xmlns="" xmlns:p14="http://schemas.microsoft.com/office/powerpoint/2010/main" val="238624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1062"/>
          </a:xfrm>
        </p:spPr>
        <p:txBody>
          <a:bodyPr/>
          <a:lstStyle/>
          <a:p>
            <a:r>
              <a:rPr lang="en-US" dirty="0" smtClean="0"/>
              <a:t>Example Using References</a:t>
            </a:r>
            <a:endParaRPr lang="en-US" dirty="0"/>
          </a:p>
        </p:txBody>
      </p:sp>
      <p:sp>
        <p:nvSpPr>
          <p:cNvPr id="4" name="Rectangle 3"/>
          <p:cNvSpPr>
            <a:spLocks noChangeArrowheads="1"/>
          </p:cNvSpPr>
          <p:nvPr/>
        </p:nvSpPr>
        <p:spPr bwMode="auto">
          <a:xfrm>
            <a:off x="838200" y="1266885"/>
            <a:ext cx="6801862" cy="4431983"/>
          </a:xfrm>
          <a:prstGeom prst="rect">
            <a:avLst/>
          </a:prstGeom>
          <a:solidFill>
            <a:schemeClr val="accent3">
              <a:lumMod val="40000"/>
              <a:lumOff val="60000"/>
            </a:schemeClr>
          </a:solidFill>
          <a:ln>
            <a:noFill/>
          </a:ln>
        </p:spPr>
        <p:txBody>
          <a:bodyPr wrap="none" rtlCol="0">
            <a:spAutoFit/>
          </a:bodyPr>
          <a:lstStyle/>
          <a:p>
            <a:pPr algn="l">
              <a:buNone/>
            </a:pPr>
            <a:r>
              <a:rPr lang="en-US" sz="1800" b="1" dirty="0">
                <a:solidFill>
                  <a:schemeClr val="accent1">
                    <a:lumMod val="50000"/>
                  </a:schemeClr>
                </a:solidFill>
                <a:latin typeface="Courier New" pitchFamily="49" charset="0"/>
                <a:cs typeface="Courier New" pitchFamily="49" charset="0"/>
              </a:rPr>
              <a:t>import </a:t>
            </a:r>
            <a:r>
              <a:rPr lang="en-US" sz="1800" b="1" dirty="0" err="1">
                <a:solidFill>
                  <a:schemeClr val="accent1">
                    <a:lumMod val="50000"/>
                  </a:schemeClr>
                </a:solidFill>
                <a:latin typeface="Courier New" pitchFamily="49" charset="0"/>
                <a:cs typeface="Courier New" pitchFamily="49" charset="0"/>
              </a:rPr>
              <a:t>Data.IORef</a:t>
            </a:r>
            <a:r>
              <a:rPr lang="en-US" sz="1800" b="1" dirty="0">
                <a:solidFill>
                  <a:schemeClr val="accent1">
                    <a:lumMod val="50000"/>
                  </a:schemeClr>
                </a:solidFill>
                <a:latin typeface="Courier New" pitchFamily="49" charset="0"/>
                <a:cs typeface="Courier New" pitchFamily="49" charset="0"/>
              </a:rPr>
              <a:t>  -- import reference functions</a:t>
            </a:r>
          </a:p>
          <a:p>
            <a:pPr algn="l">
              <a:buNone/>
            </a:pPr>
            <a:r>
              <a:rPr lang="en-US" sz="1800" b="1" dirty="0">
                <a:solidFill>
                  <a:schemeClr val="accent1">
                    <a:lumMod val="50000"/>
                  </a:schemeClr>
                </a:solidFill>
                <a:latin typeface="Courier New" pitchFamily="49" charset="0"/>
                <a:cs typeface="Courier New" pitchFamily="49" charset="0"/>
              </a:rPr>
              <a:t>-- Compute the sum of the first </a:t>
            </a:r>
            <a:r>
              <a:rPr lang="en-US" sz="1800" b="1" dirty="0" err="1">
                <a:solidFill>
                  <a:schemeClr val="accent1">
                    <a:lumMod val="50000"/>
                  </a:schemeClr>
                </a:solidFill>
                <a:latin typeface="Courier New" pitchFamily="49" charset="0"/>
                <a:cs typeface="Courier New" pitchFamily="49" charset="0"/>
              </a:rPr>
              <a:t>n</a:t>
            </a:r>
            <a:r>
              <a:rPr lang="en-US" sz="1800" b="1" dirty="0">
                <a:solidFill>
                  <a:schemeClr val="accent1">
                    <a:lumMod val="50000"/>
                  </a:schemeClr>
                </a:solidFill>
                <a:latin typeface="Courier New" pitchFamily="49" charset="0"/>
                <a:cs typeface="Courier New" pitchFamily="49" charset="0"/>
              </a:rPr>
              <a:t> integers</a:t>
            </a:r>
          </a:p>
          <a:p>
            <a:pPr algn="l">
              <a:buNone/>
            </a:pPr>
            <a:r>
              <a:rPr lang="en-US" sz="1800" b="1" dirty="0">
                <a:solidFill>
                  <a:schemeClr val="accent1">
                    <a:lumMod val="50000"/>
                  </a:schemeClr>
                </a:solidFill>
                <a:latin typeface="Courier New" pitchFamily="49" charset="0"/>
                <a:cs typeface="Courier New" pitchFamily="49" charset="0"/>
              </a:rPr>
              <a:t>count ::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IO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count </a:t>
            </a:r>
            <a:r>
              <a:rPr lang="en-US" sz="1800" b="1" dirty="0" err="1">
                <a:solidFill>
                  <a:schemeClr val="accent1">
                    <a:lumMod val="50000"/>
                  </a:schemeClr>
                </a:solidFill>
                <a:latin typeface="Courier New" pitchFamily="49" charset="0"/>
                <a:cs typeface="Courier New" pitchFamily="49" charset="0"/>
              </a:rPr>
              <a:t>n</a:t>
            </a:r>
            <a:r>
              <a:rPr lang="en-US" sz="1800" b="1" dirty="0">
                <a:solidFill>
                  <a:schemeClr val="accent1">
                    <a:lumMod val="50000"/>
                  </a:schemeClr>
                </a:solidFill>
                <a:latin typeface="Courier New" pitchFamily="49" charset="0"/>
                <a:cs typeface="Courier New" pitchFamily="49" charset="0"/>
              </a:rPr>
              <a:t> = do </a:t>
            </a:r>
          </a:p>
          <a:p>
            <a:pPr algn="l">
              <a:buNone/>
            </a:pP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r</a:t>
            </a:r>
            <a:r>
              <a:rPr lang="en-US" sz="1800" b="1" dirty="0">
                <a:solidFill>
                  <a:schemeClr val="accent1">
                    <a:lumMod val="50000"/>
                  </a:schemeClr>
                </a:solidFill>
                <a:latin typeface="Courier New" pitchFamily="49" charset="0"/>
                <a:cs typeface="Courier New" pitchFamily="49" charset="0"/>
              </a:rPr>
              <a:t> &lt;- </a:t>
            </a:r>
            <a:r>
              <a:rPr lang="en-US" sz="1800" b="1" dirty="0" err="1">
                <a:solidFill>
                  <a:schemeClr val="accent1">
                    <a:lumMod val="50000"/>
                  </a:schemeClr>
                </a:solidFill>
                <a:latin typeface="Courier New" pitchFamily="49" charset="0"/>
                <a:cs typeface="Courier New" pitchFamily="49" charset="0"/>
              </a:rPr>
              <a:t>newIORef</a:t>
            </a:r>
            <a:r>
              <a:rPr lang="en-US" sz="1800" b="1" dirty="0">
                <a:solidFill>
                  <a:schemeClr val="accent1">
                    <a:lumMod val="50000"/>
                  </a:schemeClr>
                </a:solidFill>
                <a:latin typeface="Courier New" pitchFamily="49" charset="0"/>
                <a:cs typeface="Courier New" pitchFamily="49" charset="0"/>
              </a:rPr>
              <a:t> 0;</a:t>
            </a:r>
          </a:p>
          <a:p>
            <a:pPr algn="l">
              <a:buNone/>
            </a:pP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addToN</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r</a:t>
            </a:r>
            <a:r>
              <a:rPr lang="en-US" sz="1800" b="1" dirty="0">
                <a:solidFill>
                  <a:schemeClr val="accent1">
                    <a:lumMod val="50000"/>
                  </a:schemeClr>
                </a:solidFill>
                <a:latin typeface="Courier New" pitchFamily="49" charset="0"/>
                <a:cs typeface="Courier New" pitchFamily="49" charset="0"/>
              </a:rPr>
              <a:t> 1 }</a:t>
            </a:r>
          </a:p>
          <a:p>
            <a:pPr algn="l">
              <a:buNone/>
            </a:pPr>
            <a:r>
              <a:rPr lang="en-US" sz="1800" b="1" dirty="0">
                <a:solidFill>
                  <a:schemeClr val="accent1">
                    <a:lumMod val="50000"/>
                  </a:schemeClr>
                </a:solidFill>
                <a:latin typeface="Courier New" pitchFamily="49" charset="0"/>
                <a:cs typeface="Courier New" pitchFamily="49" charset="0"/>
              </a:rPr>
              <a:t>  where </a:t>
            </a:r>
          </a:p>
          <a:p>
            <a:pPr algn="l">
              <a:buNone/>
            </a:pP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addToN</a:t>
            </a: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IORef</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IO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addToN</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r</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i</a:t>
            </a: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i</a:t>
            </a:r>
            <a:r>
              <a:rPr lang="en-US" sz="1800" b="1" dirty="0">
                <a:solidFill>
                  <a:schemeClr val="accent1">
                    <a:lumMod val="50000"/>
                  </a:schemeClr>
                </a:solidFill>
                <a:latin typeface="Courier New" pitchFamily="49" charset="0"/>
                <a:cs typeface="Courier New" pitchFamily="49" charset="0"/>
              </a:rPr>
              <a:t> &gt; </a:t>
            </a:r>
            <a:r>
              <a:rPr lang="en-US" sz="1800" b="1" dirty="0" err="1">
                <a:solidFill>
                  <a:schemeClr val="accent1">
                    <a:lumMod val="50000"/>
                  </a:schemeClr>
                </a:solidFill>
                <a:latin typeface="Courier New" pitchFamily="49" charset="0"/>
                <a:cs typeface="Courier New" pitchFamily="49" charset="0"/>
              </a:rPr>
              <a:t>n</a:t>
            </a: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readIORef</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r</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               | otherwise = do </a:t>
            </a:r>
          </a:p>
          <a:p>
            <a:pPr algn="l">
              <a:buNone/>
            </a:pP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v</a:t>
            </a:r>
            <a:r>
              <a:rPr lang="en-US" sz="1800" b="1" dirty="0">
                <a:solidFill>
                  <a:schemeClr val="accent1">
                    <a:lumMod val="50000"/>
                  </a:schemeClr>
                </a:solidFill>
                <a:latin typeface="Courier New" pitchFamily="49" charset="0"/>
                <a:cs typeface="Courier New" pitchFamily="49" charset="0"/>
              </a:rPr>
              <a:t> &lt;- </a:t>
            </a:r>
            <a:r>
              <a:rPr lang="en-US" sz="1800" b="1" dirty="0" err="1">
                <a:solidFill>
                  <a:schemeClr val="accent1">
                    <a:lumMod val="50000"/>
                  </a:schemeClr>
                </a:solidFill>
                <a:latin typeface="Courier New" pitchFamily="49" charset="0"/>
                <a:cs typeface="Courier New" pitchFamily="49" charset="0"/>
              </a:rPr>
              <a:t>readIORef</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r</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writeIORef</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r</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v</a:t>
            </a: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i</a:t>
            </a:r>
            <a:r>
              <a:rPr lang="en-US" sz="1800" b="1" dirty="0">
                <a:solidFill>
                  <a:schemeClr val="accent1">
                    <a:lumMod val="50000"/>
                  </a:schemeClr>
                </a:solidFill>
                <a:latin typeface="Courier New" pitchFamily="49" charset="0"/>
                <a:cs typeface="Courier New" pitchFamily="49" charset="0"/>
              </a:rPr>
              <a:t>)</a:t>
            </a:r>
          </a:p>
          <a:p>
            <a:pPr algn="l">
              <a:buNone/>
            </a:pP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addToN</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r</a:t>
            </a:r>
            <a:r>
              <a:rPr lang="en-US" sz="1800" b="1" dirty="0">
                <a:solidFill>
                  <a:schemeClr val="accent1">
                    <a:lumMod val="50000"/>
                  </a:schemeClr>
                </a:solidFill>
                <a:latin typeface="Courier New" pitchFamily="49" charset="0"/>
                <a:cs typeface="Courier New" pitchFamily="49" charset="0"/>
              </a:rPr>
              <a:t> (i+1)}</a:t>
            </a:r>
          </a:p>
        </p:txBody>
      </p:sp>
      <p:sp>
        <p:nvSpPr>
          <p:cNvPr id="5" name="Rounded Rectangular Callout 4"/>
          <p:cNvSpPr/>
          <p:nvPr/>
        </p:nvSpPr>
        <p:spPr>
          <a:xfrm>
            <a:off x="939800" y="5821204"/>
            <a:ext cx="7289799" cy="783193"/>
          </a:xfrm>
          <a:prstGeom prst="wedgeRoundRectCallout">
            <a:avLst>
              <a:gd name="adj1" fmla="val -23745"/>
              <a:gd name="adj2" fmla="val 496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000" dirty="0">
                <a:solidFill>
                  <a:schemeClr val="tx1"/>
                </a:solidFill>
                <a:latin typeface="Chalkboard"/>
              </a:rPr>
              <a:t>Just because you can write C code in Haskell, doesn’t mean you should!</a:t>
            </a:r>
          </a:p>
        </p:txBody>
      </p:sp>
    </p:spTree>
    <p:extLst>
      <p:ext uri="{BB962C8B-B14F-4D97-AF65-F5344CB8AC3E}">
        <p14:creationId xmlns="" xmlns:p14="http://schemas.microsoft.com/office/powerpoint/2010/main" val="144211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5662"/>
          </a:xfrm>
        </p:spPr>
        <p:txBody>
          <a:bodyPr/>
          <a:lstStyle/>
          <a:p>
            <a:r>
              <a:rPr lang="en-US" dirty="0" smtClean="0"/>
              <a:t>A Second Example</a:t>
            </a:r>
            <a:endParaRPr lang="en-US" dirty="0"/>
          </a:p>
        </p:txBody>
      </p:sp>
      <p:sp>
        <p:nvSpPr>
          <p:cNvPr id="3" name="Content Placeholder 2"/>
          <p:cNvSpPr>
            <a:spLocks noGrp="1"/>
          </p:cNvSpPr>
          <p:nvPr>
            <p:ph idx="1"/>
          </p:nvPr>
        </p:nvSpPr>
        <p:spPr>
          <a:xfrm>
            <a:off x="457200" y="1219200"/>
            <a:ext cx="8229600" cy="5638800"/>
          </a:xfrm>
        </p:spPr>
        <p:txBody>
          <a:bodyPr>
            <a:normAutofit/>
          </a:bodyPr>
          <a:lstStyle/>
          <a:p>
            <a:r>
              <a:rPr lang="en-US" sz="2800" dirty="0" smtClean="0"/>
              <a:t>Track the number of chars written to a file</a:t>
            </a:r>
          </a:p>
          <a:p>
            <a:endParaRPr lang="en-US" sz="2800" dirty="0" smtClean="0"/>
          </a:p>
          <a:p>
            <a:pPr lvl="1">
              <a:buNone/>
            </a:pPr>
            <a:endParaRPr lang="en-US" sz="2400" dirty="0" smtClean="0"/>
          </a:p>
          <a:p>
            <a:pPr lvl="1">
              <a:buNone/>
            </a:pPr>
            <a:endParaRPr lang="en-US" sz="2400" dirty="0" smtClean="0"/>
          </a:p>
          <a:p>
            <a:pPr lvl="1">
              <a:buNone/>
            </a:pPr>
            <a:endParaRPr lang="en-US" sz="24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Here it makes sense to use a reference</a:t>
            </a:r>
            <a:endParaRPr lang="en-US" sz="2800" dirty="0"/>
          </a:p>
        </p:txBody>
      </p:sp>
      <p:sp>
        <p:nvSpPr>
          <p:cNvPr id="4" name="Rectangle 3"/>
          <p:cNvSpPr>
            <a:spLocks noChangeArrowheads="1"/>
          </p:cNvSpPr>
          <p:nvPr/>
        </p:nvSpPr>
        <p:spPr bwMode="auto">
          <a:xfrm>
            <a:off x="990600" y="1752600"/>
            <a:ext cx="6388287" cy="4395049"/>
          </a:xfrm>
          <a:prstGeom prst="rect">
            <a:avLst/>
          </a:prstGeom>
          <a:solidFill>
            <a:schemeClr val="accent3">
              <a:lumMod val="40000"/>
              <a:lumOff val="60000"/>
            </a:schemeClr>
          </a:solidFill>
          <a:ln>
            <a:noFill/>
          </a:ln>
        </p:spPr>
        <p:txBody>
          <a:bodyPr wrap="none" rtlCol="0">
            <a:spAutoFit/>
          </a:bodyPr>
          <a:lstStyle/>
          <a:p>
            <a:pPr algn="l">
              <a:buNone/>
            </a:pPr>
            <a:r>
              <a:rPr lang="en-US" sz="1800" b="1" dirty="0">
                <a:solidFill>
                  <a:schemeClr val="accent1">
                    <a:lumMod val="50000"/>
                  </a:schemeClr>
                </a:solidFill>
                <a:latin typeface="Courier New" pitchFamily="49" charset="0"/>
                <a:cs typeface="Courier New" pitchFamily="49" charset="0"/>
              </a:rPr>
              <a:t>type </a:t>
            </a:r>
            <a:r>
              <a:rPr lang="en-US" sz="1800" b="1" dirty="0" err="1">
                <a:solidFill>
                  <a:schemeClr val="accent1">
                    <a:lumMod val="50000"/>
                  </a:schemeClr>
                </a:solidFill>
                <a:latin typeface="Courier New" pitchFamily="49" charset="0"/>
                <a:cs typeface="Courier New" pitchFamily="49" charset="0"/>
              </a:rPr>
              <a:t>HandleC</a:t>
            </a:r>
            <a:r>
              <a:rPr lang="en-US" sz="1800" b="1" dirty="0">
                <a:solidFill>
                  <a:schemeClr val="accent1">
                    <a:lumMod val="50000"/>
                  </a:schemeClr>
                </a:solidFill>
                <a:latin typeface="Courier New" pitchFamily="49" charset="0"/>
                <a:cs typeface="Courier New" pitchFamily="49" charset="0"/>
              </a:rPr>
              <a:t> = (Handle, </a:t>
            </a:r>
            <a:r>
              <a:rPr lang="en-US" sz="1800" b="1" dirty="0" err="1">
                <a:solidFill>
                  <a:schemeClr val="accent1">
                    <a:lumMod val="50000"/>
                  </a:schemeClr>
                </a:solidFill>
                <a:latin typeface="Courier New" pitchFamily="49" charset="0"/>
                <a:cs typeface="Courier New" pitchFamily="49" charset="0"/>
              </a:rPr>
              <a:t>IORef</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a:t>
            </a:r>
          </a:p>
          <a:p>
            <a:pPr algn="l">
              <a:buNone/>
            </a:pP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err="1">
                <a:solidFill>
                  <a:schemeClr val="accent1">
                    <a:lumMod val="50000"/>
                  </a:schemeClr>
                </a:solidFill>
                <a:latin typeface="Courier New" pitchFamily="49" charset="0"/>
                <a:cs typeface="Courier New" pitchFamily="49" charset="0"/>
              </a:rPr>
              <a:t>openFileC</a:t>
            </a: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FilePath</a:t>
            </a:r>
            <a:r>
              <a:rPr lang="en-US" sz="1800" b="1" dirty="0">
                <a:solidFill>
                  <a:schemeClr val="accent1">
                    <a:lumMod val="50000"/>
                  </a:schemeClr>
                </a:solidFill>
                <a:latin typeface="Courier New" pitchFamily="49" charset="0"/>
                <a:cs typeface="Courier New" pitchFamily="49" charset="0"/>
              </a:rPr>
              <a:t> -&gt; </a:t>
            </a:r>
            <a:r>
              <a:rPr lang="en-US" sz="1800" b="1" dirty="0" err="1">
                <a:solidFill>
                  <a:schemeClr val="accent1">
                    <a:lumMod val="50000"/>
                  </a:schemeClr>
                </a:solidFill>
                <a:latin typeface="Courier New" pitchFamily="49" charset="0"/>
                <a:cs typeface="Courier New" pitchFamily="49" charset="0"/>
              </a:rPr>
              <a:t>IOMode</a:t>
            </a:r>
            <a:r>
              <a:rPr lang="en-US" sz="1800" b="1" dirty="0">
                <a:solidFill>
                  <a:schemeClr val="accent1">
                    <a:lumMod val="50000"/>
                  </a:schemeClr>
                </a:solidFill>
                <a:latin typeface="Courier New" pitchFamily="49" charset="0"/>
                <a:cs typeface="Courier New" pitchFamily="49" charset="0"/>
              </a:rPr>
              <a:t> -&gt; IO </a:t>
            </a:r>
            <a:r>
              <a:rPr lang="en-US" sz="1800" b="1" dirty="0" err="1">
                <a:solidFill>
                  <a:schemeClr val="accent1">
                    <a:lumMod val="50000"/>
                  </a:schemeClr>
                </a:solidFill>
                <a:latin typeface="Courier New" pitchFamily="49" charset="0"/>
                <a:cs typeface="Courier New" pitchFamily="49" charset="0"/>
              </a:rPr>
              <a:t>HandleC</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err="1">
                <a:solidFill>
                  <a:schemeClr val="accent1">
                    <a:lumMod val="50000"/>
                  </a:schemeClr>
                </a:solidFill>
                <a:latin typeface="Courier New" pitchFamily="49" charset="0"/>
                <a:cs typeface="Courier New" pitchFamily="49" charset="0"/>
              </a:rPr>
              <a:t>openFileC</a:t>
            </a:r>
            <a:r>
              <a:rPr lang="en-US" sz="1800" b="1" dirty="0">
                <a:solidFill>
                  <a:schemeClr val="accent1">
                    <a:lumMod val="50000"/>
                  </a:schemeClr>
                </a:solidFill>
                <a:latin typeface="Courier New" pitchFamily="49" charset="0"/>
                <a:cs typeface="Courier New" pitchFamily="49" charset="0"/>
              </a:rPr>
              <a:t> file mode = do</a:t>
            </a:r>
          </a:p>
          <a:p>
            <a:pPr algn="l">
              <a:buNone/>
            </a:pP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h</a:t>
            </a:r>
            <a:r>
              <a:rPr lang="en-US" sz="1800" b="1" dirty="0">
                <a:solidFill>
                  <a:schemeClr val="accent1">
                    <a:lumMod val="50000"/>
                  </a:schemeClr>
                </a:solidFill>
                <a:latin typeface="Courier New" pitchFamily="49" charset="0"/>
                <a:cs typeface="Courier New" pitchFamily="49" charset="0"/>
              </a:rPr>
              <a:t> &lt;- </a:t>
            </a:r>
            <a:r>
              <a:rPr lang="en-US" sz="1800" b="1" dirty="0" err="1">
                <a:solidFill>
                  <a:schemeClr val="accent1">
                    <a:lumMod val="50000"/>
                  </a:schemeClr>
                </a:solidFill>
                <a:latin typeface="Courier New" pitchFamily="49" charset="0"/>
                <a:cs typeface="Courier New" pitchFamily="49" charset="0"/>
              </a:rPr>
              <a:t>openFile</a:t>
            </a:r>
            <a:r>
              <a:rPr lang="en-US" sz="1800" b="1" dirty="0">
                <a:solidFill>
                  <a:schemeClr val="accent1">
                    <a:lumMod val="50000"/>
                  </a:schemeClr>
                </a:solidFill>
                <a:latin typeface="Courier New" pitchFamily="49" charset="0"/>
                <a:cs typeface="Courier New" pitchFamily="49" charset="0"/>
              </a:rPr>
              <a:t> file mode</a:t>
            </a:r>
          </a:p>
          <a:p>
            <a:pPr algn="l">
              <a:buNone/>
            </a:pP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v</a:t>
            </a:r>
            <a:r>
              <a:rPr lang="en-US" sz="1800" b="1" dirty="0">
                <a:solidFill>
                  <a:schemeClr val="accent1">
                    <a:lumMod val="50000"/>
                  </a:schemeClr>
                </a:solidFill>
                <a:latin typeface="Courier New" pitchFamily="49" charset="0"/>
                <a:cs typeface="Courier New" pitchFamily="49" charset="0"/>
              </a:rPr>
              <a:t> &lt;- </a:t>
            </a:r>
            <a:r>
              <a:rPr lang="en-US" sz="1800" b="1" dirty="0" err="1">
                <a:solidFill>
                  <a:schemeClr val="accent1">
                    <a:lumMod val="50000"/>
                  </a:schemeClr>
                </a:solidFill>
                <a:latin typeface="Courier New" pitchFamily="49" charset="0"/>
                <a:cs typeface="Courier New" pitchFamily="49" charset="0"/>
              </a:rPr>
              <a:t>newIORef</a:t>
            </a:r>
            <a:r>
              <a:rPr lang="en-US" sz="1800" b="1" dirty="0">
                <a:solidFill>
                  <a:schemeClr val="accent1">
                    <a:lumMod val="50000"/>
                  </a:schemeClr>
                </a:solidFill>
                <a:latin typeface="Courier New" pitchFamily="49" charset="0"/>
                <a:cs typeface="Courier New" pitchFamily="49" charset="0"/>
              </a:rPr>
              <a:t> 0</a:t>
            </a:r>
          </a:p>
          <a:p>
            <a:pPr algn="l">
              <a:buNone/>
            </a:pPr>
            <a:r>
              <a:rPr lang="en-US" sz="1800" b="1" dirty="0">
                <a:solidFill>
                  <a:schemeClr val="accent1">
                    <a:lumMod val="50000"/>
                  </a:schemeClr>
                </a:solidFill>
                <a:latin typeface="Courier New" pitchFamily="49" charset="0"/>
                <a:cs typeface="Courier New" pitchFamily="49" charset="0"/>
              </a:rPr>
              <a:t>    ; return (</a:t>
            </a:r>
            <a:r>
              <a:rPr lang="en-US" sz="1800" b="1" dirty="0" err="1">
                <a:solidFill>
                  <a:schemeClr val="accent1">
                    <a:lumMod val="50000"/>
                  </a:schemeClr>
                </a:solidFill>
                <a:latin typeface="Courier New" pitchFamily="49" charset="0"/>
                <a:cs typeface="Courier New" pitchFamily="49" charset="0"/>
              </a:rPr>
              <a:t>h,v</a:t>
            </a:r>
            <a:r>
              <a:rPr lang="en-US" sz="1800" b="1" dirty="0">
                <a:solidFill>
                  <a:schemeClr val="accent1">
                    <a:lumMod val="50000"/>
                  </a:schemeClr>
                </a:solidFill>
                <a:latin typeface="Courier New" pitchFamily="49" charset="0"/>
                <a:cs typeface="Courier New" pitchFamily="49" charset="0"/>
              </a:rPr>
              <a:t>)           }</a:t>
            </a:r>
          </a:p>
          <a:p>
            <a:pPr algn="l">
              <a:buNone/>
            </a:pP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err="1">
                <a:solidFill>
                  <a:schemeClr val="accent1">
                    <a:lumMod val="50000"/>
                  </a:schemeClr>
                </a:solidFill>
                <a:latin typeface="Courier New" pitchFamily="49" charset="0"/>
                <a:cs typeface="Courier New" pitchFamily="49" charset="0"/>
              </a:rPr>
              <a:t>hPutStrC</a:t>
            </a: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HandleC</a:t>
            </a:r>
            <a:r>
              <a:rPr lang="en-US" sz="1800" b="1" dirty="0">
                <a:solidFill>
                  <a:schemeClr val="accent1">
                    <a:lumMod val="50000"/>
                  </a:schemeClr>
                </a:solidFill>
                <a:latin typeface="Courier New" pitchFamily="49" charset="0"/>
                <a:cs typeface="Courier New" pitchFamily="49" charset="0"/>
              </a:rPr>
              <a:t> -&gt; String -&gt; IO()</a:t>
            </a:r>
          </a:p>
          <a:p>
            <a:pPr algn="l">
              <a:buNone/>
            </a:pPr>
            <a:r>
              <a:rPr lang="en-US" sz="1800" b="1" dirty="0" err="1">
                <a:solidFill>
                  <a:schemeClr val="accent1">
                    <a:lumMod val="50000"/>
                  </a:schemeClr>
                </a:solidFill>
                <a:latin typeface="Courier New" pitchFamily="49" charset="0"/>
                <a:cs typeface="Courier New" pitchFamily="49" charset="0"/>
              </a:rPr>
              <a:t>hPutStrC</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h,r</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cs</a:t>
            </a:r>
            <a:r>
              <a:rPr lang="en-US" sz="1800" b="1" dirty="0">
                <a:solidFill>
                  <a:schemeClr val="accent1">
                    <a:lumMod val="50000"/>
                  </a:schemeClr>
                </a:solidFill>
                <a:latin typeface="Courier New" pitchFamily="49" charset="0"/>
                <a:cs typeface="Courier New" pitchFamily="49" charset="0"/>
              </a:rPr>
              <a:t> = do </a:t>
            </a:r>
          </a:p>
          <a:p>
            <a:pPr algn="l">
              <a:buNone/>
            </a:pP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v</a:t>
            </a:r>
            <a:r>
              <a:rPr lang="en-US" sz="1800" b="1" dirty="0">
                <a:solidFill>
                  <a:schemeClr val="accent1">
                    <a:lumMod val="50000"/>
                  </a:schemeClr>
                </a:solidFill>
                <a:latin typeface="Courier New" pitchFamily="49" charset="0"/>
                <a:cs typeface="Courier New" pitchFamily="49" charset="0"/>
              </a:rPr>
              <a:t> &lt;- </a:t>
            </a:r>
            <a:r>
              <a:rPr lang="en-US" sz="1800" b="1" dirty="0" err="1">
                <a:solidFill>
                  <a:schemeClr val="accent1">
                    <a:lumMod val="50000"/>
                  </a:schemeClr>
                </a:solidFill>
                <a:latin typeface="Courier New" pitchFamily="49" charset="0"/>
                <a:cs typeface="Courier New" pitchFamily="49" charset="0"/>
              </a:rPr>
              <a:t>readIORef</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r</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writeIORef</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r</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v</a:t>
            </a:r>
            <a:r>
              <a:rPr lang="en-US" sz="1800" b="1" dirty="0">
                <a:solidFill>
                  <a:schemeClr val="accent1">
                    <a:lumMod val="50000"/>
                  </a:schemeClr>
                </a:solidFill>
                <a:latin typeface="Courier New" pitchFamily="49" charset="0"/>
                <a:cs typeface="Courier New" pitchFamily="49" charset="0"/>
              </a:rPr>
              <a:t> + length </a:t>
            </a:r>
            <a:r>
              <a:rPr lang="en-US" sz="1800" b="1" dirty="0" err="1">
                <a:solidFill>
                  <a:schemeClr val="accent1">
                    <a:lumMod val="50000"/>
                  </a:schemeClr>
                </a:solidFill>
                <a:latin typeface="Courier New" pitchFamily="49" charset="0"/>
                <a:cs typeface="Courier New" pitchFamily="49" charset="0"/>
              </a:rPr>
              <a:t>cs</a:t>
            </a:r>
            <a:r>
              <a:rPr lang="en-US" sz="1800" b="1" dirty="0">
                <a:solidFill>
                  <a:schemeClr val="accent1">
                    <a:lumMod val="50000"/>
                  </a:schemeClr>
                </a:solidFill>
                <a:latin typeface="Courier New" pitchFamily="49" charset="0"/>
                <a:cs typeface="Courier New" pitchFamily="49" charset="0"/>
              </a:rPr>
              <a:t>)</a:t>
            </a:r>
          </a:p>
          <a:p>
            <a:pPr algn="l">
              <a:buNone/>
            </a:pP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hPutStr</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h</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cs</a:t>
            </a:r>
            <a:r>
              <a:rPr lang="en-US" sz="1800" b="1" dirty="0">
                <a:solidFill>
                  <a:schemeClr val="accent1">
                    <a:lumMod val="50000"/>
                  </a:schemeClr>
                </a:solidFill>
                <a:latin typeface="Courier New" pitchFamily="49" charset="0"/>
                <a:cs typeface="Courier New" pitchFamily="49" charset="0"/>
              </a:rPr>
              <a:t>                 }</a:t>
            </a:r>
          </a:p>
        </p:txBody>
      </p:sp>
    </p:spTree>
    <p:extLst>
      <p:ext uri="{BB962C8B-B14F-4D97-AF65-F5344CB8AC3E}">
        <p14:creationId xmlns="" xmlns:p14="http://schemas.microsoft.com/office/powerpoint/2010/main" val="1355939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what if we are “lazy”?</a:t>
            </a:r>
            <a:endParaRPr lang="en-US" dirty="0"/>
          </a:p>
        </p:txBody>
      </p:sp>
      <p:sp>
        <p:nvSpPr>
          <p:cNvPr id="3" name="Content Placeholder 2"/>
          <p:cNvSpPr>
            <a:spLocks noGrp="1"/>
          </p:cNvSpPr>
          <p:nvPr>
            <p:ph idx="1"/>
          </p:nvPr>
        </p:nvSpPr>
        <p:spPr>
          <a:xfrm>
            <a:off x="457200" y="1397000"/>
            <a:ext cx="8229600" cy="4912360"/>
          </a:xfrm>
        </p:spPr>
        <p:txBody>
          <a:bodyPr>
            <a:normAutofit lnSpcReduction="10000"/>
          </a:bodyPr>
          <a:lstStyle/>
          <a:p>
            <a:endParaRPr lang="en-US" dirty="0" smtClean="0"/>
          </a:p>
          <a:p>
            <a:pPr>
              <a:buNone/>
            </a:pPr>
            <a:endParaRPr lang="en-US" dirty="0" smtClean="0"/>
          </a:p>
          <a:p>
            <a:endParaRPr lang="en-US" dirty="0" smtClean="0"/>
          </a:p>
          <a:p>
            <a:r>
              <a:rPr lang="en-US" dirty="0" smtClean="0"/>
              <a:t>Example:</a:t>
            </a:r>
          </a:p>
          <a:p>
            <a:pPr lvl="1"/>
            <a:r>
              <a:rPr lang="en-US" dirty="0" smtClean="0"/>
              <a:t>Output depends upon the evaluation order of (</a:t>
            </a:r>
            <a:r>
              <a:rPr lang="en-US" b="1" dirty="0" smtClean="0">
                <a:solidFill>
                  <a:srgbClr val="CEB966"/>
                </a:solidFill>
                <a:latin typeface="Courier New"/>
                <a:cs typeface="Courier New"/>
              </a:rPr>
              <a:t>+</a:t>
            </a:r>
            <a:r>
              <a:rPr lang="en-US" dirty="0" smtClean="0"/>
              <a:t>)</a:t>
            </a:r>
          </a:p>
          <a:p>
            <a:r>
              <a:rPr lang="en-US" dirty="0" smtClean="0"/>
              <a:t>Example:</a:t>
            </a:r>
          </a:p>
          <a:p>
            <a:pPr lvl="1"/>
            <a:r>
              <a:rPr lang="en-US" dirty="0" smtClean="0"/>
              <a:t>Output depends on how list is used</a:t>
            </a:r>
          </a:p>
          <a:p>
            <a:pPr lvl="1"/>
            <a:r>
              <a:rPr lang="en-US" dirty="0" smtClean="0"/>
              <a:t>If only used in </a:t>
            </a:r>
            <a:r>
              <a:rPr lang="en-US" b="1" dirty="0" smtClean="0">
                <a:solidFill>
                  <a:schemeClr val="accent1">
                    <a:lumMod val="50000"/>
                  </a:schemeClr>
                </a:solidFill>
                <a:latin typeface="Courier New"/>
                <a:cs typeface="Courier New"/>
              </a:rPr>
              <a:t>length </a:t>
            </a:r>
            <a:r>
              <a:rPr lang="en-US" b="1" dirty="0" err="1" smtClean="0">
                <a:solidFill>
                  <a:schemeClr val="accent1">
                    <a:lumMod val="50000"/>
                  </a:schemeClr>
                </a:solidFill>
                <a:latin typeface="Courier New"/>
                <a:cs typeface="Courier New"/>
              </a:rPr>
              <a:t>ls</a:t>
            </a:r>
            <a:r>
              <a:rPr lang="en-US" dirty="0" smtClean="0"/>
              <a:t>, nothing will be printed because </a:t>
            </a:r>
            <a:r>
              <a:rPr lang="en-US" b="1" dirty="0">
                <a:solidFill>
                  <a:schemeClr val="accent1">
                    <a:lumMod val="50000"/>
                  </a:schemeClr>
                </a:solidFill>
                <a:latin typeface="Courier New"/>
                <a:cs typeface="Courier New"/>
              </a:rPr>
              <a:t>length</a:t>
            </a:r>
            <a:r>
              <a:rPr lang="en-US" b="1" dirty="0" smtClean="0">
                <a:solidFill>
                  <a:schemeClr val="accent1"/>
                </a:solidFill>
                <a:cs typeface="Chalkboard"/>
              </a:rPr>
              <a:t> </a:t>
            </a:r>
            <a:r>
              <a:rPr lang="en-US" dirty="0" smtClean="0"/>
              <a:t>does not evaluate elements of list</a:t>
            </a:r>
          </a:p>
        </p:txBody>
      </p:sp>
      <p:sp>
        <p:nvSpPr>
          <p:cNvPr id="4" name="Rounded Rectangular Callout 3"/>
          <p:cNvSpPr/>
          <p:nvPr/>
        </p:nvSpPr>
        <p:spPr>
          <a:xfrm>
            <a:off x="1206500" y="1524000"/>
            <a:ext cx="7061199" cy="1123712"/>
          </a:xfrm>
          <a:prstGeom prst="wedgeRoundRectCallout">
            <a:avLst>
              <a:gd name="adj1" fmla="val -23745"/>
              <a:gd name="adj2" fmla="val 496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000" dirty="0">
                <a:solidFill>
                  <a:schemeClr val="tx1"/>
                </a:solidFill>
                <a:latin typeface="Chalkboard"/>
              </a:rPr>
              <a:t>In a lazy functional language, like Haskell, the order of evaluation is deliberately undefined, so the “direct approach” will not </a:t>
            </a:r>
            <a:r>
              <a:rPr lang="en-GB" sz="2000" dirty="0" smtClean="0">
                <a:solidFill>
                  <a:schemeClr val="tx1"/>
                </a:solidFill>
                <a:latin typeface="Chalkboard"/>
              </a:rPr>
              <a:t>work</a:t>
            </a:r>
            <a:endParaRPr lang="en-GB" sz="2000" dirty="0">
              <a:solidFill>
                <a:schemeClr val="tx1"/>
              </a:solidFill>
              <a:latin typeface="Chalkboard"/>
            </a:endParaRPr>
          </a:p>
        </p:txBody>
      </p:sp>
      <p:sp>
        <p:nvSpPr>
          <p:cNvPr id="5" name="TextBox 4"/>
          <p:cNvSpPr txBox="1"/>
          <p:nvPr/>
        </p:nvSpPr>
        <p:spPr>
          <a:xfrm>
            <a:off x="2739508" y="3105090"/>
            <a:ext cx="5109092" cy="400110"/>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2000" b="1">
                <a:solidFill>
                  <a:schemeClr val="accent1">
                    <a:lumMod val="50000"/>
                  </a:schemeClr>
                </a:solidFill>
                <a:latin typeface="Courier New" pitchFamily="49" charset="0"/>
                <a:cs typeface="Courier New" pitchFamily="49" charset="0"/>
              </a:defRPr>
            </a:lvl1pPr>
          </a:lstStyle>
          <a:p>
            <a:r>
              <a:rPr lang="en-GB" dirty="0"/>
              <a:t>res = </a:t>
            </a:r>
            <a:r>
              <a:rPr lang="en-GB" dirty="0" err="1"/>
              <a:t>putchar</a:t>
            </a:r>
            <a:r>
              <a:rPr lang="en-GB" dirty="0"/>
              <a:t> ‘</a:t>
            </a:r>
            <a:r>
              <a:rPr lang="en-GB" dirty="0" err="1"/>
              <a:t>x</a:t>
            </a:r>
            <a:r>
              <a:rPr lang="en-GB" dirty="0"/>
              <a:t>’ + </a:t>
            </a:r>
            <a:r>
              <a:rPr lang="en-GB" dirty="0" err="1"/>
              <a:t>putchar</a:t>
            </a:r>
            <a:r>
              <a:rPr lang="en-GB" dirty="0"/>
              <a:t> ‘</a:t>
            </a:r>
            <a:r>
              <a:rPr lang="en-GB" dirty="0" err="1"/>
              <a:t>y</a:t>
            </a:r>
            <a:r>
              <a:rPr lang="en-GB" dirty="0"/>
              <a:t>’ </a:t>
            </a:r>
          </a:p>
        </p:txBody>
      </p:sp>
      <p:sp>
        <p:nvSpPr>
          <p:cNvPr id="6" name="TextBox 5"/>
          <p:cNvSpPr txBox="1"/>
          <p:nvPr/>
        </p:nvSpPr>
        <p:spPr>
          <a:xfrm>
            <a:off x="2739508" y="4095690"/>
            <a:ext cx="5109092" cy="400110"/>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2000" b="1">
                <a:solidFill>
                  <a:schemeClr val="accent1">
                    <a:lumMod val="50000"/>
                  </a:schemeClr>
                </a:solidFill>
                <a:latin typeface="Courier New" pitchFamily="49" charset="0"/>
                <a:cs typeface="Courier New" pitchFamily="49" charset="0"/>
              </a:defRPr>
            </a:lvl1pPr>
          </a:lstStyle>
          <a:p>
            <a:r>
              <a:rPr lang="en-GB" dirty="0" err="1"/>
              <a:t>ls</a:t>
            </a:r>
            <a:r>
              <a:rPr lang="en-GB" dirty="0"/>
              <a:t> = [</a:t>
            </a:r>
            <a:r>
              <a:rPr lang="en-GB" dirty="0" err="1"/>
              <a:t>putchar</a:t>
            </a:r>
            <a:r>
              <a:rPr lang="en-GB" dirty="0"/>
              <a:t> ‘</a:t>
            </a:r>
            <a:r>
              <a:rPr lang="en-GB" dirty="0" err="1"/>
              <a:t>x</a:t>
            </a:r>
            <a:r>
              <a:rPr lang="en-GB" dirty="0"/>
              <a:t>’, </a:t>
            </a:r>
            <a:r>
              <a:rPr lang="en-GB" dirty="0" err="1"/>
              <a:t>putchar</a:t>
            </a:r>
            <a:r>
              <a:rPr lang="en-GB" dirty="0"/>
              <a:t> ‘</a:t>
            </a:r>
            <a:r>
              <a:rPr lang="en-GB" dirty="0" err="1"/>
              <a:t>y</a:t>
            </a:r>
            <a:r>
              <a:rPr lang="en-GB" dirty="0"/>
              <a:t>’] </a:t>
            </a:r>
          </a:p>
        </p:txBody>
      </p:sp>
    </p:spTree>
    <p:extLst>
      <p:ext uri="{BB962C8B-B14F-4D97-AF65-F5344CB8AC3E}">
        <p14:creationId xmlns="" xmlns:p14="http://schemas.microsoft.com/office/powerpoint/2010/main" val="229324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5" grpId="0" animBg="1"/>
      <p:bldP spid="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1362"/>
          </a:xfrm>
        </p:spPr>
        <p:txBody>
          <a:bodyPr>
            <a:normAutofit fontScale="90000"/>
          </a:bodyPr>
          <a:lstStyle/>
          <a:p>
            <a:r>
              <a:rPr lang="en-US" dirty="0" smtClean="0"/>
              <a:t>The IO Monad as ADT</a:t>
            </a:r>
            <a:endParaRPr lang="en-US" dirty="0"/>
          </a:p>
        </p:txBody>
      </p:sp>
      <p:sp>
        <p:nvSpPr>
          <p:cNvPr id="3" name="Content Placeholder 2"/>
          <p:cNvSpPr>
            <a:spLocks noGrp="1"/>
          </p:cNvSpPr>
          <p:nvPr>
            <p:ph idx="1"/>
          </p:nvPr>
        </p:nvSpPr>
        <p:spPr>
          <a:xfrm>
            <a:off x="457200" y="4876800"/>
            <a:ext cx="8229600" cy="1778000"/>
          </a:xfrm>
        </p:spPr>
        <p:txBody>
          <a:bodyPr>
            <a:normAutofit fontScale="77500" lnSpcReduction="20000"/>
          </a:bodyPr>
          <a:lstStyle/>
          <a:p>
            <a:r>
              <a:rPr lang="en-US" dirty="0" smtClean="0"/>
              <a:t>All operations return an IO action, but only bind (&gt;&gt;=) takes one as an argument </a:t>
            </a:r>
          </a:p>
          <a:p>
            <a:r>
              <a:rPr lang="en-US" dirty="0" smtClean="0"/>
              <a:t>Bind is the only operation that combines IO actions, which forces </a:t>
            </a:r>
            <a:r>
              <a:rPr lang="en-US" dirty="0" err="1" smtClean="0"/>
              <a:t>sequentiality</a:t>
            </a:r>
            <a:r>
              <a:rPr lang="en-US" dirty="0" smtClean="0"/>
              <a:t> </a:t>
            </a:r>
          </a:p>
          <a:p>
            <a:r>
              <a:rPr lang="en-US" dirty="0" smtClean="0"/>
              <a:t>Within the program, there is no way out! </a:t>
            </a:r>
            <a:endParaRPr lang="en-US" dirty="0"/>
          </a:p>
        </p:txBody>
      </p:sp>
      <p:sp>
        <p:nvSpPr>
          <p:cNvPr id="4" name="Rectangle 3"/>
          <p:cNvSpPr>
            <a:spLocks noChangeArrowheads="1"/>
          </p:cNvSpPr>
          <p:nvPr/>
        </p:nvSpPr>
        <p:spPr bwMode="auto">
          <a:xfrm>
            <a:off x="1325946" y="1219200"/>
            <a:ext cx="5836854" cy="3360920"/>
          </a:xfrm>
          <a:prstGeom prst="rect">
            <a:avLst/>
          </a:prstGeom>
          <a:solidFill>
            <a:schemeClr val="accent3">
              <a:lumMod val="40000"/>
              <a:lumOff val="60000"/>
            </a:schemeClr>
          </a:solidFill>
          <a:ln>
            <a:noFill/>
          </a:ln>
        </p:spPr>
        <p:txBody>
          <a:bodyPr wrap="none" rtlCol="0">
            <a:spAutoFit/>
          </a:bodyPr>
          <a:lstStyle/>
          <a:p>
            <a:pPr algn="l">
              <a:buNone/>
            </a:pPr>
            <a:r>
              <a:rPr lang="en-US" sz="1800" b="1" dirty="0">
                <a:solidFill>
                  <a:schemeClr val="accent1">
                    <a:lumMod val="50000"/>
                  </a:schemeClr>
                </a:solidFill>
                <a:latin typeface="Courier New" pitchFamily="49" charset="0"/>
                <a:cs typeface="Courier New" pitchFamily="49" charset="0"/>
              </a:rPr>
              <a:t>return :: a -&gt; IO a</a:t>
            </a:r>
          </a:p>
          <a:p>
            <a:pPr algn="l">
              <a:buNone/>
            </a:pPr>
            <a:r>
              <a:rPr lang="en-US" sz="1800" b="1" dirty="0">
                <a:solidFill>
                  <a:schemeClr val="accent1">
                    <a:lumMod val="50000"/>
                  </a:schemeClr>
                </a:solidFill>
                <a:latin typeface="Courier New" pitchFamily="49" charset="0"/>
                <a:cs typeface="Courier New" pitchFamily="49" charset="0"/>
              </a:rPr>
              <a:t>(&gt;&gt;=) :: IO a -&gt; (a -&gt; IO </a:t>
            </a:r>
            <a:r>
              <a:rPr lang="en-US" sz="1800" b="1" dirty="0" err="1">
                <a:solidFill>
                  <a:schemeClr val="accent1">
                    <a:lumMod val="50000"/>
                  </a:schemeClr>
                </a:solidFill>
                <a:latin typeface="Courier New" pitchFamily="49" charset="0"/>
                <a:cs typeface="Courier New" pitchFamily="49" charset="0"/>
              </a:rPr>
              <a:t>b</a:t>
            </a:r>
            <a:r>
              <a:rPr lang="en-US" sz="1800" b="1" dirty="0">
                <a:solidFill>
                  <a:schemeClr val="accent1">
                    <a:lumMod val="50000"/>
                  </a:schemeClr>
                </a:solidFill>
                <a:latin typeface="Courier New" pitchFamily="49" charset="0"/>
                <a:cs typeface="Courier New" pitchFamily="49" charset="0"/>
              </a:rPr>
              <a:t>) -&gt; IO </a:t>
            </a:r>
            <a:r>
              <a:rPr lang="en-US" sz="1800" b="1" dirty="0" err="1">
                <a:solidFill>
                  <a:schemeClr val="accent1">
                    <a:lumMod val="50000"/>
                  </a:schemeClr>
                </a:solidFill>
                <a:latin typeface="Courier New" pitchFamily="49" charset="0"/>
                <a:cs typeface="Courier New" pitchFamily="49" charset="0"/>
              </a:rPr>
              <a:t>b</a:t>
            </a:r>
            <a:endParaRPr lang="en-US" sz="1800" b="1" dirty="0">
              <a:solidFill>
                <a:schemeClr val="accent1">
                  <a:lumMod val="50000"/>
                </a:schemeClr>
              </a:solidFill>
              <a:latin typeface="Courier New" pitchFamily="49" charset="0"/>
              <a:cs typeface="Courier New" pitchFamily="49" charset="0"/>
            </a:endParaRPr>
          </a:p>
          <a:p>
            <a:pPr algn="l">
              <a:buNone/>
            </a:pP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err="1">
                <a:solidFill>
                  <a:schemeClr val="accent1">
                    <a:lumMod val="50000"/>
                  </a:schemeClr>
                </a:solidFill>
                <a:latin typeface="Courier New" pitchFamily="49" charset="0"/>
                <a:cs typeface="Courier New" pitchFamily="49" charset="0"/>
              </a:rPr>
              <a:t>getChar</a:t>
            </a:r>
            <a:r>
              <a:rPr lang="en-US" sz="1800" b="1" dirty="0">
                <a:solidFill>
                  <a:schemeClr val="accent1">
                    <a:lumMod val="50000"/>
                  </a:schemeClr>
                </a:solidFill>
                <a:latin typeface="Courier New" pitchFamily="49" charset="0"/>
                <a:cs typeface="Courier New" pitchFamily="49" charset="0"/>
              </a:rPr>
              <a:t> :: IO Char</a:t>
            </a:r>
          </a:p>
          <a:p>
            <a:pPr algn="l">
              <a:buNone/>
            </a:pPr>
            <a:r>
              <a:rPr lang="en-US" sz="1800" b="1" dirty="0" err="1">
                <a:solidFill>
                  <a:schemeClr val="accent1">
                    <a:lumMod val="50000"/>
                  </a:schemeClr>
                </a:solidFill>
                <a:latin typeface="Courier New" pitchFamily="49" charset="0"/>
                <a:cs typeface="Courier New" pitchFamily="49" charset="0"/>
              </a:rPr>
              <a:t>putChar</a:t>
            </a:r>
            <a:r>
              <a:rPr lang="en-US" sz="1800" b="1" dirty="0">
                <a:solidFill>
                  <a:schemeClr val="accent1">
                    <a:lumMod val="50000"/>
                  </a:schemeClr>
                </a:solidFill>
                <a:latin typeface="Courier New" pitchFamily="49" charset="0"/>
                <a:cs typeface="Courier New" pitchFamily="49" charset="0"/>
              </a:rPr>
              <a:t> :: Char -&gt; IO ()</a:t>
            </a:r>
          </a:p>
          <a:p>
            <a:pPr algn="l">
              <a:buNone/>
            </a:pPr>
            <a:r>
              <a:rPr lang="en-US" sz="1800" b="1" dirty="0">
                <a:solidFill>
                  <a:schemeClr val="accent1">
                    <a:lumMod val="50000"/>
                  </a:schemeClr>
                </a:solidFill>
                <a:latin typeface="Courier New" pitchFamily="49" charset="0"/>
                <a:cs typeface="Courier New" pitchFamily="49" charset="0"/>
              </a:rPr>
              <a:t>... more operations on characters </a:t>
            </a:r>
            <a:r>
              <a:rPr lang="en-US" sz="1800" b="1" dirty="0" smtClean="0">
                <a:solidFill>
                  <a:schemeClr val="accent1">
                    <a:lumMod val="50000"/>
                  </a:schemeClr>
                </a:solidFill>
                <a:latin typeface="Courier New" pitchFamily="49" charset="0"/>
                <a:cs typeface="Courier New" pitchFamily="49" charset="0"/>
              </a:rPr>
              <a:t>...</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err="1">
                <a:solidFill>
                  <a:schemeClr val="accent1">
                    <a:lumMod val="50000"/>
                  </a:schemeClr>
                </a:solidFill>
                <a:latin typeface="Courier New" pitchFamily="49" charset="0"/>
                <a:cs typeface="Courier New" pitchFamily="49" charset="0"/>
              </a:rPr>
              <a:t>openFile</a:t>
            </a:r>
            <a:r>
              <a:rPr lang="en-US" sz="1800" b="1" dirty="0">
                <a:solidFill>
                  <a:schemeClr val="accent1">
                    <a:lumMod val="50000"/>
                  </a:schemeClr>
                </a:solidFill>
                <a:latin typeface="Courier New" pitchFamily="49" charset="0"/>
                <a:cs typeface="Courier New" pitchFamily="49" charset="0"/>
              </a:rPr>
              <a:t> :: [Char] -&gt; </a:t>
            </a:r>
            <a:r>
              <a:rPr lang="en-US" sz="1800" b="1" dirty="0" err="1">
                <a:solidFill>
                  <a:schemeClr val="accent1">
                    <a:lumMod val="50000"/>
                  </a:schemeClr>
                </a:solidFill>
                <a:latin typeface="Courier New" pitchFamily="49" charset="0"/>
                <a:cs typeface="Courier New" pitchFamily="49" charset="0"/>
              </a:rPr>
              <a:t>IOMode</a:t>
            </a:r>
            <a:r>
              <a:rPr lang="en-US" sz="1800" b="1" dirty="0">
                <a:solidFill>
                  <a:schemeClr val="accent1">
                    <a:lumMod val="50000"/>
                  </a:schemeClr>
                </a:solidFill>
                <a:latin typeface="Courier New" pitchFamily="49" charset="0"/>
                <a:cs typeface="Courier New" pitchFamily="49" charset="0"/>
              </a:rPr>
              <a:t> -&gt; IO Handle</a:t>
            </a:r>
          </a:p>
          <a:p>
            <a:pPr algn="l">
              <a:buNone/>
            </a:pPr>
            <a:r>
              <a:rPr lang="en-US" sz="1800" b="1" dirty="0">
                <a:solidFill>
                  <a:schemeClr val="accent1">
                    <a:lumMod val="50000"/>
                  </a:schemeClr>
                </a:solidFill>
                <a:latin typeface="Courier New" pitchFamily="49" charset="0"/>
                <a:cs typeface="Courier New" pitchFamily="49" charset="0"/>
              </a:rPr>
              <a:t>... more operations on files </a:t>
            </a:r>
            <a:r>
              <a:rPr lang="en-US" sz="1800" b="1" dirty="0" smtClean="0">
                <a:solidFill>
                  <a:schemeClr val="accent1">
                    <a:lumMod val="50000"/>
                  </a:schemeClr>
                </a:solidFill>
                <a:latin typeface="Courier New" pitchFamily="49" charset="0"/>
                <a:cs typeface="Courier New" pitchFamily="49" charset="0"/>
              </a:rPr>
              <a:t>...</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err="1">
                <a:solidFill>
                  <a:schemeClr val="accent1">
                    <a:lumMod val="50000"/>
                  </a:schemeClr>
                </a:solidFill>
                <a:latin typeface="Courier New" pitchFamily="49" charset="0"/>
                <a:cs typeface="Courier New" pitchFamily="49" charset="0"/>
              </a:rPr>
              <a:t>newIORef</a:t>
            </a:r>
            <a:r>
              <a:rPr lang="en-US" sz="1800" b="1" dirty="0">
                <a:solidFill>
                  <a:schemeClr val="accent1">
                    <a:lumMod val="50000"/>
                  </a:schemeClr>
                </a:solidFill>
                <a:latin typeface="Courier New" pitchFamily="49" charset="0"/>
                <a:cs typeface="Courier New" pitchFamily="49" charset="0"/>
              </a:rPr>
              <a:t> :: a -&gt; IO (</a:t>
            </a:r>
            <a:r>
              <a:rPr lang="en-US" sz="1800" b="1" dirty="0" err="1">
                <a:solidFill>
                  <a:schemeClr val="accent1">
                    <a:lumMod val="50000"/>
                  </a:schemeClr>
                </a:solidFill>
                <a:latin typeface="Courier New" pitchFamily="49" charset="0"/>
                <a:cs typeface="Courier New" pitchFamily="49" charset="0"/>
              </a:rPr>
              <a:t>IORef</a:t>
            </a:r>
            <a:r>
              <a:rPr lang="en-US" sz="1800" b="1" dirty="0">
                <a:solidFill>
                  <a:schemeClr val="accent1">
                    <a:lumMod val="50000"/>
                  </a:schemeClr>
                </a:solidFill>
                <a:latin typeface="Courier New" pitchFamily="49" charset="0"/>
                <a:cs typeface="Courier New" pitchFamily="49" charset="0"/>
              </a:rPr>
              <a:t> a)</a:t>
            </a:r>
          </a:p>
          <a:p>
            <a:pPr algn="l">
              <a:buNone/>
            </a:pPr>
            <a:r>
              <a:rPr lang="en-US" sz="1800" b="1" dirty="0">
                <a:solidFill>
                  <a:schemeClr val="accent1">
                    <a:lumMod val="50000"/>
                  </a:schemeClr>
                </a:solidFill>
                <a:latin typeface="Courier New" pitchFamily="49" charset="0"/>
                <a:cs typeface="Courier New" pitchFamily="49" charset="0"/>
              </a:rPr>
              <a:t>... more operations on references ...</a:t>
            </a:r>
          </a:p>
        </p:txBody>
      </p:sp>
    </p:spTree>
    <p:extLst>
      <p:ext uri="{BB962C8B-B14F-4D97-AF65-F5344CB8AC3E}">
        <p14:creationId xmlns="" xmlns:p14="http://schemas.microsoft.com/office/powerpoint/2010/main" val="19709883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Irksome Restriction?</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smtClean="0"/>
              <a:t>Suppose you wanted to read a configuration file at the beginning of your program:</a:t>
            </a:r>
          </a:p>
          <a:p>
            <a:endParaRPr lang="en-US" dirty="0" smtClean="0"/>
          </a:p>
          <a:p>
            <a:endParaRPr lang="en-US" dirty="0" smtClean="0"/>
          </a:p>
          <a:p>
            <a:endParaRPr lang="en-US" dirty="0" smtClean="0"/>
          </a:p>
          <a:p>
            <a:endParaRPr lang="en-US" dirty="0" smtClean="0"/>
          </a:p>
          <a:p>
            <a:r>
              <a:rPr lang="en-US" dirty="0" smtClean="0"/>
              <a:t>The problem is that </a:t>
            </a:r>
            <a:r>
              <a:rPr lang="en-US" dirty="0" err="1" smtClean="0"/>
              <a:t>readFile</a:t>
            </a:r>
            <a:r>
              <a:rPr lang="en-US" dirty="0" smtClean="0"/>
              <a:t> returns an IO String,        not a String</a:t>
            </a:r>
          </a:p>
          <a:p>
            <a:r>
              <a:rPr lang="en-US" dirty="0" smtClean="0"/>
              <a:t>Option 1: Write entire program in IO monad               But then we lose the simplicity of pure code</a:t>
            </a:r>
          </a:p>
          <a:p>
            <a:r>
              <a:rPr lang="en-US" dirty="0" smtClean="0"/>
              <a:t>Option 2: Escape from the IO Monad using a function from IO String -&gt; String                                                    But this is the very thing that is disallowed!</a:t>
            </a:r>
            <a:endParaRPr lang="en-US" dirty="0"/>
          </a:p>
        </p:txBody>
      </p:sp>
      <p:sp>
        <p:nvSpPr>
          <p:cNvPr id="4" name="Rectangle 3"/>
          <p:cNvSpPr>
            <a:spLocks noChangeArrowheads="1"/>
          </p:cNvSpPr>
          <p:nvPr/>
        </p:nvSpPr>
        <p:spPr bwMode="auto">
          <a:xfrm>
            <a:off x="850900" y="2406539"/>
            <a:ext cx="8215711" cy="1403461"/>
          </a:xfrm>
          <a:prstGeom prst="rect">
            <a:avLst/>
          </a:prstGeom>
          <a:solidFill>
            <a:schemeClr val="accent3">
              <a:lumMod val="40000"/>
              <a:lumOff val="60000"/>
            </a:schemeClr>
          </a:solidFill>
          <a:ln>
            <a:noFill/>
          </a:ln>
        </p:spPr>
        <p:txBody>
          <a:bodyPr wrap="none" rtlCol="0">
            <a:spAutoFit/>
          </a:bodyPr>
          <a:lstStyle/>
          <a:p>
            <a:pPr algn="l">
              <a:buNone/>
            </a:pPr>
            <a:r>
              <a:rPr lang="en-US" sz="1800" b="1" dirty="0" err="1">
                <a:solidFill>
                  <a:schemeClr val="accent1">
                    <a:lumMod val="50000"/>
                  </a:schemeClr>
                </a:solidFill>
                <a:latin typeface="Courier New" pitchFamily="49" charset="0"/>
                <a:cs typeface="Courier New" pitchFamily="49" charset="0"/>
              </a:rPr>
              <a:t>configFileContents</a:t>
            </a:r>
            <a:r>
              <a:rPr lang="en-US" sz="1800" b="1" dirty="0">
                <a:solidFill>
                  <a:schemeClr val="accent1">
                    <a:lumMod val="50000"/>
                  </a:schemeClr>
                </a:solidFill>
                <a:latin typeface="Courier New" pitchFamily="49" charset="0"/>
                <a:cs typeface="Courier New" pitchFamily="49" charset="0"/>
              </a:rPr>
              <a:t> :: [String] </a:t>
            </a:r>
          </a:p>
          <a:p>
            <a:pPr algn="l">
              <a:buNone/>
            </a:pPr>
            <a:r>
              <a:rPr lang="en-US" sz="1800" b="1" dirty="0" err="1">
                <a:solidFill>
                  <a:schemeClr val="accent1">
                    <a:lumMod val="50000"/>
                  </a:schemeClr>
                </a:solidFill>
                <a:latin typeface="Courier New" pitchFamily="49" charset="0"/>
                <a:cs typeface="Courier New" pitchFamily="49" charset="0"/>
              </a:rPr>
              <a:t>configFileContents</a:t>
            </a:r>
            <a:r>
              <a:rPr lang="en-US" sz="1800" b="1" dirty="0">
                <a:solidFill>
                  <a:schemeClr val="accent1">
                    <a:lumMod val="50000"/>
                  </a:schemeClr>
                </a:solidFill>
                <a:latin typeface="Courier New" pitchFamily="49" charset="0"/>
                <a:cs typeface="Courier New" pitchFamily="49" charset="0"/>
              </a:rPr>
              <a:t> = lines (</a:t>
            </a:r>
            <a:r>
              <a:rPr lang="en-US" sz="1800" b="1" dirty="0" err="1">
                <a:solidFill>
                  <a:schemeClr val="accent1">
                    <a:lumMod val="50000"/>
                  </a:schemeClr>
                </a:solidFill>
                <a:latin typeface="Courier New" pitchFamily="49" charset="0"/>
                <a:cs typeface="Courier New" pitchFamily="49" charset="0"/>
              </a:rPr>
              <a:t>readFile</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config</a:t>
            </a:r>
            <a:r>
              <a:rPr lang="en-US" sz="1800" b="1" dirty="0">
                <a:solidFill>
                  <a:schemeClr val="accent1">
                    <a:lumMod val="50000"/>
                  </a:schemeClr>
                </a:solidFill>
                <a:latin typeface="Courier New" pitchFamily="49" charset="0"/>
                <a:cs typeface="Courier New" pitchFamily="49" charset="0"/>
              </a:rPr>
              <a:t>") -- WRONG! </a:t>
            </a:r>
          </a:p>
          <a:p>
            <a:pPr algn="l">
              <a:buNone/>
            </a:pPr>
            <a:r>
              <a:rPr lang="en-US" sz="1800" b="1" dirty="0" err="1">
                <a:solidFill>
                  <a:schemeClr val="accent1">
                    <a:lumMod val="50000"/>
                  </a:schemeClr>
                </a:solidFill>
                <a:latin typeface="Courier New" pitchFamily="49" charset="0"/>
                <a:cs typeface="Courier New" pitchFamily="49" charset="0"/>
              </a:rPr>
              <a:t>useOptimisation</a:t>
            </a: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Bool</a:t>
            </a:r>
            <a:r>
              <a:rPr lang="en-US" sz="1800" b="1" dirty="0">
                <a:solidFill>
                  <a:schemeClr val="accent1">
                    <a:lumMod val="50000"/>
                  </a:schemeClr>
                </a:solidFill>
                <a:latin typeface="Courier New" pitchFamily="49" charset="0"/>
                <a:cs typeface="Courier New" pitchFamily="49" charset="0"/>
              </a:rPr>
              <a:t>                </a:t>
            </a:r>
          </a:p>
          <a:p>
            <a:pPr algn="l">
              <a:buNone/>
            </a:pPr>
            <a:r>
              <a:rPr lang="en-US" sz="1800" b="1" dirty="0" err="1">
                <a:solidFill>
                  <a:schemeClr val="accent1">
                    <a:lumMod val="50000"/>
                  </a:schemeClr>
                </a:solidFill>
                <a:latin typeface="Courier New" pitchFamily="49" charset="0"/>
                <a:cs typeface="Courier New" pitchFamily="49" charset="0"/>
              </a:rPr>
              <a:t>useOptimisation</a:t>
            </a: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optimise</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elem</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configFileContents</a:t>
            </a:r>
            <a:r>
              <a:rPr lang="en-US" sz="1800" b="1" dirty="0">
                <a:solidFill>
                  <a:schemeClr val="accent1">
                    <a:lumMod val="50000"/>
                  </a:schemeClr>
                </a:solidFill>
                <a:latin typeface="Courier New" pitchFamily="49" charset="0"/>
                <a:cs typeface="Courier New" pitchFamily="49" charset="0"/>
              </a:rPr>
              <a:t> </a:t>
            </a:r>
          </a:p>
        </p:txBody>
      </p:sp>
    </p:spTree>
    <p:extLst>
      <p:ext uri="{BB962C8B-B14F-4D97-AF65-F5344CB8AC3E}">
        <p14:creationId xmlns="" xmlns:p14="http://schemas.microsoft.com/office/powerpoint/2010/main" val="406803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Type-Unsafe Haskell Programming</a:t>
            </a:r>
            <a:endParaRPr lang="en-US" dirty="0"/>
          </a:p>
        </p:txBody>
      </p:sp>
      <p:sp>
        <p:nvSpPr>
          <p:cNvPr id="3" name="Content Placeholder 2"/>
          <p:cNvSpPr>
            <a:spLocks noGrp="1"/>
          </p:cNvSpPr>
          <p:nvPr>
            <p:ph idx="1"/>
          </p:nvPr>
        </p:nvSpPr>
        <p:spPr/>
        <p:txBody>
          <a:bodyPr>
            <a:normAutofit/>
          </a:bodyPr>
          <a:lstStyle/>
          <a:p>
            <a:r>
              <a:rPr lang="en-US" sz="2800" dirty="0" smtClean="0"/>
              <a:t>Reading a file is an I/O action, so in general it matters when we read the file </a:t>
            </a:r>
          </a:p>
          <a:p>
            <a:r>
              <a:rPr lang="en-US" sz="2800" dirty="0" smtClean="0"/>
              <a:t>But we know the configuration file will not change during the program, so it doesn’t matter when we read it  </a:t>
            </a:r>
          </a:p>
          <a:p>
            <a:r>
              <a:rPr lang="en-US" sz="2800" dirty="0" smtClean="0"/>
              <a:t>This situation arises sufficiently often that Haskell implementations offer one last unsafe I/O primitive: </a:t>
            </a:r>
            <a:r>
              <a:rPr lang="en-US" sz="2800" dirty="0" err="1" smtClean="0"/>
              <a:t>unsafePerformIO</a:t>
            </a:r>
            <a:r>
              <a:rPr lang="en-US" sz="2800" dirty="0" smtClean="0"/>
              <a:t> </a:t>
            </a:r>
            <a:endParaRPr lang="en-US" sz="2800" dirty="0"/>
          </a:p>
        </p:txBody>
      </p:sp>
      <p:sp>
        <p:nvSpPr>
          <p:cNvPr id="4" name="Rectangle 3"/>
          <p:cNvSpPr>
            <a:spLocks noChangeArrowheads="1"/>
          </p:cNvSpPr>
          <p:nvPr/>
        </p:nvSpPr>
        <p:spPr bwMode="auto">
          <a:xfrm>
            <a:off x="318330" y="5414878"/>
            <a:ext cx="8673270" cy="1071062"/>
          </a:xfrm>
          <a:prstGeom prst="rect">
            <a:avLst/>
          </a:prstGeom>
          <a:solidFill>
            <a:schemeClr val="accent3">
              <a:lumMod val="40000"/>
              <a:lumOff val="60000"/>
            </a:schemeClr>
          </a:solidFill>
          <a:ln>
            <a:noFill/>
          </a:ln>
        </p:spPr>
        <p:txBody>
          <a:bodyPr wrap="square" rtlCol="0">
            <a:spAutoFit/>
          </a:bodyPr>
          <a:lstStyle/>
          <a:p>
            <a:pPr algn="l">
              <a:buNone/>
            </a:pPr>
            <a:r>
              <a:rPr lang="en-US" sz="1800" b="1" dirty="0" err="1">
                <a:solidFill>
                  <a:schemeClr val="accent1">
                    <a:lumMod val="50000"/>
                  </a:schemeClr>
                </a:solidFill>
                <a:latin typeface="Courier New" pitchFamily="49" charset="0"/>
                <a:cs typeface="Courier New" pitchFamily="49" charset="0"/>
              </a:rPr>
              <a:t>unsafePerformIO</a:t>
            </a:r>
            <a:r>
              <a:rPr lang="en-US" sz="1800" b="1" dirty="0">
                <a:solidFill>
                  <a:schemeClr val="accent1">
                    <a:lumMod val="50000"/>
                  </a:schemeClr>
                </a:solidFill>
                <a:latin typeface="Courier New" pitchFamily="49" charset="0"/>
                <a:cs typeface="Courier New" pitchFamily="49" charset="0"/>
              </a:rPr>
              <a:t> :: IO a -&gt; a</a:t>
            </a:r>
          </a:p>
          <a:p>
            <a:pPr algn="l">
              <a:buNone/>
            </a:pPr>
            <a:r>
              <a:rPr lang="en-US" sz="1800" b="1" dirty="0" err="1">
                <a:solidFill>
                  <a:schemeClr val="accent1">
                    <a:lumMod val="50000"/>
                  </a:schemeClr>
                </a:solidFill>
                <a:latin typeface="Courier New" pitchFamily="49" charset="0"/>
                <a:cs typeface="Courier New" pitchFamily="49" charset="0"/>
              </a:rPr>
              <a:t>configFileContents</a:t>
            </a:r>
            <a:r>
              <a:rPr lang="en-US" sz="1800" b="1" dirty="0">
                <a:solidFill>
                  <a:schemeClr val="accent1">
                    <a:lumMod val="50000"/>
                  </a:schemeClr>
                </a:solidFill>
                <a:latin typeface="Courier New" pitchFamily="49" charset="0"/>
                <a:cs typeface="Courier New" pitchFamily="49" charset="0"/>
              </a:rPr>
              <a:t> :: [String] </a:t>
            </a:r>
          </a:p>
          <a:p>
            <a:pPr algn="l">
              <a:buNone/>
            </a:pPr>
            <a:r>
              <a:rPr lang="en-US" sz="1800" b="1" dirty="0" err="1">
                <a:solidFill>
                  <a:schemeClr val="accent1">
                    <a:lumMod val="50000"/>
                  </a:schemeClr>
                </a:solidFill>
                <a:latin typeface="Courier New" pitchFamily="49" charset="0"/>
                <a:cs typeface="Courier New" pitchFamily="49" charset="0"/>
              </a:rPr>
              <a:t>configFileContents</a:t>
            </a:r>
            <a:r>
              <a:rPr lang="en-US" sz="1800" b="1" dirty="0">
                <a:solidFill>
                  <a:schemeClr val="accent1">
                    <a:lumMod val="50000"/>
                  </a:schemeClr>
                </a:solidFill>
                <a:latin typeface="Courier New" pitchFamily="49" charset="0"/>
                <a:cs typeface="Courier New" pitchFamily="49" charset="0"/>
              </a:rPr>
              <a:t> = </a:t>
            </a:r>
            <a:r>
              <a:rPr lang="en-US" sz="1800" b="1" dirty="0" err="1">
                <a:solidFill>
                  <a:schemeClr val="accent1">
                    <a:lumMod val="50000"/>
                  </a:schemeClr>
                </a:solidFill>
                <a:latin typeface="Courier New" pitchFamily="49" charset="0"/>
                <a:cs typeface="Courier New" pitchFamily="49" charset="0"/>
              </a:rPr>
              <a:t>lines(unsafePerformIO(readFile</a:t>
            </a:r>
            <a:r>
              <a:rPr lang="en-US" sz="1800" b="1" dirty="0">
                <a:solidFill>
                  <a:schemeClr val="accent1">
                    <a:lumMod val="50000"/>
                  </a:schemeClr>
                </a:solidFill>
                <a:latin typeface="Courier New" pitchFamily="49" charset="0"/>
                <a:cs typeface="Courier New" pitchFamily="49" charset="0"/>
              </a:rPr>
              <a:t> "</a:t>
            </a:r>
            <a:r>
              <a:rPr lang="en-US" sz="1800" b="1" dirty="0" err="1">
                <a:solidFill>
                  <a:schemeClr val="accent1">
                    <a:lumMod val="50000"/>
                  </a:schemeClr>
                </a:solidFill>
                <a:latin typeface="Courier New" pitchFamily="49" charset="0"/>
                <a:cs typeface="Courier New" pitchFamily="49" charset="0"/>
              </a:rPr>
              <a:t>config</a:t>
            </a:r>
            <a:r>
              <a:rPr lang="en-US" sz="1800" b="1" dirty="0">
                <a:solidFill>
                  <a:schemeClr val="accent1">
                    <a:lumMod val="50000"/>
                  </a:schemeClr>
                </a:solidFill>
                <a:latin typeface="Courier New" pitchFamily="49" charset="0"/>
                <a:cs typeface="Courier New" pitchFamily="49" charset="0"/>
              </a:rPr>
              <a:t>"))</a:t>
            </a:r>
          </a:p>
        </p:txBody>
      </p:sp>
    </p:spTree>
    <p:extLst>
      <p:ext uri="{BB962C8B-B14F-4D97-AF65-F5344CB8AC3E}">
        <p14:creationId xmlns="" xmlns:p14="http://schemas.microsoft.com/office/powerpoint/2010/main" val="55001756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unsafePerformIO</a:t>
            </a:r>
            <a:endParaRPr lang="en-US" dirty="0"/>
          </a:p>
        </p:txBody>
      </p:sp>
      <p:sp>
        <p:nvSpPr>
          <p:cNvPr id="3" name="Content Placeholder 2"/>
          <p:cNvSpPr>
            <a:spLocks noGrp="1"/>
          </p:cNvSpPr>
          <p:nvPr>
            <p:ph idx="1"/>
          </p:nvPr>
        </p:nvSpPr>
        <p:spPr>
          <a:xfrm>
            <a:off x="457200" y="3962400"/>
            <a:ext cx="8229600" cy="2493963"/>
          </a:xfrm>
        </p:spPr>
        <p:txBody>
          <a:bodyPr>
            <a:normAutofit fontScale="92500" lnSpcReduction="20000"/>
          </a:bodyPr>
          <a:lstStyle/>
          <a:p>
            <a:r>
              <a:rPr lang="en-US" dirty="0" smtClean="0"/>
              <a:t>The operator has a deliberately long name to discourage its use</a:t>
            </a:r>
          </a:p>
          <a:p>
            <a:r>
              <a:rPr lang="en-US" dirty="0" smtClean="0"/>
              <a:t>Its use comes with a proof obligation: a promise to the compiler that the timing of this operation relative to all other operations doesn’t matter</a:t>
            </a:r>
          </a:p>
          <a:p>
            <a:r>
              <a:rPr lang="en-US" dirty="0" smtClean="0"/>
              <a:t>Breaks type safety</a:t>
            </a:r>
          </a:p>
        </p:txBody>
      </p:sp>
      <p:sp>
        <p:nvSpPr>
          <p:cNvPr id="4" name="TextBox 3"/>
          <p:cNvSpPr txBox="1"/>
          <p:nvPr/>
        </p:nvSpPr>
        <p:spPr>
          <a:xfrm>
            <a:off x="2395191" y="1492243"/>
            <a:ext cx="4494239" cy="400110"/>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2000" b="1">
                <a:solidFill>
                  <a:schemeClr val="accent1">
                    <a:lumMod val="50000"/>
                  </a:schemeClr>
                </a:solidFill>
                <a:latin typeface="Courier New" pitchFamily="49" charset="0"/>
                <a:cs typeface="Courier New" pitchFamily="49" charset="0"/>
              </a:defRPr>
            </a:lvl1pPr>
          </a:lstStyle>
          <a:p>
            <a:r>
              <a:rPr lang="en-GB" dirty="0" err="1"/>
              <a:t>unsafePerformIO</a:t>
            </a:r>
            <a:r>
              <a:rPr lang="en-GB" dirty="0"/>
              <a:t> :: IO a -&gt; a</a:t>
            </a:r>
          </a:p>
        </p:txBody>
      </p:sp>
      <p:grpSp>
        <p:nvGrpSpPr>
          <p:cNvPr id="21" name="Group 20"/>
          <p:cNvGrpSpPr/>
          <p:nvPr/>
        </p:nvGrpSpPr>
        <p:grpSpPr>
          <a:xfrm>
            <a:off x="2349500" y="1892353"/>
            <a:ext cx="6141644" cy="1739847"/>
            <a:chOff x="2235200" y="4622853"/>
            <a:chExt cx="6141644" cy="1739847"/>
          </a:xfrm>
        </p:grpSpPr>
        <p:sp>
          <p:nvSpPr>
            <p:cNvPr id="6" name="Rectangle 5"/>
            <p:cNvSpPr/>
            <p:nvPr/>
          </p:nvSpPr>
          <p:spPr>
            <a:xfrm>
              <a:off x="2235200" y="5009504"/>
              <a:ext cx="4678862" cy="1353196"/>
            </a:xfrm>
            <a:prstGeom prst="rect">
              <a:avLst/>
            </a:prstGeom>
            <a:noFill/>
            <a:ln w="6350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halkboard"/>
              </a:endParaRPr>
            </a:p>
          </p:txBody>
        </p:sp>
        <p:sp>
          <p:nvSpPr>
            <p:cNvPr id="10" name="Freeform 4"/>
            <p:cNvSpPr>
              <a:spLocks/>
            </p:cNvSpPr>
            <p:nvPr/>
          </p:nvSpPr>
          <p:spPr bwMode="auto">
            <a:xfrm>
              <a:off x="5283200" y="5044966"/>
              <a:ext cx="2222500" cy="323980"/>
            </a:xfrm>
            <a:custGeom>
              <a:avLst/>
              <a:gdLst/>
              <a:ahLst/>
              <a:cxnLst>
                <a:cxn ang="0">
                  <a:pos x="0" y="240"/>
                </a:cxn>
                <a:cxn ang="0">
                  <a:pos x="288" y="240"/>
                </a:cxn>
                <a:cxn ang="0">
                  <a:pos x="288" y="0"/>
                </a:cxn>
              </a:cxnLst>
              <a:rect l="0" t="0" r="r" b="b"/>
              <a:pathLst>
                <a:path w="288" h="240">
                  <a:moveTo>
                    <a:pt x="0" y="240"/>
                  </a:moveTo>
                  <a:lnTo>
                    <a:pt x="288" y="240"/>
                  </a:lnTo>
                  <a:lnTo>
                    <a:pt x="288" y="0"/>
                  </a:lnTo>
                </a:path>
              </a:pathLst>
            </a:custGeom>
            <a:noFill/>
            <a:ln w="28575" cmpd="sng">
              <a:solidFill>
                <a:schemeClr val="tx1"/>
              </a:solidFill>
              <a:round/>
              <a:headEnd type="none" w="med" len="med"/>
              <a:tailEnd type="triangle" w="med" len="med"/>
            </a:ln>
            <a:effectLst/>
          </p:spPr>
          <p:txBody>
            <a:bodyPr>
              <a:prstTxWarp prst="textNoShape">
                <a:avLst/>
              </a:prstTxWarp>
            </a:bodyPr>
            <a:lstStyle/>
            <a:p>
              <a:endParaRPr lang="en-US"/>
            </a:p>
          </p:txBody>
        </p:sp>
        <p:sp>
          <p:nvSpPr>
            <p:cNvPr id="12" name="Text Box 7"/>
            <p:cNvSpPr txBox="1">
              <a:spLocks noChangeArrowheads="1"/>
            </p:cNvSpPr>
            <p:nvPr/>
          </p:nvSpPr>
          <p:spPr bwMode="auto">
            <a:xfrm>
              <a:off x="6688561" y="4622853"/>
              <a:ext cx="1688283" cy="523220"/>
            </a:xfrm>
            <a:prstGeom prst="rect">
              <a:avLst/>
            </a:prstGeom>
            <a:noFill/>
            <a:ln w="9525">
              <a:noFill/>
              <a:miter lim="800000"/>
              <a:headEnd/>
              <a:tailEnd/>
            </a:ln>
            <a:effectLst/>
          </p:spPr>
          <p:txBody>
            <a:bodyPr wrap="none">
              <a:prstTxWarp prst="textNoShape">
                <a:avLst/>
              </a:prstTxWarp>
              <a:spAutoFit/>
            </a:bodyPr>
            <a:lstStyle/>
            <a:p>
              <a:pPr>
                <a:buNone/>
              </a:pPr>
              <a:r>
                <a:rPr lang="en-GB" sz="2800" b="1" dirty="0" smtClean="0">
                  <a:solidFill>
                    <a:schemeClr val="accent1">
                      <a:lumMod val="50000"/>
                    </a:schemeClr>
                  </a:solidFill>
                  <a:latin typeface="Courier New" charset="0"/>
                </a:rPr>
                <a:t> Result</a:t>
              </a:r>
              <a:endParaRPr lang="en-GB" sz="2800" b="1" dirty="0">
                <a:solidFill>
                  <a:schemeClr val="accent1">
                    <a:lumMod val="50000"/>
                  </a:schemeClr>
                </a:solidFill>
                <a:latin typeface="Courier New" charset="0"/>
              </a:endParaRPr>
            </a:p>
          </p:txBody>
        </p:sp>
        <p:sp>
          <p:nvSpPr>
            <p:cNvPr id="13" name="Rectangle 8"/>
            <p:cNvSpPr>
              <a:spLocks noChangeArrowheads="1"/>
            </p:cNvSpPr>
            <p:nvPr/>
          </p:nvSpPr>
          <p:spPr bwMode="auto">
            <a:xfrm>
              <a:off x="3989582" y="5258317"/>
              <a:ext cx="1283056" cy="756296"/>
            </a:xfrm>
            <a:prstGeom prst="rect">
              <a:avLst/>
            </a:prstGeom>
            <a:solidFill>
              <a:schemeClr val="accent3">
                <a:lumMod val="40000"/>
                <a:lumOff val="60000"/>
              </a:schemeClr>
            </a:solidFill>
            <a:ln w="28575">
              <a:solidFill>
                <a:schemeClr val="tx1"/>
              </a:solidFill>
              <a:miter lim="800000"/>
              <a:headEnd/>
              <a:tailEnd/>
            </a:ln>
            <a:effectLst/>
          </p:spPr>
          <p:txBody>
            <a:bodyPr wrap="none" anchor="ctr">
              <a:prstTxWarp prst="textNoShape">
                <a:avLst/>
              </a:prstTxWarp>
            </a:bodyPr>
            <a:lstStyle/>
            <a:p>
              <a:pPr algn="ctr">
                <a:buNone/>
              </a:pPr>
              <a:r>
                <a:rPr lang="en-GB" sz="2800" b="1" dirty="0" smtClean="0">
                  <a:solidFill>
                    <a:schemeClr val="accent1">
                      <a:lumMod val="50000"/>
                    </a:schemeClr>
                  </a:solidFill>
                  <a:latin typeface="Courier New" charset="0"/>
                </a:rPr>
                <a:t>act</a:t>
              </a:r>
              <a:endParaRPr lang="en-GB" sz="2800" b="1" dirty="0">
                <a:solidFill>
                  <a:schemeClr val="accent1">
                    <a:lumMod val="50000"/>
                  </a:schemeClr>
                </a:solidFill>
                <a:latin typeface="Courier New" charset="0"/>
              </a:endParaRPr>
            </a:p>
          </p:txBody>
        </p:sp>
        <p:sp>
          <p:nvSpPr>
            <p:cNvPr id="14" name="AutoShape 10"/>
            <p:cNvSpPr>
              <a:spLocks noChangeArrowheads="1"/>
            </p:cNvSpPr>
            <p:nvPr/>
          </p:nvSpPr>
          <p:spPr bwMode="auto">
            <a:xfrm>
              <a:off x="3492502" y="5804373"/>
              <a:ext cx="446280" cy="198102"/>
            </a:xfrm>
            <a:prstGeom prst="rightArrow">
              <a:avLst>
                <a:gd name="adj1" fmla="val 50000"/>
                <a:gd name="adj2" fmla="val 5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18" name="Text Box 7"/>
            <p:cNvSpPr txBox="1">
              <a:spLocks noChangeArrowheads="1"/>
            </p:cNvSpPr>
            <p:nvPr/>
          </p:nvSpPr>
          <p:spPr bwMode="auto">
            <a:xfrm>
              <a:off x="2362201" y="5575300"/>
              <a:ext cx="1104900" cy="769441"/>
            </a:xfrm>
            <a:prstGeom prst="rect">
              <a:avLst/>
            </a:prstGeom>
            <a:noFill/>
            <a:ln w="9525">
              <a:noFill/>
              <a:miter lim="800000"/>
              <a:headEnd/>
              <a:tailEnd/>
            </a:ln>
            <a:effectLst/>
          </p:spPr>
          <p:txBody>
            <a:bodyPr wrap="square">
              <a:prstTxWarp prst="textNoShape">
                <a:avLst/>
              </a:prstTxWarp>
              <a:spAutoFit/>
            </a:bodyPr>
            <a:lstStyle/>
            <a:p>
              <a:pPr>
                <a:buNone/>
              </a:pPr>
              <a:r>
                <a:rPr lang="en-GB" sz="2000" b="1" dirty="0">
                  <a:solidFill>
                    <a:schemeClr val="accent1">
                      <a:lumMod val="50000"/>
                    </a:schemeClr>
                  </a:solidFill>
                  <a:latin typeface="Courier New" charset="0"/>
                </a:rPr>
                <a:t>Invent</a:t>
              </a:r>
            </a:p>
            <a:p>
              <a:pPr>
                <a:buNone/>
              </a:pPr>
              <a:r>
                <a:rPr lang="en-GB" sz="2000" b="1" dirty="0">
                  <a:solidFill>
                    <a:schemeClr val="accent1">
                      <a:lumMod val="50000"/>
                    </a:schemeClr>
                  </a:solidFill>
                  <a:latin typeface="Courier New" charset="0"/>
                </a:rPr>
                <a:t>World</a:t>
              </a:r>
            </a:p>
          </p:txBody>
        </p:sp>
        <p:sp>
          <p:nvSpPr>
            <p:cNvPr id="19" name="Text Box 7"/>
            <p:cNvSpPr txBox="1">
              <a:spLocks noChangeArrowheads="1"/>
            </p:cNvSpPr>
            <p:nvPr/>
          </p:nvSpPr>
          <p:spPr bwMode="auto">
            <a:xfrm>
              <a:off x="5519042" y="5562600"/>
              <a:ext cx="1402459" cy="769441"/>
            </a:xfrm>
            <a:prstGeom prst="rect">
              <a:avLst/>
            </a:prstGeom>
            <a:noFill/>
            <a:ln w="9525">
              <a:noFill/>
              <a:miter lim="800000"/>
              <a:headEnd/>
              <a:tailEnd/>
            </a:ln>
            <a:effectLst/>
          </p:spPr>
          <p:txBody>
            <a:bodyPr wrap="square">
              <a:prstTxWarp prst="textNoShape">
                <a:avLst/>
              </a:prstTxWarp>
              <a:spAutoFit/>
            </a:bodyPr>
            <a:lstStyle/>
            <a:p>
              <a:pPr>
                <a:buNone/>
              </a:pPr>
              <a:r>
                <a:rPr lang="en-GB" sz="2000" b="1" dirty="0" smtClean="0">
                  <a:solidFill>
                    <a:schemeClr val="accent1">
                      <a:lumMod val="50000"/>
                    </a:schemeClr>
                  </a:solidFill>
                  <a:latin typeface="Courier New" charset="0"/>
                </a:rPr>
                <a:t> Discard</a:t>
              </a:r>
              <a:endParaRPr lang="en-GB" sz="2000" b="1" dirty="0">
                <a:solidFill>
                  <a:schemeClr val="accent1">
                    <a:lumMod val="50000"/>
                  </a:schemeClr>
                </a:solidFill>
                <a:latin typeface="Courier New" charset="0"/>
              </a:endParaRPr>
            </a:p>
            <a:p>
              <a:pPr>
                <a:buNone/>
              </a:pPr>
              <a:r>
                <a:rPr lang="en-GB" sz="2000" b="1" dirty="0">
                  <a:solidFill>
                    <a:schemeClr val="accent1">
                      <a:lumMod val="50000"/>
                    </a:schemeClr>
                  </a:solidFill>
                  <a:latin typeface="Courier New" charset="0"/>
                </a:rPr>
                <a:t>World</a:t>
              </a:r>
            </a:p>
          </p:txBody>
        </p:sp>
        <p:sp>
          <p:nvSpPr>
            <p:cNvPr id="20" name="AutoShape 10"/>
            <p:cNvSpPr>
              <a:spLocks noChangeArrowheads="1"/>
            </p:cNvSpPr>
            <p:nvPr/>
          </p:nvSpPr>
          <p:spPr bwMode="auto">
            <a:xfrm>
              <a:off x="5295902" y="5791673"/>
              <a:ext cx="446280" cy="198102"/>
            </a:xfrm>
            <a:prstGeom prst="rightArrow">
              <a:avLst>
                <a:gd name="adj1" fmla="val 50000"/>
                <a:gd name="adj2" fmla="val 5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grpSp>
    </p:spTree>
    <p:extLst>
      <p:ext uri="{BB962C8B-B14F-4D97-AF65-F5344CB8AC3E}">
        <p14:creationId xmlns="" xmlns:p14="http://schemas.microsoft.com/office/powerpoint/2010/main" val="47831251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5738"/>
            <a:ext cx="8229600" cy="715962"/>
          </a:xfrm>
        </p:spPr>
        <p:txBody>
          <a:bodyPr>
            <a:normAutofit fontScale="90000"/>
          </a:bodyPr>
          <a:lstStyle/>
          <a:p>
            <a:r>
              <a:rPr lang="en-US" dirty="0" smtClean="0"/>
              <a:t>Implementation</a:t>
            </a:r>
            <a:endParaRPr lang="en-US" dirty="0"/>
          </a:p>
        </p:txBody>
      </p:sp>
      <p:sp>
        <p:nvSpPr>
          <p:cNvPr id="3" name="Content Placeholder 2"/>
          <p:cNvSpPr>
            <a:spLocks noGrp="1"/>
          </p:cNvSpPr>
          <p:nvPr>
            <p:ph idx="1"/>
          </p:nvPr>
        </p:nvSpPr>
        <p:spPr>
          <a:xfrm>
            <a:off x="457200" y="1054100"/>
            <a:ext cx="8229600" cy="5575300"/>
          </a:xfrm>
        </p:spPr>
        <p:txBody>
          <a:bodyPr>
            <a:normAutofit fontScale="85000" lnSpcReduction="10000"/>
          </a:bodyPr>
          <a:lstStyle/>
          <a:p>
            <a:r>
              <a:rPr lang="en-US" dirty="0" smtClean="0"/>
              <a:t>GHC uses “world-passing semantics” for the IO monad     </a:t>
            </a:r>
          </a:p>
          <a:p>
            <a:endParaRPr lang="en-US" dirty="0" smtClean="0"/>
          </a:p>
          <a:p>
            <a:r>
              <a:rPr lang="en-US" dirty="0" smtClean="0"/>
              <a:t>It represents the “world” by an un-forgeable token of type </a:t>
            </a:r>
            <a:r>
              <a:rPr lang="en-US" b="1" dirty="0" smtClean="0">
                <a:solidFill>
                  <a:schemeClr val="accent1"/>
                </a:solidFill>
                <a:latin typeface="Courier New"/>
                <a:cs typeface="Courier New"/>
              </a:rPr>
              <a:t>World</a:t>
            </a:r>
            <a:r>
              <a:rPr lang="en-US" dirty="0" smtClean="0"/>
              <a:t>, and implements </a:t>
            </a:r>
            <a:r>
              <a:rPr lang="en-US" b="1" dirty="0">
                <a:solidFill>
                  <a:schemeClr val="accent1"/>
                </a:solidFill>
                <a:latin typeface="Courier New"/>
                <a:cs typeface="Courier New"/>
              </a:rPr>
              <a:t>bind </a:t>
            </a:r>
            <a:r>
              <a:rPr lang="en-US" dirty="0" smtClean="0"/>
              <a:t>and </a:t>
            </a:r>
            <a:r>
              <a:rPr lang="en-US" b="1" dirty="0">
                <a:solidFill>
                  <a:schemeClr val="accent1"/>
                </a:solidFill>
                <a:latin typeface="Courier New"/>
                <a:cs typeface="Courier New"/>
              </a:rPr>
              <a:t>return</a:t>
            </a:r>
            <a:r>
              <a:rPr lang="en-US" b="1" dirty="0" smtClean="0">
                <a:solidFill>
                  <a:srgbClr val="CEB966"/>
                </a:solidFill>
                <a:cs typeface="Chalkboard"/>
              </a:rPr>
              <a:t> </a:t>
            </a:r>
            <a:r>
              <a:rPr lang="en-US" dirty="0" smtClean="0"/>
              <a:t>as:</a:t>
            </a:r>
          </a:p>
          <a:p>
            <a:endParaRPr lang="en-US" dirty="0" smtClean="0"/>
          </a:p>
          <a:p>
            <a:endParaRPr lang="en-US" dirty="0" smtClean="0"/>
          </a:p>
          <a:p>
            <a:endParaRPr lang="en-US" dirty="0" smtClean="0"/>
          </a:p>
          <a:p>
            <a:endParaRPr lang="en-US" dirty="0" smtClean="0"/>
          </a:p>
          <a:p>
            <a:r>
              <a:rPr lang="en-US" dirty="0" smtClean="0"/>
              <a:t>Using this form, the compiler can do its normal optimizations.  The dependence on the world ensures the resulting code will still be single-threaded</a:t>
            </a:r>
          </a:p>
          <a:p>
            <a:r>
              <a:rPr lang="en-US" dirty="0" smtClean="0"/>
              <a:t>The code generator then converts the code to modify the world “in-place.”</a:t>
            </a:r>
            <a:endParaRPr lang="en-US" dirty="0"/>
          </a:p>
        </p:txBody>
      </p:sp>
      <p:sp>
        <p:nvSpPr>
          <p:cNvPr id="4" name="TextBox 3"/>
          <p:cNvSpPr txBox="1"/>
          <p:nvPr/>
        </p:nvSpPr>
        <p:spPr>
          <a:xfrm>
            <a:off x="2031267" y="1593843"/>
            <a:ext cx="4955979" cy="400110"/>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2000" b="1">
                <a:solidFill>
                  <a:schemeClr val="accent1">
                    <a:lumMod val="50000"/>
                  </a:schemeClr>
                </a:solidFill>
                <a:latin typeface="Courier New" pitchFamily="49" charset="0"/>
                <a:cs typeface="Courier New" pitchFamily="49" charset="0"/>
              </a:defRPr>
            </a:lvl1pPr>
          </a:lstStyle>
          <a:p>
            <a:r>
              <a:rPr lang="en-GB" dirty="0"/>
              <a:t>type IO </a:t>
            </a:r>
            <a:r>
              <a:rPr lang="en-GB" dirty="0" err="1"/>
              <a:t>t</a:t>
            </a:r>
            <a:r>
              <a:rPr lang="en-GB" dirty="0"/>
              <a:t> = World -&gt; (</a:t>
            </a:r>
            <a:r>
              <a:rPr lang="en-GB" dirty="0" err="1"/>
              <a:t>t</a:t>
            </a:r>
            <a:r>
              <a:rPr lang="en-GB" dirty="0"/>
              <a:t>, World)</a:t>
            </a:r>
          </a:p>
        </p:txBody>
      </p:sp>
      <p:sp>
        <p:nvSpPr>
          <p:cNvPr id="5" name="TextBox 4"/>
          <p:cNvSpPr txBox="1"/>
          <p:nvPr/>
        </p:nvSpPr>
        <p:spPr>
          <a:xfrm>
            <a:off x="1219200" y="2971800"/>
            <a:ext cx="6664004" cy="1366528"/>
          </a:xfrm>
          <a:prstGeom prst="rect">
            <a:avLst/>
          </a:prstGeom>
          <a:solidFill>
            <a:schemeClr val="accent3">
              <a:lumMod val="40000"/>
              <a:lumOff val="60000"/>
            </a:schemeClr>
          </a:solidFill>
          <a:ln>
            <a:noFill/>
          </a:ln>
        </p:spPr>
        <p:txBody>
          <a:bodyPr wrap="none" rtlCol="0">
            <a:spAutoFit/>
          </a:bodyPr>
          <a:lstStyle>
            <a:defPPr>
              <a:defRPr lang="en-US"/>
            </a:defPPr>
            <a:lvl1pPr algn="l">
              <a:buNone/>
              <a:defRPr sz="1800" b="1">
                <a:solidFill>
                  <a:schemeClr val="accent1">
                    <a:lumMod val="50000"/>
                  </a:schemeClr>
                </a:solidFill>
                <a:latin typeface="Courier New" pitchFamily="49" charset="0"/>
                <a:cs typeface="Courier New" pitchFamily="49" charset="0"/>
              </a:defRPr>
            </a:lvl1pPr>
          </a:lstStyle>
          <a:p>
            <a:r>
              <a:rPr lang="en-US" dirty="0"/>
              <a:t>return :: a -&gt; IO a </a:t>
            </a:r>
          </a:p>
          <a:p>
            <a:r>
              <a:rPr lang="en-US" dirty="0"/>
              <a:t>return a = \</a:t>
            </a:r>
            <a:r>
              <a:rPr lang="en-US" dirty="0" err="1"/>
              <a:t>w</a:t>
            </a:r>
            <a:r>
              <a:rPr lang="en-US" dirty="0"/>
              <a:t> -&gt; (</a:t>
            </a:r>
            <a:r>
              <a:rPr lang="en-US" dirty="0" err="1"/>
              <a:t>a,w</a:t>
            </a:r>
            <a:r>
              <a:rPr lang="en-US" dirty="0"/>
              <a:t>) </a:t>
            </a:r>
          </a:p>
          <a:p>
            <a:r>
              <a:rPr lang="en-US" dirty="0"/>
              <a:t>(&gt;&gt;=) :: IO a -&gt; (a -&gt; IO </a:t>
            </a:r>
            <a:r>
              <a:rPr lang="en-US" dirty="0" err="1"/>
              <a:t>b</a:t>
            </a:r>
            <a:r>
              <a:rPr lang="en-US" dirty="0"/>
              <a:t>) -&gt; IO </a:t>
            </a:r>
            <a:r>
              <a:rPr lang="en-US" dirty="0" err="1"/>
              <a:t>b</a:t>
            </a:r>
            <a:r>
              <a:rPr lang="en-US" dirty="0"/>
              <a:t> </a:t>
            </a:r>
          </a:p>
          <a:p>
            <a:r>
              <a:rPr lang="en-US" dirty="0"/>
              <a:t>(&gt;&gt;=) </a:t>
            </a:r>
            <a:r>
              <a:rPr lang="en-US" dirty="0" err="1"/>
              <a:t>m</a:t>
            </a:r>
            <a:r>
              <a:rPr lang="en-US" dirty="0"/>
              <a:t> </a:t>
            </a:r>
            <a:r>
              <a:rPr lang="en-US" dirty="0" err="1"/>
              <a:t>k</a:t>
            </a:r>
            <a:r>
              <a:rPr lang="en-US" dirty="0"/>
              <a:t> = \</a:t>
            </a:r>
            <a:r>
              <a:rPr lang="en-US" dirty="0" err="1"/>
              <a:t>w</a:t>
            </a:r>
            <a:r>
              <a:rPr lang="en-US" dirty="0"/>
              <a:t> -&gt; case </a:t>
            </a:r>
            <a:r>
              <a:rPr lang="en-US" dirty="0" err="1"/>
              <a:t>m</a:t>
            </a:r>
            <a:r>
              <a:rPr lang="en-US" dirty="0"/>
              <a:t> </a:t>
            </a:r>
            <a:r>
              <a:rPr lang="en-US" dirty="0" err="1"/>
              <a:t>w</a:t>
            </a:r>
            <a:r>
              <a:rPr lang="en-US" dirty="0"/>
              <a:t> of (</a:t>
            </a:r>
            <a:r>
              <a:rPr lang="en-US" dirty="0" err="1"/>
              <a:t>r,w</a:t>
            </a:r>
            <a:r>
              <a:rPr lang="en-US" dirty="0"/>
              <a:t>’) -&gt; </a:t>
            </a:r>
            <a:r>
              <a:rPr lang="en-US" dirty="0" err="1"/>
              <a:t>k</a:t>
            </a:r>
            <a:r>
              <a:rPr lang="en-US" dirty="0"/>
              <a:t> </a:t>
            </a:r>
            <a:r>
              <a:rPr lang="en-US" dirty="0" err="1"/>
              <a:t>r</a:t>
            </a:r>
            <a:r>
              <a:rPr lang="en-US" dirty="0"/>
              <a:t> </a:t>
            </a:r>
            <a:r>
              <a:rPr lang="en-US" dirty="0" err="1"/>
              <a:t>w</a:t>
            </a:r>
            <a:r>
              <a:rPr lang="en-US" dirty="0"/>
              <a:t>’ </a:t>
            </a:r>
            <a:endParaRPr lang="en-GB" dirty="0"/>
          </a:p>
        </p:txBody>
      </p:sp>
    </p:spTree>
    <p:extLst>
      <p:ext uri="{BB962C8B-B14F-4D97-AF65-F5344CB8AC3E}">
        <p14:creationId xmlns="" xmlns:p14="http://schemas.microsoft.com/office/powerpoint/2010/main" val="337949830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Monads</a:t>
            </a:r>
            <a:endParaRPr lang="en-US" dirty="0"/>
          </a:p>
        </p:txBody>
      </p:sp>
      <p:sp>
        <p:nvSpPr>
          <p:cNvPr id="3" name="Content Placeholder 2"/>
          <p:cNvSpPr>
            <a:spLocks noGrp="1"/>
          </p:cNvSpPr>
          <p:nvPr>
            <p:ph idx="1"/>
          </p:nvPr>
        </p:nvSpPr>
        <p:spPr/>
        <p:txBody>
          <a:bodyPr/>
          <a:lstStyle/>
          <a:p>
            <a:r>
              <a:rPr lang="en-US" dirty="0" smtClean="0"/>
              <a:t>What makes the IO Monad a Monad?</a:t>
            </a:r>
          </a:p>
          <a:p>
            <a:r>
              <a:rPr lang="en-US" dirty="0" smtClean="0"/>
              <a:t>A monad consists of:</a:t>
            </a:r>
          </a:p>
          <a:p>
            <a:pPr lvl="1"/>
            <a:r>
              <a:rPr lang="en-US" dirty="0" smtClean="0"/>
              <a:t>A type constructor M</a:t>
            </a:r>
          </a:p>
          <a:p>
            <a:pPr lvl="1"/>
            <a:r>
              <a:rPr lang="en-US" dirty="0" smtClean="0"/>
              <a:t>A function bind :: M a -&gt; ( a -&gt; M b) -&gt; M b</a:t>
            </a:r>
          </a:p>
          <a:p>
            <a:pPr lvl="1"/>
            <a:r>
              <a:rPr lang="en-US" dirty="0" smtClean="0"/>
              <a:t>A function return :: a -&gt; M a</a:t>
            </a:r>
          </a:p>
          <a:p>
            <a:r>
              <a:rPr lang="en-US" dirty="0" smtClean="0"/>
              <a:t>Plus: Laws about how these interact</a:t>
            </a:r>
          </a:p>
          <a:p>
            <a:endParaRPr lang="en-US" dirty="0"/>
          </a:p>
        </p:txBody>
      </p:sp>
    </p:spTree>
    <p:extLst>
      <p:ext uri="{BB962C8B-B14F-4D97-AF65-F5344CB8AC3E}">
        <p14:creationId xmlns="" xmlns:p14="http://schemas.microsoft.com/office/powerpoint/2010/main" val="235210236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Denotational</a:t>
            </a:r>
            <a:r>
              <a:rPr lang="en-US" dirty="0" smtClean="0"/>
              <a:t> Semantics?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type IO a = World -&gt; (a, World)</a:t>
            </a:r>
          </a:p>
          <a:p>
            <a:r>
              <a:rPr lang="en-US" dirty="0" smtClean="0"/>
              <a:t>loop:: IO()</a:t>
            </a:r>
          </a:p>
          <a:p>
            <a:r>
              <a:rPr lang="en-US" dirty="0" smtClean="0"/>
              <a:t>loop = loop</a:t>
            </a:r>
          </a:p>
          <a:p>
            <a:r>
              <a:rPr lang="en-US" dirty="0" smtClean="0">
                <a:sym typeface="Math B"/>
              </a:rPr>
              <a:t>loop =?</a:t>
            </a:r>
          </a:p>
          <a:p>
            <a:r>
              <a:rPr lang="en-US" dirty="0" err="1" smtClean="0"/>
              <a:t>loopX</a:t>
            </a:r>
            <a:r>
              <a:rPr lang="en-US" dirty="0" smtClean="0"/>
              <a:t>:: IO()</a:t>
            </a:r>
          </a:p>
          <a:p>
            <a:r>
              <a:rPr lang="en-US" dirty="0" err="1" smtClean="0"/>
              <a:t>loopX</a:t>
            </a:r>
            <a:r>
              <a:rPr lang="en-US" dirty="0" smtClean="0"/>
              <a:t> = </a:t>
            </a:r>
            <a:r>
              <a:rPr lang="en-US" dirty="0" err="1" smtClean="0"/>
              <a:t>putchar</a:t>
            </a:r>
            <a:r>
              <a:rPr lang="en-US" dirty="0" smtClean="0"/>
              <a:t> ‘x’ &gt;&gt;= </a:t>
            </a:r>
            <a:r>
              <a:rPr lang="en-US" dirty="0" err="1" smtClean="0"/>
              <a:t>loopX</a:t>
            </a:r>
            <a:endParaRPr lang="en-US" dirty="0" smtClean="0"/>
          </a:p>
          <a:p>
            <a:r>
              <a:rPr lang="en-US" dirty="0" smtClean="0">
                <a:sym typeface="Math B"/>
              </a:rPr>
              <a:t></a:t>
            </a:r>
            <a:r>
              <a:rPr lang="en-US" dirty="0" err="1" smtClean="0">
                <a:sym typeface="Math B"/>
              </a:rPr>
              <a:t>loopX</a:t>
            </a:r>
            <a:r>
              <a:rPr lang="en-US" dirty="0" smtClean="0">
                <a:sym typeface="Math B"/>
              </a:rPr>
              <a:t> =</a:t>
            </a:r>
          </a:p>
          <a:p>
            <a:r>
              <a:rPr lang="en-US" dirty="0" smtClean="0">
                <a:sym typeface="Math B"/>
              </a:rPr>
              <a:t>Can be defined with traces</a:t>
            </a:r>
          </a:p>
          <a:p>
            <a:r>
              <a:rPr lang="en-US" dirty="0" smtClean="0">
                <a:sym typeface="Math B"/>
              </a:rPr>
              <a:t>Another alternative is an operational semantics</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complete Haskell program is a single IO action called main.  Inside IO, code is single-threaded</a:t>
            </a:r>
          </a:p>
          <a:p>
            <a:r>
              <a:rPr lang="en-US" dirty="0" smtClean="0"/>
              <a:t>Big IO actions are built by gluing together smaller ones with bind (&gt;&gt;=) and by converting pure code into actions with return</a:t>
            </a:r>
          </a:p>
          <a:p>
            <a:r>
              <a:rPr lang="en-US" dirty="0" smtClean="0"/>
              <a:t>IO actions are first-class  </a:t>
            </a:r>
          </a:p>
          <a:p>
            <a:pPr lvl="1"/>
            <a:r>
              <a:rPr lang="en-US" dirty="0" smtClean="0"/>
              <a:t>They can be passed to functions, returned from functions, and stored in data structures</a:t>
            </a:r>
          </a:p>
          <a:p>
            <a:pPr lvl="1"/>
            <a:r>
              <a:rPr lang="en-US" dirty="0" smtClean="0"/>
              <a:t>So it is easy to define new “glue” </a:t>
            </a:r>
            <a:r>
              <a:rPr lang="en-US" dirty="0" err="1" smtClean="0"/>
              <a:t>combinators</a:t>
            </a:r>
            <a:endParaRPr lang="en-US" dirty="0" smtClean="0"/>
          </a:p>
          <a:p>
            <a:r>
              <a:rPr lang="en-US" dirty="0" smtClean="0"/>
              <a:t>The IO Monad allows Haskell to be pure while efficiently supporting side effects</a:t>
            </a:r>
          </a:p>
          <a:p>
            <a:r>
              <a:rPr lang="en-US" dirty="0" smtClean="0"/>
              <a:t>The type system separates the pure from the </a:t>
            </a:r>
            <a:r>
              <a:rPr lang="en-US" dirty="0" err="1" smtClean="0"/>
              <a:t>effectful</a:t>
            </a:r>
            <a:r>
              <a:rPr lang="en-US" dirty="0" smtClean="0"/>
              <a:t> code </a:t>
            </a:r>
          </a:p>
          <a:p>
            <a:pPr lvl="1"/>
            <a:endParaRPr lang="en-US" dirty="0" smtClean="0"/>
          </a:p>
        </p:txBody>
      </p:sp>
    </p:spTree>
    <p:extLst>
      <p:ext uri="{BB962C8B-B14F-4D97-AF65-F5344CB8AC3E}">
        <p14:creationId xmlns="" xmlns:p14="http://schemas.microsoft.com/office/powerpoint/2010/main" val="1870433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languages like ML or Java, the fact that the language is in the IO monad is baked in to the language.  There is no need to mark anything in the type system because it is everywhere.  </a:t>
            </a:r>
          </a:p>
          <a:p>
            <a:r>
              <a:rPr lang="en-US" dirty="0" smtClean="0"/>
              <a:t>In Haskell, the programmer can choose when to live in the IO monad and when to live in the realm of pure functional programming</a:t>
            </a:r>
          </a:p>
          <a:p>
            <a:r>
              <a:rPr lang="en-US" dirty="0" smtClean="0"/>
              <a:t>So it is not Haskell that lacks imperative features, but rather the other languages that lack the ability to have a statically distinguishable </a:t>
            </a:r>
            <a:r>
              <a:rPr lang="en-US" smtClean="0"/>
              <a:t>pure subset</a:t>
            </a:r>
            <a:endParaRPr lang="en-US" dirty="0"/>
          </a:p>
        </p:txBody>
      </p:sp>
    </p:spTree>
    <p:extLst>
      <p:ext uri="{BB962C8B-B14F-4D97-AF65-F5344CB8AC3E}">
        <p14:creationId xmlns="" xmlns:p14="http://schemas.microsoft.com/office/powerpoint/2010/main" val="1120495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question</a:t>
            </a:r>
            <a:endParaRPr lang="en-US" dirty="0"/>
          </a:p>
        </p:txBody>
      </p:sp>
      <p:sp>
        <p:nvSpPr>
          <p:cNvPr id="3" name="Content Placeholder 2"/>
          <p:cNvSpPr>
            <a:spLocks noGrp="1"/>
          </p:cNvSpPr>
          <p:nvPr>
            <p:ph idx="1"/>
          </p:nvPr>
        </p:nvSpPr>
        <p:spPr/>
        <p:txBody>
          <a:bodyPr/>
          <a:lstStyle/>
          <a:p>
            <a:r>
              <a:rPr lang="en-US" dirty="0" smtClean="0"/>
              <a:t>Is it possible to regard pure Haskell as the basic programming paradigm, and add imperative features without changing the meaning of pure Haskell expressions?</a:t>
            </a:r>
          </a:p>
          <a:p>
            <a:pPr marL="0" indent="0">
              <a:buNone/>
            </a:pPr>
            <a:endParaRPr lang="en-US" dirty="0" smtClean="0"/>
          </a:p>
        </p:txBody>
      </p:sp>
    </p:spTree>
    <p:extLst>
      <p:ext uri="{BB962C8B-B14F-4D97-AF65-F5344CB8AC3E}">
        <p14:creationId xmlns="" xmlns:p14="http://schemas.microsoft.com/office/powerpoint/2010/main" val="3049067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Tackling the Awkward Squad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Basic conflict</a:t>
            </a:r>
          </a:p>
          <a:p>
            <a:pPr lvl="1"/>
            <a:r>
              <a:rPr lang="en-US" dirty="0" smtClean="0"/>
              <a:t>Laziness and side effects are </a:t>
            </a:r>
            <a:r>
              <a:rPr lang="en-US" i="1" dirty="0" smtClean="0"/>
              <a:t>incompatible</a:t>
            </a:r>
          </a:p>
          <a:p>
            <a:pPr lvl="2"/>
            <a:r>
              <a:rPr lang="en-US" dirty="0" smtClean="0"/>
              <a:t>Historical aside: “Jensen’s device” in </a:t>
            </a:r>
            <a:r>
              <a:rPr lang="en-US" dirty="0" err="1" smtClean="0"/>
              <a:t>Algol</a:t>
            </a:r>
            <a:r>
              <a:rPr lang="en-US" dirty="0" smtClean="0"/>
              <a:t> 60; see book (p96)</a:t>
            </a:r>
          </a:p>
          <a:p>
            <a:pPr lvl="1"/>
            <a:r>
              <a:rPr lang="en-US" dirty="0" smtClean="0"/>
              <a:t>Side effects are important!</a:t>
            </a:r>
          </a:p>
          <a:p>
            <a:r>
              <a:rPr lang="en-US" dirty="0" smtClean="0"/>
              <a:t>History</a:t>
            </a:r>
          </a:p>
          <a:p>
            <a:pPr lvl="1"/>
            <a:r>
              <a:rPr lang="en-US" dirty="0"/>
              <a:t>T</a:t>
            </a:r>
            <a:r>
              <a:rPr lang="en-US" dirty="0" smtClean="0"/>
              <a:t>his conflict was embarrassing to the lazy functional programming community</a:t>
            </a:r>
          </a:p>
          <a:p>
            <a:pPr lvl="1"/>
            <a:r>
              <a:rPr lang="en-US" dirty="0" smtClean="0"/>
              <a:t>In early 90’s, a surprising solution (the monad) emerged from an unlikely source (category theory).</a:t>
            </a:r>
          </a:p>
          <a:p>
            <a:r>
              <a:rPr lang="en-US" dirty="0" smtClean="0"/>
              <a:t>Haskell IO monad tackles the awkward squad</a:t>
            </a:r>
          </a:p>
          <a:p>
            <a:pPr lvl="1"/>
            <a:r>
              <a:rPr lang="en-US" dirty="0" smtClean="0"/>
              <a:t>I/O, imperative state, exceptions, foreign functions, concurrency </a:t>
            </a:r>
          </a:p>
          <a:p>
            <a:pPr lvl="1"/>
            <a:r>
              <a:rPr lang="en-US" dirty="0" smtClean="0"/>
              <a:t>Practical application of theoretical insight by E </a:t>
            </a:r>
            <a:r>
              <a:rPr lang="en-US" dirty="0" err="1" smtClean="0"/>
              <a:t>Moggi</a:t>
            </a:r>
            <a:endParaRPr lang="en-US" dirty="0"/>
          </a:p>
        </p:txBody>
      </p:sp>
      <p:pic>
        <p:nvPicPr>
          <p:cNvPr id="4" name="Picture 4" descr="C:\Program Files\Microsoft Office\Clipart\standard\stddir1\bd05030_.wmf"/>
          <p:cNvPicPr>
            <a:picLocks noChangeAspect="1" noChangeArrowheads="1"/>
          </p:cNvPicPr>
          <p:nvPr/>
        </p:nvPicPr>
        <p:blipFill>
          <a:blip r:embed="rId2" cstate="print"/>
          <a:srcRect/>
          <a:stretch>
            <a:fillRect/>
          </a:stretch>
        </p:blipFill>
        <p:spPr bwMode="auto">
          <a:xfrm>
            <a:off x="7923384" y="3048000"/>
            <a:ext cx="611016" cy="825500"/>
          </a:xfrm>
          <a:prstGeom prst="rect">
            <a:avLst/>
          </a:prstGeom>
          <a:noFill/>
        </p:spPr>
      </p:pic>
    </p:spTree>
    <p:extLst>
      <p:ext uri="{BB962C8B-B14F-4D97-AF65-F5344CB8AC3E}">
        <p14:creationId xmlns="" xmlns:p14="http://schemas.microsoft.com/office/powerpoint/2010/main" val="4144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AutoShape 12"/>
          <p:cNvCxnSpPr>
            <a:cxnSpLocks noChangeShapeType="1"/>
            <a:stCxn id="8" idx="2"/>
            <a:endCxn id="4" idx="0"/>
          </p:cNvCxnSpPr>
          <p:nvPr/>
        </p:nvCxnSpPr>
        <p:spPr bwMode="auto">
          <a:xfrm rot="5400000">
            <a:off x="5010150" y="2990850"/>
            <a:ext cx="952500" cy="2590800"/>
          </a:xfrm>
          <a:prstGeom prst="straightConnector1">
            <a:avLst/>
          </a:prstGeom>
          <a:noFill/>
          <a:ln w="34925" cap="flat" cmpd="sng" algn="ctr">
            <a:solidFill>
              <a:schemeClr val="accent2">
                <a:lumMod val="75000"/>
              </a:schemeClr>
            </a:solidFill>
            <a:prstDash val="solid"/>
            <a:miter lim="800000"/>
            <a:headEnd type="none" w="med" len="med"/>
            <a:tailEnd type="triangle" w="med" len="med"/>
          </a:ln>
          <a:effectLst/>
        </p:spPr>
      </p:cxnSp>
      <p:cxnSp>
        <p:nvCxnSpPr>
          <p:cNvPr id="11" name="AutoShape 11"/>
          <p:cNvCxnSpPr>
            <a:cxnSpLocks noChangeShapeType="1"/>
            <a:stCxn id="7" idx="2"/>
            <a:endCxn id="4" idx="0"/>
          </p:cNvCxnSpPr>
          <p:nvPr/>
        </p:nvCxnSpPr>
        <p:spPr bwMode="auto">
          <a:xfrm rot="5400000">
            <a:off x="4133850" y="3867150"/>
            <a:ext cx="952500" cy="838200"/>
          </a:xfrm>
          <a:prstGeom prst="straightConnector1">
            <a:avLst/>
          </a:prstGeom>
          <a:noFill/>
          <a:ln w="34925" cap="flat" cmpd="sng" algn="ctr">
            <a:solidFill>
              <a:schemeClr val="accent2">
                <a:lumMod val="75000"/>
              </a:schemeClr>
            </a:solidFill>
            <a:prstDash val="solid"/>
            <a:miter lim="800000"/>
            <a:headEnd type="none" w="med" len="med"/>
            <a:tailEnd type="triangle" w="med" len="med"/>
          </a:ln>
          <a:effectLst/>
        </p:spPr>
      </p:cxnSp>
      <p:cxnSp>
        <p:nvCxnSpPr>
          <p:cNvPr id="10" name="AutoShape 10"/>
          <p:cNvCxnSpPr>
            <a:cxnSpLocks noChangeShapeType="1"/>
            <a:stCxn id="6" idx="2"/>
            <a:endCxn id="4" idx="0"/>
          </p:cNvCxnSpPr>
          <p:nvPr/>
        </p:nvCxnSpPr>
        <p:spPr bwMode="auto">
          <a:xfrm rot="16200000" flipH="1">
            <a:off x="3257550" y="3829050"/>
            <a:ext cx="952500" cy="914400"/>
          </a:xfrm>
          <a:prstGeom prst="straightConnector1">
            <a:avLst/>
          </a:prstGeom>
          <a:noFill/>
          <a:ln w="34925" cap="flat" cmpd="sng" algn="ctr">
            <a:solidFill>
              <a:schemeClr val="accent2">
                <a:lumMod val="75000"/>
              </a:schemeClr>
            </a:solidFill>
            <a:prstDash val="solid"/>
            <a:miter lim="800000"/>
            <a:headEnd type="none" w="med" len="med"/>
            <a:tailEnd type="triangle" w="med" len="med"/>
          </a:ln>
          <a:effectLst/>
        </p:spPr>
      </p:cxnSp>
      <p:cxnSp>
        <p:nvCxnSpPr>
          <p:cNvPr id="9" name="AutoShape 9"/>
          <p:cNvCxnSpPr>
            <a:cxnSpLocks noChangeShapeType="1"/>
            <a:stCxn id="5" idx="2"/>
            <a:endCxn id="4" idx="0"/>
          </p:cNvCxnSpPr>
          <p:nvPr/>
        </p:nvCxnSpPr>
        <p:spPr bwMode="auto">
          <a:xfrm rot="16200000" flipH="1">
            <a:off x="2381250" y="2952750"/>
            <a:ext cx="952500" cy="2667000"/>
          </a:xfrm>
          <a:prstGeom prst="straightConnector1">
            <a:avLst/>
          </a:prstGeom>
          <a:noFill/>
          <a:ln w="34925" cap="flat" cmpd="sng" algn="ctr">
            <a:solidFill>
              <a:schemeClr val="accent2">
                <a:lumMod val="75000"/>
              </a:schemeClr>
            </a:solidFill>
            <a:prstDash val="solid"/>
            <a:miter lim="800000"/>
            <a:headEnd type="none" w="med" len="med"/>
            <a:tailEnd type="triangle" w="med" len="med"/>
          </a:ln>
          <a:effectLst/>
        </p:spPr>
      </p:cxnSp>
      <p:sp>
        <p:nvSpPr>
          <p:cNvPr id="2" name="Title 1"/>
          <p:cNvSpPr>
            <a:spLocks noGrp="1"/>
          </p:cNvSpPr>
          <p:nvPr>
            <p:ph type="title"/>
          </p:nvPr>
        </p:nvSpPr>
        <p:spPr/>
        <p:txBody>
          <a:bodyPr/>
          <a:lstStyle/>
          <a:p>
            <a:r>
              <a:rPr lang="en-US" smtClean="0"/>
              <a:t>Web Server Example</a:t>
            </a:r>
            <a:endParaRPr lang="en-US" dirty="0"/>
          </a:p>
        </p:txBody>
      </p:sp>
      <p:sp>
        <p:nvSpPr>
          <p:cNvPr id="3" name="Content Placeholder 2"/>
          <p:cNvSpPr>
            <a:spLocks noGrp="1"/>
          </p:cNvSpPr>
          <p:nvPr>
            <p:ph idx="1"/>
          </p:nvPr>
        </p:nvSpPr>
        <p:spPr/>
        <p:txBody>
          <a:bodyPr>
            <a:normAutofit/>
          </a:bodyPr>
          <a:lstStyle/>
          <a:p>
            <a:r>
              <a:rPr lang="en-US" sz="2800" dirty="0" smtClean="0"/>
              <a:t>The reading uses a web server as an example</a:t>
            </a:r>
          </a:p>
          <a:p>
            <a:r>
              <a:rPr lang="en-US" sz="2800" dirty="0" smtClean="0"/>
              <a:t>Lots of I/O, need for error recovery, need to call external libraries, need for concurrency</a:t>
            </a:r>
            <a:endParaRPr lang="en-US" sz="2800" dirty="0"/>
          </a:p>
        </p:txBody>
      </p:sp>
      <p:sp>
        <p:nvSpPr>
          <p:cNvPr id="4" name="Rectangle 4"/>
          <p:cNvSpPr>
            <a:spLocks noChangeArrowheads="1"/>
          </p:cNvSpPr>
          <p:nvPr/>
        </p:nvSpPr>
        <p:spPr bwMode="auto">
          <a:xfrm>
            <a:off x="3200400" y="4762500"/>
            <a:ext cx="1981200" cy="914400"/>
          </a:xfrm>
          <a:prstGeom prst="rect">
            <a:avLst/>
          </a:prstGeom>
          <a:solidFill>
            <a:schemeClr val="accent3">
              <a:lumMod val="60000"/>
              <a:lumOff val="40000"/>
            </a:schemeClr>
          </a:solidFill>
          <a:ln w="9525">
            <a:solidFill>
              <a:schemeClr val="accent2">
                <a:lumMod val="75000"/>
              </a:schemeClr>
            </a:solidFill>
            <a:miter lim="800000"/>
            <a:headEnd/>
            <a:tailEnd/>
          </a:ln>
          <a:effectLst/>
        </p:spPr>
        <p:txBody>
          <a:bodyPr wrap="none" anchor="ctr">
            <a:prstTxWarp prst="textNoShape">
              <a:avLst/>
            </a:prstTxWarp>
          </a:bodyPr>
          <a:lstStyle/>
          <a:p>
            <a:pPr algn="ctr">
              <a:buNone/>
            </a:pPr>
            <a:r>
              <a:rPr lang="en-GB" sz="2400" dirty="0">
                <a:solidFill>
                  <a:schemeClr val="accent1">
                    <a:lumMod val="50000"/>
                  </a:schemeClr>
                </a:solidFill>
                <a:latin typeface="Chalkboard"/>
                <a:cs typeface="Chalkboard"/>
              </a:rPr>
              <a:t>Web server</a:t>
            </a:r>
          </a:p>
        </p:txBody>
      </p:sp>
      <p:sp>
        <p:nvSpPr>
          <p:cNvPr id="5" name="Rectangle 5"/>
          <p:cNvSpPr>
            <a:spLocks noChangeArrowheads="1"/>
          </p:cNvSpPr>
          <p:nvPr/>
        </p:nvSpPr>
        <p:spPr bwMode="auto">
          <a:xfrm>
            <a:off x="838200" y="3429000"/>
            <a:ext cx="1371600" cy="381000"/>
          </a:xfrm>
          <a:prstGeom prst="rect">
            <a:avLst/>
          </a:prstGeom>
          <a:solidFill>
            <a:schemeClr val="accent3">
              <a:lumMod val="60000"/>
              <a:lumOff val="40000"/>
            </a:schemeClr>
          </a:solidFill>
          <a:ln w="9525">
            <a:solidFill>
              <a:schemeClr val="accent2">
                <a:lumMod val="75000"/>
              </a:schemeClr>
            </a:solidFill>
            <a:miter lim="800000"/>
            <a:headEnd/>
            <a:tailEnd/>
          </a:ln>
          <a:effectLst/>
        </p:spPr>
        <p:txBody>
          <a:bodyPr wrap="none" anchor="ctr">
            <a:prstTxWarp prst="textNoShape">
              <a:avLst/>
            </a:prstTxWarp>
          </a:bodyPr>
          <a:lstStyle/>
          <a:p>
            <a:pPr algn="ctr">
              <a:buNone/>
            </a:pPr>
            <a:r>
              <a:rPr lang="en-GB" dirty="0">
                <a:solidFill>
                  <a:schemeClr val="accent1">
                    <a:lumMod val="50000"/>
                  </a:schemeClr>
                </a:solidFill>
                <a:latin typeface="Chalkboard"/>
                <a:cs typeface="Chalkboard"/>
              </a:rPr>
              <a:t>Client 1</a:t>
            </a:r>
          </a:p>
        </p:txBody>
      </p:sp>
      <p:sp>
        <p:nvSpPr>
          <p:cNvPr id="6" name="Rectangle 6"/>
          <p:cNvSpPr>
            <a:spLocks noChangeArrowheads="1"/>
          </p:cNvSpPr>
          <p:nvPr/>
        </p:nvSpPr>
        <p:spPr bwMode="auto">
          <a:xfrm>
            <a:off x="2590800" y="3429000"/>
            <a:ext cx="1371600" cy="381000"/>
          </a:xfrm>
          <a:prstGeom prst="rect">
            <a:avLst/>
          </a:prstGeom>
          <a:solidFill>
            <a:schemeClr val="accent3">
              <a:lumMod val="60000"/>
              <a:lumOff val="40000"/>
            </a:schemeClr>
          </a:solidFill>
          <a:ln w="9525">
            <a:solidFill>
              <a:schemeClr val="accent2">
                <a:lumMod val="75000"/>
              </a:schemeClr>
            </a:solidFill>
            <a:miter lim="800000"/>
            <a:headEnd/>
            <a:tailEnd/>
          </a:ln>
          <a:effectLst/>
        </p:spPr>
        <p:txBody>
          <a:bodyPr wrap="none" anchor="ctr">
            <a:prstTxWarp prst="textNoShape">
              <a:avLst/>
            </a:prstTxWarp>
          </a:bodyPr>
          <a:lstStyle/>
          <a:p>
            <a:pPr algn="ctr">
              <a:buNone/>
            </a:pPr>
            <a:r>
              <a:rPr lang="en-GB" dirty="0">
                <a:solidFill>
                  <a:schemeClr val="accent1">
                    <a:lumMod val="50000"/>
                  </a:schemeClr>
                </a:solidFill>
                <a:latin typeface="Chalkboard"/>
                <a:cs typeface="Chalkboard"/>
              </a:rPr>
              <a:t>Client 2</a:t>
            </a:r>
          </a:p>
        </p:txBody>
      </p:sp>
      <p:sp>
        <p:nvSpPr>
          <p:cNvPr id="7" name="Rectangle 7"/>
          <p:cNvSpPr>
            <a:spLocks noChangeArrowheads="1"/>
          </p:cNvSpPr>
          <p:nvPr/>
        </p:nvSpPr>
        <p:spPr bwMode="auto">
          <a:xfrm>
            <a:off x="4343400" y="3429000"/>
            <a:ext cx="1371600" cy="381000"/>
          </a:xfrm>
          <a:prstGeom prst="rect">
            <a:avLst/>
          </a:prstGeom>
          <a:solidFill>
            <a:schemeClr val="accent3">
              <a:lumMod val="60000"/>
              <a:lumOff val="40000"/>
            </a:schemeClr>
          </a:solidFill>
          <a:ln w="9525">
            <a:solidFill>
              <a:schemeClr val="accent2">
                <a:lumMod val="75000"/>
              </a:schemeClr>
            </a:solidFill>
            <a:miter lim="800000"/>
            <a:headEnd/>
            <a:tailEnd/>
          </a:ln>
          <a:effectLst/>
        </p:spPr>
        <p:txBody>
          <a:bodyPr wrap="none" anchor="ctr">
            <a:prstTxWarp prst="textNoShape">
              <a:avLst/>
            </a:prstTxWarp>
          </a:bodyPr>
          <a:lstStyle/>
          <a:p>
            <a:pPr algn="ctr">
              <a:buNone/>
            </a:pPr>
            <a:r>
              <a:rPr lang="en-GB" dirty="0">
                <a:solidFill>
                  <a:schemeClr val="accent1">
                    <a:lumMod val="50000"/>
                  </a:schemeClr>
                </a:solidFill>
                <a:latin typeface="Chalkboard"/>
                <a:cs typeface="Chalkboard"/>
              </a:rPr>
              <a:t>Client 3</a:t>
            </a:r>
          </a:p>
        </p:txBody>
      </p:sp>
      <p:sp>
        <p:nvSpPr>
          <p:cNvPr id="8" name="Rectangle 8"/>
          <p:cNvSpPr>
            <a:spLocks noChangeArrowheads="1"/>
          </p:cNvSpPr>
          <p:nvPr/>
        </p:nvSpPr>
        <p:spPr bwMode="auto">
          <a:xfrm>
            <a:off x="6096000" y="3429000"/>
            <a:ext cx="1371600" cy="381000"/>
          </a:xfrm>
          <a:prstGeom prst="rect">
            <a:avLst/>
          </a:prstGeom>
          <a:solidFill>
            <a:schemeClr val="accent3">
              <a:lumMod val="60000"/>
              <a:lumOff val="40000"/>
            </a:schemeClr>
          </a:solidFill>
          <a:ln w="9525">
            <a:solidFill>
              <a:schemeClr val="accent2">
                <a:lumMod val="75000"/>
              </a:schemeClr>
            </a:solidFill>
            <a:miter lim="800000"/>
            <a:headEnd/>
            <a:tailEnd/>
          </a:ln>
          <a:effectLst/>
        </p:spPr>
        <p:txBody>
          <a:bodyPr wrap="none" anchor="ctr">
            <a:prstTxWarp prst="textNoShape">
              <a:avLst/>
            </a:prstTxWarp>
          </a:bodyPr>
          <a:lstStyle/>
          <a:p>
            <a:pPr algn="ctr">
              <a:buNone/>
            </a:pPr>
            <a:r>
              <a:rPr lang="en-GB" dirty="0">
                <a:solidFill>
                  <a:schemeClr val="accent1">
                    <a:lumMod val="50000"/>
                  </a:schemeClr>
                </a:solidFill>
                <a:latin typeface="Chalkboard"/>
                <a:cs typeface="Chalkboard"/>
              </a:rPr>
              <a:t>Client 4</a:t>
            </a:r>
          </a:p>
        </p:txBody>
      </p:sp>
      <p:sp>
        <p:nvSpPr>
          <p:cNvPr id="13" name="AutoShape 13"/>
          <p:cNvSpPr>
            <a:spLocks noChangeArrowheads="1"/>
          </p:cNvSpPr>
          <p:nvPr/>
        </p:nvSpPr>
        <p:spPr bwMode="auto">
          <a:xfrm>
            <a:off x="5562600" y="4800600"/>
            <a:ext cx="2895600" cy="851297"/>
          </a:xfrm>
          <a:prstGeom prst="roundRect">
            <a:avLst>
              <a:gd name="adj"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2000" dirty="0">
                <a:solidFill>
                  <a:schemeClr val="tx1"/>
                </a:solidFill>
                <a:latin typeface="Chalkboard"/>
              </a:rPr>
              <a:t>1500 lines of Haskell</a:t>
            </a:r>
          </a:p>
          <a:p>
            <a:pPr>
              <a:buNone/>
            </a:pPr>
            <a:r>
              <a:rPr lang="en-GB" sz="2000" dirty="0">
                <a:solidFill>
                  <a:schemeClr val="tx1"/>
                </a:solidFill>
                <a:latin typeface="Chalkboard"/>
              </a:rPr>
              <a:t>700 connections/sec</a:t>
            </a:r>
          </a:p>
        </p:txBody>
      </p:sp>
      <p:sp>
        <p:nvSpPr>
          <p:cNvPr id="14" name="TextBox 13"/>
          <p:cNvSpPr txBox="1"/>
          <p:nvPr/>
        </p:nvSpPr>
        <p:spPr>
          <a:xfrm>
            <a:off x="685807" y="6285468"/>
            <a:ext cx="7772384" cy="369332"/>
          </a:xfrm>
          <a:prstGeom prst="rect">
            <a:avLst/>
          </a:prstGeom>
          <a:noFill/>
          <a:ln>
            <a:solidFill>
              <a:schemeClr val="tx1"/>
            </a:solidFill>
          </a:ln>
        </p:spPr>
        <p:txBody>
          <a:bodyPr wrap="none" rtlCol="0">
            <a:spAutoFit/>
          </a:bodyPr>
          <a:lstStyle/>
          <a:p>
            <a:pPr>
              <a:buNone/>
            </a:pPr>
            <a:r>
              <a:rPr lang="en-US" sz="1800" dirty="0" smtClean="0">
                <a:solidFill>
                  <a:schemeClr val="accent1">
                    <a:lumMod val="50000"/>
                  </a:schemeClr>
                </a:solidFill>
                <a:latin typeface="Chalkboard"/>
                <a:cs typeface="Chalkboard"/>
              </a:rPr>
              <a:t>Writing High-Performance Server Applications in Haskell, by Simon Marlow</a:t>
            </a:r>
            <a:endParaRPr lang="en-US" sz="1800" dirty="0">
              <a:solidFill>
                <a:schemeClr val="accent1">
                  <a:lumMod val="50000"/>
                </a:schemeClr>
              </a:solidFill>
              <a:latin typeface="Chalkboard"/>
              <a:cs typeface="Chalkboard"/>
            </a:endParaRPr>
          </a:p>
        </p:txBody>
      </p:sp>
    </p:spTree>
    <p:extLst>
      <p:ext uri="{BB962C8B-B14F-4D97-AF65-F5344CB8AC3E}">
        <p14:creationId xmlns="" xmlns:p14="http://schemas.microsoft.com/office/powerpoint/2010/main" val="689086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939801" y="1444990"/>
            <a:ext cx="7061199" cy="1450610"/>
          </a:xfrm>
          <a:prstGeom prst="wedgeRoundRectCallout">
            <a:avLst>
              <a:gd name="adj1" fmla="val -23745"/>
              <a:gd name="adj2" fmla="val 49693"/>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lang="en-GB" sz="3600" dirty="0">
                <a:solidFill>
                  <a:schemeClr val="tx1"/>
                </a:solidFill>
                <a:latin typeface="Chalkboard"/>
              </a:rPr>
              <a:t>Monadic              </a:t>
            </a:r>
            <a:endParaRPr lang="en-GB" sz="3600" dirty="0" smtClean="0">
              <a:solidFill>
                <a:schemeClr val="tx1"/>
              </a:solidFill>
              <a:latin typeface="Chalkboard"/>
            </a:endParaRPr>
          </a:p>
          <a:p>
            <a:pPr>
              <a:buNone/>
            </a:pPr>
            <a:r>
              <a:rPr lang="en-GB" sz="3600" dirty="0" smtClean="0">
                <a:solidFill>
                  <a:schemeClr val="tx1"/>
                </a:solidFill>
                <a:latin typeface="Chalkboard"/>
              </a:rPr>
              <a:t>Input </a:t>
            </a:r>
            <a:r>
              <a:rPr lang="en-GB" sz="3600" dirty="0">
                <a:solidFill>
                  <a:schemeClr val="tx1"/>
                </a:solidFill>
                <a:latin typeface="Chalkboard"/>
              </a:rPr>
              <a:t>and Output</a:t>
            </a:r>
          </a:p>
        </p:txBody>
      </p:sp>
    </p:spTree>
    <p:extLst>
      <p:ext uri="{BB962C8B-B14F-4D97-AF65-F5344CB8AC3E}">
        <p14:creationId xmlns="" xmlns:p14="http://schemas.microsoft.com/office/powerpoint/2010/main" val="3153331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18173</TotalTime>
  <Words>3801</Words>
  <Application>Microsoft Office PowerPoint</Application>
  <PresentationFormat>On-screen Show (4:3)</PresentationFormat>
  <Paragraphs>607</Paragraphs>
  <Slides>58</Slides>
  <Notes>2</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The IO Monad</vt:lpstr>
      <vt:lpstr>Beauty...</vt:lpstr>
      <vt:lpstr>...and the Beast</vt:lpstr>
      <vt:lpstr>The Direct Approach</vt:lpstr>
      <vt:lpstr>But what if we are “lazy”?</vt:lpstr>
      <vt:lpstr>Fundamental question</vt:lpstr>
      <vt:lpstr>Tackling the Awkward Squad</vt:lpstr>
      <vt:lpstr>Web Server Example</vt:lpstr>
      <vt:lpstr>Slide 9</vt:lpstr>
      <vt:lpstr>Problem</vt:lpstr>
      <vt:lpstr>Before Monads</vt:lpstr>
      <vt:lpstr>Stream Model: Basic Idea</vt:lpstr>
      <vt:lpstr>Stream Model</vt:lpstr>
      <vt:lpstr>Stream Model</vt:lpstr>
      <vt:lpstr>Example in Stream Model</vt:lpstr>
      <vt:lpstr>Stream Model is Awkward!</vt:lpstr>
      <vt:lpstr>Monadic I/O: The Key Idea</vt:lpstr>
      <vt:lpstr>Eugenio  Moggi</vt:lpstr>
      <vt:lpstr>Monads</vt:lpstr>
      <vt:lpstr>A Helpful Picture</vt:lpstr>
      <vt:lpstr>Actions are First Class</vt:lpstr>
      <vt:lpstr>Simple I/O</vt:lpstr>
      <vt:lpstr>Connection Actions</vt:lpstr>
      <vt:lpstr>The Bind Combinator (&gt;&gt;=) </vt:lpstr>
      <vt:lpstr>The (&gt;&gt;=) Combinator</vt:lpstr>
      <vt:lpstr>Printing a Character Twice</vt:lpstr>
      <vt:lpstr>The (&gt;&gt;) Combinator</vt:lpstr>
      <vt:lpstr>Getting Two Characters</vt:lpstr>
      <vt:lpstr>The return Combinator</vt:lpstr>
      <vt:lpstr>Main IO</vt:lpstr>
      <vt:lpstr>The “do” Notation</vt:lpstr>
      <vt:lpstr>Desugaring “do” Notation</vt:lpstr>
      <vt:lpstr>Syntactic Variations</vt:lpstr>
      <vt:lpstr>Bigger Example</vt:lpstr>
      <vt:lpstr>An Analogy: Monad as Assembly Line</vt:lpstr>
      <vt:lpstr>Powering the Assembly Line</vt:lpstr>
      <vt:lpstr>Monad Laws</vt:lpstr>
      <vt:lpstr>Derived Laws for (&gt;&gt;) and done</vt:lpstr>
      <vt:lpstr>Reasoning</vt:lpstr>
      <vt:lpstr>Slide 40</vt:lpstr>
      <vt:lpstr>Control Structures</vt:lpstr>
      <vt:lpstr>For Loops</vt:lpstr>
      <vt:lpstr>Sequencing</vt:lpstr>
      <vt:lpstr>First Class Actions</vt:lpstr>
      <vt:lpstr>IO Provides Access to Files</vt:lpstr>
      <vt:lpstr>References</vt:lpstr>
      <vt:lpstr>Example Using References</vt:lpstr>
      <vt:lpstr>Example Using References</vt:lpstr>
      <vt:lpstr>A Second Example</vt:lpstr>
      <vt:lpstr>The IO Monad as ADT</vt:lpstr>
      <vt:lpstr>Irksome Restriction?</vt:lpstr>
      <vt:lpstr>Type-Unsafe Haskell Programming</vt:lpstr>
      <vt:lpstr>unsafePerformIO</vt:lpstr>
      <vt:lpstr>Implementation</vt:lpstr>
      <vt:lpstr>Monads</vt:lpstr>
      <vt:lpstr>A Denotational Semantics?</vt:lpstr>
      <vt:lpstr>Summary</vt:lpstr>
      <vt:lpstr>Comparison</vt:lpstr>
    </vt:vector>
  </TitlesOfParts>
  <Company>Stanford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CS242 ML</dc:title>
  <dc:creator>John C Mitchell</dc:creator>
  <cp:lastModifiedBy>sagiv</cp:lastModifiedBy>
  <cp:revision>5094</cp:revision>
  <cp:lastPrinted>1997-10-16T17:56:12Z</cp:lastPrinted>
  <dcterms:created xsi:type="dcterms:W3CDTF">1997-09-07T20:51:32Z</dcterms:created>
  <dcterms:modified xsi:type="dcterms:W3CDTF">2012-06-19T05:49:12Z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3</vt:i4>
  </property>
  <property fmtid="{D5CDD505-2E9C-101B-9397-08002B2CF9AE}" pid="21" name="OutputDir">
    <vt:lpwstr>D:\Documents\stanford\cs242\slides</vt:lpwstr>
  </property>
</Properties>
</file>