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360" r:id="rId3"/>
    <p:sldId id="361" r:id="rId4"/>
    <p:sldId id="362" r:id="rId5"/>
    <p:sldId id="363" r:id="rId6"/>
    <p:sldId id="364" r:id="rId7"/>
    <p:sldId id="373" r:id="rId8"/>
    <p:sldId id="365" r:id="rId9"/>
    <p:sldId id="375" r:id="rId10"/>
    <p:sldId id="376" r:id="rId11"/>
    <p:sldId id="378" r:id="rId12"/>
    <p:sldId id="379" r:id="rId13"/>
    <p:sldId id="377" r:id="rId14"/>
    <p:sldId id="390" r:id="rId15"/>
    <p:sldId id="383" r:id="rId16"/>
    <p:sldId id="374" r:id="rId17"/>
    <p:sldId id="384" r:id="rId18"/>
    <p:sldId id="381" r:id="rId19"/>
    <p:sldId id="380" r:id="rId20"/>
    <p:sldId id="382" r:id="rId21"/>
    <p:sldId id="385" r:id="rId22"/>
    <p:sldId id="386" r:id="rId23"/>
    <p:sldId id="388" r:id="rId24"/>
    <p:sldId id="387" r:id="rId25"/>
    <p:sldId id="391" r:id="rId26"/>
    <p:sldId id="270" r:id="rId27"/>
    <p:sldId id="275" r:id="rId28"/>
    <p:sldId id="392" r:id="rId29"/>
    <p:sldId id="393" r:id="rId30"/>
    <p:sldId id="394" r:id="rId31"/>
    <p:sldId id="395" r:id="rId32"/>
    <p:sldId id="396" r:id="rId33"/>
    <p:sldId id="397" r:id="rId34"/>
    <p:sldId id="286" r:id="rId35"/>
    <p:sldId id="389" r:id="rId36"/>
  </p:sldIdLst>
  <p:sldSz cx="9144000" cy="6858000" type="screen4x3"/>
  <p:notesSz cx="6985000" cy="9283700"/>
  <p:custShowLst>
    <p:custShow name="Custom Show 1" id="0">
      <p:sldLst>
        <p:sld r:id="rId2"/>
        <p:sld r:id="rId27"/>
        <p:sld r:id="rId2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6" autoAdjust="0"/>
  </p:normalViewPr>
  <p:slideViewPr>
    <p:cSldViewPr>
      <p:cViewPr varScale="1">
        <p:scale>
          <a:sx n="80" d="100"/>
          <a:sy n="80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279128E-DEB8-41C7-AE83-AAE00128EAA5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09C159E-4E87-48B2-A25F-CB44E7BCF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A69C06-6D1D-4553-A4C4-4EAC73C7658D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B155963-46F8-4560-8B32-AFE91D07A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8B87-CB5B-4190-B6B8-BC164CB5D248}" type="datetimeFigureOut">
              <a:rPr lang="en-US" smtClean="0"/>
              <a:pPr/>
              <a:t>29-May-12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Featherweight Java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Chapter 19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Benjamin Pierce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Types and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 vs. Structural Type Systems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Nominal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Type name is useful at runtime</a:t>
            </a:r>
          </a:p>
          <a:p>
            <a:pPr lvl="1"/>
            <a:r>
              <a:rPr lang="en-US" dirty="0" smtClean="0"/>
              <a:t>“Generic” programming</a:t>
            </a:r>
          </a:p>
          <a:p>
            <a:pPr lvl="1"/>
            <a:r>
              <a:rPr lang="en-US" dirty="0" smtClean="0"/>
              <a:t>Efficient runtime checks</a:t>
            </a:r>
          </a:p>
          <a:p>
            <a:r>
              <a:rPr lang="en-US" dirty="0" smtClean="0"/>
              <a:t>Naturally supports recursive types</a:t>
            </a:r>
          </a:p>
          <a:p>
            <a:r>
              <a:rPr lang="en-US" dirty="0" smtClean="0"/>
              <a:t>Efficient </a:t>
            </a:r>
            <a:r>
              <a:rPr lang="en-US" dirty="0" err="1" smtClean="0"/>
              <a:t>subtyping</a:t>
            </a:r>
            <a:r>
              <a:rPr lang="en-US" dirty="0" smtClean="0"/>
              <a:t> checks</a:t>
            </a:r>
          </a:p>
          <a:p>
            <a:r>
              <a:rPr lang="en-US" dirty="0" smtClean="0"/>
              <a:t>Prevent “spurious” </a:t>
            </a:r>
            <a:r>
              <a:rPr lang="en-US" dirty="0" err="1" smtClean="0"/>
              <a:t>subsumption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Structural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Type expressions are closed entities</a:t>
            </a:r>
          </a:p>
          <a:p>
            <a:r>
              <a:rPr lang="en-US" dirty="0" smtClean="0"/>
              <a:t>Supports type abstractions</a:t>
            </a:r>
          </a:p>
          <a:p>
            <a:pPr lvl="1"/>
            <a:r>
              <a:rPr lang="en-US" dirty="0" smtClean="0"/>
              <a:t>Parametric polymorphism</a:t>
            </a:r>
          </a:p>
          <a:p>
            <a:pPr lvl="1"/>
            <a:r>
              <a:rPr lang="en-US" dirty="0" smtClean="0"/>
              <a:t>Abstract data types</a:t>
            </a:r>
          </a:p>
          <a:p>
            <a:pPr lvl="1"/>
            <a:r>
              <a:rPr lang="en-US" dirty="0" smtClean="0"/>
              <a:t>User defined type operators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Table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 class names to their class definitions (excluding objects)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A extends Object { A() { supper(); } }                                 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382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B extends Object { B() { supper(); } }                                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49549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Pair extends Object {</a:t>
            </a:r>
          </a:p>
          <a:p>
            <a:r>
              <a:rPr lang="en-US" sz="2000" dirty="0" smtClean="0"/>
              <a:t>    Object first;</a:t>
            </a:r>
          </a:p>
          <a:p>
            <a:r>
              <a:rPr lang="en-US" sz="2000" dirty="0" smtClean="0"/>
              <a:t>    Object second;</a:t>
            </a:r>
          </a:p>
          <a:p>
            <a:r>
              <a:rPr lang="en-US" sz="2000" dirty="0" smtClean="0"/>
              <a:t>    Pair(Object </a:t>
            </a:r>
            <a:r>
              <a:rPr lang="en-US" sz="2000" dirty="0" err="1" smtClean="0"/>
              <a:t>fst</a:t>
            </a:r>
            <a:r>
              <a:rPr lang="en-US" sz="2000" dirty="0" smtClean="0"/>
              <a:t>, Object </a:t>
            </a:r>
            <a:r>
              <a:rPr lang="en-US" sz="2000" dirty="0" err="1" smtClean="0"/>
              <a:t>snd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supper(); </a:t>
            </a:r>
          </a:p>
          <a:p>
            <a:r>
              <a:rPr lang="en-US" sz="2000" dirty="0" smtClean="0"/>
              <a:t>     this first=</a:t>
            </a:r>
            <a:r>
              <a:rPr lang="en-US" sz="2000" dirty="0" err="1" smtClean="0"/>
              <a:t>fst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this second = </a:t>
            </a:r>
            <a:r>
              <a:rPr lang="en-US" sz="2000" dirty="0" err="1" smtClean="0"/>
              <a:t>snd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}</a:t>
            </a:r>
          </a:p>
          <a:p>
            <a:r>
              <a:rPr lang="en-US" sz="2000" dirty="0" smtClean="0"/>
              <a:t>    Pair </a:t>
            </a:r>
            <a:r>
              <a:rPr lang="en-US" sz="2000" dirty="0" err="1" smtClean="0"/>
              <a:t>SetFst</a:t>
            </a:r>
            <a:r>
              <a:rPr lang="en-US" sz="2000" dirty="0" smtClean="0"/>
              <a:t>(Object </a:t>
            </a:r>
            <a:r>
              <a:rPr lang="en-US" sz="2000" dirty="0" err="1" smtClean="0"/>
              <a:t>newfst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   return new Pair(</a:t>
            </a:r>
            <a:r>
              <a:rPr lang="en-US" sz="2000" dirty="0" err="1" smtClean="0"/>
              <a:t>newfst</a:t>
            </a:r>
            <a:r>
              <a:rPr lang="en-US" sz="2000" dirty="0" smtClean="0"/>
              <a:t>, this.snd);</a:t>
            </a:r>
          </a:p>
          <a:p>
            <a:r>
              <a:rPr lang="en-US" sz="2000" dirty="0" smtClean="0"/>
              <a:t>     } </a:t>
            </a:r>
          </a:p>
          <a:p>
            <a:r>
              <a:rPr lang="en-US" sz="2000" dirty="0" smtClean="0"/>
              <a:t>}                              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16002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 </a:t>
            </a:r>
            <a:r>
              <a:rPr lang="en-US" sz="2000" dirty="0" smtClean="0">
                <a:solidFill>
                  <a:srgbClr val="0070C0"/>
                </a:solidFill>
                <a:sym typeface="Math C"/>
              </a:rPr>
              <a:t> class A extends Object {…} 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992868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 </a:t>
            </a:r>
            <a:r>
              <a:rPr lang="en-US" sz="2000" dirty="0" smtClean="0">
                <a:solidFill>
                  <a:srgbClr val="0070C0"/>
                </a:solidFill>
                <a:sym typeface="Math C"/>
              </a:rPr>
              <a:t> class B extends Object {…} 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49549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Pair </a:t>
            </a:r>
            <a:r>
              <a:rPr lang="en-US" sz="2000" dirty="0" smtClean="0">
                <a:solidFill>
                  <a:srgbClr val="0070C0"/>
                </a:solidFill>
                <a:sym typeface="Math C"/>
              </a:rPr>
              <a:t> class Pair extends Object {…} 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Featherweight Java with </a:t>
            </a:r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 ::=		     	class declarations</a:t>
            </a:r>
          </a:p>
          <a:p>
            <a:r>
              <a:rPr lang="en-US" sz="2000" dirty="0" smtClean="0"/>
              <a:t>	class c extends C  {  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f</a:t>
            </a:r>
            <a:r>
              <a:rPr lang="en-US" sz="2000" dirty="0" smtClean="0"/>
              <a:t> ; K </a:t>
            </a:r>
            <a:r>
              <a:rPr lang="en-US" sz="2000" u="sng" dirty="0" smtClean="0"/>
              <a:t>M</a:t>
            </a: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 ::=		constructor declarations</a:t>
            </a:r>
          </a:p>
          <a:p>
            <a:r>
              <a:rPr lang="en-US" sz="2000" dirty="0" smtClean="0"/>
              <a:t>	C (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f</a:t>
            </a:r>
            <a:r>
              <a:rPr lang="en-US" sz="2000" dirty="0" smtClean="0"/>
              <a:t>)  { super(</a:t>
            </a:r>
            <a:r>
              <a:rPr lang="en-US" sz="2000" u="sng" dirty="0" smtClean="0"/>
              <a:t>f</a:t>
            </a:r>
            <a:r>
              <a:rPr lang="en-US" sz="2000" dirty="0" smtClean="0"/>
              <a:t>) ; </a:t>
            </a:r>
            <a:r>
              <a:rPr lang="en-US" sz="2000" dirty="0" err="1" smtClean="0"/>
              <a:t>this.</a:t>
            </a:r>
            <a:r>
              <a:rPr lang="en-US" sz="2000" u="sng" dirty="0" err="1" smtClean="0"/>
              <a:t>f</a:t>
            </a:r>
            <a:r>
              <a:rPr lang="en-US" sz="2000" dirty="0" smtClean="0"/>
              <a:t>=</a:t>
            </a:r>
            <a:r>
              <a:rPr lang="en-US" sz="2000" u="sng" dirty="0" smtClean="0"/>
              <a:t>f</a:t>
            </a:r>
            <a:r>
              <a:rPr lang="en-US" sz="2000" dirty="0" smtClean="0"/>
              <a:t> ;}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92269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 ::=		method declarations</a:t>
            </a:r>
          </a:p>
          <a:p>
            <a:r>
              <a:rPr lang="en-US" sz="2000" dirty="0" smtClean="0"/>
              <a:t>	C  m(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x</a:t>
            </a:r>
            <a:r>
              <a:rPr lang="en-US" sz="2000" dirty="0" smtClean="0"/>
              <a:t>)  { return t;}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672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 ::=		terms</a:t>
            </a:r>
          </a:p>
          <a:p>
            <a:r>
              <a:rPr lang="en-US" sz="2000" dirty="0" smtClean="0"/>
              <a:t>	x	variable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t.f</a:t>
            </a:r>
            <a:r>
              <a:rPr lang="en-US" sz="2000" dirty="0" smtClean="0"/>
              <a:t>	field access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t.m</a:t>
            </a:r>
            <a:r>
              <a:rPr lang="en-US" sz="2000" dirty="0" smtClean="0"/>
              <a:t>(</a:t>
            </a:r>
            <a:r>
              <a:rPr lang="en-US" sz="2000" u="sng" dirty="0" smtClean="0"/>
              <a:t>t</a:t>
            </a:r>
            <a:r>
              <a:rPr lang="en-US" sz="2000" dirty="0" smtClean="0"/>
              <a:t>)	method invocation</a:t>
            </a:r>
          </a:p>
          <a:p>
            <a:r>
              <a:rPr lang="en-US" sz="2000" dirty="0" smtClean="0"/>
              <a:t>	new C(</a:t>
            </a:r>
            <a:r>
              <a:rPr lang="en-US" sz="2000" u="sng" dirty="0" smtClean="0"/>
              <a:t>t</a:t>
            </a:r>
            <a:r>
              <a:rPr lang="en-US" sz="2000" dirty="0" smtClean="0"/>
              <a:t>)	object creation</a:t>
            </a:r>
          </a:p>
          <a:p>
            <a:r>
              <a:rPr lang="en-US" sz="2000" dirty="0" smtClean="0"/>
              <a:t>	(C) t	cast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096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v::=		values</a:t>
            </a:r>
          </a:p>
          <a:p>
            <a:r>
              <a:rPr lang="en-US" sz="2000" dirty="0" smtClean="0"/>
              <a:t>	new C(</a:t>
            </a:r>
            <a:r>
              <a:rPr lang="en-US" sz="2000" u="sng" dirty="0" smtClean="0"/>
              <a:t>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Subtyping</a:t>
            </a:r>
            <a:r>
              <a:rPr lang="en-US" sz="2000" dirty="0" smtClean="0">
                <a:solidFill>
                  <a:srgbClr val="00B0F0"/>
                </a:solidFill>
              </a:rPr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C &lt;: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11449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70C0"/>
                </a:solidFill>
              </a:rPr>
              <a:t>C &lt;: C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105400" y="2571690"/>
            <a:ext cx="4114800" cy="781110"/>
            <a:chOff x="5105400" y="2571690"/>
            <a:chExt cx="4114800" cy="781110"/>
          </a:xfrm>
        </p:grpSpPr>
        <p:sp>
          <p:nvSpPr>
            <p:cNvPr id="10" name="TextBox 9"/>
            <p:cNvSpPr txBox="1"/>
            <p:nvPr/>
          </p:nvSpPr>
          <p:spPr>
            <a:xfrm>
              <a:off x="5105400" y="257169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		</a:t>
              </a:r>
              <a:r>
                <a:rPr lang="en-US" sz="2000" dirty="0" smtClean="0">
                  <a:solidFill>
                    <a:srgbClr val="0070C0"/>
                  </a:solidFill>
                </a:rPr>
                <a:t>C &lt;: D        </a:t>
              </a:r>
              <a:r>
                <a:rPr lang="en-US" sz="2000" dirty="0" err="1" smtClean="0">
                  <a:solidFill>
                    <a:srgbClr val="0070C0"/>
                  </a:solidFill>
                </a:rPr>
                <a:t>D</a:t>
              </a:r>
              <a:r>
                <a:rPr lang="en-US" sz="2000" dirty="0" smtClean="0">
                  <a:solidFill>
                    <a:srgbClr val="0070C0"/>
                  </a:solidFill>
                </a:rPr>
                <a:t> &lt;:E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295269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		</a:t>
              </a:r>
              <a:r>
                <a:rPr lang="en-US" sz="2000" dirty="0" smtClean="0">
                  <a:solidFill>
                    <a:srgbClr val="0070C0"/>
                  </a:solidFill>
                </a:rPr>
                <a:t>C &lt;: E</a:t>
              </a:r>
            </a:p>
          </p:txBody>
        </p:sp>
        <p:cxnSp>
          <p:nvCxnSpPr>
            <p:cNvPr id="13" name="Straight Connector 12"/>
            <p:cNvCxnSpPr>
              <a:stCxn id="10" idx="2"/>
            </p:cNvCxnSpPr>
            <p:nvPr/>
          </p:nvCxnSpPr>
          <p:spPr>
            <a:xfrm>
              <a:off x="6972300" y="2971800"/>
              <a:ext cx="17907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038600" y="3714690"/>
            <a:ext cx="5410200" cy="781110"/>
            <a:chOff x="4038600" y="3714690"/>
            <a:chExt cx="5410200" cy="781110"/>
          </a:xfrm>
        </p:grpSpPr>
        <p:sp>
          <p:nvSpPr>
            <p:cNvPr id="17" name="TextBox 16"/>
            <p:cNvSpPr txBox="1"/>
            <p:nvPr/>
          </p:nvSpPr>
          <p:spPr>
            <a:xfrm>
              <a:off x="4038600" y="371469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		</a:t>
              </a:r>
              <a:r>
                <a:rPr lang="en-US" sz="2000" dirty="0" smtClean="0">
                  <a:solidFill>
                    <a:srgbClr val="0070C0"/>
                  </a:solidFill>
                </a:rPr>
                <a:t>CT(C) = class C extends D {… }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0" y="409569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		</a:t>
              </a:r>
              <a:r>
                <a:rPr lang="en-US" sz="2000" dirty="0" smtClean="0">
                  <a:solidFill>
                    <a:srgbClr val="0070C0"/>
                  </a:solidFill>
                </a:rPr>
                <a:t>C &lt;: D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019800" y="4114800"/>
              <a:ext cx="28956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Table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Maps class names to their class definitions (excluding objects)</a:t>
            </a:r>
          </a:p>
          <a:p>
            <a:r>
              <a:rPr lang="en-US" dirty="0" smtClean="0"/>
              <a:t>A program is a class table and a term</a:t>
            </a:r>
          </a:p>
          <a:p>
            <a:r>
              <a:rPr lang="en-US" dirty="0" smtClean="0"/>
              <a:t>Consistency requirements</a:t>
            </a:r>
          </a:p>
          <a:p>
            <a:pPr lvl="1"/>
            <a:r>
              <a:rPr lang="en-US" dirty="0" smtClean="0"/>
              <a:t>&lt;: is acyclic (&lt;: is a partial order)</a:t>
            </a:r>
          </a:p>
          <a:p>
            <a:pPr lvl="1"/>
            <a:r>
              <a:rPr lang="en-US" dirty="0" smtClean="0"/>
              <a:t>CT(C)= class C … for every C in </a:t>
            </a:r>
            <a:r>
              <a:rPr lang="en-US" dirty="0" err="1" smtClean="0"/>
              <a:t>dom</a:t>
            </a:r>
            <a:r>
              <a:rPr lang="en-US" dirty="0" smtClean="0"/>
              <a:t>(CT)</a:t>
            </a:r>
          </a:p>
          <a:p>
            <a:pPr lvl="1"/>
            <a:r>
              <a:rPr lang="en-US" dirty="0" smtClean="0"/>
              <a:t>Object </a:t>
            </a:r>
            <a:r>
              <a:rPr lang="en-US" dirty="0" smtClean="0">
                <a:sym typeface="Symbol"/>
              </a:rPr>
              <a:t> </a:t>
            </a:r>
            <a:r>
              <a:rPr lang="en-US" dirty="0" err="1" smtClean="0">
                <a:sym typeface="Symbol"/>
              </a:rPr>
              <a:t>dom</a:t>
            </a:r>
            <a:r>
              <a:rPr lang="en-US" dirty="0" smtClean="0">
                <a:sym typeface="Symbol"/>
              </a:rPr>
              <a:t>(CT)</a:t>
            </a:r>
          </a:p>
          <a:p>
            <a:pPr lvl="1"/>
            <a:r>
              <a:rPr lang="en-US" dirty="0" smtClean="0">
                <a:sym typeface="Symbol"/>
              </a:rPr>
              <a:t>For every class C appearing in CT except Object, c  </a:t>
            </a:r>
            <a:r>
              <a:rPr lang="en-US" dirty="0" err="1" smtClean="0">
                <a:sym typeface="Symbol"/>
              </a:rPr>
              <a:t>dom</a:t>
            </a:r>
            <a:r>
              <a:rPr lang="en-US" dirty="0" smtClean="0">
                <a:sym typeface="Symbol"/>
              </a:rPr>
              <a:t>(CT)</a:t>
            </a:r>
          </a:p>
          <a:p>
            <a:r>
              <a:rPr lang="en-US" dirty="0" smtClean="0">
                <a:sym typeface="Symbol"/>
              </a:rPr>
              <a:t>fields(C) = </a:t>
            </a:r>
            <a:r>
              <a:rPr lang="en-US" u="sng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</a:t>
            </a:r>
            <a:r>
              <a:rPr lang="en-US" u="sng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are the fields declared in C</a:t>
            </a:r>
          </a:p>
          <a:p>
            <a:r>
              <a:rPr lang="en-US" dirty="0" err="1" smtClean="0">
                <a:sym typeface="Symbol"/>
              </a:rPr>
              <a:t>mbody</a:t>
            </a:r>
            <a:r>
              <a:rPr lang="en-US" dirty="0" smtClean="0">
                <a:sym typeface="Symbol"/>
              </a:rPr>
              <a:t>(m, C) = (</a:t>
            </a:r>
            <a:r>
              <a:rPr lang="en-US" u="sng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t) where </a:t>
            </a:r>
            <a:r>
              <a:rPr lang="en-US" u="sng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are the formal arguments and t is m’s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step operational semantics</a:t>
            </a:r>
          </a:p>
          <a:p>
            <a:r>
              <a:rPr lang="en-US" dirty="0" smtClean="0"/>
              <a:t>Potential runtime errors</a:t>
            </a:r>
          </a:p>
          <a:p>
            <a:r>
              <a:rPr lang="en-US" dirty="0" smtClean="0"/>
              <a:t>Basic type system</a:t>
            </a:r>
          </a:p>
          <a:p>
            <a:r>
              <a:rPr lang="en-US" dirty="0" smtClean="0"/>
              <a:t>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Evaluation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1828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t’</a:t>
            </a:r>
            <a:r>
              <a:rPr lang="en-US" sz="2000" baseline="-25000" dirty="0" smtClean="0"/>
              <a:t>i</a:t>
            </a:r>
            <a:endParaRPr lang="en-US" sz="2000" u="sng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26689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C(</a:t>
            </a:r>
            <a:r>
              <a:rPr lang="en-US" sz="2000" u="sng" dirty="0" smtClean="0"/>
              <a:t>v</a:t>
            </a:r>
            <a:r>
              <a:rPr lang="en-US" sz="2000" dirty="0" smtClean="0"/>
              <a:t>,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new C(</a:t>
            </a:r>
            <a:r>
              <a:rPr lang="en-US" sz="2000" u="sng" dirty="0" smtClean="0"/>
              <a:t>v</a:t>
            </a:r>
            <a:r>
              <a:rPr lang="en-US" sz="2000" dirty="0" smtClean="0"/>
              <a:t>, t’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22098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(E-New-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Projection</a:t>
            </a:r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1524000" y="1524000"/>
            <a:ext cx="3200400" cy="838200"/>
            <a:chOff x="1524000" y="1524000"/>
            <a:chExt cx="32004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1524000" y="152400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fields(C) = </a:t>
              </a:r>
              <a:r>
                <a:rPr lang="en-US" sz="2000" u="sng" dirty="0" smtClean="0"/>
                <a:t>C</a:t>
              </a:r>
              <a:r>
                <a:rPr lang="en-US" sz="2000" dirty="0" smtClean="0"/>
                <a:t> </a:t>
              </a:r>
              <a:r>
                <a:rPr lang="en-US" sz="2000" u="sng" dirty="0" smtClean="0"/>
                <a:t>f</a:t>
              </a:r>
              <a:endParaRPr lang="en-US" sz="2000" u="sng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19620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new C(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).f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v</a:t>
              </a:r>
              <a:r>
                <a:rPr lang="en-US" sz="2000" baseline="-25000" dirty="0" smtClean="0"/>
                <a:t>i</a:t>
              </a:r>
              <a:endParaRPr lang="en-US" sz="2000" baseline="-25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352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ProjNew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2819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Pair(new A(), new </a:t>
            </a:r>
            <a:r>
              <a:rPr lang="en-US" dirty="0" smtClean="0"/>
              <a:t>Pair(new </a:t>
            </a:r>
            <a:r>
              <a:rPr lang="en-US" dirty="0" smtClean="0"/>
              <a:t>A(), new B())).</a:t>
            </a:r>
            <a:r>
              <a:rPr lang="en-US" dirty="0" err="1" smtClean="0"/>
              <a:t>snd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new Pair (new A(), new B())</a:t>
            </a:r>
            <a:endParaRPr lang="en-US" dirty="0"/>
          </a:p>
        </p:txBody>
      </p:sp>
      <p:grpSp>
        <p:nvGrpSpPr>
          <p:cNvPr id="8" name="Group 9"/>
          <p:cNvGrpSpPr/>
          <p:nvPr/>
        </p:nvGrpSpPr>
        <p:grpSpPr>
          <a:xfrm>
            <a:off x="1524000" y="3657600"/>
            <a:ext cx="3200400" cy="838200"/>
            <a:chOff x="1524000" y="1524000"/>
            <a:chExt cx="3200400" cy="838200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152400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t’</a:t>
              </a:r>
              <a:r>
                <a:rPr lang="en-US" sz="2000" baseline="-25000" dirty="0" smtClean="0"/>
                <a:t>0</a:t>
              </a:r>
              <a:endParaRPr lang="en-US" sz="2000" u="sng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19620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.f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t’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.f</a:t>
              </a:r>
              <a:endParaRPr lang="en-US" sz="2000" baseline="-250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352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(E-Field)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2000" y="5117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Pair(new A(), new Pair(new A(), new B())).</a:t>
            </a:r>
            <a:r>
              <a:rPr lang="en-US" dirty="0" err="1" smtClean="0"/>
              <a:t>snd.fst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new A()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(actual) class to determine the exact method</a:t>
            </a:r>
          </a:p>
          <a:p>
            <a:r>
              <a:rPr lang="en-US" dirty="0" smtClean="0"/>
              <a:t>Bind actual parameters to formals</a:t>
            </a:r>
          </a:p>
          <a:p>
            <a:r>
              <a:rPr lang="en-US" dirty="0" smtClean="0"/>
              <a:t>Benefit from absence of side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Invocation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0" y="1524000"/>
            <a:ext cx="5257800" cy="838200"/>
            <a:chOff x="1524000" y="1524000"/>
            <a:chExt cx="52578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mbody</a:t>
              </a:r>
              <a:r>
                <a:rPr lang="en-US" sz="2000" dirty="0" smtClean="0"/>
                <a:t>(m, C) =(</a:t>
              </a:r>
              <a:r>
                <a:rPr lang="en-US" sz="2000" u="sng" dirty="0" smtClean="0"/>
                <a:t>x</a:t>
              </a:r>
              <a:r>
                <a:rPr lang="en-US" sz="2000" dirty="0" smtClean="0"/>
                <a:t>, 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)</a:t>
              </a:r>
              <a:endParaRPr lang="en-US" sz="2000" u="sng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new C(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).m(</a:t>
              </a:r>
              <a:r>
                <a:rPr lang="en-US" sz="2000" u="sng" dirty="0" smtClean="0"/>
                <a:t>u</a:t>
              </a:r>
              <a:r>
                <a:rPr lang="en-US" sz="2000" dirty="0" smtClean="0"/>
                <a:t>)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[</a:t>
              </a:r>
              <a:r>
                <a:rPr lang="en-US" sz="2000" u="sng" dirty="0" smtClean="0"/>
                <a:t>x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Math C"/>
                </a:rPr>
                <a:t> </a:t>
              </a:r>
              <a:r>
                <a:rPr lang="en-US" sz="2000" u="sng" dirty="0" smtClean="0">
                  <a:sym typeface="Math C"/>
                </a:rPr>
                <a:t>u</a:t>
              </a:r>
              <a:r>
                <a:rPr lang="en-US" sz="2000" dirty="0" smtClean="0">
                  <a:sym typeface="Math C"/>
                </a:rPr>
                <a:t>, this  new C(</a:t>
              </a:r>
              <a:r>
                <a:rPr lang="en-US" sz="2000" u="sng" dirty="0" smtClean="0">
                  <a:sym typeface="Math C"/>
                </a:rPr>
                <a:t>v</a:t>
              </a:r>
              <a:r>
                <a:rPr lang="en-US" sz="2000" dirty="0" smtClean="0">
                  <a:sym typeface="Math C"/>
                </a:rPr>
                <a:t>)] t</a:t>
              </a:r>
              <a:r>
                <a:rPr lang="en-US" sz="2000" baseline="-25000" dirty="0" smtClean="0">
                  <a:sym typeface="Math C"/>
                </a:rPr>
                <a:t>0</a:t>
              </a:r>
              <a:endParaRPr lang="en-US" sz="2000" baseline="-25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InvNew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" y="32004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Pair(new A(), new B()).</a:t>
            </a:r>
            <a:r>
              <a:rPr lang="en-US" sz="2000" dirty="0" err="1" smtClean="0"/>
              <a:t>setfst</a:t>
            </a:r>
            <a:r>
              <a:rPr lang="en-US" sz="2000" dirty="0" smtClean="0"/>
              <a:t>(new B())</a:t>
            </a:r>
            <a:r>
              <a:rPr lang="en-US" sz="2000" dirty="0" smtClean="0">
                <a:sym typeface="Symbol"/>
              </a:rPr>
              <a:t>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3859808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[</a:t>
            </a:r>
            <a:r>
              <a:rPr lang="en-US" sz="2000" dirty="0" err="1" smtClean="0">
                <a:sym typeface="Symbol"/>
              </a:rPr>
              <a:t>newfst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Math C"/>
              </a:rPr>
              <a:t> new B(), this  new Pair(new A(), new B())] new Pair(</a:t>
            </a:r>
            <a:r>
              <a:rPr lang="en-US" sz="2000" dirty="0" err="1" smtClean="0">
                <a:sym typeface="Math C"/>
              </a:rPr>
              <a:t>newfst</a:t>
            </a:r>
            <a:r>
              <a:rPr lang="en-US" sz="2000" dirty="0" smtClean="0">
                <a:sym typeface="Math C"/>
              </a:rPr>
              <a:t>, this.snd)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826992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=new Pair(new B(), new Pair (new A(), new B()).</a:t>
            </a:r>
            <a:r>
              <a:rPr lang="en-US" sz="2000" dirty="0" err="1" smtClean="0">
                <a:sym typeface="Symbol"/>
              </a:rPr>
              <a:t>snd</a:t>
            </a:r>
            <a:r>
              <a:rPr lang="en-US" sz="2000" dirty="0" smtClean="0">
                <a:sym typeface="Symbol"/>
              </a:rPr>
              <a:t>) 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5486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new Pair(new B(),  new B())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ProjNew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Eiffel, 1989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747748"/>
            <a:ext cx="7696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GB" sz="1800" dirty="0">
                <a:latin typeface="Tahoma" pitchFamily="34" charset="0"/>
              </a:rPr>
              <a:t>Cook, W.R. (1989) - </a:t>
            </a:r>
            <a:r>
              <a:rPr lang="en-GB" sz="1800" i="1" dirty="0">
                <a:latin typeface="Tahoma" pitchFamily="34" charset="0"/>
              </a:rPr>
              <a:t>A Proposal for Making Eiffel Type-Safe</a:t>
            </a:r>
            <a:r>
              <a:rPr lang="en-GB" sz="1800" dirty="0">
                <a:latin typeface="Tahoma" pitchFamily="34" charset="0"/>
              </a:rPr>
              <a:t>, in Proceedings of ECOOP'89. S. Cook (ed.), pp. 57-70. Cambridge University Press. </a:t>
            </a:r>
          </a:p>
          <a:p>
            <a:pPr algn="l"/>
            <a:endParaRPr lang="en-GB" sz="1800" dirty="0">
              <a:latin typeface="Arial" charset="0"/>
            </a:endParaRPr>
          </a:p>
        </p:txBody>
      </p:sp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914400" y="3722986"/>
            <a:ext cx="59436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GB" sz="1800" dirty="0" err="1">
                <a:latin typeface="Tahoma" pitchFamily="34" charset="0"/>
              </a:rPr>
              <a:t>Betrand</a:t>
            </a:r>
            <a:r>
              <a:rPr lang="en-GB" sz="1800" dirty="0">
                <a:latin typeface="Tahoma" pitchFamily="34" charset="0"/>
              </a:rPr>
              <a:t> Meyer, on unsoundness of Eiffel: </a:t>
            </a:r>
            <a:br>
              <a:rPr lang="en-GB" sz="1800" dirty="0">
                <a:latin typeface="Tahoma" pitchFamily="34" charset="0"/>
              </a:rPr>
            </a:br>
            <a:r>
              <a:rPr lang="en-GB" sz="1800" dirty="0">
                <a:latin typeface="Tahoma" pitchFamily="34" charset="0"/>
              </a:rPr>
              <a:t>“Eiffel users universally report that they almost never run into such problems in real software development.”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Invocation</a:t>
            </a:r>
            <a:endParaRPr lang="en-US" dirty="0"/>
          </a:p>
        </p:txBody>
      </p:sp>
      <p:grpSp>
        <p:nvGrpSpPr>
          <p:cNvPr id="5" name="Group 10"/>
          <p:cNvGrpSpPr/>
          <p:nvPr/>
        </p:nvGrpSpPr>
        <p:grpSpPr>
          <a:xfrm>
            <a:off x="1524000" y="1524000"/>
            <a:ext cx="5257800" cy="838200"/>
            <a:chOff x="1524000" y="1524000"/>
            <a:chExt cx="52578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mbody</a:t>
              </a:r>
              <a:r>
                <a:rPr lang="en-US" sz="2000" dirty="0" smtClean="0"/>
                <a:t>(m, C) =(</a:t>
              </a:r>
              <a:r>
                <a:rPr lang="en-US" sz="2000" u="sng" dirty="0" smtClean="0"/>
                <a:t>x</a:t>
              </a:r>
              <a:r>
                <a:rPr lang="en-US" sz="2000" dirty="0" smtClean="0"/>
                <a:t>, 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)</a:t>
              </a:r>
              <a:endParaRPr lang="en-US" sz="2000" u="sng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new C(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).m(</a:t>
              </a:r>
              <a:r>
                <a:rPr lang="en-US" sz="2000" u="sng" dirty="0" smtClean="0"/>
                <a:t>u</a:t>
              </a:r>
              <a:r>
                <a:rPr lang="en-US" sz="2000" dirty="0" smtClean="0"/>
                <a:t>)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[</a:t>
              </a:r>
              <a:r>
                <a:rPr lang="en-US" sz="2000" u="sng" dirty="0" smtClean="0"/>
                <a:t>x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Math C"/>
                </a:rPr>
                <a:t> </a:t>
              </a:r>
              <a:r>
                <a:rPr lang="en-US" sz="2000" u="sng" dirty="0" smtClean="0">
                  <a:sym typeface="Math C"/>
                </a:rPr>
                <a:t>u</a:t>
              </a:r>
              <a:r>
                <a:rPr lang="en-US" sz="2000" dirty="0" smtClean="0">
                  <a:sym typeface="Math C"/>
                </a:rPr>
                <a:t>, this  new C(</a:t>
              </a:r>
              <a:r>
                <a:rPr lang="en-US" sz="2000" u="sng" dirty="0" smtClean="0">
                  <a:sym typeface="Math C"/>
                </a:rPr>
                <a:t>v</a:t>
              </a:r>
              <a:r>
                <a:rPr lang="en-US" sz="2000" dirty="0" smtClean="0">
                  <a:sym typeface="Math C"/>
                </a:rPr>
                <a:t>)] t</a:t>
              </a:r>
              <a:r>
                <a:rPr lang="en-US" sz="2000" baseline="-25000" dirty="0" smtClean="0">
                  <a:sym typeface="Math C"/>
                </a:rPr>
                <a:t>0</a:t>
              </a:r>
              <a:endParaRPr lang="en-US" sz="2000" baseline="-25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InvNew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5" name="Group 10"/>
          <p:cNvGrpSpPr/>
          <p:nvPr/>
        </p:nvGrpSpPr>
        <p:grpSpPr>
          <a:xfrm>
            <a:off x="1676400" y="2743200"/>
            <a:ext cx="5257800" cy="838200"/>
            <a:chOff x="1524000" y="1524000"/>
            <a:chExt cx="5257800" cy="838200"/>
          </a:xfrm>
        </p:grpSpPr>
        <p:sp>
          <p:nvSpPr>
            <p:cNvPr id="16" name="TextBox 15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 t’</a:t>
              </a:r>
              <a:r>
                <a:rPr lang="en-US" sz="2000" baseline="-25000" dirty="0" smtClean="0">
                  <a:sym typeface="Symbol"/>
                </a:rPr>
                <a:t>0</a:t>
              </a:r>
              <a:endParaRPr lang="en-US" sz="2000" u="sng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 m(</a:t>
              </a:r>
              <a:r>
                <a:rPr lang="en-US" sz="2000" u="sng" dirty="0" smtClean="0"/>
                <a:t>t</a:t>
              </a:r>
              <a:r>
                <a:rPr lang="en-US" sz="2000" dirty="0" smtClean="0"/>
                <a:t>)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t’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.m(</a:t>
              </a:r>
              <a:r>
                <a:rPr lang="en-US" sz="2000" u="sng" dirty="0" smtClean="0"/>
                <a:t>t</a:t>
              </a:r>
              <a:r>
                <a:rPr lang="en-US" sz="2000" dirty="0" smtClean="0"/>
                <a:t>)</a:t>
              </a:r>
              <a:endParaRPr lang="en-US" sz="2000" baseline="-25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InvkRecv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20" name="Group 10"/>
          <p:cNvGrpSpPr/>
          <p:nvPr/>
        </p:nvGrpSpPr>
        <p:grpSpPr>
          <a:xfrm>
            <a:off x="1676400" y="4114800"/>
            <a:ext cx="5257800" cy="838200"/>
            <a:chOff x="1524000" y="1524000"/>
            <a:chExt cx="5257800" cy="838200"/>
          </a:xfrm>
        </p:grpSpPr>
        <p:sp>
          <p:nvSpPr>
            <p:cNvPr id="21" name="TextBox 20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 t’</a:t>
              </a:r>
              <a:r>
                <a:rPr lang="en-US" sz="2000" baseline="-25000" dirty="0" smtClean="0">
                  <a:sym typeface="Symbol"/>
                </a:rPr>
                <a:t>i</a:t>
              </a:r>
              <a:endParaRPr lang="en-US" sz="2000" u="sng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 m(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, t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, </a:t>
              </a:r>
              <a:r>
                <a:rPr lang="en-US" sz="2000" u="sng" dirty="0" smtClean="0"/>
                <a:t>t</a:t>
              </a:r>
              <a:r>
                <a:rPr lang="en-US" sz="2000" dirty="0" smtClean="0"/>
                <a:t>)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v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.m(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, t’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, </a:t>
              </a:r>
              <a:r>
                <a:rPr lang="en-US" sz="2000" u="sng" dirty="0" smtClean="0"/>
                <a:t>t</a:t>
              </a:r>
              <a:r>
                <a:rPr lang="en-US" sz="2000" dirty="0" smtClean="0"/>
                <a:t>)</a:t>
              </a:r>
              <a:endParaRPr lang="en-US" sz="2000" baseline="-250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InvArg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Assure that the casting is valid</a:t>
            </a:r>
          </a:p>
          <a:p>
            <a:r>
              <a:rPr lang="en-US" dirty="0" smtClean="0"/>
              <a:t>Convert the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Invocation</a:t>
            </a:r>
            <a:endParaRPr lang="en-US" dirty="0"/>
          </a:p>
        </p:txBody>
      </p:sp>
      <p:grpSp>
        <p:nvGrpSpPr>
          <p:cNvPr id="5" name="Group 10"/>
          <p:cNvGrpSpPr/>
          <p:nvPr/>
        </p:nvGrpSpPr>
        <p:grpSpPr>
          <a:xfrm>
            <a:off x="1524000" y="1524000"/>
            <a:ext cx="5257800" cy="838200"/>
            <a:chOff x="1524000" y="1524000"/>
            <a:chExt cx="52578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 &lt;: D</a:t>
              </a:r>
              <a:endParaRPr lang="en-US" sz="2000" u="sng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(D) (new C(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))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new C(</a:t>
              </a:r>
              <a:r>
                <a:rPr lang="en-US" sz="2000" u="sng" dirty="0" smtClean="0">
                  <a:sym typeface="Math C"/>
                </a:rPr>
                <a:t>v</a:t>
              </a:r>
              <a:r>
                <a:rPr lang="en-US" sz="2000" dirty="0" smtClean="0">
                  <a:sym typeface="Math C"/>
                </a:rPr>
                <a:t>)</a:t>
              </a:r>
              <a:endParaRPr lang="en-US" sz="2000" baseline="-25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CastNew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" y="38862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((Pair) new Pair(new Pair (new A(), new B()), new A()).</a:t>
            </a:r>
            <a:r>
              <a:rPr lang="en-US" sz="2000" dirty="0" err="1" smtClean="0"/>
              <a:t>fst</a:t>
            </a:r>
            <a:r>
              <a:rPr lang="en-US" sz="2000" dirty="0" smtClean="0"/>
              <a:t>).</a:t>
            </a:r>
            <a:r>
              <a:rPr lang="en-US" sz="2000" dirty="0" err="1" smtClean="0"/>
              <a:t>snd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Symbol"/>
              </a:rPr>
              <a:t>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ProjNew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454023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((Pair) new Pair(new A(), new B())).</a:t>
            </a:r>
            <a:r>
              <a:rPr lang="en-US" sz="2000" dirty="0" err="1" smtClean="0"/>
              <a:t>snd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Symbol"/>
              </a:rPr>
              <a:t> </a:t>
            </a:r>
          </a:p>
        </p:txBody>
      </p:sp>
      <p:grpSp>
        <p:nvGrpSpPr>
          <p:cNvPr id="17" name="Group 10"/>
          <p:cNvGrpSpPr/>
          <p:nvPr/>
        </p:nvGrpSpPr>
        <p:grpSpPr>
          <a:xfrm>
            <a:off x="1676400" y="2743200"/>
            <a:ext cx="5257800" cy="838200"/>
            <a:chOff x="1524000" y="1524000"/>
            <a:chExt cx="5257800" cy="838200"/>
          </a:xfrm>
        </p:grpSpPr>
        <p:sp>
          <p:nvSpPr>
            <p:cNvPr id="18" name="TextBox 17"/>
            <p:cNvSpPr txBox="1"/>
            <p:nvPr/>
          </p:nvSpPr>
          <p:spPr>
            <a:xfrm>
              <a:off x="1524000" y="15240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 t’</a:t>
              </a:r>
              <a:r>
                <a:rPr lang="en-US" sz="2000" baseline="-25000" dirty="0" smtClean="0">
                  <a:sym typeface="Symbol"/>
                </a:rPr>
                <a:t>0</a:t>
              </a:r>
              <a:endParaRPr lang="en-US" sz="2000" u="sng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0" y="1962090"/>
              <a:ext cx="525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(C) t</a:t>
              </a:r>
              <a:r>
                <a:rPr lang="en-US" sz="2000" baseline="-25000" dirty="0" smtClean="0"/>
                <a:t>0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  (C) t’</a:t>
              </a:r>
              <a:r>
                <a:rPr lang="en-US" sz="2000" baseline="-25000" dirty="0" smtClean="0"/>
                <a:t>0</a:t>
              </a:r>
              <a:endParaRPr lang="en-US" sz="2000" baseline="-25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600200" y="1905000"/>
              <a:ext cx="312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257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(E-Cast)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705600" y="4812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CastNew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19426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Pair(new A(), new B()).</a:t>
            </a:r>
            <a:r>
              <a:rPr lang="en-US" sz="2000" dirty="0" err="1" smtClean="0"/>
              <a:t>snd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Symbol"/>
              </a:rPr>
              <a:t>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1800" y="5345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ProjNew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58482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B()</a:t>
            </a:r>
            <a:endParaRPr lang="en-US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FJ Semantics Summary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3429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t’</a:t>
            </a:r>
            <a:r>
              <a:rPr lang="en-US" sz="2000" baseline="-25000" dirty="0" smtClean="0"/>
              <a:t>i</a:t>
            </a:r>
            <a:endParaRPr lang="en-US" sz="2000" u="sng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5105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C(</a:t>
            </a:r>
            <a:r>
              <a:rPr lang="en-US" sz="2000" u="sng" dirty="0" smtClean="0"/>
              <a:t>v</a:t>
            </a:r>
            <a:r>
              <a:rPr lang="en-US" sz="2000" dirty="0" smtClean="0"/>
              <a:t>,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new C(</a:t>
            </a:r>
            <a:r>
              <a:rPr lang="en-US" sz="2000" u="sng" dirty="0" smtClean="0"/>
              <a:t>v</a:t>
            </a:r>
            <a:r>
              <a:rPr lang="en-US" sz="2000" dirty="0" smtClean="0"/>
              <a:t>, t’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3886200"/>
            <a:ext cx="304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6200" y="4736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(E-New-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743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mbody</a:t>
            </a:r>
            <a:r>
              <a:rPr lang="en-US" sz="2000" dirty="0" smtClean="0"/>
              <a:t>(m, C) =(</a:t>
            </a:r>
            <a:r>
              <a:rPr lang="en-US" sz="2000" u="sng" dirty="0" smtClean="0"/>
              <a:t>x</a:t>
            </a:r>
            <a:r>
              <a:rPr lang="en-US" sz="2000" dirty="0" smtClean="0"/>
              <a:t>, 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endParaRPr lang="en-US" sz="20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1812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C(</a:t>
            </a:r>
            <a:r>
              <a:rPr lang="en-US" sz="2000" u="sng" dirty="0" smtClean="0"/>
              <a:t>v</a:t>
            </a:r>
            <a:r>
              <a:rPr lang="en-US" sz="2000" dirty="0" smtClean="0"/>
              <a:t>).m(</a:t>
            </a:r>
            <a:r>
              <a:rPr lang="en-US" sz="2000" u="sng" dirty="0" smtClean="0"/>
              <a:t>u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 [</a:t>
            </a:r>
            <a:r>
              <a:rPr lang="en-US" sz="2000" u="sng" dirty="0" smtClean="0"/>
              <a:t>x</a:t>
            </a:r>
            <a:r>
              <a:rPr lang="en-US" sz="2000" dirty="0" smtClean="0"/>
              <a:t> </a:t>
            </a:r>
            <a:r>
              <a:rPr lang="en-US" sz="2000" dirty="0" smtClean="0">
                <a:sym typeface="Math C"/>
              </a:rPr>
              <a:t> </a:t>
            </a:r>
            <a:r>
              <a:rPr lang="en-US" sz="2000" u="sng" dirty="0" smtClean="0">
                <a:sym typeface="Math C"/>
              </a:rPr>
              <a:t>u</a:t>
            </a:r>
            <a:r>
              <a:rPr lang="en-US" sz="2000" dirty="0" smtClean="0">
                <a:sym typeface="Math C"/>
              </a:rPr>
              <a:t>, this  new C(</a:t>
            </a:r>
            <a:r>
              <a:rPr lang="en-US" sz="2000" u="sng" dirty="0" smtClean="0">
                <a:sym typeface="Math C"/>
              </a:rPr>
              <a:t>v</a:t>
            </a:r>
            <a:r>
              <a:rPr lang="en-US" sz="2000" dirty="0" smtClean="0">
                <a:sym typeface="Math C"/>
              </a:rPr>
              <a:t>)] t</a:t>
            </a:r>
            <a:r>
              <a:rPr lang="en-US" sz="2000" baseline="-25000" dirty="0" smtClean="0">
                <a:sym typeface="Math C"/>
              </a:rPr>
              <a:t>0</a:t>
            </a:r>
            <a:endParaRPr lang="en-US" sz="2000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1242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9000" y="2819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InvNew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2514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t’</a:t>
            </a:r>
            <a:r>
              <a:rPr lang="en-US" sz="2000" baseline="-25000" dirty="0" smtClean="0">
                <a:sym typeface="Symbol"/>
              </a:rPr>
              <a:t>0</a:t>
            </a:r>
            <a:endParaRPr lang="en-US" sz="2000" u="sng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2895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 m(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 t’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.m(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91200" y="2895600"/>
            <a:ext cx="1905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0" y="2590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InvkRecv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572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t’</a:t>
            </a:r>
            <a:r>
              <a:rPr lang="en-US" sz="2000" baseline="-25000" dirty="0" smtClean="0">
                <a:sym typeface="Symbol"/>
              </a:rPr>
              <a:t>i</a:t>
            </a:r>
            <a:endParaRPr lang="en-US" sz="2000" u="sng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886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 m(</a:t>
            </a:r>
            <a:r>
              <a:rPr lang="en-US" sz="2000" u="sng" dirty="0" smtClean="0"/>
              <a:t>v</a:t>
            </a:r>
            <a:r>
              <a:rPr lang="en-US" sz="2000" dirty="0" smtClean="0"/>
              <a:t>,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 v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.m(</a:t>
            </a:r>
            <a:r>
              <a:rPr lang="en-US" sz="2000" u="sng" dirty="0" smtClean="0"/>
              <a:t>v</a:t>
            </a:r>
            <a:r>
              <a:rPr lang="en-US" sz="2000" dirty="0" smtClean="0"/>
              <a:t>, t’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u="sng" dirty="0" smtClean="0"/>
              <a:t>t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648200" y="50292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724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InvArg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5867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t’</a:t>
            </a:r>
            <a:r>
              <a:rPr lang="en-US" sz="2000" baseline="-25000" dirty="0" smtClean="0">
                <a:sym typeface="Symbol"/>
              </a:rPr>
              <a:t>0</a:t>
            </a:r>
            <a:endParaRPr lang="en-US" sz="2000" u="sng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63054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(C) t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  (C) t’</a:t>
            </a:r>
            <a:r>
              <a:rPr lang="en-US" sz="2000" baseline="-25000" dirty="0" smtClean="0"/>
              <a:t>0</a:t>
            </a:r>
            <a:endParaRPr lang="en-US" sz="2000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410200" y="6248400"/>
            <a:ext cx="2133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594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(E-Cast)</a:t>
            </a:r>
            <a:endParaRPr lang="en-US" dirty="0"/>
          </a:p>
        </p:txBody>
      </p:sp>
      <p:grpSp>
        <p:nvGrpSpPr>
          <p:cNvPr id="35" name="Group 9"/>
          <p:cNvGrpSpPr/>
          <p:nvPr/>
        </p:nvGrpSpPr>
        <p:grpSpPr>
          <a:xfrm>
            <a:off x="5638800" y="1524000"/>
            <a:ext cx="3200400" cy="838200"/>
            <a:chOff x="1524000" y="1524000"/>
            <a:chExt cx="3200400" cy="838200"/>
          </a:xfrm>
        </p:grpSpPr>
        <p:sp>
          <p:nvSpPr>
            <p:cNvPr id="36" name="TextBox 35"/>
            <p:cNvSpPr txBox="1"/>
            <p:nvPr/>
          </p:nvSpPr>
          <p:spPr>
            <a:xfrm>
              <a:off x="1524000" y="152400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t’</a:t>
              </a:r>
              <a:r>
                <a:rPr lang="en-US" sz="2000" baseline="-25000" dirty="0" smtClean="0"/>
                <a:t>0</a:t>
              </a:r>
              <a:endParaRPr lang="en-US" sz="2000" u="sng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24000" y="19620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.f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t’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.f</a:t>
              </a:r>
              <a:endParaRPr lang="en-US" sz="2000" baseline="-250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352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(E-Field)</a:t>
              </a:r>
              <a:endParaRPr lang="en-US" dirty="0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228600" y="1524000"/>
            <a:ext cx="3200400" cy="838200"/>
            <a:chOff x="1524000" y="1524000"/>
            <a:chExt cx="3200400" cy="838200"/>
          </a:xfrm>
        </p:grpSpPr>
        <p:sp>
          <p:nvSpPr>
            <p:cNvPr id="41" name="TextBox 40"/>
            <p:cNvSpPr txBox="1"/>
            <p:nvPr/>
          </p:nvSpPr>
          <p:spPr>
            <a:xfrm>
              <a:off x="1524000" y="152400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fields(C) = </a:t>
              </a:r>
              <a:r>
                <a:rPr lang="en-US" sz="2000" u="sng" dirty="0" smtClean="0"/>
                <a:t>C</a:t>
              </a:r>
              <a:r>
                <a:rPr lang="en-US" sz="2000" dirty="0" smtClean="0"/>
                <a:t> </a:t>
              </a:r>
              <a:r>
                <a:rPr lang="en-US" sz="2000" u="sng" dirty="0" smtClean="0"/>
                <a:t>f</a:t>
              </a:r>
              <a:endParaRPr lang="en-US" sz="2000" u="sng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24000" y="19620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new C(</a:t>
              </a:r>
              <a:r>
                <a:rPr lang="en-US" sz="2000" u="sng" dirty="0" smtClean="0"/>
                <a:t>v</a:t>
              </a:r>
              <a:r>
                <a:rPr lang="en-US" sz="2000" dirty="0" smtClean="0"/>
                <a:t>).f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</a:t>
              </a:r>
              <a:r>
                <a:rPr lang="en-US" sz="2000" dirty="0" smtClean="0"/>
                <a:t> v</a:t>
              </a:r>
              <a:r>
                <a:rPr lang="en-US" sz="2000" baseline="-25000" dirty="0" smtClean="0"/>
                <a:t>i</a:t>
              </a:r>
              <a:endParaRPr lang="en-US" sz="2000" baseline="-250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352800" y="160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ProjNew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52400" y="4191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 &lt;: D</a:t>
            </a:r>
            <a:endParaRPr lang="en-US" sz="2000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6290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(D) (new C(</a:t>
            </a:r>
            <a:r>
              <a:rPr lang="en-US" sz="2000" u="sng" dirty="0" smtClean="0"/>
              <a:t>v</a:t>
            </a:r>
            <a:r>
              <a:rPr lang="en-US" sz="2000" dirty="0" smtClean="0"/>
              <a:t>))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 new C(</a:t>
            </a:r>
            <a:r>
              <a:rPr lang="en-US" sz="2000" u="sng" dirty="0" smtClean="0">
                <a:sym typeface="Math C"/>
              </a:rPr>
              <a:t>v</a:t>
            </a:r>
            <a:r>
              <a:rPr lang="en-US" sz="2000" dirty="0" smtClean="0">
                <a:sym typeface="Math C"/>
              </a:rPr>
              <a:t>)</a:t>
            </a:r>
            <a:endParaRPr lang="en-US" sz="2000" baseline="-250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28600" y="45720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352800" y="426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(E-</a:t>
            </a:r>
            <a:r>
              <a:rPr lang="en-US" dirty="0" err="1" smtClean="0"/>
              <a:t>CastNew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Potential Runtime Errors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Incompatible constructor invocation</a:t>
            </a:r>
          </a:p>
          <a:p>
            <a:pPr lvl="1"/>
            <a:r>
              <a:rPr lang="en-US" smtClean="0"/>
              <a:t>new </a:t>
            </a:r>
            <a:r>
              <a:rPr lang="en-US" dirty="0" smtClean="0"/>
              <a:t>Pair(new A())</a:t>
            </a:r>
          </a:p>
          <a:p>
            <a:r>
              <a:rPr lang="en-US" dirty="0" smtClean="0"/>
              <a:t>Incompatible field selection</a:t>
            </a:r>
          </a:p>
          <a:p>
            <a:pPr lvl="1"/>
            <a:r>
              <a:rPr lang="en-US" dirty="0" smtClean="0"/>
              <a:t>new Pair(new A(), new B()).</a:t>
            </a:r>
            <a:r>
              <a:rPr lang="en-US" dirty="0" err="1" smtClean="0"/>
              <a:t>thrd</a:t>
            </a:r>
            <a:endParaRPr lang="en-US" dirty="0" smtClean="0"/>
          </a:p>
          <a:p>
            <a:r>
              <a:rPr lang="en-US" dirty="0" smtClean="0"/>
              <a:t>Incompatible method invocation “message not understood”</a:t>
            </a:r>
          </a:p>
          <a:p>
            <a:pPr lvl="1"/>
            <a:r>
              <a:rPr lang="en-US" dirty="0" smtClean="0"/>
              <a:t>new A().</a:t>
            </a:r>
            <a:r>
              <a:rPr lang="en-US" dirty="0" err="1" smtClean="0"/>
              <a:t>setfst</a:t>
            </a:r>
            <a:r>
              <a:rPr lang="en-US" dirty="0" smtClean="0"/>
              <a:t>(new B())</a:t>
            </a:r>
          </a:p>
          <a:p>
            <a:r>
              <a:rPr lang="en-US" dirty="0" smtClean="0"/>
              <a:t>Incompatible arguments of methods</a:t>
            </a:r>
          </a:p>
          <a:p>
            <a:r>
              <a:rPr lang="en-US" dirty="0" smtClean="0"/>
              <a:t>Incompatible return value of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Incompatible downcasts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Table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Maps class names to their class definitions (excluding objects)</a:t>
            </a:r>
          </a:p>
          <a:p>
            <a:r>
              <a:rPr lang="en-US" dirty="0" smtClean="0"/>
              <a:t>A program is a class table and a term</a:t>
            </a:r>
          </a:p>
          <a:p>
            <a:r>
              <a:rPr lang="en-US" dirty="0" smtClean="0">
                <a:sym typeface="Symbol"/>
              </a:rPr>
              <a:t>fields(C) = </a:t>
            </a:r>
            <a:r>
              <a:rPr lang="en-US" u="sng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</a:t>
            </a:r>
            <a:r>
              <a:rPr lang="en-US" u="sng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are the fields declared in C</a:t>
            </a:r>
          </a:p>
          <a:p>
            <a:r>
              <a:rPr lang="en-US" dirty="0" err="1" smtClean="0">
                <a:sym typeface="Symbol"/>
              </a:rPr>
              <a:t>mbody</a:t>
            </a:r>
            <a:r>
              <a:rPr lang="en-US" dirty="0" smtClean="0">
                <a:sym typeface="Symbol"/>
              </a:rPr>
              <a:t>(m, C) = (</a:t>
            </a:r>
            <a:r>
              <a:rPr lang="en-US" u="sng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t) where </a:t>
            </a:r>
            <a:r>
              <a:rPr lang="en-US" u="sng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are the formal arguments and t is the method body</a:t>
            </a:r>
          </a:p>
          <a:p>
            <a:r>
              <a:rPr lang="en-US" dirty="0" err="1" smtClean="0">
                <a:sym typeface="Symbol"/>
              </a:rPr>
              <a:t>mtype</a:t>
            </a:r>
            <a:r>
              <a:rPr lang="en-US" dirty="0" smtClean="0">
                <a:sym typeface="Symbol"/>
              </a:rPr>
              <a:t>(m, C) = </a:t>
            </a:r>
            <a:r>
              <a:rPr lang="en-US" u="sng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 B where </a:t>
            </a:r>
            <a:r>
              <a:rPr lang="en-US" u="sng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is the type of arguments and B is the type of the results</a:t>
            </a:r>
          </a:p>
          <a:p>
            <a:r>
              <a:rPr lang="en-US" dirty="0" smtClean="0">
                <a:sym typeface="Symbol"/>
              </a:rPr>
              <a:t>override(m, D, </a:t>
            </a:r>
            <a:r>
              <a:rPr lang="en-US" u="sng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 C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 holds if the method m with arguments </a:t>
            </a:r>
            <a:r>
              <a:rPr lang="en-US" u="sng" dirty="0" smtClean="0">
                <a:sym typeface="Symbol"/>
              </a:rPr>
              <a:t>C </a:t>
            </a:r>
            <a:r>
              <a:rPr lang="en-US" dirty="0" smtClean="0">
                <a:sym typeface="Symbol"/>
              </a:rPr>
              <a:t> is redefined in a subclass of D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3681413" y="10668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dirty="0">
                <a:solidFill>
                  <a:srgbClr val="00B0F0"/>
                </a:solidFill>
                <a:sym typeface="Math B" pitchFamily="2" charset="2"/>
              </a:rPr>
              <a:t> t : </a:t>
            </a:r>
            <a:r>
              <a:rPr lang="en-US" dirty="0" smtClean="0">
                <a:solidFill>
                  <a:srgbClr val="00B0F0"/>
                </a:solidFill>
                <a:sym typeface="Math B" pitchFamily="2" charset="2"/>
              </a:rPr>
              <a:t>C</a:t>
            </a:r>
            <a:endParaRPr lang="en-US" dirty="0">
              <a:solidFill>
                <a:srgbClr val="00B0F0"/>
              </a:solidFill>
              <a:sym typeface="Math B" pitchFamily="2" charset="2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1447800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C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x :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C</a:t>
              </a:r>
              <a:endParaRPr lang="en-US" sz="2000" dirty="0">
                <a:solidFill>
                  <a:srgbClr val="00B0F0"/>
                </a:solidFill>
                <a:sym typeface="Math B" pitchFamily="2" charset="2"/>
              </a:endParaRP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3400" y="2343090"/>
            <a:ext cx="5184775" cy="793810"/>
            <a:chOff x="533400" y="2343090"/>
            <a:chExt cx="5184775" cy="793810"/>
          </a:xfrm>
        </p:grpSpPr>
        <p:sp>
          <p:nvSpPr>
            <p:cNvPr id="44046" name="Text Box 18"/>
            <p:cNvSpPr txBox="1">
              <a:spLocks noChangeArrowheads="1"/>
            </p:cNvSpPr>
            <p:nvPr/>
          </p:nvSpPr>
          <p:spPr bwMode="auto">
            <a:xfrm>
              <a:off x="615950" y="236378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796925" y="27400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.f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: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 err="1" smtClean="0">
                  <a:solidFill>
                    <a:srgbClr val="00B0F0"/>
                  </a:solidFill>
                  <a:sym typeface="Math B" pitchFamily="2" charset="2"/>
                </a:rPr>
                <a:t>C</a:t>
              </a:r>
              <a:r>
                <a:rPr lang="en-US" sz="2000" baseline="-25000" dirty="0" err="1" smtClean="0">
                  <a:solidFill>
                    <a:srgbClr val="00B0F0"/>
                  </a:solidFill>
                  <a:sym typeface="Math B" pitchFamily="2" charset="2"/>
                </a:rPr>
                <a:t>i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4048" name="Line 20"/>
            <p:cNvSpPr>
              <a:spLocks noChangeShapeType="1"/>
            </p:cNvSpPr>
            <p:nvPr/>
          </p:nvSpPr>
          <p:spPr bwMode="auto">
            <a:xfrm>
              <a:off x="533400" y="27432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49" name="Text Box 21"/>
            <p:cNvSpPr txBox="1">
              <a:spLocks noChangeArrowheads="1"/>
            </p:cNvSpPr>
            <p:nvPr/>
          </p:nvSpPr>
          <p:spPr bwMode="auto">
            <a:xfrm>
              <a:off x="4114800" y="2528888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T-FIELD)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4050" name="Text Box 22"/>
            <p:cNvSpPr txBox="1">
              <a:spLocks noChangeArrowheads="1"/>
            </p:cNvSpPr>
            <p:nvPr/>
          </p:nvSpPr>
          <p:spPr bwMode="auto">
            <a:xfrm>
              <a:off x="2057400" y="2343090"/>
              <a:ext cx="1955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f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Featherweight Java T</a:t>
            </a:r>
            <a:r>
              <a:rPr lang="en-US" sz="3200" dirty="0" smtClean="0">
                <a:cs typeface="Times New Roman" pitchFamily="18" charset="0"/>
              </a:rPr>
              <a:t>ype Rules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3200400"/>
            <a:ext cx="5184775" cy="1066800"/>
            <a:chOff x="533400" y="3200400"/>
            <a:chExt cx="5184775" cy="1066800"/>
          </a:xfrm>
        </p:grpSpPr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615950" y="32004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796925" y="38703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.m(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533400" y="38735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114800" y="365760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T-INVK)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1752600" y="3200400"/>
              <a:ext cx="2590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mtype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(m,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Symbol"/>
                </a:rPr>
                <a:t> 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609600" y="34893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1905000" y="35052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&lt;: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7200" y="4419600"/>
            <a:ext cx="5184775" cy="1066800"/>
            <a:chOff x="457200" y="4419600"/>
            <a:chExt cx="5184775" cy="1066800"/>
          </a:xfrm>
        </p:grpSpPr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720725" y="50895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new C 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457200" y="50927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038600" y="487680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T-NEW)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143000" y="4419600"/>
              <a:ext cx="2590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fields(C)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f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33400" y="47085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7" name="Text Box 18"/>
            <p:cNvSpPr txBox="1">
              <a:spLocks noChangeArrowheads="1"/>
            </p:cNvSpPr>
            <p:nvPr/>
          </p:nvSpPr>
          <p:spPr bwMode="auto">
            <a:xfrm>
              <a:off x="1835150" y="47085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&lt;: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1000" y="5699125"/>
            <a:ext cx="4346575" cy="777875"/>
            <a:chOff x="381000" y="5699125"/>
            <a:chExt cx="4346575" cy="777875"/>
          </a:xfrm>
        </p:grpSpPr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644525" y="60801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 (C)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81000" y="6083300"/>
              <a:ext cx="2743200" cy="127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3124200" y="5868988"/>
              <a:ext cx="16033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T-UCAST)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57200" y="56991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D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1758950" y="56991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D &lt;: C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35425" y="1447800"/>
            <a:ext cx="4575175" cy="777875"/>
            <a:chOff x="4035425" y="1447800"/>
            <a:chExt cx="4575175" cy="777875"/>
          </a:xfrm>
        </p:grpSpPr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4298950" y="1828800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(C)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4035425" y="1831975"/>
              <a:ext cx="2743200" cy="127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7007225" y="1617663"/>
              <a:ext cx="16033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T-DCAST)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4111625" y="14478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D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413374" y="1447800"/>
              <a:ext cx="174942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C &lt;: D    C != 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5565774" y="2419290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Method Typing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470775" y="2438400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M OK in C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800600" y="2819400"/>
            <a:ext cx="3959225" cy="1679635"/>
            <a:chOff x="4800600" y="2819400"/>
            <a:chExt cx="3959225" cy="1679635"/>
          </a:xfrm>
        </p:grpSpPr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5181600" y="2819400"/>
              <a:ext cx="213042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x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, this: 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E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4800600" y="4098925"/>
              <a:ext cx="34290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m(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x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 { return 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; } OK in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5178425" y="40386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7312025" y="2819400"/>
              <a:ext cx="13747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E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endParaRPr lang="en-US" sz="2000" u="sng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5105400" y="3181290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CT(C)=class C extends D {…}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58" name="Text Box 18"/>
            <p:cNvSpPr txBox="1">
              <a:spLocks noChangeArrowheads="1"/>
            </p:cNvSpPr>
            <p:nvPr/>
          </p:nvSpPr>
          <p:spPr bwMode="auto">
            <a:xfrm>
              <a:off x="5181600" y="3562290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override(m, D,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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5641974" y="4549655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Class Typing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7546975" y="4568765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C OK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876800" y="5314890"/>
            <a:ext cx="4114800" cy="1181220"/>
            <a:chOff x="4876800" y="5314890"/>
            <a:chExt cx="4114800" cy="1181220"/>
          </a:xfrm>
        </p:grpSpPr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5105400" y="5314890"/>
              <a:ext cx="38862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K= C(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,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 {super(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);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this.</a:t>
              </a:r>
              <a:r>
                <a:rPr lang="en-US" sz="2000" u="sng" dirty="0" err="1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;}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4876800" y="6096000"/>
              <a:ext cx="39624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class C extends D {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K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M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} OK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>
              <a:off x="5254625" y="60960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5330824" y="5692655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fields(D)=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     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M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ok in 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9" grpId="0"/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Safety(19.5)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 Well typed programs cannot go wrong</a:t>
            </a:r>
          </a:p>
          <a:p>
            <a:pPr lvl="1"/>
            <a:r>
              <a:rPr lang="en-US" dirty="0" smtClean="0"/>
              <a:t>No undefined semantics</a:t>
            </a:r>
          </a:p>
          <a:p>
            <a:pPr lvl="1"/>
            <a:r>
              <a:rPr lang="en-US" dirty="0" smtClean="0"/>
              <a:t>No runtime checks</a:t>
            </a:r>
          </a:p>
          <a:p>
            <a:r>
              <a:rPr lang="en-US" dirty="0" smtClean="0"/>
              <a:t>If t is well typed then either t is a value or there exists an evaluation step t </a:t>
            </a:r>
            <a:r>
              <a:rPr lang="en-US" dirty="0" smtClean="0">
                <a:sym typeface="Symbol"/>
              </a:rPr>
              <a:t> t’ [Progress]</a:t>
            </a:r>
          </a:p>
          <a:p>
            <a:r>
              <a:rPr lang="en-US" dirty="0" smtClean="0">
                <a:sym typeface="Symbol"/>
              </a:rPr>
              <a:t>If t is well typed and </a:t>
            </a:r>
            <a:r>
              <a:rPr lang="en-US" dirty="0" smtClean="0"/>
              <a:t>there exists an evaluation step t </a:t>
            </a:r>
            <a:r>
              <a:rPr lang="en-US" dirty="0" smtClean="0">
                <a:sym typeface="Symbol"/>
              </a:rPr>
              <a:t> t’  then t’ is also well typed [Preservation]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Preservation: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If  </a:t>
            </a:r>
            <a:r>
              <a:rPr lang="en-US" dirty="0" smtClean="0">
                <a:sym typeface="Math B"/>
              </a:rPr>
              <a:t> t : C and t </a:t>
            </a:r>
            <a:r>
              <a:rPr lang="en-US" dirty="0" smtClean="0">
                <a:sym typeface="Symbol"/>
              </a:rPr>
              <a:t> t’ then </a:t>
            </a:r>
            <a:r>
              <a:rPr lang="en-US" dirty="0" smtClean="0">
                <a:sym typeface="Math B"/>
              </a:rPr>
              <a:t> t’ : C</a:t>
            </a:r>
          </a:p>
          <a:p>
            <a:r>
              <a:rPr lang="en-US" dirty="0" smtClean="0">
                <a:sym typeface="Math B"/>
              </a:rPr>
              <a:t>Counterexample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2819400"/>
            <a:ext cx="4436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sym typeface="Math B"/>
              </a:rPr>
              <a:t>(Object) new B() </a:t>
            </a:r>
            <a:r>
              <a:rPr lang="en-US" dirty="0" smtClean="0">
                <a:sym typeface="Symbol"/>
              </a:rPr>
              <a:t> new B() (E-</a:t>
            </a:r>
            <a:r>
              <a:rPr lang="en-US" dirty="0" err="1" smtClean="0">
                <a:sym typeface="Symbol"/>
              </a:rPr>
              <a:t>CastNew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Preservation: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If  </a:t>
            </a:r>
            <a:r>
              <a:rPr lang="en-US" dirty="0" smtClean="0">
                <a:sym typeface="Math B"/>
              </a:rPr>
              <a:t> t : C and t </a:t>
            </a:r>
            <a:r>
              <a:rPr lang="en-US" dirty="0" smtClean="0">
                <a:sym typeface="Symbol"/>
              </a:rPr>
              <a:t> t’ then there exists C’ such that C’ &lt;: C and </a:t>
            </a:r>
            <a:r>
              <a:rPr lang="en-US" dirty="0" smtClean="0">
                <a:sym typeface="Math B"/>
              </a:rPr>
              <a:t> </a:t>
            </a:r>
            <a:r>
              <a:rPr lang="en-US" dirty="0" smtClean="0">
                <a:sym typeface="Math B"/>
              </a:rPr>
              <a:t>t’ </a:t>
            </a:r>
            <a:r>
              <a:rPr lang="en-US" dirty="0" smtClean="0">
                <a:sym typeface="Math B"/>
              </a:rPr>
              <a:t>: C’</a:t>
            </a:r>
          </a:p>
          <a:p>
            <a:r>
              <a:rPr lang="en-US" dirty="0" smtClean="0">
                <a:sym typeface="Math B"/>
              </a:rPr>
              <a:t>Counterexample</a:t>
            </a:r>
          </a:p>
          <a:p>
            <a:pPr lvl="1"/>
            <a:r>
              <a:rPr lang="en-US" dirty="0" smtClean="0">
                <a:sym typeface="Math B"/>
              </a:rPr>
              <a:t>(Object) new B() </a:t>
            </a:r>
            <a:r>
              <a:rPr lang="en-US" dirty="0" smtClean="0">
                <a:sym typeface="Symbol"/>
              </a:rPr>
              <a:t> new B() (E-</a:t>
            </a:r>
            <a:r>
              <a:rPr lang="en-US" dirty="0" err="1" smtClean="0">
                <a:sym typeface="Symbol"/>
              </a:rPr>
              <a:t>CastNew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(A) (Object) new B()  (A) new B()  (E-Cast)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47000" t="12666" r="28999" b="78000"/>
          <a:stretch>
            <a:fillRect/>
          </a:stretch>
        </p:blipFill>
        <p:spPr bwMode="auto">
          <a:xfrm>
            <a:off x="304800" y="1676400"/>
            <a:ext cx="36576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l="17500" t="16667" r="57500" b="66667"/>
          <a:stretch>
            <a:fillRect/>
          </a:stretch>
        </p:blipFill>
        <p:spPr bwMode="auto">
          <a:xfrm>
            <a:off x="4419600" y="43434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 l="13499" t="18001" r="51001" b="66667"/>
          <a:stretch>
            <a:fillRect/>
          </a:stretch>
        </p:blipFill>
        <p:spPr bwMode="auto">
          <a:xfrm>
            <a:off x="3886200" y="2057400"/>
            <a:ext cx="52578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 l="39999" t="28668" r="34000" b="54666"/>
          <a:stretch>
            <a:fillRect/>
          </a:stretch>
        </p:blipFill>
        <p:spPr bwMode="auto">
          <a:xfrm>
            <a:off x="304800" y="3581400"/>
            <a:ext cx="37338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 years later: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dirty="0">
                <a:solidFill>
                  <a:srgbClr val="00B0F0"/>
                </a:solidFill>
                <a:sym typeface="Math B" pitchFamily="2" charset="2"/>
              </a:rPr>
              <a:t> t : </a:t>
            </a:r>
            <a:r>
              <a:rPr lang="en-US" dirty="0" smtClean="0">
                <a:solidFill>
                  <a:srgbClr val="00B0F0"/>
                </a:solidFill>
                <a:sym typeface="Math B" pitchFamily="2" charset="2"/>
              </a:rPr>
              <a:t>C</a:t>
            </a:r>
            <a:endParaRPr lang="en-US" dirty="0">
              <a:solidFill>
                <a:srgbClr val="00B0F0"/>
              </a:solidFill>
              <a:sym typeface="Math B" pitchFamily="2" charset="2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914400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C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x :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C</a:t>
              </a:r>
              <a:endParaRPr lang="en-US" sz="2000" dirty="0">
                <a:solidFill>
                  <a:srgbClr val="00B0F0"/>
                </a:solidFill>
                <a:sym typeface="Math B" pitchFamily="2" charset="2"/>
              </a:endParaRP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66"/>
          <p:cNvGrpSpPr/>
          <p:nvPr/>
        </p:nvGrpSpPr>
        <p:grpSpPr>
          <a:xfrm>
            <a:off x="533400" y="1809690"/>
            <a:ext cx="5184775" cy="793810"/>
            <a:chOff x="533400" y="2343090"/>
            <a:chExt cx="5184775" cy="793810"/>
          </a:xfrm>
        </p:grpSpPr>
        <p:sp>
          <p:nvSpPr>
            <p:cNvPr id="44046" name="Text Box 18"/>
            <p:cNvSpPr txBox="1">
              <a:spLocks noChangeArrowheads="1"/>
            </p:cNvSpPr>
            <p:nvPr/>
          </p:nvSpPr>
          <p:spPr bwMode="auto">
            <a:xfrm>
              <a:off x="615950" y="2363788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796925" y="27400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.f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i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: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 err="1" smtClean="0">
                  <a:solidFill>
                    <a:srgbClr val="00B0F0"/>
                  </a:solidFill>
                  <a:sym typeface="Math B" pitchFamily="2" charset="2"/>
                </a:rPr>
                <a:t>C</a:t>
              </a:r>
              <a:r>
                <a:rPr lang="en-US" sz="2000" baseline="-25000" dirty="0" err="1" smtClean="0">
                  <a:solidFill>
                    <a:srgbClr val="00B0F0"/>
                  </a:solidFill>
                  <a:sym typeface="Math B" pitchFamily="2" charset="2"/>
                </a:rPr>
                <a:t>i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4048" name="Line 20"/>
            <p:cNvSpPr>
              <a:spLocks noChangeShapeType="1"/>
            </p:cNvSpPr>
            <p:nvPr/>
          </p:nvSpPr>
          <p:spPr bwMode="auto">
            <a:xfrm>
              <a:off x="533400" y="27432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49" name="Text Box 21"/>
            <p:cNvSpPr txBox="1">
              <a:spLocks noChangeArrowheads="1"/>
            </p:cNvSpPr>
            <p:nvPr/>
          </p:nvSpPr>
          <p:spPr bwMode="auto">
            <a:xfrm>
              <a:off x="4114800" y="2528888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T-FIELD)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4050" name="Text Box 22"/>
            <p:cNvSpPr txBox="1">
              <a:spLocks noChangeArrowheads="1"/>
            </p:cNvSpPr>
            <p:nvPr/>
          </p:nvSpPr>
          <p:spPr bwMode="auto">
            <a:xfrm>
              <a:off x="2057400" y="2343090"/>
              <a:ext cx="1955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f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Featherweight Java T</a:t>
            </a:r>
            <a:r>
              <a:rPr lang="en-US" sz="3200" dirty="0" smtClean="0">
                <a:cs typeface="Times New Roman" pitchFamily="18" charset="0"/>
              </a:rPr>
              <a:t>ype Rules</a:t>
            </a:r>
          </a:p>
        </p:txBody>
      </p:sp>
      <p:grpSp>
        <p:nvGrpSpPr>
          <p:cNvPr id="4" name="Group 67"/>
          <p:cNvGrpSpPr/>
          <p:nvPr/>
        </p:nvGrpSpPr>
        <p:grpSpPr>
          <a:xfrm>
            <a:off x="533400" y="2667000"/>
            <a:ext cx="5184775" cy="1066800"/>
            <a:chOff x="533400" y="3200400"/>
            <a:chExt cx="5184775" cy="1066800"/>
          </a:xfrm>
        </p:grpSpPr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615950" y="32004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796925" y="38703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.</a:t>
              </a:r>
              <a:r>
                <a:rPr lang="en-US" sz="2000" smtClean="0">
                  <a:solidFill>
                    <a:srgbClr val="00B0F0"/>
                  </a:solidFill>
                  <a:sym typeface="Symbol" pitchFamily="18" charset="2"/>
                </a:rPr>
                <a:t>m(</a:t>
              </a:r>
              <a:r>
                <a:rPr lang="en-US" sz="2000" u="sng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smtClean="0">
                  <a:solidFill>
                    <a:srgbClr val="00B0F0"/>
                  </a:solidFill>
                  <a:sym typeface="Symbol" pitchFamily="18" charset="2"/>
                </a:rPr>
                <a:t>) 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533400" y="38735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114800" y="365760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T-INVK)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1752600" y="3200400"/>
              <a:ext cx="2590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mtype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(m,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Symbol"/>
                </a:rPr>
                <a:t>C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609600" y="34893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1905000" y="35052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&lt;: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" name="Group 68"/>
          <p:cNvGrpSpPr/>
          <p:nvPr/>
        </p:nvGrpSpPr>
        <p:grpSpPr>
          <a:xfrm>
            <a:off x="457200" y="3886200"/>
            <a:ext cx="5184775" cy="1066800"/>
            <a:chOff x="457200" y="4419600"/>
            <a:chExt cx="5184775" cy="1066800"/>
          </a:xfrm>
        </p:grpSpPr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720725" y="50895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new C 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457200" y="50927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038600" y="4876800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T-NEW)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143000" y="4419600"/>
              <a:ext cx="25908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fields(C)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f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33400" y="47085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7" name="Text Box 18"/>
            <p:cNvSpPr txBox="1">
              <a:spLocks noChangeArrowheads="1"/>
            </p:cNvSpPr>
            <p:nvPr/>
          </p:nvSpPr>
          <p:spPr bwMode="auto">
            <a:xfrm>
              <a:off x="1835150" y="47085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&lt;: </a:t>
              </a:r>
              <a:r>
                <a:rPr lang="en-US" sz="2000" u="sng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" name="Group 69"/>
          <p:cNvGrpSpPr/>
          <p:nvPr/>
        </p:nvGrpSpPr>
        <p:grpSpPr>
          <a:xfrm>
            <a:off x="381000" y="5165725"/>
            <a:ext cx="4346575" cy="777875"/>
            <a:chOff x="381000" y="5699125"/>
            <a:chExt cx="4346575" cy="777875"/>
          </a:xfrm>
        </p:grpSpPr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644525" y="6080125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(C)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81000" y="6083300"/>
              <a:ext cx="2743200" cy="127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3124200" y="5868988"/>
              <a:ext cx="16033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T-UCAST)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57200" y="56991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D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1758950" y="5699125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D &lt;: C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7" name="Group 70"/>
          <p:cNvGrpSpPr/>
          <p:nvPr/>
        </p:nvGrpSpPr>
        <p:grpSpPr>
          <a:xfrm>
            <a:off x="228600" y="5943600"/>
            <a:ext cx="4575175" cy="777875"/>
            <a:chOff x="4035425" y="1447800"/>
            <a:chExt cx="4575175" cy="777875"/>
          </a:xfrm>
        </p:grpSpPr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4298950" y="1828800"/>
              <a:ext cx="31575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sym typeface="Math B" pitchFamily="2" charset="2"/>
                </a:rPr>
                <a:t>(C)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4035425" y="1831975"/>
              <a:ext cx="2743200" cy="127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7007225" y="1617663"/>
              <a:ext cx="16033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</a:t>
              </a:r>
              <a:r>
                <a:rPr lang="en-US" sz="2000" dirty="0" smtClean="0">
                  <a:solidFill>
                    <a:srgbClr val="00B0F0"/>
                  </a:solidFill>
                </a:rPr>
                <a:t>T-DCAST)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4111625" y="1447800"/>
              <a:ext cx="12890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D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413374" y="1447800"/>
              <a:ext cx="174942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C &lt;: D    C != D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5565774" y="2419290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Method Typing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470775" y="2438400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M OK in C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5641974" y="4549655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Class Typing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7546975" y="4568765"/>
            <a:ext cx="174942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  <a:cs typeface="Times New Roman" pitchFamily="18" charset="0"/>
                <a:sym typeface="Math B" pitchFamily="2" charset="2"/>
              </a:rPr>
              <a:t>C OK</a:t>
            </a:r>
            <a:endParaRPr lang="en-US" sz="2000" dirty="0">
              <a:solidFill>
                <a:srgbClr val="00B0F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9" name="Group 72"/>
          <p:cNvGrpSpPr/>
          <p:nvPr/>
        </p:nvGrpSpPr>
        <p:grpSpPr>
          <a:xfrm>
            <a:off x="4876800" y="5314890"/>
            <a:ext cx="4114800" cy="1181220"/>
            <a:chOff x="4876800" y="5314890"/>
            <a:chExt cx="4114800" cy="1181220"/>
          </a:xfrm>
        </p:grpSpPr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5105400" y="5314890"/>
              <a:ext cx="38862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K= C(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,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 {super(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); </a:t>
              </a:r>
              <a:r>
                <a:rPr lang="en-US" sz="2000" dirty="0" err="1" smtClean="0">
                  <a:solidFill>
                    <a:srgbClr val="00B0F0"/>
                  </a:solidFill>
                  <a:sym typeface="Symbol" pitchFamily="18" charset="2"/>
                </a:rPr>
                <a:t>this.</a:t>
              </a:r>
              <a:r>
                <a:rPr lang="en-US" sz="2000" u="sng" dirty="0" err="1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=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;}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4876800" y="6096000"/>
              <a:ext cx="39624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class C extends D {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f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K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M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} OK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>
              <a:off x="5254625" y="60960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5330824" y="5692655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fields(D)=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D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g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     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M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ok in C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4679950" y="1524000"/>
            <a:ext cx="31575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FF0000"/>
                </a:solidFill>
                <a:sym typeface="Math B" pitchFamily="2" charset="2"/>
              </a:rPr>
              <a:t> </a:t>
            </a:r>
            <a:r>
              <a:rPr lang="en-US" sz="2000" dirty="0" smtClean="0">
                <a:solidFill>
                  <a:srgbClr val="FF0000"/>
                </a:solidFill>
                <a:sym typeface="Math B" pitchFamily="2" charset="2"/>
              </a:rPr>
              <a:t>(C)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: C</a:t>
            </a:r>
            <a:endParaRPr lang="en-US" sz="2000" baseline="-25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4416425" y="1527175"/>
            <a:ext cx="2743200" cy="127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7388225" y="1312863"/>
            <a:ext cx="160337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T-SCAST)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4492625" y="898525"/>
            <a:ext cx="12890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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0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: D</a:t>
            </a:r>
            <a:endParaRPr lang="en-US" sz="2000" u="sng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5794374" y="914400"/>
            <a:ext cx="258762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C </a:t>
            </a:r>
            <a:r>
              <a:rPr lang="en-US" sz="2000" smtClean="0">
                <a:solidFill>
                  <a:srgbClr val="FF0000"/>
                </a:solidFill>
                <a:sym typeface="Math C"/>
              </a:rPr>
              <a:t>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D     </a:t>
            </a:r>
            <a:r>
              <a:rPr lang="en-US" sz="2000" dirty="0" err="1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D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Math C"/>
              </a:rPr>
              <a:t>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Math B" pitchFamily="2" charset="2"/>
              </a:rPr>
              <a:t>: C</a:t>
            </a:r>
            <a:endParaRPr lang="en-US" sz="2000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" name="Text Box 18"/>
          <p:cNvSpPr txBox="1">
            <a:spLocks noChangeArrowheads="1"/>
          </p:cNvSpPr>
          <p:nvPr/>
        </p:nvSpPr>
        <p:spPr bwMode="auto">
          <a:xfrm>
            <a:off x="4883150" y="1143000"/>
            <a:ext cx="197485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stupid warning</a:t>
            </a:r>
            <a:endParaRPr lang="en-US" sz="2000" u="sng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800600" y="2819400"/>
            <a:ext cx="3959225" cy="1679635"/>
            <a:chOff x="4800600" y="2819400"/>
            <a:chExt cx="3959225" cy="1679635"/>
          </a:xfrm>
        </p:grpSpPr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5181600" y="2819400"/>
              <a:ext cx="213042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x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: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, this: C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E</a:t>
              </a:r>
              <a:r>
                <a:rPr lang="en-US" sz="2000" baseline="-25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4800600" y="4098925"/>
              <a:ext cx="34290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m(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x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) { return t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; } OK in C</a:t>
              </a:r>
              <a:endParaRPr lang="en-US" sz="2000" baseline="-25000" dirty="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>
              <a:off x="5178425" y="4038600"/>
              <a:ext cx="358140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7312025" y="2819400"/>
              <a:ext cx="1374775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E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&lt;: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 pitchFamily="18" charset="2"/>
                </a:rPr>
                <a:t>0</a:t>
              </a:r>
              <a:endParaRPr lang="en-US" sz="2000" u="sng" baseline="-25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5105400" y="3181290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CT(C)=class C extends D {…}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8" name="Text Box 18"/>
            <p:cNvSpPr txBox="1">
              <a:spLocks noChangeArrowheads="1"/>
            </p:cNvSpPr>
            <p:nvPr/>
          </p:nvSpPr>
          <p:spPr bwMode="auto">
            <a:xfrm>
              <a:off x="5181600" y="3562290"/>
              <a:ext cx="3203576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override(m, D, </a:t>
              </a:r>
              <a:r>
                <a:rPr lang="en-US" sz="2000" u="sng" dirty="0" smtClean="0">
                  <a:solidFill>
                    <a:srgbClr val="00B0F0"/>
                  </a:solidFill>
                  <a:sym typeface="Symbol" pitchFamily="18" charset="2"/>
                </a:rPr>
                <a:t>C</a:t>
              </a:r>
              <a:r>
                <a:rPr lang="en-US" sz="2000" dirty="0" smtClean="0">
                  <a:solidFill>
                    <a:srgbClr val="00B0F0"/>
                  </a:solidFill>
                  <a:sym typeface="Symbol" pitchFamily="18" charset="2"/>
                </a:rPr>
                <a:t> 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 C</a:t>
              </a:r>
              <a:r>
                <a:rPr lang="en-US" sz="2000" baseline="-25000" dirty="0" smtClean="0">
                  <a:solidFill>
                    <a:srgbClr val="00B0F0"/>
                  </a:solidFill>
                  <a:sym typeface="Symbol"/>
                </a:rPr>
                <a:t>0</a:t>
              </a:r>
              <a:r>
                <a:rPr lang="en-US" sz="2000" dirty="0" smtClean="0">
                  <a:solidFill>
                    <a:srgbClr val="00B0F0"/>
                  </a:solidFill>
                  <a:sym typeface="Symbol"/>
                </a:rPr>
                <a:t>)</a:t>
              </a:r>
              <a:endParaRPr lang="en-US" sz="2000" u="sng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Theorem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program is well typed then the only way to get stuck is if it reaches a point in which it cannot perform a downcast</a:t>
            </a:r>
          </a:p>
          <a:p>
            <a:r>
              <a:rPr lang="en-US" dirty="0" smtClean="0"/>
              <a:t>If t is a well typed term</a:t>
            </a:r>
          </a:p>
          <a:p>
            <a:pPr lvl="1"/>
            <a:r>
              <a:rPr lang="en-US" dirty="0" smtClean="0"/>
              <a:t>If t = new C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u="sng" dirty="0" smtClean="0"/>
              <a:t>t</a:t>
            </a:r>
            <a:r>
              <a:rPr lang="en-US" dirty="0" smtClean="0"/>
              <a:t>).f then fields(C</a:t>
            </a:r>
            <a:r>
              <a:rPr lang="en-US" baseline="-25000" dirty="0" smtClean="0"/>
              <a:t>0</a:t>
            </a:r>
            <a:r>
              <a:rPr lang="en-US" dirty="0" smtClean="0"/>
              <a:t>) = </a:t>
            </a:r>
            <a:r>
              <a:rPr lang="en-US" u="sng" dirty="0" smtClean="0"/>
              <a:t>C</a:t>
            </a:r>
            <a:r>
              <a:rPr lang="en-US" dirty="0" smtClean="0"/>
              <a:t> </a:t>
            </a:r>
            <a:r>
              <a:rPr lang="en-US" u="sng" dirty="0" smtClean="0"/>
              <a:t>f</a:t>
            </a:r>
            <a:r>
              <a:rPr lang="en-US" dirty="0" smtClean="0"/>
              <a:t> and f </a:t>
            </a:r>
            <a:r>
              <a:rPr lang="en-US" dirty="0" smtClean="0">
                <a:sym typeface="Symbol"/>
              </a:rPr>
              <a:t> </a:t>
            </a:r>
            <a:r>
              <a:rPr lang="en-US" u="sng" dirty="0" smtClean="0">
                <a:sym typeface="Symbol"/>
              </a:rPr>
              <a:t>f</a:t>
            </a:r>
          </a:p>
          <a:p>
            <a:pPr lvl="1"/>
            <a:r>
              <a:rPr lang="en-US" dirty="0" smtClean="0"/>
              <a:t>If t = new C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u="sng" dirty="0" smtClean="0"/>
              <a:t>t</a:t>
            </a:r>
            <a:r>
              <a:rPr lang="en-US" dirty="0" smtClean="0"/>
              <a:t>).m(</a:t>
            </a:r>
            <a:r>
              <a:rPr lang="en-US" u="sng" dirty="0" smtClean="0"/>
              <a:t>s</a:t>
            </a:r>
            <a:r>
              <a:rPr lang="en-US" dirty="0" smtClean="0"/>
              <a:t>) then </a:t>
            </a:r>
            <a:r>
              <a:rPr lang="en-US" dirty="0" err="1" smtClean="0"/>
              <a:t>mbody</a:t>
            </a:r>
            <a:r>
              <a:rPr lang="en-US" dirty="0" smtClean="0"/>
              <a:t>(m, C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u="sng" dirty="0" smtClean="0"/>
              <a:t>x</a:t>
            </a:r>
            <a:r>
              <a:rPr lang="en-US" dirty="0" smtClean="0"/>
              <a:t>, t</a:t>
            </a:r>
            <a:r>
              <a:rPr lang="en-US" baseline="-25000" dirty="0" smtClean="0"/>
              <a:t>0</a:t>
            </a:r>
            <a:r>
              <a:rPr lang="en-US" dirty="0" smtClean="0"/>
              <a:t>) and |</a:t>
            </a:r>
            <a:r>
              <a:rPr lang="en-US" u="sng" dirty="0" smtClean="0"/>
              <a:t>x</a:t>
            </a:r>
            <a:r>
              <a:rPr lang="en-US" dirty="0" smtClean="0"/>
              <a:t>| = |</a:t>
            </a:r>
            <a:r>
              <a:rPr lang="en-US" u="sng" dirty="0" smtClean="0"/>
              <a:t>s</a:t>
            </a:r>
            <a:r>
              <a:rPr lang="en-US" dirty="0" smtClean="0"/>
              <a:t>|</a:t>
            </a:r>
            <a:endParaRPr lang="en-US" u="sng" dirty="0" smtClean="0"/>
          </a:p>
          <a:p>
            <a:r>
              <a:rPr lang="en-US" dirty="0" smtClean="0"/>
              <a:t>if t is a closed well typed in a normal form then either t is a value or “t is a cast”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Terms with a hole</a:t>
            </a:r>
            <a:br>
              <a:rPr lang="en-US" sz="2000" dirty="0" smtClean="0"/>
            </a:br>
            <a:r>
              <a:rPr lang="en-US" sz="2000" dirty="0" smtClean="0"/>
              <a:t>E ::=		    evaluation contexts</a:t>
            </a:r>
            <a:br>
              <a:rPr lang="en-US" sz="2000" dirty="0" smtClean="0"/>
            </a:br>
            <a:r>
              <a:rPr lang="en-US" sz="2000" dirty="0" smtClean="0"/>
              <a:t>      []                     hole</a:t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 err="1" smtClean="0"/>
              <a:t>E.f</a:t>
            </a:r>
            <a:r>
              <a:rPr lang="en-US" sz="2000" dirty="0" smtClean="0"/>
              <a:t>	    field access</a:t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 err="1" smtClean="0"/>
              <a:t>E.m</a:t>
            </a:r>
            <a:r>
              <a:rPr lang="en-US" sz="2000" dirty="0" smtClean="0"/>
              <a:t>(</a:t>
            </a:r>
            <a:r>
              <a:rPr lang="en-US" sz="2000" u="sng" dirty="0" smtClean="0"/>
              <a:t>t</a:t>
            </a:r>
            <a:r>
              <a:rPr lang="en-US" sz="2000" dirty="0" smtClean="0"/>
              <a:t>)	    method invocation (receiver)</a:t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 err="1" smtClean="0"/>
              <a:t>v.m</a:t>
            </a:r>
            <a:r>
              <a:rPr lang="en-US" sz="2000" dirty="0" smtClean="0"/>
              <a:t>(</a:t>
            </a:r>
            <a:r>
              <a:rPr lang="en-US" sz="2000" u="sng" dirty="0" smtClean="0"/>
              <a:t>v</a:t>
            </a:r>
            <a:r>
              <a:rPr lang="en-US" sz="2000" dirty="0" smtClean="0"/>
              <a:t>, E, </a:t>
            </a:r>
            <a:r>
              <a:rPr lang="en-US" sz="2000" u="sng" dirty="0" smtClean="0"/>
              <a:t>t</a:t>
            </a:r>
            <a:r>
              <a:rPr lang="en-US" sz="2000" dirty="0" smtClean="0"/>
              <a:t>)      method invocation (</a:t>
            </a:r>
            <a:r>
              <a:rPr lang="en-US" sz="2000" dirty="0" err="1" smtClean="0"/>
              <a:t>arg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new C(</a:t>
            </a:r>
            <a:r>
              <a:rPr lang="en-US" sz="2000" u="sng" dirty="0" smtClean="0"/>
              <a:t>v</a:t>
            </a:r>
            <a:r>
              <a:rPr lang="en-US" sz="2000" dirty="0" smtClean="0"/>
              <a:t>, E, </a:t>
            </a:r>
            <a:r>
              <a:rPr lang="en-US" sz="2000" u="sng" dirty="0" smtClean="0"/>
              <a:t>t</a:t>
            </a:r>
            <a:r>
              <a:rPr lang="en-US" sz="2000" dirty="0" smtClean="0"/>
              <a:t>)  object creation(</a:t>
            </a:r>
            <a:r>
              <a:rPr lang="en-US" sz="2000" dirty="0" err="1" smtClean="0"/>
              <a:t>arg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      (C) E		     cast</a:t>
            </a:r>
          </a:p>
          <a:p>
            <a:r>
              <a:rPr lang="en-US" sz="2000" dirty="0" smtClean="0"/>
              <a:t>E[t] denotes the term obtained by replacing the hole with t</a:t>
            </a:r>
          </a:p>
          <a:p>
            <a:r>
              <a:rPr lang="en-US" sz="2000" dirty="0" smtClean="0"/>
              <a:t>If t </a:t>
            </a:r>
            <a:r>
              <a:rPr lang="en-US" sz="2000" dirty="0" smtClean="0">
                <a:sym typeface="Symbol"/>
              </a:rPr>
              <a:t> t’ then t= E(r) and t’= E(r’) where E, r, and r’ are unique and r  r’ is one of the rules E-</a:t>
            </a:r>
            <a:r>
              <a:rPr lang="en-US" sz="2000" dirty="0" err="1" smtClean="0">
                <a:sym typeface="Symbol"/>
              </a:rPr>
              <a:t>ProjNew</a:t>
            </a:r>
            <a:r>
              <a:rPr lang="en-US" sz="2000" dirty="0" smtClean="0">
                <a:sym typeface="Symbol"/>
              </a:rPr>
              <a:t>, E-</a:t>
            </a:r>
            <a:r>
              <a:rPr lang="en-US" sz="2000" dirty="0" err="1" smtClean="0">
                <a:sym typeface="Symbol"/>
              </a:rPr>
              <a:t>InvNew</a:t>
            </a:r>
            <a:r>
              <a:rPr lang="en-US" sz="2000" dirty="0" smtClean="0">
                <a:sym typeface="Symbol"/>
              </a:rPr>
              <a:t> and E-</a:t>
            </a:r>
            <a:r>
              <a:rPr lang="en-US" sz="2000" dirty="0" err="1" smtClean="0">
                <a:sym typeface="Symbol"/>
              </a:rPr>
              <a:t>CastNew</a:t>
            </a:r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If t is closed well defined normalized term then either t is a value or for some context E we can express t as t = E[(C)(new D(</a:t>
            </a:r>
            <a:r>
              <a:rPr lang="en-US" sz="2000" u="sng" dirty="0" smtClean="0">
                <a:sym typeface="Symbol"/>
              </a:rPr>
              <a:t>v</a:t>
            </a:r>
            <a:r>
              <a:rPr lang="en-US" sz="2000" dirty="0" smtClean="0">
                <a:sym typeface="Symbol"/>
              </a:rPr>
              <a:t>)] where D </a:t>
            </a:r>
            <a:r>
              <a:rPr lang="en-US" sz="2000" dirty="0" smtClean="0">
                <a:sym typeface="Math B"/>
              </a:rPr>
              <a:t></a:t>
            </a:r>
            <a:r>
              <a:rPr lang="en-US" sz="2000" dirty="0" smtClean="0">
                <a:sym typeface="Math C"/>
              </a:rPr>
              <a:t> : C</a:t>
            </a:r>
            <a:br>
              <a:rPr lang="en-US" sz="2000" dirty="0" smtClean="0">
                <a:sym typeface="Math C"/>
              </a:rPr>
            </a:br>
            <a:r>
              <a:rPr lang="en-US" sz="2000" dirty="0" smtClean="0">
                <a:sym typeface="Math C"/>
              </a:rPr>
              <a:t>(Progress theorem)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vs. Primitive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 for semantics and typing OO programs</a:t>
            </a:r>
          </a:p>
          <a:p>
            <a:pPr lvl="1"/>
            <a:r>
              <a:rPr lang="en-US" dirty="0" smtClean="0"/>
              <a:t>Typed lambda calculus with records, references and subtypes (Chapter 18)</a:t>
            </a:r>
          </a:p>
          <a:p>
            <a:pPr lvl="1"/>
            <a:r>
              <a:rPr lang="en-US" dirty="0" smtClean="0"/>
              <a:t>Object and classes are primitive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Establishing type safety of real programming language can be useful</a:t>
            </a:r>
          </a:p>
          <a:p>
            <a:r>
              <a:rPr lang="en-US" dirty="0" smtClean="0"/>
              <a:t>Mechanized proof systems (</a:t>
            </a:r>
            <a:r>
              <a:rPr lang="en-US" dirty="0" err="1" smtClean="0"/>
              <a:t>Isabele</a:t>
            </a:r>
            <a:r>
              <a:rPr lang="en-US" dirty="0" smtClean="0"/>
              <a:t>, Coq) can help</a:t>
            </a:r>
          </a:p>
          <a:p>
            <a:pPr lvl="1"/>
            <a:r>
              <a:rPr lang="en-US" dirty="0" smtClean="0"/>
              <a:t>Especially useful in the design phase</a:t>
            </a:r>
          </a:p>
          <a:p>
            <a:r>
              <a:rPr lang="en-US" dirty="0" smtClean="0"/>
              <a:t>But indentifying a core subset is also useful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“Inside every large language there is a small language struggling to come out”</a:t>
            </a:r>
          </a:p>
          <a:p>
            <a:pPr lvl="1"/>
            <a:r>
              <a:rPr lang="en-US" dirty="0" smtClean="0"/>
              <a:t>Igarashi, Pierce, and </a:t>
            </a:r>
            <a:r>
              <a:rPr lang="en-US" dirty="0" err="1" smtClean="0"/>
              <a:t>Wadler</a:t>
            </a:r>
            <a:r>
              <a:rPr lang="en-US" dirty="0" smtClean="0"/>
              <a:t> (1999)</a:t>
            </a:r>
          </a:p>
          <a:p>
            <a:r>
              <a:rPr lang="en-US" dirty="0" smtClean="0"/>
              <a:t>“Inside every large program there is a small program struggling to come out”</a:t>
            </a:r>
          </a:p>
          <a:p>
            <a:pPr lvl="1"/>
            <a:r>
              <a:rPr lang="en-US" dirty="0" smtClean="0"/>
              <a:t>Sir Tony Hoare,  Efficient Production of large programs (1970)</a:t>
            </a:r>
          </a:p>
          <a:p>
            <a:r>
              <a:rPr lang="en-US" dirty="0" smtClean="0"/>
              <a:t>“I’m fat but I’m thin inside”</a:t>
            </a:r>
          </a:p>
          <a:p>
            <a:pPr lvl="1"/>
            <a:r>
              <a:rPr lang="en-US" dirty="0" smtClean="0"/>
              <a:t>George Orwell, Coming Up from Air (1939)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Aspects of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 Oriented</a:t>
            </a:r>
          </a:p>
          <a:p>
            <a:pPr lvl="1"/>
            <a:r>
              <a:rPr lang="en-US" dirty="0" smtClean="0"/>
              <a:t>(Almost) everything is an object</a:t>
            </a:r>
          </a:p>
          <a:p>
            <a:pPr lvl="1"/>
            <a:r>
              <a:rPr lang="en-US" dirty="0" smtClean="0"/>
              <a:t>Single inheritance</a:t>
            </a:r>
          </a:p>
          <a:p>
            <a:pPr lvl="2"/>
            <a:r>
              <a:rPr lang="en-US" dirty="0" smtClean="0"/>
              <a:t>Adding fields</a:t>
            </a:r>
          </a:p>
          <a:p>
            <a:pPr lvl="2"/>
            <a:r>
              <a:rPr lang="en-US" dirty="0" smtClean="0"/>
              <a:t>Method override</a:t>
            </a:r>
          </a:p>
          <a:p>
            <a:pPr lvl="2"/>
            <a:r>
              <a:rPr lang="en-US" dirty="0" smtClean="0"/>
              <a:t>Open recursion</a:t>
            </a:r>
          </a:p>
          <a:p>
            <a:pPr lvl="1"/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Type safety</a:t>
            </a:r>
          </a:p>
          <a:p>
            <a:pPr lvl="1"/>
            <a:r>
              <a:rPr lang="en-US" dirty="0" smtClean="0"/>
              <a:t>Well typed programs have no undefined semantics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Featherweight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(Minimal) Purely functional object oriented </a:t>
            </a:r>
            <a:r>
              <a:rPr lang="en-US" dirty="0" smtClean="0">
                <a:solidFill>
                  <a:srgbClr val="FF0000"/>
                </a:solidFill>
              </a:rPr>
              <a:t>strict</a:t>
            </a:r>
            <a:r>
              <a:rPr lang="en-US" dirty="0" smtClean="0"/>
              <a:t> subset of Java</a:t>
            </a:r>
          </a:p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Everything is an object</a:t>
            </a:r>
          </a:p>
          <a:p>
            <a:pPr lvl="1"/>
            <a:r>
              <a:rPr lang="en-US" dirty="0" smtClean="0"/>
              <a:t>Single inheritance</a:t>
            </a:r>
          </a:p>
          <a:p>
            <a:pPr lvl="2"/>
            <a:r>
              <a:rPr lang="en-US" dirty="0" smtClean="0"/>
              <a:t>Adding fields</a:t>
            </a:r>
          </a:p>
          <a:p>
            <a:pPr lvl="2"/>
            <a:r>
              <a:rPr lang="en-US" dirty="0" smtClean="0"/>
              <a:t>Method override</a:t>
            </a:r>
          </a:p>
          <a:p>
            <a:pPr lvl="2"/>
            <a:r>
              <a:rPr lang="en-US" dirty="0" smtClean="0"/>
              <a:t>Open recursion</a:t>
            </a:r>
          </a:p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Operational Semantics</a:t>
            </a:r>
          </a:p>
          <a:p>
            <a:pPr lvl="1"/>
            <a:r>
              <a:rPr lang="en-US" dirty="0" smtClean="0"/>
              <a:t>Type Checking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Proof of safety</a:t>
            </a:r>
          </a:p>
          <a:p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Inner classes</a:t>
            </a:r>
          </a:p>
          <a:p>
            <a:pPr lvl="1"/>
            <a:r>
              <a:rPr lang="en-US" dirty="0" smtClean="0"/>
              <a:t>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Featherweight Java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 ::=		     	class declarations</a:t>
            </a:r>
          </a:p>
          <a:p>
            <a:r>
              <a:rPr lang="en-US" sz="2000" dirty="0" smtClean="0"/>
              <a:t>	class c extends C  {  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f</a:t>
            </a:r>
            <a:r>
              <a:rPr lang="en-US" sz="2000" dirty="0" smtClean="0"/>
              <a:t> ; K </a:t>
            </a:r>
            <a:r>
              <a:rPr lang="en-US" sz="2000" u="sng" dirty="0" smtClean="0"/>
              <a:t>M</a:t>
            </a: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 ::=		constructor declarations</a:t>
            </a:r>
          </a:p>
          <a:p>
            <a:r>
              <a:rPr lang="en-US" sz="2000" dirty="0" smtClean="0"/>
              <a:t>	C (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f</a:t>
            </a:r>
            <a:r>
              <a:rPr lang="en-US" sz="2000" dirty="0" smtClean="0"/>
              <a:t>)  { super(</a:t>
            </a:r>
            <a:r>
              <a:rPr lang="en-US" sz="2000" u="sng" dirty="0" smtClean="0"/>
              <a:t>f</a:t>
            </a:r>
            <a:r>
              <a:rPr lang="en-US" sz="2000" dirty="0" smtClean="0"/>
              <a:t>) ; </a:t>
            </a:r>
            <a:r>
              <a:rPr lang="en-US" sz="2000" dirty="0" err="1" smtClean="0"/>
              <a:t>this.</a:t>
            </a:r>
            <a:r>
              <a:rPr lang="en-US" sz="2000" u="sng" dirty="0" err="1" smtClean="0"/>
              <a:t>f</a:t>
            </a:r>
            <a:r>
              <a:rPr lang="en-US" sz="2000" dirty="0" smtClean="0"/>
              <a:t>=</a:t>
            </a:r>
            <a:r>
              <a:rPr lang="en-US" sz="2000" u="sng" dirty="0" smtClean="0"/>
              <a:t>f</a:t>
            </a:r>
            <a:r>
              <a:rPr lang="en-US" sz="2000" dirty="0" smtClean="0"/>
              <a:t> ;}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92269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 ::=		method declarations</a:t>
            </a:r>
          </a:p>
          <a:p>
            <a:r>
              <a:rPr lang="en-US" sz="2000" dirty="0" smtClean="0"/>
              <a:t>	C  m(</a:t>
            </a:r>
            <a:r>
              <a:rPr lang="en-US" sz="2000" u="sng" dirty="0" smtClean="0"/>
              <a:t>C</a:t>
            </a:r>
            <a:r>
              <a:rPr lang="en-US" sz="2000" dirty="0" smtClean="0"/>
              <a:t> </a:t>
            </a:r>
            <a:r>
              <a:rPr lang="en-US" sz="2000" u="sng" dirty="0" smtClean="0"/>
              <a:t>x</a:t>
            </a:r>
            <a:r>
              <a:rPr lang="en-US" sz="2000" dirty="0" smtClean="0"/>
              <a:t>)  { return t;}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672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 ::=		terms</a:t>
            </a:r>
          </a:p>
          <a:p>
            <a:r>
              <a:rPr lang="en-US" sz="2000" dirty="0" smtClean="0"/>
              <a:t>	x	variable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t.f</a:t>
            </a:r>
            <a:r>
              <a:rPr lang="en-US" sz="2000" dirty="0" smtClean="0"/>
              <a:t>	field access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t.m</a:t>
            </a:r>
            <a:r>
              <a:rPr lang="en-US" sz="2000" dirty="0" smtClean="0"/>
              <a:t>(</a:t>
            </a:r>
            <a:r>
              <a:rPr lang="en-US" sz="2000" u="sng" dirty="0" smtClean="0"/>
              <a:t>t</a:t>
            </a:r>
            <a:r>
              <a:rPr lang="en-US" sz="2000" dirty="0" smtClean="0"/>
              <a:t>)	method invocation</a:t>
            </a:r>
          </a:p>
          <a:p>
            <a:r>
              <a:rPr lang="en-US" sz="2000" dirty="0" smtClean="0"/>
              <a:t>	new C(</a:t>
            </a:r>
            <a:r>
              <a:rPr lang="en-US" sz="2000" u="sng" dirty="0" smtClean="0"/>
              <a:t>t</a:t>
            </a:r>
            <a:r>
              <a:rPr lang="en-US" sz="2000" dirty="0" smtClean="0"/>
              <a:t>)	object creation</a:t>
            </a:r>
          </a:p>
          <a:p>
            <a:r>
              <a:rPr lang="en-US" sz="2000" dirty="0" smtClean="0"/>
              <a:t>	(C) t	cast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590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v::=		values</a:t>
            </a:r>
          </a:p>
          <a:p>
            <a:r>
              <a:rPr lang="en-US" sz="2000" dirty="0" smtClean="0"/>
              <a:t>	new C(</a:t>
            </a:r>
            <a:r>
              <a:rPr lang="en-US" sz="2000" u="sng" dirty="0" smtClean="0"/>
              <a:t>v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sz="4000" dirty="0" smtClean="0"/>
              <a:t>A Simple Example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3141" y="1219200"/>
            <a:ext cx="385165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class </a:t>
            </a:r>
            <a:r>
              <a:rPr lang="en-US" dirty="0" smtClean="0"/>
              <a:t>Bicycle </a:t>
            </a:r>
            <a:r>
              <a:rPr lang="en-US" dirty="0"/>
              <a:t>extends object {</a:t>
            </a:r>
          </a:p>
          <a:p>
            <a:pPr algn="l" rtl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currentSpeed</a:t>
            </a:r>
            <a:r>
              <a:rPr lang="en-US" dirty="0" smtClean="0"/>
              <a:t> ; // field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currentGear</a:t>
            </a:r>
            <a:r>
              <a:rPr lang="en-US" dirty="0" smtClean="0"/>
              <a:t> ; // field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Biycle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s, </a:t>
            </a:r>
            <a:r>
              <a:rPr lang="en-US" dirty="0" err="1" smtClean="0"/>
              <a:t>int</a:t>
            </a:r>
            <a:r>
              <a:rPr lang="en-US" dirty="0" smtClean="0"/>
              <a:t> g) { // constructor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       super() ; </a:t>
            </a:r>
          </a:p>
          <a:p>
            <a:pPr algn="l" rtl="0">
              <a:spcBef>
                <a:spcPct val="50000"/>
              </a:spcBef>
            </a:pPr>
            <a:r>
              <a:rPr lang="en-US" dirty="0" smtClean="0"/>
              <a:t>         </a:t>
            </a:r>
            <a:r>
              <a:rPr lang="en-US" dirty="0" err="1" smtClean="0"/>
              <a:t>this.currentSpeed</a:t>
            </a:r>
            <a:r>
              <a:rPr lang="en-US" dirty="0" smtClean="0"/>
              <a:t>= s 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      </a:t>
            </a:r>
            <a:r>
              <a:rPr lang="en-US" dirty="0" err="1" smtClean="0"/>
              <a:t>this.currentGear</a:t>
            </a:r>
            <a:r>
              <a:rPr lang="en-US" dirty="0" smtClean="0"/>
              <a:t>= g 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}</a:t>
            </a:r>
            <a:endParaRPr lang="en-US" dirty="0"/>
          </a:p>
          <a:p>
            <a:pPr algn="l" rtl="0">
              <a:spcBef>
                <a:spcPct val="50000"/>
              </a:spcBef>
            </a:pPr>
            <a:r>
              <a:rPr lang="en-US" dirty="0" smtClean="0"/>
              <a:t>Bicycle </a:t>
            </a:r>
            <a:r>
              <a:rPr lang="en-US" dirty="0" err="1" smtClean="0"/>
              <a:t>UpShift</a:t>
            </a:r>
            <a:r>
              <a:rPr lang="en-US" dirty="0" smtClean="0"/>
              <a:t> ()      </a:t>
            </a:r>
            <a:r>
              <a:rPr lang="en-US" dirty="0"/>
              <a:t>{ </a:t>
            </a:r>
            <a:endParaRPr lang="en-US" dirty="0" smtClean="0"/>
          </a:p>
          <a:p>
            <a:pPr algn="l" rtl="0">
              <a:spcBef>
                <a:spcPct val="50000"/>
              </a:spcBef>
            </a:pPr>
            <a:r>
              <a:rPr lang="en-US" dirty="0" smtClean="0"/>
              <a:t>   return new Bicycle(</a:t>
            </a:r>
            <a:r>
              <a:rPr lang="en-US" dirty="0" err="1" smtClean="0"/>
              <a:t>this.currentSpeed</a:t>
            </a:r>
            <a:r>
              <a:rPr lang="en-US" dirty="0" smtClean="0"/>
              <a:t>,  this.currentGeer</a:t>
            </a:r>
            <a:r>
              <a:rPr lang="en-US" dirty="0" smtClean="0">
                <a:solidFill>
                  <a:srgbClr val="FF0000"/>
                </a:solidFill>
              </a:rPr>
              <a:t>+1</a:t>
            </a:r>
            <a:r>
              <a:rPr lang="en-US" dirty="0" smtClean="0"/>
              <a:t>) ; }</a:t>
            </a:r>
            <a:endParaRPr lang="en-US" dirty="0"/>
          </a:p>
          <a:p>
            <a:pPr algn="l" rtl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2741" y="1371600"/>
            <a:ext cx="3851659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class </a:t>
            </a:r>
            <a:r>
              <a:rPr lang="en-US" dirty="0" err="1" smtClean="0"/>
              <a:t>MountainBike</a:t>
            </a:r>
            <a:r>
              <a:rPr lang="en-US" dirty="0" smtClean="0"/>
              <a:t> extends Bicycle </a:t>
            </a:r>
            <a:r>
              <a:rPr lang="en-US" dirty="0"/>
              <a:t>{</a:t>
            </a:r>
          </a:p>
          <a:p>
            <a:pPr algn="l" rtl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LowerGear</a:t>
            </a:r>
            <a:r>
              <a:rPr lang="en-US" dirty="0" smtClean="0"/>
              <a:t>;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</a:t>
            </a:r>
            <a:r>
              <a:rPr lang="en-US" dirty="0" err="1" smtClean="0"/>
              <a:t>MountainBike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s, </a:t>
            </a:r>
            <a:r>
              <a:rPr lang="en-US" dirty="0" err="1" smtClean="0"/>
              <a:t>int</a:t>
            </a:r>
            <a:r>
              <a:rPr lang="en-US" dirty="0" smtClean="0"/>
              <a:t> g, </a:t>
            </a:r>
            <a:r>
              <a:rPr lang="en-US" dirty="0" err="1" smtClean="0"/>
              <a:t>int</a:t>
            </a:r>
            <a:r>
              <a:rPr lang="en-US" dirty="0" smtClean="0"/>
              <a:t> l) { 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       super(s, g) ; </a:t>
            </a:r>
          </a:p>
          <a:p>
            <a:pPr algn="l" rtl="0">
              <a:spcBef>
                <a:spcPct val="50000"/>
              </a:spcBef>
            </a:pPr>
            <a:r>
              <a:rPr lang="en-US" dirty="0" smtClean="0"/>
              <a:t>         </a:t>
            </a:r>
            <a:r>
              <a:rPr lang="en-US" dirty="0" err="1" smtClean="0"/>
              <a:t>this.LowerGear</a:t>
            </a:r>
            <a:r>
              <a:rPr lang="en-US" dirty="0" smtClean="0"/>
              <a:t>= l ;    }</a:t>
            </a:r>
            <a:endParaRPr lang="en-US" dirty="0"/>
          </a:p>
          <a:p>
            <a:pPr algn="l" rtl="0">
              <a:spcBef>
                <a:spcPct val="50000"/>
              </a:spcBef>
            </a:pPr>
            <a:r>
              <a:rPr lang="en-US" dirty="0" smtClean="0"/>
              <a:t>Bicycle </a:t>
            </a:r>
            <a:r>
              <a:rPr lang="en-US" dirty="0" err="1" smtClean="0"/>
              <a:t>UpShift</a:t>
            </a:r>
            <a:r>
              <a:rPr lang="en-US" dirty="0" smtClean="0"/>
              <a:t> () </a:t>
            </a:r>
            <a:endParaRPr lang="en-US" dirty="0"/>
          </a:p>
          <a:p>
            <a:pPr algn="l" rtl="0">
              <a:spcBef>
                <a:spcPct val="50000"/>
              </a:spcBef>
            </a:pPr>
            <a:r>
              <a:rPr lang="en-US" dirty="0"/>
              <a:t>     { </a:t>
            </a:r>
            <a:r>
              <a:rPr lang="en-US" dirty="0" smtClean="0"/>
              <a:t> … }</a:t>
            </a:r>
            <a:endParaRPr lang="en-US" dirty="0"/>
          </a:p>
          <a:p>
            <a:pPr algn="l" rtl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648200"/>
            <a:ext cx="53824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Main extends object {</a:t>
            </a:r>
          </a:p>
          <a:p>
            <a:r>
              <a:rPr lang="en-US" dirty="0" smtClean="0"/>
              <a:t>             Bicycle  b;</a:t>
            </a:r>
          </a:p>
          <a:p>
            <a:r>
              <a:rPr lang="en-US" dirty="0" smtClean="0"/>
              <a:t>             Main() {</a:t>
            </a:r>
          </a:p>
          <a:p>
            <a:r>
              <a:rPr lang="en-US" dirty="0" smtClean="0"/>
              <a:t>                  super() ; </a:t>
            </a:r>
            <a:r>
              <a:rPr lang="en-US" dirty="0" err="1" smtClean="0"/>
              <a:t>this.b</a:t>
            </a:r>
            <a:r>
              <a:rPr lang="en-US" dirty="0" smtClean="0"/>
              <a:t> = new </a:t>
            </a:r>
            <a:r>
              <a:rPr lang="en-US" dirty="0" err="1" smtClean="0"/>
              <a:t>MountainBike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); }</a:t>
            </a:r>
          </a:p>
          <a:p>
            <a:r>
              <a:rPr lang="en-US" dirty="0" smtClean="0"/>
              <a:t>             Bicycle </a:t>
            </a:r>
            <a:r>
              <a:rPr lang="en-US" dirty="0" err="1" smtClean="0"/>
              <a:t>UpShift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                return </a:t>
            </a:r>
            <a:r>
              <a:rPr lang="en-US" dirty="0" err="1" smtClean="0"/>
              <a:t>this.b.UpShift</a:t>
            </a:r>
            <a:r>
              <a:rPr lang="en-US" dirty="0" smtClean="0"/>
              <a:t>() ; }</a:t>
            </a:r>
          </a:p>
          <a:p>
            <a:r>
              <a:rPr lang="en-US" dirty="0" smtClean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A extends Object { A() { supper(); } }                                 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382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B extends Object { B() { supper(); } }                                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49549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Pair extends Object {</a:t>
            </a:r>
          </a:p>
          <a:p>
            <a:r>
              <a:rPr lang="en-US" sz="2000" dirty="0" smtClean="0"/>
              <a:t>    Object first;</a:t>
            </a:r>
          </a:p>
          <a:p>
            <a:r>
              <a:rPr lang="en-US" sz="2000" dirty="0" smtClean="0"/>
              <a:t>    Object second;</a:t>
            </a:r>
          </a:p>
          <a:p>
            <a:r>
              <a:rPr lang="en-US" sz="2000" dirty="0" smtClean="0"/>
              <a:t>    Pair(Object </a:t>
            </a:r>
            <a:r>
              <a:rPr lang="en-US" sz="2000" dirty="0" err="1" smtClean="0"/>
              <a:t>fst</a:t>
            </a:r>
            <a:r>
              <a:rPr lang="en-US" sz="2000" dirty="0" smtClean="0"/>
              <a:t>, Object </a:t>
            </a:r>
            <a:r>
              <a:rPr lang="en-US" sz="2000" dirty="0" err="1" smtClean="0"/>
              <a:t>snd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supper(); </a:t>
            </a:r>
          </a:p>
          <a:p>
            <a:r>
              <a:rPr lang="en-US" sz="2000" dirty="0" smtClean="0"/>
              <a:t>     this first=</a:t>
            </a:r>
            <a:r>
              <a:rPr lang="en-US" sz="2000" dirty="0" err="1" smtClean="0"/>
              <a:t>fst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this second = </a:t>
            </a:r>
            <a:r>
              <a:rPr lang="en-US" sz="2000" dirty="0" err="1" smtClean="0"/>
              <a:t>snd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}</a:t>
            </a:r>
          </a:p>
          <a:p>
            <a:r>
              <a:rPr lang="en-US" sz="2000" dirty="0" smtClean="0"/>
              <a:t>    Pair </a:t>
            </a:r>
            <a:r>
              <a:rPr lang="en-US" sz="2000" dirty="0" err="1" smtClean="0"/>
              <a:t>SetFst</a:t>
            </a:r>
            <a:r>
              <a:rPr lang="en-US" sz="2000" dirty="0" smtClean="0"/>
              <a:t>(Object </a:t>
            </a:r>
            <a:r>
              <a:rPr lang="en-US" sz="2000" dirty="0" err="1" smtClean="0"/>
              <a:t>newfst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   return new Pair(</a:t>
            </a:r>
            <a:r>
              <a:rPr lang="en-US" sz="2000" dirty="0" err="1" smtClean="0"/>
              <a:t>newfst</a:t>
            </a:r>
            <a:r>
              <a:rPr lang="en-US" sz="2000" dirty="0" smtClean="0"/>
              <a:t>, this.snd);</a:t>
            </a:r>
          </a:p>
          <a:p>
            <a:r>
              <a:rPr lang="en-US" sz="2000" dirty="0" smtClean="0"/>
              <a:t>     } </a:t>
            </a:r>
          </a:p>
          <a:p>
            <a:r>
              <a:rPr lang="en-US" sz="2000" dirty="0" smtClean="0"/>
              <a:t>}                         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 vs. Structural Type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two types equal:</a:t>
            </a:r>
          </a:p>
          <a:p>
            <a:r>
              <a:rPr lang="en-US" dirty="0" smtClean="0"/>
              <a:t>Structural equivalence</a:t>
            </a:r>
          </a:p>
          <a:p>
            <a:pPr lvl="1"/>
            <a:r>
              <a:rPr lang="en-US" dirty="0" smtClean="0"/>
              <a:t>Two isomorphic types are identical</a:t>
            </a:r>
          </a:p>
          <a:p>
            <a:pPr lvl="1"/>
            <a:r>
              <a:rPr lang="en-US" dirty="0" err="1" smtClean="0"/>
              <a:t>NatPair</a:t>
            </a:r>
            <a:r>
              <a:rPr lang="en-US" dirty="0" smtClean="0"/>
              <a:t> = {</a:t>
            </a:r>
            <a:r>
              <a:rPr lang="en-US" dirty="0" err="1" smtClean="0"/>
              <a:t>fst</a:t>
            </a:r>
            <a:r>
              <a:rPr lang="en-US" dirty="0" smtClean="0"/>
              <a:t>: Nat, </a:t>
            </a:r>
            <a:r>
              <a:rPr lang="en-US" dirty="0" err="1" smtClean="0"/>
              <a:t>snd</a:t>
            </a:r>
            <a:r>
              <a:rPr lang="en-US" dirty="0" smtClean="0"/>
              <a:t>: Nat}</a:t>
            </a:r>
          </a:p>
          <a:p>
            <a:r>
              <a:rPr lang="en-US" dirty="0" smtClean="0"/>
              <a:t>Nominal (name equivalence) type systems</a:t>
            </a:r>
          </a:p>
          <a:p>
            <a:pPr lvl="1"/>
            <a:r>
              <a:rPr lang="en-US" dirty="0" smtClean="0"/>
              <a:t>Compound types have name</a:t>
            </a:r>
          </a:p>
          <a:p>
            <a:pPr lvl="1"/>
            <a:r>
              <a:rPr lang="en-US" dirty="0" smtClean="0"/>
              <a:t>The name caries significant information</a:t>
            </a:r>
          </a:p>
          <a:p>
            <a:pPr lvl="1"/>
            <a:r>
              <a:rPr lang="en-US" dirty="0" smtClean="0"/>
              <a:t>Type name must match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2222</Words>
  <Application>Microsoft Office PowerPoint</Application>
  <PresentationFormat>On-screen Show (4:3)</PresentationFormat>
  <Paragraphs>398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Office Theme</vt:lpstr>
      <vt:lpstr>Featherweight Java</vt:lpstr>
      <vt:lpstr>Eiffel, 1989</vt:lpstr>
      <vt:lpstr>Ten years later: Java</vt:lpstr>
      <vt:lpstr>Interesting Aspects of Java</vt:lpstr>
      <vt:lpstr>Featherweight Java</vt:lpstr>
      <vt:lpstr>Featherweight Java</vt:lpstr>
      <vt:lpstr>A Simple Example</vt:lpstr>
      <vt:lpstr>Running example</vt:lpstr>
      <vt:lpstr>Nominal vs. Structural Type Systems</vt:lpstr>
      <vt:lpstr>Nominal vs. Structural Type Systems</vt:lpstr>
      <vt:lpstr>The Class Table</vt:lpstr>
      <vt:lpstr>Running example</vt:lpstr>
      <vt:lpstr>Featherweight Java with subtyping</vt:lpstr>
      <vt:lpstr>The Class Table</vt:lpstr>
      <vt:lpstr>Plan</vt:lpstr>
      <vt:lpstr>New Evaluation</vt:lpstr>
      <vt:lpstr>Field Projection</vt:lpstr>
      <vt:lpstr>Method Invocation</vt:lpstr>
      <vt:lpstr>Method Invocation</vt:lpstr>
      <vt:lpstr>Method Invocation</vt:lpstr>
      <vt:lpstr>Cast Invocation</vt:lpstr>
      <vt:lpstr>Cast Invocation</vt:lpstr>
      <vt:lpstr>FJ Semantics Summary</vt:lpstr>
      <vt:lpstr> Potential Runtime Errors</vt:lpstr>
      <vt:lpstr>The Class Table</vt:lpstr>
      <vt:lpstr>Featherweight Java Type Rules</vt:lpstr>
      <vt:lpstr>Type Safety(19.5)</vt:lpstr>
      <vt:lpstr>Type Preservation: Take 1</vt:lpstr>
      <vt:lpstr>Type Preservation: Take 2</vt:lpstr>
      <vt:lpstr>Featherweight Java Type Rules</vt:lpstr>
      <vt:lpstr>Progress Theorem </vt:lpstr>
      <vt:lpstr>Evaluation Contexts</vt:lpstr>
      <vt:lpstr>Encoding vs. Primitive Objects</vt:lpstr>
      <vt:lpstr>Summary</vt:lpstr>
      <vt:lpstr>Quotes</vt:lpstr>
      <vt:lpstr>Custom Show 1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Typed Lambda Calculus</dc:title>
  <dc:creator>sagiv</dc:creator>
  <cp:lastModifiedBy>sagiv</cp:lastModifiedBy>
  <cp:revision>340</cp:revision>
  <dcterms:created xsi:type="dcterms:W3CDTF">2012-05-07T08:21:35Z</dcterms:created>
  <dcterms:modified xsi:type="dcterms:W3CDTF">2012-05-29T08:36:41Z</dcterms:modified>
</cp:coreProperties>
</file>