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8" r:id="rId2"/>
    <p:sldId id="265" r:id="rId3"/>
    <p:sldId id="269" r:id="rId4"/>
    <p:sldId id="270" r:id="rId5"/>
    <p:sldId id="275" r:id="rId6"/>
    <p:sldId id="293" r:id="rId7"/>
    <p:sldId id="298" r:id="rId8"/>
    <p:sldId id="300" r:id="rId9"/>
    <p:sldId id="301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30" r:id="rId24"/>
    <p:sldId id="332" r:id="rId25"/>
    <p:sldId id="306" r:id="rId26"/>
    <p:sldId id="307" r:id="rId27"/>
    <p:sldId id="321" r:id="rId28"/>
    <p:sldId id="322" r:id="rId29"/>
    <p:sldId id="323" r:id="rId30"/>
    <p:sldId id="324" r:id="rId31"/>
    <p:sldId id="325" r:id="rId32"/>
    <p:sldId id="326" r:id="rId33"/>
    <p:sldId id="328" r:id="rId34"/>
    <p:sldId id="327" r:id="rId35"/>
    <p:sldId id="329" r:id="rId36"/>
    <p:sldId id="286" r:id="rId37"/>
  </p:sldIdLst>
  <p:sldSz cx="9144000" cy="6858000" type="screen4x3"/>
  <p:notesSz cx="6985000" cy="9283700"/>
  <p:custShowLst>
    <p:custShow name="Custom Show 1" id="0">
      <p:sldLst>
        <p:sld r:id="rId2"/>
        <p:sld r:id="rId3"/>
        <p:sld r:id="rId4"/>
        <p:sld r:id="rId5"/>
        <p:sld r:id="rId6"/>
        <p:sld r:id="rId13"/>
        <p:sld r:id="rId19"/>
        <p:sld r:id="rId20"/>
        <p:sld r:id="rId21"/>
        <p:sld r:id="rId22"/>
        <p:sld r:id="rId25"/>
        <p:sld r:id="rId30"/>
        <p:sld r:id="rId3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279128E-DEB8-41C7-AE83-AAE00128EAA5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09C159E-4E87-48B2-A25F-CB44E7BCF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A69C06-6D1D-4553-A4C4-4EAC73C7658D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B155963-46F8-4560-8B32-AFE91D07A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8B87-CB5B-4190-B6B8-BC164CB5D248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Extensions to</a:t>
            </a:r>
            <a:br>
              <a:rPr lang="en-US" dirty="0" smtClean="0"/>
            </a:br>
            <a:r>
              <a:rPr lang="en-US" dirty="0" smtClean="0"/>
              <a:t>Typed Lambda Calculus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Chapter 11, 13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Benjamin Pierce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Types and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</a:t>
            </a:r>
            <a:r>
              <a:rPr lang="en-US" dirty="0" err="1" smtClean="0"/>
              <a:t>pred</a:t>
            </a:r>
            <a:r>
              <a:rPr lang="en-US" dirty="0" smtClean="0"/>
              <a:t> 4, if true then false else false}.1</a:t>
            </a:r>
          </a:p>
          <a:p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x: Nat  Nat. x.2) {</a:t>
            </a:r>
            <a:r>
              <a:rPr lang="en-US" dirty="0" err="1" smtClean="0">
                <a:sym typeface="Symbol"/>
              </a:rPr>
              <a:t>pred</a:t>
            </a:r>
            <a:r>
              <a:rPr lang="en-US" dirty="0" smtClean="0">
                <a:sym typeface="Symbol"/>
              </a:rPr>
              <a:t> 4, </a:t>
            </a:r>
            <a:r>
              <a:rPr lang="en-US" dirty="0" err="1" smtClean="0">
                <a:sym typeface="Symbol"/>
              </a:rPr>
              <a:t>pred</a:t>
            </a:r>
            <a:r>
              <a:rPr lang="en-US" dirty="0" smtClean="0">
                <a:sym typeface="Symbol"/>
              </a:rPr>
              <a:t> 5}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Tuples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{t</a:t>
            </a:r>
            <a:r>
              <a:rPr lang="en-US" baseline="-25000" dirty="0" smtClean="0"/>
              <a:t>i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</a:t>
            </a:r>
            <a:r>
              <a:rPr lang="en-US" dirty="0" err="1" smtClean="0"/>
              <a:t>tuple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t.i</a:t>
            </a:r>
            <a:r>
              <a:rPr lang="en-US" dirty="0" smtClean="0"/>
              <a:t>		projection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{v</a:t>
            </a:r>
            <a:r>
              <a:rPr lang="en-US" baseline="-25000" dirty="0" smtClean="0"/>
              <a:t>i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/>
              <a:t>}	</a:t>
            </a:r>
            <a:r>
              <a:rPr lang="en-US" dirty="0" err="1" smtClean="0"/>
              <a:t>tuple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{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 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</a:t>
            </a:r>
            <a:r>
              <a:rPr lang="en-US" dirty="0" err="1" smtClean="0"/>
              <a:t>tuple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228600" y="4267200"/>
            <a:ext cx="3733800" cy="1091863"/>
            <a:chOff x="4800600" y="2373868"/>
            <a:chExt cx="3733800" cy="1091863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For each i 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  	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{t</a:t>
              </a:r>
              <a:r>
                <a:rPr lang="en-US" baseline="-25000" dirty="0" smtClean="0"/>
                <a:t>i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</a:t>
              </a:r>
              <a:r>
                <a:rPr lang="en-US" dirty="0" smtClean="0">
                  <a:sym typeface="Symbol"/>
                </a:rPr>
                <a:t>} </a:t>
              </a:r>
              <a:r>
                <a:rPr lang="en-US" dirty="0" smtClean="0">
                  <a:sym typeface="Math B"/>
                </a:rPr>
                <a:t>: </a:t>
              </a:r>
              <a:r>
                <a:rPr lang="en-US" dirty="0" smtClean="0"/>
                <a:t>{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 </a:t>
              </a:r>
              <a:r>
                <a:rPr lang="en-US" dirty="0" smtClean="0">
                  <a:sym typeface="Math B"/>
                </a:rPr>
                <a:t>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{v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 }. j  </a:t>
            </a:r>
            <a:r>
              <a:rPr lang="en-US" dirty="0" err="1" smtClean="0">
                <a:sym typeface="Symbol"/>
              </a:rPr>
              <a:t>v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(E-</a:t>
            </a:r>
            <a:r>
              <a:rPr lang="en-US" dirty="0" err="1" smtClean="0">
                <a:sym typeface="Symbol"/>
              </a:rPr>
              <a:t>ProjTuple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32"/>
          <p:cNvGrpSpPr/>
          <p:nvPr/>
        </p:nvGrpSpPr>
        <p:grpSpPr>
          <a:xfrm>
            <a:off x="4343400" y="3130034"/>
            <a:ext cx="2362200" cy="750332"/>
            <a:chOff x="4343400" y="2667000"/>
            <a:chExt cx="23622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667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t.i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t’.i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</a:t>
              </a:r>
              <a:r>
                <a:rPr lang="en-US" dirty="0" smtClean="0"/>
                <a:t>}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191000" y="4888468"/>
            <a:ext cx="4953000" cy="750332"/>
            <a:chOff x="4343400" y="4267200"/>
            <a:chExt cx="49530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495800" y="42672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648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</a:t>
              </a:r>
              <a:r>
                <a:rPr lang="en-US" dirty="0" smtClean="0"/>
                <a:t>t</a:t>
              </a:r>
              <a:r>
                <a:rPr lang="en-US" baseline="-25000" dirty="0" smtClean="0"/>
                <a:t>i 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j..n</a:t>
              </a:r>
              <a:r>
                <a:rPr lang="en-US" dirty="0" smtClean="0">
                  <a:sym typeface="Symbol"/>
                </a:rPr>
                <a:t>}  {v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,t’</a:t>
              </a:r>
              <a:r>
                <a:rPr lang="en-US" baseline="-25000" dirty="0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,</a:t>
              </a:r>
              <a:r>
                <a:rPr lang="en-US" dirty="0" smtClean="0"/>
                <a:t>t</a:t>
              </a:r>
              <a:r>
                <a:rPr lang="en-US" baseline="-25000" dirty="0" smtClean="0"/>
                <a:t>k    </a:t>
              </a:r>
              <a:r>
                <a:rPr lang="en-US" baseline="30000" dirty="0" smtClean="0"/>
                <a:t>k </a:t>
              </a:r>
              <a:r>
                <a:rPr lang="en-US" baseline="30000" dirty="0" smtClean="0">
                  <a:sym typeface="Symbol"/>
                </a:rPr>
                <a:t> j+1..n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95800" y="4648200"/>
              <a:ext cx="3733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077200" y="4343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23" name="Group 55"/>
          <p:cNvGrpSpPr/>
          <p:nvPr/>
        </p:nvGrpSpPr>
        <p:grpSpPr>
          <a:xfrm>
            <a:off x="381000" y="5562600"/>
            <a:ext cx="3810000" cy="814864"/>
            <a:chOff x="4800600" y="2373868"/>
            <a:chExt cx="3810000" cy="814864"/>
          </a:xfrm>
        </p:grpSpPr>
        <p:sp>
          <p:nvSpPr>
            <p:cNvPr id="57" name="TextBox 56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t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: </a:t>
              </a:r>
              <a:r>
                <a:rPr lang="en-US" dirty="0" smtClean="0"/>
                <a:t>{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</a:t>
              </a:r>
              <a:r>
                <a:rPr lang="en-US" dirty="0" err="1" smtClean="0"/>
                <a:t>t.j</a:t>
              </a:r>
              <a:r>
                <a:rPr lang="en-US" baseline="-25000" dirty="0" smtClean="0">
                  <a:sym typeface="Math B"/>
                </a:rPr>
                <a:t> </a:t>
              </a:r>
              <a:r>
                <a:rPr lang="en-US" dirty="0" smtClean="0">
                  <a:sym typeface="Math B"/>
                </a:rPr>
                <a:t>:  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Proj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Records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t.l</a:t>
            </a:r>
            <a:r>
              <a:rPr lang="en-US" dirty="0" smtClean="0"/>
              <a:t>		projection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{l</a:t>
            </a:r>
            <a:r>
              <a:rPr lang="en-US" baseline="-25000" dirty="0" smtClean="0"/>
              <a:t>i</a:t>
            </a:r>
            <a:r>
              <a:rPr lang="en-US" dirty="0" smtClean="0"/>
              <a:t>=v</a:t>
            </a:r>
            <a:r>
              <a:rPr lang="en-US" baseline="-25000" dirty="0" smtClean="0"/>
              <a:t>i  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/>
              <a:t>}	records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{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err="1" smtClean="0"/>
              <a:t>:T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 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	record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228600" y="42672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For each i 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  	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{l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i</a:t>
              </a:r>
              <a:r>
                <a:rPr lang="en-US" baseline="-25000" dirty="0" smtClean="0"/>
                <a:t>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</a:t>
              </a:r>
              <a:r>
                <a:rPr lang="en-US" dirty="0" smtClean="0">
                  <a:sym typeface="Symbol"/>
                </a:rPr>
                <a:t>} </a:t>
              </a:r>
              <a:r>
                <a:rPr lang="en-US" dirty="0" smtClean="0">
                  <a:sym typeface="Math B"/>
                </a:rPr>
                <a:t>: </a:t>
              </a:r>
              <a:r>
                <a:rPr lang="en-US" dirty="0" smtClean="0"/>
                <a:t>{ 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: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</a:t>
              </a:r>
              <a:r>
                <a:rPr lang="en-US" dirty="0" smtClean="0">
                  <a:sym typeface="Math B"/>
                </a:rPr>
                <a:t>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2400" y="1752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</a:t>
            </a:r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v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baseline="30000" dirty="0" smtClean="0"/>
              <a:t>i </a:t>
            </a:r>
            <a:r>
              <a:rPr lang="en-US" baseline="30000" dirty="0" smtClean="0">
                <a:sym typeface="Symbol"/>
              </a:rPr>
              <a:t> 1..n</a:t>
            </a:r>
            <a:r>
              <a:rPr lang="en-US" dirty="0" smtClean="0">
                <a:sym typeface="Symbol"/>
              </a:rPr>
              <a:t> }. l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v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(E-</a:t>
            </a:r>
            <a:r>
              <a:rPr lang="en-US" dirty="0" err="1" smtClean="0">
                <a:sym typeface="Symbol"/>
              </a:rPr>
              <a:t>ProjRCD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32"/>
          <p:cNvGrpSpPr/>
          <p:nvPr/>
        </p:nvGrpSpPr>
        <p:grpSpPr>
          <a:xfrm>
            <a:off x="4343400" y="2438400"/>
            <a:ext cx="2362200" cy="908566"/>
            <a:chOff x="4343400" y="2508766"/>
            <a:chExt cx="2362200" cy="908566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50876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t.l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err="1" smtClean="0">
                  <a:sym typeface="Symbol"/>
                </a:rPr>
                <a:t>t’.l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Proj</a:t>
              </a:r>
              <a:r>
                <a:rPr lang="en-US" dirty="0" smtClean="0"/>
                <a:t>}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52800" y="3505200"/>
            <a:ext cx="5791200" cy="750332"/>
            <a:chOff x="3352800" y="4888468"/>
            <a:chExt cx="57912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343400" y="4888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t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52800" y="5269468"/>
              <a:ext cx="533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 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i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j..n</a:t>
              </a:r>
              <a:r>
                <a:rPr lang="en-US" dirty="0" smtClean="0">
                  <a:sym typeface="Symbol"/>
                </a:rPr>
                <a:t>}  {l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=v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1..j-1</a:t>
              </a:r>
              <a:r>
                <a:rPr lang="en-US" dirty="0" smtClean="0">
                  <a:sym typeface="Symbol"/>
                </a:rPr>
                <a:t>,l</a:t>
              </a:r>
              <a:r>
                <a:rPr lang="en-US" baseline="-25000" dirty="0" smtClean="0">
                  <a:sym typeface="Symbol"/>
                </a:rPr>
                <a:t>j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j</a:t>
              </a:r>
              <a:r>
                <a:rPr lang="en-US" dirty="0" err="1" smtClean="0">
                  <a:sym typeface="Symbol"/>
                </a:rPr>
                <a:t>,l</a:t>
              </a:r>
              <a:r>
                <a:rPr lang="en-US" baseline="-25000" dirty="0" err="1" smtClean="0">
                  <a:sym typeface="Symbol"/>
                </a:rPr>
                <a:t>k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k</a:t>
              </a:r>
              <a:r>
                <a:rPr lang="en-US" baseline="-25000" dirty="0" smtClean="0"/>
                <a:t>    </a:t>
              </a:r>
              <a:r>
                <a:rPr lang="en-US" baseline="30000" dirty="0" smtClean="0"/>
                <a:t>k </a:t>
              </a:r>
              <a:r>
                <a:rPr lang="en-US" baseline="30000" dirty="0" smtClean="0">
                  <a:sym typeface="Symbol"/>
                </a:rPr>
                <a:t> j+1..n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352800" y="5257800"/>
              <a:ext cx="47244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24800" y="4964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</a:t>
              </a:r>
              <a:r>
                <a:rPr lang="en-US" dirty="0" err="1" smtClean="0"/>
                <a:t>Tuple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04800" y="5562600"/>
            <a:ext cx="3810000" cy="814864"/>
            <a:chOff x="4800600" y="2373868"/>
            <a:chExt cx="3810000" cy="814864"/>
          </a:xfrm>
        </p:grpSpPr>
        <p:sp>
          <p:nvSpPr>
            <p:cNvPr id="57" name="TextBox 56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t: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/>
                <a:t>{ 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: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/>
                <a:t>i </a:t>
              </a:r>
              <a:r>
                <a:rPr lang="en-US" baseline="30000" dirty="0" smtClean="0">
                  <a:sym typeface="Symbol"/>
                </a:rPr>
                <a:t> 1..n </a:t>
              </a:r>
              <a:r>
                <a:rPr lang="en-US" dirty="0" smtClean="0">
                  <a:sym typeface="Symbol"/>
                </a:rPr>
                <a:t>} 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smtClean="0"/>
                <a:t> t.</a:t>
              </a:r>
              <a:r>
                <a:rPr lang="en-US" dirty="0" smtClean="0">
                  <a:sym typeface="Symbol"/>
                </a:rPr>
                <a:t>l</a:t>
              </a:r>
              <a:r>
                <a:rPr lang="en-US" baseline="-25000" dirty="0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:  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</a:t>
              </a:r>
              <a:r>
                <a:rPr lang="en-US" dirty="0" err="1" smtClean="0"/>
                <a:t>Proj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elegant way to access records</a:t>
            </a:r>
          </a:p>
          <a:p>
            <a:r>
              <a:rPr lang="en-US" dirty="0" smtClean="0"/>
              <a:t>Simultaneous cases</a:t>
            </a:r>
          </a:p>
          <a:p>
            <a:r>
              <a:rPr lang="en-US" dirty="0" smtClean="0"/>
              <a:t>Checked by the compiler</a:t>
            </a:r>
          </a:p>
          <a:p>
            <a:r>
              <a:rPr lang="en-US" dirty="0" smtClean="0"/>
              <a:t>Saves a lot of code</a:t>
            </a:r>
          </a:p>
          <a:p>
            <a:r>
              <a:rPr lang="en-US" dirty="0" smtClean="0"/>
              <a:t>Standard in ML, </a:t>
            </a:r>
            <a:r>
              <a:rPr lang="en-US" dirty="0" err="1" smtClean="0"/>
              <a:t>Haskel</a:t>
            </a:r>
            <a:r>
              <a:rPr lang="en-US" dirty="0" smtClean="0"/>
              <a:t>, </a:t>
            </a:r>
            <a:r>
              <a:rPr lang="en-US" dirty="0" err="1" smtClean="0"/>
              <a:t>Scala</a:t>
            </a:r>
            <a:endParaRPr lang="en-US" dirty="0" smtClean="0"/>
          </a:p>
          <a:p>
            <a:r>
              <a:rPr lang="en-US" dirty="0" smtClean="0"/>
              <a:t>Can be expressed in the </a:t>
            </a:r>
            <a:r>
              <a:rPr lang="en-US" dirty="0" err="1" smtClean="0"/>
              <a:t>untyped</a:t>
            </a:r>
            <a:r>
              <a:rPr lang="en-US" dirty="0" smtClean="0"/>
              <a:t> lambda calculus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inl</a:t>
            </a:r>
            <a:r>
              <a:rPr lang="en-US" dirty="0" smtClean="0"/>
              <a:t> t		       tagging(left)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inr</a:t>
            </a:r>
            <a:r>
              <a:rPr lang="en-US" dirty="0" smtClean="0"/>
              <a:t> t		       tagging(right)</a:t>
            </a:r>
          </a:p>
          <a:p>
            <a:r>
              <a:rPr lang="en-US" dirty="0" smtClean="0"/>
              <a:t>   case t of </a:t>
            </a:r>
            <a:r>
              <a:rPr lang="en-US" dirty="0" err="1" smtClean="0"/>
              <a:t>inl</a:t>
            </a:r>
            <a:r>
              <a:rPr lang="en-US" dirty="0" smtClean="0"/>
              <a:t> x </a:t>
            </a:r>
            <a:r>
              <a:rPr lang="en-US" dirty="0" smtClean="0">
                <a:sym typeface="Symbol"/>
              </a:rPr>
              <a:t> t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  t    case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inl</a:t>
            </a:r>
            <a:r>
              <a:rPr lang="en-US" dirty="0" smtClean="0"/>
              <a:t> v		tagged value(left)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inr</a:t>
            </a:r>
            <a:r>
              <a:rPr lang="en-US" dirty="0" smtClean="0"/>
              <a:t> v		tagged value(right)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684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T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	sum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6724" y="1752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5181600" y="21336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inl</a:t>
              </a:r>
              <a:r>
                <a:rPr lang="en-US" dirty="0" smtClean="0">
                  <a:sym typeface="Math B"/>
                </a:rPr>
                <a:t>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+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(T-INL)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6200" y="4202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v) of 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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 t 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[x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Symbol"/>
              </a:rPr>
              <a:t>v]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CaseINL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304800" y="5345668"/>
            <a:ext cx="7391400" cy="750332"/>
            <a:chOff x="304800" y="5574268"/>
            <a:chExt cx="73914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55742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" y="5955268"/>
              <a:ext cx="662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case </a:t>
              </a:r>
              <a:r>
                <a:rPr lang="en-US" dirty="0" smtClean="0"/>
                <a:t>t of </a:t>
              </a:r>
              <a:r>
                <a:rPr lang="en-US" dirty="0" err="1" smtClean="0"/>
                <a:t>inl</a:t>
              </a:r>
              <a:r>
                <a:rPr lang="en-US" dirty="0" smtClean="0"/>
                <a:t> 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case </a:t>
              </a:r>
              <a:r>
                <a:rPr lang="en-US" dirty="0" smtClean="0"/>
                <a:t>t’ of </a:t>
              </a:r>
              <a:r>
                <a:rPr lang="en-US" dirty="0" err="1" smtClean="0"/>
                <a:t>inl</a:t>
              </a:r>
              <a:r>
                <a:rPr lang="en-US" dirty="0" smtClean="0"/>
                <a:t> x</a:t>
              </a:r>
              <a:r>
                <a:rPr lang="en-US" baseline="-25000" dirty="0" smtClean="0"/>
                <a:t>1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04800" y="5943600"/>
              <a:ext cx="57150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05600" y="594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(E-Case)</a:t>
              </a:r>
              <a:endParaRPr lang="en-US" dirty="0"/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381000" y="6031468"/>
            <a:ext cx="2514600" cy="750332"/>
            <a:chOff x="4343400" y="4202668"/>
            <a:chExt cx="25146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1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5836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inl</a:t>
              </a:r>
              <a:r>
                <a:rPr lang="en-US" dirty="0" smtClean="0">
                  <a:sym typeface="Symbol"/>
                </a:rPr>
                <a:t>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inl</a:t>
              </a:r>
              <a:r>
                <a:rPr lang="en-US" dirty="0" smtClean="0">
                  <a:sym typeface="Symbol"/>
                </a:rPr>
                <a:t> t’</a:t>
              </a:r>
              <a:r>
                <a:rPr lang="en-US" baseline="-25000" dirty="0" smtClean="0">
                  <a:sym typeface="Symbol"/>
                </a:rPr>
                <a:t>1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867400" y="4431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(E-INL)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257800" y="2971800"/>
            <a:ext cx="3505200" cy="750332"/>
            <a:chOff x="5257800" y="2971800"/>
            <a:chExt cx="3505200" cy="750332"/>
          </a:xfrm>
        </p:grpSpPr>
        <p:sp>
          <p:nvSpPr>
            <p:cNvPr id="55" name="TextBox 54"/>
            <p:cNvSpPr txBox="1"/>
            <p:nvPr/>
          </p:nvSpPr>
          <p:spPr>
            <a:xfrm>
              <a:off x="5486400" y="2971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</a:t>
              </a:r>
              <a:endParaRPr lang="en-US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257800" y="33528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257800" y="33528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inr</a:t>
              </a:r>
              <a:r>
                <a:rPr lang="en-US" dirty="0" smtClean="0">
                  <a:sym typeface="Math B"/>
                </a:rPr>
                <a:t>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+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848600" y="3288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(T-INR)</a:t>
              </a:r>
              <a:endParaRPr lang="en-US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52400" y="5040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v) of 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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 t 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[x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Symbol"/>
              </a:rPr>
              <a:t>v]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CaseINR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67" name="Group 43"/>
          <p:cNvGrpSpPr/>
          <p:nvPr/>
        </p:nvGrpSpPr>
        <p:grpSpPr>
          <a:xfrm>
            <a:off x="5486400" y="914400"/>
            <a:ext cx="2514600" cy="750332"/>
            <a:chOff x="4343400" y="4202668"/>
            <a:chExt cx="2514600" cy="750332"/>
          </a:xfrm>
        </p:grpSpPr>
        <p:sp>
          <p:nvSpPr>
            <p:cNvPr id="68" name="TextBox 67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baseline="-25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3400" y="45836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t’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867400" y="4431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(E-INR)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486400" y="3810000"/>
            <a:ext cx="3657600" cy="914400"/>
            <a:chOff x="5486400" y="3810000"/>
            <a:chExt cx="3657600" cy="914400"/>
          </a:xfrm>
        </p:grpSpPr>
        <p:sp>
          <p:nvSpPr>
            <p:cNvPr id="72" name="TextBox 71"/>
            <p:cNvSpPr txBox="1"/>
            <p:nvPr/>
          </p:nvSpPr>
          <p:spPr>
            <a:xfrm>
              <a:off x="5486400" y="3810000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, x1 :T1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 </a:t>
              </a:r>
              <a:r>
                <a:rPr lang="en-US" dirty="0" smtClean="0">
                  <a:sym typeface="Symbol"/>
                </a:rPr>
                <a:t>, x2 :T2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</a:t>
              </a:r>
            </a:p>
            <a:p>
              <a:r>
                <a:rPr lang="en-US" dirty="0" smtClean="0">
                  <a:sym typeface="Symbol"/>
                </a:rPr>
                <a:t> </a:t>
              </a:r>
              <a:r>
                <a:rPr lang="en-US" dirty="0" smtClean="0">
                  <a:sym typeface="Math B"/>
                </a:rPr>
                <a:t>t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+ T</a:t>
              </a:r>
              <a:r>
                <a:rPr lang="en-US" baseline="-25000" dirty="0" smtClean="0">
                  <a:sym typeface="Math B"/>
                </a:rPr>
                <a:t>2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486400" y="44196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84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(T-CASE)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486400" y="4355068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 </a:t>
              </a:r>
              <a:r>
                <a:rPr lang="en-US" dirty="0" smtClean="0">
                  <a:sym typeface="Math B"/>
                </a:rPr>
                <a:t> </a:t>
              </a:r>
              <a:r>
                <a:rPr lang="en-US" dirty="0" smtClean="0">
                  <a:sym typeface="Symbol"/>
                </a:rPr>
                <a:t>case </a:t>
              </a:r>
              <a:r>
                <a:rPr lang="en-US" dirty="0" smtClean="0"/>
                <a:t>of t 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 </a:t>
              </a:r>
              <a:r>
                <a:rPr lang="en-US" dirty="0" smtClean="0">
                  <a:sym typeface="Symbol"/>
                </a:rPr>
                <a:t>: 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6" grpId="0"/>
      <p:bldP spid="17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1676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PhyisicalAddr</a:t>
            </a:r>
            <a:r>
              <a:rPr lang="en-US" dirty="0" smtClean="0">
                <a:solidFill>
                  <a:schemeClr val="accent1"/>
                </a:solidFill>
              </a:rPr>
              <a:t> = {</a:t>
            </a:r>
            <a:r>
              <a:rPr lang="en-US" dirty="0" err="1" smtClean="0">
                <a:solidFill>
                  <a:schemeClr val="accent1"/>
                </a:solidFill>
              </a:rPr>
              <a:t>firstlast</a:t>
            </a:r>
            <a:r>
              <a:rPr lang="en-US" dirty="0" smtClean="0">
                <a:solidFill>
                  <a:schemeClr val="accent1"/>
                </a:solidFill>
              </a:rPr>
              <a:t>: String, </a:t>
            </a:r>
            <a:r>
              <a:rPr lang="en-US" dirty="0" err="1" smtClean="0">
                <a:solidFill>
                  <a:schemeClr val="accent1"/>
                </a:solidFill>
              </a:rPr>
              <a:t>add:String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0" y="219217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VirtualAddr</a:t>
            </a:r>
            <a:r>
              <a:rPr lang="en-US" dirty="0" smtClean="0">
                <a:solidFill>
                  <a:schemeClr val="accent1"/>
                </a:solidFill>
              </a:rPr>
              <a:t> = {name: String, </a:t>
            </a:r>
            <a:r>
              <a:rPr lang="en-US" dirty="0" err="1" smtClean="0">
                <a:solidFill>
                  <a:schemeClr val="accent1"/>
                </a:solidFill>
              </a:rPr>
              <a:t>email:String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270795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Addr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err="1" smtClean="0">
                <a:solidFill>
                  <a:schemeClr val="accent1"/>
                </a:solidFill>
              </a:rPr>
              <a:t>PhisicalAddr+VirtualAddr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100" y="3223737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inl</a:t>
            </a:r>
            <a:r>
              <a:rPr lang="en-US" dirty="0" smtClean="0"/>
              <a:t>:  </a:t>
            </a:r>
            <a:r>
              <a:rPr lang="en-US" dirty="0" err="1" smtClean="0"/>
              <a:t>PhisicalAddr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err="1" smtClean="0"/>
              <a:t>Addr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81100" y="3739516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inr</a:t>
            </a:r>
            <a:r>
              <a:rPr lang="en-US" dirty="0" smtClean="0"/>
              <a:t>:  </a:t>
            </a:r>
            <a:r>
              <a:rPr lang="en-US" dirty="0" err="1" smtClean="0"/>
              <a:t>VirtualAddr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err="1" smtClean="0"/>
              <a:t>Addr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33600" y="4255295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getName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a: </a:t>
            </a:r>
            <a:r>
              <a:rPr lang="en-US" dirty="0" err="1" smtClean="0">
                <a:sym typeface="Symbol"/>
              </a:rPr>
              <a:t>Addr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  	case a of</a:t>
            </a:r>
          </a:p>
          <a:p>
            <a:r>
              <a:rPr lang="en-US" dirty="0" smtClean="0">
                <a:sym typeface="Symbol"/>
              </a:rPr>
              <a:t>	     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x  </a:t>
            </a:r>
            <a:r>
              <a:rPr lang="en-US" dirty="0" err="1" smtClean="0">
                <a:sym typeface="Symbol"/>
              </a:rPr>
              <a:t>x.firstlast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          |</a:t>
            </a:r>
          </a:p>
          <a:p>
            <a:r>
              <a:rPr lang="en-US" dirty="0" smtClean="0">
                <a:sym typeface="Symbol"/>
              </a:rPr>
              <a:t>                      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y  y.name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1100" y="58790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</a:rPr>
              <a:t>getName</a:t>
            </a:r>
            <a:r>
              <a:rPr lang="en-US" dirty="0" smtClean="0">
                <a:solidFill>
                  <a:srgbClr val="00B050"/>
                </a:solidFill>
              </a:rPr>
              <a:t> :  </a:t>
            </a:r>
            <a:r>
              <a:rPr lang="en-US" dirty="0" err="1" smtClean="0">
                <a:solidFill>
                  <a:srgbClr val="00B050"/>
                </a:solidFill>
              </a:rPr>
              <a:t>Addr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 String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Sums and Uniqueness 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T-INL and T-INR allow multiple types</a:t>
            </a:r>
          </a:p>
          <a:p>
            <a:r>
              <a:rPr lang="en-US" dirty="0" smtClean="0"/>
              <a:t>Potential solutions</a:t>
            </a:r>
          </a:p>
          <a:p>
            <a:pPr lvl="1"/>
            <a:r>
              <a:rPr lang="en-US" dirty="0" smtClean="0"/>
              <a:t>Use “type reconstruction” (Chapter 12)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subtyping</a:t>
            </a:r>
            <a:r>
              <a:rPr lang="en-US" dirty="0" smtClean="0"/>
              <a:t> (Chapter 15)</a:t>
            </a:r>
          </a:p>
          <a:p>
            <a:pPr lvl="1"/>
            <a:r>
              <a:rPr lang="en-US" dirty="0" smtClean="0"/>
              <a:t>User annotation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Sums with Unique Types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inl</a:t>
            </a:r>
            <a:r>
              <a:rPr lang="en-US" dirty="0" smtClean="0"/>
              <a:t> t </a:t>
            </a:r>
            <a:r>
              <a:rPr lang="en-US" dirty="0" smtClean="0">
                <a:solidFill>
                  <a:srgbClr val="FF0000"/>
                </a:solidFill>
              </a:rPr>
              <a:t>as T</a:t>
            </a:r>
            <a:r>
              <a:rPr lang="en-US" dirty="0" smtClean="0"/>
              <a:t>	       tagging(left)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inr</a:t>
            </a:r>
            <a:r>
              <a:rPr lang="en-US" dirty="0" smtClean="0"/>
              <a:t> t </a:t>
            </a:r>
            <a:r>
              <a:rPr lang="en-US" dirty="0" smtClean="0">
                <a:solidFill>
                  <a:srgbClr val="FF0000"/>
                </a:solidFill>
              </a:rPr>
              <a:t>as T</a:t>
            </a:r>
            <a:r>
              <a:rPr lang="en-US" dirty="0" smtClean="0"/>
              <a:t>	       tagging(right)</a:t>
            </a:r>
          </a:p>
          <a:p>
            <a:r>
              <a:rPr lang="en-US" dirty="0" smtClean="0"/>
              <a:t>   case t of </a:t>
            </a:r>
            <a:r>
              <a:rPr lang="en-US" dirty="0" err="1" smtClean="0"/>
              <a:t>inl</a:t>
            </a:r>
            <a:r>
              <a:rPr lang="en-US" dirty="0" smtClean="0"/>
              <a:t> x </a:t>
            </a:r>
            <a:r>
              <a:rPr lang="en-US" dirty="0" smtClean="0">
                <a:sym typeface="Symbol"/>
              </a:rPr>
              <a:t> t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  t    case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 as T</a:t>
            </a:r>
            <a:r>
              <a:rPr lang="en-US" dirty="0" smtClean="0"/>
              <a:t>	tagged value(left)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 as T</a:t>
            </a:r>
            <a:r>
              <a:rPr lang="en-US" dirty="0" smtClean="0"/>
              <a:t>	tagged value(right)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684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T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	sum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6724" y="1752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5181600" y="2133600"/>
            <a:ext cx="3733800" cy="1091863"/>
            <a:chOff x="4800600" y="2373868"/>
            <a:chExt cx="3733800" cy="1091863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inl</a:t>
              </a:r>
              <a:r>
                <a:rPr lang="en-US" dirty="0" smtClean="0">
                  <a:sym typeface="Math B"/>
                </a:rPr>
                <a:t>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 as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+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+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(T-INL)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6200" y="4202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v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as T</a:t>
            </a:r>
            <a:r>
              <a:rPr lang="en-US" dirty="0" smtClean="0">
                <a:sym typeface="Symbol"/>
              </a:rPr>
              <a:t>) of 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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 t 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[x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Symbol"/>
              </a:rPr>
              <a:t>v]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CaseINL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64"/>
          <p:cNvGrpSpPr/>
          <p:nvPr/>
        </p:nvGrpSpPr>
        <p:grpSpPr>
          <a:xfrm>
            <a:off x="304800" y="5257800"/>
            <a:ext cx="7391400" cy="750332"/>
            <a:chOff x="304800" y="5574268"/>
            <a:chExt cx="73914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55742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" y="5955268"/>
              <a:ext cx="662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case </a:t>
              </a:r>
              <a:r>
                <a:rPr lang="en-US" dirty="0" smtClean="0"/>
                <a:t>t of </a:t>
              </a:r>
              <a:r>
                <a:rPr lang="en-US" dirty="0" err="1" smtClean="0"/>
                <a:t>inl</a:t>
              </a:r>
              <a:r>
                <a:rPr lang="en-US" dirty="0" smtClean="0"/>
                <a:t> 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case </a:t>
              </a:r>
              <a:r>
                <a:rPr lang="en-US" dirty="0" smtClean="0"/>
                <a:t>t’ of </a:t>
              </a:r>
              <a:r>
                <a:rPr lang="en-US" dirty="0" err="1" smtClean="0"/>
                <a:t>inl</a:t>
              </a:r>
              <a:r>
                <a:rPr lang="en-US" dirty="0" smtClean="0"/>
                <a:t> x</a:t>
              </a:r>
              <a:r>
                <a:rPr lang="en-US" baseline="-25000" dirty="0" smtClean="0"/>
                <a:t>1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04800" y="5943600"/>
              <a:ext cx="57150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05600" y="594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(E-Case)</a:t>
              </a:r>
              <a:endParaRPr lang="en-US" dirty="0"/>
            </a:p>
          </p:txBody>
        </p:sp>
      </p:grpSp>
      <p:grpSp>
        <p:nvGrpSpPr>
          <p:cNvPr id="10" name="Group 43"/>
          <p:cNvGrpSpPr/>
          <p:nvPr/>
        </p:nvGrpSpPr>
        <p:grpSpPr>
          <a:xfrm>
            <a:off x="381000" y="5943600"/>
            <a:ext cx="2667000" cy="750332"/>
            <a:chOff x="4343400" y="4202668"/>
            <a:chExt cx="26670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1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583668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inl</a:t>
              </a:r>
              <a:r>
                <a:rPr lang="en-US" dirty="0" smtClean="0">
                  <a:sym typeface="Symbol"/>
                </a:rPr>
                <a:t>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 as T </a:t>
              </a:r>
              <a:r>
                <a:rPr lang="en-US" dirty="0" err="1" smtClean="0">
                  <a:sym typeface="Symbol"/>
                </a:rPr>
                <a:t>inl</a:t>
              </a:r>
              <a:r>
                <a:rPr lang="en-US" dirty="0" smtClean="0">
                  <a:sym typeface="Symbol"/>
                </a:rPr>
                <a:t> t’</a:t>
              </a:r>
              <a:r>
                <a:rPr lang="en-US" baseline="-25000" dirty="0" smtClean="0">
                  <a:sym typeface="Symbol"/>
                </a:rPr>
                <a:t>1  </a:t>
              </a:r>
              <a:r>
                <a:rPr lang="en-US" dirty="0" smtClean="0">
                  <a:sym typeface="Symbol"/>
                </a:rPr>
                <a:t>as T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019800" y="43550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(E-INL)</a:t>
              </a:r>
              <a:endParaRPr lang="en-US" dirty="0"/>
            </a:p>
          </p:txBody>
        </p:sp>
      </p:grpSp>
      <p:grpSp>
        <p:nvGrpSpPr>
          <p:cNvPr id="11" name="Group 77"/>
          <p:cNvGrpSpPr/>
          <p:nvPr/>
        </p:nvGrpSpPr>
        <p:grpSpPr>
          <a:xfrm>
            <a:off x="5257800" y="2971800"/>
            <a:ext cx="3505200" cy="1027331"/>
            <a:chOff x="5257800" y="2971800"/>
            <a:chExt cx="3505200" cy="1027331"/>
          </a:xfrm>
        </p:grpSpPr>
        <p:sp>
          <p:nvSpPr>
            <p:cNvPr id="55" name="TextBox 54"/>
            <p:cNvSpPr txBox="1"/>
            <p:nvPr/>
          </p:nvSpPr>
          <p:spPr>
            <a:xfrm>
              <a:off x="5486400" y="2971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</a:t>
              </a:r>
              <a:endParaRPr lang="en-US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257800" y="33528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257800" y="335280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inr</a:t>
              </a:r>
              <a:r>
                <a:rPr lang="en-US" dirty="0" smtClean="0">
                  <a:sym typeface="Math B"/>
                </a:rPr>
                <a:t> t</a:t>
              </a:r>
              <a:r>
                <a:rPr lang="en-US" baseline="-25000" dirty="0" smtClean="0">
                  <a:sym typeface="Math B"/>
                </a:rPr>
                <a:t>2 </a:t>
              </a:r>
              <a:r>
                <a:rPr lang="en-US" dirty="0" smtClean="0">
                  <a:sym typeface="Math B"/>
                </a:rPr>
                <a:t>as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+T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+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848600" y="3288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(T-INR)</a:t>
              </a:r>
              <a:endParaRPr lang="en-US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52400" y="5040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v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as T)</a:t>
            </a:r>
            <a:r>
              <a:rPr lang="en-US" dirty="0" smtClean="0">
                <a:sym typeface="Symbol"/>
              </a:rPr>
              <a:t> of </a:t>
            </a:r>
            <a:r>
              <a:rPr lang="en-US" dirty="0" err="1" smtClean="0">
                <a:sym typeface="Symbol"/>
              </a:rPr>
              <a:t>inl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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| </a:t>
            </a:r>
            <a:r>
              <a:rPr lang="en-US" dirty="0" err="1" smtClean="0">
                <a:sym typeface="Symbol"/>
              </a:rPr>
              <a:t>inr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 t 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[x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</a:t>
            </a:r>
            <a:r>
              <a:rPr lang="en-US" dirty="0" smtClean="0">
                <a:sym typeface="Symbol"/>
              </a:rPr>
              <a:t>v]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CaseINR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18" name="Group 43"/>
          <p:cNvGrpSpPr/>
          <p:nvPr/>
        </p:nvGrpSpPr>
        <p:grpSpPr>
          <a:xfrm>
            <a:off x="5486400" y="914400"/>
            <a:ext cx="3200400" cy="750332"/>
            <a:chOff x="4343400" y="4202668"/>
            <a:chExt cx="3200400" cy="750332"/>
          </a:xfrm>
        </p:grpSpPr>
        <p:sp>
          <p:nvSpPr>
            <p:cNvPr id="68" name="TextBox 67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baseline="-25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3400" y="458366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 as T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t’</a:t>
              </a:r>
              <a:r>
                <a:rPr lang="en-US" baseline="-25000" dirty="0" smtClean="0">
                  <a:sym typeface="Symbol"/>
                </a:rPr>
                <a:t>2  </a:t>
              </a:r>
              <a:r>
                <a:rPr lang="en-US" dirty="0" smtClean="0">
                  <a:sym typeface="Symbol"/>
                </a:rPr>
                <a:t>as T</a:t>
              </a:r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553200" y="4431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(E-INR)</a:t>
              </a:r>
              <a:endParaRPr lang="en-US" dirty="0"/>
            </a:p>
          </p:txBody>
        </p:sp>
      </p:grpSp>
      <p:grpSp>
        <p:nvGrpSpPr>
          <p:cNvPr id="19" name="Group 76"/>
          <p:cNvGrpSpPr/>
          <p:nvPr/>
        </p:nvGrpSpPr>
        <p:grpSpPr>
          <a:xfrm>
            <a:off x="5486400" y="3810000"/>
            <a:ext cx="3657600" cy="978932"/>
            <a:chOff x="5486400" y="3810000"/>
            <a:chExt cx="3657600" cy="978932"/>
          </a:xfrm>
        </p:grpSpPr>
        <p:sp>
          <p:nvSpPr>
            <p:cNvPr id="72" name="TextBox 71"/>
            <p:cNvSpPr txBox="1"/>
            <p:nvPr/>
          </p:nvSpPr>
          <p:spPr>
            <a:xfrm>
              <a:off x="5486400" y="3810000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, x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:T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  </a:t>
              </a:r>
              <a:r>
                <a:rPr lang="en-US" dirty="0" smtClean="0">
                  <a:sym typeface="Symbol"/>
                </a:rPr>
                <a:t>,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:T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</a:t>
              </a:r>
            </a:p>
            <a:p>
              <a:r>
                <a:rPr lang="en-US" dirty="0" smtClean="0">
                  <a:sym typeface="Symbol"/>
                </a:rPr>
                <a:t> </a:t>
              </a:r>
              <a:r>
                <a:rPr lang="en-US" dirty="0" smtClean="0">
                  <a:sym typeface="Math B"/>
                </a:rPr>
                <a:t>t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+ T</a:t>
              </a:r>
              <a:r>
                <a:rPr lang="en-US" baseline="-25000" dirty="0" smtClean="0">
                  <a:sym typeface="Math B"/>
                </a:rPr>
                <a:t>2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486400" y="44196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84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(T-CASE)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19800" y="44196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case </a:t>
              </a:r>
              <a:r>
                <a:rPr lang="en-US" dirty="0" smtClean="0"/>
                <a:t>of t 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| </a:t>
              </a:r>
              <a:r>
                <a:rPr lang="en-US" dirty="0" err="1" smtClean="0">
                  <a:sym typeface="Symbol"/>
                </a:rPr>
                <a:t>inr</a:t>
              </a:r>
              <a:r>
                <a:rPr lang="en-US" dirty="0" smtClean="0">
                  <a:sym typeface="Symbol"/>
                </a:rPr>
                <a:t> x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 t</a:t>
              </a:r>
              <a:r>
                <a:rPr lang="en-US" baseline="-25000" dirty="0" smtClean="0">
                  <a:sym typeface="Symbol"/>
                </a:rPr>
                <a:t>2 </a:t>
              </a:r>
              <a:r>
                <a:rPr lang="en-US" dirty="0" smtClean="0">
                  <a:sym typeface="Symbol"/>
                </a:rPr>
                <a:t>: 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Variants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                           Terms:</a:t>
            </a:r>
          </a:p>
          <a:p>
            <a:r>
              <a:rPr lang="en-US" dirty="0" smtClean="0"/>
              <a:t>   &lt;l=t&gt;  as T                                         tagging</a:t>
            </a:r>
          </a:p>
          <a:p>
            <a:r>
              <a:rPr lang="en-US" dirty="0" smtClean="0"/>
              <a:t>   case t of  &lt;l</a:t>
            </a:r>
            <a:r>
              <a:rPr lang="en-US" baseline="-25000" dirty="0" smtClean="0"/>
              <a:t>i</a:t>
            </a:r>
            <a:r>
              <a:rPr lang="en-US" dirty="0" smtClean="0"/>
              <a:t> = x</a:t>
            </a:r>
            <a:r>
              <a:rPr lang="en-US" baseline="-25000" dirty="0" smtClean="0"/>
              <a:t>i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           case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&lt;l=v&gt; as T	tagged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684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&lt;l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aseline="30000" dirty="0" smtClean="0">
                <a:sym typeface="Symbol"/>
              </a:rPr>
              <a:t>i 1..n</a:t>
            </a:r>
            <a:r>
              <a:rPr lang="en-US" dirty="0" smtClean="0">
                <a:sym typeface="Symbol"/>
              </a:rPr>
              <a:t>&gt;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/>
              <a:t>	type of variants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6724" y="2069068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4202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case (&lt;l</a:t>
            </a:r>
            <a:r>
              <a:rPr lang="en-US" baseline="-25000" dirty="0" smtClean="0">
                <a:sym typeface="Symbol"/>
              </a:rPr>
              <a:t>j </a:t>
            </a:r>
            <a:r>
              <a:rPr lang="en-US" dirty="0" smtClean="0">
                <a:sym typeface="Symbol"/>
              </a:rPr>
              <a:t>= v&gt; as T) of </a:t>
            </a:r>
            <a:r>
              <a:rPr lang="en-US" dirty="0" smtClean="0"/>
              <a:t>&lt;l</a:t>
            </a:r>
            <a:r>
              <a:rPr lang="en-US" baseline="-25000" dirty="0" smtClean="0"/>
              <a:t>i</a:t>
            </a:r>
            <a:r>
              <a:rPr lang="en-US" dirty="0" smtClean="0"/>
              <a:t> = x</a:t>
            </a:r>
            <a:r>
              <a:rPr lang="en-US" baseline="-25000" dirty="0" smtClean="0"/>
              <a:t>i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 [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err="1" smtClean="0">
                <a:sym typeface="Math C"/>
              </a:rPr>
              <a:t></a:t>
            </a:r>
            <a:r>
              <a:rPr lang="en-US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]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  (E-</a:t>
            </a:r>
            <a:r>
              <a:rPr lang="en-US" dirty="0" err="1" smtClean="0">
                <a:sym typeface="Symbol"/>
              </a:rPr>
              <a:t>CaseVariant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64"/>
          <p:cNvGrpSpPr/>
          <p:nvPr/>
        </p:nvGrpSpPr>
        <p:grpSpPr>
          <a:xfrm>
            <a:off x="304800" y="5257800"/>
            <a:ext cx="7391400" cy="750332"/>
            <a:chOff x="304800" y="5574268"/>
            <a:chExt cx="73914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55742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" y="5955268"/>
              <a:ext cx="662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case t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smtClean="0"/>
                <a:t>case t’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04800" y="5943600"/>
              <a:ext cx="5715000" cy="116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05600" y="594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(E-CASE)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86200" y="2590800"/>
            <a:ext cx="5257800" cy="750332"/>
            <a:chOff x="3886200" y="2590800"/>
            <a:chExt cx="5257800" cy="750332"/>
          </a:xfrm>
        </p:grpSpPr>
        <p:sp>
          <p:nvSpPr>
            <p:cNvPr id="55" name="TextBox 54"/>
            <p:cNvSpPr txBox="1"/>
            <p:nvPr/>
          </p:nvSpPr>
          <p:spPr>
            <a:xfrm>
              <a:off x="5486400" y="2590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  : 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endParaRPr lang="en-US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886200" y="2971800"/>
              <a:ext cx="3657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886200" y="2971800"/>
              <a:ext cx="434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&lt;l </a:t>
              </a:r>
              <a:r>
                <a:rPr lang="en-US" baseline="-25000" dirty="0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=</a:t>
              </a:r>
              <a:r>
                <a:rPr lang="en-US" dirty="0" err="1" smtClean="0">
                  <a:sym typeface="Math B"/>
                </a:rPr>
                <a:t>t</a:t>
              </a:r>
              <a:r>
                <a:rPr lang="en-US" baseline="-25000" dirty="0" err="1" smtClean="0">
                  <a:sym typeface="Math B"/>
                </a:rPr>
                <a:t>j</a:t>
              </a:r>
              <a:r>
                <a:rPr lang="en-US" dirty="0" smtClean="0">
                  <a:sym typeface="Math B"/>
                </a:rPr>
                <a:t>&gt;</a:t>
              </a:r>
              <a:r>
                <a:rPr lang="en-US" baseline="-25000" dirty="0" smtClean="0">
                  <a:sym typeface="Math B"/>
                </a:rPr>
                <a:t> </a:t>
              </a:r>
              <a:r>
                <a:rPr lang="en-US" dirty="0" smtClean="0">
                  <a:sym typeface="Math B"/>
                </a:rPr>
                <a:t>as </a:t>
              </a:r>
              <a:r>
                <a:rPr lang="en-US" dirty="0" smtClean="0"/>
                <a:t>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30000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 :  </a:t>
              </a:r>
              <a:r>
                <a:rPr lang="en-US" dirty="0" smtClean="0"/>
                <a:t>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&gt;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96200" y="2895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(T-VARIANT)</a:t>
              </a:r>
              <a:endParaRPr lang="en-US" dirty="0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5257800" y="1078468"/>
            <a:ext cx="3886200" cy="750332"/>
            <a:chOff x="4343400" y="4202668"/>
            <a:chExt cx="3886200" cy="750332"/>
          </a:xfrm>
        </p:grpSpPr>
        <p:sp>
          <p:nvSpPr>
            <p:cNvPr id="68" name="TextBox 67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 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i</a:t>
              </a:r>
              <a:endParaRPr lang="en-US" baseline="-25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3400" y="4583668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&lt;l 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&gt;  as T &lt;l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=</a:t>
              </a:r>
              <a:r>
                <a:rPr lang="en-US" dirty="0" err="1" smtClean="0">
                  <a:sym typeface="Symbol"/>
                </a:rPr>
                <a:t>t’</a:t>
              </a:r>
              <a:r>
                <a:rPr lang="en-US" baseline="-25000" dirty="0" err="1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-25000" dirty="0" smtClean="0">
                  <a:sym typeface="Symbol"/>
                </a:rPr>
                <a:t>  </a:t>
              </a:r>
              <a:r>
                <a:rPr lang="en-US" dirty="0" smtClean="0">
                  <a:sym typeface="Symbol"/>
                </a:rPr>
                <a:t>as T</a:t>
              </a:r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858000" y="44312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(E-VARIANT)</a:t>
              </a:r>
              <a:endParaRPr lang="en-US" dirty="0"/>
            </a:p>
          </p:txBody>
        </p:sp>
      </p:grpSp>
      <p:grpSp>
        <p:nvGrpSpPr>
          <p:cNvPr id="19" name="Group 76"/>
          <p:cNvGrpSpPr/>
          <p:nvPr/>
        </p:nvGrpSpPr>
        <p:grpSpPr>
          <a:xfrm>
            <a:off x="4572000" y="3581400"/>
            <a:ext cx="3657600" cy="978932"/>
            <a:chOff x="5486400" y="3810000"/>
            <a:chExt cx="3657600" cy="978932"/>
          </a:xfrm>
        </p:grpSpPr>
        <p:sp>
          <p:nvSpPr>
            <p:cNvPr id="72" name="TextBox 71"/>
            <p:cNvSpPr txBox="1"/>
            <p:nvPr/>
          </p:nvSpPr>
          <p:spPr>
            <a:xfrm>
              <a:off x="5486400" y="3810000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For each i , x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:T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i</a:t>
              </a:r>
              <a:r>
                <a:rPr lang="en-US" dirty="0" smtClean="0">
                  <a:sym typeface="Math B"/>
                </a:rPr>
                <a:t> : T</a:t>
              </a:r>
            </a:p>
            <a:p>
              <a:r>
                <a:rPr lang="en-US" dirty="0" smtClean="0">
                  <a:sym typeface="Symbol"/>
                </a:rPr>
                <a:t> </a:t>
              </a:r>
              <a:r>
                <a:rPr lang="en-US" dirty="0" smtClean="0">
                  <a:sym typeface="Math B"/>
                </a:rPr>
                <a:t>t : </a:t>
              </a:r>
              <a:r>
                <a:rPr lang="en-US" dirty="0" smtClean="0"/>
                <a:t>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T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</a:t>
              </a:r>
              <a:r>
                <a:rPr lang="en-US" baseline="30000" dirty="0" smtClean="0">
                  <a:sym typeface="Symbol"/>
                </a:rPr>
                <a:t>i 1..n</a:t>
              </a:r>
              <a:r>
                <a:rPr lang="en-US" dirty="0" smtClean="0">
                  <a:sym typeface="Symbol"/>
                </a:rPr>
                <a:t>&gt;</a:t>
              </a:r>
              <a:r>
                <a:rPr lang="en-US" baseline="30000" dirty="0" smtClean="0">
                  <a:sym typeface="Symbol"/>
                </a:rPr>
                <a:t> </a:t>
              </a:r>
              <a:endParaRPr lang="en-US" dirty="0" smtClean="0">
                <a:sym typeface="Math B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486400" y="44196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84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(T-CASE)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19800" y="44196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case t of  &lt;l</a:t>
              </a:r>
              <a:r>
                <a:rPr lang="en-US" baseline="-25000" dirty="0" smtClean="0"/>
                <a:t>i</a:t>
              </a:r>
              <a:r>
                <a:rPr lang="en-US" dirty="0" smtClean="0"/>
                <a:t> = 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&gt; </a:t>
              </a:r>
              <a:r>
                <a:rPr lang="en-US" dirty="0" smtClean="0">
                  <a:sym typeface="Symbol"/>
                </a:rPr>
                <a:t> t</a:t>
              </a:r>
              <a:r>
                <a:rPr lang="en-US" baseline="-25000" dirty="0" smtClean="0">
                  <a:sym typeface="Symbol"/>
                </a:rPr>
                <a:t>i</a:t>
              </a:r>
              <a:r>
                <a:rPr lang="en-US" dirty="0" smtClean="0">
                  <a:sym typeface="Symbol"/>
                </a:rPr>
                <a:t> </a:t>
              </a:r>
              <a:r>
                <a:rPr lang="en-US" baseline="30000" dirty="0" smtClean="0">
                  <a:sym typeface="Symbol"/>
                </a:rPr>
                <a:t>i 1..n </a:t>
              </a:r>
              <a:r>
                <a:rPr lang="en-US" dirty="0" smtClean="0">
                  <a:sym typeface="Symbol"/>
                </a:rPr>
                <a:t>: 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1676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PhyisicalAddr</a:t>
            </a:r>
            <a:r>
              <a:rPr lang="en-US" dirty="0" smtClean="0">
                <a:solidFill>
                  <a:schemeClr val="accent1"/>
                </a:solidFill>
              </a:rPr>
              <a:t> = {</a:t>
            </a:r>
            <a:r>
              <a:rPr lang="en-US" dirty="0" err="1" smtClean="0">
                <a:solidFill>
                  <a:schemeClr val="accent1"/>
                </a:solidFill>
              </a:rPr>
              <a:t>firstlast</a:t>
            </a:r>
            <a:r>
              <a:rPr lang="en-US" dirty="0" smtClean="0">
                <a:solidFill>
                  <a:schemeClr val="accent1"/>
                </a:solidFill>
              </a:rPr>
              <a:t>: String, </a:t>
            </a:r>
            <a:r>
              <a:rPr lang="en-US" dirty="0" err="1" smtClean="0">
                <a:solidFill>
                  <a:schemeClr val="accent1"/>
                </a:solidFill>
              </a:rPr>
              <a:t>add:String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21452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VirtualAddr</a:t>
            </a:r>
            <a:r>
              <a:rPr lang="en-US" dirty="0" smtClean="0">
                <a:solidFill>
                  <a:schemeClr val="accent1"/>
                </a:solidFill>
              </a:rPr>
              <a:t> = {name: String, </a:t>
            </a:r>
            <a:r>
              <a:rPr lang="en-US" dirty="0" err="1" smtClean="0">
                <a:solidFill>
                  <a:schemeClr val="accent1"/>
                </a:solidFill>
              </a:rPr>
              <a:t>email:String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590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Addr</a:t>
            </a:r>
            <a:r>
              <a:rPr lang="en-US" dirty="0" smtClean="0">
                <a:solidFill>
                  <a:schemeClr val="accent1"/>
                </a:solidFill>
              </a:rPr>
              <a:t> = &lt;physical: </a:t>
            </a:r>
            <a:r>
              <a:rPr lang="en-US" dirty="0" err="1" smtClean="0">
                <a:solidFill>
                  <a:schemeClr val="accent1"/>
                </a:solidFill>
              </a:rPr>
              <a:t>PhisicalAddr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virtual:VirtualAddr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4290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getName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a: </a:t>
            </a:r>
            <a:r>
              <a:rPr lang="en-US" dirty="0" err="1" smtClean="0">
                <a:sym typeface="Symbol"/>
              </a:rPr>
              <a:t>Addr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  	case a of</a:t>
            </a:r>
          </a:p>
          <a:p>
            <a:r>
              <a:rPr lang="en-US" dirty="0" smtClean="0">
                <a:sym typeface="Symbol"/>
              </a:rPr>
              <a:t>	     &lt;physical x&gt;  </a:t>
            </a:r>
            <a:r>
              <a:rPr lang="en-US" dirty="0" err="1" smtClean="0">
                <a:sym typeface="Symbol"/>
              </a:rPr>
              <a:t>x.firstlast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          |</a:t>
            </a:r>
          </a:p>
          <a:p>
            <a:r>
              <a:rPr lang="en-US" dirty="0" smtClean="0">
                <a:sym typeface="Symbol"/>
              </a:rPr>
              <a:t>                       &lt;</a:t>
            </a:r>
            <a:r>
              <a:rPr lang="en-US" dirty="0" err="1" smtClean="0">
                <a:sym typeface="Symbol"/>
              </a:rPr>
              <a:t>virtual:y</a:t>
            </a:r>
            <a:r>
              <a:rPr lang="en-US" dirty="0" smtClean="0">
                <a:sym typeface="Symbol"/>
              </a:rPr>
              <a:t>&gt;  y.name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1100" y="5955268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</a:rPr>
              <a:t>getName</a:t>
            </a:r>
            <a:r>
              <a:rPr lang="en-US" dirty="0" smtClean="0">
                <a:solidFill>
                  <a:srgbClr val="00B050"/>
                </a:solidFill>
              </a:rPr>
              <a:t> : </a:t>
            </a:r>
            <a:r>
              <a:rPr lang="en-US" dirty="0" err="1" smtClean="0">
                <a:solidFill>
                  <a:srgbClr val="00B050"/>
                </a:solidFill>
              </a:rPr>
              <a:t>Addr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 String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Typed Lambda Calculus</a:t>
            </a:r>
          </a:p>
        </p:txBody>
      </p:sp>
      <p:sp>
        <p:nvSpPr>
          <p:cNvPr id="733189" name="Text Box 5"/>
          <p:cNvSpPr txBox="1">
            <a:spLocks noChangeArrowheads="1"/>
          </p:cNvSpPr>
          <p:nvPr/>
        </p:nvSpPr>
        <p:spPr bwMode="auto">
          <a:xfrm>
            <a:off x="950913" y="1717675"/>
            <a:ext cx="5694362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33191" name="Text Box 7"/>
          <p:cNvSpPr txBox="1">
            <a:spLocks noChangeArrowheads="1"/>
          </p:cNvSpPr>
          <p:nvPr/>
        </p:nvSpPr>
        <p:spPr bwMode="auto">
          <a:xfrm>
            <a:off x="779463" y="4232275"/>
            <a:ext cx="5694362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9" grpId="0"/>
      <p:bldP spid="73319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(Optional Values)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6750" y="1600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OptionalNat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=&lt;none: Unit, some: Nat&gt;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750" y="20268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Table = Nat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OptionalNat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50" y="245340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emptyTable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n: </a:t>
            </a:r>
            <a:r>
              <a:rPr lang="en-US" dirty="0" smtClean="0"/>
              <a:t>Nat. &lt;</a:t>
            </a:r>
            <a:r>
              <a:rPr lang="en-US" dirty="0" err="1" smtClean="0"/>
              <a:t>none:unit</a:t>
            </a:r>
            <a:r>
              <a:rPr lang="en-US" dirty="0" smtClean="0"/>
              <a:t>&gt; as </a:t>
            </a:r>
            <a:r>
              <a:rPr lang="en-US" dirty="0" err="1" smtClean="0"/>
              <a:t>OptionalN</a:t>
            </a:r>
            <a:r>
              <a:rPr lang="en-US" dirty="0" err="1" smtClean="0">
                <a:sym typeface="Symbol"/>
              </a:rPr>
              <a:t>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750" y="3306604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case t (5) of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      &lt;</a:t>
            </a:r>
            <a:r>
              <a:rPr lang="en-US" dirty="0" err="1" smtClean="0">
                <a:sym typeface="Symbol"/>
              </a:rPr>
              <a:t>none:u</a:t>
            </a:r>
            <a:r>
              <a:rPr lang="en-US" dirty="0" smtClean="0">
                <a:sym typeface="Symbol"/>
              </a:rPr>
              <a:t>&gt;  99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|</a:t>
            </a:r>
            <a:br>
              <a:rPr lang="en-US" dirty="0" smtClean="0"/>
            </a:br>
            <a:r>
              <a:rPr lang="en-US" dirty="0" smtClean="0"/>
              <a:t>           &lt;</a:t>
            </a:r>
            <a:r>
              <a:rPr lang="en-US" dirty="0" err="1" smtClean="0"/>
              <a:t>some:v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 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50" y="4990803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extendTable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t: Table.   m: Nat. v: Nat.</a:t>
            </a:r>
          </a:p>
          <a:p>
            <a:r>
              <a:rPr lang="en-US" dirty="0" smtClean="0">
                <a:sym typeface="Symbol"/>
              </a:rPr>
              <a:t>          n: </a:t>
            </a:r>
            <a:r>
              <a:rPr lang="en-US" dirty="0" smtClean="0"/>
              <a:t>Nat.  </a:t>
            </a:r>
            <a:br>
              <a:rPr lang="en-US" dirty="0" smtClean="0"/>
            </a:br>
            <a:r>
              <a:rPr lang="en-US" dirty="0" smtClean="0"/>
              <a:t>             If equal n m then &lt;some=v&gt; as </a:t>
            </a:r>
            <a:r>
              <a:rPr lang="en-US" dirty="0" err="1" smtClean="0"/>
              <a:t>OptionalN</a:t>
            </a:r>
            <a:r>
              <a:rPr lang="en-US" dirty="0" err="1" smtClean="0">
                <a:sym typeface="Symbol"/>
              </a:rPr>
              <a:t>at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else t 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80003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emptyTable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:Table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6248400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extendTable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:Table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 Nat  Nat  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Table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564202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x : Nat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Weekday= &lt;</a:t>
            </a:r>
            <a:r>
              <a:rPr lang="en-US" dirty="0" err="1" smtClean="0">
                <a:solidFill>
                  <a:schemeClr val="accent1"/>
                </a:solidFill>
              </a:rPr>
              <a:t>monday:Unit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Tuesday:Unit</a:t>
            </a:r>
            <a:r>
              <a:rPr lang="en-US" dirty="0" smtClean="0">
                <a:solidFill>
                  <a:schemeClr val="accent1"/>
                </a:solidFill>
              </a:rPr>
              <a:t>, Wednesday  Unit, </a:t>
            </a:r>
            <a:r>
              <a:rPr lang="en-US" dirty="0" err="1" smtClean="0">
                <a:solidFill>
                  <a:schemeClr val="accent1"/>
                </a:solidFill>
              </a:rPr>
              <a:t>thursday:Unit,Friday</a:t>
            </a:r>
            <a:r>
              <a:rPr lang="en-US" dirty="0" smtClean="0">
                <a:solidFill>
                  <a:schemeClr val="accent1"/>
                </a:solidFill>
              </a:rPr>
              <a:t>: Unit&gt;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2438400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nextBuisnessDay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d: Weekday.</a:t>
            </a:r>
          </a:p>
          <a:p>
            <a:r>
              <a:rPr lang="en-US" dirty="0" smtClean="0">
                <a:sym typeface="Symbol"/>
              </a:rPr>
              <a:t>     case d of</a:t>
            </a:r>
          </a:p>
          <a:p>
            <a:r>
              <a:rPr lang="en-US" dirty="0" smtClean="0">
                <a:sym typeface="Symbol"/>
              </a:rPr>
              <a:t>          &lt;</a:t>
            </a:r>
            <a:r>
              <a:rPr lang="en-US" dirty="0" err="1" smtClean="0">
                <a:sym typeface="Symbol"/>
              </a:rPr>
              <a:t>monday:u</a:t>
            </a:r>
            <a:r>
              <a:rPr lang="en-US" dirty="0" smtClean="0">
                <a:sym typeface="Symbol"/>
              </a:rPr>
              <a:t>&gt;  &lt;</a:t>
            </a:r>
            <a:r>
              <a:rPr lang="en-US" dirty="0" err="1" smtClean="0">
                <a:sym typeface="Symbol"/>
              </a:rPr>
              <a:t>tuesday:unit</a:t>
            </a:r>
            <a:r>
              <a:rPr lang="en-US" dirty="0" smtClean="0">
                <a:sym typeface="Symbol"/>
              </a:rPr>
              <a:t>&gt; as Weekday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|</a:t>
            </a:r>
          </a:p>
          <a:p>
            <a:r>
              <a:rPr lang="en-US" dirty="0" smtClean="0"/>
              <a:t>        </a:t>
            </a:r>
            <a:r>
              <a:rPr lang="en-US" dirty="0" smtClean="0">
                <a:sym typeface="Symbol"/>
              </a:rPr>
              <a:t>&lt;</a:t>
            </a:r>
            <a:r>
              <a:rPr lang="en-US" dirty="0" err="1" smtClean="0">
                <a:sym typeface="Symbol"/>
              </a:rPr>
              <a:t>tuesday:u</a:t>
            </a:r>
            <a:r>
              <a:rPr lang="en-US" dirty="0" smtClean="0">
                <a:sym typeface="Symbol"/>
              </a:rPr>
              <a:t>&gt;  &lt;</a:t>
            </a:r>
            <a:r>
              <a:rPr lang="en-US" dirty="0" err="1" smtClean="0">
                <a:sym typeface="Symbol"/>
              </a:rPr>
              <a:t>wednesday:unit</a:t>
            </a:r>
            <a:r>
              <a:rPr lang="en-US" dirty="0" smtClean="0">
                <a:sym typeface="Symbol"/>
              </a:rPr>
              <a:t>&gt; as Weekday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| </a:t>
            </a:r>
          </a:p>
          <a:p>
            <a:r>
              <a:rPr lang="en-US" dirty="0" smtClean="0"/>
              <a:t>         </a:t>
            </a:r>
            <a:r>
              <a:rPr lang="en-US" dirty="0" smtClean="0">
                <a:sym typeface="Symbol"/>
              </a:rPr>
              <a:t>&lt;</a:t>
            </a:r>
            <a:r>
              <a:rPr lang="en-US" dirty="0" err="1" smtClean="0">
                <a:sym typeface="Symbol"/>
              </a:rPr>
              <a:t>wednesday:u</a:t>
            </a:r>
            <a:r>
              <a:rPr lang="en-US" dirty="0" smtClean="0">
                <a:sym typeface="Symbol"/>
              </a:rPr>
              <a:t>&gt;  &lt;</a:t>
            </a:r>
            <a:r>
              <a:rPr lang="en-US" dirty="0" err="1" smtClean="0">
                <a:sym typeface="Symbol"/>
              </a:rPr>
              <a:t>thursday:unit</a:t>
            </a:r>
            <a:r>
              <a:rPr lang="en-US" dirty="0" smtClean="0">
                <a:sym typeface="Symbol"/>
              </a:rPr>
              <a:t>&gt; as Weekday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| </a:t>
            </a:r>
          </a:p>
          <a:p>
            <a:r>
              <a:rPr lang="en-US" dirty="0" smtClean="0">
                <a:sym typeface="Symbol"/>
              </a:rPr>
              <a:t>        &lt;</a:t>
            </a:r>
            <a:r>
              <a:rPr lang="en-US" dirty="0" err="1" smtClean="0">
                <a:sym typeface="Symbol"/>
              </a:rPr>
              <a:t>thursday:u</a:t>
            </a:r>
            <a:r>
              <a:rPr lang="en-US" dirty="0" smtClean="0">
                <a:sym typeface="Symbol"/>
              </a:rPr>
              <a:t>&gt;  &lt;</a:t>
            </a:r>
            <a:r>
              <a:rPr lang="en-US" dirty="0" err="1" smtClean="0">
                <a:sym typeface="Symbol"/>
              </a:rPr>
              <a:t>friday:unit</a:t>
            </a:r>
            <a:r>
              <a:rPr lang="en-US" dirty="0" smtClean="0">
                <a:sym typeface="Symbol"/>
              </a:rPr>
              <a:t>&gt; as Weekday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| 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ym typeface="Symbol"/>
              </a:rPr>
              <a:t>&lt;</a:t>
            </a:r>
            <a:r>
              <a:rPr lang="en-US" dirty="0" err="1" smtClean="0">
                <a:sym typeface="Symbol"/>
              </a:rPr>
              <a:t>friday:u</a:t>
            </a:r>
            <a:r>
              <a:rPr lang="en-US" dirty="0" smtClean="0">
                <a:sym typeface="Symbol"/>
              </a:rPr>
              <a:t>&gt;  &lt;</a:t>
            </a:r>
            <a:r>
              <a:rPr lang="en-US" dirty="0" err="1" smtClean="0">
                <a:sym typeface="Symbol"/>
              </a:rPr>
              <a:t>monday:unit</a:t>
            </a:r>
            <a:r>
              <a:rPr lang="en-US" dirty="0" smtClean="0">
                <a:sym typeface="Symbol"/>
              </a:rPr>
              <a:t>&gt; as Weekday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107668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nextBuisnessDay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:Weekday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Weekday 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Single-Field Variant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&lt;l: 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Single-Field Variant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dollars2euros =</a:t>
            </a:r>
            <a:r>
              <a:rPr lang="en-US" dirty="0" smtClean="0">
                <a:sym typeface="Symbol"/>
              </a:rPr>
              <a:t>d : Float.  </a:t>
            </a:r>
            <a:r>
              <a:rPr lang="en-US" dirty="0" err="1" smtClean="0">
                <a:sym typeface="Symbol"/>
              </a:rPr>
              <a:t>timesfloat</a:t>
            </a:r>
            <a:r>
              <a:rPr lang="en-US" dirty="0" smtClean="0">
                <a:sym typeface="Symbol"/>
              </a:rPr>
              <a:t> d 1.325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52243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euros2dollars =</a:t>
            </a:r>
            <a:r>
              <a:rPr lang="en-US" dirty="0" smtClean="0">
                <a:sym typeface="Symbol"/>
              </a:rPr>
              <a:t>d : Float.  </a:t>
            </a:r>
            <a:r>
              <a:rPr lang="en-US" dirty="0" err="1" smtClean="0">
                <a:sym typeface="Symbol"/>
              </a:rPr>
              <a:t>timesfloat</a:t>
            </a:r>
            <a:r>
              <a:rPr lang="en-US" dirty="0" smtClean="0">
                <a:sym typeface="Symbol"/>
              </a:rPr>
              <a:t> d 0.883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08287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mybankbalance</a:t>
            </a:r>
            <a:r>
              <a:rPr lang="en-US" dirty="0" smtClean="0"/>
              <a:t> =39.5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664331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euros2dollars (dollars2euros </a:t>
            </a:r>
            <a:r>
              <a:rPr lang="en-US" dirty="0" err="1" smtClean="0"/>
              <a:t>mybankbalance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720375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dollars2euros (dollars2euros </a:t>
            </a:r>
            <a:r>
              <a:rPr lang="en-US" dirty="0" err="1" smtClean="0"/>
              <a:t>mybankbalance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2024221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dollars2euros :  Float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Float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080265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euros2dollars :  Float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Float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136309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mybankbalance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  Float 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192353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39.49: Float 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6248400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50.660: Float  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7" grpId="0"/>
      <p:bldP spid="18" grpId="0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Single-Field Variant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990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DollarAmount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&lt;dollars: float&gt;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419279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EuroAmount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&lt;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float&gt;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84795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dollars2euros =</a:t>
            </a:r>
            <a:r>
              <a:rPr lang="en-US" dirty="0" smtClean="0">
                <a:sym typeface="Symbol"/>
              </a:rPr>
              <a:t>d : </a:t>
            </a:r>
            <a:r>
              <a:rPr lang="en-US" dirty="0" err="1" smtClean="0">
                <a:sym typeface="Symbol"/>
              </a:rPr>
              <a:t>DollarAmount</a:t>
            </a:r>
            <a:r>
              <a:rPr lang="en-US" dirty="0" smtClean="0">
                <a:sym typeface="Symbol"/>
              </a:rPr>
              <a:t>.  </a:t>
            </a:r>
          </a:p>
          <a:p>
            <a:r>
              <a:rPr lang="en-US" dirty="0" smtClean="0">
                <a:sym typeface="Symbol"/>
              </a:rPr>
              <a:t>    case d of &lt;dollars= x&gt; </a:t>
            </a:r>
            <a:r>
              <a:rPr lang="en-US" dirty="0" err="1" smtClean="0">
                <a:sym typeface="Symbol"/>
              </a:rPr>
              <a:t>timesfloat</a:t>
            </a:r>
            <a:r>
              <a:rPr lang="en-US" dirty="0" smtClean="0">
                <a:sym typeface="Symbol"/>
              </a:rPr>
              <a:t> x 1.325 as </a:t>
            </a:r>
            <a:r>
              <a:rPr lang="en-US" dirty="0" err="1" smtClean="0">
                <a:sym typeface="Symbol"/>
              </a:rPr>
              <a:t>EuroAmount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982315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euros2dollars =</a:t>
            </a:r>
            <a:r>
              <a:rPr lang="en-US" dirty="0" smtClean="0">
                <a:sym typeface="Symbol"/>
              </a:rPr>
              <a:t>d : </a:t>
            </a:r>
            <a:r>
              <a:rPr lang="en-US" dirty="0" err="1" smtClean="0">
                <a:sym typeface="Symbol"/>
              </a:rPr>
              <a:t>EuroAmount</a:t>
            </a:r>
            <a:r>
              <a:rPr lang="en-US" dirty="0" smtClean="0">
                <a:sym typeface="Symbol"/>
              </a:rPr>
              <a:t>.  </a:t>
            </a:r>
          </a:p>
          <a:p>
            <a:r>
              <a:rPr lang="en-US" dirty="0" smtClean="0">
                <a:sym typeface="Symbol"/>
              </a:rPr>
              <a:t>    case d of &lt;</a:t>
            </a:r>
            <a:r>
              <a:rPr lang="en-US" dirty="0" err="1" smtClean="0">
                <a:sym typeface="Symbol"/>
              </a:rPr>
              <a:t>euros</a:t>
            </a:r>
            <a:r>
              <a:rPr lang="en-US" dirty="0" smtClean="0">
                <a:sym typeface="Symbol"/>
              </a:rPr>
              <a:t>= x&gt; </a:t>
            </a:r>
            <a:r>
              <a:rPr lang="en-US" dirty="0" err="1" smtClean="0">
                <a:sym typeface="Symbol"/>
              </a:rPr>
              <a:t>timesfloat</a:t>
            </a:r>
            <a:r>
              <a:rPr lang="en-US" dirty="0" smtClean="0">
                <a:sym typeface="Symbol"/>
              </a:rPr>
              <a:t> x 0.883 as </a:t>
            </a:r>
            <a:r>
              <a:rPr lang="en-US" dirty="0" err="1" smtClean="0">
                <a:sym typeface="Symbol"/>
              </a:rPr>
              <a:t>DollarAmount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116672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mybankbalance</a:t>
            </a:r>
            <a:r>
              <a:rPr lang="en-US" dirty="0" smtClean="0"/>
              <a:t> =&lt;dollars: 39.5&gt; as </a:t>
            </a:r>
            <a:r>
              <a:rPr lang="en-US" dirty="0" err="1" smtClean="0"/>
              <a:t>DollarAmount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497403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euros2dollars (dollars2euros </a:t>
            </a:r>
            <a:r>
              <a:rPr lang="en-US" dirty="0" err="1" smtClean="0"/>
              <a:t>mybankbalance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583138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dollars2euros (dollars2euros </a:t>
            </a:r>
            <a:r>
              <a:rPr lang="en-US" dirty="0" err="1" smtClean="0">
                <a:solidFill>
                  <a:srgbClr val="FF0000"/>
                </a:solidFill>
              </a:rPr>
              <a:t>mybankbalance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53636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dollars2euros :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DollarAmount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EuroAmmount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3687993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euros2dollars :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EuroAmount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DollarAmmount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545351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mybalance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DollarAmount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402709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39.49 : 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DollarAmount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626006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Math B"/>
              </a:rPr>
              <a:t> error type mismatch dollars2euros expect an argument of type </a:t>
            </a:r>
            <a:r>
              <a:rPr lang="en-US" dirty="0" err="1" smtClean="0">
                <a:solidFill>
                  <a:srgbClr val="FF0000"/>
                </a:solidFill>
                <a:sym typeface="Math B"/>
              </a:rPr>
              <a:t>DollarAmmount</a:t>
            </a:r>
            <a:r>
              <a:rPr lang="en-US" dirty="0" smtClean="0">
                <a:solidFill>
                  <a:srgbClr val="FF0000"/>
                </a:solidFill>
                <a:sym typeface="Math B"/>
              </a:rPr>
              <a:t> and not </a:t>
            </a:r>
            <a:r>
              <a:rPr lang="en-US" dirty="0" err="1" smtClean="0">
                <a:solidFill>
                  <a:srgbClr val="FF0000"/>
                </a:solidFill>
                <a:sym typeface="Math B"/>
              </a:rPr>
              <a:t>EuroAmmount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investigating the type at runtime</a:t>
            </a:r>
          </a:p>
          <a:p>
            <a:r>
              <a:rPr lang="en-US" dirty="0" smtClean="0"/>
              <a:t>Data which spans multiple machines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Recursion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15240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ff = </a:t>
            </a:r>
            <a:r>
              <a:rPr lang="en-US" dirty="0" smtClean="0">
                <a:sym typeface="Symbol"/>
              </a:rPr>
              <a:t> </a:t>
            </a:r>
            <a:r>
              <a:rPr lang="en-US" dirty="0" err="1" smtClean="0">
                <a:sym typeface="Symbol"/>
              </a:rPr>
              <a:t>ie</a:t>
            </a:r>
            <a:r>
              <a:rPr lang="en-US" dirty="0" smtClean="0">
                <a:sym typeface="Symbol"/>
              </a:rPr>
              <a:t>: Nat  </a:t>
            </a:r>
            <a:r>
              <a:rPr lang="en-US" dirty="0" err="1" smtClean="0">
                <a:sym typeface="Symbol"/>
              </a:rPr>
              <a:t>Bool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          x. Nat.</a:t>
            </a:r>
          </a:p>
          <a:p>
            <a:r>
              <a:rPr lang="en-US" dirty="0" smtClean="0">
                <a:sym typeface="Symbol"/>
              </a:rPr>
              <a:t>               if </a:t>
            </a:r>
            <a:r>
              <a:rPr lang="en-US" dirty="0" err="1" smtClean="0">
                <a:sym typeface="Symbol"/>
              </a:rPr>
              <a:t>iszero</a:t>
            </a:r>
            <a:r>
              <a:rPr lang="en-US" dirty="0" smtClean="0">
                <a:sym typeface="Symbol"/>
              </a:rPr>
              <a:t> x then true</a:t>
            </a:r>
          </a:p>
          <a:p>
            <a:r>
              <a:rPr lang="en-US" dirty="0" smtClean="0">
                <a:sym typeface="Symbol"/>
              </a:rPr>
              <a:t>               else if </a:t>
            </a:r>
            <a:r>
              <a:rPr lang="en-US" dirty="0" err="1" smtClean="0">
                <a:sym typeface="Symbol"/>
              </a:rPr>
              <a:t>iszero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sym typeface="Symbol"/>
              </a:rPr>
              <a:t>pred</a:t>
            </a:r>
            <a:r>
              <a:rPr lang="en-US" dirty="0" smtClean="0">
                <a:sym typeface="Symbol"/>
              </a:rPr>
              <a:t> x) then false</a:t>
            </a:r>
          </a:p>
          <a:p>
            <a:r>
              <a:rPr lang="en-US" dirty="0" smtClean="0">
                <a:sym typeface="Symbol"/>
              </a:rPr>
              <a:t>               else </a:t>
            </a:r>
            <a:r>
              <a:rPr lang="en-US" dirty="0" err="1" smtClean="0">
                <a:sym typeface="Symbol"/>
              </a:rPr>
              <a:t>ie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sym typeface="Symbol"/>
              </a:rPr>
              <a:t>pred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sym typeface="Symbol"/>
              </a:rPr>
              <a:t>pred</a:t>
            </a:r>
            <a:r>
              <a:rPr lang="en-US" dirty="0" smtClean="0">
                <a:sym typeface="Symbol"/>
              </a:rPr>
              <a:t> x))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338218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iseven</a:t>
            </a:r>
            <a:r>
              <a:rPr lang="en-US" dirty="0" smtClean="0"/>
              <a:t> = fix ff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413237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iseven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" y="3007090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ff :  Nat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Bool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 (Nat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Bool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)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" y="3757278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</a:t>
            </a:r>
            <a:r>
              <a:rPr lang="en-US" dirty="0" err="1" smtClean="0">
                <a:solidFill>
                  <a:srgbClr val="00B050"/>
                </a:solidFill>
                <a:sym typeface="Math B"/>
              </a:rPr>
              <a:t>iseven</a:t>
            </a:r>
            <a:r>
              <a:rPr lang="en-US" dirty="0" smtClean="0">
                <a:solidFill>
                  <a:srgbClr val="00B050"/>
                </a:solidFill>
                <a:sym typeface="Math B"/>
              </a:rPr>
              <a:t> :  Nat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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Bool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4507468"/>
            <a:ext cx="65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Math B"/>
              </a:rPr>
              <a:t> false: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Bool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Recursion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fix t		</a:t>
            </a:r>
            <a:r>
              <a:rPr lang="en-US" dirty="0" err="1" smtClean="0"/>
              <a:t>fixedpoint</a:t>
            </a:r>
            <a:r>
              <a:rPr lang="en-US" dirty="0" smtClean="0"/>
              <a:t> of 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8" name="Group 10"/>
          <p:cNvGrpSpPr/>
          <p:nvPr/>
        </p:nvGrpSpPr>
        <p:grpSpPr>
          <a:xfrm>
            <a:off x="228600" y="42672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Symbol"/>
                </a:rPr>
                <a:t>T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	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fix t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(T-FIX)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6200" y="1752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fix (x.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: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  [x </a:t>
            </a:r>
            <a:r>
              <a:rPr lang="en-US" dirty="0" smtClean="0">
                <a:sym typeface="Math C"/>
              </a:rPr>
              <a:t>(fix </a:t>
            </a:r>
            <a:r>
              <a:rPr lang="en-US" dirty="0" smtClean="0">
                <a:sym typeface="Symbol"/>
              </a:rPr>
              <a:t>(x.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: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)]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(E-</a:t>
            </a:r>
            <a:r>
              <a:rPr lang="en-US" dirty="0" err="1" smtClean="0">
                <a:sym typeface="Symbol"/>
              </a:rPr>
              <a:t>FixBeta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9" name="Group 32"/>
          <p:cNvGrpSpPr/>
          <p:nvPr/>
        </p:nvGrpSpPr>
        <p:grpSpPr>
          <a:xfrm>
            <a:off x="4343400" y="2667000"/>
            <a:ext cx="2362200" cy="750332"/>
            <a:chOff x="4343400" y="2667000"/>
            <a:chExt cx="23622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667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fix t  fix t’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(E-FIX)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14800" y="4431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derived forms</a:t>
            </a:r>
            <a:endParaRPr lang="en-US" dirty="0" smtClean="0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33800" y="51932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ym typeface="Symbol"/>
              </a:rPr>
              <a:t>letrec</a:t>
            </a:r>
            <a:r>
              <a:rPr lang="en-US" dirty="0" smtClean="0">
                <a:sym typeface="Symbol"/>
              </a:rPr>
              <a:t>  x: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 =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in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ym typeface="Math B"/>
              </a:rPr>
              <a:t> let x =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Math C"/>
              </a:rPr>
              <a:t>fix </a:t>
            </a:r>
            <a:r>
              <a:rPr lang="en-US" dirty="0" smtClean="0">
                <a:sym typeface="Symbol"/>
              </a:rPr>
              <a:t>(x: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.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))  in t</a:t>
            </a:r>
            <a:r>
              <a:rPr lang="en-US" baseline="-25000" dirty="0" smtClean="0">
                <a:sym typeface="Symbol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50" grpId="0"/>
      <p:bldP spid="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Constructs a list of items</a:t>
            </a:r>
          </a:p>
          <a:p>
            <a:r>
              <a:rPr lang="en-US" dirty="0" smtClean="0"/>
              <a:t>Straightforward to define</a:t>
            </a:r>
          </a:p>
          <a:p>
            <a:r>
              <a:rPr lang="en-US" dirty="0" smtClean="0"/>
              <a:t>Becomes more interesting with polymorphism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(Chapter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mechanism to mutate the store</a:t>
            </a:r>
          </a:p>
          <a:p>
            <a:r>
              <a:rPr lang="en-US" dirty="0" smtClean="0"/>
              <a:t>Create aliases</a:t>
            </a:r>
          </a:p>
          <a:p>
            <a:r>
              <a:rPr lang="en-US" dirty="0" smtClean="0"/>
              <a:t>Type safety can be enforced if free is not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Text Box 11"/>
          <p:cNvSpPr txBox="1">
            <a:spLocks noChangeArrowheads="1"/>
          </p:cNvSpPr>
          <p:nvPr/>
        </p:nvSpPr>
        <p:spPr bwMode="auto">
          <a:xfrm>
            <a:off x="4937125" y="2794000"/>
            <a:ext cx="28686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 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t’</a:t>
            </a:r>
            <a:r>
              <a:rPr lang="en-US" sz="2000" baseline="-25000" dirty="0"/>
              <a:t>1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SOS for Simple Typed Lambda Calculus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7038" y="1717675"/>
            <a:ext cx="436403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7813" y="3602038"/>
            <a:ext cx="3836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v::=                     values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    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abstraction values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5588" y="4879975"/>
            <a:ext cx="4852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251450" y="1801813"/>
            <a:ext cx="30686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t</a:t>
            </a:r>
            <a:r>
              <a:rPr lang="en-US" sz="2000" baseline="-25000">
                <a:sym typeface="Symbol" pitchFamily="18" charset="2"/>
              </a:rPr>
              <a:t>2</a:t>
            </a:r>
          </a:p>
        </p:txBody>
      </p:sp>
      <p:sp>
        <p:nvSpPr>
          <p:cNvPr id="43023" name="Line 8"/>
          <p:cNvSpPr>
            <a:spLocks noChangeShapeType="1"/>
          </p:cNvSpPr>
          <p:nvPr/>
        </p:nvSpPr>
        <p:spPr bwMode="auto">
          <a:xfrm flipV="1">
            <a:off x="5060950" y="2768600"/>
            <a:ext cx="25082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0"/>
          <p:cNvSpPr txBox="1">
            <a:spLocks noChangeArrowheads="1"/>
          </p:cNvSpPr>
          <p:nvPr/>
        </p:nvSpPr>
        <p:spPr bwMode="auto">
          <a:xfrm>
            <a:off x="5205412" y="2346325"/>
            <a:ext cx="31765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t’</a:t>
            </a:r>
            <a:r>
              <a:rPr lang="en-US" sz="2000" baseline="-25000" dirty="0">
                <a:sym typeface="Symbol" pitchFamily="18" charset="2"/>
              </a:rPr>
              <a:t>1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43027" name="Text Box 12"/>
          <p:cNvSpPr txBox="1">
            <a:spLocks noChangeArrowheads="1"/>
          </p:cNvSpPr>
          <p:nvPr/>
        </p:nvSpPr>
        <p:spPr bwMode="auto">
          <a:xfrm>
            <a:off x="7650163" y="2552700"/>
            <a:ext cx="1295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(E-APP1)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927600" y="3422650"/>
            <a:ext cx="4008438" cy="844550"/>
            <a:chOff x="3110" y="1118"/>
            <a:chExt cx="2525" cy="532"/>
          </a:xfrm>
        </p:grpSpPr>
        <p:sp>
          <p:nvSpPr>
            <p:cNvPr id="43018" name="Line 14"/>
            <p:cNvSpPr>
              <a:spLocks noChangeShapeType="1"/>
            </p:cNvSpPr>
            <p:nvPr/>
          </p:nvSpPr>
          <p:spPr bwMode="auto">
            <a:xfrm flipV="1">
              <a:off x="3188" y="1384"/>
              <a:ext cx="158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110" y="1118"/>
              <a:ext cx="2525" cy="532"/>
              <a:chOff x="3110" y="1118"/>
              <a:chExt cx="2525" cy="532"/>
            </a:xfrm>
          </p:grpSpPr>
          <p:sp>
            <p:nvSpPr>
              <p:cNvPr id="43020" name="Text Box 16"/>
              <p:cNvSpPr txBox="1">
                <a:spLocks noChangeArrowheads="1"/>
              </p:cNvSpPr>
              <p:nvPr/>
            </p:nvSpPr>
            <p:spPr bwMode="auto">
              <a:xfrm>
                <a:off x="3237" y="1118"/>
                <a:ext cx="2001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 t’</a:t>
                </a:r>
                <a:r>
                  <a:rPr lang="en-US" sz="2000" baseline="-25000" dirty="0">
                    <a:sym typeface="Symbol" pitchFamily="18" charset="2"/>
                  </a:rPr>
                  <a:t>2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43021" name="Text Box 17"/>
              <p:cNvSpPr txBox="1">
                <a:spLocks noChangeArrowheads="1"/>
              </p:cNvSpPr>
              <p:nvPr/>
            </p:nvSpPr>
            <p:spPr bwMode="auto">
              <a:xfrm>
                <a:off x="3110" y="1400"/>
                <a:ext cx="180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sym typeface="Symbol" pitchFamily="18" charset="2"/>
                  </a:rPr>
                  <a:t> </a:t>
                </a: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 </a:t>
                </a:r>
                <a:r>
                  <a:rPr lang="en-US" sz="2000" dirty="0"/>
                  <a:t>t’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43022" name="Text Box 18"/>
              <p:cNvSpPr txBox="1">
                <a:spLocks noChangeArrowheads="1"/>
              </p:cNvSpPr>
              <p:nvPr/>
            </p:nvSpPr>
            <p:spPr bwMode="auto">
              <a:xfrm>
                <a:off x="4819" y="1248"/>
                <a:ext cx="816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(E-APP2)</a:t>
                </a:r>
              </a:p>
            </p:txBody>
          </p:sp>
        </p:grpSp>
      </p:grpSp>
      <p:sp>
        <p:nvSpPr>
          <p:cNvPr id="735257" name="Text Box 25"/>
          <p:cNvSpPr txBox="1">
            <a:spLocks noChangeArrowheads="1"/>
          </p:cNvSpPr>
          <p:nvPr/>
        </p:nvSpPr>
        <p:spPr bwMode="auto">
          <a:xfrm>
            <a:off x="3294063" y="4519613"/>
            <a:ext cx="573087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(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baseline="-25000" dirty="0">
                <a:solidFill>
                  <a:srgbClr val="00B0F0"/>
                </a:solidFill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. t</a:t>
            </a:r>
            <a:r>
              <a:rPr lang="en-US" baseline="-25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[x </a:t>
            </a:r>
            <a:r>
              <a:rPr lang="en-US" dirty="0" smtClean="0">
                <a:sym typeface="Math C" pitchFamily="2" charset="2"/>
              </a:rPr>
              <a:t>v</a:t>
            </a:r>
            <a:r>
              <a:rPr lang="en-US" baseline="-25000" dirty="0" smtClean="0">
                <a:sym typeface="Math C" pitchFamily="2" charset="2"/>
              </a:rPr>
              <a:t>2</a:t>
            </a:r>
            <a:r>
              <a:rPr lang="en-US" dirty="0">
                <a:sym typeface="Math C" pitchFamily="2" charset="2"/>
              </a:rPr>
              <a:t>] t</a:t>
            </a:r>
            <a:r>
              <a:rPr lang="en-US" baseline="-25000" dirty="0">
                <a:sym typeface="Math C" pitchFamily="2" charset="2"/>
              </a:rPr>
              <a:t>12  </a:t>
            </a:r>
            <a:r>
              <a:rPr lang="en-US" dirty="0">
                <a:sym typeface="Math C" pitchFamily="2" charset="2"/>
              </a:rPr>
              <a:t>(</a:t>
            </a:r>
            <a:r>
              <a:rPr lang="en-US" dirty="0">
                <a:sym typeface="Symbol" pitchFamily="18" charset="2"/>
              </a:rPr>
              <a:t>E-APPABS)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ref 5;</a:t>
            </a:r>
          </a:p>
          <a:p>
            <a:r>
              <a:rPr lang="en-US" dirty="0" smtClean="0"/>
              <a:t>r : Ref Nat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4016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!r ;</a:t>
            </a:r>
          </a:p>
          <a:p>
            <a:r>
              <a:rPr lang="en-US" dirty="0" smtClean="0"/>
              <a:t>5 :  Nat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3922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:= 7;</a:t>
            </a:r>
          </a:p>
          <a:p>
            <a:r>
              <a:rPr lang="en-US" dirty="0" smtClean="0"/>
              <a:t>unit :  Unit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5352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!r ;</a:t>
            </a:r>
          </a:p>
          <a:p>
            <a:r>
              <a:rPr lang="en-US" dirty="0" smtClean="0"/>
              <a:t>7 :  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and Sequencing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:= 7;</a:t>
            </a:r>
          </a:p>
          <a:p>
            <a:r>
              <a:rPr lang="en-US" dirty="0" smtClean="0"/>
              <a:t>unit :  Unit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!r ;</a:t>
            </a:r>
          </a:p>
          <a:p>
            <a:r>
              <a:rPr lang="en-US" dirty="0" smtClean="0"/>
              <a:t>7 :  Nat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0780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 :=</a:t>
            </a:r>
            <a:r>
              <a:rPr lang="en-US" dirty="0" err="1" smtClean="0"/>
              <a:t>succ</a:t>
            </a:r>
            <a:r>
              <a:rPr lang="en-US" dirty="0" smtClean="0"/>
              <a:t>(!r) ; !r)</a:t>
            </a:r>
          </a:p>
          <a:p>
            <a:r>
              <a:rPr lang="en-US" dirty="0" smtClean="0"/>
              <a:t>8 :  Nat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9924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 :=</a:t>
            </a:r>
            <a:r>
              <a:rPr lang="en-US" dirty="0" err="1" smtClean="0"/>
              <a:t>succ</a:t>
            </a:r>
            <a:r>
              <a:rPr lang="en-US" dirty="0" smtClean="0"/>
              <a:t>(!r) ;  r : </a:t>
            </a:r>
            <a:r>
              <a:rPr lang="en-US" dirty="0" err="1" smtClean="0"/>
              <a:t>succ</a:t>
            </a:r>
            <a:r>
              <a:rPr lang="en-US" dirty="0" smtClean="0"/>
              <a:t>(!r); r := </a:t>
            </a:r>
            <a:r>
              <a:rPr lang="en-US" dirty="0" err="1" smtClean="0"/>
              <a:t>succ</a:t>
            </a:r>
            <a:r>
              <a:rPr lang="en-US" dirty="0" smtClean="0"/>
              <a:t>(!r) ; !r)</a:t>
            </a:r>
          </a:p>
          <a:p>
            <a:r>
              <a:rPr lang="en-US" dirty="0" smtClean="0"/>
              <a:t>11 :  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Aliasing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:= 7;</a:t>
            </a:r>
          </a:p>
          <a:p>
            <a:r>
              <a:rPr lang="en-US" dirty="0" smtClean="0"/>
              <a:t>unit :  Unit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743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= r ;</a:t>
            </a:r>
          </a:p>
          <a:p>
            <a:r>
              <a:rPr lang="en-US" dirty="0" smtClean="0"/>
              <a:t>s :  ref Nat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505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 :=</a:t>
            </a:r>
            <a:r>
              <a:rPr lang="en-US" dirty="0" err="1" smtClean="0"/>
              <a:t>succ</a:t>
            </a:r>
            <a:r>
              <a:rPr lang="en-US" dirty="0" smtClean="0"/>
              <a:t>(!r) ; !s)</a:t>
            </a:r>
          </a:p>
          <a:p>
            <a:r>
              <a:rPr lang="en-US" dirty="0" smtClean="0"/>
              <a:t>8 :  Nat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 := 1 ;  a := !b)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4724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 := !b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Operations like free can create dangling references</a:t>
            </a:r>
          </a:p>
          <a:p>
            <a:pPr lvl="1"/>
            <a:r>
              <a:rPr lang="en-US" dirty="0" smtClean="0"/>
              <a:t>Confusing</a:t>
            </a:r>
          </a:p>
          <a:p>
            <a:pPr lvl="1"/>
            <a:r>
              <a:rPr lang="en-US" dirty="0" smtClean="0"/>
              <a:t>Violate type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419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  = ref(5); free(x) ; y = ref(true))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2743200" y="12192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</a:t>
            </a:r>
            <a:r>
              <a:rPr lang="en-US" dirty="0">
                <a:sym typeface="Math B" pitchFamily="2" charset="2"/>
              </a:rPr>
              <a:t> t : T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47800" y="2133600"/>
            <a:ext cx="4575176" cy="776288"/>
            <a:chOff x="3038" y="2986"/>
            <a:chExt cx="2882" cy="489"/>
          </a:xfrm>
        </p:grpSpPr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</a:t>
              </a:r>
              <a:r>
                <a:rPr lang="en-US" sz="2000" dirty="0" smtClean="0">
                  <a:cs typeface="Times New Roman" pitchFamily="18" charset="0"/>
                </a:rPr>
                <a:t> </a:t>
              </a:r>
              <a:r>
                <a:rPr lang="en-US" sz="2000" dirty="0"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t </a:t>
              </a:r>
              <a:r>
                <a:rPr lang="en-US" sz="2000" dirty="0">
                  <a:cs typeface="Times New Roman" pitchFamily="18" charset="0"/>
                  <a:sym typeface="Math B" pitchFamily="2" charset="2"/>
                </a:rPr>
                <a:t>: 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T</a:t>
              </a:r>
              <a:endParaRPr lang="en-US" sz="2000" dirty="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52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ym typeface="Symbol" pitchFamily="18" charset="2"/>
                </a:rPr>
                <a:t></a:t>
              </a:r>
              <a:r>
                <a:rPr lang="en-US" sz="2000" dirty="0">
                  <a:sym typeface="Math B" pitchFamily="2" charset="2"/>
                </a:rPr>
                <a:t> </a:t>
              </a:r>
              <a:r>
                <a:rPr lang="en-US" sz="2000" dirty="0" smtClean="0">
                  <a:sym typeface="Math B" pitchFamily="2" charset="2"/>
                </a:rPr>
                <a:t>ref t </a:t>
              </a:r>
              <a:r>
                <a:rPr lang="en-US" sz="2000" dirty="0">
                  <a:sym typeface="Math B" pitchFamily="2" charset="2"/>
                </a:rPr>
                <a:t>: </a:t>
              </a:r>
              <a:r>
                <a:rPr lang="en-US" sz="2000" dirty="0" smtClean="0">
                  <a:sym typeface="Math B" pitchFamily="2" charset="2"/>
                </a:rPr>
                <a:t>ref T</a:t>
              </a:r>
              <a:endParaRPr lang="en-US" sz="2000" baseline="-25000" dirty="0">
                <a:sym typeface="Symbol" pitchFamily="18" charset="2"/>
              </a:endParaRPr>
            </a:p>
          </p:txBody>
        </p:sp>
        <p:sp>
          <p:nvSpPr>
            <p:cNvPr id="44053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(</a:t>
              </a:r>
              <a:r>
                <a:rPr lang="en-US" sz="2000" dirty="0" smtClean="0"/>
                <a:t>T-REF)</a:t>
              </a:r>
              <a:endParaRPr lang="en-US" sz="2000" dirty="0"/>
            </a:p>
          </p:txBody>
        </p:sp>
      </p:grp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sz="3600" dirty="0" smtClean="0"/>
              <a:t>T</a:t>
            </a:r>
            <a:r>
              <a:rPr lang="en-US" sz="3600" dirty="0" smtClean="0">
                <a:cs typeface="Times New Roman" pitchFamily="18" charset="0"/>
              </a:rPr>
              <a:t>ype Rules for References</a:t>
            </a:r>
          </a:p>
        </p:txBody>
      </p:sp>
      <p:grpSp>
        <p:nvGrpSpPr>
          <p:cNvPr id="23" name="Group 12"/>
          <p:cNvGrpSpPr>
            <a:grpSpLocks/>
          </p:cNvGrpSpPr>
          <p:nvPr/>
        </p:nvGrpSpPr>
        <p:grpSpPr bwMode="auto">
          <a:xfrm>
            <a:off x="1447800" y="3490912"/>
            <a:ext cx="4575176" cy="776288"/>
            <a:chOff x="3038" y="2986"/>
            <a:chExt cx="2882" cy="489"/>
          </a:xfrm>
        </p:grpSpPr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</a:t>
              </a:r>
              <a:r>
                <a:rPr lang="en-US" sz="2000" dirty="0" smtClean="0">
                  <a:cs typeface="Times New Roman" pitchFamily="18" charset="0"/>
                </a:rPr>
                <a:t> </a:t>
              </a:r>
              <a:r>
                <a:rPr lang="en-US" sz="2000" dirty="0"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t :ref  T</a:t>
              </a:r>
              <a:endParaRPr lang="en-US" sz="2000" dirty="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ym typeface="Symbol" pitchFamily="18" charset="2"/>
                </a:rPr>
                <a:t></a:t>
              </a:r>
              <a:r>
                <a:rPr lang="en-US" sz="2000" dirty="0">
                  <a:sym typeface="Math B" pitchFamily="2" charset="2"/>
                </a:rPr>
                <a:t> </a:t>
              </a:r>
              <a:r>
                <a:rPr lang="en-US" sz="2000" dirty="0" smtClean="0">
                  <a:sym typeface="Math B" pitchFamily="2" charset="2"/>
                </a:rPr>
                <a:t>!t </a:t>
              </a:r>
              <a:r>
                <a:rPr lang="en-US" sz="2000" dirty="0">
                  <a:sym typeface="Math B" pitchFamily="2" charset="2"/>
                </a:rPr>
                <a:t>: </a:t>
              </a:r>
              <a:r>
                <a:rPr lang="en-US" sz="2000" dirty="0" smtClean="0">
                  <a:sym typeface="Math B" pitchFamily="2" charset="2"/>
                </a:rPr>
                <a:t> T</a:t>
              </a:r>
              <a:endParaRPr lang="en-US" sz="2000" baseline="-25000" dirty="0">
                <a:sym typeface="Symbol" pitchFamily="18" charset="2"/>
              </a:endParaRPr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(</a:t>
              </a:r>
              <a:r>
                <a:rPr lang="en-US" sz="2000" dirty="0" smtClean="0"/>
                <a:t>T-DEREF)</a:t>
              </a:r>
              <a:endParaRPr lang="en-US" sz="20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295400" y="4710112"/>
            <a:ext cx="4575176" cy="776288"/>
            <a:chOff x="1295400" y="4710112"/>
            <a:chExt cx="4575176" cy="776288"/>
          </a:xfrm>
        </p:grpSpPr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1371600" y="4710112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</a:t>
              </a:r>
              <a:r>
                <a:rPr lang="en-US" sz="2000" dirty="0" smtClean="0">
                  <a:cs typeface="Times New Roman" pitchFamily="18" charset="0"/>
                </a:rPr>
                <a:t> </a:t>
              </a:r>
              <a:r>
                <a:rPr lang="en-US" sz="2000" dirty="0"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cs typeface="Times New Roman" pitchFamily="18" charset="0"/>
                  <a:sym typeface="Math B" pitchFamily="2" charset="2"/>
                </a:rPr>
                <a:t>1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 :ref  T</a:t>
              </a:r>
              <a:endParaRPr lang="en-US" sz="2000" dirty="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1295400" y="5086350"/>
              <a:ext cx="3157538" cy="4000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ym typeface="Symbol" pitchFamily="18" charset="2"/>
                </a:rPr>
                <a:t></a:t>
              </a:r>
              <a:r>
                <a:rPr lang="en-US" sz="2000" dirty="0">
                  <a:sym typeface="Math B" pitchFamily="2" charset="2"/>
                </a:rPr>
                <a:t> </a:t>
              </a:r>
              <a:r>
                <a:rPr lang="en-US" sz="2000" dirty="0" smtClean="0">
                  <a:sym typeface="Math B" pitchFamily="2" charset="2"/>
                </a:rPr>
                <a:t>t</a:t>
              </a:r>
              <a:r>
                <a:rPr lang="en-US" sz="2000" baseline="-25000" dirty="0" smtClean="0">
                  <a:sym typeface="Math B" pitchFamily="2" charset="2"/>
                </a:rPr>
                <a:t>1</a:t>
              </a:r>
              <a:r>
                <a:rPr lang="en-US" sz="2000" dirty="0" smtClean="0">
                  <a:sym typeface="Math B" pitchFamily="2" charset="2"/>
                </a:rPr>
                <a:t> := t</a:t>
              </a:r>
              <a:r>
                <a:rPr lang="en-US" sz="2000" baseline="-25000" dirty="0" smtClean="0">
                  <a:sym typeface="Math B" pitchFamily="2" charset="2"/>
                </a:rPr>
                <a:t>2</a:t>
              </a:r>
              <a:r>
                <a:rPr lang="en-US" sz="2000" dirty="0" smtClean="0">
                  <a:sym typeface="Math B" pitchFamily="2" charset="2"/>
                </a:rPr>
                <a:t> </a:t>
              </a:r>
              <a:r>
                <a:rPr lang="en-US" sz="2000" dirty="0">
                  <a:sym typeface="Math B" pitchFamily="2" charset="2"/>
                </a:rPr>
                <a:t>: </a:t>
              </a:r>
              <a:r>
                <a:rPr lang="en-US" sz="2000" dirty="0" smtClean="0">
                  <a:sym typeface="Math B" pitchFamily="2" charset="2"/>
                </a:rPr>
                <a:t>Unit</a:t>
              </a:r>
              <a:endParaRPr lang="en-US" sz="2000" baseline="-25000" dirty="0">
                <a:sym typeface="Symbol" pitchFamily="18" charset="2"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 flipV="1">
              <a:off x="1416050" y="5119687"/>
              <a:ext cx="2795588" cy="79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4267201" y="4875212"/>
              <a:ext cx="16033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(</a:t>
              </a:r>
              <a:r>
                <a:rPr lang="en-US" sz="2000" dirty="0" smtClean="0"/>
                <a:t>T-DEREF)</a:t>
              </a:r>
              <a:endParaRPr lang="en-US" sz="2000" dirty="0"/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3149600" y="4724400"/>
              <a:ext cx="195580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</a:t>
              </a:r>
              <a:r>
                <a:rPr lang="en-US" sz="2000" dirty="0" smtClean="0">
                  <a:cs typeface="Times New Roman" pitchFamily="18" charset="0"/>
                </a:rPr>
                <a:t> </a:t>
              </a:r>
              <a:r>
                <a:rPr lang="en-US" sz="2000" dirty="0">
                  <a:cs typeface="Times New Roman" pitchFamily="18" charset="0"/>
                  <a:sym typeface="Math B" pitchFamily="2" charset="2"/>
                </a:rPr>
                <a:t> 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 smtClean="0"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 smtClean="0">
                  <a:cs typeface="Times New Roman" pitchFamily="18" charset="0"/>
                  <a:sym typeface="Math B" pitchFamily="2" charset="2"/>
                </a:rPr>
                <a:t> : T</a:t>
              </a:r>
              <a:endParaRPr lang="en-US" sz="2000" dirty="0"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allocate memory</a:t>
            </a:r>
          </a:p>
          <a:p>
            <a:r>
              <a:rPr lang="en-US" dirty="0" smtClean="0"/>
              <a:t>Record types of locations</a:t>
            </a:r>
          </a:p>
          <a:p>
            <a:r>
              <a:rPr lang="en-US" dirty="0" smtClean="0"/>
              <a:t>Can be recorded at compile-time</a:t>
            </a:r>
          </a:p>
          <a:p>
            <a:r>
              <a:rPr lang="en-US" dirty="0" smtClean="0"/>
              <a:t>Preserve type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Typed lambda calculus can be extended to cover many programming language features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Not meant for programming</a:t>
            </a:r>
          </a:p>
          <a:p>
            <a:r>
              <a:rPr lang="en-US" dirty="0" smtClean="0"/>
              <a:t>It is possible to enforce type safety in realistic situations</a:t>
            </a:r>
          </a:p>
          <a:p>
            <a:r>
              <a:rPr lang="en-US" dirty="0" smtClean="0"/>
              <a:t>Combine with </a:t>
            </a:r>
            <a:r>
              <a:rPr lang="en-US" smtClean="0"/>
              <a:t>runtime techniques</a:t>
            </a:r>
            <a:endParaRPr lang="en-US" dirty="0" smtClean="0"/>
          </a:p>
          <a:p>
            <a:r>
              <a:rPr lang="en-US" dirty="0" smtClean="0"/>
              <a:t>Impact language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1636713"/>
            <a:ext cx="4364038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98438" y="3919538"/>
            <a:ext cx="4699000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90500" y="5238750"/>
            <a:ext cx="4291013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</a:rPr>
              <a:t>::=                       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                    empty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      , x : T</a:t>
            </a:r>
            <a:r>
              <a:rPr lang="en-US" sz="2000" dirty="0">
                <a:solidFill>
                  <a:srgbClr val="00B0F0"/>
                </a:solidFill>
              </a:rPr>
              <a:t>        term variable binding</a:t>
            </a: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5049838" y="14224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>
                <a:solidFill>
                  <a:srgbClr val="00B0F0"/>
                </a:solidFill>
                <a:sym typeface="Math B" pitchFamily="2" charset="2"/>
              </a:rPr>
              <a:t> t : 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87938" y="1984375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x : T</a:t>
              </a: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68826" y="2889250"/>
            <a:ext cx="4575176" cy="773113"/>
            <a:chOff x="3038" y="2986"/>
            <a:chExt cx="2882" cy="487"/>
          </a:xfrm>
        </p:grpSpPr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,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x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</a:rPr>
                <a:t>1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52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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.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: </a:t>
              </a:r>
              <a:r>
                <a:rPr lang="en-US" sz="2000" smtClean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T</a:t>
              </a:r>
              <a:r>
                <a:rPr lang="en-US" sz="2000" baseline="-25000" dirty="0">
                  <a:solidFill>
                    <a:srgbClr val="00B0F0"/>
                  </a:solidFill>
                  <a:sym typeface="Symbol" pitchFamily="18" charset="2"/>
                </a:rPr>
                <a:t>2</a:t>
              </a:r>
            </a:p>
          </p:txBody>
        </p:sp>
        <p:sp>
          <p:nvSpPr>
            <p:cNvPr id="44053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4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349750" y="3886200"/>
            <a:ext cx="4794251" cy="774700"/>
            <a:chOff x="2672" y="3447"/>
            <a:chExt cx="3020" cy="488"/>
          </a:xfrm>
        </p:grpSpPr>
        <p:sp>
          <p:nvSpPr>
            <p:cNvPr id="44046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1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: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Math B" pitchFamily="2" charset="2"/>
                </a:rPr>
                <a:t>12</a:t>
              </a:r>
              <a:endParaRPr lang="en-US" sz="2000" baseline="-2500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4048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49" name="Text Box 21"/>
            <p:cNvSpPr txBox="1">
              <a:spLocks noChangeArrowheads="1"/>
            </p:cNvSpPr>
            <p:nvPr/>
          </p:nvSpPr>
          <p:spPr bwMode="auto">
            <a:xfrm>
              <a:off x="4682" y="3552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(T-APP)</a:t>
              </a:r>
            </a:p>
          </p:txBody>
        </p:sp>
        <p:sp>
          <p:nvSpPr>
            <p:cNvPr id="44050" name="Text Box 22"/>
            <p:cNvSpPr txBox="1">
              <a:spLocks noChangeArrowheads="1"/>
            </p:cNvSpPr>
            <p:nvPr/>
          </p:nvSpPr>
          <p:spPr bwMode="auto">
            <a:xfrm>
              <a:off x="3836" y="3447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sz="3600" smtClean="0"/>
              <a:t>T</a:t>
            </a:r>
            <a:r>
              <a:rPr lang="en-US" sz="3600" smtClean="0">
                <a:cs typeface="Times New Roman" pitchFamily="18" charset="0"/>
              </a:rPr>
              <a:t>ype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the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Uniqueness of types</a:t>
            </a:r>
          </a:p>
          <a:p>
            <a:r>
              <a:rPr lang="en-US" dirty="0" smtClean="0"/>
              <a:t>Linear time type checking</a:t>
            </a:r>
          </a:p>
          <a:p>
            <a:r>
              <a:rPr lang="en-US" dirty="0" smtClean="0"/>
              <a:t>Type Safety </a:t>
            </a:r>
          </a:p>
          <a:p>
            <a:pPr lvl="1"/>
            <a:r>
              <a:rPr lang="en-US" dirty="0" smtClean="0"/>
              <a:t>Well typed programs cannot go wrong</a:t>
            </a:r>
          </a:p>
          <a:p>
            <a:pPr lvl="2"/>
            <a:r>
              <a:rPr lang="en-US" dirty="0" smtClean="0"/>
              <a:t>No undefined semantics</a:t>
            </a:r>
          </a:p>
          <a:p>
            <a:pPr lvl="2"/>
            <a:r>
              <a:rPr lang="en-US" dirty="0" smtClean="0"/>
              <a:t>No runtime checks</a:t>
            </a:r>
          </a:p>
          <a:p>
            <a:pPr lvl="1"/>
            <a:r>
              <a:rPr lang="en-US" dirty="0" smtClean="0"/>
              <a:t>If t is well typed then either t is a value or there exists an evaluation step t </a:t>
            </a:r>
            <a:r>
              <a:rPr lang="en-US" dirty="0" smtClean="0">
                <a:sym typeface="Symbol"/>
              </a:rPr>
              <a:t> t’ [Progress]</a:t>
            </a:r>
          </a:p>
          <a:p>
            <a:pPr lvl="1"/>
            <a:r>
              <a:rPr lang="en-US" dirty="0" smtClean="0">
                <a:sym typeface="Symbol"/>
              </a:rPr>
              <a:t>If t is well typed and </a:t>
            </a:r>
            <a:r>
              <a:rPr lang="en-US" dirty="0" smtClean="0"/>
              <a:t>there exists an evaluation step t </a:t>
            </a:r>
            <a:r>
              <a:rPr lang="en-US" dirty="0" smtClean="0">
                <a:sym typeface="Symbol"/>
              </a:rPr>
              <a:t> t’  then t’ is also well typed [Preservation]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unit		constant unit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112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unit		constant unit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1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Unit		</a:t>
            </a:r>
            <a:r>
              <a:rPr lang="en-US" dirty="0" err="1" smtClean="0"/>
              <a:t>unit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2487" y="1371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1905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unit : Unit 	(T-Unit)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8687" y="3392269"/>
            <a:ext cx="197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derived forms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25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;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Math B"/>
              </a:rPr>
              <a:t>	 (</a:t>
            </a:r>
            <a:r>
              <a:rPr lang="en-US" dirty="0" smtClean="0">
                <a:sym typeface="Symbol"/>
              </a:rPr>
              <a:t>x. Unit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where x FV(t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953000" y="242673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t as T : T 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Ascription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</a:t>
            </a:r>
          </a:p>
          <a:p>
            <a:r>
              <a:rPr lang="en-US" dirty="0" smtClean="0"/>
              <a:t>    t as T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2487" y="1371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91000" y="4724400"/>
            <a:ext cx="4410074" cy="920750"/>
            <a:chOff x="4276725" y="4708525"/>
            <a:chExt cx="4410074" cy="92075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276725" y="5232400"/>
              <a:ext cx="2868613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 as T</a:t>
              </a:r>
              <a:r>
                <a:rPr lang="en-US" sz="2000" dirty="0" smtClean="0">
                  <a:sym typeface="Symbol" pitchFamily="18" charset="2"/>
                </a:rPr>
                <a:t> </a:t>
              </a:r>
              <a:r>
                <a:rPr lang="en-US" sz="2000" dirty="0" smtClean="0"/>
                <a:t>t’</a:t>
              </a:r>
              <a:endParaRPr lang="en-US" sz="2000" baseline="-25000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V="1">
              <a:off x="4400550" y="5207000"/>
              <a:ext cx="2508250" cy="11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4545012" y="47085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 </a:t>
              </a:r>
              <a:r>
                <a:rPr lang="en-US" sz="2000" dirty="0">
                  <a:sym typeface="Symbol" pitchFamily="18" charset="2"/>
                </a:rPr>
                <a:t> t</a:t>
              </a:r>
              <a:r>
                <a:rPr lang="en-US" sz="2000" dirty="0" smtClean="0">
                  <a:sym typeface="Symbol" pitchFamily="18" charset="2"/>
                </a:rPr>
                <a:t>’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6989762" y="4991100"/>
              <a:ext cx="1697037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(E-ASCRIBE1)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68813" y="3352800"/>
            <a:ext cx="3806825" cy="409575"/>
            <a:chOff x="4468813" y="6067425"/>
            <a:chExt cx="3806825" cy="409575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468813" y="60801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v as T </a:t>
              </a:r>
              <a:r>
                <a:rPr lang="en-US" sz="2000" dirty="0">
                  <a:sym typeface="Symbol" pitchFamily="18" charset="2"/>
                </a:rPr>
                <a:t> </a:t>
              </a:r>
              <a:r>
                <a:rPr lang="en-US" sz="2000" dirty="0" smtClean="0">
                  <a:sym typeface="Symbol" pitchFamily="18" charset="2"/>
                </a:rPr>
                <a:t>v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705600" y="6067425"/>
              <a:ext cx="1570038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(E-ASCRIBE)</a:t>
              </a:r>
              <a:endParaRPr lang="en-US" sz="2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00600" y="205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t : T 	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876800" y="2426732"/>
            <a:ext cx="228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9000" y="212193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(T-ASCRIBE)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Bindings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4364038" cy="178510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x: </a:t>
            </a:r>
            <a:r>
              <a:rPr lang="en-US" sz="2000" dirty="0" smtClean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</a:t>
            </a:r>
            <a:r>
              <a:rPr lang="en-US" sz="2000" dirty="0" smtClean="0"/>
              <a:t>abstraction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B0F0"/>
                </a:solidFill>
              </a:rPr>
              <a:t>     let x = t</a:t>
            </a:r>
            <a:r>
              <a:rPr lang="en-US" sz="2000" baseline="-25000" dirty="0" smtClean="0">
                <a:solidFill>
                  <a:srgbClr val="00B0F0"/>
                </a:solidFill>
              </a:rPr>
              <a:t>1</a:t>
            </a:r>
            <a:r>
              <a:rPr lang="en-US" sz="2000" dirty="0" smtClean="0">
                <a:solidFill>
                  <a:srgbClr val="00B0F0"/>
                </a:solidFill>
              </a:rPr>
              <a:t> in t</a:t>
            </a:r>
            <a:r>
              <a:rPr lang="en-US" sz="2000" baseline="-25000" dirty="0" smtClean="0">
                <a:solidFill>
                  <a:srgbClr val="00B0F0"/>
                </a:solidFill>
              </a:rPr>
              <a:t>2                 </a:t>
            </a:r>
            <a:r>
              <a:rPr lang="en-US" sz="2000" dirty="0" smtClean="0">
                <a:solidFill>
                  <a:srgbClr val="00B0F0"/>
                </a:solidFill>
              </a:rPr>
              <a:t>let binding     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657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New Evaluation Rules extend  t 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 t’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let x = v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in t</a:t>
            </a:r>
            <a:r>
              <a:rPr lang="en-US" baseline="-25000" dirty="0" smtClean="0">
                <a:solidFill>
                  <a:srgbClr val="00B0F0"/>
                </a:solidFill>
              </a:rPr>
              <a:t>2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 [x </a:t>
            </a:r>
            <a:r>
              <a:rPr lang="en-US" dirty="0" smtClean="0">
                <a:solidFill>
                  <a:srgbClr val="00B0F0"/>
                </a:solidFill>
                <a:sym typeface="Math C"/>
              </a:rPr>
              <a:t>v</a:t>
            </a:r>
            <a:r>
              <a:rPr lang="en-US" baseline="-25000" dirty="0" smtClean="0">
                <a:solidFill>
                  <a:srgbClr val="00B0F0"/>
                </a:solidFill>
                <a:sym typeface="Math C"/>
              </a:rPr>
              <a:t>1</a:t>
            </a:r>
            <a:r>
              <a:rPr lang="en-US" dirty="0" smtClean="0">
                <a:solidFill>
                  <a:srgbClr val="00B0F0"/>
                </a:solidFill>
                <a:sym typeface="Math C"/>
              </a:rPr>
              <a:t>] t2	(E-LETV)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4724400"/>
            <a:ext cx="4267200" cy="826532"/>
            <a:chOff x="838200" y="4724400"/>
            <a:chExt cx="4267200" cy="826532"/>
          </a:xfrm>
        </p:grpSpPr>
        <p:grpSp>
          <p:nvGrpSpPr>
            <p:cNvPr id="10" name="Group 9"/>
            <p:cNvGrpSpPr/>
            <p:nvPr/>
          </p:nvGrpSpPr>
          <p:grpSpPr>
            <a:xfrm>
              <a:off x="838200" y="4724400"/>
              <a:ext cx="3810000" cy="826532"/>
              <a:chOff x="838200" y="4724400"/>
              <a:chExt cx="3810000" cy="82653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38200" y="5181600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let x = t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1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in t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2 </a:t>
                </a:r>
                <a:r>
                  <a:rPr lang="en-US" dirty="0" smtClean="0">
                    <a:solidFill>
                      <a:srgbClr val="00B0F0"/>
                    </a:solidFill>
                    <a:sym typeface="Symbol"/>
                  </a:rPr>
                  <a:t>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let x = t’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1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in t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2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14400" y="4724400"/>
                <a:ext cx="32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t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1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F0"/>
                    </a:solidFill>
                    <a:sym typeface="Symbol"/>
                  </a:rPr>
                  <a:t> t’</a:t>
                </a:r>
                <a:r>
                  <a:rPr lang="en-US" baseline="-25000" dirty="0" smtClean="0">
                    <a:solidFill>
                      <a:srgbClr val="00B0F0"/>
                    </a:solidFill>
                    <a:sym typeface="Symbol"/>
                  </a:rPr>
                  <a:t>1</a:t>
                </a:r>
                <a:endParaRPr lang="en-US" baseline="-25000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H="1">
                <a:off x="914400" y="5105400"/>
                <a:ext cx="3200400" cy="0"/>
              </a:xfrm>
              <a:prstGeom prst="line">
                <a:avLst/>
              </a:prstGeom>
              <a:ln w="254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4267200" y="4876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(E-LET)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029200" y="3657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Typing Rules extend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</a:t>
            </a:r>
            <a:r>
              <a:rPr lang="en-US" dirty="0" smtClean="0">
                <a:solidFill>
                  <a:srgbClr val="FF0000"/>
                </a:solidFill>
                <a:sym typeface="Math B"/>
              </a:rPr>
              <a:t> </a:t>
            </a:r>
            <a:r>
              <a:rPr lang="en-US" dirty="0" smtClean="0">
                <a:solidFill>
                  <a:srgbClr val="FF0000"/>
                </a:solidFill>
              </a:rPr>
              <a:t>t : 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648200" y="4724400"/>
            <a:ext cx="4267200" cy="826532"/>
            <a:chOff x="4648200" y="4724400"/>
            <a:chExt cx="4267200" cy="826532"/>
          </a:xfrm>
        </p:grpSpPr>
        <p:sp>
          <p:nvSpPr>
            <p:cNvPr id="17" name="TextBox 16"/>
            <p:cNvSpPr txBox="1"/>
            <p:nvPr/>
          </p:nvSpPr>
          <p:spPr>
            <a:xfrm>
              <a:off x="4648200" y="51816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FF0000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rgbClr val="FF0000"/>
                  </a:solidFill>
                </a:rPr>
                <a:t>let x =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 in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  </a:t>
              </a:r>
              <a:r>
                <a:rPr lang="en-US" dirty="0" smtClean="0">
                  <a:solidFill>
                    <a:srgbClr val="FF0000"/>
                  </a:solidFill>
                </a:rPr>
                <a:t>: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24400" y="4724400"/>
              <a:ext cx="3200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</a:t>
              </a:r>
              <a:r>
                <a:rPr lang="en-US" dirty="0" smtClean="0">
                  <a:solidFill>
                    <a:srgbClr val="FF0000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rgbClr val="FF0000"/>
                  </a:solidFill>
                </a:rPr>
                <a:t>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  : T    </a:t>
              </a:r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, x:T </a:t>
              </a:r>
              <a:r>
                <a:rPr lang="en-US" dirty="0" smtClean="0">
                  <a:solidFill>
                    <a:srgbClr val="FF0000"/>
                  </a:solidFill>
                  <a:sym typeface="Math B"/>
                </a:rPr>
                <a:t> </a:t>
              </a:r>
              <a:r>
                <a:rPr lang="en-US" dirty="0" smtClean="0">
                  <a:solidFill>
                    <a:srgbClr val="FF0000"/>
                  </a:solidFill>
                </a:rPr>
                <a:t>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</a:rPr>
                <a:t>  : 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</a:p>
            <a:p>
              <a:endParaRPr lang="en-US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724400" y="5105400"/>
              <a:ext cx="3200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077200" y="4876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(T-LET)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Pairs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 ::= ….		Terms:</a:t>
            </a:r>
          </a:p>
          <a:p>
            <a:r>
              <a:rPr lang="en-US" dirty="0" smtClean="0"/>
              <a:t>   {t, t}		pair</a:t>
            </a:r>
          </a:p>
          <a:p>
            <a:r>
              <a:rPr lang="en-US" dirty="0" smtClean="0"/>
              <a:t>   t.1		first projection</a:t>
            </a:r>
          </a:p>
          <a:p>
            <a:r>
              <a:rPr lang="en-US" dirty="0" smtClean="0"/>
              <a:t>   t.2		second projection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{v, v}		pair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	pair 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087" y="38862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8600" y="4267200"/>
            <a:ext cx="3733800" cy="814864"/>
            <a:chOff x="4800600" y="2373868"/>
            <a:chExt cx="3733800" cy="814864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  </a:t>
              </a:r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{t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,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}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 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2514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(T-Pair)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148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Evaluation Rules extends </a:t>
            </a:r>
            <a:r>
              <a:rPr lang="en-US" dirty="0" smtClean="0">
                <a:sym typeface="Symbol"/>
              </a:rPr>
              <a:t>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{v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v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}. 1  v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(E-PairBeta1)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220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{v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v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}. 2  v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(E-PairBeta2)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43400" y="2667000"/>
            <a:ext cx="2362200" cy="750332"/>
            <a:chOff x="4343400" y="2667000"/>
            <a:chExt cx="2362200" cy="750332"/>
          </a:xfrm>
        </p:grpSpPr>
        <p:sp>
          <p:nvSpPr>
            <p:cNvPr id="21" name="TextBox 20"/>
            <p:cNvSpPr txBox="1"/>
            <p:nvPr/>
          </p:nvSpPr>
          <p:spPr>
            <a:xfrm>
              <a:off x="4343400" y="2667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t.1  t’.1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15000" y="2895600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(E-Proj1)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43400" y="3661489"/>
            <a:ext cx="2362200" cy="750332"/>
            <a:chOff x="4343400" y="2667000"/>
            <a:chExt cx="2362200" cy="750332"/>
          </a:xfrm>
        </p:grpSpPr>
        <p:sp>
          <p:nvSpPr>
            <p:cNvPr id="35" name="TextBox 34"/>
            <p:cNvSpPr txBox="1"/>
            <p:nvPr/>
          </p:nvSpPr>
          <p:spPr>
            <a:xfrm>
              <a:off x="4343400" y="2667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  t’</a:t>
              </a:r>
              <a:endParaRPr lang="en-US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43400" y="3048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t.2  t’.2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343400" y="3048000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715000" y="2895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(E-Proj2)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343400" y="4655978"/>
            <a:ext cx="2514600" cy="750332"/>
            <a:chOff x="4343400" y="4202668"/>
            <a:chExt cx="2514600" cy="750332"/>
          </a:xfrm>
        </p:grpSpPr>
        <p:sp>
          <p:nvSpPr>
            <p:cNvPr id="40" name="TextBox 39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1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5836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{t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,t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}  {t’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,t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}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867400" y="4431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(E-Pair1)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343400" y="5650468"/>
            <a:ext cx="2514600" cy="750332"/>
            <a:chOff x="4343400" y="4202668"/>
            <a:chExt cx="2514600" cy="750332"/>
          </a:xfrm>
        </p:grpSpPr>
        <p:sp>
          <p:nvSpPr>
            <p:cNvPr id="46" name="TextBox 45"/>
            <p:cNvSpPr txBox="1"/>
            <p:nvPr/>
          </p:nvSpPr>
          <p:spPr>
            <a:xfrm>
              <a:off x="4495800" y="42026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  t’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43400" y="45836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{v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,t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}  {v</a:t>
              </a:r>
              <a:r>
                <a:rPr lang="en-US" baseline="-25000" dirty="0" smtClean="0">
                  <a:sym typeface="Symbol"/>
                </a:rPr>
                <a:t>1</a:t>
              </a:r>
              <a:r>
                <a:rPr lang="en-US" dirty="0" smtClean="0">
                  <a:sym typeface="Symbol"/>
                </a:rPr>
                <a:t>,t’</a:t>
              </a:r>
              <a:r>
                <a:rPr lang="en-US" baseline="-25000" dirty="0" smtClean="0">
                  <a:sym typeface="Symbol"/>
                </a:rPr>
                <a:t>2</a:t>
              </a:r>
              <a:r>
                <a:rPr lang="en-US" dirty="0" smtClean="0">
                  <a:sym typeface="Symbol"/>
                </a:rPr>
                <a:t>}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495800" y="4583668"/>
              <a:ext cx="1219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867400" y="4431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(E-Pair2)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8600" y="5105400"/>
            <a:ext cx="3810000" cy="814864"/>
            <a:chOff x="4800600" y="2373868"/>
            <a:chExt cx="3810000" cy="814864"/>
          </a:xfrm>
        </p:grpSpPr>
        <p:sp>
          <p:nvSpPr>
            <p:cNvPr id="51" name="TextBox 50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 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 T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t.1 : 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(T-Proj1)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52400" y="5943600"/>
            <a:ext cx="3810000" cy="814864"/>
            <a:chOff x="4800600" y="2373868"/>
            <a:chExt cx="3810000" cy="814864"/>
          </a:xfrm>
        </p:grpSpPr>
        <p:sp>
          <p:nvSpPr>
            <p:cNvPr id="57" name="TextBox 56"/>
            <p:cNvSpPr txBox="1"/>
            <p:nvPr/>
          </p:nvSpPr>
          <p:spPr>
            <a:xfrm>
              <a:off x="4800600" y="23738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t: 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 T</a:t>
              </a:r>
              <a:r>
                <a:rPr lang="en-US" baseline="-25000" dirty="0" smtClean="0">
                  <a:sym typeface="Symbol"/>
                </a:rPr>
                <a:t>2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 t.2 : 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	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67600" y="2514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(T-Proj2)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2515</Words>
  <Application>Microsoft Office PowerPoint</Application>
  <PresentationFormat>On-screen Show (4:3)</PresentationFormat>
  <Paragraphs>459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Office Theme</vt:lpstr>
      <vt:lpstr>Extensions to Typed Lambda Calculus</vt:lpstr>
      <vt:lpstr>Simple Typed Lambda Calculus</vt:lpstr>
      <vt:lpstr>SOS for Simple Typed Lambda Calculus</vt:lpstr>
      <vt:lpstr>Type Rules</vt:lpstr>
      <vt:lpstr>Properties of the type system</vt:lpstr>
      <vt:lpstr>Unit type</vt:lpstr>
      <vt:lpstr>Ascription</vt:lpstr>
      <vt:lpstr>Let Bindings</vt:lpstr>
      <vt:lpstr>Pairs</vt:lpstr>
      <vt:lpstr>Examples</vt:lpstr>
      <vt:lpstr>Tuples</vt:lpstr>
      <vt:lpstr>Records</vt:lpstr>
      <vt:lpstr>Pattern Matching</vt:lpstr>
      <vt:lpstr>Sums</vt:lpstr>
      <vt:lpstr>A Simple Example</vt:lpstr>
      <vt:lpstr>Sums and Uniqueness of types</vt:lpstr>
      <vt:lpstr>Sums with Unique Types</vt:lpstr>
      <vt:lpstr>Variants </vt:lpstr>
      <vt:lpstr>A Simple Example</vt:lpstr>
      <vt:lpstr>Options (Optional Values)</vt:lpstr>
      <vt:lpstr>Enumeration</vt:lpstr>
      <vt:lpstr>Single-Field Variant</vt:lpstr>
      <vt:lpstr>Motivating Single-Field Variant</vt:lpstr>
      <vt:lpstr>Using Single-Field Variant</vt:lpstr>
      <vt:lpstr>Dynamic</vt:lpstr>
      <vt:lpstr>General Recursion</vt:lpstr>
      <vt:lpstr>Recursion</vt:lpstr>
      <vt:lpstr>Lists</vt:lpstr>
      <vt:lpstr>References (Chapter 13)</vt:lpstr>
      <vt:lpstr>Basics</vt:lpstr>
      <vt:lpstr>Side Effects and Sequencing</vt:lpstr>
      <vt:lpstr>References and Aliasing</vt:lpstr>
      <vt:lpstr>Dangling References</vt:lpstr>
      <vt:lpstr>Type Rules for References</vt:lpstr>
      <vt:lpstr>Evaluating References</vt:lpstr>
      <vt:lpstr>Summary</vt:lpstr>
      <vt:lpstr>Custom Show 1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Typed Lambda Calculus</dc:title>
  <dc:creator>sagiv</dc:creator>
  <cp:lastModifiedBy>sagiv</cp:lastModifiedBy>
  <cp:revision>173</cp:revision>
  <dcterms:created xsi:type="dcterms:W3CDTF">2012-05-07T08:21:35Z</dcterms:created>
  <dcterms:modified xsi:type="dcterms:W3CDTF">2012-05-22T05:42:29Z</dcterms:modified>
</cp:coreProperties>
</file>