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3" r:id="rId1"/>
  </p:sldMasterIdLst>
  <p:notesMasterIdLst>
    <p:notesMasterId r:id="rId49"/>
  </p:notesMasterIdLst>
  <p:handoutMasterIdLst>
    <p:handoutMasterId r:id="rId50"/>
  </p:handoutMasterIdLst>
  <p:sldIdLst>
    <p:sldId id="426" r:id="rId2"/>
    <p:sldId id="486" r:id="rId3"/>
    <p:sldId id="487" r:id="rId4"/>
    <p:sldId id="555" r:id="rId5"/>
    <p:sldId id="556" r:id="rId6"/>
    <p:sldId id="557" r:id="rId7"/>
    <p:sldId id="488" r:id="rId8"/>
    <p:sldId id="489" r:id="rId9"/>
    <p:sldId id="490" r:id="rId10"/>
    <p:sldId id="491" r:id="rId11"/>
    <p:sldId id="492" r:id="rId12"/>
    <p:sldId id="493" r:id="rId13"/>
    <p:sldId id="495" r:id="rId14"/>
    <p:sldId id="496" r:id="rId15"/>
    <p:sldId id="564" r:id="rId16"/>
    <p:sldId id="497" r:id="rId17"/>
    <p:sldId id="498" r:id="rId18"/>
    <p:sldId id="499" r:id="rId19"/>
    <p:sldId id="500" r:id="rId20"/>
    <p:sldId id="501" r:id="rId21"/>
    <p:sldId id="502" r:id="rId22"/>
    <p:sldId id="503" r:id="rId23"/>
    <p:sldId id="504" r:id="rId24"/>
    <p:sldId id="505" r:id="rId25"/>
    <p:sldId id="506" r:id="rId26"/>
    <p:sldId id="565" r:id="rId27"/>
    <p:sldId id="508" r:id="rId28"/>
    <p:sldId id="509" r:id="rId29"/>
    <p:sldId id="559" r:id="rId30"/>
    <p:sldId id="560" r:id="rId31"/>
    <p:sldId id="561" r:id="rId32"/>
    <p:sldId id="510" r:id="rId33"/>
    <p:sldId id="511" r:id="rId34"/>
    <p:sldId id="512" r:id="rId35"/>
    <p:sldId id="562" r:id="rId36"/>
    <p:sldId id="563" r:id="rId37"/>
    <p:sldId id="513" r:id="rId38"/>
    <p:sldId id="514" r:id="rId39"/>
    <p:sldId id="515" r:id="rId40"/>
    <p:sldId id="516" r:id="rId41"/>
    <p:sldId id="517" r:id="rId42"/>
    <p:sldId id="522" r:id="rId43"/>
    <p:sldId id="523" r:id="rId44"/>
    <p:sldId id="524" r:id="rId45"/>
    <p:sldId id="566" r:id="rId46"/>
    <p:sldId id="558" r:id="rId47"/>
    <p:sldId id="554" r:id="rId48"/>
  </p:sldIdLst>
  <p:sldSz cx="9144000" cy="6858000" type="screen4x3"/>
  <p:notesSz cx="6864350" cy="9150350"/>
  <p:defaultTextStyle>
    <a:defPPr>
      <a:defRPr lang="en-US"/>
    </a:defPPr>
    <a:lvl1pPr algn="ctr" rtl="0" eaLnBrk="0" fontAlgn="base" hangingPunct="0">
      <a:spcBef>
        <a:spcPct val="20000"/>
      </a:spcBef>
      <a:spcAft>
        <a:spcPct val="0"/>
      </a:spcAft>
      <a:buClr>
        <a:schemeClr val="accent2"/>
      </a:buClr>
      <a:buChar char="•"/>
      <a:defRPr sz="2400" kern="1200">
        <a:solidFill>
          <a:schemeClr val="bg2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20000"/>
      </a:spcBef>
      <a:spcAft>
        <a:spcPct val="0"/>
      </a:spcAft>
      <a:buClr>
        <a:schemeClr val="accent2"/>
      </a:buClr>
      <a:buChar char="•"/>
      <a:defRPr sz="2400" kern="1200">
        <a:solidFill>
          <a:schemeClr val="bg2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20000"/>
      </a:spcBef>
      <a:spcAft>
        <a:spcPct val="0"/>
      </a:spcAft>
      <a:buClr>
        <a:schemeClr val="accent2"/>
      </a:buClr>
      <a:buChar char="•"/>
      <a:defRPr sz="2400" kern="1200">
        <a:solidFill>
          <a:schemeClr val="bg2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20000"/>
      </a:spcBef>
      <a:spcAft>
        <a:spcPct val="0"/>
      </a:spcAft>
      <a:buClr>
        <a:schemeClr val="accent2"/>
      </a:buClr>
      <a:buChar char="•"/>
      <a:defRPr sz="2400" kern="1200">
        <a:solidFill>
          <a:schemeClr val="bg2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20000"/>
      </a:spcBef>
      <a:spcAft>
        <a:spcPct val="0"/>
      </a:spcAft>
      <a:buClr>
        <a:schemeClr val="accent2"/>
      </a:buClr>
      <a:buChar char="•"/>
      <a:defRPr sz="2400" kern="1200">
        <a:solidFill>
          <a:schemeClr val="bg2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2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2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2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2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FF"/>
    <a:srgbClr val="808080"/>
    <a:srgbClr val="FFCC66"/>
    <a:srgbClr val="FFCC00"/>
    <a:srgbClr val="869406"/>
    <a:srgbClr val="666699"/>
    <a:srgbClr val="66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751" autoAdjust="0"/>
  </p:normalViewPr>
  <p:slideViewPr>
    <p:cSldViewPr snapToObjects="1">
      <p:cViewPr>
        <p:scale>
          <a:sx n="90" d="100"/>
          <a:sy n="90" d="100"/>
        </p:scale>
        <p:origin x="-1147" y="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16469"/>
    </p:cViewPr>
  </p:sorterViewPr>
  <p:notesViewPr>
    <p:cSldViewPr snapToObjects="1">
      <p:cViewPr varScale="1">
        <p:scale>
          <a:sx n="87" d="100"/>
          <a:sy n="87" d="100"/>
        </p:scale>
        <p:origin x="-1914" y="-96"/>
      </p:cViewPr>
      <p:guideLst>
        <p:guide orient="horz" pos="2882"/>
        <p:guide pos="216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1" tIns="45746" rIns="91491" bIns="45746" numCol="1" anchor="t" anchorCtr="0" compatLnSpc="1">
            <a:prstTxWarp prst="textNoShape">
              <a:avLst/>
            </a:prstTxWarp>
          </a:bodyPr>
          <a:lstStyle>
            <a:lvl1pPr algn="l" defTabSz="915988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9375" y="0"/>
            <a:ext cx="297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1" tIns="45746" rIns="91491" bIns="45746" numCol="1" anchor="t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93150"/>
            <a:ext cx="297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1" tIns="45746" rIns="91491" bIns="45746" numCol="1" anchor="b" anchorCtr="0" compatLnSpc="1">
            <a:prstTxWarp prst="textNoShape">
              <a:avLst/>
            </a:prstTxWarp>
          </a:bodyPr>
          <a:lstStyle>
            <a:lvl1pPr algn="l" defTabSz="915988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9375" y="8693150"/>
            <a:ext cx="297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1" tIns="45746" rIns="91491" bIns="45746" numCol="1" anchor="b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80F634B-5B83-4106-8929-8D4D37AB8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020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1" tIns="45746" rIns="91491" bIns="45746" numCol="1" anchor="t" anchorCtr="0" compatLnSpc="1">
            <a:prstTxWarp prst="textNoShape">
              <a:avLst/>
            </a:prstTxWarp>
          </a:bodyPr>
          <a:lstStyle>
            <a:lvl1pPr algn="l" defTabSz="915988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375" y="0"/>
            <a:ext cx="297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1" tIns="45746" rIns="91491" bIns="45746" numCol="1" anchor="t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87388"/>
            <a:ext cx="4573587" cy="34305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346575"/>
            <a:ext cx="5032375" cy="411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1" tIns="45746" rIns="91491" bIns="457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93150"/>
            <a:ext cx="297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1" tIns="45746" rIns="91491" bIns="45746" numCol="1" anchor="b" anchorCtr="0" compatLnSpc="1">
            <a:prstTxWarp prst="textNoShape">
              <a:avLst/>
            </a:prstTxWarp>
          </a:bodyPr>
          <a:lstStyle>
            <a:lvl1pPr algn="l" defTabSz="915988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375" y="8693150"/>
            <a:ext cx="297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1" tIns="45746" rIns="91491" bIns="45746" numCol="1" anchor="b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D4A2BBA-96A4-4382-9CF6-EEA893C9C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88457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B25AA9-5F84-0C45-BF20-C8510593EF44}" type="slidenum">
              <a:rPr lang="en-GB" smtClean="0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D05052-C2D7-4541-AEBD-EB04A86CBC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409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EAA08-D89A-42E0-B138-FA667998F6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512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3DF3A-7BE3-4010-BA14-C94FDC723C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0344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CA4B4-6490-49F4-997F-72F3E71499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542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F4EB3-3FB8-4C90-B628-BC55297F32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513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D6401-2944-4A6F-B3B7-9317BC2123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768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8E0D02-0CED-4499-A9D1-57A885399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5207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ACE06-1FB7-4057-9C08-7BE1ED4CCD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940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658C2-140D-4FC4-AAB3-30366F598D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944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72624B-7EA0-42C5-9094-1B4FA64F0B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697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A65EF2-C919-420C-A3BC-B955AF6D6E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046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DF089D-7290-442E-AC7C-EE8A9EA928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727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Control in Sequential Languages</a:t>
            </a: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Mooly</a:t>
            </a:r>
            <a:r>
              <a:rPr lang="en-GB" dirty="0" smtClean="0"/>
              <a:t> </a:t>
            </a:r>
            <a:r>
              <a:rPr lang="en-GB" dirty="0" err="1" smtClean="0"/>
              <a:t>Sagiv</a:t>
            </a:r>
            <a:endParaRPr lang="en-GB" dirty="0" smtClean="0"/>
          </a:p>
          <a:p>
            <a:r>
              <a:rPr lang="en-GB" dirty="0" smtClean="0"/>
              <a:t>Original slides </a:t>
            </a:r>
            <a:r>
              <a:rPr lang="en-GB" dirty="0" smtClean="0"/>
              <a:t>by John Mitchell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685800" y="5234428"/>
            <a:ext cx="8001000" cy="9294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buNone/>
            </a:pPr>
            <a:r>
              <a:rPr lang="en-US" sz="1600" dirty="0">
                <a:latin typeface="Arial" charset="0"/>
                <a:cs typeface="Arial" charset="0"/>
              </a:rPr>
              <a:t>Reading: </a:t>
            </a:r>
          </a:p>
          <a:p>
            <a:pPr marL="285750" indent="-285750" algn="l"/>
            <a:r>
              <a:rPr lang="en-US" sz="1600" dirty="0" smtClean="0">
                <a:latin typeface="Arial" charset="0"/>
                <a:cs typeface="Arial" charset="0"/>
              </a:rPr>
              <a:t>Chapter </a:t>
            </a:r>
            <a:r>
              <a:rPr lang="en-US" sz="1600" dirty="0">
                <a:latin typeface="Arial" charset="0"/>
                <a:cs typeface="Arial" charset="0"/>
              </a:rPr>
              <a:t>8, Sections 8.1 – 8.3 (only)</a:t>
            </a:r>
          </a:p>
          <a:p>
            <a:pPr marL="285750" indent="-285750" algn="l"/>
            <a:r>
              <a:rPr lang="en-US" sz="1600" dirty="0" smtClean="0">
                <a:latin typeface="Arial" charset="0"/>
                <a:cs typeface="Arial" charset="0"/>
              </a:rPr>
              <a:t>Chapter 3, Sections 3.3, 3.4.2, 3.4.3, 3.4.5, 3.4.8 (only)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39912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JavaScript 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78800" cy="4114800"/>
          </a:xfrm>
        </p:spPr>
        <p:txBody>
          <a:bodyPr>
            <a:noAutofit/>
          </a:bodyPr>
          <a:lstStyle/>
          <a:p>
            <a:pPr lvl="1">
              <a:buFontTx/>
              <a:buNone/>
              <a:defRPr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throw e  </a:t>
            </a:r>
            <a:r>
              <a:rPr lang="en-US" sz="2400" dirty="0" smtClean="0">
                <a:solidFill>
                  <a:schemeClr val="tx1"/>
                </a:solidFill>
              </a:rPr>
              <a:t>//jump to catch, passing exception object</a:t>
            </a:r>
          </a:p>
          <a:p>
            <a:pPr lvl="1">
              <a:buFontTx/>
              <a:buNone/>
              <a:defRPr/>
            </a:pP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Tx/>
              <a:buNone/>
              <a:defRPr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try { …                              </a:t>
            </a:r>
            <a:r>
              <a:rPr lang="en-US" sz="2400" dirty="0" smtClean="0">
                <a:solidFill>
                  <a:schemeClr val="tx1"/>
                </a:solidFill>
              </a:rPr>
              <a:t>//code to try</a:t>
            </a:r>
          </a:p>
          <a:p>
            <a:pPr lvl="1">
              <a:buFontTx/>
              <a:buNone/>
              <a:defRPr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} catch (e if e == …) { … </a:t>
            </a:r>
            <a:r>
              <a:rPr lang="en-US" sz="2400" dirty="0" smtClean="0">
                <a:solidFill>
                  <a:schemeClr val="tx1"/>
                </a:solidFill>
              </a:rPr>
              <a:t>//catch if first condition true</a:t>
            </a:r>
          </a:p>
          <a:p>
            <a:pPr lvl="1">
              <a:buFontTx/>
              <a:buNone/>
              <a:defRPr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} catch (e if e == …) { … </a:t>
            </a:r>
            <a:r>
              <a:rPr lang="en-US" sz="2400" dirty="0" smtClean="0">
                <a:solidFill>
                  <a:schemeClr val="tx1"/>
                </a:solidFill>
              </a:rPr>
              <a:t>//catch if second condition true</a:t>
            </a:r>
          </a:p>
          <a:p>
            <a:pPr lvl="1">
              <a:buFontTx/>
              <a:buNone/>
              <a:defRPr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} catch (e if e == …) { … </a:t>
            </a:r>
            <a:r>
              <a:rPr lang="en-US" sz="2400" dirty="0" smtClean="0">
                <a:solidFill>
                  <a:schemeClr val="tx1"/>
                </a:solidFill>
              </a:rPr>
              <a:t>//catch if third condition true</a:t>
            </a:r>
          </a:p>
          <a:p>
            <a:pPr lvl="1">
              <a:buFontTx/>
              <a:buNone/>
              <a:defRPr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} catch (e){ …                 </a:t>
            </a:r>
            <a:r>
              <a:rPr lang="en-US" sz="2400" dirty="0" smtClean="0">
                <a:solidFill>
                  <a:schemeClr val="tx1"/>
                </a:solidFill>
              </a:rPr>
              <a:t>// catch any exception</a:t>
            </a:r>
          </a:p>
          <a:p>
            <a:pPr lvl="1">
              <a:buFontTx/>
              <a:buNone/>
              <a:defRPr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} finally { …                   </a:t>
            </a:r>
            <a:r>
              <a:rPr lang="en-US" sz="2400" dirty="0" smtClean="0">
                <a:solidFill>
                  <a:schemeClr val="tx1"/>
                </a:solidFill>
              </a:rPr>
              <a:t>//code to execute after everything else</a:t>
            </a:r>
          </a:p>
          <a:p>
            <a:pPr lvl="1">
              <a:buFontTx/>
              <a:buNone/>
              <a:defRPr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209242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JavaScript Example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function invert(matrix) { 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if … throw “Determinant”;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…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};</a:t>
            </a:r>
          </a:p>
          <a:p>
            <a:pPr lvl="1">
              <a:buFontTx/>
              <a:buNone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try { … invert(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myMatrix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); …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}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catch (e) { …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// recover from error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251229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C++ Example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Matrix invert(Matrix m) { 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if … throw Determinant;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…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};</a:t>
            </a:r>
          </a:p>
          <a:p>
            <a:pPr lvl="1">
              <a:buFontTx/>
              <a:buNone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try { … invert(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myMatrix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); …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}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catch (Determinant) { …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// recover from error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76114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7975600" cy="914400"/>
          </a:xfrm>
        </p:spPr>
        <p:txBody>
          <a:bodyPr/>
          <a:lstStyle/>
          <a:p>
            <a:r>
              <a:rPr lang="en-US" smtClean="0"/>
              <a:t>ML Exceptions </a:t>
            </a:r>
            <a:r>
              <a:rPr lang="en-US" sz="2000" smtClean="0"/>
              <a:t>(cover briefly so book is useful to you)</a:t>
            </a:r>
            <a:endParaRPr lang="en-US" sz="36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10600" cy="44577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Declaration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exception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name of type </a:t>
            </a:r>
          </a:p>
          <a:p>
            <a:pPr lvl="2">
              <a:buFontTx/>
              <a:buNone/>
            </a:pPr>
            <a:r>
              <a:rPr lang="en-US" dirty="0" smtClean="0">
                <a:sym typeface="Symbol" pitchFamily="18" charset="2"/>
              </a:rPr>
              <a:t>gives name of exception and type of data passed when raised</a:t>
            </a:r>
          </a:p>
          <a:p>
            <a:r>
              <a:rPr lang="en-US" dirty="0" smtClean="0">
                <a:sym typeface="Symbol" pitchFamily="18" charset="2"/>
              </a:rPr>
              <a:t>Raise 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raise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name parameters</a:t>
            </a:r>
          </a:p>
          <a:p>
            <a:pPr lvl="2">
              <a:buFontTx/>
              <a:buNone/>
            </a:pPr>
            <a:r>
              <a:rPr lang="en-US" dirty="0" smtClean="0">
                <a:sym typeface="Symbol" pitchFamily="18" charset="2"/>
              </a:rPr>
              <a:t>expression form to raise and exception and pass data</a:t>
            </a:r>
          </a:p>
          <a:p>
            <a:r>
              <a:rPr lang="en-US" dirty="0" smtClean="0">
                <a:sym typeface="Symbol" pitchFamily="18" charset="2"/>
              </a:rPr>
              <a:t>Handler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exp1 handle pattern =&gt; exp2 </a:t>
            </a:r>
          </a:p>
          <a:p>
            <a:pPr lvl="2">
              <a:buFontTx/>
              <a:buNone/>
            </a:pPr>
            <a:r>
              <a:rPr lang="en-US" dirty="0" smtClean="0">
                <a:sym typeface="Symbol" pitchFamily="18" charset="2"/>
              </a:rPr>
              <a:t>evaluate first expression</a:t>
            </a:r>
          </a:p>
          <a:p>
            <a:pPr lvl="2">
              <a:buFontTx/>
              <a:buNone/>
            </a:pPr>
            <a:r>
              <a:rPr lang="en-US" dirty="0" smtClean="0">
                <a:sym typeface="Symbol" pitchFamily="18" charset="2"/>
              </a:rPr>
              <a:t>if exception that matches pattern is raised, </a:t>
            </a:r>
          </a:p>
          <a:p>
            <a:pPr lvl="2">
              <a:buFontTx/>
              <a:buNone/>
            </a:pPr>
            <a:r>
              <a:rPr lang="en-US" dirty="0" smtClean="0">
                <a:sym typeface="Symbol" pitchFamily="18" charset="2"/>
              </a:rPr>
              <a:t>       then evaluate second expression instead</a:t>
            </a:r>
          </a:p>
          <a:p>
            <a:pPr lvl="2" algn="r">
              <a:buFontTx/>
              <a:buNone/>
            </a:pPr>
            <a:r>
              <a:rPr lang="en-US" dirty="0" smtClean="0">
                <a:solidFill>
                  <a:schemeClr val="hlink"/>
                </a:solidFill>
                <a:sym typeface="Symbol" pitchFamily="18" charset="2"/>
              </a:rPr>
              <a:t>General form allows multiple patterns.</a:t>
            </a:r>
            <a:endParaRPr lang="en-US" dirty="0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347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ML determinant example</a:t>
            </a:r>
            <a:endParaRPr lang="en-US" sz="36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exception Determinant;  (* declare exception name *)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fun invert (M) =                 (* function to invert matrix *)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     …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     if …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           then raise Determinant    (* exit if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Det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=0 *)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           else …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end;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...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invert (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myMatrix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) handle Determinant =&gt; … ;</a:t>
            </a:r>
          </a:p>
        </p:txBody>
      </p:sp>
      <p:sp>
        <p:nvSpPr>
          <p:cNvPr id="14340" name="Freeform 4"/>
          <p:cNvSpPr>
            <a:spLocks/>
          </p:cNvSpPr>
          <p:nvPr/>
        </p:nvSpPr>
        <p:spPr bwMode="auto">
          <a:xfrm>
            <a:off x="5791200" y="5562600"/>
            <a:ext cx="1054100" cy="533400"/>
          </a:xfrm>
          <a:custGeom>
            <a:avLst/>
            <a:gdLst>
              <a:gd name="T0" fmla="*/ 2147483647 w 664"/>
              <a:gd name="T1" fmla="*/ 0 h 336"/>
              <a:gd name="T2" fmla="*/ 2147483647 w 664"/>
              <a:gd name="T3" fmla="*/ 2147483647 h 336"/>
              <a:gd name="T4" fmla="*/ 0 w 664"/>
              <a:gd name="T5" fmla="*/ 2147483647 h 336"/>
              <a:gd name="T6" fmla="*/ 0 60000 65536"/>
              <a:gd name="T7" fmla="*/ 0 60000 65536"/>
              <a:gd name="T8" fmla="*/ 0 60000 65536"/>
              <a:gd name="T9" fmla="*/ 0 w 664"/>
              <a:gd name="T10" fmla="*/ 0 h 336"/>
              <a:gd name="T11" fmla="*/ 664 w 664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4" h="336">
                <a:moveTo>
                  <a:pt x="528" y="0"/>
                </a:moveTo>
                <a:cubicBezTo>
                  <a:pt x="588" y="92"/>
                  <a:pt x="664" y="184"/>
                  <a:pt x="576" y="240"/>
                </a:cubicBezTo>
                <a:cubicBezTo>
                  <a:pt x="488" y="296"/>
                  <a:pt x="96" y="320"/>
                  <a:pt x="0" y="336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990600" y="6096000"/>
            <a:ext cx="617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sz="2000" dirty="0">
                <a:latin typeface="Tahoma" pitchFamily="34" charset="0"/>
              </a:rPr>
              <a:t>Value for expression if determinant of </a:t>
            </a:r>
            <a:r>
              <a:rPr lang="en-US" sz="2000" dirty="0" err="1">
                <a:latin typeface="Tahoma" pitchFamily="34" charset="0"/>
              </a:rPr>
              <a:t>myMatrix</a:t>
            </a:r>
            <a:r>
              <a:rPr lang="en-US" sz="2000" dirty="0">
                <a:latin typeface="Tahoma" pitchFamily="34" charset="0"/>
              </a:rPr>
              <a:t> is 0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38200" y="5486400"/>
            <a:ext cx="6096000" cy="446088"/>
            <a:chOff x="838200" y="5486400"/>
            <a:chExt cx="6096000" cy="445532"/>
          </a:xfrm>
        </p:grpSpPr>
        <p:sp>
          <p:nvSpPr>
            <p:cNvPr id="14343" name="Left Brace 5"/>
            <p:cNvSpPr>
              <a:spLocks/>
            </p:cNvSpPr>
            <p:nvPr/>
          </p:nvSpPr>
          <p:spPr bwMode="auto">
            <a:xfrm rot="-5400000">
              <a:off x="1993900" y="4330700"/>
              <a:ext cx="203200" cy="2514600"/>
            </a:xfrm>
            <a:prstGeom prst="leftBrace">
              <a:avLst>
                <a:gd name="adj1" fmla="val 8307"/>
                <a:gd name="adj2" fmla="val 49671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Left Brace 6"/>
            <p:cNvSpPr>
              <a:spLocks/>
            </p:cNvSpPr>
            <p:nvPr/>
          </p:nvSpPr>
          <p:spPr bwMode="auto">
            <a:xfrm rot="-5400000">
              <a:off x="5575300" y="4330700"/>
              <a:ext cx="203200" cy="2514600"/>
            </a:xfrm>
            <a:prstGeom prst="leftBrace">
              <a:avLst>
                <a:gd name="adj1" fmla="val 8307"/>
                <a:gd name="adj2" fmla="val 49671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Text Box 5"/>
            <p:cNvSpPr txBox="1">
              <a:spLocks noChangeArrowheads="1"/>
            </p:cNvSpPr>
            <p:nvPr/>
          </p:nvSpPr>
          <p:spPr bwMode="auto">
            <a:xfrm>
              <a:off x="1752600" y="5562600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None/>
              </a:pPr>
              <a:r>
                <a:rPr lang="en-US" sz="1800" dirty="0">
                  <a:latin typeface="Tahoma" pitchFamily="34" charset="0"/>
                </a:rPr>
                <a:t>try</a:t>
              </a:r>
            </a:p>
          </p:txBody>
        </p:sp>
        <p:sp>
          <p:nvSpPr>
            <p:cNvPr id="14346" name="Text Box 5"/>
            <p:cNvSpPr txBox="1">
              <a:spLocks noChangeArrowheads="1"/>
            </p:cNvSpPr>
            <p:nvPr/>
          </p:nvSpPr>
          <p:spPr bwMode="auto">
            <a:xfrm>
              <a:off x="5334000" y="5562600"/>
              <a:ext cx="838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None/>
              </a:pPr>
              <a:r>
                <a:rPr lang="en-US" sz="1800">
                  <a:latin typeface="Tahoma" pitchFamily="34" charset="0"/>
                </a:rPr>
                <a:t>catch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660234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Pattern Matching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752600"/>
            <a:ext cx="6858000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exception Signal of 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fun f(x) = if x =0 then raise Signal(0)</a:t>
            </a:r>
          </a:p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else if x =1 then raise Signal(1)</a:t>
            </a:r>
          </a:p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else if x&gt;10 then raise Signal(x-8)</a:t>
            </a:r>
          </a:p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else (x-2) mod 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090142"/>
            <a:ext cx="6858000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f(10) =   handle Signal(0) =&gt; 0</a:t>
            </a:r>
          </a:p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| Signal(1) =&gt; 1</a:t>
            </a:r>
          </a:p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| Signal(x) =&gt; x+8;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Exception for Error Condition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datatype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‘a tree = LF of  ‘a | ND of  (‘a tree)*(‘a tree)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 exception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No_Subtree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 fun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lsub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(LF x) = raise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No_Subtree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|   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lsub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(ND(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x,y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)) = x;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&gt;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val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lsub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: ‘a tree -&gt; ‘a tree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This function raises an exception when there is no reasonable value to return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We’ll look at typing later</a:t>
            </a:r>
          </a:p>
        </p:txBody>
      </p:sp>
    </p:spTree>
    <p:extLst>
      <p:ext uri="{BB962C8B-B14F-4D97-AF65-F5344CB8AC3E}">
        <p14:creationId xmlns:p14="http://schemas.microsoft.com/office/powerpoint/2010/main" xmlns="" val="3378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Exception for Efficiency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Function to multiply values of tree leaves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fun prod(LF x) = x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|    prod(ND(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x,y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)) = prod(x) * prod(y);</a:t>
            </a:r>
          </a:p>
          <a:p>
            <a:r>
              <a:rPr lang="en-US" dirty="0" smtClean="0"/>
              <a:t>Optimize using exception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fun prod(tree) = 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let exception Zero 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fun p(LF x) = </a:t>
            </a:r>
            <a:r>
              <a:rPr lang="en-US" dirty="0" smtClean="0">
                <a:solidFill>
                  <a:schemeClr val="hlink"/>
                </a:solidFill>
              </a:rPr>
              <a:t>if x=0 then (raise Zero) else </a:t>
            </a:r>
            <a:r>
              <a:rPr lang="en-US" dirty="0" smtClean="0"/>
              <a:t>x  </a:t>
            </a:r>
          </a:p>
          <a:p>
            <a:pPr lvl="1">
              <a:buFontTx/>
              <a:buNone/>
            </a:pPr>
            <a:r>
              <a:rPr lang="en-US" dirty="0" smtClean="0"/>
              <a:t>        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|    p(ND(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x,y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)) = p(x) * p(y)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in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p(tree) handle Zero=&gt;0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end;</a:t>
            </a:r>
          </a:p>
        </p:txBody>
      </p:sp>
    </p:spTree>
    <p:extLst>
      <p:ext uri="{BB962C8B-B14F-4D97-AF65-F5344CB8AC3E}">
        <p14:creationId xmlns:p14="http://schemas.microsoft.com/office/powerpoint/2010/main" xmlns="" val="188185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Scope of Handler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924800" cy="4876800"/>
          </a:xfrm>
        </p:spPr>
        <p:txBody>
          <a:bodyPr>
            <a:normAutofit/>
          </a:bodyPr>
          <a:lstStyle/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try{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function f(y) { throw “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exn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”};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  function g(h){ try {h(1)} catch(e){return 2} };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      try {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         g(f)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      } catch(e){return 4};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} catch(e){return 6};</a:t>
            </a:r>
          </a:p>
          <a:p>
            <a:pPr lvl="1">
              <a:buFontTx/>
              <a:buNone/>
            </a:pPr>
            <a:endParaRPr lang="en-US" sz="2400" dirty="0" smtClean="0"/>
          </a:p>
        </p:txBody>
      </p:sp>
      <p:sp>
        <p:nvSpPr>
          <p:cNvPr id="17412" name="Text Box 15"/>
          <p:cNvSpPr txBox="1">
            <a:spLocks noChangeArrowheads="1"/>
          </p:cNvSpPr>
          <p:nvPr/>
        </p:nvSpPr>
        <p:spPr bwMode="auto">
          <a:xfrm>
            <a:off x="1219200" y="5862638"/>
            <a:ext cx="518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dirty="0">
                <a:latin typeface="Tahoma" pitchFamily="34" charset="0"/>
              </a:rPr>
              <a:t>Which catch catches the throw?</a:t>
            </a:r>
            <a:endParaRPr lang="en-US" dirty="0"/>
          </a:p>
        </p:txBody>
      </p:sp>
      <p:sp>
        <p:nvSpPr>
          <p:cNvPr id="17413" name="TextBox 61"/>
          <p:cNvSpPr txBox="1">
            <a:spLocks noChangeArrowheads="1"/>
          </p:cNvSpPr>
          <p:nvPr/>
        </p:nvSpPr>
        <p:spPr bwMode="auto">
          <a:xfrm>
            <a:off x="6559550" y="152400"/>
            <a:ext cx="2279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solidFill>
                  <a:schemeClr val="accent6"/>
                </a:solidFill>
                <a:latin typeface="Arial" charset="0"/>
                <a:cs typeface="Arial" charset="0"/>
              </a:rPr>
              <a:t>JavaScript version</a:t>
            </a:r>
          </a:p>
        </p:txBody>
      </p:sp>
      <p:grpSp>
        <p:nvGrpSpPr>
          <p:cNvPr id="17414" name="Group 11"/>
          <p:cNvGrpSpPr>
            <a:grpSpLocks/>
          </p:cNvGrpSpPr>
          <p:nvPr/>
        </p:nvGrpSpPr>
        <p:grpSpPr bwMode="auto">
          <a:xfrm>
            <a:off x="152400" y="2209800"/>
            <a:ext cx="3687763" cy="3581400"/>
            <a:chOff x="152400" y="2209800"/>
            <a:chExt cx="3688080" cy="3581400"/>
          </a:xfrm>
        </p:grpSpPr>
        <p:sp>
          <p:nvSpPr>
            <p:cNvPr id="17415" name="AutoShape 4"/>
            <p:cNvSpPr>
              <a:spLocks/>
            </p:cNvSpPr>
            <p:nvPr/>
          </p:nvSpPr>
          <p:spPr bwMode="auto">
            <a:xfrm rot="-5355753">
              <a:off x="2551269" y="4497054"/>
              <a:ext cx="228600" cy="990600"/>
            </a:xfrm>
            <a:prstGeom prst="leftBrace">
              <a:avLst>
                <a:gd name="adj1" fmla="val 3611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6" name="AutoShape 6"/>
            <p:cNvSpPr>
              <a:spLocks/>
            </p:cNvSpPr>
            <p:nvPr/>
          </p:nvSpPr>
          <p:spPr bwMode="auto">
            <a:xfrm>
              <a:off x="914400" y="2209800"/>
              <a:ext cx="304800" cy="2286000"/>
            </a:xfrm>
            <a:prstGeom prst="leftBrace">
              <a:avLst>
                <a:gd name="adj1" fmla="val 20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7" name="Freeform 7"/>
            <p:cNvSpPr>
              <a:spLocks/>
            </p:cNvSpPr>
            <p:nvPr/>
          </p:nvSpPr>
          <p:spPr bwMode="auto">
            <a:xfrm>
              <a:off x="320675" y="3279775"/>
              <a:ext cx="2422525" cy="2511425"/>
            </a:xfrm>
            <a:custGeom>
              <a:avLst/>
              <a:gdLst>
                <a:gd name="T0" fmla="*/ 2147483647 w 2106"/>
                <a:gd name="T1" fmla="*/ 2147483647 h 1209"/>
                <a:gd name="T2" fmla="*/ 2147483647 w 2106"/>
                <a:gd name="T3" fmla="*/ 2147483647 h 1209"/>
                <a:gd name="T4" fmla="*/ 2147483647 w 2106"/>
                <a:gd name="T5" fmla="*/ 2147483647 h 1209"/>
                <a:gd name="T6" fmla="*/ 2147483647 w 2106"/>
                <a:gd name="T7" fmla="*/ 2147483647 h 1209"/>
                <a:gd name="T8" fmla="*/ 2147483647 w 2106"/>
                <a:gd name="T9" fmla="*/ 2147483647 h 12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06"/>
                <a:gd name="T16" fmla="*/ 0 h 1209"/>
                <a:gd name="T17" fmla="*/ 2106 w 2106"/>
                <a:gd name="T18" fmla="*/ 1209 h 12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06" h="1209">
                  <a:moveTo>
                    <a:pt x="2040" y="884"/>
                  </a:moveTo>
                  <a:cubicBezTo>
                    <a:pt x="2002" y="920"/>
                    <a:pt x="2106" y="1070"/>
                    <a:pt x="1812" y="1098"/>
                  </a:cubicBezTo>
                  <a:cubicBezTo>
                    <a:pt x="1518" y="1126"/>
                    <a:pt x="556" y="1209"/>
                    <a:pt x="278" y="1054"/>
                  </a:cubicBezTo>
                  <a:cubicBezTo>
                    <a:pt x="0" y="899"/>
                    <a:pt x="103" y="336"/>
                    <a:pt x="143" y="168"/>
                  </a:cubicBezTo>
                  <a:cubicBezTo>
                    <a:pt x="183" y="0"/>
                    <a:pt x="440" y="71"/>
                    <a:pt x="518" y="4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8" name="Text Box 8"/>
            <p:cNvSpPr txBox="1">
              <a:spLocks noChangeArrowheads="1"/>
            </p:cNvSpPr>
            <p:nvPr/>
          </p:nvSpPr>
          <p:spPr bwMode="auto">
            <a:xfrm>
              <a:off x="152400" y="2895600"/>
              <a:ext cx="7620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None/>
              </a:pPr>
              <a:r>
                <a:rPr lang="en-US" sz="1800" dirty="0">
                  <a:latin typeface="Tahoma" pitchFamily="34" charset="0"/>
                </a:rPr>
                <a:t>scope</a:t>
              </a:r>
              <a:endParaRPr lang="en-US" dirty="0"/>
            </a:p>
          </p:txBody>
        </p:sp>
        <p:sp>
          <p:nvSpPr>
            <p:cNvPr id="17419" name="Text Box 9"/>
            <p:cNvSpPr txBox="1">
              <a:spLocks noChangeArrowheads="1"/>
            </p:cNvSpPr>
            <p:nvPr/>
          </p:nvSpPr>
          <p:spPr bwMode="auto">
            <a:xfrm>
              <a:off x="2697480" y="4938713"/>
              <a:ext cx="11430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None/>
              </a:pPr>
              <a:r>
                <a:rPr lang="en-US" sz="1800" dirty="0">
                  <a:latin typeface="Tahoma" pitchFamily="34" charset="0"/>
                </a:rPr>
                <a:t>handler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09537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Scope of Handler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467600" cy="2895600"/>
          </a:xfrm>
        </p:spPr>
        <p:txBody>
          <a:bodyPr>
            <a:normAutofit lnSpcReduction="10000"/>
          </a:bodyPr>
          <a:lstStyle/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exception X;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(let fun f(y) = raise X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and g(h) = h(1) handle X =&gt; 2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g(f) handle X =&gt; 4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end) handle X =&gt; 6;</a:t>
            </a:r>
          </a:p>
          <a:p>
            <a:pPr lvl="1">
              <a:buFontTx/>
              <a:buNone/>
            </a:pPr>
            <a:endParaRPr lang="en-US" dirty="0" smtClean="0"/>
          </a:p>
          <a:p>
            <a:pPr lvl="1">
              <a:buFontTx/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Tx/>
              <a:buNone/>
            </a:pPr>
            <a:endParaRPr lang="en-US" dirty="0" smtClean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52400" y="2362200"/>
            <a:ext cx="4495800" cy="2760663"/>
            <a:chOff x="96" y="1488"/>
            <a:chExt cx="2832" cy="1739"/>
          </a:xfrm>
        </p:grpSpPr>
        <p:sp>
          <p:nvSpPr>
            <p:cNvPr id="18443" name="AutoShape 4"/>
            <p:cNvSpPr>
              <a:spLocks/>
            </p:cNvSpPr>
            <p:nvPr/>
          </p:nvSpPr>
          <p:spPr bwMode="auto">
            <a:xfrm rot="-5355753">
              <a:off x="2112" y="2496"/>
              <a:ext cx="144" cy="624"/>
            </a:xfrm>
            <a:prstGeom prst="leftBrace">
              <a:avLst>
                <a:gd name="adj1" fmla="val 3611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AutoShape 6"/>
            <p:cNvSpPr>
              <a:spLocks/>
            </p:cNvSpPr>
            <p:nvPr/>
          </p:nvSpPr>
          <p:spPr bwMode="auto">
            <a:xfrm>
              <a:off x="672" y="1488"/>
              <a:ext cx="48" cy="1200"/>
            </a:xfrm>
            <a:prstGeom prst="leftBrace">
              <a:avLst>
                <a:gd name="adj1" fmla="val 20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Freeform 7"/>
            <p:cNvSpPr>
              <a:spLocks/>
            </p:cNvSpPr>
            <p:nvPr/>
          </p:nvSpPr>
          <p:spPr bwMode="auto">
            <a:xfrm>
              <a:off x="154" y="2018"/>
              <a:ext cx="2106" cy="1209"/>
            </a:xfrm>
            <a:custGeom>
              <a:avLst/>
              <a:gdLst>
                <a:gd name="T0" fmla="*/ 2040 w 2106"/>
                <a:gd name="T1" fmla="*/ 884 h 1209"/>
                <a:gd name="T2" fmla="*/ 1812 w 2106"/>
                <a:gd name="T3" fmla="*/ 1098 h 1209"/>
                <a:gd name="T4" fmla="*/ 278 w 2106"/>
                <a:gd name="T5" fmla="*/ 1054 h 1209"/>
                <a:gd name="T6" fmla="*/ 143 w 2106"/>
                <a:gd name="T7" fmla="*/ 168 h 1209"/>
                <a:gd name="T8" fmla="*/ 518 w 2106"/>
                <a:gd name="T9" fmla="*/ 46 h 12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06"/>
                <a:gd name="T16" fmla="*/ 0 h 1209"/>
                <a:gd name="T17" fmla="*/ 2106 w 2106"/>
                <a:gd name="T18" fmla="*/ 1209 h 12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06" h="1209">
                  <a:moveTo>
                    <a:pt x="2040" y="884"/>
                  </a:moveTo>
                  <a:cubicBezTo>
                    <a:pt x="2002" y="920"/>
                    <a:pt x="2106" y="1070"/>
                    <a:pt x="1812" y="1098"/>
                  </a:cubicBezTo>
                  <a:cubicBezTo>
                    <a:pt x="1518" y="1126"/>
                    <a:pt x="556" y="1209"/>
                    <a:pt x="278" y="1054"/>
                  </a:cubicBezTo>
                  <a:cubicBezTo>
                    <a:pt x="0" y="899"/>
                    <a:pt x="103" y="336"/>
                    <a:pt x="143" y="168"/>
                  </a:cubicBezTo>
                  <a:cubicBezTo>
                    <a:pt x="183" y="0"/>
                    <a:pt x="440" y="71"/>
                    <a:pt x="518" y="4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Text Box 8"/>
            <p:cNvSpPr txBox="1">
              <a:spLocks noChangeArrowheads="1"/>
            </p:cNvSpPr>
            <p:nvPr/>
          </p:nvSpPr>
          <p:spPr bwMode="auto">
            <a:xfrm>
              <a:off x="96" y="1824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None/>
              </a:pPr>
              <a:r>
                <a:rPr lang="en-US" sz="1800" dirty="0">
                  <a:latin typeface="Tahoma" pitchFamily="34" charset="0"/>
                </a:rPr>
                <a:t>scope</a:t>
              </a:r>
              <a:endParaRPr lang="en-US" dirty="0"/>
            </a:p>
          </p:txBody>
        </p:sp>
        <p:sp>
          <p:nvSpPr>
            <p:cNvPr id="18447" name="Text Box 9"/>
            <p:cNvSpPr txBox="1">
              <a:spLocks noChangeArrowheads="1"/>
            </p:cNvSpPr>
            <p:nvPr/>
          </p:nvSpPr>
          <p:spPr bwMode="auto">
            <a:xfrm>
              <a:off x="2208" y="2880"/>
              <a:ext cx="7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None/>
              </a:pPr>
              <a:r>
                <a:rPr lang="en-US" sz="1800" dirty="0">
                  <a:latin typeface="Tahoma" pitchFamily="34" charset="0"/>
                </a:rPr>
                <a:t>handler</a:t>
              </a:r>
              <a:endParaRPr lang="en-US" dirty="0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352800" y="3041650"/>
            <a:ext cx="2667000" cy="452438"/>
            <a:chOff x="2112" y="1916"/>
            <a:chExt cx="1680" cy="285"/>
          </a:xfrm>
        </p:grpSpPr>
        <p:sp>
          <p:nvSpPr>
            <p:cNvPr id="18440" name="AutoShape 10"/>
            <p:cNvSpPr>
              <a:spLocks/>
            </p:cNvSpPr>
            <p:nvPr/>
          </p:nvSpPr>
          <p:spPr bwMode="auto">
            <a:xfrm rot="-5355753">
              <a:off x="3408" y="1676"/>
              <a:ext cx="144" cy="624"/>
            </a:xfrm>
            <a:prstGeom prst="leftBrace">
              <a:avLst>
                <a:gd name="adj1" fmla="val 3611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" name="AutoShape 11"/>
            <p:cNvSpPr>
              <a:spLocks/>
            </p:cNvSpPr>
            <p:nvPr/>
          </p:nvSpPr>
          <p:spPr bwMode="auto">
            <a:xfrm rot="-5355753">
              <a:off x="2208" y="1822"/>
              <a:ext cx="144" cy="336"/>
            </a:xfrm>
            <a:prstGeom prst="leftBrace">
              <a:avLst>
                <a:gd name="adj1" fmla="val 1944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Freeform 12"/>
            <p:cNvSpPr>
              <a:spLocks/>
            </p:cNvSpPr>
            <p:nvPr/>
          </p:nvSpPr>
          <p:spPr bwMode="auto">
            <a:xfrm>
              <a:off x="2270" y="2080"/>
              <a:ext cx="1219" cy="121"/>
            </a:xfrm>
            <a:custGeom>
              <a:avLst/>
              <a:gdLst>
                <a:gd name="T0" fmla="*/ 1219 w 1219"/>
                <a:gd name="T1" fmla="*/ 0 h 121"/>
                <a:gd name="T2" fmla="*/ 1021 w 1219"/>
                <a:gd name="T3" fmla="*/ 99 h 121"/>
                <a:gd name="T4" fmla="*/ 176 w 1219"/>
                <a:gd name="T5" fmla="*/ 106 h 121"/>
                <a:gd name="T6" fmla="*/ 0 w 1219"/>
                <a:gd name="T7" fmla="*/ 7 h 1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9"/>
                <a:gd name="T13" fmla="*/ 0 h 121"/>
                <a:gd name="T14" fmla="*/ 1219 w 1219"/>
                <a:gd name="T15" fmla="*/ 121 h 1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9" h="121">
                  <a:moveTo>
                    <a:pt x="1219" y="0"/>
                  </a:moveTo>
                  <a:cubicBezTo>
                    <a:pt x="1186" y="16"/>
                    <a:pt x="1195" y="81"/>
                    <a:pt x="1021" y="99"/>
                  </a:cubicBezTo>
                  <a:cubicBezTo>
                    <a:pt x="847" y="117"/>
                    <a:pt x="346" y="121"/>
                    <a:pt x="176" y="106"/>
                  </a:cubicBezTo>
                  <a:cubicBezTo>
                    <a:pt x="6" y="91"/>
                    <a:pt x="37" y="28"/>
                    <a:pt x="0" y="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8" name="Text Box 15"/>
          <p:cNvSpPr txBox="1">
            <a:spLocks noChangeArrowheads="1"/>
          </p:cNvSpPr>
          <p:nvPr/>
        </p:nvSpPr>
        <p:spPr bwMode="auto">
          <a:xfrm>
            <a:off x="1219200" y="5638800"/>
            <a:ext cx="518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dirty="0">
                <a:latin typeface="Tahoma" pitchFamily="34" charset="0"/>
              </a:rPr>
              <a:t>Which handler is used?</a:t>
            </a:r>
            <a:endParaRPr lang="en-US" dirty="0"/>
          </a:p>
        </p:txBody>
      </p:sp>
      <p:sp>
        <p:nvSpPr>
          <p:cNvPr id="18439" name="TextBox 61"/>
          <p:cNvSpPr txBox="1">
            <a:spLocks noChangeArrowheads="1"/>
          </p:cNvSpPr>
          <p:nvPr/>
        </p:nvSpPr>
        <p:spPr bwMode="auto">
          <a:xfrm>
            <a:off x="6559550" y="152400"/>
            <a:ext cx="2263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solidFill>
                  <a:schemeClr val="accent6"/>
                </a:solidFill>
                <a:latin typeface="Arial" charset="0"/>
                <a:cs typeface="Arial" charset="0"/>
              </a:rPr>
              <a:t>Book version (ML)</a:t>
            </a:r>
          </a:p>
        </p:txBody>
      </p:sp>
    </p:spTree>
    <p:extLst>
      <p:ext uri="{BB962C8B-B14F-4D97-AF65-F5344CB8AC3E}">
        <p14:creationId xmlns:p14="http://schemas.microsoft.com/office/powerpoint/2010/main" xmlns="" val="393554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Structured Programming</a:t>
            </a:r>
          </a:p>
          <a:p>
            <a:pPr lvl="1"/>
            <a:r>
              <a:rPr lang="en-US" dirty="0" smtClean="0"/>
              <a:t>Go to considered harmful</a:t>
            </a:r>
          </a:p>
          <a:p>
            <a:r>
              <a:rPr lang="en-US" dirty="0" smtClean="0"/>
              <a:t>Exceptions</a:t>
            </a:r>
          </a:p>
          <a:p>
            <a:pPr lvl="1"/>
            <a:r>
              <a:rPr lang="en-US" dirty="0" smtClean="0"/>
              <a:t>“structured” jumps that may return a value</a:t>
            </a:r>
          </a:p>
          <a:p>
            <a:pPr lvl="1"/>
            <a:r>
              <a:rPr lang="en-US" dirty="0" smtClean="0"/>
              <a:t>dynamic scoping of exception handler</a:t>
            </a:r>
          </a:p>
          <a:p>
            <a:r>
              <a:rPr lang="en-US" dirty="0" smtClean="0"/>
              <a:t>Continuations</a:t>
            </a:r>
          </a:p>
          <a:p>
            <a:pPr lvl="1"/>
            <a:r>
              <a:rPr lang="en-US" dirty="0" smtClean="0"/>
              <a:t>Function representing the rest of the program</a:t>
            </a:r>
          </a:p>
          <a:p>
            <a:pPr lvl="1"/>
            <a:r>
              <a:rPr lang="en-US" dirty="0" smtClean="0"/>
              <a:t>Generalized form of tail recursion</a:t>
            </a:r>
          </a:p>
        </p:txBody>
      </p:sp>
    </p:spTree>
    <p:extLst>
      <p:ext uri="{BB962C8B-B14F-4D97-AF65-F5344CB8AC3E}">
        <p14:creationId xmlns:p14="http://schemas.microsoft.com/office/powerpoint/2010/main" xmlns="" val="286132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Scope of Handler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572000" cy="3079750"/>
          </a:xfrm>
        </p:spPr>
        <p:txBody>
          <a:bodyPr/>
          <a:lstStyle/>
          <a:p>
            <a:pPr lvl="1">
              <a:buFontTx/>
              <a:buNone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try{</a:t>
            </a:r>
          </a:p>
          <a:p>
            <a:pPr lvl="1">
              <a:buFontTx/>
              <a:buNone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  function f(y) { throw “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</a:rPr>
              <a:t>exn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”};</a:t>
            </a:r>
          </a:p>
          <a:p>
            <a:pPr lvl="1">
              <a:buFontTx/>
              <a:buNone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  function g(h){ try {h(1)}   </a:t>
            </a:r>
          </a:p>
          <a:p>
            <a:pPr lvl="1">
              <a:buFontTx/>
              <a:buNone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           catch(e){return 2} </a:t>
            </a:r>
          </a:p>
          <a:p>
            <a:pPr lvl="1">
              <a:buFontTx/>
              <a:buNone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  };</a:t>
            </a:r>
          </a:p>
          <a:p>
            <a:pPr lvl="1">
              <a:buFontTx/>
              <a:buNone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  try {</a:t>
            </a:r>
          </a:p>
          <a:p>
            <a:pPr lvl="1">
              <a:buFontTx/>
              <a:buNone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            g(f)</a:t>
            </a:r>
          </a:p>
          <a:p>
            <a:pPr lvl="1">
              <a:buFontTx/>
              <a:buNone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  } catch(e){return 4};</a:t>
            </a:r>
          </a:p>
          <a:p>
            <a:pPr lvl="1">
              <a:buFontTx/>
              <a:buNone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} catch(e){return 6};</a:t>
            </a:r>
          </a:p>
          <a:p>
            <a:pPr lvl="1">
              <a:buFontTx/>
              <a:buNone/>
            </a:pPr>
            <a:endParaRPr lang="en-US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Tx/>
              <a:buNone/>
            </a:pPr>
            <a:endParaRPr lang="en-US" sz="1800" dirty="0" smtClean="0"/>
          </a:p>
          <a:p>
            <a:pPr lvl="1">
              <a:buFontTx/>
              <a:buNone/>
            </a:pPr>
            <a:endParaRPr lang="en-US" dirty="0" smtClean="0"/>
          </a:p>
        </p:txBody>
      </p:sp>
      <p:grpSp>
        <p:nvGrpSpPr>
          <p:cNvPr id="19460" name="Group 6"/>
          <p:cNvGrpSpPr>
            <a:grpSpLocks/>
          </p:cNvGrpSpPr>
          <p:nvPr/>
        </p:nvGrpSpPr>
        <p:grpSpPr bwMode="auto">
          <a:xfrm>
            <a:off x="4876800" y="1631950"/>
            <a:ext cx="2286000" cy="365125"/>
            <a:chOff x="3168" y="1152"/>
            <a:chExt cx="1440" cy="288"/>
          </a:xfrm>
        </p:grpSpPr>
        <p:sp>
          <p:nvSpPr>
            <p:cNvPr id="19517" name="Rectangle 4"/>
            <p:cNvSpPr>
              <a:spLocks noChangeArrowheads="1"/>
            </p:cNvSpPr>
            <p:nvPr/>
          </p:nvSpPr>
          <p:spPr bwMode="auto">
            <a:xfrm>
              <a:off x="3168" y="1152"/>
              <a:ext cx="864" cy="28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catch(e) </a:t>
              </a:r>
            </a:p>
          </p:txBody>
        </p:sp>
        <p:sp>
          <p:nvSpPr>
            <p:cNvPr id="19518" name="Rectangle 5"/>
            <p:cNvSpPr>
              <a:spLocks noChangeArrowheads="1"/>
            </p:cNvSpPr>
            <p:nvPr/>
          </p:nvSpPr>
          <p:spPr bwMode="auto">
            <a:xfrm>
              <a:off x="4032" y="1152"/>
              <a:ext cx="576" cy="28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6</a:t>
              </a:r>
            </a:p>
          </p:txBody>
        </p:sp>
      </p:grpSp>
      <p:grpSp>
        <p:nvGrpSpPr>
          <p:cNvPr id="19461" name="Group 51"/>
          <p:cNvGrpSpPr>
            <a:grpSpLocks/>
          </p:cNvGrpSpPr>
          <p:nvPr/>
        </p:nvGrpSpPr>
        <p:grpSpPr bwMode="auto">
          <a:xfrm>
            <a:off x="4876800" y="4679950"/>
            <a:ext cx="2286000" cy="1095375"/>
            <a:chOff x="3648" y="2976"/>
            <a:chExt cx="1440" cy="690"/>
          </a:xfrm>
        </p:grpSpPr>
        <p:grpSp>
          <p:nvGrpSpPr>
            <p:cNvPr id="19508" name="Group 15"/>
            <p:cNvGrpSpPr>
              <a:grpSpLocks/>
            </p:cNvGrpSpPr>
            <p:nvPr/>
          </p:nvGrpSpPr>
          <p:grpSpPr bwMode="auto">
            <a:xfrm>
              <a:off x="3648" y="3206"/>
              <a:ext cx="1440" cy="230"/>
              <a:chOff x="3168" y="1152"/>
              <a:chExt cx="1440" cy="288"/>
            </a:xfrm>
          </p:grpSpPr>
          <p:sp>
            <p:nvSpPr>
              <p:cNvPr id="19515" name="Rectangle 1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formal h</a:t>
                </a:r>
              </a:p>
            </p:txBody>
          </p:sp>
          <p:sp>
            <p:nvSpPr>
              <p:cNvPr id="19516" name="Rectangle 17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509" name="Group 18"/>
            <p:cNvGrpSpPr>
              <a:grpSpLocks/>
            </p:cNvGrpSpPr>
            <p:nvPr/>
          </p:nvGrpSpPr>
          <p:grpSpPr bwMode="auto">
            <a:xfrm>
              <a:off x="3648" y="3436"/>
              <a:ext cx="1440" cy="230"/>
              <a:chOff x="3168" y="1152"/>
              <a:chExt cx="1440" cy="288"/>
            </a:xfrm>
          </p:grpSpPr>
          <p:sp>
            <p:nvSpPr>
              <p:cNvPr id="19513" name="Rectangle 1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catch(e) </a:t>
                </a:r>
              </a:p>
            </p:txBody>
          </p:sp>
          <p:sp>
            <p:nvSpPr>
              <p:cNvPr id="19514" name="Rectangle 2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grpSp>
          <p:nvGrpSpPr>
            <p:cNvPr id="19510" name="Group 24"/>
            <p:cNvGrpSpPr>
              <a:grpSpLocks/>
            </p:cNvGrpSpPr>
            <p:nvPr/>
          </p:nvGrpSpPr>
          <p:grpSpPr bwMode="auto">
            <a:xfrm>
              <a:off x="3648" y="2976"/>
              <a:ext cx="1440" cy="230"/>
              <a:chOff x="3168" y="1152"/>
              <a:chExt cx="1440" cy="288"/>
            </a:xfrm>
          </p:grpSpPr>
          <p:sp>
            <p:nvSpPr>
              <p:cNvPr id="19511" name="Rectangle 25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access link </a:t>
                </a:r>
              </a:p>
            </p:txBody>
          </p:sp>
          <p:sp>
            <p:nvSpPr>
              <p:cNvPr id="19512" name="Rectangle 2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9462" name="Group 55"/>
          <p:cNvGrpSpPr>
            <a:grpSpLocks/>
          </p:cNvGrpSpPr>
          <p:nvPr/>
        </p:nvGrpSpPr>
        <p:grpSpPr bwMode="auto">
          <a:xfrm>
            <a:off x="4876800" y="5899150"/>
            <a:ext cx="2286000" cy="730250"/>
            <a:chOff x="1488" y="3120"/>
            <a:chExt cx="1440" cy="460"/>
          </a:xfrm>
        </p:grpSpPr>
        <p:grpSp>
          <p:nvGrpSpPr>
            <p:cNvPr id="19502" name="Group 27"/>
            <p:cNvGrpSpPr>
              <a:grpSpLocks/>
            </p:cNvGrpSpPr>
            <p:nvPr/>
          </p:nvGrpSpPr>
          <p:grpSpPr bwMode="auto">
            <a:xfrm>
              <a:off x="1488" y="3350"/>
              <a:ext cx="1440" cy="230"/>
              <a:chOff x="3168" y="1152"/>
              <a:chExt cx="1440" cy="288"/>
            </a:xfrm>
          </p:grpSpPr>
          <p:sp>
            <p:nvSpPr>
              <p:cNvPr id="19506" name="Rectangle 2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formal y </a:t>
                </a:r>
              </a:p>
            </p:txBody>
          </p:sp>
          <p:sp>
            <p:nvSpPr>
              <p:cNvPr id="19507" name="Rectangle 29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grpSp>
          <p:nvGrpSpPr>
            <p:cNvPr id="19503" name="Group 33"/>
            <p:cNvGrpSpPr>
              <a:grpSpLocks/>
            </p:cNvGrpSpPr>
            <p:nvPr/>
          </p:nvGrpSpPr>
          <p:grpSpPr bwMode="auto">
            <a:xfrm>
              <a:off x="1488" y="3120"/>
              <a:ext cx="1440" cy="230"/>
              <a:chOff x="3168" y="1152"/>
              <a:chExt cx="1440" cy="288"/>
            </a:xfrm>
          </p:grpSpPr>
          <p:sp>
            <p:nvSpPr>
              <p:cNvPr id="19504" name="Rectangle 3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access link </a:t>
                </a:r>
              </a:p>
            </p:txBody>
          </p:sp>
          <p:sp>
            <p:nvSpPr>
              <p:cNvPr id="19505" name="Rectangle 35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9463" name="Text Box 37"/>
          <p:cNvSpPr txBox="1">
            <a:spLocks noChangeArrowheads="1"/>
          </p:cNvSpPr>
          <p:nvPr/>
        </p:nvSpPr>
        <p:spPr bwMode="auto">
          <a:xfrm>
            <a:off x="4114800" y="46482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g(f)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464" name="Text Box 38"/>
          <p:cNvSpPr txBox="1">
            <a:spLocks noChangeArrowheads="1"/>
          </p:cNvSpPr>
          <p:nvPr/>
        </p:nvSpPr>
        <p:spPr bwMode="auto">
          <a:xfrm>
            <a:off x="4114800" y="59436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sz="200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f(1)</a:t>
            </a:r>
            <a:endParaRPr lang="en-US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9465" name="Group 49"/>
          <p:cNvGrpSpPr>
            <a:grpSpLocks/>
          </p:cNvGrpSpPr>
          <p:nvPr/>
        </p:nvGrpSpPr>
        <p:grpSpPr bwMode="auto">
          <a:xfrm>
            <a:off x="4876800" y="2119313"/>
            <a:ext cx="2286000" cy="730250"/>
            <a:chOff x="3936" y="1488"/>
            <a:chExt cx="1440" cy="460"/>
          </a:xfrm>
        </p:grpSpPr>
        <p:grpSp>
          <p:nvGrpSpPr>
            <p:cNvPr id="19496" name="Group 8"/>
            <p:cNvGrpSpPr>
              <a:grpSpLocks/>
            </p:cNvGrpSpPr>
            <p:nvPr/>
          </p:nvGrpSpPr>
          <p:grpSpPr bwMode="auto">
            <a:xfrm>
              <a:off x="3936" y="1718"/>
              <a:ext cx="1440" cy="230"/>
              <a:chOff x="3168" y="1152"/>
              <a:chExt cx="1440" cy="288"/>
            </a:xfrm>
          </p:grpSpPr>
          <p:sp>
            <p:nvSpPr>
              <p:cNvPr id="19500" name="Rectangle 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fun f </a:t>
                </a:r>
              </a:p>
            </p:txBody>
          </p:sp>
          <p:sp>
            <p:nvSpPr>
              <p:cNvPr id="19501" name="Rectangle 1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497" name="Group 40"/>
            <p:cNvGrpSpPr>
              <a:grpSpLocks/>
            </p:cNvGrpSpPr>
            <p:nvPr/>
          </p:nvGrpSpPr>
          <p:grpSpPr bwMode="auto">
            <a:xfrm>
              <a:off x="3936" y="1488"/>
              <a:ext cx="1440" cy="230"/>
              <a:chOff x="3168" y="1152"/>
              <a:chExt cx="1440" cy="288"/>
            </a:xfrm>
          </p:grpSpPr>
          <p:sp>
            <p:nvSpPr>
              <p:cNvPr id="19498" name="Rectangle 41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access link </a:t>
                </a:r>
              </a:p>
            </p:txBody>
          </p:sp>
          <p:sp>
            <p:nvSpPr>
              <p:cNvPr id="19499" name="Rectangle 42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9466" name="Group 82"/>
          <p:cNvGrpSpPr>
            <a:grpSpLocks/>
          </p:cNvGrpSpPr>
          <p:nvPr/>
        </p:nvGrpSpPr>
        <p:grpSpPr bwMode="auto">
          <a:xfrm>
            <a:off x="4876800" y="2971800"/>
            <a:ext cx="2286000" cy="730250"/>
            <a:chOff x="3072" y="1812"/>
            <a:chExt cx="1440" cy="460"/>
          </a:xfrm>
        </p:grpSpPr>
        <p:grpSp>
          <p:nvGrpSpPr>
            <p:cNvPr id="19490" name="Group 43"/>
            <p:cNvGrpSpPr>
              <a:grpSpLocks/>
            </p:cNvGrpSpPr>
            <p:nvPr/>
          </p:nvGrpSpPr>
          <p:grpSpPr bwMode="auto">
            <a:xfrm>
              <a:off x="3072" y="1812"/>
              <a:ext cx="1440" cy="230"/>
              <a:chOff x="3168" y="1152"/>
              <a:chExt cx="1440" cy="288"/>
            </a:xfrm>
          </p:grpSpPr>
          <p:sp>
            <p:nvSpPr>
              <p:cNvPr id="19494" name="Rectangle 4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access link </a:t>
                </a:r>
              </a:p>
            </p:txBody>
          </p:sp>
          <p:sp>
            <p:nvSpPr>
              <p:cNvPr id="19495" name="Rectangle 45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491" name="Group 46"/>
            <p:cNvGrpSpPr>
              <a:grpSpLocks/>
            </p:cNvGrpSpPr>
            <p:nvPr/>
          </p:nvGrpSpPr>
          <p:grpSpPr bwMode="auto">
            <a:xfrm>
              <a:off x="3072" y="2042"/>
              <a:ext cx="1440" cy="230"/>
              <a:chOff x="3168" y="1152"/>
              <a:chExt cx="1440" cy="288"/>
            </a:xfrm>
          </p:grpSpPr>
          <p:sp>
            <p:nvSpPr>
              <p:cNvPr id="19492" name="Rectangle 47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 fun g </a:t>
                </a:r>
              </a:p>
            </p:txBody>
          </p:sp>
          <p:sp>
            <p:nvSpPr>
              <p:cNvPr id="19493" name="Rectangle 48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9467" name="Freeform 53"/>
          <p:cNvSpPr>
            <a:spLocks/>
          </p:cNvSpPr>
          <p:nvPr/>
        </p:nvSpPr>
        <p:spPr bwMode="auto">
          <a:xfrm>
            <a:off x="6700838" y="1744663"/>
            <a:ext cx="803275" cy="528637"/>
          </a:xfrm>
          <a:custGeom>
            <a:avLst/>
            <a:gdLst>
              <a:gd name="T0" fmla="*/ 0 w 506"/>
              <a:gd name="T1" fmla="*/ 2147483647 h 333"/>
              <a:gd name="T2" fmla="*/ 2147483647 w 506"/>
              <a:gd name="T3" fmla="*/ 2147483647 h 333"/>
              <a:gd name="T4" fmla="*/ 2147483647 w 506"/>
              <a:gd name="T5" fmla="*/ 2147483647 h 333"/>
              <a:gd name="T6" fmla="*/ 2147483647 w 506"/>
              <a:gd name="T7" fmla="*/ 2147483647 h 333"/>
              <a:gd name="T8" fmla="*/ 0 60000 65536"/>
              <a:gd name="T9" fmla="*/ 0 60000 65536"/>
              <a:gd name="T10" fmla="*/ 0 60000 65536"/>
              <a:gd name="T11" fmla="*/ 0 60000 65536"/>
              <a:gd name="T12" fmla="*/ 0 w 506"/>
              <a:gd name="T13" fmla="*/ 0 h 333"/>
              <a:gd name="T14" fmla="*/ 506 w 506"/>
              <a:gd name="T15" fmla="*/ 333 h 3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6" h="333">
                <a:moveTo>
                  <a:pt x="0" y="333"/>
                </a:moveTo>
                <a:cubicBezTo>
                  <a:pt x="67" y="320"/>
                  <a:pt x="323" y="305"/>
                  <a:pt x="404" y="257"/>
                </a:cubicBezTo>
                <a:cubicBezTo>
                  <a:pt x="485" y="209"/>
                  <a:pt x="506" y="84"/>
                  <a:pt x="487" y="42"/>
                </a:cubicBezTo>
                <a:cubicBezTo>
                  <a:pt x="468" y="0"/>
                  <a:pt x="332" y="14"/>
                  <a:pt x="291" y="7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Freeform 54"/>
          <p:cNvSpPr>
            <a:spLocks/>
          </p:cNvSpPr>
          <p:nvPr/>
        </p:nvSpPr>
        <p:spPr bwMode="auto">
          <a:xfrm>
            <a:off x="6772275" y="2330450"/>
            <a:ext cx="785813" cy="814388"/>
          </a:xfrm>
          <a:custGeom>
            <a:avLst/>
            <a:gdLst>
              <a:gd name="T0" fmla="*/ 0 w 495"/>
              <a:gd name="T1" fmla="*/ 2147483647 h 513"/>
              <a:gd name="T2" fmla="*/ 2147483647 w 495"/>
              <a:gd name="T3" fmla="*/ 2147483647 h 513"/>
              <a:gd name="T4" fmla="*/ 2147483647 w 495"/>
              <a:gd name="T5" fmla="*/ 2147483647 h 513"/>
              <a:gd name="T6" fmla="*/ 2147483647 w 495"/>
              <a:gd name="T7" fmla="*/ 2147483647 h 513"/>
              <a:gd name="T8" fmla="*/ 2147483647 w 495"/>
              <a:gd name="T9" fmla="*/ 2147483647 h 5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5"/>
              <a:gd name="T16" fmla="*/ 0 h 513"/>
              <a:gd name="T17" fmla="*/ 495 w 495"/>
              <a:gd name="T18" fmla="*/ 513 h 5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5" h="513">
                <a:moveTo>
                  <a:pt x="0" y="513"/>
                </a:moveTo>
                <a:cubicBezTo>
                  <a:pt x="70" y="488"/>
                  <a:pt x="343" y="432"/>
                  <a:pt x="419" y="360"/>
                </a:cubicBezTo>
                <a:cubicBezTo>
                  <a:pt x="495" y="288"/>
                  <a:pt x="486" y="136"/>
                  <a:pt x="458" y="78"/>
                </a:cubicBezTo>
                <a:cubicBezTo>
                  <a:pt x="430" y="20"/>
                  <a:pt x="285" y="20"/>
                  <a:pt x="252" y="10"/>
                </a:cubicBezTo>
                <a:cubicBezTo>
                  <a:pt x="219" y="0"/>
                  <a:pt x="258" y="15"/>
                  <a:pt x="259" y="16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469" name="Group 64"/>
          <p:cNvGrpSpPr>
            <a:grpSpLocks/>
          </p:cNvGrpSpPr>
          <p:nvPr/>
        </p:nvGrpSpPr>
        <p:grpSpPr bwMode="auto">
          <a:xfrm>
            <a:off x="8153400" y="2590800"/>
            <a:ext cx="730250" cy="365125"/>
            <a:chOff x="5194" y="1872"/>
            <a:chExt cx="460" cy="230"/>
          </a:xfrm>
        </p:grpSpPr>
        <p:sp>
          <p:nvSpPr>
            <p:cNvPr id="19488" name="Rectangle 56"/>
            <p:cNvSpPr>
              <a:spLocks noChangeArrowheads="1"/>
            </p:cNvSpPr>
            <p:nvPr/>
          </p:nvSpPr>
          <p:spPr bwMode="auto">
            <a:xfrm>
              <a:off x="5194" y="1872"/>
              <a:ext cx="230" cy="23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Rectangle 57"/>
            <p:cNvSpPr>
              <a:spLocks noChangeArrowheads="1"/>
            </p:cNvSpPr>
            <p:nvPr/>
          </p:nvSpPr>
          <p:spPr bwMode="auto">
            <a:xfrm>
              <a:off x="5424" y="1872"/>
              <a:ext cx="230" cy="23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470" name="Group 63"/>
          <p:cNvGrpSpPr>
            <a:grpSpLocks/>
          </p:cNvGrpSpPr>
          <p:nvPr/>
        </p:nvGrpSpPr>
        <p:grpSpPr bwMode="auto">
          <a:xfrm>
            <a:off x="8153400" y="3581400"/>
            <a:ext cx="730250" cy="365125"/>
            <a:chOff x="5184" y="2496"/>
            <a:chExt cx="460" cy="230"/>
          </a:xfrm>
        </p:grpSpPr>
        <p:sp>
          <p:nvSpPr>
            <p:cNvPr id="19486" name="Rectangle 58"/>
            <p:cNvSpPr>
              <a:spLocks noChangeArrowheads="1"/>
            </p:cNvSpPr>
            <p:nvPr/>
          </p:nvSpPr>
          <p:spPr bwMode="auto">
            <a:xfrm>
              <a:off x="5184" y="2496"/>
              <a:ext cx="230" cy="23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7" name="Rectangle 59"/>
            <p:cNvSpPr>
              <a:spLocks noChangeArrowheads="1"/>
            </p:cNvSpPr>
            <p:nvPr/>
          </p:nvSpPr>
          <p:spPr bwMode="auto">
            <a:xfrm>
              <a:off x="5414" y="2496"/>
              <a:ext cx="230" cy="23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71" name="Freeform 60"/>
          <p:cNvSpPr>
            <a:spLocks/>
          </p:cNvSpPr>
          <p:nvPr/>
        </p:nvSpPr>
        <p:spPr bwMode="auto">
          <a:xfrm>
            <a:off x="6705600" y="2622550"/>
            <a:ext cx="1446213" cy="85725"/>
          </a:xfrm>
          <a:custGeom>
            <a:avLst/>
            <a:gdLst>
              <a:gd name="T0" fmla="*/ 0 w 911"/>
              <a:gd name="T1" fmla="*/ 2147483647 h 54"/>
              <a:gd name="T2" fmla="*/ 2147483647 w 911"/>
              <a:gd name="T3" fmla="*/ 2147483647 h 54"/>
              <a:gd name="T4" fmla="*/ 2147483647 w 911"/>
              <a:gd name="T5" fmla="*/ 2147483647 h 54"/>
              <a:gd name="T6" fmla="*/ 2147483647 w 911"/>
              <a:gd name="T7" fmla="*/ 2147483647 h 54"/>
              <a:gd name="T8" fmla="*/ 0 60000 65536"/>
              <a:gd name="T9" fmla="*/ 0 60000 65536"/>
              <a:gd name="T10" fmla="*/ 0 60000 65536"/>
              <a:gd name="T11" fmla="*/ 0 60000 65536"/>
              <a:gd name="T12" fmla="*/ 0 w 911"/>
              <a:gd name="T13" fmla="*/ 0 h 54"/>
              <a:gd name="T14" fmla="*/ 911 w 911"/>
              <a:gd name="T15" fmla="*/ 54 h 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1" h="54">
                <a:moveTo>
                  <a:pt x="0" y="30"/>
                </a:moveTo>
                <a:cubicBezTo>
                  <a:pt x="72" y="33"/>
                  <a:pt x="315" y="52"/>
                  <a:pt x="431" y="47"/>
                </a:cubicBezTo>
                <a:cubicBezTo>
                  <a:pt x="547" y="42"/>
                  <a:pt x="618" y="0"/>
                  <a:pt x="698" y="1"/>
                </a:cubicBezTo>
                <a:cubicBezTo>
                  <a:pt x="778" y="2"/>
                  <a:pt x="867" y="43"/>
                  <a:pt x="911" y="54"/>
                </a:cubicBezTo>
              </a:path>
            </a:pathLst>
          </a:custGeom>
          <a:noFill/>
          <a:ln w="19050">
            <a:solidFill>
              <a:schemeClr val="tx1"/>
            </a:solidFill>
            <a:miter lim="800000"/>
            <a:headEnd type="none" w="med" len="med"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9472" name="Freeform 62"/>
          <p:cNvSpPr>
            <a:spLocks/>
          </p:cNvSpPr>
          <p:nvPr/>
        </p:nvSpPr>
        <p:spPr bwMode="auto">
          <a:xfrm>
            <a:off x="6705600" y="3508375"/>
            <a:ext cx="1446213" cy="215900"/>
          </a:xfrm>
          <a:custGeom>
            <a:avLst/>
            <a:gdLst>
              <a:gd name="T0" fmla="*/ 0 w 911"/>
              <a:gd name="T1" fmla="*/ 2147483647 h 136"/>
              <a:gd name="T2" fmla="*/ 2147483647 w 911"/>
              <a:gd name="T3" fmla="*/ 2147483647 h 136"/>
              <a:gd name="T4" fmla="*/ 2147483647 w 911"/>
              <a:gd name="T5" fmla="*/ 2147483647 h 136"/>
              <a:gd name="T6" fmla="*/ 2147483647 w 911"/>
              <a:gd name="T7" fmla="*/ 2147483647 h 136"/>
              <a:gd name="T8" fmla="*/ 0 60000 65536"/>
              <a:gd name="T9" fmla="*/ 0 60000 65536"/>
              <a:gd name="T10" fmla="*/ 0 60000 65536"/>
              <a:gd name="T11" fmla="*/ 0 60000 65536"/>
              <a:gd name="T12" fmla="*/ 0 w 911"/>
              <a:gd name="T13" fmla="*/ 0 h 136"/>
              <a:gd name="T14" fmla="*/ 911 w 911"/>
              <a:gd name="T15" fmla="*/ 136 h 1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1" h="136">
                <a:moveTo>
                  <a:pt x="0" y="63"/>
                </a:moveTo>
                <a:cubicBezTo>
                  <a:pt x="68" y="54"/>
                  <a:pt x="296" y="0"/>
                  <a:pt x="410" y="7"/>
                </a:cubicBezTo>
                <a:cubicBezTo>
                  <a:pt x="524" y="14"/>
                  <a:pt x="599" y="87"/>
                  <a:pt x="682" y="108"/>
                </a:cubicBezTo>
                <a:cubicBezTo>
                  <a:pt x="765" y="129"/>
                  <a:pt x="863" y="130"/>
                  <a:pt x="911" y="136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Freeform 66"/>
          <p:cNvSpPr>
            <a:spLocks/>
          </p:cNvSpPr>
          <p:nvPr/>
        </p:nvSpPr>
        <p:spPr bwMode="auto">
          <a:xfrm>
            <a:off x="6705600" y="3136900"/>
            <a:ext cx="996950" cy="1763713"/>
          </a:xfrm>
          <a:custGeom>
            <a:avLst/>
            <a:gdLst>
              <a:gd name="T0" fmla="*/ 0 w 628"/>
              <a:gd name="T1" fmla="*/ 2147483647 h 1111"/>
              <a:gd name="T2" fmla="*/ 2147483647 w 628"/>
              <a:gd name="T3" fmla="*/ 2147483647 h 1111"/>
              <a:gd name="T4" fmla="*/ 2147483647 w 628"/>
              <a:gd name="T5" fmla="*/ 2147483647 h 1111"/>
              <a:gd name="T6" fmla="*/ 2147483647 w 628"/>
              <a:gd name="T7" fmla="*/ 2147483647 h 1111"/>
              <a:gd name="T8" fmla="*/ 0 60000 65536"/>
              <a:gd name="T9" fmla="*/ 0 60000 65536"/>
              <a:gd name="T10" fmla="*/ 0 60000 65536"/>
              <a:gd name="T11" fmla="*/ 0 60000 65536"/>
              <a:gd name="T12" fmla="*/ 0 w 628"/>
              <a:gd name="T13" fmla="*/ 0 h 1111"/>
              <a:gd name="T14" fmla="*/ 628 w 628"/>
              <a:gd name="T15" fmla="*/ 1111 h 111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8" h="1111">
                <a:moveTo>
                  <a:pt x="0" y="1111"/>
                </a:moveTo>
                <a:cubicBezTo>
                  <a:pt x="83" y="1080"/>
                  <a:pt x="399" y="1086"/>
                  <a:pt x="500" y="926"/>
                </a:cubicBezTo>
                <a:cubicBezTo>
                  <a:pt x="601" y="766"/>
                  <a:pt x="628" y="298"/>
                  <a:pt x="606" y="149"/>
                </a:cubicBezTo>
                <a:cubicBezTo>
                  <a:pt x="584" y="0"/>
                  <a:pt x="416" y="58"/>
                  <a:pt x="366" y="34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Freeform 67"/>
          <p:cNvSpPr>
            <a:spLocks/>
          </p:cNvSpPr>
          <p:nvPr/>
        </p:nvSpPr>
        <p:spPr bwMode="auto">
          <a:xfrm>
            <a:off x="6688138" y="2111375"/>
            <a:ext cx="2408237" cy="4022725"/>
          </a:xfrm>
          <a:custGeom>
            <a:avLst/>
            <a:gdLst>
              <a:gd name="T0" fmla="*/ 0 w 1517"/>
              <a:gd name="T1" fmla="*/ 2147483647 h 2534"/>
              <a:gd name="T2" fmla="*/ 2147483647 w 1517"/>
              <a:gd name="T3" fmla="*/ 2147483647 h 2534"/>
              <a:gd name="T4" fmla="*/ 2147483647 w 1517"/>
              <a:gd name="T5" fmla="*/ 2147483647 h 2534"/>
              <a:gd name="T6" fmla="*/ 2147483647 w 1517"/>
              <a:gd name="T7" fmla="*/ 2147483647 h 2534"/>
              <a:gd name="T8" fmla="*/ 2147483647 w 1517"/>
              <a:gd name="T9" fmla="*/ 2147483647 h 2534"/>
              <a:gd name="T10" fmla="*/ 2147483647 w 1517"/>
              <a:gd name="T11" fmla="*/ 2147483647 h 253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17"/>
              <a:gd name="T19" fmla="*/ 0 h 2534"/>
              <a:gd name="T20" fmla="*/ 1517 w 1517"/>
              <a:gd name="T21" fmla="*/ 2534 h 253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17" h="2534">
                <a:moveTo>
                  <a:pt x="0" y="2502"/>
                </a:moveTo>
                <a:cubicBezTo>
                  <a:pt x="77" y="2489"/>
                  <a:pt x="244" y="2534"/>
                  <a:pt x="465" y="2426"/>
                </a:cubicBezTo>
                <a:cubicBezTo>
                  <a:pt x="686" y="2318"/>
                  <a:pt x="1155" y="2114"/>
                  <a:pt x="1326" y="1854"/>
                </a:cubicBezTo>
                <a:cubicBezTo>
                  <a:pt x="1497" y="1594"/>
                  <a:pt x="1491" y="1153"/>
                  <a:pt x="1493" y="864"/>
                </a:cubicBezTo>
                <a:cubicBezTo>
                  <a:pt x="1495" y="575"/>
                  <a:pt x="1517" y="234"/>
                  <a:pt x="1341" y="117"/>
                </a:cubicBezTo>
                <a:cubicBezTo>
                  <a:pt x="1165" y="0"/>
                  <a:pt x="625" y="154"/>
                  <a:pt x="437" y="164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Text Box 68"/>
          <p:cNvSpPr txBox="1">
            <a:spLocks noChangeArrowheads="1"/>
          </p:cNvSpPr>
          <p:nvPr/>
        </p:nvSpPr>
        <p:spPr bwMode="auto">
          <a:xfrm>
            <a:off x="609600" y="5059363"/>
            <a:ext cx="28956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  <a:buNone/>
            </a:pPr>
            <a:r>
              <a:rPr lang="en-US" dirty="0">
                <a:latin typeface="Tahoma" pitchFamily="34" charset="0"/>
              </a:rPr>
              <a:t>Dynamic scope: </a:t>
            </a:r>
            <a:r>
              <a:rPr lang="en-US" dirty="0">
                <a:solidFill>
                  <a:schemeClr val="accent2"/>
                </a:solidFill>
                <a:latin typeface="Tahoma" pitchFamily="34" charset="0"/>
              </a:rPr>
              <a:t>find first handler, going up the dynamic call chain</a:t>
            </a:r>
            <a:endParaRPr lang="en-US" dirty="0"/>
          </a:p>
        </p:txBody>
      </p:sp>
      <p:grpSp>
        <p:nvGrpSpPr>
          <p:cNvPr id="19476" name="Group 81"/>
          <p:cNvGrpSpPr>
            <a:grpSpLocks/>
          </p:cNvGrpSpPr>
          <p:nvPr/>
        </p:nvGrpSpPr>
        <p:grpSpPr bwMode="auto">
          <a:xfrm>
            <a:off x="4876800" y="3825875"/>
            <a:ext cx="2286000" cy="731838"/>
            <a:chOff x="3072" y="2384"/>
            <a:chExt cx="1440" cy="461"/>
          </a:xfrm>
        </p:grpSpPr>
        <p:grpSp>
          <p:nvGrpSpPr>
            <p:cNvPr id="19480" name="Group 69"/>
            <p:cNvGrpSpPr>
              <a:grpSpLocks/>
            </p:cNvGrpSpPr>
            <p:nvPr/>
          </p:nvGrpSpPr>
          <p:grpSpPr bwMode="auto">
            <a:xfrm>
              <a:off x="3072" y="2615"/>
              <a:ext cx="1440" cy="230"/>
              <a:chOff x="3168" y="1152"/>
              <a:chExt cx="1440" cy="288"/>
            </a:xfrm>
          </p:grpSpPr>
          <p:sp>
            <p:nvSpPr>
              <p:cNvPr id="19484" name="Rectangle 7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catch(e)</a:t>
                </a:r>
              </a:p>
            </p:txBody>
          </p:sp>
          <p:sp>
            <p:nvSpPr>
              <p:cNvPr id="19485" name="Rectangle 71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4</a:t>
                </a:r>
              </a:p>
            </p:txBody>
          </p:sp>
        </p:grpSp>
        <p:grpSp>
          <p:nvGrpSpPr>
            <p:cNvPr id="19481" name="Group 78"/>
            <p:cNvGrpSpPr>
              <a:grpSpLocks/>
            </p:cNvGrpSpPr>
            <p:nvPr/>
          </p:nvGrpSpPr>
          <p:grpSpPr bwMode="auto">
            <a:xfrm>
              <a:off x="3072" y="2384"/>
              <a:ext cx="1440" cy="230"/>
              <a:chOff x="3168" y="1152"/>
              <a:chExt cx="1440" cy="288"/>
            </a:xfrm>
          </p:grpSpPr>
          <p:sp>
            <p:nvSpPr>
              <p:cNvPr id="19482" name="Rectangle 7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access link </a:t>
                </a:r>
              </a:p>
            </p:txBody>
          </p:sp>
          <p:sp>
            <p:nvSpPr>
              <p:cNvPr id="19483" name="Rectangle 8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9477" name="Freeform 65"/>
          <p:cNvSpPr>
            <a:spLocks/>
          </p:cNvSpPr>
          <p:nvPr/>
        </p:nvSpPr>
        <p:spPr bwMode="auto">
          <a:xfrm>
            <a:off x="6711950" y="3163888"/>
            <a:ext cx="858838" cy="887412"/>
          </a:xfrm>
          <a:custGeom>
            <a:avLst/>
            <a:gdLst>
              <a:gd name="T0" fmla="*/ 0 w 541"/>
              <a:gd name="T1" fmla="*/ 2147483647 h 559"/>
              <a:gd name="T2" fmla="*/ 2147483647 w 541"/>
              <a:gd name="T3" fmla="*/ 2147483647 h 559"/>
              <a:gd name="T4" fmla="*/ 2147483647 w 541"/>
              <a:gd name="T5" fmla="*/ 2147483647 h 559"/>
              <a:gd name="T6" fmla="*/ 2147483647 w 541"/>
              <a:gd name="T7" fmla="*/ 2147483647 h 559"/>
              <a:gd name="T8" fmla="*/ 0 60000 65536"/>
              <a:gd name="T9" fmla="*/ 0 60000 65536"/>
              <a:gd name="T10" fmla="*/ 0 60000 65536"/>
              <a:gd name="T11" fmla="*/ 0 60000 65536"/>
              <a:gd name="T12" fmla="*/ 0 w 541"/>
              <a:gd name="T13" fmla="*/ 0 h 559"/>
              <a:gd name="T14" fmla="*/ 541 w 541"/>
              <a:gd name="T15" fmla="*/ 559 h 5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1" h="559">
                <a:moveTo>
                  <a:pt x="0" y="559"/>
                </a:moveTo>
                <a:cubicBezTo>
                  <a:pt x="77" y="541"/>
                  <a:pt x="389" y="533"/>
                  <a:pt x="465" y="452"/>
                </a:cubicBezTo>
                <a:cubicBezTo>
                  <a:pt x="541" y="371"/>
                  <a:pt x="487" y="142"/>
                  <a:pt x="457" y="71"/>
                </a:cubicBezTo>
                <a:cubicBezTo>
                  <a:pt x="427" y="0"/>
                  <a:pt x="318" y="35"/>
                  <a:pt x="282" y="26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Freeform 83"/>
          <p:cNvSpPr>
            <a:spLocks/>
          </p:cNvSpPr>
          <p:nvPr/>
        </p:nvSpPr>
        <p:spPr bwMode="auto">
          <a:xfrm>
            <a:off x="6705600" y="2854325"/>
            <a:ext cx="1433513" cy="2376488"/>
          </a:xfrm>
          <a:custGeom>
            <a:avLst/>
            <a:gdLst>
              <a:gd name="T0" fmla="*/ 0 w 903"/>
              <a:gd name="T1" fmla="*/ 2147483647 h 1497"/>
              <a:gd name="T2" fmla="*/ 2147483647 w 903"/>
              <a:gd name="T3" fmla="*/ 2147483647 h 1497"/>
              <a:gd name="T4" fmla="*/ 2147483647 w 903"/>
              <a:gd name="T5" fmla="*/ 2147483647 h 1497"/>
              <a:gd name="T6" fmla="*/ 2147483647 w 903"/>
              <a:gd name="T7" fmla="*/ 2147483647 h 1497"/>
              <a:gd name="T8" fmla="*/ 2147483647 w 903"/>
              <a:gd name="T9" fmla="*/ 0 h 14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3"/>
              <a:gd name="T16" fmla="*/ 0 h 1497"/>
              <a:gd name="T17" fmla="*/ 903 w 903"/>
              <a:gd name="T18" fmla="*/ 1497 h 149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3" h="1497">
                <a:moveTo>
                  <a:pt x="0" y="1497"/>
                </a:moveTo>
                <a:cubicBezTo>
                  <a:pt x="92" y="1466"/>
                  <a:pt x="433" y="1450"/>
                  <a:pt x="553" y="1310"/>
                </a:cubicBezTo>
                <a:cubicBezTo>
                  <a:pt x="673" y="1170"/>
                  <a:pt x="686" y="845"/>
                  <a:pt x="720" y="655"/>
                </a:cubicBezTo>
                <a:cubicBezTo>
                  <a:pt x="754" y="465"/>
                  <a:pt x="729" y="276"/>
                  <a:pt x="759" y="167"/>
                </a:cubicBezTo>
                <a:cubicBezTo>
                  <a:pt x="789" y="58"/>
                  <a:pt x="873" y="35"/>
                  <a:pt x="903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TextBox 61"/>
          <p:cNvSpPr txBox="1">
            <a:spLocks noChangeArrowheads="1"/>
          </p:cNvSpPr>
          <p:nvPr/>
        </p:nvSpPr>
        <p:spPr bwMode="auto">
          <a:xfrm>
            <a:off x="6559550" y="152400"/>
            <a:ext cx="2279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solidFill>
                  <a:schemeClr val="accent6"/>
                </a:solidFill>
                <a:latin typeface="Arial" charset="0"/>
                <a:cs typeface="Arial" charset="0"/>
              </a:rPr>
              <a:t>JavaScript version</a:t>
            </a:r>
          </a:p>
        </p:txBody>
      </p:sp>
    </p:spTree>
    <p:extLst>
      <p:ext uri="{BB962C8B-B14F-4D97-AF65-F5344CB8AC3E}">
        <p14:creationId xmlns:p14="http://schemas.microsoft.com/office/powerpoint/2010/main" xmlns="" val="198793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Scope of Handler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572000" cy="28956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sz="2000" dirty="0" smtClean="0"/>
              <a:t>exception X;</a:t>
            </a:r>
          </a:p>
          <a:p>
            <a:pPr lvl="1">
              <a:buFontTx/>
              <a:buNone/>
            </a:pPr>
            <a:r>
              <a:rPr lang="en-US" sz="2000" dirty="0" smtClean="0"/>
              <a:t>(let fun f(y) = raise X</a:t>
            </a:r>
          </a:p>
          <a:p>
            <a:pPr lvl="1">
              <a:buFontTx/>
              <a:buNone/>
            </a:pPr>
            <a:r>
              <a:rPr lang="en-US" sz="2000" dirty="0" smtClean="0"/>
              <a:t>     and g(h) = h(1) handle X =&gt; 2</a:t>
            </a:r>
          </a:p>
          <a:p>
            <a:pPr lvl="1">
              <a:buFontTx/>
              <a:buNone/>
            </a:pPr>
            <a:r>
              <a:rPr lang="en-US" sz="2000" dirty="0" smtClean="0"/>
              <a:t>in</a:t>
            </a:r>
          </a:p>
          <a:p>
            <a:pPr lvl="1">
              <a:buFontTx/>
              <a:buNone/>
            </a:pPr>
            <a:r>
              <a:rPr lang="en-US" sz="2000" dirty="0" smtClean="0"/>
              <a:t>     g(f) handle X =&gt; 4</a:t>
            </a:r>
          </a:p>
          <a:p>
            <a:pPr lvl="1">
              <a:buFontTx/>
              <a:buNone/>
            </a:pPr>
            <a:r>
              <a:rPr lang="en-US" sz="2000" dirty="0" smtClean="0"/>
              <a:t>end) handle X =&gt; 6;</a:t>
            </a:r>
            <a:endParaRPr lang="en-US" dirty="0" smtClean="0"/>
          </a:p>
        </p:txBody>
      </p:sp>
      <p:grpSp>
        <p:nvGrpSpPr>
          <p:cNvPr id="20484" name="Group 6"/>
          <p:cNvGrpSpPr>
            <a:grpSpLocks/>
          </p:cNvGrpSpPr>
          <p:nvPr/>
        </p:nvGrpSpPr>
        <p:grpSpPr bwMode="auto">
          <a:xfrm>
            <a:off x="4876800" y="1631950"/>
            <a:ext cx="2286000" cy="365125"/>
            <a:chOff x="3168" y="1152"/>
            <a:chExt cx="1440" cy="288"/>
          </a:xfrm>
        </p:grpSpPr>
        <p:sp>
          <p:nvSpPr>
            <p:cNvPr id="20541" name="Rectangle 4"/>
            <p:cNvSpPr>
              <a:spLocks noChangeArrowheads="1"/>
            </p:cNvSpPr>
            <p:nvPr/>
          </p:nvSpPr>
          <p:spPr bwMode="auto">
            <a:xfrm>
              <a:off x="3168" y="1152"/>
              <a:ext cx="864" cy="28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 dirty="0">
                  <a:solidFill>
                    <a:schemeClr val="tx1"/>
                  </a:solidFill>
                </a:rPr>
                <a:t>handler X </a:t>
              </a:r>
            </a:p>
          </p:txBody>
        </p:sp>
        <p:sp>
          <p:nvSpPr>
            <p:cNvPr id="20542" name="Rectangle 5"/>
            <p:cNvSpPr>
              <a:spLocks noChangeArrowheads="1"/>
            </p:cNvSpPr>
            <p:nvPr/>
          </p:nvSpPr>
          <p:spPr bwMode="auto">
            <a:xfrm>
              <a:off x="4032" y="1152"/>
              <a:ext cx="576" cy="28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>
                  <a:solidFill>
                    <a:schemeClr val="tx1"/>
                  </a:solidFill>
                </a:rPr>
                <a:t>6</a:t>
              </a:r>
            </a:p>
          </p:txBody>
        </p:sp>
      </p:grpSp>
      <p:grpSp>
        <p:nvGrpSpPr>
          <p:cNvPr id="20485" name="Group 51"/>
          <p:cNvGrpSpPr>
            <a:grpSpLocks/>
          </p:cNvGrpSpPr>
          <p:nvPr/>
        </p:nvGrpSpPr>
        <p:grpSpPr bwMode="auto">
          <a:xfrm>
            <a:off x="4876800" y="4679950"/>
            <a:ext cx="2286000" cy="1095375"/>
            <a:chOff x="3648" y="2976"/>
            <a:chExt cx="1440" cy="690"/>
          </a:xfrm>
        </p:grpSpPr>
        <p:grpSp>
          <p:nvGrpSpPr>
            <p:cNvPr id="20532" name="Group 15"/>
            <p:cNvGrpSpPr>
              <a:grpSpLocks/>
            </p:cNvGrpSpPr>
            <p:nvPr/>
          </p:nvGrpSpPr>
          <p:grpSpPr bwMode="auto">
            <a:xfrm>
              <a:off x="3648" y="3206"/>
              <a:ext cx="1440" cy="230"/>
              <a:chOff x="3168" y="1152"/>
              <a:chExt cx="1440" cy="288"/>
            </a:xfrm>
          </p:grpSpPr>
          <p:sp>
            <p:nvSpPr>
              <p:cNvPr id="20539" name="Rectangle 1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formal h</a:t>
                </a:r>
              </a:p>
            </p:txBody>
          </p:sp>
          <p:sp>
            <p:nvSpPr>
              <p:cNvPr id="20540" name="Rectangle 17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533" name="Group 18"/>
            <p:cNvGrpSpPr>
              <a:grpSpLocks/>
            </p:cNvGrpSpPr>
            <p:nvPr/>
          </p:nvGrpSpPr>
          <p:grpSpPr bwMode="auto">
            <a:xfrm>
              <a:off x="3648" y="3436"/>
              <a:ext cx="1440" cy="230"/>
              <a:chOff x="3168" y="1152"/>
              <a:chExt cx="1440" cy="288"/>
            </a:xfrm>
          </p:grpSpPr>
          <p:sp>
            <p:nvSpPr>
              <p:cNvPr id="20537" name="Rectangle 1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handler X </a:t>
                </a:r>
              </a:p>
            </p:txBody>
          </p:sp>
          <p:sp>
            <p:nvSpPr>
              <p:cNvPr id="20538" name="Rectangle 2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grpSp>
          <p:nvGrpSpPr>
            <p:cNvPr id="20534" name="Group 24"/>
            <p:cNvGrpSpPr>
              <a:grpSpLocks/>
            </p:cNvGrpSpPr>
            <p:nvPr/>
          </p:nvGrpSpPr>
          <p:grpSpPr bwMode="auto">
            <a:xfrm>
              <a:off x="3648" y="2976"/>
              <a:ext cx="1440" cy="230"/>
              <a:chOff x="3168" y="1152"/>
              <a:chExt cx="1440" cy="288"/>
            </a:xfrm>
          </p:grpSpPr>
          <p:sp>
            <p:nvSpPr>
              <p:cNvPr id="20535" name="Rectangle 25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access link </a:t>
                </a:r>
              </a:p>
            </p:txBody>
          </p:sp>
          <p:sp>
            <p:nvSpPr>
              <p:cNvPr id="20536" name="Rectangle 2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0486" name="Group 55"/>
          <p:cNvGrpSpPr>
            <a:grpSpLocks/>
          </p:cNvGrpSpPr>
          <p:nvPr/>
        </p:nvGrpSpPr>
        <p:grpSpPr bwMode="auto">
          <a:xfrm>
            <a:off x="4876800" y="5899150"/>
            <a:ext cx="2286000" cy="730250"/>
            <a:chOff x="1488" y="3120"/>
            <a:chExt cx="1440" cy="460"/>
          </a:xfrm>
        </p:grpSpPr>
        <p:grpSp>
          <p:nvGrpSpPr>
            <p:cNvPr id="20526" name="Group 27"/>
            <p:cNvGrpSpPr>
              <a:grpSpLocks/>
            </p:cNvGrpSpPr>
            <p:nvPr/>
          </p:nvGrpSpPr>
          <p:grpSpPr bwMode="auto">
            <a:xfrm>
              <a:off x="1488" y="3350"/>
              <a:ext cx="1440" cy="230"/>
              <a:chOff x="3168" y="1152"/>
              <a:chExt cx="1440" cy="288"/>
            </a:xfrm>
          </p:grpSpPr>
          <p:sp>
            <p:nvSpPr>
              <p:cNvPr id="20530" name="Rectangle 2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formal y </a:t>
                </a:r>
              </a:p>
            </p:txBody>
          </p:sp>
          <p:sp>
            <p:nvSpPr>
              <p:cNvPr id="20531" name="Rectangle 29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grpSp>
          <p:nvGrpSpPr>
            <p:cNvPr id="20527" name="Group 33"/>
            <p:cNvGrpSpPr>
              <a:grpSpLocks/>
            </p:cNvGrpSpPr>
            <p:nvPr/>
          </p:nvGrpSpPr>
          <p:grpSpPr bwMode="auto">
            <a:xfrm>
              <a:off x="1488" y="3120"/>
              <a:ext cx="1440" cy="230"/>
              <a:chOff x="3168" y="1152"/>
              <a:chExt cx="1440" cy="288"/>
            </a:xfrm>
          </p:grpSpPr>
          <p:sp>
            <p:nvSpPr>
              <p:cNvPr id="20528" name="Rectangle 3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access link </a:t>
                </a:r>
              </a:p>
            </p:txBody>
          </p:sp>
          <p:sp>
            <p:nvSpPr>
              <p:cNvPr id="20529" name="Rectangle 35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0487" name="Text Box 37"/>
          <p:cNvSpPr txBox="1">
            <a:spLocks noChangeArrowheads="1"/>
          </p:cNvSpPr>
          <p:nvPr/>
        </p:nvSpPr>
        <p:spPr bwMode="auto">
          <a:xfrm>
            <a:off x="4114800" y="46482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buNone/>
              <a:defRPr sz="2000">
                <a:solidFill>
                  <a:schemeClr val="accent1">
                    <a:lumMod val="50000"/>
                  </a:schemeClr>
                </a:solidFill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g(f)</a:t>
            </a:r>
          </a:p>
        </p:txBody>
      </p:sp>
      <p:sp>
        <p:nvSpPr>
          <p:cNvPr id="20488" name="Text Box 38"/>
          <p:cNvSpPr txBox="1">
            <a:spLocks noChangeArrowheads="1"/>
          </p:cNvSpPr>
          <p:nvPr/>
        </p:nvSpPr>
        <p:spPr bwMode="auto">
          <a:xfrm>
            <a:off x="4114800" y="5935662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f(1)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0489" name="Group 49"/>
          <p:cNvGrpSpPr>
            <a:grpSpLocks/>
          </p:cNvGrpSpPr>
          <p:nvPr/>
        </p:nvGrpSpPr>
        <p:grpSpPr bwMode="auto">
          <a:xfrm>
            <a:off x="4876800" y="2119313"/>
            <a:ext cx="2286000" cy="730250"/>
            <a:chOff x="3936" y="1488"/>
            <a:chExt cx="1440" cy="460"/>
          </a:xfrm>
        </p:grpSpPr>
        <p:grpSp>
          <p:nvGrpSpPr>
            <p:cNvPr id="20520" name="Group 8"/>
            <p:cNvGrpSpPr>
              <a:grpSpLocks/>
            </p:cNvGrpSpPr>
            <p:nvPr/>
          </p:nvGrpSpPr>
          <p:grpSpPr bwMode="auto">
            <a:xfrm>
              <a:off x="3936" y="1718"/>
              <a:ext cx="1440" cy="230"/>
              <a:chOff x="3168" y="1152"/>
              <a:chExt cx="1440" cy="288"/>
            </a:xfrm>
          </p:grpSpPr>
          <p:sp>
            <p:nvSpPr>
              <p:cNvPr id="20524" name="Rectangle 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fun f </a:t>
                </a:r>
              </a:p>
            </p:txBody>
          </p:sp>
          <p:sp>
            <p:nvSpPr>
              <p:cNvPr id="20525" name="Rectangle 1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521" name="Group 40"/>
            <p:cNvGrpSpPr>
              <a:grpSpLocks/>
            </p:cNvGrpSpPr>
            <p:nvPr/>
          </p:nvGrpSpPr>
          <p:grpSpPr bwMode="auto">
            <a:xfrm>
              <a:off x="3936" y="1488"/>
              <a:ext cx="1440" cy="230"/>
              <a:chOff x="3168" y="1152"/>
              <a:chExt cx="1440" cy="288"/>
            </a:xfrm>
          </p:grpSpPr>
          <p:sp>
            <p:nvSpPr>
              <p:cNvPr id="20522" name="Rectangle 41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access link </a:t>
                </a:r>
              </a:p>
            </p:txBody>
          </p:sp>
          <p:sp>
            <p:nvSpPr>
              <p:cNvPr id="20523" name="Rectangle 42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0490" name="Group 82"/>
          <p:cNvGrpSpPr>
            <a:grpSpLocks/>
          </p:cNvGrpSpPr>
          <p:nvPr/>
        </p:nvGrpSpPr>
        <p:grpSpPr bwMode="auto">
          <a:xfrm>
            <a:off x="4876800" y="2971800"/>
            <a:ext cx="2286000" cy="730250"/>
            <a:chOff x="3072" y="1812"/>
            <a:chExt cx="1440" cy="460"/>
          </a:xfrm>
        </p:grpSpPr>
        <p:grpSp>
          <p:nvGrpSpPr>
            <p:cNvPr id="20514" name="Group 43"/>
            <p:cNvGrpSpPr>
              <a:grpSpLocks/>
            </p:cNvGrpSpPr>
            <p:nvPr/>
          </p:nvGrpSpPr>
          <p:grpSpPr bwMode="auto">
            <a:xfrm>
              <a:off x="3072" y="1812"/>
              <a:ext cx="1440" cy="230"/>
              <a:chOff x="3168" y="1152"/>
              <a:chExt cx="1440" cy="288"/>
            </a:xfrm>
          </p:grpSpPr>
          <p:sp>
            <p:nvSpPr>
              <p:cNvPr id="20518" name="Rectangle 4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access link </a:t>
                </a:r>
              </a:p>
            </p:txBody>
          </p:sp>
          <p:sp>
            <p:nvSpPr>
              <p:cNvPr id="20519" name="Rectangle 45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515" name="Group 46"/>
            <p:cNvGrpSpPr>
              <a:grpSpLocks/>
            </p:cNvGrpSpPr>
            <p:nvPr/>
          </p:nvGrpSpPr>
          <p:grpSpPr bwMode="auto">
            <a:xfrm>
              <a:off x="3072" y="2042"/>
              <a:ext cx="1440" cy="230"/>
              <a:chOff x="3168" y="1152"/>
              <a:chExt cx="1440" cy="288"/>
            </a:xfrm>
          </p:grpSpPr>
          <p:sp>
            <p:nvSpPr>
              <p:cNvPr id="20516" name="Rectangle 47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 fun g </a:t>
                </a:r>
              </a:p>
            </p:txBody>
          </p:sp>
          <p:sp>
            <p:nvSpPr>
              <p:cNvPr id="20517" name="Rectangle 48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0491" name="Freeform 53"/>
          <p:cNvSpPr>
            <a:spLocks/>
          </p:cNvSpPr>
          <p:nvPr/>
        </p:nvSpPr>
        <p:spPr bwMode="auto">
          <a:xfrm>
            <a:off x="6700838" y="1744663"/>
            <a:ext cx="803275" cy="528637"/>
          </a:xfrm>
          <a:custGeom>
            <a:avLst/>
            <a:gdLst>
              <a:gd name="T0" fmla="*/ 0 w 506"/>
              <a:gd name="T1" fmla="*/ 2147483647 h 333"/>
              <a:gd name="T2" fmla="*/ 2147483647 w 506"/>
              <a:gd name="T3" fmla="*/ 2147483647 h 333"/>
              <a:gd name="T4" fmla="*/ 2147483647 w 506"/>
              <a:gd name="T5" fmla="*/ 2147483647 h 333"/>
              <a:gd name="T6" fmla="*/ 2147483647 w 506"/>
              <a:gd name="T7" fmla="*/ 2147483647 h 333"/>
              <a:gd name="T8" fmla="*/ 0 60000 65536"/>
              <a:gd name="T9" fmla="*/ 0 60000 65536"/>
              <a:gd name="T10" fmla="*/ 0 60000 65536"/>
              <a:gd name="T11" fmla="*/ 0 60000 65536"/>
              <a:gd name="T12" fmla="*/ 0 w 506"/>
              <a:gd name="T13" fmla="*/ 0 h 333"/>
              <a:gd name="T14" fmla="*/ 506 w 506"/>
              <a:gd name="T15" fmla="*/ 333 h 3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6" h="333">
                <a:moveTo>
                  <a:pt x="0" y="333"/>
                </a:moveTo>
                <a:cubicBezTo>
                  <a:pt x="67" y="320"/>
                  <a:pt x="323" y="305"/>
                  <a:pt x="404" y="257"/>
                </a:cubicBezTo>
                <a:cubicBezTo>
                  <a:pt x="485" y="209"/>
                  <a:pt x="506" y="84"/>
                  <a:pt x="487" y="42"/>
                </a:cubicBezTo>
                <a:cubicBezTo>
                  <a:pt x="468" y="0"/>
                  <a:pt x="332" y="14"/>
                  <a:pt x="291" y="7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Freeform 54"/>
          <p:cNvSpPr>
            <a:spLocks/>
          </p:cNvSpPr>
          <p:nvPr/>
        </p:nvSpPr>
        <p:spPr bwMode="auto">
          <a:xfrm>
            <a:off x="6772275" y="2330450"/>
            <a:ext cx="785813" cy="814388"/>
          </a:xfrm>
          <a:custGeom>
            <a:avLst/>
            <a:gdLst>
              <a:gd name="T0" fmla="*/ 0 w 495"/>
              <a:gd name="T1" fmla="*/ 2147483647 h 513"/>
              <a:gd name="T2" fmla="*/ 2147483647 w 495"/>
              <a:gd name="T3" fmla="*/ 2147483647 h 513"/>
              <a:gd name="T4" fmla="*/ 2147483647 w 495"/>
              <a:gd name="T5" fmla="*/ 2147483647 h 513"/>
              <a:gd name="T6" fmla="*/ 2147483647 w 495"/>
              <a:gd name="T7" fmla="*/ 2147483647 h 513"/>
              <a:gd name="T8" fmla="*/ 2147483647 w 495"/>
              <a:gd name="T9" fmla="*/ 2147483647 h 5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5"/>
              <a:gd name="T16" fmla="*/ 0 h 513"/>
              <a:gd name="T17" fmla="*/ 495 w 495"/>
              <a:gd name="T18" fmla="*/ 513 h 5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5" h="513">
                <a:moveTo>
                  <a:pt x="0" y="513"/>
                </a:moveTo>
                <a:cubicBezTo>
                  <a:pt x="70" y="488"/>
                  <a:pt x="343" y="432"/>
                  <a:pt x="419" y="360"/>
                </a:cubicBezTo>
                <a:cubicBezTo>
                  <a:pt x="495" y="288"/>
                  <a:pt x="486" y="136"/>
                  <a:pt x="458" y="78"/>
                </a:cubicBezTo>
                <a:cubicBezTo>
                  <a:pt x="430" y="20"/>
                  <a:pt x="285" y="20"/>
                  <a:pt x="252" y="10"/>
                </a:cubicBezTo>
                <a:cubicBezTo>
                  <a:pt x="219" y="0"/>
                  <a:pt x="258" y="15"/>
                  <a:pt x="259" y="16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493" name="Group 64"/>
          <p:cNvGrpSpPr>
            <a:grpSpLocks/>
          </p:cNvGrpSpPr>
          <p:nvPr/>
        </p:nvGrpSpPr>
        <p:grpSpPr bwMode="auto">
          <a:xfrm>
            <a:off x="8153400" y="2590800"/>
            <a:ext cx="730250" cy="365125"/>
            <a:chOff x="5194" y="1872"/>
            <a:chExt cx="460" cy="230"/>
          </a:xfrm>
        </p:grpSpPr>
        <p:sp>
          <p:nvSpPr>
            <p:cNvPr id="20512" name="Rectangle 56"/>
            <p:cNvSpPr>
              <a:spLocks noChangeArrowheads="1"/>
            </p:cNvSpPr>
            <p:nvPr/>
          </p:nvSpPr>
          <p:spPr bwMode="auto">
            <a:xfrm>
              <a:off x="5194" y="1872"/>
              <a:ext cx="230" cy="23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3" name="Rectangle 57"/>
            <p:cNvSpPr>
              <a:spLocks noChangeArrowheads="1"/>
            </p:cNvSpPr>
            <p:nvPr/>
          </p:nvSpPr>
          <p:spPr bwMode="auto">
            <a:xfrm>
              <a:off x="5424" y="1872"/>
              <a:ext cx="230" cy="23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494" name="Group 63"/>
          <p:cNvGrpSpPr>
            <a:grpSpLocks/>
          </p:cNvGrpSpPr>
          <p:nvPr/>
        </p:nvGrpSpPr>
        <p:grpSpPr bwMode="auto">
          <a:xfrm>
            <a:off x="8153400" y="3581400"/>
            <a:ext cx="730250" cy="365125"/>
            <a:chOff x="5184" y="2496"/>
            <a:chExt cx="460" cy="230"/>
          </a:xfrm>
        </p:grpSpPr>
        <p:sp>
          <p:nvSpPr>
            <p:cNvPr id="20510" name="Rectangle 58"/>
            <p:cNvSpPr>
              <a:spLocks noChangeArrowheads="1"/>
            </p:cNvSpPr>
            <p:nvPr/>
          </p:nvSpPr>
          <p:spPr bwMode="auto">
            <a:xfrm>
              <a:off x="5184" y="2496"/>
              <a:ext cx="230" cy="23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Rectangle 59"/>
            <p:cNvSpPr>
              <a:spLocks noChangeArrowheads="1"/>
            </p:cNvSpPr>
            <p:nvPr/>
          </p:nvSpPr>
          <p:spPr bwMode="auto">
            <a:xfrm>
              <a:off x="5414" y="2496"/>
              <a:ext cx="230" cy="23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95" name="Freeform 60"/>
          <p:cNvSpPr>
            <a:spLocks/>
          </p:cNvSpPr>
          <p:nvPr/>
        </p:nvSpPr>
        <p:spPr bwMode="auto">
          <a:xfrm>
            <a:off x="6705600" y="2622550"/>
            <a:ext cx="1446213" cy="85725"/>
          </a:xfrm>
          <a:custGeom>
            <a:avLst/>
            <a:gdLst>
              <a:gd name="T0" fmla="*/ 0 w 911"/>
              <a:gd name="T1" fmla="*/ 2147483647 h 54"/>
              <a:gd name="T2" fmla="*/ 2147483647 w 911"/>
              <a:gd name="T3" fmla="*/ 2147483647 h 54"/>
              <a:gd name="T4" fmla="*/ 2147483647 w 911"/>
              <a:gd name="T5" fmla="*/ 2147483647 h 54"/>
              <a:gd name="T6" fmla="*/ 2147483647 w 911"/>
              <a:gd name="T7" fmla="*/ 2147483647 h 54"/>
              <a:gd name="T8" fmla="*/ 0 60000 65536"/>
              <a:gd name="T9" fmla="*/ 0 60000 65536"/>
              <a:gd name="T10" fmla="*/ 0 60000 65536"/>
              <a:gd name="T11" fmla="*/ 0 60000 65536"/>
              <a:gd name="T12" fmla="*/ 0 w 911"/>
              <a:gd name="T13" fmla="*/ 0 h 54"/>
              <a:gd name="T14" fmla="*/ 911 w 911"/>
              <a:gd name="T15" fmla="*/ 54 h 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1" h="54">
                <a:moveTo>
                  <a:pt x="0" y="30"/>
                </a:moveTo>
                <a:cubicBezTo>
                  <a:pt x="72" y="33"/>
                  <a:pt x="315" y="52"/>
                  <a:pt x="431" y="47"/>
                </a:cubicBezTo>
                <a:cubicBezTo>
                  <a:pt x="547" y="42"/>
                  <a:pt x="618" y="0"/>
                  <a:pt x="698" y="1"/>
                </a:cubicBezTo>
                <a:cubicBezTo>
                  <a:pt x="778" y="2"/>
                  <a:pt x="867" y="43"/>
                  <a:pt x="911" y="54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Freeform 62"/>
          <p:cNvSpPr>
            <a:spLocks/>
          </p:cNvSpPr>
          <p:nvPr/>
        </p:nvSpPr>
        <p:spPr bwMode="auto">
          <a:xfrm>
            <a:off x="6705600" y="3508375"/>
            <a:ext cx="1446213" cy="215900"/>
          </a:xfrm>
          <a:custGeom>
            <a:avLst/>
            <a:gdLst>
              <a:gd name="T0" fmla="*/ 0 w 911"/>
              <a:gd name="T1" fmla="*/ 2147483647 h 136"/>
              <a:gd name="T2" fmla="*/ 2147483647 w 911"/>
              <a:gd name="T3" fmla="*/ 2147483647 h 136"/>
              <a:gd name="T4" fmla="*/ 2147483647 w 911"/>
              <a:gd name="T5" fmla="*/ 2147483647 h 136"/>
              <a:gd name="T6" fmla="*/ 2147483647 w 911"/>
              <a:gd name="T7" fmla="*/ 2147483647 h 136"/>
              <a:gd name="T8" fmla="*/ 0 60000 65536"/>
              <a:gd name="T9" fmla="*/ 0 60000 65536"/>
              <a:gd name="T10" fmla="*/ 0 60000 65536"/>
              <a:gd name="T11" fmla="*/ 0 60000 65536"/>
              <a:gd name="T12" fmla="*/ 0 w 911"/>
              <a:gd name="T13" fmla="*/ 0 h 136"/>
              <a:gd name="T14" fmla="*/ 911 w 911"/>
              <a:gd name="T15" fmla="*/ 136 h 1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1" h="136">
                <a:moveTo>
                  <a:pt x="0" y="63"/>
                </a:moveTo>
                <a:cubicBezTo>
                  <a:pt x="68" y="54"/>
                  <a:pt x="296" y="0"/>
                  <a:pt x="410" y="7"/>
                </a:cubicBezTo>
                <a:cubicBezTo>
                  <a:pt x="524" y="14"/>
                  <a:pt x="599" y="87"/>
                  <a:pt x="682" y="108"/>
                </a:cubicBezTo>
                <a:cubicBezTo>
                  <a:pt x="765" y="129"/>
                  <a:pt x="863" y="130"/>
                  <a:pt x="911" y="136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Freeform 66"/>
          <p:cNvSpPr>
            <a:spLocks/>
          </p:cNvSpPr>
          <p:nvPr/>
        </p:nvSpPr>
        <p:spPr bwMode="auto">
          <a:xfrm>
            <a:off x="6705600" y="3136900"/>
            <a:ext cx="996950" cy="1763713"/>
          </a:xfrm>
          <a:custGeom>
            <a:avLst/>
            <a:gdLst>
              <a:gd name="T0" fmla="*/ 0 w 628"/>
              <a:gd name="T1" fmla="*/ 2147483647 h 1111"/>
              <a:gd name="T2" fmla="*/ 2147483647 w 628"/>
              <a:gd name="T3" fmla="*/ 2147483647 h 1111"/>
              <a:gd name="T4" fmla="*/ 2147483647 w 628"/>
              <a:gd name="T5" fmla="*/ 2147483647 h 1111"/>
              <a:gd name="T6" fmla="*/ 2147483647 w 628"/>
              <a:gd name="T7" fmla="*/ 2147483647 h 1111"/>
              <a:gd name="T8" fmla="*/ 0 60000 65536"/>
              <a:gd name="T9" fmla="*/ 0 60000 65536"/>
              <a:gd name="T10" fmla="*/ 0 60000 65536"/>
              <a:gd name="T11" fmla="*/ 0 60000 65536"/>
              <a:gd name="T12" fmla="*/ 0 w 628"/>
              <a:gd name="T13" fmla="*/ 0 h 1111"/>
              <a:gd name="T14" fmla="*/ 628 w 628"/>
              <a:gd name="T15" fmla="*/ 1111 h 111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8" h="1111">
                <a:moveTo>
                  <a:pt x="0" y="1111"/>
                </a:moveTo>
                <a:cubicBezTo>
                  <a:pt x="83" y="1080"/>
                  <a:pt x="399" y="1086"/>
                  <a:pt x="500" y="926"/>
                </a:cubicBezTo>
                <a:cubicBezTo>
                  <a:pt x="601" y="766"/>
                  <a:pt x="628" y="298"/>
                  <a:pt x="606" y="149"/>
                </a:cubicBezTo>
                <a:cubicBezTo>
                  <a:pt x="584" y="0"/>
                  <a:pt x="416" y="58"/>
                  <a:pt x="366" y="34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Freeform 67"/>
          <p:cNvSpPr>
            <a:spLocks/>
          </p:cNvSpPr>
          <p:nvPr/>
        </p:nvSpPr>
        <p:spPr bwMode="auto">
          <a:xfrm>
            <a:off x="6688138" y="2111375"/>
            <a:ext cx="2408237" cy="4022725"/>
          </a:xfrm>
          <a:custGeom>
            <a:avLst/>
            <a:gdLst>
              <a:gd name="T0" fmla="*/ 0 w 1517"/>
              <a:gd name="T1" fmla="*/ 2147483647 h 2534"/>
              <a:gd name="T2" fmla="*/ 2147483647 w 1517"/>
              <a:gd name="T3" fmla="*/ 2147483647 h 2534"/>
              <a:gd name="T4" fmla="*/ 2147483647 w 1517"/>
              <a:gd name="T5" fmla="*/ 2147483647 h 2534"/>
              <a:gd name="T6" fmla="*/ 2147483647 w 1517"/>
              <a:gd name="T7" fmla="*/ 2147483647 h 2534"/>
              <a:gd name="T8" fmla="*/ 2147483647 w 1517"/>
              <a:gd name="T9" fmla="*/ 2147483647 h 2534"/>
              <a:gd name="T10" fmla="*/ 2147483647 w 1517"/>
              <a:gd name="T11" fmla="*/ 2147483647 h 253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17"/>
              <a:gd name="T19" fmla="*/ 0 h 2534"/>
              <a:gd name="T20" fmla="*/ 1517 w 1517"/>
              <a:gd name="T21" fmla="*/ 2534 h 253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17" h="2534">
                <a:moveTo>
                  <a:pt x="0" y="2502"/>
                </a:moveTo>
                <a:cubicBezTo>
                  <a:pt x="77" y="2489"/>
                  <a:pt x="244" y="2534"/>
                  <a:pt x="465" y="2426"/>
                </a:cubicBezTo>
                <a:cubicBezTo>
                  <a:pt x="686" y="2318"/>
                  <a:pt x="1155" y="2114"/>
                  <a:pt x="1326" y="1854"/>
                </a:cubicBezTo>
                <a:cubicBezTo>
                  <a:pt x="1497" y="1594"/>
                  <a:pt x="1491" y="1153"/>
                  <a:pt x="1493" y="864"/>
                </a:cubicBezTo>
                <a:cubicBezTo>
                  <a:pt x="1495" y="575"/>
                  <a:pt x="1517" y="234"/>
                  <a:pt x="1341" y="117"/>
                </a:cubicBezTo>
                <a:cubicBezTo>
                  <a:pt x="1165" y="0"/>
                  <a:pt x="625" y="154"/>
                  <a:pt x="437" y="164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Text Box 68"/>
          <p:cNvSpPr txBox="1">
            <a:spLocks noChangeArrowheads="1"/>
          </p:cNvSpPr>
          <p:nvPr/>
        </p:nvSpPr>
        <p:spPr bwMode="auto">
          <a:xfrm>
            <a:off x="533400" y="4343400"/>
            <a:ext cx="2895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  <a:buNone/>
            </a:pPr>
            <a:r>
              <a:rPr lang="en-US" dirty="0">
                <a:latin typeface="Tahoma" pitchFamily="34" charset="0"/>
              </a:rPr>
              <a:t>Dynamic scope: </a:t>
            </a:r>
            <a:r>
              <a:rPr lang="en-US" dirty="0">
                <a:solidFill>
                  <a:schemeClr val="accent2"/>
                </a:solidFill>
                <a:latin typeface="Tahoma" pitchFamily="34" charset="0"/>
              </a:rPr>
              <a:t>find first X handler, going up the dynamic call chain leading to raise X.</a:t>
            </a:r>
            <a:endParaRPr lang="en-US" dirty="0"/>
          </a:p>
        </p:txBody>
      </p:sp>
      <p:grpSp>
        <p:nvGrpSpPr>
          <p:cNvPr id="20500" name="Group 81"/>
          <p:cNvGrpSpPr>
            <a:grpSpLocks/>
          </p:cNvGrpSpPr>
          <p:nvPr/>
        </p:nvGrpSpPr>
        <p:grpSpPr bwMode="auto">
          <a:xfrm>
            <a:off x="4876800" y="3825875"/>
            <a:ext cx="2286000" cy="731838"/>
            <a:chOff x="3072" y="2384"/>
            <a:chExt cx="1440" cy="461"/>
          </a:xfrm>
        </p:grpSpPr>
        <p:grpSp>
          <p:nvGrpSpPr>
            <p:cNvPr id="20504" name="Group 69"/>
            <p:cNvGrpSpPr>
              <a:grpSpLocks/>
            </p:cNvGrpSpPr>
            <p:nvPr/>
          </p:nvGrpSpPr>
          <p:grpSpPr bwMode="auto">
            <a:xfrm>
              <a:off x="3072" y="2615"/>
              <a:ext cx="1440" cy="230"/>
              <a:chOff x="3168" y="1152"/>
              <a:chExt cx="1440" cy="288"/>
            </a:xfrm>
          </p:grpSpPr>
          <p:sp>
            <p:nvSpPr>
              <p:cNvPr id="20508" name="Rectangle 7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handler X </a:t>
                </a:r>
              </a:p>
            </p:txBody>
          </p:sp>
          <p:sp>
            <p:nvSpPr>
              <p:cNvPr id="20509" name="Rectangle 71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4</a:t>
                </a:r>
              </a:p>
            </p:txBody>
          </p:sp>
        </p:grpSp>
        <p:grpSp>
          <p:nvGrpSpPr>
            <p:cNvPr id="20505" name="Group 78"/>
            <p:cNvGrpSpPr>
              <a:grpSpLocks/>
            </p:cNvGrpSpPr>
            <p:nvPr/>
          </p:nvGrpSpPr>
          <p:grpSpPr bwMode="auto">
            <a:xfrm>
              <a:off x="3072" y="2384"/>
              <a:ext cx="1440" cy="230"/>
              <a:chOff x="3168" y="1152"/>
              <a:chExt cx="1440" cy="288"/>
            </a:xfrm>
          </p:grpSpPr>
          <p:sp>
            <p:nvSpPr>
              <p:cNvPr id="20506" name="Rectangle 7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access link </a:t>
                </a:r>
              </a:p>
            </p:txBody>
          </p:sp>
          <p:sp>
            <p:nvSpPr>
              <p:cNvPr id="20507" name="Rectangle 8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0501" name="Freeform 65"/>
          <p:cNvSpPr>
            <a:spLocks/>
          </p:cNvSpPr>
          <p:nvPr/>
        </p:nvSpPr>
        <p:spPr bwMode="auto">
          <a:xfrm>
            <a:off x="6711950" y="3163888"/>
            <a:ext cx="858838" cy="887412"/>
          </a:xfrm>
          <a:custGeom>
            <a:avLst/>
            <a:gdLst>
              <a:gd name="T0" fmla="*/ 0 w 541"/>
              <a:gd name="T1" fmla="*/ 2147483647 h 559"/>
              <a:gd name="T2" fmla="*/ 2147483647 w 541"/>
              <a:gd name="T3" fmla="*/ 2147483647 h 559"/>
              <a:gd name="T4" fmla="*/ 2147483647 w 541"/>
              <a:gd name="T5" fmla="*/ 2147483647 h 559"/>
              <a:gd name="T6" fmla="*/ 2147483647 w 541"/>
              <a:gd name="T7" fmla="*/ 2147483647 h 559"/>
              <a:gd name="T8" fmla="*/ 0 60000 65536"/>
              <a:gd name="T9" fmla="*/ 0 60000 65536"/>
              <a:gd name="T10" fmla="*/ 0 60000 65536"/>
              <a:gd name="T11" fmla="*/ 0 60000 65536"/>
              <a:gd name="T12" fmla="*/ 0 w 541"/>
              <a:gd name="T13" fmla="*/ 0 h 559"/>
              <a:gd name="T14" fmla="*/ 541 w 541"/>
              <a:gd name="T15" fmla="*/ 559 h 5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1" h="559">
                <a:moveTo>
                  <a:pt x="0" y="559"/>
                </a:moveTo>
                <a:cubicBezTo>
                  <a:pt x="77" y="541"/>
                  <a:pt x="389" y="533"/>
                  <a:pt x="465" y="452"/>
                </a:cubicBezTo>
                <a:cubicBezTo>
                  <a:pt x="541" y="371"/>
                  <a:pt x="487" y="142"/>
                  <a:pt x="457" y="71"/>
                </a:cubicBezTo>
                <a:cubicBezTo>
                  <a:pt x="427" y="0"/>
                  <a:pt x="318" y="35"/>
                  <a:pt x="282" y="26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Freeform 83"/>
          <p:cNvSpPr>
            <a:spLocks/>
          </p:cNvSpPr>
          <p:nvPr/>
        </p:nvSpPr>
        <p:spPr bwMode="auto">
          <a:xfrm>
            <a:off x="6705600" y="2854325"/>
            <a:ext cx="1433513" cy="2376488"/>
          </a:xfrm>
          <a:custGeom>
            <a:avLst/>
            <a:gdLst>
              <a:gd name="T0" fmla="*/ 0 w 903"/>
              <a:gd name="T1" fmla="*/ 2147483647 h 1497"/>
              <a:gd name="T2" fmla="*/ 2147483647 w 903"/>
              <a:gd name="T3" fmla="*/ 2147483647 h 1497"/>
              <a:gd name="T4" fmla="*/ 2147483647 w 903"/>
              <a:gd name="T5" fmla="*/ 2147483647 h 1497"/>
              <a:gd name="T6" fmla="*/ 2147483647 w 903"/>
              <a:gd name="T7" fmla="*/ 2147483647 h 1497"/>
              <a:gd name="T8" fmla="*/ 2147483647 w 903"/>
              <a:gd name="T9" fmla="*/ 0 h 14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3"/>
              <a:gd name="T16" fmla="*/ 0 h 1497"/>
              <a:gd name="T17" fmla="*/ 903 w 903"/>
              <a:gd name="T18" fmla="*/ 1497 h 149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3" h="1497">
                <a:moveTo>
                  <a:pt x="0" y="1497"/>
                </a:moveTo>
                <a:cubicBezTo>
                  <a:pt x="92" y="1466"/>
                  <a:pt x="433" y="1450"/>
                  <a:pt x="553" y="1310"/>
                </a:cubicBezTo>
                <a:cubicBezTo>
                  <a:pt x="673" y="1170"/>
                  <a:pt x="686" y="845"/>
                  <a:pt x="720" y="655"/>
                </a:cubicBezTo>
                <a:cubicBezTo>
                  <a:pt x="754" y="465"/>
                  <a:pt x="729" y="276"/>
                  <a:pt x="759" y="167"/>
                </a:cubicBezTo>
                <a:cubicBezTo>
                  <a:pt x="789" y="58"/>
                  <a:pt x="873" y="35"/>
                  <a:pt x="903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TextBox 61"/>
          <p:cNvSpPr txBox="1">
            <a:spLocks noChangeArrowheads="1"/>
          </p:cNvSpPr>
          <p:nvPr/>
        </p:nvSpPr>
        <p:spPr bwMode="auto">
          <a:xfrm>
            <a:off x="6559550" y="152400"/>
            <a:ext cx="2263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>
              <a:buNone/>
              <a:defRPr sz="2000">
                <a:solidFill>
                  <a:schemeClr val="accent6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Book version (ML)</a:t>
            </a:r>
          </a:p>
        </p:txBody>
      </p:sp>
    </p:spTree>
    <p:extLst>
      <p:ext uri="{BB962C8B-B14F-4D97-AF65-F5344CB8AC3E}">
        <p14:creationId xmlns:p14="http://schemas.microsoft.com/office/powerpoint/2010/main" xmlns="" val="12372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356600" cy="914400"/>
          </a:xfrm>
        </p:spPr>
        <p:txBody>
          <a:bodyPr>
            <a:normAutofit fontScale="90000"/>
          </a:bodyPr>
          <a:lstStyle/>
          <a:p>
            <a:r>
              <a:rPr lang="en-US" smtClean="0"/>
              <a:t>Compare to static scope of variables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4648200" cy="3048000"/>
          </a:xfrm>
        </p:spPr>
        <p:txBody>
          <a:bodyPr>
            <a:normAutofit lnSpcReduction="10000"/>
          </a:bodyPr>
          <a:lstStyle/>
          <a:p>
            <a:pPr lvl="1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try{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function f(y) { throw “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exn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”};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function g(h){ try {h(1)}   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       catch(e){return 2} 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};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try {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        g(f)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} catch(e){4};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} catch(e){6};</a:t>
            </a:r>
          </a:p>
        </p:txBody>
      </p:sp>
      <p:sp>
        <p:nvSpPr>
          <p:cNvPr id="18439" name="Rectangle 15"/>
          <p:cNvSpPr>
            <a:spLocks noChangeArrowheads="1"/>
          </p:cNvSpPr>
          <p:nvPr/>
        </p:nvSpPr>
        <p:spPr bwMode="auto">
          <a:xfrm>
            <a:off x="4529667" y="1676400"/>
            <a:ext cx="4648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algn="l">
              <a:spcBef>
                <a:spcPct val="20000"/>
              </a:spcBef>
              <a:buClr>
                <a:schemeClr val="accent2"/>
              </a:buClr>
              <a:buNone/>
              <a:defRPr/>
            </a:pPr>
            <a:r>
              <a:rPr kumimoji="1" lang="en-US" sz="2000" dirty="0">
                <a:solidFill>
                  <a:schemeClr val="bg2"/>
                </a:solidFill>
                <a:latin typeface="+mn-lt"/>
              </a:rPr>
              <a:t>  </a:t>
            </a: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kumimoji="1" lang="en-US" sz="20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var</a:t>
            </a: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x=6;</a:t>
            </a:r>
          </a:p>
          <a:p>
            <a:pPr lvl="1" algn="l">
              <a:spcBef>
                <a:spcPct val="20000"/>
              </a:spcBef>
              <a:buClr>
                <a:schemeClr val="accent2"/>
              </a:buClr>
              <a:buNone/>
              <a:defRPr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  function f(y) { return x};</a:t>
            </a:r>
          </a:p>
          <a:p>
            <a:pPr lvl="1" algn="l">
              <a:spcBef>
                <a:spcPct val="20000"/>
              </a:spcBef>
              <a:buClr>
                <a:schemeClr val="accent2"/>
              </a:buClr>
              <a:buNone/>
              <a:defRPr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  function g(h){ </a:t>
            </a:r>
            <a:r>
              <a:rPr kumimoji="1" lang="en-US" sz="20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var</a:t>
            </a: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x=2;</a:t>
            </a:r>
          </a:p>
          <a:p>
            <a:pPr lvl="1" algn="l">
              <a:spcBef>
                <a:spcPct val="20000"/>
              </a:spcBef>
              <a:buClr>
                <a:schemeClr val="accent2"/>
              </a:buClr>
              <a:buNone/>
              <a:defRPr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           return h(1) </a:t>
            </a:r>
          </a:p>
          <a:p>
            <a:pPr lvl="1" algn="l">
              <a:spcBef>
                <a:spcPct val="20000"/>
              </a:spcBef>
              <a:buClr>
                <a:schemeClr val="accent2"/>
              </a:buClr>
              <a:buNone/>
              <a:defRPr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   }; </a:t>
            </a:r>
          </a:p>
          <a:p>
            <a:pPr lvl="1" algn="l">
              <a:spcBef>
                <a:spcPct val="20000"/>
              </a:spcBef>
              <a:buClr>
                <a:schemeClr val="accent2"/>
              </a:buClr>
              <a:buNone/>
              <a:defRPr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  (function (y) {</a:t>
            </a:r>
          </a:p>
          <a:p>
            <a:pPr lvl="1" algn="l">
              <a:spcBef>
                <a:spcPct val="20000"/>
              </a:spcBef>
              <a:buClr>
                <a:schemeClr val="accent2"/>
              </a:buClr>
              <a:buNone/>
              <a:defRPr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      </a:t>
            </a:r>
            <a:r>
              <a:rPr kumimoji="1" lang="en-US" sz="20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var</a:t>
            </a: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x=4;</a:t>
            </a:r>
          </a:p>
          <a:p>
            <a:pPr lvl="1" algn="l">
              <a:spcBef>
                <a:spcPct val="20000"/>
              </a:spcBef>
              <a:buClr>
                <a:schemeClr val="accent2"/>
              </a:buClr>
              <a:buNone/>
              <a:defRPr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      g(f)</a:t>
            </a:r>
          </a:p>
          <a:p>
            <a:pPr lvl="1" algn="l">
              <a:spcBef>
                <a:spcPct val="20000"/>
              </a:spcBef>
              <a:buClr>
                <a:schemeClr val="accent2"/>
              </a:buClr>
              <a:buNone/>
              <a:defRPr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   })(0);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defRPr/>
            </a:pPr>
            <a:endParaRPr kumimoji="1" lang="en-US" sz="2000" dirty="0">
              <a:solidFill>
                <a:schemeClr val="bg2"/>
              </a:solidFill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defRPr/>
            </a:pPr>
            <a:endParaRPr kumimoji="1" lang="en-US" sz="2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lvl="1">
              <a:spcBef>
                <a:spcPct val="20000"/>
              </a:spcBef>
              <a:buClr>
                <a:schemeClr val="accent2"/>
              </a:buClr>
              <a:buNone/>
              <a:defRPr/>
            </a:pPr>
            <a:endParaRPr kumimoji="1" lang="en-US" sz="2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defRPr/>
            </a:pPr>
            <a:endParaRPr kumimoji="1" lang="en-US" sz="2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defRPr/>
            </a:pPr>
            <a:endParaRPr kumimoji="1" lang="en-US" sz="2000" dirty="0">
              <a:solidFill>
                <a:schemeClr val="bg2"/>
              </a:solidFill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defRPr/>
            </a:pPr>
            <a:endParaRPr kumimoji="1" lang="en-US" sz="20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1509" name="TextBox 11"/>
          <p:cNvSpPr txBox="1">
            <a:spLocks noChangeArrowheads="1"/>
          </p:cNvSpPr>
          <p:nvPr/>
        </p:nvSpPr>
        <p:spPr bwMode="auto">
          <a:xfrm>
            <a:off x="6559550" y="152400"/>
            <a:ext cx="2279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>
              <a:buNone/>
              <a:defRPr sz="2000">
                <a:solidFill>
                  <a:schemeClr val="accent6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JavaScript version</a:t>
            </a:r>
          </a:p>
        </p:txBody>
      </p:sp>
      <p:sp>
        <p:nvSpPr>
          <p:cNvPr id="21510" name="AutoShape 5"/>
          <p:cNvSpPr>
            <a:spLocks/>
          </p:cNvSpPr>
          <p:nvPr/>
        </p:nvSpPr>
        <p:spPr bwMode="auto">
          <a:xfrm rot="-5355753">
            <a:off x="1258708" y="4059237"/>
            <a:ext cx="228600" cy="1524000"/>
          </a:xfrm>
          <a:prstGeom prst="leftBrace">
            <a:avLst>
              <a:gd name="adj1" fmla="val 36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AutoShape 6"/>
          <p:cNvSpPr>
            <a:spLocks/>
          </p:cNvSpPr>
          <p:nvPr/>
        </p:nvSpPr>
        <p:spPr bwMode="auto">
          <a:xfrm>
            <a:off x="304800" y="2057400"/>
            <a:ext cx="228600" cy="2438400"/>
          </a:xfrm>
          <a:prstGeom prst="leftBrace">
            <a:avLst>
              <a:gd name="adj1" fmla="val 2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AutoShape 5"/>
          <p:cNvSpPr>
            <a:spLocks/>
          </p:cNvSpPr>
          <p:nvPr/>
        </p:nvSpPr>
        <p:spPr bwMode="auto">
          <a:xfrm rot="5355753" flipV="1">
            <a:off x="5595938" y="1181100"/>
            <a:ext cx="241300" cy="1066800"/>
          </a:xfrm>
          <a:prstGeom prst="leftBrace">
            <a:avLst>
              <a:gd name="adj1" fmla="val 3626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AutoShape 6"/>
          <p:cNvSpPr>
            <a:spLocks/>
          </p:cNvSpPr>
          <p:nvPr/>
        </p:nvSpPr>
        <p:spPr bwMode="auto">
          <a:xfrm>
            <a:off x="4953000" y="2127250"/>
            <a:ext cx="228600" cy="2749550"/>
          </a:xfrm>
          <a:prstGeom prst="leftBrace">
            <a:avLst>
              <a:gd name="adj1" fmla="val 26669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TextBox 11"/>
          <p:cNvSpPr txBox="1">
            <a:spLocks noChangeArrowheads="1"/>
          </p:cNvSpPr>
          <p:nvPr/>
        </p:nvSpPr>
        <p:spPr bwMode="auto">
          <a:xfrm>
            <a:off x="761820" y="4919662"/>
            <a:ext cx="11858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</a:pPr>
            <a:r>
              <a:rPr lang="en-US" sz="1600" dirty="0">
                <a:latin typeface="Arial" charset="0"/>
                <a:cs typeface="Arial" charset="0"/>
              </a:rPr>
              <a:t>declaration</a:t>
            </a:r>
          </a:p>
        </p:txBody>
      </p:sp>
      <p:sp>
        <p:nvSpPr>
          <p:cNvPr id="21515" name="TextBox 12"/>
          <p:cNvSpPr txBox="1">
            <a:spLocks noChangeArrowheads="1"/>
          </p:cNvSpPr>
          <p:nvPr/>
        </p:nvSpPr>
        <p:spPr bwMode="auto">
          <a:xfrm>
            <a:off x="5138738" y="1295400"/>
            <a:ext cx="11858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</a:pPr>
            <a:r>
              <a:rPr lang="en-US" sz="1600" dirty="0">
                <a:latin typeface="Arial" charset="0"/>
                <a:cs typeface="Arial" charset="0"/>
              </a:rPr>
              <a:t>declaration</a:t>
            </a:r>
          </a:p>
        </p:txBody>
      </p:sp>
    </p:spTree>
    <p:extLst>
      <p:ext uri="{BB962C8B-B14F-4D97-AF65-F5344CB8AC3E}">
        <p14:creationId xmlns:p14="http://schemas.microsoft.com/office/powerpoint/2010/main" xmlns="" val="340130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356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Compare to static scope of variables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4648200" cy="3048000"/>
          </a:xfrm>
        </p:spPr>
        <p:txBody>
          <a:bodyPr>
            <a:noAutofit/>
          </a:bodyPr>
          <a:lstStyle/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exception X;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(let fun f(y) = raise X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 and g(h) = h(1) 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                 handle X =&gt; 2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in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 g(f) handle X =&gt; 4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end) handle X =&gt; 6;</a:t>
            </a:r>
          </a:p>
        </p:txBody>
      </p:sp>
      <p:sp>
        <p:nvSpPr>
          <p:cNvPr id="22532" name="AutoShape 5"/>
          <p:cNvSpPr>
            <a:spLocks/>
          </p:cNvSpPr>
          <p:nvPr/>
        </p:nvSpPr>
        <p:spPr bwMode="auto">
          <a:xfrm rot="-5355753">
            <a:off x="2590800" y="4413234"/>
            <a:ext cx="228600" cy="990600"/>
          </a:xfrm>
          <a:prstGeom prst="leftBrace">
            <a:avLst>
              <a:gd name="adj1" fmla="val 36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AutoShape 6"/>
          <p:cNvSpPr>
            <a:spLocks/>
          </p:cNvSpPr>
          <p:nvPr/>
        </p:nvSpPr>
        <p:spPr bwMode="auto">
          <a:xfrm>
            <a:off x="381000" y="2209800"/>
            <a:ext cx="152400" cy="2438400"/>
          </a:xfrm>
          <a:prstGeom prst="leftBrace">
            <a:avLst>
              <a:gd name="adj1" fmla="val 2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Freeform 7"/>
          <p:cNvSpPr>
            <a:spLocks/>
          </p:cNvSpPr>
          <p:nvPr/>
        </p:nvSpPr>
        <p:spPr bwMode="auto">
          <a:xfrm>
            <a:off x="46038" y="3302000"/>
            <a:ext cx="2695575" cy="2108200"/>
          </a:xfrm>
          <a:custGeom>
            <a:avLst/>
            <a:gdLst>
              <a:gd name="T0" fmla="*/ 2147483647 w 1698"/>
              <a:gd name="T1" fmla="*/ 2147483647 h 1328"/>
              <a:gd name="T2" fmla="*/ 2147483647 w 1698"/>
              <a:gd name="T3" fmla="*/ 2147483647 h 1328"/>
              <a:gd name="T4" fmla="*/ 2147483647 w 1698"/>
              <a:gd name="T5" fmla="*/ 2147483647 h 1328"/>
              <a:gd name="T6" fmla="*/ 2147483647 w 1698"/>
              <a:gd name="T7" fmla="*/ 2147483647 h 1328"/>
              <a:gd name="T8" fmla="*/ 2147483647 w 1698"/>
              <a:gd name="T9" fmla="*/ 2147483647 h 13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98"/>
              <a:gd name="T16" fmla="*/ 0 h 1328"/>
              <a:gd name="T17" fmla="*/ 1698 w 1698"/>
              <a:gd name="T18" fmla="*/ 1328 h 13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98" h="1328">
                <a:moveTo>
                  <a:pt x="1675" y="1053"/>
                </a:moveTo>
                <a:cubicBezTo>
                  <a:pt x="1639" y="1078"/>
                  <a:pt x="1698" y="1187"/>
                  <a:pt x="1457" y="1204"/>
                </a:cubicBezTo>
                <a:cubicBezTo>
                  <a:pt x="1216" y="1221"/>
                  <a:pt x="460" y="1328"/>
                  <a:pt x="230" y="1158"/>
                </a:cubicBezTo>
                <a:cubicBezTo>
                  <a:pt x="0" y="988"/>
                  <a:pt x="80" y="366"/>
                  <a:pt x="78" y="183"/>
                </a:cubicBezTo>
                <a:cubicBezTo>
                  <a:pt x="76" y="0"/>
                  <a:pt x="187" y="87"/>
                  <a:pt x="215" y="6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15"/>
          <p:cNvSpPr>
            <a:spLocks noChangeArrowheads="1"/>
          </p:cNvSpPr>
          <p:nvPr/>
        </p:nvSpPr>
        <p:spPr bwMode="auto">
          <a:xfrm>
            <a:off x="4495800" y="1676400"/>
            <a:ext cx="4648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algn="l">
              <a:buNone/>
            </a:pPr>
            <a:r>
              <a:rPr kumimoji="1" lang="en-US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val</a:t>
            </a:r>
            <a:r>
              <a:rPr kumimoji="1" lang="en-US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x=6;</a:t>
            </a:r>
          </a:p>
          <a:p>
            <a:pPr lvl="1" algn="l">
              <a:buNone/>
            </a:pPr>
            <a:r>
              <a:rPr kumimoji="1" lang="en-US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(let fun f(y) = x</a:t>
            </a:r>
          </a:p>
          <a:p>
            <a:pPr lvl="1" algn="l">
              <a:buNone/>
            </a:pPr>
            <a:r>
              <a:rPr kumimoji="1" lang="en-US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    and g(h) = let </a:t>
            </a:r>
            <a:r>
              <a:rPr kumimoji="1" lang="en-US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val</a:t>
            </a:r>
            <a:r>
              <a:rPr kumimoji="1" lang="en-US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x=2 in</a:t>
            </a:r>
          </a:p>
          <a:p>
            <a:pPr lvl="1" algn="l">
              <a:buNone/>
            </a:pPr>
            <a:r>
              <a:rPr kumimoji="1" lang="en-US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                     h(1) </a:t>
            </a:r>
          </a:p>
          <a:p>
            <a:pPr lvl="1" algn="l">
              <a:buNone/>
            </a:pPr>
            <a:r>
              <a:rPr kumimoji="1" lang="en-US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 in</a:t>
            </a:r>
          </a:p>
          <a:p>
            <a:pPr lvl="1" algn="l">
              <a:buNone/>
            </a:pPr>
            <a:r>
              <a:rPr kumimoji="1" lang="en-US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    let </a:t>
            </a:r>
            <a:r>
              <a:rPr kumimoji="1" lang="en-US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val</a:t>
            </a:r>
            <a:r>
              <a:rPr kumimoji="1" lang="en-US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x=4 in g(f) </a:t>
            </a:r>
          </a:p>
          <a:p>
            <a:pPr lvl="1" algn="l">
              <a:buNone/>
            </a:pPr>
            <a:r>
              <a:rPr kumimoji="1" lang="en-US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end);</a:t>
            </a:r>
          </a:p>
        </p:txBody>
      </p:sp>
      <p:sp>
        <p:nvSpPr>
          <p:cNvPr id="22536" name="AutoShape 16"/>
          <p:cNvSpPr>
            <a:spLocks/>
          </p:cNvSpPr>
          <p:nvPr/>
        </p:nvSpPr>
        <p:spPr bwMode="auto">
          <a:xfrm>
            <a:off x="4876800" y="2286000"/>
            <a:ext cx="76200" cy="2438400"/>
          </a:xfrm>
          <a:prstGeom prst="leftBrace">
            <a:avLst>
              <a:gd name="adj1" fmla="val 2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AutoShape 17"/>
          <p:cNvSpPr>
            <a:spLocks/>
          </p:cNvSpPr>
          <p:nvPr/>
        </p:nvSpPr>
        <p:spPr bwMode="auto">
          <a:xfrm rot="44247">
            <a:off x="4799013" y="1676400"/>
            <a:ext cx="152400" cy="4572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Freeform 18"/>
          <p:cNvSpPr>
            <a:spLocks/>
          </p:cNvSpPr>
          <p:nvPr/>
        </p:nvSpPr>
        <p:spPr bwMode="auto">
          <a:xfrm>
            <a:off x="4643438" y="1844675"/>
            <a:ext cx="242887" cy="1690688"/>
          </a:xfrm>
          <a:custGeom>
            <a:avLst/>
            <a:gdLst>
              <a:gd name="T0" fmla="*/ 2147483647 w 153"/>
              <a:gd name="T1" fmla="*/ 2147483647 h 1065"/>
              <a:gd name="T2" fmla="*/ 2147483647 w 153"/>
              <a:gd name="T3" fmla="*/ 2147483647 h 1065"/>
              <a:gd name="T4" fmla="*/ 2147483647 w 153"/>
              <a:gd name="T5" fmla="*/ 2147483647 h 1065"/>
              <a:gd name="T6" fmla="*/ 2147483647 w 153"/>
              <a:gd name="T7" fmla="*/ 2147483647 h 1065"/>
              <a:gd name="T8" fmla="*/ 0 60000 65536"/>
              <a:gd name="T9" fmla="*/ 0 60000 65536"/>
              <a:gd name="T10" fmla="*/ 0 60000 65536"/>
              <a:gd name="T11" fmla="*/ 0 60000 65536"/>
              <a:gd name="T12" fmla="*/ 0 w 153"/>
              <a:gd name="T13" fmla="*/ 0 h 1065"/>
              <a:gd name="T14" fmla="*/ 153 w 153"/>
              <a:gd name="T15" fmla="*/ 1065 h 10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3" h="1065">
                <a:moveTo>
                  <a:pt x="153" y="1032"/>
                </a:moveTo>
                <a:cubicBezTo>
                  <a:pt x="131" y="1013"/>
                  <a:pt x="46" y="1065"/>
                  <a:pt x="23" y="918"/>
                </a:cubicBezTo>
                <a:cubicBezTo>
                  <a:pt x="0" y="771"/>
                  <a:pt x="3" y="296"/>
                  <a:pt x="16" y="148"/>
                </a:cubicBezTo>
                <a:cubicBezTo>
                  <a:pt x="29" y="0"/>
                  <a:pt x="85" y="55"/>
                  <a:pt x="103" y="3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TextBox 10"/>
          <p:cNvSpPr txBox="1">
            <a:spLocks noChangeArrowheads="1"/>
          </p:cNvSpPr>
          <p:nvPr/>
        </p:nvSpPr>
        <p:spPr bwMode="auto">
          <a:xfrm>
            <a:off x="6559550" y="152400"/>
            <a:ext cx="2263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>
              <a:buNone/>
              <a:defRPr sz="2000">
                <a:solidFill>
                  <a:schemeClr val="accent6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Book version (ML)</a:t>
            </a:r>
          </a:p>
        </p:txBody>
      </p:sp>
    </p:spTree>
    <p:extLst>
      <p:ext uri="{BB962C8B-B14F-4D97-AF65-F5344CB8AC3E}">
        <p14:creationId xmlns:p14="http://schemas.microsoft.com/office/powerpoint/2010/main" xmlns="" val="126407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Static Scope of Declarations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572000" cy="2895600"/>
          </a:xfrm>
        </p:spPr>
        <p:txBody>
          <a:bodyPr>
            <a:normAutofit lnSpcReduction="10000"/>
          </a:bodyPr>
          <a:lstStyle/>
          <a:p>
            <a:pPr lvl="1">
              <a:buFontTx/>
              <a:buNone/>
            </a:pP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var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x=6;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function f(y) { return x};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function g(h){ 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   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var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x=2;  return h(1) }; 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(function (y) {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var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x=4; g(f)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})(0);</a:t>
            </a:r>
          </a:p>
          <a:p>
            <a:pPr lvl="1">
              <a:buFontTx/>
              <a:buNone/>
            </a:pPr>
            <a:endParaRPr lang="en-US" dirty="0" smtClean="0"/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4876800" y="1631950"/>
            <a:ext cx="2286000" cy="365125"/>
            <a:chOff x="3168" y="1152"/>
            <a:chExt cx="1440" cy="288"/>
          </a:xfrm>
        </p:grpSpPr>
        <p:sp>
          <p:nvSpPr>
            <p:cNvPr id="23613" name="Rectangle 5"/>
            <p:cNvSpPr>
              <a:spLocks noChangeArrowheads="1"/>
            </p:cNvSpPr>
            <p:nvPr/>
          </p:nvSpPr>
          <p:spPr bwMode="auto">
            <a:xfrm>
              <a:off x="3168" y="1152"/>
              <a:ext cx="864" cy="28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>
                  <a:solidFill>
                    <a:schemeClr val="tx1"/>
                  </a:solidFill>
                </a:rPr>
                <a:t>var x </a:t>
              </a:r>
            </a:p>
          </p:txBody>
        </p:sp>
        <p:sp>
          <p:nvSpPr>
            <p:cNvPr id="23614" name="Rectangle 6"/>
            <p:cNvSpPr>
              <a:spLocks noChangeArrowheads="1"/>
            </p:cNvSpPr>
            <p:nvPr/>
          </p:nvSpPr>
          <p:spPr bwMode="auto">
            <a:xfrm>
              <a:off x="4032" y="1152"/>
              <a:ext cx="576" cy="28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>
                  <a:solidFill>
                    <a:schemeClr val="tx1"/>
                  </a:solidFill>
                </a:rPr>
                <a:t>6</a:t>
              </a:r>
            </a:p>
          </p:txBody>
        </p:sp>
      </p:grpSp>
      <p:grpSp>
        <p:nvGrpSpPr>
          <p:cNvPr id="23557" name="Group 7"/>
          <p:cNvGrpSpPr>
            <a:grpSpLocks/>
          </p:cNvGrpSpPr>
          <p:nvPr/>
        </p:nvGrpSpPr>
        <p:grpSpPr bwMode="auto">
          <a:xfrm>
            <a:off x="4876800" y="4679950"/>
            <a:ext cx="2286000" cy="1095375"/>
            <a:chOff x="3648" y="2976"/>
            <a:chExt cx="1440" cy="690"/>
          </a:xfrm>
        </p:grpSpPr>
        <p:grpSp>
          <p:nvGrpSpPr>
            <p:cNvPr id="23604" name="Group 8"/>
            <p:cNvGrpSpPr>
              <a:grpSpLocks/>
            </p:cNvGrpSpPr>
            <p:nvPr/>
          </p:nvGrpSpPr>
          <p:grpSpPr bwMode="auto">
            <a:xfrm>
              <a:off x="3648" y="3206"/>
              <a:ext cx="1440" cy="230"/>
              <a:chOff x="3168" y="1152"/>
              <a:chExt cx="1440" cy="288"/>
            </a:xfrm>
          </p:grpSpPr>
          <p:sp>
            <p:nvSpPr>
              <p:cNvPr id="23611" name="Rectangle 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formal h</a:t>
                </a:r>
              </a:p>
            </p:txBody>
          </p:sp>
          <p:sp>
            <p:nvSpPr>
              <p:cNvPr id="23612" name="Rectangle 1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605" name="Group 11"/>
            <p:cNvGrpSpPr>
              <a:grpSpLocks/>
            </p:cNvGrpSpPr>
            <p:nvPr/>
          </p:nvGrpSpPr>
          <p:grpSpPr bwMode="auto">
            <a:xfrm>
              <a:off x="3648" y="3436"/>
              <a:ext cx="1440" cy="230"/>
              <a:chOff x="3168" y="1152"/>
              <a:chExt cx="1440" cy="288"/>
            </a:xfrm>
          </p:grpSpPr>
          <p:sp>
            <p:nvSpPr>
              <p:cNvPr id="23609" name="Rectangle 1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var</a:t>
                </a:r>
                <a:r>
                  <a:rPr lang="en-US" sz="2000" dirty="0">
                    <a:solidFill>
                      <a:schemeClr val="tx1"/>
                    </a:solidFill>
                  </a:rPr>
                  <a:t> x </a:t>
                </a:r>
              </a:p>
            </p:txBody>
          </p:sp>
          <p:sp>
            <p:nvSpPr>
              <p:cNvPr id="23610" name="Rectangle 13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grpSp>
          <p:nvGrpSpPr>
            <p:cNvPr id="23606" name="Group 14"/>
            <p:cNvGrpSpPr>
              <a:grpSpLocks/>
            </p:cNvGrpSpPr>
            <p:nvPr/>
          </p:nvGrpSpPr>
          <p:grpSpPr bwMode="auto">
            <a:xfrm>
              <a:off x="3648" y="2976"/>
              <a:ext cx="1440" cy="230"/>
              <a:chOff x="3168" y="1152"/>
              <a:chExt cx="1440" cy="288"/>
            </a:xfrm>
          </p:grpSpPr>
          <p:sp>
            <p:nvSpPr>
              <p:cNvPr id="23607" name="Rectangle 15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access link </a:t>
                </a:r>
              </a:p>
            </p:txBody>
          </p:sp>
          <p:sp>
            <p:nvSpPr>
              <p:cNvPr id="23608" name="Rectangle 1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3558" name="Group 17"/>
          <p:cNvGrpSpPr>
            <a:grpSpLocks/>
          </p:cNvGrpSpPr>
          <p:nvPr/>
        </p:nvGrpSpPr>
        <p:grpSpPr bwMode="auto">
          <a:xfrm>
            <a:off x="4876800" y="5899150"/>
            <a:ext cx="2286000" cy="730250"/>
            <a:chOff x="1488" y="3120"/>
            <a:chExt cx="1440" cy="460"/>
          </a:xfrm>
        </p:grpSpPr>
        <p:grpSp>
          <p:nvGrpSpPr>
            <p:cNvPr id="23598" name="Group 18"/>
            <p:cNvGrpSpPr>
              <a:grpSpLocks/>
            </p:cNvGrpSpPr>
            <p:nvPr/>
          </p:nvGrpSpPr>
          <p:grpSpPr bwMode="auto">
            <a:xfrm>
              <a:off x="1488" y="3350"/>
              <a:ext cx="1440" cy="230"/>
              <a:chOff x="3168" y="1152"/>
              <a:chExt cx="1440" cy="288"/>
            </a:xfrm>
          </p:grpSpPr>
          <p:sp>
            <p:nvSpPr>
              <p:cNvPr id="23602" name="Rectangle 1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formal y </a:t>
                </a:r>
              </a:p>
            </p:txBody>
          </p:sp>
          <p:sp>
            <p:nvSpPr>
              <p:cNvPr id="23603" name="Rectangle 2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grpSp>
          <p:nvGrpSpPr>
            <p:cNvPr id="23599" name="Group 21"/>
            <p:cNvGrpSpPr>
              <a:grpSpLocks/>
            </p:cNvGrpSpPr>
            <p:nvPr/>
          </p:nvGrpSpPr>
          <p:grpSpPr bwMode="auto">
            <a:xfrm>
              <a:off x="1488" y="3120"/>
              <a:ext cx="1440" cy="230"/>
              <a:chOff x="3168" y="1152"/>
              <a:chExt cx="1440" cy="288"/>
            </a:xfrm>
          </p:grpSpPr>
          <p:sp>
            <p:nvSpPr>
              <p:cNvPr id="23600" name="Rectangle 2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access link </a:t>
                </a:r>
              </a:p>
            </p:txBody>
          </p:sp>
          <p:sp>
            <p:nvSpPr>
              <p:cNvPr id="23601" name="Rectangle 23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3559" name="Text Box 24"/>
          <p:cNvSpPr txBox="1">
            <a:spLocks noChangeArrowheads="1"/>
          </p:cNvSpPr>
          <p:nvPr/>
        </p:nvSpPr>
        <p:spPr bwMode="auto">
          <a:xfrm>
            <a:off x="4123267" y="46482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g(f)</a:t>
            </a:r>
          </a:p>
        </p:txBody>
      </p:sp>
      <p:sp>
        <p:nvSpPr>
          <p:cNvPr id="23560" name="Text Box 25"/>
          <p:cNvSpPr txBox="1">
            <a:spLocks noChangeArrowheads="1"/>
          </p:cNvSpPr>
          <p:nvPr/>
        </p:nvSpPr>
        <p:spPr bwMode="auto">
          <a:xfrm>
            <a:off x="4114800" y="59436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f(1)</a:t>
            </a:r>
          </a:p>
        </p:txBody>
      </p:sp>
      <p:grpSp>
        <p:nvGrpSpPr>
          <p:cNvPr id="23561" name="Group 26"/>
          <p:cNvGrpSpPr>
            <a:grpSpLocks/>
          </p:cNvGrpSpPr>
          <p:nvPr/>
        </p:nvGrpSpPr>
        <p:grpSpPr bwMode="auto">
          <a:xfrm>
            <a:off x="4876800" y="2119313"/>
            <a:ext cx="2286000" cy="730250"/>
            <a:chOff x="3936" y="1488"/>
            <a:chExt cx="1440" cy="460"/>
          </a:xfrm>
        </p:grpSpPr>
        <p:grpSp>
          <p:nvGrpSpPr>
            <p:cNvPr id="23592" name="Group 27"/>
            <p:cNvGrpSpPr>
              <a:grpSpLocks/>
            </p:cNvGrpSpPr>
            <p:nvPr/>
          </p:nvGrpSpPr>
          <p:grpSpPr bwMode="auto">
            <a:xfrm>
              <a:off x="3936" y="1718"/>
              <a:ext cx="1440" cy="230"/>
              <a:chOff x="3168" y="1152"/>
              <a:chExt cx="1440" cy="288"/>
            </a:xfrm>
          </p:grpSpPr>
          <p:sp>
            <p:nvSpPr>
              <p:cNvPr id="23596" name="Rectangle 2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function f </a:t>
                </a:r>
              </a:p>
            </p:txBody>
          </p:sp>
          <p:sp>
            <p:nvSpPr>
              <p:cNvPr id="23597" name="Rectangle 29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593" name="Group 30"/>
            <p:cNvGrpSpPr>
              <a:grpSpLocks/>
            </p:cNvGrpSpPr>
            <p:nvPr/>
          </p:nvGrpSpPr>
          <p:grpSpPr bwMode="auto">
            <a:xfrm>
              <a:off x="3936" y="1488"/>
              <a:ext cx="1440" cy="230"/>
              <a:chOff x="3168" y="1152"/>
              <a:chExt cx="1440" cy="288"/>
            </a:xfrm>
          </p:grpSpPr>
          <p:sp>
            <p:nvSpPr>
              <p:cNvPr id="23594" name="Rectangle 31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access link </a:t>
                </a:r>
              </a:p>
            </p:txBody>
          </p:sp>
          <p:sp>
            <p:nvSpPr>
              <p:cNvPr id="23595" name="Rectangle 32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3562" name="Group 33"/>
          <p:cNvGrpSpPr>
            <a:grpSpLocks/>
          </p:cNvGrpSpPr>
          <p:nvPr/>
        </p:nvGrpSpPr>
        <p:grpSpPr bwMode="auto">
          <a:xfrm>
            <a:off x="4876800" y="2971800"/>
            <a:ext cx="2286000" cy="730250"/>
            <a:chOff x="3072" y="1812"/>
            <a:chExt cx="1440" cy="460"/>
          </a:xfrm>
        </p:grpSpPr>
        <p:grpSp>
          <p:nvGrpSpPr>
            <p:cNvPr id="23586" name="Group 34"/>
            <p:cNvGrpSpPr>
              <a:grpSpLocks/>
            </p:cNvGrpSpPr>
            <p:nvPr/>
          </p:nvGrpSpPr>
          <p:grpSpPr bwMode="auto">
            <a:xfrm>
              <a:off x="3072" y="1812"/>
              <a:ext cx="1440" cy="230"/>
              <a:chOff x="3168" y="1152"/>
              <a:chExt cx="1440" cy="288"/>
            </a:xfrm>
          </p:grpSpPr>
          <p:sp>
            <p:nvSpPr>
              <p:cNvPr id="23590" name="Rectangle 35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access link </a:t>
                </a:r>
              </a:p>
            </p:txBody>
          </p:sp>
          <p:sp>
            <p:nvSpPr>
              <p:cNvPr id="23591" name="Rectangle 3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587" name="Group 37"/>
            <p:cNvGrpSpPr>
              <a:grpSpLocks/>
            </p:cNvGrpSpPr>
            <p:nvPr/>
          </p:nvGrpSpPr>
          <p:grpSpPr bwMode="auto">
            <a:xfrm>
              <a:off x="3072" y="2042"/>
              <a:ext cx="1440" cy="230"/>
              <a:chOff x="3168" y="1152"/>
              <a:chExt cx="1440" cy="288"/>
            </a:xfrm>
          </p:grpSpPr>
          <p:sp>
            <p:nvSpPr>
              <p:cNvPr id="23588" name="Rectangle 3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 function g </a:t>
                </a:r>
              </a:p>
            </p:txBody>
          </p:sp>
          <p:sp>
            <p:nvSpPr>
              <p:cNvPr id="23589" name="Rectangle 39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3563" name="Freeform 40"/>
          <p:cNvSpPr>
            <a:spLocks/>
          </p:cNvSpPr>
          <p:nvPr/>
        </p:nvSpPr>
        <p:spPr bwMode="auto">
          <a:xfrm>
            <a:off x="6700838" y="1744663"/>
            <a:ext cx="803275" cy="528637"/>
          </a:xfrm>
          <a:custGeom>
            <a:avLst/>
            <a:gdLst>
              <a:gd name="T0" fmla="*/ 0 w 506"/>
              <a:gd name="T1" fmla="*/ 2147483647 h 333"/>
              <a:gd name="T2" fmla="*/ 2147483647 w 506"/>
              <a:gd name="T3" fmla="*/ 2147483647 h 333"/>
              <a:gd name="T4" fmla="*/ 2147483647 w 506"/>
              <a:gd name="T5" fmla="*/ 2147483647 h 333"/>
              <a:gd name="T6" fmla="*/ 2147483647 w 506"/>
              <a:gd name="T7" fmla="*/ 2147483647 h 333"/>
              <a:gd name="T8" fmla="*/ 0 60000 65536"/>
              <a:gd name="T9" fmla="*/ 0 60000 65536"/>
              <a:gd name="T10" fmla="*/ 0 60000 65536"/>
              <a:gd name="T11" fmla="*/ 0 60000 65536"/>
              <a:gd name="T12" fmla="*/ 0 w 506"/>
              <a:gd name="T13" fmla="*/ 0 h 333"/>
              <a:gd name="T14" fmla="*/ 506 w 506"/>
              <a:gd name="T15" fmla="*/ 333 h 3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6" h="333">
                <a:moveTo>
                  <a:pt x="0" y="333"/>
                </a:moveTo>
                <a:cubicBezTo>
                  <a:pt x="67" y="320"/>
                  <a:pt x="323" y="305"/>
                  <a:pt x="404" y="257"/>
                </a:cubicBezTo>
                <a:cubicBezTo>
                  <a:pt x="485" y="209"/>
                  <a:pt x="506" y="84"/>
                  <a:pt x="487" y="42"/>
                </a:cubicBezTo>
                <a:cubicBezTo>
                  <a:pt x="468" y="0"/>
                  <a:pt x="332" y="14"/>
                  <a:pt x="291" y="7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Freeform 41"/>
          <p:cNvSpPr>
            <a:spLocks/>
          </p:cNvSpPr>
          <p:nvPr/>
        </p:nvSpPr>
        <p:spPr bwMode="auto">
          <a:xfrm>
            <a:off x="6772275" y="2330450"/>
            <a:ext cx="785813" cy="814388"/>
          </a:xfrm>
          <a:custGeom>
            <a:avLst/>
            <a:gdLst>
              <a:gd name="T0" fmla="*/ 0 w 495"/>
              <a:gd name="T1" fmla="*/ 2147483647 h 513"/>
              <a:gd name="T2" fmla="*/ 2147483647 w 495"/>
              <a:gd name="T3" fmla="*/ 2147483647 h 513"/>
              <a:gd name="T4" fmla="*/ 2147483647 w 495"/>
              <a:gd name="T5" fmla="*/ 2147483647 h 513"/>
              <a:gd name="T6" fmla="*/ 2147483647 w 495"/>
              <a:gd name="T7" fmla="*/ 2147483647 h 513"/>
              <a:gd name="T8" fmla="*/ 2147483647 w 495"/>
              <a:gd name="T9" fmla="*/ 2147483647 h 5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5"/>
              <a:gd name="T16" fmla="*/ 0 h 513"/>
              <a:gd name="T17" fmla="*/ 495 w 495"/>
              <a:gd name="T18" fmla="*/ 513 h 5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5" h="513">
                <a:moveTo>
                  <a:pt x="0" y="513"/>
                </a:moveTo>
                <a:cubicBezTo>
                  <a:pt x="70" y="488"/>
                  <a:pt x="343" y="432"/>
                  <a:pt x="419" y="360"/>
                </a:cubicBezTo>
                <a:cubicBezTo>
                  <a:pt x="495" y="288"/>
                  <a:pt x="486" y="136"/>
                  <a:pt x="458" y="78"/>
                </a:cubicBezTo>
                <a:cubicBezTo>
                  <a:pt x="430" y="20"/>
                  <a:pt x="285" y="20"/>
                  <a:pt x="252" y="10"/>
                </a:cubicBezTo>
                <a:cubicBezTo>
                  <a:pt x="219" y="0"/>
                  <a:pt x="258" y="15"/>
                  <a:pt x="259" y="16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65" name="Group 42"/>
          <p:cNvGrpSpPr>
            <a:grpSpLocks/>
          </p:cNvGrpSpPr>
          <p:nvPr/>
        </p:nvGrpSpPr>
        <p:grpSpPr bwMode="auto">
          <a:xfrm>
            <a:off x="8153400" y="2590800"/>
            <a:ext cx="730250" cy="365125"/>
            <a:chOff x="5194" y="1872"/>
            <a:chExt cx="460" cy="230"/>
          </a:xfrm>
        </p:grpSpPr>
        <p:sp>
          <p:nvSpPr>
            <p:cNvPr id="23584" name="Rectangle 43"/>
            <p:cNvSpPr>
              <a:spLocks noChangeArrowheads="1"/>
            </p:cNvSpPr>
            <p:nvPr/>
          </p:nvSpPr>
          <p:spPr bwMode="auto">
            <a:xfrm>
              <a:off x="5194" y="1872"/>
              <a:ext cx="230" cy="23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5" name="Rectangle 44"/>
            <p:cNvSpPr>
              <a:spLocks noChangeArrowheads="1"/>
            </p:cNvSpPr>
            <p:nvPr/>
          </p:nvSpPr>
          <p:spPr bwMode="auto">
            <a:xfrm>
              <a:off x="5424" y="1872"/>
              <a:ext cx="230" cy="23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66" name="Group 45"/>
          <p:cNvGrpSpPr>
            <a:grpSpLocks/>
          </p:cNvGrpSpPr>
          <p:nvPr/>
        </p:nvGrpSpPr>
        <p:grpSpPr bwMode="auto">
          <a:xfrm>
            <a:off x="8153400" y="3581400"/>
            <a:ext cx="730250" cy="365125"/>
            <a:chOff x="5184" y="2496"/>
            <a:chExt cx="460" cy="230"/>
          </a:xfrm>
        </p:grpSpPr>
        <p:sp>
          <p:nvSpPr>
            <p:cNvPr id="23582" name="Rectangle 46"/>
            <p:cNvSpPr>
              <a:spLocks noChangeArrowheads="1"/>
            </p:cNvSpPr>
            <p:nvPr/>
          </p:nvSpPr>
          <p:spPr bwMode="auto">
            <a:xfrm>
              <a:off x="5184" y="2496"/>
              <a:ext cx="230" cy="23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" name="Rectangle 47"/>
            <p:cNvSpPr>
              <a:spLocks noChangeArrowheads="1"/>
            </p:cNvSpPr>
            <p:nvPr/>
          </p:nvSpPr>
          <p:spPr bwMode="auto">
            <a:xfrm>
              <a:off x="5414" y="2496"/>
              <a:ext cx="230" cy="23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67" name="Freeform 48"/>
          <p:cNvSpPr>
            <a:spLocks/>
          </p:cNvSpPr>
          <p:nvPr/>
        </p:nvSpPr>
        <p:spPr bwMode="auto">
          <a:xfrm>
            <a:off x="6705600" y="2622550"/>
            <a:ext cx="1446213" cy="85725"/>
          </a:xfrm>
          <a:custGeom>
            <a:avLst/>
            <a:gdLst>
              <a:gd name="T0" fmla="*/ 0 w 911"/>
              <a:gd name="T1" fmla="*/ 2147483647 h 54"/>
              <a:gd name="T2" fmla="*/ 2147483647 w 911"/>
              <a:gd name="T3" fmla="*/ 2147483647 h 54"/>
              <a:gd name="T4" fmla="*/ 2147483647 w 911"/>
              <a:gd name="T5" fmla="*/ 2147483647 h 54"/>
              <a:gd name="T6" fmla="*/ 2147483647 w 911"/>
              <a:gd name="T7" fmla="*/ 2147483647 h 54"/>
              <a:gd name="T8" fmla="*/ 0 60000 65536"/>
              <a:gd name="T9" fmla="*/ 0 60000 65536"/>
              <a:gd name="T10" fmla="*/ 0 60000 65536"/>
              <a:gd name="T11" fmla="*/ 0 60000 65536"/>
              <a:gd name="T12" fmla="*/ 0 w 911"/>
              <a:gd name="T13" fmla="*/ 0 h 54"/>
              <a:gd name="T14" fmla="*/ 911 w 911"/>
              <a:gd name="T15" fmla="*/ 54 h 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1" h="54">
                <a:moveTo>
                  <a:pt x="0" y="30"/>
                </a:moveTo>
                <a:cubicBezTo>
                  <a:pt x="72" y="33"/>
                  <a:pt x="315" y="52"/>
                  <a:pt x="431" y="47"/>
                </a:cubicBezTo>
                <a:cubicBezTo>
                  <a:pt x="547" y="42"/>
                  <a:pt x="618" y="0"/>
                  <a:pt x="698" y="1"/>
                </a:cubicBezTo>
                <a:cubicBezTo>
                  <a:pt x="778" y="2"/>
                  <a:pt x="867" y="43"/>
                  <a:pt x="911" y="54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Freeform 49"/>
          <p:cNvSpPr>
            <a:spLocks/>
          </p:cNvSpPr>
          <p:nvPr/>
        </p:nvSpPr>
        <p:spPr bwMode="auto">
          <a:xfrm>
            <a:off x="6705600" y="3508375"/>
            <a:ext cx="1446213" cy="215900"/>
          </a:xfrm>
          <a:custGeom>
            <a:avLst/>
            <a:gdLst>
              <a:gd name="T0" fmla="*/ 0 w 911"/>
              <a:gd name="T1" fmla="*/ 2147483647 h 136"/>
              <a:gd name="T2" fmla="*/ 2147483647 w 911"/>
              <a:gd name="T3" fmla="*/ 2147483647 h 136"/>
              <a:gd name="T4" fmla="*/ 2147483647 w 911"/>
              <a:gd name="T5" fmla="*/ 2147483647 h 136"/>
              <a:gd name="T6" fmla="*/ 2147483647 w 911"/>
              <a:gd name="T7" fmla="*/ 2147483647 h 136"/>
              <a:gd name="T8" fmla="*/ 0 60000 65536"/>
              <a:gd name="T9" fmla="*/ 0 60000 65536"/>
              <a:gd name="T10" fmla="*/ 0 60000 65536"/>
              <a:gd name="T11" fmla="*/ 0 60000 65536"/>
              <a:gd name="T12" fmla="*/ 0 w 911"/>
              <a:gd name="T13" fmla="*/ 0 h 136"/>
              <a:gd name="T14" fmla="*/ 911 w 911"/>
              <a:gd name="T15" fmla="*/ 136 h 1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1" h="136">
                <a:moveTo>
                  <a:pt x="0" y="63"/>
                </a:moveTo>
                <a:cubicBezTo>
                  <a:pt x="68" y="54"/>
                  <a:pt x="296" y="0"/>
                  <a:pt x="410" y="7"/>
                </a:cubicBezTo>
                <a:cubicBezTo>
                  <a:pt x="524" y="14"/>
                  <a:pt x="599" y="87"/>
                  <a:pt x="682" y="108"/>
                </a:cubicBezTo>
                <a:cubicBezTo>
                  <a:pt x="765" y="129"/>
                  <a:pt x="863" y="130"/>
                  <a:pt x="911" y="136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Freeform 50"/>
          <p:cNvSpPr>
            <a:spLocks/>
          </p:cNvSpPr>
          <p:nvPr/>
        </p:nvSpPr>
        <p:spPr bwMode="auto">
          <a:xfrm>
            <a:off x="6705600" y="3140075"/>
            <a:ext cx="1000125" cy="1760538"/>
          </a:xfrm>
          <a:custGeom>
            <a:avLst/>
            <a:gdLst>
              <a:gd name="T0" fmla="*/ 0 w 630"/>
              <a:gd name="T1" fmla="*/ 2147483647 h 1109"/>
              <a:gd name="T2" fmla="*/ 2147483647 w 630"/>
              <a:gd name="T3" fmla="*/ 2147483647 h 1109"/>
              <a:gd name="T4" fmla="*/ 2147483647 w 630"/>
              <a:gd name="T5" fmla="*/ 2147483647 h 1109"/>
              <a:gd name="T6" fmla="*/ 2147483647 w 630"/>
              <a:gd name="T7" fmla="*/ 2147483647 h 1109"/>
              <a:gd name="T8" fmla="*/ 0 60000 65536"/>
              <a:gd name="T9" fmla="*/ 0 60000 65536"/>
              <a:gd name="T10" fmla="*/ 0 60000 65536"/>
              <a:gd name="T11" fmla="*/ 0 60000 65536"/>
              <a:gd name="T12" fmla="*/ 0 w 630"/>
              <a:gd name="T13" fmla="*/ 0 h 1109"/>
              <a:gd name="T14" fmla="*/ 630 w 630"/>
              <a:gd name="T15" fmla="*/ 1109 h 110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30" h="1109">
                <a:moveTo>
                  <a:pt x="0" y="1109"/>
                </a:moveTo>
                <a:cubicBezTo>
                  <a:pt x="83" y="1078"/>
                  <a:pt x="399" y="1084"/>
                  <a:pt x="500" y="924"/>
                </a:cubicBezTo>
                <a:cubicBezTo>
                  <a:pt x="601" y="764"/>
                  <a:pt x="630" y="294"/>
                  <a:pt x="606" y="147"/>
                </a:cubicBezTo>
                <a:cubicBezTo>
                  <a:pt x="582" y="0"/>
                  <a:pt x="407" y="66"/>
                  <a:pt x="354" y="44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Freeform 51"/>
          <p:cNvSpPr>
            <a:spLocks/>
          </p:cNvSpPr>
          <p:nvPr/>
        </p:nvSpPr>
        <p:spPr bwMode="auto">
          <a:xfrm>
            <a:off x="6688138" y="2112963"/>
            <a:ext cx="2424112" cy="4021137"/>
          </a:xfrm>
          <a:custGeom>
            <a:avLst/>
            <a:gdLst>
              <a:gd name="T0" fmla="*/ 0 w 1527"/>
              <a:gd name="T1" fmla="*/ 2147483647 h 2533"/>
              <a:gd name="T2" fmla="*/ 2147483647 w 1527"/>
              <a:gd name="T3" fmla="*/ 2147483647 h 2533"/>
              <a:gd name="T4" fmla="*/ 2147483647 w 1527"/>
              <a:gd name="T5" fmla="*/ 2147483647 h 2533"/>
              <a:gd name="T6" fmla="*/ 2147483647 w 1527"/>
              <a:gd name="T7" fmla="*/ 2147483647 h 2533"/>
              <a:gd name="T8" fmla="*/ 2147483647 w 1527"/>
              <a:gd name="T9" fmla="*/ 2147483647 h 2533"/>
              <a:gd name="T10" fmla="*/ 2147483647 w 1527"/>
              <a:gd name="T11" fmla="*/ 2147483647 h 25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27"/>
              <a:gd name="T19" fmla="*/ 0 h 2533"/>
              <a:gd name="T20" fmla="*/ 1527 w 1527"/>
              <a:gd name="T21" fmla="*/ 2533 h 25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27" h="2533">
                <a:moveTo>
                  <a:pt x="0" y="2501"/>
                </a:moveTo>
                <a:cubicBezTo>
                  <a:pt x="77" y="2488"/>
                  <a:pt x="244" y="2533"/>
                  <a:pt x="465" y="2425"/>
                </a:cubicBezTo>
                <a:cubicBezTo>
                  <a:pt x="686" y="2317"/>
                  <a:pt x="1155" y="2113"/>
                  <a:pt x="1326" y="1853"/>
                </a:cubicBezTo>
                <a:cubicBezTo>
                  <a:pt x="1497" y="1593"/>
                  <a:pt x="1491" y="1152"/>
                  <a:pt x="1493" y="863"/>
                </a:cubicBezTo>
                <a:cubicBezTo>
                  <a:pt x="1495" y="574"/>
                  <a:pt x="1527" y="232"/>
                  <a:pt x="1341" y="116"/>
                </a:cubicBezTo>
                <a:cubicBezTo>
                  <a:pt x="1155" y="0"/>
                  <a:pt x="578" y="158"/>
                  <a:pt x="377" y="169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Text Box 52"/>
          <p:cNvSpPr txBox="1">
            <a:spLocks noChangeArrowheads="1"/>
          </p:cNvSpPr>
          <p:nvPr/>
        </p:nvSpPr>
        <p:spPr bwMode="auto">
          <a:xfrm>
            <a:off x="457200" y="4678740"/>
            <a:ext cx="2895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  <a:buNone/>
            </a:pPr>
            <a:r>
              <a:rPr lang="en-US" dirty="0">
                <a:latin typeface="Tahoma" pitchFamily="34" charset="0"/>
              </a:rPr>
              <a:t>Static scope: </a:t>
            </a:r>
            <a:r>
              <a:rPr lang="en-US" dirty="0">
                <a:solidFill>
                  <a:schemeClr val="accent2"/>
                </a:solidFill>
                <a:latin typeface="Tahoma" pitchFamily="34" charset="0"/>
              </a:rPr>
              <a:t>find first x, following access links from the reference to X.</a:t>
            </a:r>
            <a:endParaRPr lang="en-US" dirty="0"/>
          </a:p>
        </p:txBody>
      </p:sp>
      <p:grpSp>
        <p:nvGrpSpPr>
          <p:cNvPr id="23572" name="Group 53"/>
          <p:cNvGrpSpPr>
            <a:grpSpLocks/>
          </p:cNvGrpSpPr>
          <p:nvPr/>
        </p:nvGrpSpPr>
        <p:grpSpPr bwMode="auto">
          <a:xfrm>
            <a:off x="4876800" y="3825875"/>
            <a:ext cx="2286000" cy="731838"/>
            <a:chOff x="3072" y="2384"/>
            <a:chExt cx="1440" cy="461"/>
          </a:xfrm>
        </p:grpSpPr>
        <p:grpSp>
          <p:nvGrpSpPr>
            <p:cNvPr id="23576" name="Group 54"/>
            <p:cNvGrpSpPr>
              <a:grpSpLocks/>
            </p:cNvGrpSpPr>
            <p:nvPr/>
          </p:nvGrpSpPr>
          <p:grpSpPr bwMode="auto">
            <a:xfrm>
              <a:off x="3072" y="2615"/>
              <a:ext cx="1440" cy="230"/>
              <a:chOff x="3168" y="1152"/>
              <a:chExt cx="1440" cy="288"/>
            </a:xfrm>
          </p:grpSpPr>
          <p:sp>
            <p:nvSpPr>
              <p:cNvPr id="23580" name="Rectangle 55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var</a:t>
                </a:r>
                <a:r>
                  <a:rPr lang="en-US" sz="2000" dirty="0">
                    <a:solidFill>
                      <a:schemeClr val="tx1"/>
                    </a:solidFill>
                  </a:rPr>
                  <a:t> x </a:t>
                </a:r>
              </a:p>
            </p:txBody>
          </p:sp>
          <p:sp>
            <p:nvSpPr>
              <p:cNvPr id="23581" name="Rectangle 5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4</a:t>
                </a:r>
              </a:p>
            </p:txBody>
          </p:sp>
        </p:grpSp>
        <p:grpSp>
          <p:nvGrpSpPr>
            <p:cNvPr id="23577" name="Group 57"/>
            <p:cNvGrpSpPr>
              <a:grpSpLocks/>
            </p:cNvGrpSpPr>
            <p:nvPr/>
          </p:nvGrpSpPr>
          <p:grpSpPr bwMode="auto">
            <a:xfrm>
              <a:off x="3072" y="2384"/>
              <a:ext cx="1440" cy="230"/>
              <a:chOff x="3168" y="1152"/>
              <a:chExt cx="1440" cy="288"/>
            </a:xfrm>
          </p:grpSpPr>
          <p:sp>
            <p:nvSpPr>
              <p:cNvPr id="23578" name="Rectangle 5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access link </a:t>
                </a:r>
              </a:p>
            </p:txBody>
          </p:sp>
          <p:sp>
            <p:nvSpPr>
              <p:cNvPr id="23579" name="Rectangle 59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3573" name="Freeform 60"/>
          <p:cNvSpPr>
            <a:spLocks/>
          </p:cNvSpPr>
          <p:nvPr/>
        </p:nvSpPr>
        <p:spPr bwMode="auto">
          <a:xfrm>
            <a:off x="6711950" y="3163888"/>
            <a:ext cx="858838" cy="887412"/>
          </a:xfrm>
          <a:custGeom>
            <a:avLst/>
            <a:gdLst>
              <a:gd name="T0" fmla="*/ 0 w 541"/>
              <a:gd name="T1" fmla="*/ 2147483647 h 559"/>
              <a:gd name="T2" fmla="*/ 2147483647 w 541"/>
              <a:gd name="T3" fmla="*/ 2147483647 h 559"/>
              <a:gd name="T4" fmla="*/ 2147483647 w 541"/>
              <a:gd name="T5" fmla="*/ 2147483647 h 559"/>
              <a:gd name="T6" fmla="*/ 2147483647 w 541"/>
              <a:gd name="T7" fmla="*/ 2147483647 h 559"/>
              <a:gd name="T8" fmla="*/ 0 60000 65536"/>
              <a:gd name="T9" fmla="*/ 0 60000 65536"/>
              <a:gd name="T10" fmla="*/ 0 60000 65536"/>
              <a:gd name="T11" fmla="*/ 0 60000 65536"/>
              <a:gd name="T12" fmla="*/ 0 w 541"/>
              <a:gd name="T13" fmla="*/ 0 h 559"/>
              <a:gd name="T14" fmla="*/ 541 w 541"/>
              <a:gd name="T15" fmla="*/ 559 h 5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1" h="559">
                <a:moveTo>
                  <a:pt x="0" y="559"/>
                </a:moveTo>
                <a:cubicBezTo>
                  <a:pt x="77" y="541"/>
                  <a:pt x="389" y="533"/>
                  <a:pt x="465" y="452"/>
                </a:cubicBezTo>
                <a:cubicBezTo>
                  <a:pt x="541" y="371"/>
                  <a:pt x="487" y="142"/>
                  <a:pt x="457" y="71"/>
                </a:cubicBezTo>
                <a:cubicBezTo>
                  <a:pt x="427" y="0"/>
                  <a:pt x="318" y="35"/>
                  <a:pt x="282" y="26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Freeform 61"/>
          <p:cNvSpPr>
            <a:spLocks/>
          </p:cNvSpPr>
          <p:nvPr/>
        </p:nvSpPr>
        <p:spPr bwMode="auto">
          <a:xfrm>
            <a:off x="6705600" y="2854325"/>
            <a:ext cx="1433513" cy="2376488"/>
          </a:xfrm>
          <a:custGeom>
            <a:avLst/>
            <a:gdLst>
              <a:gd name="T0" fmla="*/ 0 w 903"/>
              <a:gd name="T1" fmla="*/ 2147483647 h 1497"/>
              <a:gd name="T2" fmla="*/ 2147483647 w 903"/>
              <a:gd name="T3" fmla="*/ 2147483647 h 1497"/>
              <a:gd name="T4" fmla="*/ 2147483647 w 903"/>
              <a:gd name="T5" fmla="*/ 2147483647 h 1497"/>
              <a:gd name="T6" fmla="*/ 2147483647 w 903"/>
              <a:gd name="T7" fmla="*/ 2147483647 h 1497"/>
              <a:gd name="T8" fmla="*/ 2147483647 w 903"/>
              <a:gd name="T9" fmla="*/ 0 h 14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3"/>
              <a:gd name="T16" fmla="*/ 0 h 1497"/>
              <a:gd name="T17" fmla="*/ 903 w 903"/>
              <a:gd name="T18" fmla="*/ 1497 h 149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3" h="1497">
                <a:moveTo>
                  <a:pt x="0" y="1497"/>
                </a:moveTo>
                <a:cubicBezTo>
                  <a:pt x="92" y="1466"/>
                  <a:pt x="433" y="1450"/>
                  <a:pt x="553" y="1310"/>
                </a:cubicBezTo>
                <a:cubicBezTo>
                  <a:pt x="673" y="1170"/>
                  <a:pt x="686" y="845"/>
                  <a:pt x="720" y="655"/>
                </a:cubicBezTo>
                <a:cubicBezTo>
                  <a:pt x="754" y="465"/>
                  <a:pt x="729" y="276"/>
                  <a:pt x="759" y="167"/>
                </a:cubicBezTo>
                <a:cubicBezTo>
                  <a:pt x="789" y="58"/>
                  <a:pt x="873" y="35"/>
                  <a:pt x="903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TextBox 61"/>
          <p:cNvSpPr txBox="1">
            <a:spLocks noChangeArrowheads="1"/>
          </p:cNvSpPr>
          <p:nvPr/>
        </p:nvSpPr>
        <p:spPr bwMode="auto">
          <a:xfrm>
            <a:off x="6559550" y="152400"/>
            <a:ext cx="2279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>
              <a:buNone/>
              <a:defRPr sz="2000">
                <a:solidFill>
                  <a:schemeClr val="accent6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JavaScript version</a:t>
            </a:r>
          </a:p>
        </p:txBody>
      </p:sp>
    </p:spTree>
    <p:extLst>
      <p:ext uri="{BB962C8B-B14F-4D97-AF65-F5344CB8AC3E}">
        <p14:creationId xmlns:p14="http://schemas.microsoft.com/office/powerpoint/2010/main" xmlns="" val="127306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Static Scope of Declarations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4572000" cy="2895600"/>
          </a:xfrm>
        </p:spPr>
        <p:txBody>
          <a:bodyPr>
            <a:noAutofit/>
          </a:bodyPr>
          <a:lstStyle/>
          <a:p>
            <a:pPr lvl="1">
              <a:buFontTx/>
              <a:buNone/>
            </a:pP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val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x=6;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(let fun f(y) = x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 and g(h) = let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val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x=2 in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                  h(1) 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in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 let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val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x=4 in g(f) 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end);</a:t>
            </a:r>
            <a:endParaRPr lang="en-US" sz="32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4876800" y="1631950"/>
            <a:ext cx="2286000" cy="365125"/>
            <a:chOff x="3168" y="1152"/>
            <a:chExt cx="1440" cy="288"/>
          </a:xfrm>
        </p:grpSpPr>
        <p:sp>
          <p:nvSpPr>
            <p:cNvPr id="24637" name="Rectangle 5"/>
            <p:cNvSpPr>
              <a:spLocks noChangeArrowheads="1"/>
            </p:cNvSpPr>
            <p:nvPr/>
          </p:nvSpPr>
          <p:spPr bwMode="auto">
            <a:xfrm>
              <a:off x="3168" y="1152"/>
              <a:ext cx="864" cy="28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>
                  <a:solidFill>
                    <a:schemeClr val="tx1"/>
                  </a:solidFill>
                </a:rPr>
                <a:t>val x </a:t>
              </a:r>
            </a:p>
          </p:txBody>
        </p:sp>
        <p:sp>
          <p:nvSpPr>
            <p:cNvPr id="24638" name="Rectangle 6"/>
            <p:cNvSpPr>
              <a:spLocks noChangeArrowheads="1"/>
            </p:cNvSpPr>
            <p:nvPr/>
          </p:nvSpPr>
          <p:spPr bwMode="auto">
            <a:xfrm>
              <a:off x="4032" y="1152"/>
              <a:ext cx="576" cy="28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>
                  <a:solidFill>
                    <a:schemeClr val="tx1"/>
                  </a:solidFill>
                </a:rPr>
                <a:t>6</a:t>
              </a:r>
            </a:p>
          </p:txBody>
        </p:sp>
      </p:grpSp>
      <p:grpSp>
        <p:nvGrpSpPr>
          <p:cNvPr id="24581" name="Group 7"/>
          <p:cNvGrpSpPr>
            <a:grpSpLocks/>
          </p:cNvGrpSpPr>
          <p:nvPr/>
        </p:nvGrpSpPr>
        <p:grpSpPr bwMode="auto">
          <a:xfrm>
            <a:off x="4876800" y="4679950"/>
            <a:ext cx="2286000" cy="1095375"/>
            <a:chOff x="3648" y="2976"/>
            <a:chExt cx="1440" cy="690"/>
          </a:xfrm>
        </p:grpSpPr>
        <p:grpSp>
          <p:nvGrpSpPr>
            <p:cNvPr id="24628" name="Group 8"/>
            <p:cNvGrpSpPr>
              <a:grpSpLocks/>
            </p:cNvGrpSpPr>
            <p:nvPr/>
          </p:nvGrpSpPr>
          <p:grpSpPr bwMode="auto">
            <a:xfrm>
              <a:off x="3648" y="3206"/>
              <a:ext cx="1440" cy="230"/>
              <a:chOff x="3168" y="1152"/>
              <a:chExt cx="1440" cy="288"/>
            </a:xfrm>
          </p:grpSpPr>
          <p:sp>
            <p:nvSpPr>
              <p:cNvPr id="24635" name="Rectangle 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formal h</a:t>
                </a:r>
              </a:p>
            </p:txBody>
          </p:sp>
          <p:sp>
            <p:nvSpPr>
              <p:cNvPr id="24636" name="Rectangle 1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629" name="Group 11"/>
            <p:cNvGrpSpPr>
              <a:grpSpLocks/>
            </p:cNvGrpSpPr>
            <p:nvPr/>
          </p:nvGrpSpPr>
          <p:grpSpPr bwMode="auto">
            <a:xfrm>
              <a:off x="3648" y="3436"/>
              <a:ext cx="1440" cy="230"/>
              <a:chOff x="3168" y="1152"/>
              <a:chExt cx="1440" cy="288"/>
            </a:xfrm>
          </p:grpSpPr>
          <p:sp>
            <p:nvSpPr>
              <p:cNvPr id="24633" name="Rectangle 1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val</a:t>
                </a:r>
                <a:r>
                  <a:rPr lang="en-US" sz="2000" dirty="0">
                    <a:solidFill>
                      <a:schemeClr val="tx1"/>
                    </a:solidFill>
                  </a:rPr>
                  <a:t> x </a:t>
                </a:r>
              </a:p>
            </p:txBody>
          </p:sp>
          <p:sp>
            <p:nvSpPr>
              <p:cNvPr id="24634" name="Rectangle 13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grpSp>
          <p:nvGrpSpPr>
            <p:cNvPr id="24630" name="Group 14"/>
            <p:cNvGrpSpPr>
              <a:grpSpLocks/>
            </p:cNvGrpSpPr>
            <p:nvPr/>
          </p:nvGrpSpPr>
          <p:grpSpPr bwMode="auto">
            <a:xfrm>
              <a:off x="3648" y="2976"/>
              <a:ext cx="1440" cy="230"/>
              <a:chOff x="3168" y="1152"/>
              <a:chExt cx="1440" cy="288"/>
            </a:xfrm>
          </p:grpSpPr>
          <p:sp>
            <p:nvSpPr>
              <p:cNvPr id="24631" name="Rectangle 15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access link </a:t>
                </a:r>
              </a:p>
            </p:txBody>
          </p:sp>
          <p:sp>
            <p:nvSpPr>
              <p:cNvPr id="24632" name="Rectangle 1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4582" name="Group 17"/>
          <p:cNvGrpSpPr>
            <a:grpSpLocks/>
          </p:cNvGrpSpPr>
          <p:nvPr/>
        </p:nvGrpSpPr>
        <p:grpSpPr bwMode="auto">
          <a:xfrm>
            <a:off x="4876800" y="5899150"/>
            <a:ext cx="2286000" cy="730250"/>
            <a:chOff x="1488" y="3120"/>
            <a:chExt cx="1440" cy="460"/>
          </a:xfrm>
        </p:grpSpPr>
        <p:grpSp>
          <p:nvGrpSpPr>
            <p:cNvPr id="24622" name="Group 18"/>
            <p:cNvGrpSpPr>
              <a:grpSpLocks/>
            </p:cNvGrpSpPr>
            <p:nvPr/>
          </p:nvGrpSpPr>
          <p:grpSpPr bwMode="auto">
            <a:xfrm>
              <a:off x="1488" y="3350"/>
              <a:ext cx="1440" cy="230"/>
              <a:chOff x="3168" y="1152"/>
              <a:chExt cx="1440" cy="288"/>
            </a:xfrm>
          </p:grpSpPr>
          <p:sp>
            <p:nvSpPr>
              <p:cNvPr id="24626" name="Rectangle 1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formal y </a:t>
                </a:r>
              </a:p>
            </p:txBody>
          </p:sp>
          <p:sp>
            <p:nvSpPr>
              <p:cNvPr id="24627" name="Rectangle 2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grpSp>
          <p:nvGrpSpPr>
            <p:cNvPr id="24623" name="Group 21"/>
            <p:cNvGrpSpPr>
              <a:grpSpLocks/>
            </p:cNvGrpSpPr>
            <p:nvPr/>
          </p:nvGrpSpPr>
          <p:grpSpPr bwMode="auto">
            <a:xfrm>
              <a:off x="1488" y="3120"/>
              <a:ext cx="1440" cy="230"/>
              <a:chOff x="3168" y="1152"/>
              <a:chExt cx="1440" cy="288"/>
            </a:xfrm>
          </p:grpSpPr>
          <p:sp>
            <p:nvSpPr>
              <p:cNvPr id="24624" name="Rectangle 2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access link </a:t>
                </a:r>
              </a:p>
            </p:txBody>
          </p:sp>
          <p:sp>
            <p:nvSpPr>
              <p:cNvPr id="24625" name="Rectangle 23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4583" name="Text Box 24"/>
          <p:cNvSpPr txBox="1">
            <a:spLocks noChangeArrowheads="1"/>
          </p:cNvSpPr>
          <p:nvPr/>
        </p:nvSpPr>
        <p:spPr bwMode="auto">
          <a:xfrm>
            <a:off x="4114800" y="46482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g(f)</a:t>
            </a:r>
          </a:p>
        </p:txBody>
      </p:sp>
      <p:sp>
        <p:nvSpPr>
          <p:cNvPr id="24584" name="Text Box 25"/>
          <p:cNvSpPr txBox="1">
            <a:spLocks noChangeArrowheads="1"/>
          </p:cNvSpPr>
          <p:nvPr/>
        </p:nvSpPr>
        <p:spPr bwMode="auto">
          <a:xfrm>
            <a:off x="4114800" y="59436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f(1)</a:t>
            </a:r>
          </a:p>
        </p:txBody>
      </p:sp>
      <p:grpSp>
        <p:nvGrpSpPr>
          <p:cNvPr id="24585" name="Group 26"/>
          <p:cNvGrpSpPr>
            <a:grpSpLocks/>
          </p:cNvGrpSpPr>
          <p:nvPr/>
        </p:nvGrpSpPr>
        <p:grpSpPr bwMode="auto">
          <a:xfrm>
            <a:off x="4876800" y="2119313"/>
            <a:ext cx="2286000" cy="730250"/>
            <a:chOff x="3936" y="1488"/>
            <a:chExt cx="1440" cy="460"/>
          </a:xfrm>
        </p:grpSpPr>
        <p:grpSp>
          <p:nvGrpSpPr>
            <p:cNvPr id="24616" name="Group 27"/>
            <p:cNvGrpSpPr>
              <a:grpSpLocks/>
            </p:cNvGrpSpPr>
            <p:nvPr/>
          </p:nvGrpSpPr>
          <p:grpSpPr bwMode="auto">
            <a:xfrm>
              <a:off x="3936" y="1718"/>
              <a:ext cx="1440" cy="230"/>
              <a:chOff x="3168" y="1152"/>
              <a:chExt cx="1440" cy="288"/>
            </a:xfrm>
          </p:grpSpPr>
          <p:sp>
            <p:nvSpPr>
              <p:cNvPr id="24620" name="Rectangle 2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fun f </a:t>
                </a:r>
              </a:p>
            </p:txBody>
          </p:sp>
          <p:sp>
            <p:nvSpPr>
              <p:cNvPr id="24621" name="Rectangle 29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617" name="Group 30"/>
            <p:cNvGrpSpPr>
              <a:grpSpLocks/>
            </p:cNvGrpSpPr>
            <p:nvPr/>
          </p:nvGrpSpPr>
          <p:grpSpPr bwMode="auto">
            <a:xfrm>
              <a:off x="3936" y="1488"/>
              <a:ext cx="1440" cy="230"/>
              <a:chOff x="3168" y="1152"/>
              <a:chExt cx="1440" cy="288"/>
            </a:xfrm>
          </p:grpSpPr>
          <p:sp>
            <p:nvSpPr>
              <p:cNvPr id="24618" name="Rectangle 31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access link </a:t>
                </a:r>
              </a:p>
            </p:txBody>
          </p:sp>
          <p:sp>
            <p:nvSpPr>
              <p:cNvPr id="24619" name="Rectangle 32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4586" name="Group 33"/>
          <p:cNvGrpSpPr>
            <a:grpSpLocks/>
          </p:cNvGrpSpPr>
          <p:nvPr/>
        </p:nvGrpSpPr>
        <p:grpSpPr bwMode="auto">
          <a:xfrm>
            <a:off x="4876800" y="2971800"/>
            <a:ext cx="2286000" cy="730250"/>
            <a:chOff x="3072" y="1812"/>
            <a:chExt cx="1440" cy="460"/>
          </a:xfrm>
        </p:grpSpPr>
        <p:grpSp>
          <p:nvGrpSpPr>
            <p:cNvPr id="24610" name="Group 34"/>
            <p:cNvGrpSpPr>
              <a:grpSpLocks/>
            </p:cNvGrpSpPr>
            <p:nvPr/>
          </p:nvGrpSpPr>
          <p:grpSpPr bwMode="auto">
            <a:xfrm>
              <a:off x="3072" y="1812"/>
              <a:ext cx="1440" cy="230"/>
              <a:chOff x="3168" y="1152"/>
              <a:chExt cx="1440" cy="288"/>
            </a:xfrm>
          </p:grpSpPr>
          <p:sp>
            <p:nvSpPr>
              <p:cNvPr id="24614" name="Rectangle 35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access link </a:t>
                </a:r>
              </a:p>
            </p:txBody>
          </p:sp>
          <p:sp>
            <p:nvSpPr>
              <p:cNvPr id="24615" name="Rectangle 3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611" name="Group 37"/>
            <p:cNvGrpSpPr>
              <a:grpSpLocks/>
            </p:cNvGrpSpPr>
            <p:nvPr/>
          </p:nvGrpSpPr>
          <p:grpSpPr bwMode="auto">
            <a:xfrm>
              <a:off x="3072" y="2042"/>
              <a:ext cx="1440" cy="230"/>
              <a:chOff x="3168" y="1152"/>
              <a:chExt cx="1440" cy="288"/>
            </a:xfrm>
          </p:grpSpPr>
          <p:sp>
            <p:nvSpPr>
              <p:cNvPr id="24612" name="Rectangle 3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 fun g </a:t>
                </a:r>
              </a:p>
            </p:txBody>
          </p:sp>
          <p:sp>
            <p:nvSpPr>
              <p:cNvPr id="24613" name="Rectangle 39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4587" name="Freeform 40"/>
          <p:cNvSpPr>
            <a:spLocks/>
          </p:cNvSpPr>
          <p:nvPr/>
        </p:nvSpPr>
        <p:spPr bwMode="auto">
          <a:xfrm>
            <a:off x="6700838" y="1744663"/>
            <a:ext cx="803275" cy="528637"/>
          </a:xfrm>
          <a:custGeom>
            <a:avLst/>
            <a:gdLst>
              <a:gd name="T0" fmla="*/ 0 w 506"/>
              <a:gd name="T1" fmla="*/ 2147483647 h 333"/>
              <a:gd name="T2" fmla="*/ 2147483647 w 506"/>
              <a:gd name="T3" fmla="*/ 2147483647 h 333"/>
              <a:gd name="T4" fmla="*/ 2147483647 w 506"/>
              <a:gd name="T5" fmla="*/ 2147483647 h 333"/>
              <a:gd name="T6" fmla="*/ 2147483647 w 506"/>
              <a:gd name="T7" fmla="*/ 2147483647 h 333"/>
              <a:gd name="T8" fmla="*/ 0 60000 65536"/>
              <a:gd name="T9" fmla="*/ 0 60000 65536"/>
              <a:gd name="T10" fmla="*/ 0 60000 65536"/>
              <a:gd name="T11" fmla="*/ 0 60000 65536"/>
              <a:gd name="T12" fmla="*/ 0 w 506"/>
              <a:gd name="T13" fmla="*/ 0 h 333"/>
              <a:gd name="T14" fmla="*/ 506 w 506"/>
              <a:gd name="T15" fmla="*/ 333 h 3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6" h="333">
                <a:moveTo>
                  <a:pt x="0" y="333"/>
                </a:moveTo>
                <a:cubicBezTo>
                  <a:pt x="67" y="320"/>
                  <a:pt x="323" y="305"/>
                  <a:pt x="404" y="257"/>
                </a:cubicBezTo>
                <a:cubicBezTo>
                  <a:pt x="485" y="209"/>
                  <a:pt x="506" y="84"/>
                  <a:pt x="487" y="42"/>
                </a:cubicBezTo>
                <a:cubicBezTo>
                  <a:pt x="468" y="0"/>
                  <a:pt x="332" y="14"/>
                  <a:pt x="291" y="7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Freeform 41"/>
          <p:cNvSpPr>
            <a:spLocks/>
          </p:cNvSpPr>
          <p:nvPr/>
        </p:nvSpPr>
        <p:spPr bwMode="auto">
          <a:xfrm>
            <a:off x="6772275" y="2330450"/>
            <a:ext cx="785813" cy="814388"/>
          </a:xfrm>
          <a:custGeom>
            <a:avLst/>
            <a:gdLst>
              <a:gd name="T0" fmla="*/ 0 w 495"/>
              <a:gd name="T1" fmla="*/ 2147483647 h 513"/>
              <a:gd name="T2" fmla="*/ 2147483647 w 495"/>
              <a:gd name="T3" fmla="*/ 2147483647 h 513"/>
              <a:gd name="T4" fmla="*/ 2147483647 w 495"/>
              <a:gd name="T5" fmla="*/ 2147483647 h 513"/>
              <a:gd name="T6" fmla="*/ 2147483647 w 495"/>
              <a:gd name="T7" fmla="*/ 2147483647 h 513"/>
              <a:gd name="T8" fmla="*/ 2147483647 w 495"/>
              <a:gd name="T9" fmla="*/ 2147483647 h 5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5"/>
              <a:gd name="T16" fmla="*/ 0 h 513"/>
              <a:gd name="T17" fmla="*/ 495 w 495"/>
              <a:gd name="T18" fmla="*/ 513 h 5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5" h="513">
                <a:moveTo>
                  <a:pt x="0" y="513"/>
                </a:moveTo>
                <a:cubicBezTo>
                  <a:pt x="70" y="488"/>
                  <a:pt x="343" y="432"/>
                  <a:pt x="419" y="360"/>
                </a:cubicBezTo>
                <a:cubicBezTo>
                  <a:pt x="495" y="288"/>
                  <a:pt x="486" y="136"/>
                  <a:pt x="458" y="78"/>
                </a:cubicBezTo>
                <a:cubicBezTo>
                  <a:pt x="430" y="20"/>
                  <a:pt x="285" y="20"/>
                  <a:pt x="252" y="10"/>
                </a:cubicBezTo>
                <a:cubicBezTo>
                  <a:pt x="219" y="0"/>
                  <a:pt x="258" y="15"/>
                  <a:pt x="259" y="16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589" name="Group 42"/>
          <p:cNvGrpSpPr>
            <a:grpSpLocks/>
          </p:cNvGrpSpPr>
          <p:nvPr/>
        </p:nvGrpSpPr>
        <p:grpSpPr bwMode="auto">
          <a:xfrm>
            <a:off x="8153400" y="2590800"/>
            <a:ext cx="730250" cy="365125"/>
            <a:chOff x="5194" y="1872"/>
            <a:chExt cx="460" cy="230"/>
          </a:xfrm>
        </p:grpSpPr>
        <p:sp>
          <p:nvSpPr>
            <p:cNvPr id="24608" name="Rectangle 43"/>
            <p:cNvSpPr>
              <a:spLocks noChangeArrowheads="1"/>
            </p:cNvSpPr>
            <p:nvPr/>
          </p:nvSpPr>
          <p:spPr bwMode="auto">
            <a:xfrm>
              <a:off x="5194" y="1872"/>
              <a:ext cx="230" cy="23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Rectangle 44"/>
            <p:cNvSpPr>
              <a:spLocks noChangeArrowheads="1"/>
            </p:cNvSpPr>
            <p:nvPr/>
          </p:nvSpPr>
          <p:spPr bwMode="auto">
            <a:xfrm>
              <a:off x="5424" y="1872"/>
              <a:ext cx="230" cy="23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590" name="Group 45"/>
          <p:cNvGrpSpPr>
            <a:grpSpLocks/>
          </p:cNvGrpSpPr>
          <p:nvPr/>
        </p:nvGrpSpPr>
        <p:grpSpPr bwMode="auto">
          <a:xfrm>
            <a:off x="8153400" y="3581400"/>
            <a:ext cx="730250" cy="365125"/>
            <a:chOff x="5184" y="2496"/>
            <a:chExt cx="460" cy="230"/>
          </a:xfrm>
        </p:grpSpPr>
        <p:sp>
          <p:nvSpPr>
            <p:cNvPr id="24606" name="Rectangle 46"/>
            <p:cNvSpPr>
              <a:spLocks noChangeArrowheads="1"/>
            </p:cNvSpPr>
            <p:nvPr/>
          </p:nvSpPr>
          <p:spPr bwMode="auto">
            <a:xfrm>
              <a:off x="5184" y="2496"/>
              <a:ext cx="230" cy="23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7" name="Rectangle 47"/>
            <p:cNvSpPr>
              <a:spLocks noChangeArrowheads="1"/>
            </p:cNvSpPr>
            <p:nvPr/>
          </p:nvSpPr>
          <p:spPr bwMode="auto">
            <a:xfrm>
              <a:off x="5414" y="2496"/>
              <a:ext cx="230" cy="23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91" name="Freeform 48"/>
          <p:cNvSpPr>
            <a:spLocks/>
          </p:cNvSpPr>
          <p:nvPr/>
        </p:nvSpPr>
        <p:spPr bwMode="auto">
          <a:xfrm>
            <a:off x="6705600" y="2622550"/>
            <a:ext cx="1446213" cy="85725"/>
          </a:xfrm>
          <a:custGeom>
            <a:avLst/>
            <a:gdLst>
              <a:gd name="T0" fmla="*/ 0 w 911"/>
              <a:gd name="T1" fmla="*/ 2147483647 h 54"/>
              <a:gd name="T2" fmla="*/ 2147483647 w 911"/>
              <a:gd name="T3" fmla="*/ 2147483647 h 54"/>
              <a:gd name="T4" fmla="*/ 2147483647 w 911"/>
              <a:gd name="T5" fmla="*/ 2147483647 h 54"/>
              <a:gd name="T6" fmla="*/ 2147483647 w 911"/>
              <a:gd name="T7" fmla="*/ 2147483647 h 54"/>
              <a:gd name="T8" fmla="*/ 0 60000 65536"/>
              <a:gd name="T9" fmla="*/ 0 60000 65536"/>
              <a:gd name="T10" fmla="*/ 0 60000 65536"/>
              <a:gd name="T11" fmla="*/ 0 60000 65536"/>
              <a:gd name="T12" fmla="*/ 0 w 911"/>
              <a:gd name="T13" fmla="*/ 0 h 54"/>
              <a:gd name="T14" fmla="*/ 911 w 911"/>
              <a:gd name="T15" fmla="*/ 54 h 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1" h="54">
                <a:moveTo>
                  <a:pt x="0" y="30"/>
                </a:moveTo>
                <a:cubicBezTo>
                  <a:pt x="72" y="33"/>
                  <a:pt x="315" y="52"/>
                  <a:pt x="431" y="47"/>
                </a:cubicBezTo>
                <a:cubicBezTo>
                  <a:pt x="547" y="42"/>
                  <a:pt x="618" y="0"/>
                  <a:pt x="698" y="1"/>
                </a:cubicBezTo>
                <a:cubicBezTo>
                  <a:pt x="778" y="2"/>
                  <a:pt x="867" y="43"/>
                  <a:pt x="911" y="54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Freeform 49"/>
          <p:cNvSpPr>
            <a:spLocks/>
          </p:cNvSpPr>
          <p:nvPr/>
        </p:nvSpPr>
        <p:spPr bwMode="auto">
          <a:xfrm>
            <a:off x="6705600" y="3508375"/>
            <a:ext cx="1446213" cy="215900"/>
          </a:xfrm>
          <a:custGeom>
            <a:avLst/>
            <a:gdLst>
              <a:gd name="T0" fmla="*/ 0 w 911"/>
              <a:gd name="T1" fmla="*/ 2147483647 h 136"/>
              <a:gd name="T2" fmla="*/ 2147483647 w 911"/>
              <a:gd name="T3" fmla="*/ 2147483647 h 136"/>
              <a:gd name="T4" fmla="*/ 2147483647 w 911"/>
              <a:gd name="T5" fmla="*/ 2147483647 h 136"/>
              <a:gd name="T6" fmla="*/ 2147483647 w 911"/>
              <a:gd name="T7" fmla="*/ 2147483647 h 136"/>
              <a:gd name="T8" fmla="*/ 0 60000 65536"/>
              <a:gd name="T9" fmla="*/ 0 60000 65536"/>
              <a:gd name="T10" fmla="*/ 0 60000 65536"/>
              <a:gd name="T11" fmla="*/ 0 60000 65536"/>
              <a:gd name="T12" fmla="*/ 0 w 911"/>
              <a:gd name="T13" fmla="*/ 0 h 136"/>
              <a:gd name="T14" fmla="*/ 911 w 911"/>
              <a:gd name="T15" fmla="*/ 136 h 1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1" h="136">
                <a:moveTo>
                  <a:pt x="0" y="63"/>
                </a:moveTo>
                <a:cubicBezTo>
                  <a:pt x="68" y="54"/>
                  <a:pt x="296" y="0"/>
                  <a:pt x="410" y="7"/>
                </a:cubicBezTo>
                <a:cubicBezTo>
                  <a:pt x="524" y="14"/>
                  <a:pt x="599" y="87"/>
                  <a:pt x="682" y="108"/>
                </a:cubicBezTo>
                <a:cubicBezTo>
                  <a:pt x="765" y="129"/>
                  <a:pt x="863" y="130"/>
                  <a:pt x="911" y="136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Freeform 50"/>
          <p:cNvSpPr>
            <a:spLocks/>
          </p:cNvSpPr>
          <p:nvPr/>
        </p:nvSpPr>
        <p:spPr bwMode="auto">
          <a:xfrm>
            <a:off x="6705600" y="3140075"/>
            <a:ext cx="1000125" cy="1760538"/>
          </a:xfrm>
          <a:custGeom>
            <a:avLst/>
            <a:gdLst>
              <a:gd name="T0" fmla="*/ 0 w 630"/>
              <a:gd name="T1" fmla="*/ 2147483647 h 1109"/>
              <a:gd name="T2" fmla="*/ 2147483647 w 630"/>
              <a:gd name="T3" fmla="*/ 2147483647 h 1109"/>
              <a:gd name="T4" fmla="*/ 2147483647 w 630"/>
              <a:gd name="T5" fmla="*/ 2147483647 h 1109"/>
              <a:gd name="T6" fmla="*/ 2147483647 w 630"/>
              <a:gd name="T7" fmla="*/ 2147483647 h 1109"/>
              <a:gd name="T8" fmla="*/ 0 60000 65536"/>
              <a:gd name="T9" fmla="*/ 0 60000 65536"/>
              <a:gd name="T10" fmla="*/ 0 60000 65536"/>
              <a:gd name="T11" fmla="*/ 0 60000 65536"/>
              <a:gd name="T12" fmla="*/ 0 w 630"/>
              <a:gd name="T13" fmla="*/ 0 h 1109"/>
              <a:gd name="T14" fmla="*/ 630 w 630"/>
              <a:gd name="T15" fmla="*/ 1109 h 110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30" h="1109">
                <a:moveTo>
                  <a:pt x="0" y="1109"/>
                </a:moveTo>
                <a:cubicBezTo>
                  <a:pt x="83" y="1078"/>
                  <a:pt x="399" y="1084"/>
                  <a:pt x="500" y="924"/>
                </a:cubicBezTo>
                <a:cubicBezTo>
                  <a:pt x="601" y="764"/>
                  <a:pt x="630" y="294"/>
                  <a:pt x="606" y="147"/>
                </a:cubicBezTo>
                <a:cubicBezTo>
                  <a:pt x="582" y="0"/>
                  <a:pt x="407" y="66"/>
                  <a:pt x="354" y="44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Freeform 51"/>
          <p:cNvSpPr>
            <a:spLocks/>
          </p:cNvSpPr>
          <p:nvPr/>
        </p:nvSpPr>
        <p:spPr bwMode="auto">
          <a:xfrm>
            <a:off x="6688138" y="2112963"/>
            <a:ext cx="2424112" cy="4021137"/>
          </a:xfrm>
          <a:custGeom>
            <a:avLst/>
            <a:gdLst>
              <a:gd name="T0" fmla="*/ 0 w 1527"/>
              <a:gd name="T1" fmla="*/ 2147483647 h 2533"/>
              <a:gd name="T2" fmla="*/ 2147483647 w 1527"/>
              <a:gd name="T3" fmla="*/ 2147483647 h 2533"/>
              <a:gd name="T4" fmla="*/ 2147483647 w 1527"/>
              <a:gd name="T5" fmla="*/ 2147483647 h 2533"/>
              <a:gd name="T6" fmla="*/ 2147483647 w 1527"/>
              <a:gd name="T7" fmla="*/ 2147483647 h 2533"/>
              <a:gd name="T8" fmla="*/ 2147483647 w 1527"/>
              <a:gd name="T9" fmla="*/ 2147483647 h 2533"/>
              <a:gd name="T10" fmla="*/ 2147483647 w 1527"/>
              <a:gd name="T11" fmla="*/ 2147483647 h 25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27"/>
              <a:gd name="T19" fmla="*/ 0 h 2533"/>
              <a:gd name="T20" fmla="*/ 1527 w 1527"/>
              <a:gd name="T21" fmla="*/ 2533 h 25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27" h="2533">
                <a:moveTo>
                  <a:pt x="0" y="2501"/>
                </a:moveTo>
                <a:cubicBezTo>
                  <a:pt x="77" y="2488"/>
                  <a:pt x="244" y="2533"/>
                  <a:pt x="465" y="2425"/>
                </a:cubicBezTo>
                <a:cubicBezTo>
                  <a:pt x="686" y="2317"/>
                  <a:pt x="1155" y="2113"/>
                  <a:pt x="1326" y="1853"/>
                </a:cubicBezTo>
                <a:cubicBezTo>
                  <a:pt x="1497" y="1593"/>
                  <a:pt x="1491" y="1152"/>
                  <a:pt x="1493" y="863"/>
                </a:cubicBezTo>
                <a:cubicBezTo>
                  <a:pt x="1495" y="574"/>
                  <a:pt x="1527" y="232"/>
                  <a:pt x="1341" y="116"/>
                </a:cubicBezTo>
                <a:cubicBezTo>
                  <a:pt x="1155" y="0"/>
                  <a:pt x="578" y="158"/>
                  <a:pt x="377" y="169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Text Box 52"/>
          <p:cNvSpPr txBox="1">
            <a:spLocks noChangeArrowheads="1"/>
          </p:cNvSpPr>
          <p:nvPr/>
        </p:nvSpPr>
        <p:spPr bwMode="auto">
          <a:xfrm>
            <a:off x="457200" y="4754940"/>
            <a:ext cx="2895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  <a:buNone/>
            </a:pPr>
            <a:r>
              <a:rPr lang="en-US" dirty="0">
                <a:latin typeface="Tahoma" pitchFamily="34" charset="0"/>
              </a:rPr>
              <a:t>Static scope: </a:t>
            </a:r>
            <a:r>
              <a:rPr lang="en-US" dirty="0">
                <a:solidFill>
                  <a:schemeClr val="accent2"/>
                </a:solidFill>
                <a:latin typeface="Tahoma" pitchFamily="34" charset="0"/>
              </a:rPr>
              <a:t>find first x, following access links from the reference to X.</a:t>
            </a:r>
            <a:endParaRPr lang="en-US" dirty="0"/>
          </a:p>
        </p:txBody>
      </p:sp>
      <p:grpSp>
        <p:nvGrpSpPr>
          <p:cNvPr id="24596" name="Group 53"/>
          <p:cNvGrpSpPr>
            <a:grpSpLocks/>
          </p:cNvGrpSpPr>
          <p:nvPr/>
        </p:nvGrpSpPr>
        <p:grpSpPr bwMode="auto">
          <a:xfrm>
            <a:off x="4876800" y="3825875"/>
            <a:ext cx="2286000" cy="731838"/>
            <a:chOff x="3072" y="2384"/>
            <a:chExt cx="1440" cy="461"/>
          </a:xfrm>
        </p:grpSpPr>
        <p:grpSp>
          <p:nvGrpSpPr>
            <p:cNvPr id="24600" name="Group 54"/>
            <p:cNvGrpSpPr>
              <a:grpSpLocks/>
            </p:cNvGrpSpPr>
            <p:nvPr/>
          </p:nvGrpSpPr>
          <p:grpSpPr bwMode="auto">
            <a:xfrm>
              <a:off x="3072" y="2615"/>
              <a:ext cx="1440" cy="230"/>
              <a:chOff x="3168" y="1152"/>
              <a:chExt cx="1440" cy="288"/>
            </a:xfrm>
          </p:grpSpPr>
          <p:sp>
            <p:nvSpPr>
              <p:cNvPr id="24604" name="Rectangle 55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val</a:t>
                </a:r>
                <a:r>
                  <a:rPr lang="en-US" sz="2000" dirty="0">
                    <a:solidFill>
                      <a:schemeClr val="tx1"/>
                    </a:solidFill>
                  </a:rPr>
                  <a:t> x </a:t>
                </a:r>
              </a:p>
            </p:txBody>
          </p:sp>
          <p:sp>
            <p:nvSpPr>
              <p:cNvPr id="24605" name="Rectangle 5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4</a:t>
                </a:r>
              </a:p>
            </p:txBody>
          </p:sp>
        </p:grpSp>
        <p:grpSp>
          <p:nvGrpSpPr>
            <p:cNvPr id="24601" name="Group 57"/>
            <p:cNvGrpSpPr>
              <a:grpSpLocks/>
            </p:cNvGrpSpPr>
            <p:nvPr/>
          </p:nvGrpSpPr>
          <p:grpSpPr bwMode="auto">
            <a:xfrm>
              <a:off x="3072" y="2384"/>
              <a:ext cx="1440" cy="230"/>
              <a:chOff x="3168" y="1152"/>
              <a:chExt cx="1440" cy="288"/>
            </a:xfrm>
          </p:grpSpPr>
          <p:sp>
            <p:nvSpPr>
              <p:cNvPr id="24602" name="Rectangle 5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864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access link </a:t>
                </a:r>
              </a:p>
            </p:txBody>
          </p:sp>
          <p:sp>
            <p:nvSpPr>
              <p:cNvPr id="24603" name="Rectangle 59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4597" name="Freeform 60"/>
          <p:cNvSpPr>
            <a:spLocks/>
          </p:cNvSpPr>
          <p:nvPr/>
        </p:nvSpPr>
        <p:spPr bwMode="auto">
          <a:xfrm>
            <a:off x="6711950" y="3163888"/>
            <a:ext cx="858838" cy="887412"/>
          </a:xfrm>
          <a:custGeom>
            <a:avLst/>
            <a:gdLst>
              <a:gd name="T0" fmla="*/ 0 w 541"/>
              <a:gd name="T1" fmla="*/ 2147483647 h 559"/>
              <a:gd name="T2" fmla="*/ 2147483647 w 541"/>
              <a:gd name="T3" fmla="*/ 2147483647 h 559"/>
              <a:gd name="T4" fmla="*/ 2147483647 w 541"/>
              <a:gd name="T5" fmla="*/ 2147483647 h 559"/>
              <a:gd name="T6" fmla="*/ 2147483647 w 541"/>
              <a:gd name="T7" fmla="*/ 2147483647 h 559"/>
              <a:gd name="T8" fmla="*/ 0 60000 65536"/>
              <a:gd name="T9" fmla="*/ 0 60000 65536"/>
              <a:gd name="T10" fmla="*/ 0 60000 65536"/>
              <a:gd name="T11" fmla="*/ 0 60000 65536"/>
              <a:gd name="T12" fmla="*/ 0 w 541"/>
              <a:gd name="T13" fmla="*/ 0 h 559"/>
              <a:gd name="T14" fmla="*/ 541 w 541"/>
              <a:gd name="T15" fmla="*/ 559 h 5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1" h="559">
                <a:moveTo>
                  <a:pt x="0" y="559"/>
                </a:moveTo>
                <a:cubicBezTo>
                  <a:pt x="77" y="541"/>
                  <a:pt x="389" y="533"/>
                  <a:pt x="465" y="452"/>
                </a:cubicBezTo>
                <a:cubicBezTo>
                  <a:pt x="541" y="371"/>
                  <a:pt x="487" y="142"/>
                  <a:pt x="457" y="71"/>
                </a:cubicBezTo>
                <a:cubicBezTo>
                  <a:pt x="427" y="0"/>
                  <a:pt x="318" y="35"/>
                  <a:pt x="282" y="26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Freeform 61"/>
          <p:cNvSpPr>
            <a:spLocks/>
          </p:cNvSpPr>
          <p:nvPr/>
        </p:nvSpPr>
        <p:spPr bwMode="auto">
          <a:xfrm>
            <a:off x="6705600" y="2854325"/>
            <a:ext cx="1433513" cy="2376488"/>
          </a:xfrm>
          <a:custGeom>
            <a:avLst/>
            <a:gdLst>
              <a:gd name="T0" fmla="*/ 0 w 903"/>
              <a:gd name="T1" fmla="*/ 2147483647 h 1497"/>
              <a:gd name="T2" fmla="*/ 2147483647 w 903"/>
              <a:gd name="T3" fmla="*/ 2147483647 h 1497"/>
              <a:gd name="T4" fmla="*/ 2147483647 w 903"/>
              <a:gd name="T5" fmla="*/ 2147483647 h 1497"/>
              <a:gd name="T6" fmla="*/ 2147483647 w 903"/>
              <a:gd name="T7" fmla="*/ 2147483647 h 1497"/>
              <a:gd name="T8" fmla="*/ 2147483647 w 903"/>
              <a:gd name="T9" fmla="*/ 0 h 14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3"/>
              <a:gd name="T16" fmla="*/ 0 h 1497"/>
              <a:gd name="T17" fmla="*/ 903 w 903"/>
              <a:gd name="T18" fmla="*/ 1497 h 149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3" h="1497">
                <a:moveTo>
                  <a:pt x="0" y="1497"/>
                </a:moveTo>
                <a:cubicBezTo>
                  <a:pt x="92" y="1466"/>
                  <a:pt x="433" y="1450"/>
                  <a:pt x="553" y="1310"/>
                </a:cubicBezTo>
                <a:cubicBezTo>
                  <a:pt x="673" y="1170"/>
                  <a:pt x="686" y="845"/>
                  <a:pt x="720" y="655"/>
                </a:cubicBezTo>
                <a:cubicBezTo>
                  <a:pt x="754" y="465"/>
                  <a:pt x="729" y="276"/>
                  <a:pt x="759" y="167"/>
                </a:cubicBezTo>
                <a:cubicBezTo>
                  <a:pt x="789" y="58"/>
                  <a:pt x="873" y="35"/>
                  <a:pt x="903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TextBox 61"/>
          <p:cNvSpPr txBox="1">
            <a:spLocks noChangeArrowheads="1"/>
          </p:cNvSpPr>
          <p:nvPr/>
        </p:nvSpPr>
        <p:spPr bwMode="auto">
          <a:xfrm>
            <a:off x="6559550" y="152400"/>
            <a:ext cx="2263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>
              <a:buNone/>
              <a:defRPr sz="2000">
                <a:solidFill>
                  <a:schemeClr val="accent6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Book version (ML)</a:t>
            </a:r>
          </a:p>
        </p:txBody>
      </p:sp>
    </p:spTree>
    <p:extLst>
      <p:ext uri="{BB962C8B-B14F-4D97-AF65-F5344CB8AC3E}">
        <p14:creationId xmlns:p14="http://schemas.microsoft.com/office/powerpoint/2010/main" xmlns="" val="357671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is an exception caught?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Dynamic scoping of handlers</a:t>
            </a:r>
          </a:p>
          <a:p>
            <a:pPr lvl="1"/>
            <a:r>
              <a:rPr lang="en-US" dirty="0" smtClean="0"/>
              <a:t>Throw to most recent catch on run-time stack</a:t>
            </a:r>
          </a:p>
          <a:p>
            <a:pPr lvl="1"/>
            <a:r>
              <a:rPr lang="en-US" dirty="0" smtClean="0"/>
              <a:t>Recall: stacks and activation records</a:t>
            </a:r>
          </a:p>
          <a:p>
            <a:pPr lvl="2"/>
            <a:r>
              <a:rPr lang="en-US" dirty="0" smtClean="0"/>
              <a:t>Which activation record link is used?</a:t>
            </a:r>
          </a:p>
          <a:p>
            <a:pPr lvl="3"/>
            <a:r>
              <a:rPr lang="en-US" dirty="0" smtClean="0"/>
              <a:t>Access link?   Control link?</a:t>
            </a:r>
          </a:p>
          <a:p>
            <a:r>
              <a:rPr lang="en-US" dirty="0" smtClean="0"/>
              <a:t>Dynamic scoping is not an accident</a:t>
            </a:r>
          </a:p>
          <a:p>
            <a:pPr lvl="1"/>
            <a:r>
              <a:rPr lang="en-US" dirty="0" smtClean="0"/>
              <a:t>User knows how to handler error</a:t>
            </a:r>
          </a:p>
          <a:p>
            <a:pPr lvl="1"/>
            <a:r>
              <a:rPr lang="en-US" dirty="0" smtClean="0"/>
              <a:t>Author of library function does not </a:t>
            </a:r>
          </a:p>
        </p:txBody>
      </p:sp>
    </p:spTree>
    <p:extLst>
      <p:ext uri="{BB962C8B-B14F-4D97-AF65-F5344CB8AC3E}">
        <p14:creationId xmlns:p14="http://schemas.microsoft.com/office/powerpoint/2010/main" xmlns="" val="400976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ML Typing of Exceptions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Typing of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raise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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exn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</a:t>
            </a:r>
          </a:p>
          <a:p>
            <a:pPr lvl="1"/>
            <a:r>
              <a:rPr lang="en-US" dirty="0" smtClean="0">
                <a:sym typeface="Symbol" pitchFamily="18" charset="2"/>
              </a:rPr>
              <a:t>Definition of ML typing</a:t>
            </a:r>
          </a:p>
          <a:p>
            <a:pPr marL="914400" lvl="2" indent="0">
              <a:buNone/>
            </a:pPr>
            <a:r>
              <a:rPr lang="en-US" dirty="0" smtClean="0">
                <a:sym typeface="Symbol" pitchFamily="18" charset="2"/>
              </a:rPr>
              <a:t>Expression e has type t if normal termination of e </a:t>
            </a:r>
          </a:p>
          <a:p>
            <a:pPr lvl="2">
              <a:buFontTx/>
              <a:buNone/>
            </a:pPr>
            <a:r>
              <a:rPr lang="en-US" dirty="0" smtClean="0">
                <a:sym typeface="Symbol" pitchFamily="18" charset="2"/>
              </a:rPr>
              <a:t>produces value of type t</a:t>
            </a:r>
          </a:p>
          <a:p>
            <a:pPr lvl="1"/>
            <a:r>
              <a:rPr lang="en-US" dirty="0" smtClean="0">
                <a:sym typeface="Symbol" pitchFamily="18" charset="2"/>
              </a:rPr>
              <a:t>Raising exception is not normal termination</a:t>
            </a:r>
          </a:p>
          <a:p>
            <a:pPr marL="914400" lvl="2" indent="0">
              <a:buNone/>
            </a:pPr>
            <a:r>
              <a:rPr lang="en-US" dirty="0" smtClean="0">
                <a:sym typeface="Symbol" pitchFamily="18" charset="2"/>
              </a:rPr>
              <a:t>Example: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1 + raise X</a:t>
            </a:r>
          </a:p>
          <a:p>
            <a:r>
              <a:rPr lang="en-US" dirty="0" smtClean="0">
                <a:sym typeface="Symbol" pitchFamily="18" charset="2"/>
              </a:rPr>
              <a:t>Typing of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handle 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exn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 =&gt; 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value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</a:t>
            </a:r>
          </a:p>
          <a:p>
            <a:pPr lvl="1"/>
            <a:r>
              <a:rPr lang="en-US" dirty="0" smtClean="0">
                <a:sym typeface="Symbol" pitchFamily="18" charset="2"/>
              </a:rPr>
              <a:t>Converts exception to normal termination</a:t>
            </a:r>
          </a:p>
          <a:p>
            <a:pPr lvl="1"/>
            <a:r>
              <a:rPr lang="en-US" dirty="0" smtClean="0">
                <a:sym typeface="Symbol" pitchFamily="18" charset="2"/>
              </a:rPr>
              <a:t>Need type agreement</a:t>
            </a:r>
          </a:p>
          <a:p>
            <a:pPr lvl="1"/>
            <a:r>
              <a:rPr lang="en-US" dirty="0" smtClean="0">
                <a:sym typeface="Symbol" pitchFamily="18" charset="2"/>
              </a:rPr>
              <a:t>Examples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1 + ((raise X) handle X =&gt; e)     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Type of e</a:t>
            </a:r>
            <a:r>
              <a:rPr lang="en-US" baseline="-250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must be </a:t>
            </a:r>
            <a:r>
              <a:rPr lang="en-US" dirty="0" err="1" smtClean="0">
                <a:solidFill>
                  <a:schemeClr val="tx1"/>
                </a:solidFill>
                <a:sym typeface="Symbol" pitchFamily="18" charset="2"/>
              </a:rPr>
              <a:t>int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1 + (e</a:t>
            </a:r>
            <a:r>
              <a:rPr lang="en-US" baseline="-25000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1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 handle X =&gt; e</a:t>
            </a:r>
            <a:r>
              <a:rPr lang="en-US" baseline="-25000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2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)               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Type of e</a:t>
            </a:r>
            <a:r>
              <a:rPr lang="en-US" baseline="-25000" dirty="0" smtClean="0">
                <a:solidFill>
                  <a:schemeClr val="tx1"/>
                </a:solidFill>
                <a:sym typeface="Symbol" pitchFamily="18" charset="2"/>
              </a:rPr>
              <a:t>1, 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e</a:t>
            </a:r>
            <a:r>
              <a:rPr lang="en-US" baseline="-25000" dirty="0" smtClean="0">
                <a:solidFill>
                  <a:schemeClr val="tx1"/>
                </a:solidFill>
                <a:sym typeface="Symbol" pitchFamily="18" charset="2"/>
              </a:rPr>
              <a:t>2 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must be </a:t>
            </a:r>
            <a:r>
              <a:rPr lang="en-US" dirty="0" err="1" smtClean="0">
                <a:solidFill>
                  <a:schemeClr val="tx1"/>
                </a:solidFill>
                <a:sym typeface="Symbol" pitchFamily="18" charset="2"/>
              </a:rPr>
              <a:t>int</a:t>
            </a:r>
            <a:endParaRPr lang="en-US" dirty="0" smtClean="0">
              <a:solidFill>
                <a:schemeClr val="tx1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927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Exceptions and Resource Allocation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495800" y="1524000"/>
            <a:ext cx="39624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u"/>
            </a:pPr>
            <a:endParaRPr kumimoji="1" lang="en-US" sz="2800">
              <a:latin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76400"/>
            <a:ext cx="4876800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exception X</a:t>
            </a:r>
          </a:p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(let y = ref [1, 2, 3]</a:t>
            </a:r>
          </a:p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    in … raise X …</a:t>
            </a:r>
          </a:p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 end) handle X =&gt; … ;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53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Exceptions and Resource Allocation</a:t>
            </a:r>
          </a:p>
        </p:txBody>
      </p:sp>
      <p:sp>
        <p:nvSpPr>
          <p:cNvPr id="27651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Resources may be allocated inside try block</a:t>
            </a:r>
          </a:p>
          <a:p>
            <a:r>
              <a:rPr lang="en-US" smtClean="0"/>
              <a:t>May be “garbage” after exception</a:t>
            </a:r>
          </a:p>
          <a:p>
            <a:r>
              <a:rPr lang="en-US" smtClean="0"/>
              <a:t>Examples</a:t>
            </a:r>
          </a:p>
          <a:p>
            <a:pPr lvl="1"/>
            <a:r>
              <a:rPr lang="en-US" smtClean="0"/>
              <a:t>Memory   (problem in C/C++)</a:t>
            </a:r>
          </a:p>
          <a:p>
            <a:pPr lvl="1"/>
            <a:r>
              <a:rPr lang="en-US" smtClean="0"/>
              <a:t>Lock on database</a:t>
            </a:r>
          </a:p>
          <a:p>
            <a:pPr lvl="1"/>
            <a:r>
              <a:rPr lang="en-US" smtClean="0"/>
              <a:t>Threads</a:t>
            </a:r>
          </a:p>
          <a:p>
            <a:pPr lvl="1"/>
            <a:r>
              <a:rPr lang="en-US" smtClean="0"/>
              <a:t>…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495800" y="1524000"/>
            <a:ext cx="39624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u"/>
            </a:pPr>
            <a:endParaRPr kumimoji="1" lang="en-US" sz="2800">
              <a:latin typeface="Tahoma" pitchFamily="34" charset="0"/>
            </a:endParaRPr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3352800" y="6248400"/>
            <a:ext cx="548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>
                <a:solidFill>
                  <a:schemeClr val="accent2"/>
                </a:solidFill>
                <a:latin typeface="Tahoma" pitchFamily="34" charset="0"/>
              </a:rPr>
              <a:t>General problem: no obvious solution</a:t>
            </a:r>
            <a:endParaRPr kumimoji="1" lang="en-US" sz="28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53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Fortran Control Structure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10 IF (X .GT. 0.000001) GO TO 20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11 X = -X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IF (X .LT. 0.000001) GO TO 50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20 IF (X*Y .LT. 0.00001) GO TO 30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X = X-Y-Y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30  X = X+Y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...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50 CONTINUE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X = A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Y = B-A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GO TO 11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… 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305550" y="1828800"/>
            <a:ext cx="1708150" cy="3719513"/>
            <a:chOff x="3972" y="1152"/>
            <a:chExt cx="1076" cy="2343"/>
          </a:xfrm>
        </p:grpSpPr>
        <p:sp>
          <p:nvSpPr>
            <p:cNvPr id="5126" name="Freeform 5"/>
            <p:cNvSpPr>
              <a:spLocks/>
            </p:cNvSpPr>
            <p:nvPr/>
          </p:nvSpPr>
          <p:spPr bwMode="auto">
            <a:xfrm>
              <a:off x="3975" y="1152"/>
              <a:ext cx="497" cy="638"/>
            </a:xfrm>
            <a:custGeom>
              <a:avLst/>
              <a:gdLst>
                <a:gd name="T0" fmla="*/ 441 w 497"/>
                <a:gd name="T1" fmla="*/ 0 h 638"/>
                <a:gd name="T2" fmla="*/ 9 w 497"/>
                <a:gd name="T3" fmla="*/ 336 h 638"/>
                <a:gd name="T4" fmla="*/ 497 w 497"/>
                <a:gd name="T5" fmla="*/ 638 h 638"/>
                <a:gd name="T6" fmla="*/ 0 60000 65536"/>
                <a:gd name="T7" fmla="*/ 0 60000 65536"/>
                <a:gd name="T8" fmla="*/ 0 60000 65536"/>
                <a:gd name="T9" fmla="*/ 0 w 497"/>
                <a:gd name="T10" fmla="*/ 0 h 638"/>
                <a:gd name="T11" fmla="*/ 497 w 497"/>
                <a:gd name="T12" fmla="*/ 638 h 6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7" h="638">
                  <a:moveTo>
                    <a:pt x="441" y="0"/>
                  </a:moveTo>
                  <a:cubicBezTo>
                    <a:pt x="221" y="112"/>
                    <a:pt x="0" y="230"/>
                    <a:pt x="9" y="336"/>
                  </a:cubicBezTo>
                  <a:cubicBezTo>
                    <a:pt x="18" y="442"/>
                    <a:pt x="395" y="575"/>
                    <a:pt x="497" y="638"/>
                  </a:cubicBezTo>
                </a:path>
              </a:pathLst>
            </a:cu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Freeform 6"/>
            <p:cNvSpPr>
              <a:spLocks/>
            </p:cNvSpPr>
            <p:nvPr/>
          </p:nvSpPr>
          <p:spPr bwMode="auto">
            <a:xfrm>
              <a:off x="3972" y="1632"/>
              <a:ext cx="485" cy="1095"/>
            </a:xfrm>
            <a:custGeom>
              <a:avLst/>
              <a:gdLst>
                <a:gd name="T0" fmla="*/ 452 w 485"/>
                <a:gd name="T1" fmla="*/ 0 h 1095"/>
                <a:gd name="T2" fmla="*/ 5 w 485"/>
                <a:gd name="T3" fmla="*/ 539 h 1095"/>
                <a:gd name="T4" fmla="*/ 485 w 485"/>
                <a:gd name="T5" fmla="*/ 1095 h 1095"/>
                <a:gd name="T6" fmla="*/ 0 60000 65536"/>
                <a:gd name="T7" fmla="*/ 0 60000 65536"/>
                <a:gd name="T8" fmla="*/ 0 60000 65536"/>
                <a:gd name="T9" fmla="*/ 0 w 485"/>
                <a:gd name="T10" fmla="*/ 0 h 1095"/>
                <a:gd name="T11" fmla="*/ 485 w 485"/>
                <a:gd name="T12" fmla="*/ 1095 h 10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5" h="1095">
                  <a:moveTo>
                    <a:pt x="452" y="0"/>
                  </a:moveTo>
                  <a:cubicBezTo>
                    <a:pt x="378" y="90"/>
                    <a:pt x="0" y="357"/>
                    <a:pt x="5" y="539"/>
                  </a:cubicBezTo>
                  <a:cubicBezTo>
                    <a:pt x="10" y="721"/>
                    <a:pt x="385" y="979"/>
                    <a:pt x="485" y="1095"/>
                  </a:cubicBezTo>
                </a:path>
              </a:pathLst>
            </a:cu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Freeform 7"/>
            <p:cNvSpPr>
              <a:spLocks/>
            </p:cNvSpPr>
            <p:nvPr/>
          </p:nvSpPr>
          <p:spPr bwMode="auto">
            <a:xfrm>
              <a:off x="4089" y="1859"/>
              <a:ext cx="383" cy="637"/>
            </a:xfrm>
            <a:custGeom>
              <a:avLst/>
              <a:gdLst>
                <a:gd name="T0" fmla="*/ 368 w 383"/>
                <a:gd name="T1" fmla="*/ 0 h 637"/>
                <a:gd name="T2" fmla="*/ 2 w 383"/>
                <a:gd name="T3" fmla="*/ 304 h 637"/>
                <a:gd name="T4" fmla="*/ 383 w 383"/>
                <a:gd name="T5" fmla="*/ 637 h 637"/>
                <a:gd name="T6" fmla="*/ 0 60000 65536"/>
                <a:gd name="T7" fmla="*/ 0 60000 65536"/>
                <a:gd name="T8" fmla="*/ 0 60000 65536"/>
                <a:gd name="T9" fmla="*/ 0 w 383"/>
                <a:gd name="T10" fmla="*/ 0 h 637"/>
                <a:gd name="T11" fmla="*/ 383 w 383"/>
                <a:gd name="T12" fmla="*/ 637 h 6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3" h="637">
                  <a:moveTo>
                    <a:pt x="368" y="0"/>
                  </a:moveTo>
                  <a:cubicBezTo>
                    <a:pt x="308" y="52"/>
                    <a:pt x="0" y="198"/>
                    <a:pt x="2" y="304"/>
                  </a:cubicBezTo>
                  <a:cubicBezTo>
                    <a:pt x="4" y="410"/>
                    <a:pt x="304" y="568"/>
                    <a:pt x="383" y="637"/>
                  </a:cubicBezTo>
                </a:path>
              </a:pathLst>
            </a:cu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Freeform 8"/>
            <p:cNvSpPr>
              <a:spLocks/>
            </p:cNvSpPr>
            <p:nvPr/>
          </p:nvSpPr>
          <p:spPr bwMode="auto">
            <a:xfrm>
              <a:off x="4442" y="1303"/>
              <a:ext cx="606" cy="2192"/>
            </a:xfrm>
            <a:custGeom>
              <a:avLst/>
              <a:gdLst>
                <a:gd name="T0" fmla="*/ 0 w 606"/>
                <a:gd name="T1" fmla="*/ 0 h 2192"/>
                <a:gd name="T2" fmla="*/ 594 w 606"/>
                <a:gd name="T3" fmla="*/ 792 h 2192"/>
                <a:gd name="T4" fmla="*/ 71 w 606"/>
                <a:gd name="T5" fmla="*/ 2192 h 2192"/>
                <a:gd name="T6" fmla="*/ 0 60000 65536"/>
                <a:gd name="T7" fmla="*/ 0 60000 65536"/>
                <a:gd name="T8" fmla="*/ 0 60000 65536"/>
                <a:gd name="T9" fmla="*/ 0 w 606"/>
                <a:gd name="T10" fmla="*/ 0 h 2192"/>
                <a:gd name="T11" fmla="*/ 606 w 606"/>
                <a:gd name="T12" fmla="*/ 2192 h 2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6" h="2192">
                  <a:moveTo>
                    <a:pt x="0" y="0"/>
                  </a:moveTo>
                  <a:cubicBezTo>
                    <a:pt x="98" y="132"/>
                    <a:pt x="582" y="427"/>
                    <a:pt x="594" y="792"/>
                  </a:cubicBezTo>
                  <a:cubicBezTo>
                    <a:pt x="606" y="1157"/>
                    <a:pt x="180" y="1900"/>
                    <a:pt x="71" y="2192"/>
                  </a:cubicBezTo>
                </a:path>
              </a:pathLst>
            </a:custGeom>
            <a:noFill/>
            <a:ln w="19050">
              <a:solidFill>
                <a:schemeClr val="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1050925" y="6205538"/>
            <a:ext cx="6270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</a:pPr>
            <a:r>
              <a:rPr lang="en-US" dirty="0">
                <a:latin typeface="Tahoma" pitchFamily="34" charset="0"/>
              </a:rPr>
              <a:t>Similar structure may occur in assembly code</a:t>
            </a:r>
          </a:p>
        </p:txBody>
      </p:sp>
    </p:spTree>
    <p:extLst>
      <p:ext uri="{BB962C8B-B14F-4D97-AF65-F5344CB8AC3E}">
        <p14:creationId xmlns:p14="http://schemas.microsoft.com/office/powerpoint/2010/main" xmlns="" val="10521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Detour </a:t>
            </a:r>
            <a:r>
              <a:rPr lang="en-US" dirty="0" err="1" smtClean="0"/>
              <a:t>Denotational</a:t>
            </a:r>
            <a:r>
              <a:rPr lang="en-US" dirty="0" smtClean="0"/>
              <a:t> Semantics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39738" y="1219200"/>
            <a:ext cx="8378825" cy="4805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We try: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S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.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 :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Stm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(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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 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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Math B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S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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skip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=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Math B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S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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 s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0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 ; s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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= S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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s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 (S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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s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0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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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 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S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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if b then s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0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 else s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1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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= 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   if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B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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b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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 then S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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s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0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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 else S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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s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1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 pitchFamily="2" charset="2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</a:t>
            </a:r>
          </a:p>
          <a:p>
            <a:pPr marL="342900" lvl="0" indent="-342900" algn="l" eaLnBrk="1" fontAlgn="auto" hangingPunct="1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sym typeface="Math B" pitchFamily="2" charset="2"/>
              </a:rPr>
              <a:t>S </a:t>
            </a:r>
            <a:r>
              <a:rPr lang="en-US" sz="4000" dirty="0" smtClean="0">
                <a:solidFill>
                  <a:schemeClr val="tx1"/>
                </a:solidFill>
                <a:sym typeface="Math B" pitchFamily="2" charset="2"/>
              </a:rPr>
              <a:t> l : s</a:t>
            </a:r>
            <a:r>
              <a:rPr lang="en-US" sz="4000" baseline="-25000" dirty="0" smtClean="0">
                <a:solidFill>
                  <a:schemeClr val="tx1"/>
                </a:solidFill>
                <a:sym typeface="Math B" pitchFamily="2" charset="2"/>
              </a:rPr>
              <a:t>0</a:t>
            </a:r>
            <a:r>
              <a:rPr lang="en-US" sz="4000" dirty="0" smtClean="0">
                <a:solidFill>
                  <a:schemeClr val="tx1"/>
                </a:solidFill>
                <a:sym typeface="Math B" pitchFamily="2" charset="2"/>
              </a:rPr>
              <a:t></a:t>
            </a:r>
            <a:r>
              <a:rPr lang="en-US" sz="3200" dirty="0" smtClean="0">
                <a:solidFill>
                  <a:schemeClr val="tx1"/>
                </a:solidFill>
                <a:sym typeface="Math B" pitchFamily="2" charset="2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</a:t>
            </a:r>
            <a:r>
              <a:rPr lang="en-US" sz="3200" dirty="0" smtClean="0">
                <a:solidFill>
                  <a:schemeClr val="tx1"/>
                </a:solidFill>
                <a:sym typeface="Math B" pitchFamily="2" charset="2"/>
              </a:rPr>
              <a:t>=</a:t>
            </a:r>
          </a:p>
          <a:p>
            <a:pPr marL="342900" indent="-342900" algn="l" eaLnBrk="1" fontAlgn="auto" hangingPunct="1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sym typeface="Math B" pitchFamily="2" charset="2"/>
              </a:rPr>
              <a:t>S  </a:t>
            </a:r>
            <a:r>
              <a:rPr lang="en-US" sz="3200" dirty="0" err="1" smtClean="0">
                <a:solidFill>
                  <a:schemeClr val="tx1"/>
                </a:solidFill>
                <a:sym typeface="Math B" pitchFamily="2" charset="2"/>
              </a:rPr>
              <a:t>goto</a:t>
            </a:r>
            <a:r>
              <a:rPr lang="en-US" sz="3200" dirty="0" smtClean="0">
                <a:solidFill>
                  <a:schemeClr val="tx1"/>
                </a:solidFill>
                <a:sym typeface="Math B" pitchFamily="2" charset="2"/>
              </a:rPr>
              <a:t> l 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</a:t>
            </a:r>
            <a:r>
              <a:rPr lang="en-US" sz="3200" dirty="0" smtClean="0">
                <a:solidFill>
                  <a:schemeClr val="tx1"/>
                </a:solidFill>
                <a:sym typeface="Math B" pitchFamily="2" charset="2"/>
              </a:rPr>
              <a:t>=</a:t>
            </a:r>
            <a:endParaRPr lang="en-US" sz="3200" dirty="0" smtClean="0">
              <a:solidFill>
                <a:schemeClr val="tx1"/>
              </a:solidFill>
              <a:sym typeface="Symbol" pitchFamily="18" charset="2"/>
            </a:endParaRPr>
          </a:p>
          <a:p>
            <a:pPr marL="342900" lvl="0" indent="-342900" algn="l" eaLnBrk="1" fontAlgn="auto" hangingPunct="1">
              <a:spcAft>
                <a:spcPts val="0"/>
              </a:spcAft>
              <a:buClrTx/>
              <a:buFont typeface="Arial" pitchFamily="34" charset="0"/>
              <a:buChar char="•"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Math B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Detour </a:t>
            </a:r>
            <a:r>
              <a:rPr lang="en-US" dirty="0" err="1" smtClean="0"/>
              <a:t>Denotational</a:t>
            </a:r>
            <a:r>
              <a:rPr lang="en-US" dirty="0" smtClean="0"/>
              <a:t> Semantics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676400"/>
            <a:ext cx="5257800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	if x = 0 then </a:t>
            </a:r>
            <a:r>
              <a:rPr lang="en-US" dirty="0" err="1" smtClean="0">
                <a:solidFill>
                  <a:schemeClr val="tx1"/>
                </a:solidFill>
              </a:rPr>
              <a:t>goto</a:t>
            </a:r>
            <a:r>
              <a:rPr lang="en-US" dirty="0" smtClean="0">
                <a:solidFill>
                  <a:schemeClr val="tx1"/>
                </a:solidFill>
              </a:rPr>
              <a:t> zero // c1</a:t>
            </a:r>
          </a:p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	res = y / x                  // c2</a:t>
            </a:r>
          </a:p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goto</a:t>
            </a:r>
            <a:r>
              <a:rPr lang="en-US" dirty="0" smtClean="0">
                <a:solidFill>
                  <a:schemeClr val="tx1"/>
                </a:solidFill>
              </a:rPr>
              <a:t> end 		    // c3</a:t>
            </a:r>
          </a:p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zero: res = 0 		    // c4</a:t>
            </a:r>
          </a:p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end: skip			    // c5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1148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continue(c1, true) = [c4 ; c5]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46101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continue(c1, false) = [c2 ; c3 ; c5]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51054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continue(c2) = [c3 ; c5]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56007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continue(c3) = [c5]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200" y="60960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continue(c4) = [c5]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Continuations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The continuation of an expression is “the remaining work to be done after evaluating the expression”</a:t>
            </a:r>
          </a:p>
          <a:p>
            <a:pPr lvl="1"/>
            <a:r>
              <a:rPr lang="en-US" dirty="0" smtClean="0"/>
              <a:t>Continuation of </a:t>
            </a:r>
            <a:r>
              <a:rPr lang="en-US" i="1" dirty="0" smtClean="0"/>
              <a:t>e</a:t>
            </a:r>
            <a:r>
              <a:rPr lang="en-US" dirty="0" smtClean="0"/>
              <a:t>  is a function normally applied to </a:t>
            </a:r>
            <a:r>
              <a:rPr lang="en-US" i="1" dirty="0" smtClean="0"/>
              <a:t>e</a:t>
            </a:r>
          </a:p>
          <a:p>
            <a:r>
              <a:rPr lang="en-US" dirty="0" smtClean="0"/>
              <a:t>General programming technique</a:t>
            </a:r>
          </a:p>
          <a:p>
            <a:pPr lvl="1"/>
            <a:r>
              <a:rPr lang="en-US" dirty="0" smtClean="0"/>
              <a:t>Capture the continuation at some point in a program</a:t>
            </a:r>
          </a:p>
          <a:p>
            <a:pPr lvl="1"/>
            <a:r>
              <a:rPr lang="en-US" dirty="0" smtClean="0"/>
              <a:t>Use it later:  “jump” or “exit” by function call</a:t>
            </a:r>
          </a:p>
          <a:p>
            <a:r>
              <a:rPr lang="en-US" dirty="0" smtClean="0"/>
              <a:t>Useful in </a:t>
            </a:r>
          </a:p>
          <a:p>
            <a:pPr lvl="1"/>
            <a:r>
              <a:rPr lang="en-US" dirty="0" err="1" smtClean="0"/>
              <a:t>Denotational</a:t>
            </a:r>
            <a:r>
              <a:rPr lang="en-US" dirty="0" smtClean="0"/>
              <a:t> Semantics</a:t>
            </a:r>
          </a:p>
          <a:p>
            <a:pPr lvl="1"/>
            <a:r>
              <a:rPr lang="en-US" dirty="0" smtClean="0"/>
              <a:t>Compiler optimization: make control flow explicit</a:t>
            </a:r>
          </a:p>
          <a:p>
            <a:pPr lvl="1"/>
            <a:r>
              <a:rPr lang="en-US" dirty="0" smtClean="0"/>
              <a:t>Operating system scheduling, multiprogramming</a:t>
            </a:r>
          </a:p>
          <a:p>
            <a:pPr lvl="1"/>
            <a:r>
              <a:rPr lang="en-US" dirty="0" smtClean="0"/>
              <a:t>Web site design, other applications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379284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Continuation Concept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Expression 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2*x + 3*y + 1/x + 2/y</a:t>
            </a:r>
          </a:p>
          <a:p>
            <a:r>
              <a:rPr lang="en-US" dirty="0" smtClean="0"/>
              <a:t>What is continuation of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1/x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Remaining computation after division</a:t>
            </a:r>
          </a:p>
          <a:p>
            <a:pPr lvl="1">
              <a:buFontTx/>
              <a:buNone/>
            </a:pPr>
            <a:endParaRPr lang="en-US" dirty="0" smtClean="0"/>
          </a:p>
          <a:p>
            <a:pPr lvl="1">
              <a:buFontTx/>
              <a:buNone/>
            </a:pPr>
            <a:r>
              <a:rPr lang="en-US" dirty="0" smtClean="0"/>
              <a:t>      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var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before = 2*x + 3*y; 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function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cont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(d) {return (before + d + 2/y)};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cont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(1/x);</a:t>
            </a:r>
          </a:p>
        </p:txBody>
      </p:sp>
      <p:sp>
        <p:nvSpPr>
          <p:cNvPr id="29700" name="TextBox 3"/>
          <p:cNvSpPr txBox="1">
            <a:spLocks noChangeArrowheads="1"/>
          </p:cNvSpPr>
          <p:nvPr/>
        </p:nvSpPr>
        <p:spPr bwMode="auto">
          <a:xfrm>
            <a:off x="6559550" y="152400"/>
            <a:ext cx="2279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>
              <a:buNone/>
              <a:defRPr sz="2000">
                <a:solidFill>
                  <a:schemeClr val="accent6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JavaScript version</a:t>
            </a:r>
          </a:p>
        </p:txBody>
      </p:sp>
    </p:spTree>
    <p:extLst>
      <p:ext uri="{BB962C8B-B14F-4D97-AF65-F5344CB8AC3E}">
        <p14:creationId xmlns:p14="http://schemas.microsoft.com/office/powerpoint/2010/main" xmlns="" val="130211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Continuation Concept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Expression 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2*x + 3*y + 1/x + 2/y</a:t>
            </a:r>
          </a:p>
          <a:p>
            <a:r>
              <a:rPr lang="en-US" dirty="0" smtClean="0"/>
              <a:t>What is continuation of 1/x?</a:t>
            </a:r>
          </a:p>
          <a:p>
            <a:pPr lvl="1"/>
            <a:r>
              <a:rPr lang="en-US" dirty="0" smtClean="0"/>
              <a:t>Remaining computation after division</a:t>
            </a:r>
          </a:p>
          <a:p>
            <a:pPr lvl="1">
              <a:buFontTx/>
              <a:buNone/>
            </a:pPr>
            <a:endParaRPr lang="en-US" dirty="0" smtClean="0"/>
          </a:p>
          <a:p>
            <a:pPr lvl="1">
              <a:buFontTx/>
              <a:buNone/>
            </a:pPr>
            <a:r>
              <a:rPr lang="en-US" dirty="0" smtClean="0"/>
              <a:t>     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let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val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before = 2*x + 3*y 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  fun continue(d) = before + d + 2/y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in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  continue (1/x)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end</a:t>
            </a:r>
          </a:p>
        </p:txBody>
      </p:sp>
      <p:sp>
        <p:nvSpPr>
          <p:cNvPr id="30724" name="TextBox 3"/>
          <p:cNvSpPr txBox="1">
            <a:spLocks noChangeArrowheads="1"/>
          </p:cNvSpPr>
          <p:nvPr/>
        </p:nvSpPr>
        <p:spPr bwMode="auto">
          <a:xfrm>
            <a:off x="6559550" y="152400"/>
            <a:ext cx="2263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>
              <a:buNone/>
              <a:defRPr sz="2000">
                <a:solidFill>
                  <a:schemeClr val="accent6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Book version (ML)</a:t>
            </a:r>
          </a:p>
        </p:txBody>
      </p:sp>
    </p:spTree>
    <p:extLst>
      <p:ext uri="{BB962C8B-B14F-4D97-AF65-F5344CB8AC3E}">
        <p14:creationId xmlns:p14="http://schemas.microsoft.com/office/powerpoint/2010/main" xmlns="" val="16917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Continuations for Error Handling</a:t>
            </a:r>
          </a:p>
        </p:txBody>
      </p:sp>
      <p:sp>
        <p:nvSpPr>
          <p:cNvPr id="30724" name="TextBox 3"/>
          <p:cNvSpPr txBox="1">
            <a:spLocks noChangeArrowheads="1"/>
          </p:cNvSpPr>
          <p:nvPr/>
        </p:nvSpPr>
        <p:spPr bwMode="auto">
          <a:xfrm>
            <a:off x="6559550" y="152400"/>
            <a:ext cx="2263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>
              <a:buNone/>
              <a:defRPr sz="2000">
                <a:solidFill>
                  <a:schemeClr val="accent6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Book version (ML)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799" y="1981200"/>
            <a:ext cx="85185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l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fun divide (numerator, denominator,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normal_cont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error_con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) =</a:t>
            </a:r>
          </a:p>
          <a:p>
            <a:pPr lvl="1" algn="l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if denominator &gt; 0.0001 </a:t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 then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normal_cont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(numerator/denominator)</a:t>
            </a:r>
          </a:p>
          <a:p>
            <a:pPr lvl="1" algn="l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 else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error_cont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()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3733800"/>
            <a:ext cx="7391400" cy="2997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l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fun f(x, y) let </a:t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val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before = 2.0 *x + 3.0 *y </a:t>
            </a:r>
          </a:p>
          <a:p>
            <a:pPr lvl="1" algn="l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 fun continue(quote) = before + quote + 2.0/y</a:t>
            </a:r>
          </a:p>
          <a:p>
            <a:pPr lvl="1" algn="l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 fun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error_continu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() = before/5.2</a:t>
            </a:r>
          </a:p>
          <a:p>
            <a:pPr lvl="1" algn="l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  in</a:t>
            </a:r>
          </a:p>
          <a:p>
            <a:pPr lvl="1" algn="l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   divide(1.0, x, continue,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error_continu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lvl="1" algn="l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  end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179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Exceptions for Error Handling</a:t>
            </a:r>
          </a:p>
        </p:txBody>
      </p:sp>
      <p:sp>
        <p:nvSpPr>
          <p:cNvPr id="30724" name="TextBox 3"/>
          <p:cNvSpPr txBox="1">
            <a:spLocks noChangeArrowheads="1"/>
          </p:cNvSpPr>
          <p:nvPr/>
        </p:nvSpPr>
        <p:spPr bwMode="auto">
          <a:xfrm>
            <a:off x="6559550" y="152400"/>
            <a:ext cx="2263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>
              <a:buNone/>
              <a:defRPr sz="2000">
                <a:solidFill>
                  <a:schemeClr val="accent6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Book version (ML)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199" y="2743200"/>
            <a:ext cx="8366125" cy="219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l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Exception Div;</a:t>
            </a:r>
          </a:p>
          <a:p>
            <a:pPr lvl="1" algn="l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fun f(x, y)  (2.0 *x + 3.0 *y + </a:t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           1/ if x &gt; 0.0001 then x else raise Div) + 2.0 / y</a:t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            )  </a:t>
            </a:r>
          </a:p>
          <a:p>
            <a:pPr lvl="1" algn="l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 handle Div =&gt; (2.0 *x + 3.0 *y)/ 5.2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17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Tail Recursive Factorial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Standard recursive function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fact(n) = if n=0 then 1 else n*fact(n-1)</a:t>
            </a:r>
          </a:p>
          <a:p>
            <a:r>
              <a:rPr lang="en-US" dirty="0" smtClean="0"/>
              <a:t>Tail recursive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f(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n,k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 = if n=0 then k else f(n-1, n*k)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fact(n) = f(n,1)	</a:t>
            </a:r>
          </a:p>
          <a:p>
            <a:r>
              <a:rPr lang="en-US" dirty="0" smtClean="0"/>
              <a:t>How could we derive this?</a:t>
            </a:r>
          </a:p>
          <a:p>
            <a:pPr lvl="1"/>
            <a:r>
              <a:rPr lang="en-US" dirty="0" smtClean="0"/>
              <a:t>Transform to continuation-passing form (automatic)</a:t>
            </a:r>
          </a:p>
          <a:p>
            <a:pPr lvl="1"/>
            <a:r>
              <a:rPr lang="en-US" dirty="0" smtClean="0"/>
              <a:t>Optimize continuation function to single integer</a:t>
            </a:r>
          </a:p>
        </p:txBody>
      </p:sp>
    </p:spTree>
    <p:extLst>
      <p:ext uri="{BB962C8B-B14F-4D97-AF65-F5344CB8AC3E}">
        <p14:creationId xmlns:p14="http://schemas.microsoft.com/office/powerpoint/2010/main" xmlns="" val="188062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Continuation view of factorial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6172200" cy="6096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fact(n) = if n=0 then 1 else n*fact(n-1)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-127000" y="1958975"/>
            <a:ext cx="1498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spcBef>
                <a:spcPct val="50000"/>
              </a:spcBef>
              <a:buNone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fact(9) </a:t>
            </a:r>
          </a:p>
        </p:txBody>
      </p:sp>
      <p:sp>
        <p:nvSpPr>
          <p:cNvPr id="32773" name="Rectangle 35"/>
          <p:cNvSpPr>
            <a:spLocks noChangeArrowheads="1"/>
          </p:cNvSpPr>
          <p:nvPr/>
        </p:nvSpPr>
        <p:spPr bwMode="auto">
          <a:xfrm>
            <a:off x="-127000" y="3292475"/>
            <a:ext cx="1498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spcBef>
                <a:spcPct val="50000"/>
              </a:spcBef>
              <a:buNone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fact(8) </a:t>
            </a:r>
          </a:p>
        </p:txBody>
      </p:sp>
      <p:sp>
        <p:nvSpPr>
          <p:cNvPr id="32774" name="Rectangle 36"/>
          <p:cNvSpPr>
            <a:spLocks noChangeArrowheads="1"/>
          </p:cNvSpPr>
          <p:nvPr/>
        </p:nvSpPr>
        <p:spPr bwMode="auto">
          <a:xfrm>
            <a:off x="-127000" y="4625975"/>
            <a:ext cx="1498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r">
              <a:spcBef>
                <a:spcPct val="20000"/>
              </a:spcBef>
              <a:buClr>
                <a:schemeClr val="accent2"/>
              </a:buClr>
              <a:buNone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fact(7)</a:t>
            </a:r>
            <a:r>
              <a:rPr kumimoji="1" lang="en-US" dirty="0">
                <a:solidFill>
                  <a:schemeClr val="bg2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221222" name="Rectangle 38"/>
          <p:cNvSpPr>
            <a:spLocks noChangeArrowheads="1"/>
          </p:cNvSpPr>
          <p:nvPr/>
        </p:nvSpPr>
        <p:spPr bwMode="auto">
          <a:xfrm>
            <a:off x="4114800" y="1958975"/>
            <a:ext cx="4797425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182880" lvl="1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18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This invocation multiplies by 9 and returns</a:t>
            </a:r>
          </a:p>
          <a:p>
            <a:pPr marL="182880" lvl="1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18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sym typeface="Symbol" pitchFamily="18" charset="2"/>
              </a:rPr>
              <a:t>Continuation of fact(8) is </a:t>
            </a:r>
            <a:endParaRPr kumimoji="1" lang="en-US" sz="1800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sym typeface="Symbol" pitchFamily="18" charset="2"/>
            </a:endParaRPr>
          </a:p>
          <a:p>
            <a:pPr marL="182880" lvl="1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1800" dirty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 </a:t>
            </a:r>
            <a:r>
              <a:rPr kumimoji="1" lang="en-US" sz="1800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                             </a:t>
            </a:r>
            <a:r>
              <a:rPr kumimoji="1" lang="en-US" sz="18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sym typeface="Symbol" pitchFamily="18" charset="2"/>
              </a:rPr>
              <a:t></a:t>
            </a:r>
            <a:r>
              <a:rPr kumimoji="1" lang="en-US" sz="18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sym typeface="Symbol" pitchFamily="18" charset="2"/>
              </a:rPr>
              <a:t>x. 9*x </a:t>
            </a:r>
          </a:p>
        </p:txBody>
      </p:sp>
      <p:sp>
        <p:nvSpPr>
          <p:cNvPr id="221226" name="Rectangle 42"/>
          <p:cNvSpPr>
            <a:spLocks noChangeArrowheads="1"/>
          </p:cNvSpPr>
          <p:nvPr/>
        </p:nvSpPr>
        <p:spPr bwMode="auto">
          <a:xfrm>
            <a:off x="4114800" y="3292475"/>
            <a:ext cx="4797425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182880" lvl="1" algn="l">
              <a:buNone/>
            </a:pPr>
            <a:r>
              <a:rPr kumimoji="1" lang="en-US" sz="1800" dirty="0">
                <a:solidFill>
                  <a:schemeClr val="accent2">
                    <a:lumMod val="75000"/>
                  </a:schemeClr>
                </a:solidFill>
              </a:rPr>
              <a:t>Multiplies by 8 and returns</a:t>
            </a:r>
          </a:p>
          <a:p>
            <a:pPr marL="182880" lvl="1" algn="l">
              <a:buNone/>
            </a:pPr>
            <a:r>
              <a:rPr kumimoji="1" lang="en-US" sz="1800" dirty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Continuation of fact(7) is </a:t>
            </a:r>
            <a:endParaRPr kumimoji="1" lang="en-US" sz="1800" dirty="0" smtClean="0">
              <a:solidFill>
                <a:schemeClr val="accent2">
                  <a:lumMod val="75000"/>
                </a:schemeClr>
              </a:solidFill>
              <a:sym typeface="Symbol" pitchFamily="18" charset="2"/>
            </a:endParaRPr>
          </a:p>
          <a:p>
            <a:pPr marL="182880" lvl="1" algn="l">
              <a:buNone/>
            </a:pPr>
            <a:r>
              <a:rPr kumimoji="1" lang="en-US" sz="1800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                        y. (x. 9*x) (8*y) </a:t>
            </a:r>
            <a:endParaRPr kumimoji="1" lang="en-US" sz="1800" dirty="0">
              <a:solidFill>
                <a:schemeClr val="accent2">
                  <a:lumMod val="75000"/>
                </a:schemeClr>
              </a:solidFill>
              <a:sym typeface="Symbol" pitchFamily="18" charset="2"/>
            </a:endParaRPr>
          </a:p>
        </p:txBody>
      </p:sp>
      <p:sp>
        <p:nvSpPr>
          <p:cNvPr id="221227" name="Rectangle 43"/>
          <p:cNvSpPr>
            <a:spLocks noChangeArrowheads="1"/>
          </p:cNvSpPr>
          <p:nvPr/>
        </p:nvSpPr>
        <p:spPr bwMode="auto">
          <a:xfrm>
            <a:off x="4114800" y="4625975"/>
            <a:ext cx="4797425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182880" lvl="1" algn="l">
              <a:buNone/>
            </a:pPr>
            <a:r>
              <a:rPr kumimoji="1" lang="en-US" sz="1800" dirty="0">
                <a:solidFill>
                  <a:schemeClr val="accent2">
                    <a:lumMod val="75000"/>
                  </a:schemeClr>
                </a:solidFill>
              </a:rPr>
              <a:t>Multiplies by 7 and returns</a:t>
            </a:r>
          </a:p>
          <a:p>
            <a:pPr marL="182880" lvl="1" algn="l">
              <a:buNone/>
            </a:pPr>
            <a:r>
              <a:rPr kumimoji="1" lang="en-US" sz="1800" dirty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Continuation of fact(6) is </a:t>
            </a:r>
          </a:p>
          <a:p>
            <a:pPr marL="182880" lvl="1" algn="l">
              <a:buNone/>
            </a:pPr>
            <a:r>
              <a:rPr kumimoji="1" lang="en-US" sz="1800" dirty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  </a:t>
            </a:r>
            <a:r>
              <a:rPr kumimoji="1" lang="en-US" sz="1800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                </a:t>
            </a:r>
            <a:r>
              <a:rPr kumimoji="1" lang="en-US" sz="1800" dirty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z.  (y. (x. 9*x) (8*y)) (7*z)</a:t>
            </a:r>
          </a:p>
        </p:txBody>
      </p:sp>
      <p:grpSp>
        <p:nvGrpSpPr>
          <p:cNvPr id="32778" name="Group 14"/>
          <p:cNvGrpSpPr>
            <a:grpSpLocks/>
          </p:cNvGrpSpPr>
          <p:nvPr/>
        </p:nvGrpSpPr>
        <p:grpSpPr bwMode="auto">
          <a:xfrm>
            <a:off x="1371600" y="1958975"/>
            <a:ext cx="1981200" cy="1143000"/>
            <a:chOff x="1104" y="1536"/>
            <a:chExt cx="1248" cy="720"/>
          </a:xfrm>
        </p:grpSpPr>
        <p:grpSp>
          <p:nvGrpSpPr>
            <p:cNvPr id="32803" name="Group 7"/>
            <p:cNvGrpSpPr>
              <a:grpSpLocks/>
            </p:cNvGrpSpPr>
            <p:nvPr/>
          </p:nvGrpSpPr>
          <p:grpSpPr bwMode="auto">
            <a:xfrm>
              <a:off x="1104" y="1536"/>
              <a:ext cx="1248" cy="240"/>
              <a:chOff x="1104" y="1536"/>
              <a:chExt cx="1248" cy="240"/>
            </a:xfrm>
          </p:grpSpPr>
          <p:sp>
            <p:nvSpPr>
              <p:cNvPr id="32810" name="Rectangle 5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624" cy="2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return</a:t>
                </a:r>
              </a:p>
            </p:txBody>
          </p:sp>
          <p:sp>
            <p:nvSpPr>
              <p:cNvPr id="32811" name="Rectangle 6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624" cy="2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2804" name="Group 8"/>
            <p:cNvGrpSpPr>
              <a:grpSpLocks/>
            </p:cNvGrpSpPr>
            <p:nvPr/>
          </p:nvGrpSpPr>
          <p:grpSpPr bwMode="auto">
            <a:xfrm>
              <a:off x="1104" y="1776"/>
              <a:ext cx="1248" cy="240"/>
              <a:chOff x="1104" y="1536"/>
              <a:chExt cx="1248" cy="240"/>
            </a:xfrm>
          </p:grpSpPr>
          <p:sp>
            <p:nvSpPr>
              <p:cNvPr id="32808" name="Rectangle 9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624" cy="2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n</a:t>
                </a:r>
              </a:p>
            </p:txBody>
          </p:sp>
          <p:sp>
            <p:nvSpPr>
              <p:cNvPr id="32809" name="Rectangle 10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624" cy="2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grpSp>
          <p:nvGrpSpPr>
            <p:cNvPr id="32805" name="Group 11"/>
            <p:cNvGrpSpPr>
              <a:grpSpLocks/>
            </p:cNvGrpSpPr>
            <p:nvPr/>
          </p:nvGrpSpPr>
          <p:grpSpPr bwMode="auto">
            <a:xfrm>
              <a:off x="1104" y="2016"/>
              <a:ext cx="1248" cy="240"/>
              <a:chOff x="1104" y="1536"/>
              <a:chExt cx="1248" cy="240"/>
            </a:xfrm>
          </p:grpSpPr>
          <p:sp>
            <p:nvSpPr>
              <p:cNvPr id="32806" name="Rectangle 12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624" cy="2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...</a:t>
                </a:r>
              </a:p>
            </p:txBody>
          </p:sp>
          <p:sp>
            <p:nvSpPr>
              <p:cNvPr id="32807" name="Rectangle 13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624" cy="2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2779" name="Group 15"/>
          <p:cNvGrpSpPr>
            <a:grpSpLocks/>
          </p:cNvGrpSpPr>
          <p:nvPr/>
        </p:nvGrpSpPr>
        <p:grpSpPr bwMode="auto">
          <a:xfrm>
            <a:off x="1371600" y="3292475"/>
            <a:ext cx="1981200" cy="1143000"/>
            <a:chOff x="1104" y="1536"/>
            <a:chExt cx="1248" cy="720"/>
          </a:xfrm>
        </p:grpSpPr>
        <p:grpSp>
          <p:nvGrpSpPr>
            <p:cNvPr id="32794" name="Group 16"/>
            <p:cNvGrpSpPr>
              <a:grpSpLocks/>
            </p:cNvGrpSpPr>
            <p:nvPr/>
          </p:nvGrpSpPr>
          <p:grpSpPr bwMode="auto">
            <a:xfrm>
              <a:off x="1104" y="1536"/>
              <a:ext cx="1248" cy="240"/>
              <a:chOff x="1104" y="1536"/>
              <a:chExt cx="1248" cy="240"/>
            </a:xfrm>
          </p:grpSpPr>
          <p:sp>
            <p:nvSpPr>
              <p:cNvPr id="32801" name="Rectangle 17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624" cy="2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return</a:t>
                </a:r>
              </a:p>
            </p:txBody>
          </p:sp>
          <p:sp>
            <p:nvSpPr>
              <p:cNvPr id="32802" name="Rectangle 18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624" cy="2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2795" name="Group 19"/>
            <p:cNvGrpSpPr>
              <a:grpSpLocks/>
            </p:cNvGrpSpPr>
            <p:nvPr/>
          </p:nvGrpSpPr>
          <p:grpSpPr bwMode="auto">
            <a:xfrm>
              <a:off x="1104" y="1776"/>
              <a:ext cx="1248" cy="240"/>
              <a:chOff x="1104" y="1536"/>
              <a:chExt cx="1248" cy="240"/>
            </a:xfrm>
          </p:grpSpPr>
          <p:sp>
            <p:nvSpPr>
              <p:cNvPr id="32799" name="Rectangle 20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624" cy="2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n</a:t>
                </a:r>
              </a:p>
            </p:txBody>
          </p:sp>
          <p:sp>
            <p:nvSpPr>
              <p:cNvPr id="32800" name="Rectangle 21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624" cy="2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8</a:t>
                </a:r>
              </a:p>
            </p:txBody>
          </p:sp>
        </p:grpSp>
        <p:grpSp>
          <p:nvGrpSpPr>
            <p:cNvPr id="32796" name="Group 22"/>
            <p:cNvGrpSpPr>
              <a:grpSpLocks/>
            </p:cNvGrpSpPr>
            <p:nvPr/>
          </p:nvGrpSpPr>
          <p:grpSpPr bwMode="auto">
            <a:xfrm>
              <a:off x="1104" y="2016"/>
              <a:ext cx="1248" cy="240"/>
              <a:chOff x="1104" y="1536"/>
              <a:chExt cx="1248" cy="240"/>
            </a:xfrm>
          </p:grpSpPr>
          <p:sp>
            <p:nvSpPr>
              <p:cNvPr id="32797" name="Rectangle 23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624" cy="2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...</a:t>
                </a:r>
              </a:p>
            </p:txBody>
          </p:sp>
          <p:sp>
            <p:nvSpPr>
              <p:cNvPr id="32798" name="Rectangle 24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624" cy="2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2780" name="Group 25"/>
          <p:cNvGrpSpPr>
            <a:grpSpLocks/>
          </p:cNvGrpSpPr>
          <p:nvPr/>
        </p:nvGrpSpPr>
        <p:grpSpPr bwMode="auto">
          <a:xfrm>
            <a:off x="1371600" y="4625975"/>
            <a:ext cx="1981200" cy="1143000"/>
            <a:chOff x="1104" y="1536"/>
            <a:chExt cx="1248" cy="720"/>
          </a:xfrm>
        </p:grpSpPr>
        <p:grpSp>
          <p:nvGrpSpPr>
            <p:cNvPr id="32785" name="Group 26"/>
            <p:cNvGrpSpPr>
              <a:grpSpLocks/>
            </p:cNvGrpSpPr>
            <p:nvPr/>
          </p:nvGrpSpPr>
          <p:grpSpPr bwMode="auto">
            <a:xfrm>
              <a:off x="1104" y="1536"/>
              <a:ext cx="1248" cy="240"/>
              <a:chOff x="1104" y="1536"/>
              <a:chExt cx="1248" cy="240"/>
            </a:xfrm>
          </p:grpSpPr>
          <p:sp>
            <p:nvSpPr>
              <p:cNvPr id="32792" name="Rectangle 27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624" cy="2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return</a:t>
                </a:r>
              </a:p>
            </p:txBody>
          </p:sp>
          <p:sp>
            <p:nvSpPr>
              <p:cNvPr id="32793" name="Rectangle 28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624" cy="2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2786" name="Group 29"/>
            <p:cNvGrpSpPr>
              <a:grpSpLocks/>
            </p:cNvGrpSpPr>
            <p:nvPr/>
          </p:nvGrpSpPr>
          <p:grpSpPr bwMode="auto">
            <a:xfrm>
              <a:off x="1104" y="1776"/>
              <a:ext cx="1248" cy="240"/>
              <a:chOff x="1104" y="1536"/>
              <a:chExt cx="1248" cy="240"/>
            </a:xfrm>
          </p:grpSpPr>
          <p:sp>
            <p:nvSpPr>
              <p:cNvPr id="32790" name="Rectangle 30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624" cy="2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n</a:t>
                </a:r>
              </a:p>
            </p:txBody>
          </p:sp>
          <p:sp>
            <p:nvSpPr>
              <p:cNvPr id="32791" name="Rectangle 31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624" cy="2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7</a:t>
                </a:r>
              </a:p>
            </p:txBody>
          </p:sp>
        </p:grpSp>
        <p:grpSp>
          <p:nvGrpSpPr>
            <p:cNvPr id="32787" name="Group 32"/>
            <p:cNvGrpSpPr>
              <a:grpSpLocks/>
            </p:cNvGrpSpPr>
            <p:nvPr/>
          </p:nvGrpSpPr>
          <p:grpSpPr bwMode="auto">
            <a:xfrm>
              <a:off x="1104" y="2016"/>
              <a:ext cx="1248" cy="240"/>
              <a:chOff x="1104" y="1536"/>
              <a:chExt cx="1248" cy="240"/>
            </a:xfrm>
          </p:grpSpPr>
          <p:sp>
            <p:nvSpPr>
              <p:cNvPr id="32788" name="Rectangle 33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624" cy="2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...</a:t>
                </a:r>
              </a:p>
            </p:txBody>
          </p:sp>
          <p:sp>
            <p:nvSpPr>
              <p:cNvPr id="32789" name="Rectangle 34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624" cy="2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2781" name="Freeform 45"/>
          <p:cNvSpPr>
            <a:spLocks/>
          </p:cNvSpPr>
          <p:nvPr/>
        </p:nvSpPr>
        <p:spPr bwMode="auto">
          <a:xfrm>
            <a:off x="2895600" y="2930525"/>
            <a:ext cx="706438" cy="581025"/>
          </a:xfrm>
          <a:custGeom>
            <a:avLst/>
            <a:gdLst>
              <a:gd name="T0" fmla="*/ 0 w 445"/>
              <a:gd name="T1" fmla="*/ 2147483647 h 366"/>
              <a:gd name="T2" fmla="*/ 2147483647 w 445"/>
              <a:gd name="T3" fmla="*/ 2147483647 h 366"/>
              <a:gd name="T4" fmla="*/ 2147483647 w 445"/>
              <a:gd name="T5" fmla="*/ 0 h 366"/>
              <a:gd name="T6" fmla="*/ 2147483647 w 445"/>
              <a:gd name="T7" fmla="*/ 0 h 366"/>
              <a:gd name="T8" fmla="*/ 0 60000 65536"/>
              <a:gd name="T9" fmla="*/ 0 60000 65536"/>
              <a:gd name="T10" fmla="*/ 0 60000 65536"/>
              <a:gd name="T11" fmla="*/ 0 60000 65536"/>
              <a:gd name="T12" fmla="*/ 0 w 445"/>
              <a:gd name="T13" fmla="*/ 0 h 366"/>
              <a:gd name="T14" fmla="*/ 445 w 445"/>
              <a:gd name="T15" fmla="*/ 366 h 3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5" h="366">
                <a:moveTo>
                  <a:pt x="0" y="366"/>
                </a:moveTo>
                <a:lnTo>
                  <a:pt x="445" y="365"/>
                </a:lnTo>
                <a:lnTo>
                  <a:pt x="444" y="0"/>
                </a:lnTo>
                <a:lnTo>
                  <a:pt x="288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Freeform 50"/>
          <p:cNvSpPr>
            <a:spLocks/>
          </p:cNvSpPr>
          <p:nvPr/>
        </p:nvSpPr>
        <p:spPr bwMode="auto">
          <a:xfrm>
            <a:off x="2895600" y="4244975"/>
            <a:ext cx="706438" cy="581025"/>
          </a:xfrm>
          <a:custGeom>
            <a:avLst/>
            <a:gdLst>
              <a:gd name="T0" fmla="*/ 0 w 445"/>
              <a:gd name="T1" fmla="*/ 2147483647 h 366"/>
              <a:gd name="T2" fmla="*/ 2147483647 w 445"/>
              <a:gd name="T3" fmla="*/ 2147483647 h 366"/>
              <a:gd name="T4" fmla="*/ 2147483647 w 445"/>
              <a:gd name="T5" fmla="*/ 0 h 366"/>
              <a:gd name="T6" fmla="*/ 2147483647 w 445"/>
              <a:gd name="T7" fmla="*/ 0 h 366"/>
              <a:gd name="T8" fmla="*/ 0 60000 65536"/>
              <a:gd name="T9" fmla="*/ 0 60000 65536"/>
              <a:gd name="T10" fmla="*/ 0 60000 65536"/>
              <a:gd name="T11" fmla="*/ 0 60000 65536"/>
              <a:gd name="T12" fmla="*/ 0 w 445"/>
              <a:gd name="T13" fmla="*/ 0 h 366"/>
              <a:gd name="T14" fmla="*/ 445 w 445"/>
              <a:gd name="T15" fmla="*/ 366 h 3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5" h="366">
                <a:moveTo>
                  <a:pt x="0" y="366"/>
                </a:moveTo>
                <a:lnTo>
                  <a:pt x="445" y="365"/>
                </a:lnTo>
                <a:lnTo>
                  <a:pt x="444" y="0"/>
                </a:lnTo>
                <a:lnTo>
                  <a:pt x="288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Freeform 51"/>
          <p:cNvSpPr>
            <a:spLocks/>
          </p:cNvSpPr>
          <p:nvPr/>
        </p:nvSpPr>
        <p:spPr bwMode="auto">
          <a:xfrm>
            <a:off x="2895600" y="1828800"/>
            <a:ext cx="706438" cy="330200"/>
          </a:xfrm>
          <a:custGeom>
            <a:avLst/>
            <a:gdLst>
              <a:gd name="T0" fmla="*/ 0 w 445"/>
              <a:gd name="T1" fmla="*/ 2147483647 h 208"/>
              <a:gd name="T2" fmla="*/ 2147483647 w 445"/>
              <a:gd name="T3" fmla="*/ 2147483647 h 208"/>
              <a:gd name="T4" fmla="*/ 2147483647 w 445"/>
              <a:gd name="T5" fmla="*/ 0 h 208"/>
              <a:gd name="T6" fmla="*/ 0 60000 65536"/>
              <a:gd name="T7" fmla="*/ 0 60000 65536"/>
              <a:gd name="T8" fmla="*/ 0 60000 65536"/>
              <a:gd name="T9" fmla="*/ 0 w 445"/>
              <a:gd name="T10" fmla="*/ 0 h 208"/>
              <a:gd name="T11" fmla="*/ 445 w 445"/>
              <a:gd name="T12" fmla="*/ 208 h 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5" h="208">
                <a:moveTo>
                  <a:pt x="0" y="208"/>
                </a:moveTo>
                <a:lnTo>
                  <a:pt x="445" y="207"/>
                </a:lnTo>
                <a:lnTo>
                  <a:pt x="444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Freeform 52"/>
          <p:cNvSpPr>
            <a:spLocks/>
          </p:cNvSpPr>
          <p:nvPr/>
        </p:nvSpPr>
        <p:spPr bwMode="auto">
          <a:xfrm>
            <a:off x="3352800" y="5568950"/>
            <a:ext cx="247650" cy="377825"/>
          </a:xfrm>
          <a:custGeom>
            <a:avLst/>
            <a:gdLst>
              <a:gd name="T0" fmla="*/ 2147483647 w 156"/>
              <a:gd name="T1" fmla="*/ 2147483647 h 238"/>
              <a:gd name="T2" fmla="*/ 2147483647 w 156"/>
              <a:gd name="T3" fmla="*/ 0 h 238"/>
              <a:gd name="T4" fmla="*/ 0 w 156"/>
              <a:gd name="T5" fmla="*/ 0 h 238"/>
              <a:gd name="T6" fmla="*/ 0 60000 65536"/>
              <a:gd name="T7" fmla="*/ 0 60000 65536"/>
              <a:gd name="T8" fmla="*/ 0 60000 65536"/>
              <a:gd name="T9" fmla="*/ 0 w 156"/>
              <a:gd name="T10" fmla="*/ 0 h 238"/>
              <a:gd name="T11" fmla="*/ 156 w 156"/>
              <a:gd name="T12" fmla="*/ 238 h 2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6" h="238">
                <a:moveTo>
                  <a:pt x="154" y="238"/>
                </a:moveTo>
                <a:lnTo>
                  <a:pt x="156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85799" y="5946775"/>
            <a:ext cx="822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continuation fact(n-1) = continuation </a:t>
            </a:r>
            <a:r>
              <a:rPr kumimoji="1" lang="en-US" dirty="0" smtClean="0">
                <a:solidFill>
                  <a:schemeClr val="tx1"/>
                </a:solidFill>
                <a:sym typeface="Symbol" pitchFamily="18" charset="2"/>
              </a:rPr>
              <a:t>fact(n) </a:t>
            </a:r>
            <a:r>
              <a:rPr kumimoji="1" lang="en-US" dirty="0" smtClean="0">
                <a:solidFill>
                  <a:schemeClr val="tx1"/>
                </a:solidFill>
                <a:sym typeface="Symbol"/>
              </a:rPr>
              <a:t></a:t>
            </a:r>
            <a:r>
              <a:rPr kumimoji="1" lang="en-US" dirty="0" smtClean="0">
                <a:solidFill>
                  <a:schemeClr val="tx1"/>
                </a:solidFill>
                <a:sym typeface="Symbol" pitchFamily="18" charset="2"/>
              </a:rPr>
              <a:t> x. n*x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338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1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1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1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1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1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1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222" grpId="0" animBg="1" autoUpdateAnimBg="0"/>
      <p:bldP spid="221226" grpId="0" animBg="1" autoUpdateAnimBg="0"/>
      <p:bldP spid="221227" grpId="0" animBg="1" autoUpdateAnimBg="0"/>
      <p:bldP spid="4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Derivation of tail recursive form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44577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Standard function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fact(n) = if n=0 then 1 else n*fact(n-1)</a:t>
            </a:r>
          </a:p>
          <a:p>
            <a:r>
              <a:rPr lang="en-US" dirty="0" smtClean="0"/>
              <a:t>Continuation form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fact(n, k) = if n=0 then k(1) 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                else fact(n-1,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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x.k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(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n*x)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fact(n,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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x.x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)  computes n!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US" dirty="0" smtClean="0"/>
              <a:t>Example computation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fact(3,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x.x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  = fact(2,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y.((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x.x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)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(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3*y)))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            = fact(1,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x.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((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y.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3*y)(2*x)))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            =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x.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((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y.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3*y)(2*x)) 1 = 6</a:t>
            </a:r>
          </a:p>
        </p:txBody>
      </p:sp>
      <p:sp>
        <p:nvSpPr>
          <p:cNvPr id="33796" name="AutoShape 4"/>
          <p:cNvSpPr>
            <a:spLocks/>
          </p:cNvSpPr>
          <p:nvPr/>
        </p:nvSpPr>
        <p:spPr bwMode="auto">
          <a:xfrm rot="5400000">
            <a:off x="4818063" y="2324100"/>
            <a:ext cx="152400" cy="1447800"/>
          </a:xfrm>
          <a:prstGeom prst="leftBrace">
            <a:avLst>
              <a:gd name="adj1" fmla="val 7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886200" y="2605087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34" charset="0"/>
              </a:rPr>
              <a:t>continuation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910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Non-Local goto in C syntax</a:t>
            </a:r>
          </a:p>
        </p:txBody>
      </p:sp>
      <p:pic>
        <p:nvPicPr>
          <p:cNvPr id="614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36625" y="2055813"/>
            <a:ext cx="6846888" cy="4408487"/>
          </a:xfrm>
          <a:noFill/>
        </p:spPr>
      </p:pic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C296F2-2CA7-4E7E-904F-D33EBAC907A2}" type="slidenum">
              <a:rPr lang="he-IL" altLang="en-US" smtClean="0"/>
              <a:pPr/>
              <a:t>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Tail Recursive Form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Optimization of continuations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fact(n, k) = if n=0 then k(1) 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                else fact(n-1,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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x.k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(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n*x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en-US" sz="200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br>
              <a:rPr lang="en-US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</a:t>
            </a:r>
            <a:endParaRPr lang="en-US" dirty="0" smtClean="0"/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fact(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n,a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 = if n=0 then a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else fact(n-1, n*a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lvl="1">
              <a:lnSpc>
                <a:spcPct val="130000"/>
              </a:lnSpc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Each continuation is effectively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x.(a*x)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for some a</a:t>
            </a:r>
          </a:p>
          <a:p>
            <a:r>
              <a:rPr lang="en-US" dirty="0" smtClean="0"/>
              <a:t>Example computation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fact(3,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1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  = fact(2, 3)           </a:t>
            </a:r>
            <a:r>
              <a:rPr lang="en-US" dirty="0" smtClean="0">
                <a:solidFill>
                  <a:schemeClr val="tx1"/>
                </a:solidFill>
              </a:rPr>
              <a:t>was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fact(2,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y.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3*y)       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       = fact(1,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6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           </a:t>
            </a:r>
            <a:r>
              <a:rPr lang="en-US" dirty="0" smtClean="0">
                <a:solidFill>
                  <a:schemeClr val="tx1"/>
                </a:solidFill>
              </a:rPr>
              <a:t>was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fact(1,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x.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6*x)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        = 6</a:t>
            </a:r>
          </a:p>
        </p:txBody>
      </p:sp>
    </p:spTree>
    <p:extLst>
      <p:ext uri="{BB962C8B-B14F-4D97-AF65-F5344CB8AC3E}">
        <p14:creationId xmlns:p14="http://schemas.microsoft.com/office/powerpoint/2010/main" xmlns="" val="361421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uses for continuations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Explicit control</a:t>
            </a:r>
          </a:p>
          <a:p>
            <a:pPr lvl="1"/>
            <a:r>
              <a:rPr lang="en-US" smtClean="0"/>
              <a:t>Normal termination -- call continuation</a:t>
            </a:r>
          </a:p>
          <a:p>
            <a:pPr lvl="1"/>
            <a:r>
              <a:rPr lang="en-US" smtClean="0"/>
              <a:t>Abnormal termination -- do something else</a:t>
            </a:r>
          </a:p>
          <a:p>
            <a:r>
              <a:rPr lang="en-US" smtClean="0"/>
              <a:t>Compilation techniques</a:t>
            </a:r>
          </a:p>
          <a:p>
            <a:pPr lvl="1"/>
            <a:r>
              <a:rPr lang="en-US" smtClean="0"/>
              <a:t>Call to continuation is functional form of “go to”</a:t>
            </a:r>
          </a:p>
          <a:p>
            <a:pPr lvl="1"/>
            <a:r>
              <a:rPr lang="en-US" smtClean="0"/>
              <a:t>Continuation-passing style makes control flow explicit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algn="r">
              <a:buFont typeface="Monotype Sorts" pitchFamily="2" charset="2"/>
              <a:buNone/>
            </a:pPr>
            <a:r>
              <a:rPr lang="en-US" smtClean="0"/>
              <a:t>   </a:t>
            </a:r>
            <a:r>
              <a:rPr lang="en-US" sz="2400" smtClean="0">
                <a:solidFill>
                  <a:schemeClr val="hlink"/>
                </a:solidFill>
              </a:rPr>
              <a:t>MacQueen: “Callcc is the closest thing to a </a:t>
            </a:r>
          </a:p>
          <a:p>
            <a:pPr algn="r">
              <a:buFont typeface="Monotype Sorts" pitchFamily="2" charset="2"/>
              <a:buNone/>
            </a:pPr>
            <a:r>
              <a:rPr lang="en-US" sz="2400" smtClean="0">
                <a:solidFill>
                  <a:schemeClr val="hlink"/>
                </a:solidFill>
              </a:rPr>
              <a:t>‘come-from’ statement I’ve ever seen.”</a:t>
            </a:r>
          </a:p>
        </p:txBody>
      </p:sp>
    </p:spTree>
    <p:extLst>
      <p:ext uri="{BB962C8B-B14F-4D97-AF65-F5344CB8AC3E}">
        <p14:creationId xmlns:p14="http://schemas.microsoft.com/office/powerpoint/2010/main" xmlns="" val="241902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Continuations in Mach OS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OS kernel schedules multiple threads </a:t>
            </a:r>
          </a:p>
          <a:p>
            <a:pPr lvl="1"/>
            <a:r>
              <a:rPr lang="en-US" smtClean="0"/>
              <a:t>Each thread may have a separate stack</a:t>
            </a:r>
          </a:p>
          <a:p>
            <a:pPr lvl="1"/>
            <a:r>
              <a:rPr lang="en-US" smtClean="0"/>
              <a:t>Stack of blocked thread is stored within the kernel</a:t>
            </a:r>
          </a:p>
          <a:p>
            <a:r>
              <a:rPr lang="en-US" smtClean="0"/>
              <a:t>Mach “continuation” approach</a:t>
            </a:r>
          </a:p>
          <a:p>
            <a:pPr lvl="1"/>
            <a:r>
              <a:rPr lang="en-US" smtClean="0"/>
              <a:t>Blocked thread represented as </a:t>
            </a:r>
          </a:p>
          <a:p>
            <a:pPr lvl="2"/>
            <a:r>
              <a:rPr lang="en-US" smtClean="0"/>
              <a:t>Pointer to a continuation function, list of arguments</a:t>
            </a:r>
          </a:p>
          <a:p>
            <a:pPr lvl="2"/>
            <a:r>
              <a:rPr lang="en-US" smtClean="0"/>
              <a:t>Stack is discarded when thread blocks</a:t>
            </a:r>
          </a:p>
          <a:p>
            <a:pPr lvl="1"/>
            <a:r>
              <a:rPr lang="en-US" smtClean="0"/>
              <a:t>Programming implications</a:t>
            </a:r>
          </a:p>
          <a:p>
            <a:pPr lvl="2"/>
            <a:r>
              <a:rPr lang="en-US" smtClean="0"/>
              <a:t>Sys call such as msg_recv can block</a:t>
            </a:r>
          </a:p>
          <a:p>
            <a:pPr lvl="2"/>
            <a:r>
              <a:rPr lang="en-US" smtClean="0"/>
              <a:t>Kernel code calls msg_recv with continuation passed as arg</a:t>
            </a:r>
          </a:p>
          <a:p>
            <a:pPr lvl="1"/>
            <a:r>
              <a:rPr lang="en-US" smtClean="0"/>
              <a:t>Advantage/Disadvantage</a:t>
            </a:r>
          </a:p>
          <a:p>
            <a:pPr lvl="2"/>
            <a:r>
              <a:rPr lang="en-US" smtClean="0"/>
              <a:t>Saves a lot of space, need to write “continuation” functions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401668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Continuations in Web programming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Use continuation-passing style to allow multiple returns</a:t>
            </a:r>
          </a:p>
          <a:p>
            <a:pPr lvl="1">
              <a:buFontTx/>
              <a:buNone/>
            </a:pPr>
            <a:endParaRPr lang="en-US" sz="2000" dirty="0" smtClean="0"/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function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doXHR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url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, succeed, fail) { 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var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xhr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= new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XMLHttpRequest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(); // or ActiveX equivalent 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xhr.open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("GET",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url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, true); 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xhr.send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(null); 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xhr.onreadystatechange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= function() { 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     if (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xhr.readyState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== 4) { 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           if (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xhr.status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== 200) 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                succeed(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xhr.responseText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);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            else 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                fail(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xhr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); 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} }; }</a:t>
            </a:r>
          </a:p>
          <a:p>
            <a:pPr>
              <a:buFont typeface="Monotype Sorts" pitchFamily="2" charset="2"/>
              <a:buNone/>
            </a:pPr>
            <a:endParaRPr lang="en-US" sz="2000" dirty="0" smtClean="0"/>
          </a:p>
          <a:p>
            <a:r>
              <a:rPr lang="en-US" sz="2400" dirty="0" smtClean="0"/>
              <a:t>See http://marijn.haverbeke.nl/cps/</a:t>
            </a:r>
          </a:p>
        </p:txBody>
      </p:sp>
    </p:spTree>
    <p:extLst>
      <p:ext uri="{BB962C8B-B14F-4D97-AF65-F5344CB8AC3E}">
        <p14:creationId xmlns:p14="http://schemas.microsoft.com/office/powerpoint/2010/main" xmlns="" val="285248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Continuations in compilation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SML continuation-based compiler [Appel, Steele]</a:t>
            </a:r>
          </a:p>
          <a:p>
            <a:pPr lvl="1">
              <a:buFontTx/>
              <a:buNone/>
            </a:pPr>
            <a:r>
              <a:rPr lang="en-US" smtClean="0"/>
              <a:t>1) Lexical analysis, parsing, type checking</a:t>
            </a:r>
          </a:p>
          <a:p>
            <a:pPr lvl="1">
              <a:buFontTx/>
              <a:buNone/>
            </a:pPr>
            <a:r>
              <a:rPr lang="en-US" smtClean="0"/>
              <a:t>2) Translation to </a:t>
            </a:r>
            <a:r>
              <a:rPr lang="en-US" smtClean="0">
                <a:sym typeface="Symbol" pitchFamily="18" charset="2"/>
              </a:rPr>
              <a:t>-calculus form</a:t>
            </a:r>
          </a:p>
          <a:p>
            <a:pPr lvl="1">
              <a:buFontTx/>
              <a:buNone/>
            </a:pPr>
            <a:r>
              <a:rPr lang="en-US" smtClean="0">
                <a:sym typeface="Symbol" pitchFamily="18" charset="2"/>
              </a:rPr>
              <a:t>3) Conversion to continuation-passing style (CPS)</a:t>
            </a:r>
          </a:p>
          <a:p>
            <a:pPr lvl="1">
              <a:buFontTx/>
              <a:buNone/>
            </a:pPr>
            <a:r>
              <a:rPr lang="en-US" smtClean="0">
                <a:sym typeface="Symbol" pitchFamily="18" charset="2"/>
              </a:rPr>
              <a:t>4) Optimization of CPS</a:t>
            </a:r>
          </a:p>
          <a:p>
            <a:pPr lvl="1">
              <a:buFontTx/>
              <a:buNone/>
            </a:pPr>
            <a:r>
              <a:rPr lang="en-US" smtClean="0">
                <a:sym typeface="Symbol" pitchFamily="18" charset="2"/>
              </a:rPr>
              <a:t>5) Closure conversion – eliminate free variables</a:t>
            </a:r>
          </a:p>
          <a:p>
            <a:pPr lvl="1">
              <a:buFontTx/>
              <a:buNone/>
            </a:pPr>
            <a:r>
              <a:rPr lang="en-US" smtClean="0">
                <a:sym typeface="Symbol" pitchFamily="18" charset="2"/>
              </a:rPr>
              <a:t>6) Elimination of nested scopes</a:t>
            </a:r>
          </a:p>
          <a:p>
            <a:pPr lvl="1">
              <a:buFontTx/>
              <a:buNone/>
            </a:pPr>
            <a:r>
              <a:rPr lang="en-US" smtClean="0">
                <a:sym typeface="Symbol" pitchFamily="18" charset="2"/>
              </a:rPr>
              <a:t>7) Register spilling – no expression with &gt;n free vars</a:t>
            </a:r>
          </a:p>
          <a:p>
            <a:pPr lvl="1">
              <a:buFontTx/>
              <a:buNone/>
            </a:pPr>
            <a:r>
              <a:rPr lang="en-US" smtClean="0">
                <a:sym typeface="Symbol" pitchFamily="18" charset="2"/>
              </a:rPr>
              <a:t>8) Generation of target assembly language program</a:t>
            </a:r>
          </a:p>
          <a:p>
            <a:pPr lvl="1">
              <a:buFontTx/>
              <a:buNone/>
            </a:pPr>
            <a:r>
              <a:rPr lang="en-US" smtClean="0">
                <a:sym typeface="Symbol" pitchFamily="18" charset="2"/>
              </a:rPr>
              <a:t>9) Assembly to produce target-machine program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57621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Song: Charlie on the MTA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Let me tell you the story </a:t>
            </a:r>
            <a:br>
              <a:rPr lang="en-US" sz="2000" smtClean="0"/>
            </a:br>
            <a:r>
              <a:rPr lang="en-US" sz="2000" smtClean="0"/>
              <a:t>Of a man named Charlie </a:t>
            </a:r>
            <a:br>
              <a:rPr lang="en-US" sz="2000" smtClean="0"/>
            </a:br>
            <a:r>
              <a:rPr lang="en-US" sz="2000" smtClean="0"/>
              <a:t>On a tragic and fateful day </a:t>
            </a:r>
            <a:br>
              <a:rPr lang="en-US" sz="2000" smtClean="0"/>
            </a:br>
            <a:r>
              <a:rPr lang="en-US" sz="2000" smtClean="0"/>
              <a:t>He put ten cents in his pocket, </a:t>
            </a:r>
            <a:br>
              <a:rPr lang="en-US" sz="2000" smtClean="0"/>
            </a:br>
            <a:r>
              <a:rPr lang="en-US" sz="2000" smtClean="0"/>
              <a:t>Kissed his wife and family </a:t>
            </a:r>
            <a:br>
              <a:rPr lang="en-US" sz="2000" smtClean="0"/>
            </a:br>
            <a:r>
              <a:rPr lang="en-US" sz="2000" smtClean="0"/>
              <a:t>Went to ride on the MTA 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Charlie handed in his dime </a:t>
            </a:r>
            <a:br>
              <a:rPr lang="en-US" sz="2000" smtClean="0"/>
            </a:br>
            <a:r>
              <a:rPr lang="en-US" sz="2000" smtClean="0"/>
              <a:t>At the Kendall Square Station </a:t>
            </a:r>
            <a:br>
              <a:rPr lang="en-US" sz="2000" smtClean="0"/>
            </a:br>
            <a:r>
              <a:rPr lang="en-US" sz="2000" smtClean="0"/>
              <a:t>And he changed for Jamaica Plain </a:t>
            </a:r>
            <a:br>
              <a:rPr lang="en-US" sz="2000" smtClean="0"/>
            </a:br>
            <a:r>
              <a:rPr lang="en-US" sz="2000" smtClean="0"/>
              <a:t>When he got there the conductor told him, </a:t>
            </a:r>
            <a:br>
              <a:rPr lang="en-US" sz="2000" smtClean="0"/>
            </a:br>
            <a:r>
              <a:rPr lang="en-US" sz="2000" smtClean="0"/>
              <a:t>"One more nickel." </a:t>
            </a:r>
            <a:br>
              <a:rPr lang="en-US" sz="2000" smtClean="0"/>
            </a:br>
            <a:r>
              <a:rPr lang="en-US" sz="2000" smtClean="0"/>
              <a:t>Charlie could not get off that train. 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Chorus: </a:t>
            </a:r>
            <a:br>
              <a:rPr lang="en-US" sz="2000" smtClean="0"/>
            </a:br>
            <a:r>
              <a:rPr lang="en-US" sz="2000" smtClean="0"/>
              <a:t>                        Did he ever return, </a:t>
            </a:r>
            <a:br>
              <a:rPr lang="en-US" sz="2000" smtClean="0"/>
            </a:br>
            <a:r>
              <a:rPr lang="en-US" sz="2000" smtClean="0"/>
              <a:t>                        No he never returned </a:t>
            </a:r>
            <a:br>
              <a:rPr lang="en-US" sz="2000" smtClean="0"/>
            </a:br>
            <a:r>
              <a:rPr lang="en-US" sz="2000" smtClean="0"/>
              <a:t>                        And his fate is still unlearn'd </a:t>
            </a:r>
            <a:br>
              <a:rPr lang="en-US" sz="2000" smtClean="0"/>
            </a:br>
            <a:r>
              <a:rPr lang="en-US" sz="2000" smtClean="0"/>
              <a:t>                        He may ride forever </a:t>
            </a:r>
            <a:br>
              <a:rPr lang="en-US" sz="2000" smtClean="0"/>
            </a:br>
            <a:r>
              <a:rPr lang="en-US" sz="2000" smtClean="0"/>
              <a:t>                        'neath the streets of Boston </a:t>
            </a:r>
            <a:br>
              <a:rPr lang="en-US" sz="2000" smtClean="0"/>
            </a:br>
            <a:r>
              <a:rPr lang="en-US" sz="2000" smtClean="0"/>
              <a:t>                        He's the man who never returned. </a:t>
            </a:r>
          </a:p>
        </p:txBody>
      </p:sp>
    </p:spTree>
    <p:extLst>
      <p:ext uri="{BB962C8B-B14F-4D97-AF65-F5344CB8AC3E}">
        <p14:creationId xmlns:p14="http://schemas.microsoft.com/office/powerpoint/2010/main" xmlns="" val="221430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Garbage collection</a:t>
            </a:r>
          </a:p>
          <a:p>
            <a:r>
              <a:rPr lang="en-US" dirty="0" err="1" smtClean="0"/>
              <a:t>Haskel</a:t>
            </a:r>
            <a:r>
              <a:rPr lang="en-US" dirty="0" smtClean="0"/>
              <a:t> exceptions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Structured Programming</a:t>
            </a:r>
          </a:p>
          <a:p>
            <a:pPr lvl="1"/>
            <a:r>
              <a:rPr lang="en-US" dirty="0" smtClean="0"/>
              <a:t>Go to considered harmful</a:t>
            </a:r>
          </a:p>
          <a:p>
            <a:r>
              <a:rPr lang="en-US" dirty="0" smtClean="0"/>
              <a:t>Exceptions</a:t>
            </a:r>
          </a:p>
          <a:p>
            <a:pPr lvl="1"/>
            <a:r>
              <a:rPr lang="en-US" dirty="0" smtClean="0"/>
              <a:t>“structured” jumps that may return a value</a:t>
            </a:r>
          </a:p>
          <a:p>
            <a:pPr lvl="1"/>
            <a:r>
              <a:rPr lang="en-US" dirty="0" smtClean="0"/>
              <a:t>dynamic scoping of exception handler</a:t>
            </a:r>
          </a:p>
          <a:p>
            <a:r>
              <a:rPr lang="en-US" dirty="0" smtClean="0"/>
              <a:t>Continuations</a:t>
            </a:r>
          </a:p>
          <a:p>
            <a:pPr lvl="1"/>
            <a:r>
              <a:rPr lang="en-US" dirty="0" smtClean="0"/>
              <a:t>Function representing the rest of the program</a:t>
            </a:r>
          </a:p>
          <a:p>
            <a:pPr lvl="1"/>
            <a:r>
              <a:rPr lang="en-US" dirty="0" smtClean="0"/>
              <a:t>Generalized form of tail recursion</a:t>
            </a:r>
          </a:p>
          <a:p>
            <a:pPr lvl="1"/>
            <a:r>
              <a:rPr lang="en-US" dirty="0" smtClean="0"/>
              <a:t>Used in Lisp/Scheme compilation, some OS projects, web application development, …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81613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Non-local gotos in C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setjmp remembers the current location and the stack frame</a:t>
            </a:r>
          </a:p>
          <a:p>
            <a:r>
              <a:rPr lang="en-US" smtClean="0"/>
              <a:t>longjmp jumps to the current location (popping many activation records)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6336A5-DBF3-46F0-8337-08D7E1D770B1}" type="slidenum">
              <a:rPr lang="he-IL" altLang="en-US" smtClean="0"/>
              <a:pPr/>
              <a:t>5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chemeClr val="tx1"/>
                </a:solidFill>
              </a:rPr>
              <a:t>Non-Local Transfer of Control in C</a:t>
            </a:r>
          </a:p>
        </p:txBody>
      </p:sp>
      <p:pic>
        <p:nvPicPr>
          <p:cNvPr id="819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55638" y="1808163"/>
            <a:ext cx="7488237" cy="4573587"/>
          </a:xfrm>
          <a:noFill/>
        </p:spPr>
      </p:pic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01FE3A-94E6-49B2-8CFE-2B6F0EC757F9}" type="slidenum">
              <a:rPr lang="he-IL" altLang="en-US" smtClean="0"/>
              <a:pPr/>
              <a:t>6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Historical Debate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Dijkstra</a:t>
            </a:r>
            <a:r>
              <a:rPr lang="en-US" dirty="0" smtClean="0"/>
              <a:t>, Go To Statement Considered Harmful</a:t>
            </a:r>
          </a:p>
          <a:p>
            <a:pPr lvl="1"/>
            <a:r>
              <a:rPr lang="en-US" dirty="0" smtClean="0"/>
              <a:t>Letter to Editor, </a:t>
            </a:r>
            <a:r>
              <a:rPr lang="en-US" i="1" dirty="0" smtClean="0"/>
              <a:t>C ACM</a:t>
            </a:r>
            <a:r>
              <a:rPr lang="en-US" dirty="0" smtClean="0"/>
              <a:t>, March 1968</a:t>
            </a:r>
          </a:p>
          <a:p>
            <a:r>
              <a:rPr lang="en-US" dirty="0" smtClean="0"/>
              <a:t>Knuth, Structured </a:t>
            </a:r>
            <a:r>
              <a:rPr lang="en-US" dirty="0" err="1" smtClean="0"/>
              <a:t>Prog</a:t>
            </a:r>
            <a:r>
              <a:rPr lang="en-US" dirty="0" smtClean="0"/>
              <a:t>. with go to Statements</a:t>
            </a:r>
          </a:p>
          <a:p>
            <a:pPr lvl="1"/>
            <a:r>
              <a:rPr lang="en-US" dirty="0" smtClean="0"/>
              <a:t>You can use </a:t>
            </a:r>
            <a:r>
              <a:rPr lang="en-US" dirty="0" err="1" smtClean="0"/>
              <a:t>goto</a:t>
            </a:r>
            <a:r>
              <a:rPr lang="en-US" dirty="0" smtClean="0"/>
              <a:t>, but please do so in structured way …</a:t>
            </a:r>
            <a:endParaRPr lang="en-US" b="1" dirty="0" smtClean="0"/>
          </a:p>
          <a:p>
            <a:r>
              <a:rPr lang="en-US" dirty="0" smtClean="0"/>
              <a:t>Continued discussion</a:t>
            </a:r>
          </a:p>
          <a:p>
            <a:pPr lvl="1"/>
            <a:r>
              <a:rPr lang="en-US" dirty="0" smtClean="0"/>
              <a:t>Welch, “GOTO (Considered Harmful)</a:t>
            </a:r>
            <a:r>
              <a:rPr lang="en-US" sz="3200" baseline="30000" dirty="0" smtClean="0"/>
              <a:t>n</a:t>
            </a:r>
            <a:r>
              <a:rPr lang="en-US" dirty="0" smtClean="0"/>
              <a:t>, n is Odd”	</a:t>
            </a:r>
          </a:p>
          <a:p>
            <a:r>
              <a:rPr lang="en-US" dirty="0" smtClean="0"/>
              <a:t>General questions</a:t>
            </a:r>
          </a:p>
          <a:p>
            <a:pPr lvl="1"/>
            <a:r>
              <a:rPr lang="en-US" dirty="0" smtClean="0"/>
              <a:t>Do syntactic rules force good programming style?</a:t>
            </a:r>
          </a:p>
          <a:p>
            <a:pPr lvl="1"/>
            <a:r>
              <a:rPr lang="en-US" dirty="0" smtClean="0"/>
              <a:t>Can they help?</a:t>
            </a:r>
          </a:p>
        </p:txBody>
      </p:sp>
    </p:spTree>
    <p:extLst>
      <p:ext uri="{BB962C8B-B14F-4D97-AF65-F5344CB8AC3E}">
        <p14:creationId xmlns:p14="http://schemas.microsoft.com/office/powerpoint/2010/main" xmlns="" val="40836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Advance in Computer Science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Standard constructs that structure jumps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if … then … else … end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while … do … end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for … { … }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case … </a:t>
            </a:r>
          </a:p>
          <a:p>
            <a:r>
              <a:rPr lang="en-US" dirty="0" smtClean="0"/>
              <a:t>Modern style</a:t>
            </a:r>
          </a:p>
          <a:p>
            <a:pPr lvl="1"/>
            <a:r>
              <a:rPr lang="en-US" dirty="0" smtClean="0"/>
              <a:t>Group code in logical blocks </a:t>
            </a:r>
          </a:p>
          <a:p>
            <a:pPr lvl="1"/>
            <a:r>
              <a:rPr lang="en-US" dirty="0" smtClean="0"/>
              <a:t>Avoid explicit jumps except for function return</a:t>
            </a:r>
          </a:p>
          <a:p>
            <a:pPr lvl="1"/>
            <a:r>
              <a:rPr lang="en-US" dirty="0" smtClean="0"/>
              <a:t>Cannot jump </a:t>
            </a:r>
            <a:r>
              <a:rPr lang="en-US" i="1" dirty="0" smtClean="0"/>
              <a:t>into</a:t>
            </a:r>
            <a:r>
              <a:rPr lang="en-US" dirty="0" smtClean="0"/>
              <a:t> middle of block or function body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79651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Exceptions: Structured Exit 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Terminate part of computation </a:t>
            </a:r>
          </a:p>
          <a:p>
            <a:pPr lvl="1"/>
            <a:r>
              <a:rPr lang="en-US" dirty="0" smtClean="0"/>
              <a:t>Jump out of construct</a:t>
            </a:r>
          </a:p>
          <a:p>
            <a:pPr lvl="1"/>
            <a:r>
              <a:rPr lang="en-US" dirty="0" smtClean="0"/>
              <a:t>Pass data as part of jump</a:t>
            </a:r>
          </a:p>
          <a:p>
            <a:pPr lvl="1"/>
            <a:r>
              <a:rPr lang="en-US" dirty="0" smtClean="0"/>
              <a:t>Return to most recent site set up to handle exception</a:t>
            </a:r>
          </a:p>
          <a:p>
            <a:pPr lvl="1"/>
            <a:r>
              <a:rPr lang="en-US" dirty="0" smtClean="0"/>
              <a:t>Unnecessary activation records may be </a:t>
            </a:r>
            <a:r>
              <a:rPr lang="en-US" dirty="0" err="1" smtClean="0"/>
              <a:t>deallocated</a:t>
            </a:r>
            <a:endParaRPr lang="en-US" dirty="0" smtClean="0"/>
          </a:p>
          <a:p>
            <a:pPr lvl="2"/>
            <a:r>
              <a:rPr lang="en-US" dirty="0" smtClean="0"/>
              <a:t>May need to free heap space, other resources</a:t>
            </a:r>
          </a:p>
          <a:p>
            <a:r>
              <a:rPr lang="en-US" dirty="0" smtClean="0"/>
              <a:t>Two main language constructs</a:t>
            </a:r>
          </a:p>
          <a:p>
            <a:pPr lvl="1"/>
            <a:r>
              <a:rPr lang="en-US" dirty="0" smtClean="0"/>
              <a:t>Establish exception </a:t>
            </a:r>
            <a:r>
              <a:rPr lang="en-US" i="1" dirty="0" smtClean="0"/>
              <a:t>handler</a:t>
            </a:r>
            <a:r>
              <a:rPr lang="en-US" dirty="0" smtClean="0"/>
              <a:t>  to </a:t>
            </a:r>
            <a:r>
              <a:rPr lang="en-US" i="1" dirty="0" smtClean="0"/>
              <a:t>catch exception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Statement or expression to </a:t>
            </a:r>
            <a:r>
              <a:rPr lang="en-US" i="1" dirty="0" smtClean="0"/>
              <a:t>raise</a:t>
            </a:r>
            <a:r>
              <a:rPr lang="en-US" dirty="0" smtClean="0"/>
              <a:t> or </a:t>
            </a:r>
            <a:r>
              <a:rPr lang="en-US" i="1" dirty="0" smtClean="0"/>
              <a:t>throw</a:t>
            </a:r>
            <a:r>
              <a:rPr lang="en-US" dirty="0" smtClean="0"/>
              <a:t> exception </a:t>
            </a:r>
          </a:p>
          <a:p>
            <a:endParaRPr lang="en-US" dirty="0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33400" y="6019800"/>
            <a:ext cx="735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latin typeface="Tahoma" pitchFamily="34" charset="0"/>
              </a:rPr>
              <a:t>Often used for unusual or exceptional condition; other uses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107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18470</TotalTime>
  <Words>2697</Words>
  <Application>Microsoft Office PowerPoint</Application>
  <PresentationFormat>On-screen Show (4:3)</PresentationFormat>
  <Paragraphs>569</Paragraphs>
  <Slides>47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Control in Sequential Languages</vt:lpstr>
      <vt:lpstr>Topics</vt:lpstr>
      <vt:lpstr>Fortran Control Structure</vt:lpstr>
      <vt:lpstr>Non-Local goto in C syntax</vt:lpstr>
      <vt:lpstr>Non-local gotos in C</vt:lpstr>
      <vt:lpstr>Non-Local Transfer of Control in C</vt:lpstr>
      <vt:lpstr>Historical Debate</vt:lpstr>
      <vt:lpstr>Advance in Computer Science</vt:lpstr>
      <vt:lpstr>Exceptions: Structured Exit </vt:lpstr>
      <vt:lpstr>JavaScript Exceptions</vt:lpstr>
      <vt:lpstr>JavaScript Example</vt:lpstr>
      <vt:lpstr>C++ Example</vt:lpstr>
      <vt:lpstr>ML Exceptions (cover briefly so book is useful to you)</vt:lpstr>
      <vt:lpstr>ML determinant example</vt:lpstr>
      <vt:lpstr>Using Pattern Matching</vt:lpstr>
      <vt:lpstr>Exception for Error Condition</vt:lpstr>
      <vt:lpstr>Exception for Efficiency</vt:lpstr>
      <vt:lpstr>Dynamic Scope of Handler</vt:lpstr>
      <vt:lpstr>Dynamic Scope of Handler</vt:lpstr>
      <vt:lpstr>Dynamic Scope of Handler</vt:lpstr>
      <vt:lpstr>Dynamic Scope of Handler</vt:lpstr>
      <vt:lpstr>Compare to static scope of variables</vt:lpstr>
      <vt:lpstr>Compare to static scope of variables</vt:lpstr>
      <vt:lpstr>Static Scope of Declarations</vt:lpstr>
      <vt:lpstr>Static Scope of Declarations</vt:lpstr>
      <vt:lpstr>Where is an exception caught?</vt:lpstr>
      <vt:lpstr>ML Typing of Exceptions</vt:lpstr>
      <vt:lpstr>Exceptions and Resource Allocation</vt:lpstr>
      <vt:lpstr>Exceptions and Resource Allocation</vt:lpstr>
      <vt:lpstr>Detour Denotational Semantics</vt:lpstr>
      <vt:lpstr>Detour Denotational Semantics</vt:lpstr>
      <vt:lpstr>Continuations</vt:lpstr>
      <vt:lpstr>Example of Continuation Concept</vt:lpstr>
      <vt:lpstr>Example of Continuation Concept</vt:lpstr>
      <vt:lpstr>Using Continuations for Error Handling</vt:lpstr>
      <vt:lpstr>Using Exceptions for Error Handling</vt:lpstr>
      <vt:lpstr>Example: Tail Recursive Factorial</vt:lpstr>
      <vt:lpstr>Continuation view of factorial</vt:lpstr>
      <vt:lpstr>Derivation of tail recursive form</vt:lpstr>
      <vt:lpstr>Tail Recursive Form</vt:lpstr>
      <vt:lpstr>Other uses for continuations</vt:lpstr>
      <vt:lpstr>Continuations in Mach OS</vt:lpstr>
      <vt:lpstr>Continuations in Web programming</vt:lpstr>
      <vt:lpstr>Continuations in compilation</vt:lpstr>
      <vt:lpstr>Theme Song: Charlie on the MTA </vt:lpstr>
      <vt:lpstr>Missing</vt:lpstr>
      <vt:lpstr>Summary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CS242 ML</dc:title>
  <dc:creator>John C Mitchell</dc:creator>
  <cp:lastModifiedBy>sagiv</cp:lastModifiedBy>
  <cp:revision>5211</cp:revision>
  <cp:lastPrinted>1997-10-16T17:56:12Z</cp:lastPrinted>
  <dcterms:created xsi:type="dcterms:W3CDTF">1997-09-07T20:51:32Z</dcterms:created>
  <dcterms:modified xsi:type="dcterms:W3CDTF">2012-06-04T18:37:20Z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D:\Documents\stanford\cs242\slides</vt:lpwstr>
  </property>
</Properties>
</file>