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handoutMasterIdLst>
    <p:handoutMasterId r:id="rId68"/>
  </p:handoutMasterIdLst>
  <p:sldIdLst>
    <p:sldId id="256" r:id="rId2"/>
    <p:sldId id="430" r:id="rId3"/>
    <p:sldId id="431" r:id="rId4"/>
    <p:sldId id="432" r:id="rId5"/>
    <p:sldId id="440" r:id="rId6"/>
    <p:sldId id="433" r:id="rId7"/>
    <p:sldId id="441" r:id="rId8"/>
    <p:sldId id="444" r:id="rId9"/>
    <p:sldId id="442" r:id="rId10"/>
    <p:sldId id="445" r:id="rId11"/>
    <p:sldId id="437" r:id="rId12"/>
    <p:sldId id="447" r:id="rId13"/>
    <p:sldId id="448" r:id="rId14"/>
    <p:sldId id="449" r:id="rId15"/>
    <p:sldId id="450" r:id="rId16"/>
    <p:sldId id="435" r:id="rId17"/>
    <p:sldId id="451" r:id="rId18"/>
    <p:sldId id="446" r:id="rId19"/>
    <p:sldId id="438" r:id="rId20"/>
    <p:sldId id="392" r:id="rId21"/>
    <p:sldId id="403" r:id="rId22"/>
    <p:sldId id="404" r:id="rId23"/>
    <p:sldId id="257" r:id="rId24"/>
    <p:sldId id="424" r:id="rId25"/>
    <p:sldId id="258" r:id="rId26"/>
    <p:sldId id="405" r:id="rId27"/>
    <p:sldId id="290" r:id="rId28"/>
    <p:sldId id="291" r:id="rId29"/>
    <p:sldId id="292" r:id="rId30"/>
    <p:sldId id="293" r:id="rId31"/>
    <p:sldId id="406" r:id="rId32"/>
    <p:sldId id="459" r:id="rId33"/>
    <p:sldId id="452" r:id="rId34"/>
    <p:sldId id="408" r:id="rId35"/>
    <p:sldId id="409" r:id="rId36"/>
    <p:sldId id="410" r:id="rId37"/>
    <p:sldId id="411" r:id="rId38"/>
    <p:sldId id="412" r:id="rId39"/>
    <p:sldId id="413" r:id="rId40"/>
    <p:sldId id="414" r:id="rId41"/>
    <p:sldId id="415" r:id="rId42"/>
    <p:sldId id="422" r:id="rId43"/>
    <p:sldId id="416" r:id="rId44"/>
    <p:sldId id="417" r:id="rId45"/>
    <p:sldId id="418" r:id="rId46"/>
    <p:sldId id="419" r:id="rId47"/>
    <p:sldId id="453" r:id="rId48"/>
    <p:sldId id="420" r:id="rId49"/>
    <p:sldId id="460" r:id="rId50"/>
    <p:sldId id="380" r:id="rId51"/>
    <p:sldId id="383" r:id="rId52"/>
    <p:sldId id="382" r:id="rId53"/>
    <p:sldId id="454" r:id="rId54"/>
    <p:sldId id="421" r:id="rId55"/>
    <p:sldId id="456" r:id="rId56"/>
    <p:sldId id="457" r:id="rId57"/>
    <p:sldId id="458" r:id="rId58"/>
    <p:sldId id="428" r:id="rId59"/>
    <p:sldId id="429" r:id="rId60"/>
    <p:sldId id="277" r:id="rId61"/>
    <p:sldId id="280" r:id="rId62"/>
    <p:sldId id="279" r:id="rId63"/>
    <p:sldId id="281" r:id="rId64"/>
    <p:sldId id="295" r:id="rId65"/>
    <p:sldId id="461"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883D6"/>
    <a:srgbClr val="008000"/>
    <a:srgbClr val="CCECFF"/>
    <a:srgbClr val="99CCFF"/>
    <a:srgbClr val="00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4255" autoAdjust="0"/>
  </p:normalViewPr>
  <p:slideViewPr>
    <p:cSldViewPr snapToGrid="0">
      <p:cViewPr>
        <p:scale>
          <a:sx n="70" d="100"/>
          <a:sy n="70" d="100"/>
        </p:scale>
        <p:origin x="-2453" y="-39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4411"/>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FA768C-51E2-FC40-B6FC-851D538C3DA1}" type="datetimeFigureOut">
              <a:rPr lang="en-US" smtClean="0"/>
              <a:pPr/>
              <a:t>19-Mar-12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31E8CB-1CD7-3D4C-8ED6-A54162BEDF77}" type="slidenum">
              <a:rPr lang="en-US" smtClean="0"/>
              <a:pPr/>
              <a:t>‹#›</a:t>
            </a:fld>
            <a:endParaRPr lang="en-US"/>
          </a:p>
        </p:txBody>
      </p:sp>
    </p:spTree>
    <p:extLst>
      <p:ext uri="{BB962C8B-B14F-4D97-AF65-F5344CB8AC3E}">
        <p14:creationId xmlns="" xmlns:p14="http://schemas.microsoft.com/office/powerpoint/2010/main" val="1252521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3D58D44-4821-DB4E-9365-77ED3BA1BC73}" type="datetime1">
              <a:rPr lang="en-US"/>
              <a:pPr>
                <a:defRPr/>
              </a:pPr>
              <a:t>19-Mar-12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0D37C9A-7E7B-7F49-B6F6-96B811F0C288}" type="slidenum">
              <a:rPr lang="en-GB"/>
              <a:pPr>
                <a:defRPr/>
              </a:pPr>
              <a:t>‹#›</a:t>
            </a:fld>
            <a:endParaRPr lang="en-GB"/>
          </a:p>
        </p:txBody>
      </p:sp>
    </p:spTree>
    <p:extLst>
      <p:ext uri="{BB962C8B-B14F-4D97-AF65-F5344CB8AC3E}">
        <p14:creationId xmlns="" xmlns:p14="http://schemas.microsoft.com/office/powerpoint/2010/main" val="2954667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The book “Real World Haskell” is available on the web.  Many members of the Haskell community have added comments to the text.  The authors asked me to encourage you to add comments as well, in places where you find an error or something confusing.  Your comments will help improve future versions of the book.</a:t>
            </a:r>
          </a:p>
          <a:p>
            <a:pPr eaLnBrk="1" hangingPunct="1">
              <a:spcBef>
                <a:spcPct val="0"/>
              </a:spcBef>
            </a:pPr>
            <a:endParaRPr lang="en-GB" dirty="0" smtClean="0"/>
          </a:p>
          <a:p>
            <a:pPr eaLnBrk="1" hangingPunct="1">
              <a:spcBef>
                <a:spcPct val="0"/>
              </a:spcBef>
            </a:pPr>
            <a:r>
              <a:rPr lang="en-GB" dirty="0" smtClean="0"/>
              <a:t>Please feel free to ask questions during lecture.  If you are confused, there is a good chance other people in the room are too!</a:t>
            </a: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8ACF22-2C10-CD47-8416-5039C67D7ED3}"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2494D3-372C-474E-BCED-1FF0573C28B3}" type="slidenum">
              <a:rPr lang="en-GB">
                <a:ea typeface="ＭＳ Ｐゴシック" charset="-128"/>
                <a:cs typeface="ＭＳ Ｐゴシック" charset="-128"/>
              </a:rPr>
              <a:pPr fontAlgn="base">
                <a:spcBef>
                  <a:spcPct val="0"/>
                </a:spcBef>
                <a:spcAft>
                  <a:spcPct val="0"/>
                </a:spcAft>
                <a:defRPr/>
              </a:pPr>
              <a:t>29</a:t>
            </a:fld>
            <a:endParaRPr lang="en-GB">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Initial</a:t>
            </a:r>
            <a:r>
              <a:rPr lang="en-US" baseline="0" dirty="0" smtClean="0"/>
              <a:t> motto: Avoid success at all costs!  So designers could play with different options and not have to support a user base</a:t>
            </a:r>
          </a:p>
          <a:p>
            <a:pPr eaLnBrk="1" hangingPunct="1">
              <a:spcBef>
                <a:spcPct val="0"/>
              </a:spcBef>
            </a:pPr>
            <a:r>
              <a:rPr lang="en-US" baseline="0" dirty="0" smtClean="0"/>
              <a:t>After a while, people started wanting to use the language for real though.</a:t>
            </a:r>
          </a:p>
          <a:p>
            <a:pPr eaLnBrk="1" hangingPunct="1">
              <a:spcBef>
                <a:spcPct val="0"/>
              </a:spcBef>
            </a:pPr>
            <a:r>
              <a:rPr lang="en-US" baseline="0" dirty="0" smtClean="0"/>
              <a:t>Haskell98: stable version for users and tool writers</a:t>
            </a:r>
          </a:p>
          <a:p>
            <a:pPr eaLnBrk="1" hangingPunct="1">
              <a:spcBef>
                <a:spcPct val="0"/>
              </a:spcBef>
            </a:pPr>
            <a:r>
              <a:rPr lang="en-US" baseline="0" dirty="0" smtClean="0"/>
              <a:t>Haskell’: updated stable version for users, that incorporates innovations of intervening decade</a:t>
            </a:r>
          </a:p>
          <a:p>
            <a:pPr eaLnBrk="1" hangingPunct="1">
              <a:spcBef>
                <a:spcPct val="0"/>
              </a:spcBef>
            </a:pPr>
            <a:r>
              <a:rPr lang="en-US" baseline="0" dirty="0" err="1" smtClean="0"/>
              <a:t>Hackage</a:t>
            </a:r>
            <a:r>
              <a:rPr lang="en-US" baseline="0" dirty="0" smtClean="0"/>
              <a:t>: online repository of libraries, which contains &gt;2000 libraries as of July 2010; these libraries have been downloaded over a million times.  Business like Amgen, a biotech company, and credit </a:t>
            </a:r>
            <a:r>
              <a:rPr lang="en-US" baseline="0" dirty="0" err="1" smtClean="0"/>
              <a:t>suisse</a:t>
            </a:r>
            <a:r>
              <a:rPr lang="en-US" baseline="0" dirty="0" smtClean="0"/>
              <a:t> first </a:t>
            </a:r>
            <a:r>
              <a:rPr lang="en-US" baseline="0" dirty="0" err="1" smtClean="0"/>
              <a:t>boston</a:t>
            </a:r>
            <a:r>
              <a:rPr lang="en-US" baseline="0" dirty="0" smtClean="0"/>
              <a:t>, are using Haskell because it solves their problems better than any other language out there.</a:t>
            </a:r>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A4BC98-D614-A44B-A935-DC0026D299F2}" type="slidenum">
              <a:rPr lang="en-GB">
                <a:ea typeface="ＭＳ Ｐゴシック" charset="-128"/>
                <a:cs typeface="ＭＳ Ｐゴシック" charset="-128"/>
              </a:rPr>
              <a:pPr fontAlgn="base">
                <a:spcBef>
                  <a:spcPct val="0"/>
                </a:spcBef>
                <a:spcAft>
                  <a:spcPct val="0"/>
                </a:spcAft>
                <a:defRPr/>
              </a:pPr>
              <a:t>30</a:t>
            </a:fld>
            <a:endParaRPr lang="en-GB">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Note that in Haskell, ‘:’ means “cons” and ‘::’ means “has type.”  In ML, the meaning of these two symbols is reversed: ‘:’ means “has type” and ‘::’ means “cons.”</a:t>
            </a:r>
          </a:p>
          <a:p>
            <a:pPr eaLnBrk="1" hangingPunct="1"/>
            <a:endParaRPr lang="en-US" smtClean="0"/>
          </a:p>
          <a:p>
            <a:pPr eaLnBrk="1" hangingPunct="1"/>
            <a:r>
              <a:rPr lang="en-US" smtClean="0"/>
              <a:t>In Haskell, lower case types are type variables, such as the type ‘a’ in the type of [].   In ML, type variables are preceeded by a tick: ‘a.</a:t>
            </a:r>
          </a:p>
        </p:txBody>
      </p:sp>
      <p:sp>
        <p:nvSpPr>
          <p:cNvPr id="4" name="Slide Number Placeholder 3"/>
          <p:cNvSpPr>
            <a:spLocks noGrp="1"/>
          </p:cNvSpPr>
          <p:nvPr>
            <p:ph type="sldNum" sz="quarter" idx="5"/>
          </p:nvPr>
        </p:nvSpPr>
        <p:spPr/>
        <p:txBody>
          <a:bodyPr/>
          <a:lstStyle/>
          <a:p>
            <a:pPr>
              <a:defRPr/>
            </a:pPr>
            <a:fld id="{21FD150D-7288-2045-ABDB-173A26890041}" type="slidenum">
              <a:rPr lang="en-GB" smtClean="0"/>
              <a:pPr>
                <a:defRPr/>
              </a:pPr>
              <a:t>36</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D37C9A-7E7B-7F49-B6F6-96B811F0C288}" type="slidenum">
              <a:rPr lang="en-GB" smtClean="0"/>
              <a:pPr>
                <a:defRPr/>
              </a:pPr>
              <a:t>37</a:t>
            </a:fld>
            <a:endParaRPr lang="en-GB"/>
          </a:p>
        </p:txBody>
      </p:sp>
    </p:spTree>
    <p:extLst>
      <p:ext uri="{BB962C8B-B14F-4D97-AF65-F5344CB8AC3E}">
        <p14:creationId xmlns="" xmlns:p14="http://schemas.microsoft.com/office/powerpoint/2010/main" val="2549828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In Haskell, putting parens around an infix operator converts that operator to be an ordinary function.</a:t>
            </a:r>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BD26F-3A9D-094A-BBCD-0E1A918AD89D}" type="slidenum">
              <a:rPr lang="en-GB" smtClean="0">
                <a:ea typeface="ＭＳ Ｐゴシック" charset="-128"/>
                <a:cs typeface="ＭＳ Ｐゴシック" charset="-128"/>
              </a:rPr>
              <a:pPr fontAlgn="base">
                <a:spcBef>
                  <a:spcPct val="0"/>
                </a:spcBef>
                <a:spcAft>
                  <a:spcPct val="0"/>
                </a:spcAft>
                <a:defRPr/>
              </a:pPr>
              <a:t>50</a:t>
            </a:fld>
            <a:endParaRPr lang="en-GB" smtClean="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Putting ticks around a function converts the function to an infix operator.</a:t>
            </a:r>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5547DA-15AA-874A-A9E2-0A7E6AD31E8D}" type="slidenum">
              <a:rPr lang="en-GB" smtClean="0">
                <a:ea typeface="ＭＳ Ｐゴシック" charset="-128"/>
                <a:cs typeface="ＭＳ Ｐゴシック" charset="-128"/>
              </a:rPr>
              <a:pPr fontAlgn="base">
                <a:spcBef>
                  <a:spcPct val="0"/>
                </a:spcBef>
                <a:spcAft>
                  <a:spcPct val="0"/>
                </a:spcAft>
                <a:defRPr/>
              </a:pPr>
              <a:t>51</a:t>
            </a:fld>
            <a:endParaRPr lang="en-GB" smtClean="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8B2343-58B2-1844-9959-E55CB74BDBD9}" type="slidenum">
              <a:rPr lang="en-GB" smtClean="0">
                <a:ea typeface="ＭＳ Ｐゴシック" charset="-128"/>
                <a:cs typeface="ＭＳ Ｐゴシック" charset="-128"/>
              </a:rPr>
              <a:pPr fontAlgn="base">
                <a:spcBef>
                  <a:spcPct val="0"/>
                </a:spcBef>
                <a:spcAft>
                  <a:spcPct val="0"/>
                </a:spcAft>
                <a:defRPr/>
              </a:pPr>
              <a:t>52</a:t>
            </a:fld>
            <a:endParaRPr lang="en-GB" smtClean="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FEBD2E-BA0C-A046-B357-92219E5AACCD}" type="slidenum">
              <a:rPr lang="en-GB" smtClean="0">
                <a:ea typeface="ＭＳ Ｐゴシック" charset="-128"/>
                <a:cs typeface="ＭＳ Ｐゴシック" charset="-128"/>
              </a:rPr>
              <a:pPr fontAlgn="base">
                <a:spcBef>
                  <a:spcPct val="0"/>
                </a:spcBef>
                <a:spcAft>
                  <a:spcPct val="0"/>
                </a:spcAft>
                <a:defRPr/>
              </a:pPr>
              <a:t>60</a:t>
            </a:fld>
            <a:endParaRPr lang="en-GB" smtClean="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10DF13-66AA-0D45-8F08-FA2984098C7D}" type="slidenum">
              <a:rPr lang="en-GB" smtClean="0">
                <a:ea typeface="ＭＳ Ｐゴシック" charset="-128"/>
                <a:cs typeface="ＭＳ Ｐゴシック" charset="-128"/>
              </a:rPr>
              <a:pPr fontAlgn="base">
                <a:spcBef>
                  <a:spcPct val="0"/>
                </a:spcBef>
                <a:spcAft>
                  <a:spcPct val="0"/>
                </a:spcAft>
                <a:defRPr/>
              </a:pPr>
              <a:t>61</a:t>
            </a:fld>
            <a:endParaRPr lang="en-GB" smtClean="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DEB62F-E50F-B14A-AB29-AE1BFBC16552}" type="slidenum">
              <a:rPr lang="en-GB" smtClean="0">
                <a:ea typeface="ＭＳ Ｐゴシック" charset="-128"/>
                <a:cs typeface="ＭＳ Ｐゴシック" charset="-128"/>
              </a:rPr>
              <a:pPr fontAlgn="base">
                <a:spcBef>
                  <a:spcPct val="0"/>
                </a:spcBef>
                <a:spcAft>
                  <a:spcPct val="0"/>
                </a:spcAft>
                <a:defRPr/>
              </a:pPr>
              <a:t>62</a:t>
            </a:fld>
            <a:endParaRPr lang="en-GB" smtClean="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It may seem like programming languages never change.  That the language you are programming in today is the same as yesterday, and it will always be that way.  However, programming languages do change, and have changed quite significantly over the past 50 years.  And not just in terms of minor things like syntax!  Programming language researchers have made significant strides in developing better programming languages.  To appreciate this development, we’re going to spend a little time looking back at some of the languages in use 20 to 50 years ago to see where we’ve come from.  We’re also going to spend some time looking at Haskell, which is a programming language at the forefront of language research, ahead of main-stream languages, so you can see where we might be going. </a:t>
            </a:r>
          </a:p>
          <a:p>
            <a:pPr eaLnBrk="1" hangingPunct="1"/>
            <a:endParaRPr lang="en-US" dirty="0" smtClean="0"/>
          </a:p>
          <a:p>
            <a:pPr eaLnBrk="1" hangingPunct="1"/>
            <a:r>
              <a:rPr lang="en-US" dirty="0" smtClean="0"/>
              <a:t>Graph</a:t>
            </a:r>
            <a:r>
              <a:rPr lang="en-US" baseline="0" dirty="0" smtClean="0"/>
              <a:t> roughly breaks down by decade.  Lisp late 50s, </a:t>
            </a:r>
            <a:r>
              <a:rPr lang="en-US" baseline="0" dirty="0" err="1" smtClean="0"/>
              <a:t>Algol</a:t>
            </a:r>
            <a:r>
              <a:rPr lang="en-US" baseline="0" dirty="0" smtClean="0"/>
              <a:t> 60’s, Pascal &amp; C 70s, ML, Modula, C++, Smalltalk 80s, Haskell and Java 90s and on-going.  (Of course many languages not represented)</a:t>
            </a:r>
            <a:endParaRPr lang="en-US" dirty="0" smtClean="0"/>
          </a:p>
          <a:p>
            <a:pPr eaLnBrk="1" hangingPunct="1"/>
            <a:endParaRPr lang="en-US" dirty="0" smtClean="0"/>
          </a:p>
          <a:p>
            <a:pPr eaLnBrk="1" hangingPunct="1"/>
            <a:r>
              <a:rPr lang="en-US" sz="1200" kern="1200" dirty="0" smtClean="0">
                <a:solidFill>
                  <a:schemeClr val="tx1"/>
                </a:solidFill>
                <a:latin typeface="+mn-lt"/>
                <a:ea typeface="ＭＳ Ｐゴシック" charset="-128"/>
                <a:cs typeface="ＭＳ Ｐゴシック" charset="-128"/>
              </a:rPr>
              <a:t>C.A.R.</a:t>
            </a:r>
            <a:r>
              <a:rPr lang="en-US" sz="1200" kern="1200" baseline="0" dirty="0" smtClean="0">
                <a:solidFill>
                  <a:schemeClr val="tx1"/>
                </a:solidFill>
                <a:latin typeface="+mn-lt"/>
                <a:ea typeface="ＭＳ Ｐゴシック" charset="-128"/>
                <a:cs typeface="ＭＳ Ｐゴシック" charset="-128"/>
              </a:rPr>
              <a:t> Hoare: </a:t>
            </a:r>
            <a:r>
              <a:rPr lang="en-US" sz="1200" kern="1200" dirty="0" smtClean="0">
                <a:solidFill>
                  <a:schemeClr val="tx1"/>
                </a:solidFill>
                <a:latin typeface="+mn-lt"/>
                <a:ea typeface="ＭＳ Ｐゴシック" charset="-128"/>
                <a:cs typeface="ＭＳ Ｐゴシック" charset="-128"/>
              </a:rPr>
              <a:t>Here is a language so far ahead of its time, that it was not only an improvement on its predecessors, but also on nearly all its successors.</a:t>
            </a:r>
          </a:p>
          <a:p>
            <a:pPr eaLnBrk="1" hangingPunct="1"/>
            <a:endParaRPr lang="en-US" sz="1200" kern="1200" dirty="0" smtClean="0">
              <a:solidFill>
                <a:schemeClr val="tx1"/>
              </a:solidFill>
              <a:latin typeface="+mn-lt"/>
              <a:ea typeface="ＭＳ Ｐゴシック" charset="-128"/>
              <a:cs typeface="ＭＳ Ｐゴシック" charset="-128"/>
            </a:endParaRPr>
          </a:p>
          <a:p>
            <a:pPr eaLnBrk="1" hangingPunct="1"/>
            <a:r>
              <a:rPr lang="en-US" sz="1200" kern="1200" dirty="0" smtClean="0">
                <a:solidFill>
                  <a:schemeClr val="tx1"/>
                </a:solidFill>
                <a:latin typeface="+mn-lt"/>
                <a:ea typeface="ＭＳ Ｐゴシック" charset="-128"/>
                <a:cs typeface="ＭＳ Ｐゴシック" charset="-128"/>
              </a:rPr>
              <a:t>LISP: astonishingly</a:t>
            </a:r>
            <a:r>
              <a:rPr lang="en-US" sz="1200" kern="1200" baseline="0" dirty="0" smtClean="0">
                <a:solidFill>
                  <a:schemeClr val="tx1"/>
                </a:solidFill>
                <a:latin typeface="+mn-lt"/>
                <a:ea typeface="ＭＳ Ｐゴシック" charset="-128"/>
                <a:cs typeface="ＭＳ Ｐゴシック" charset="-128"/>
              </a:rPr>
              <a:t> modern compared to other languages of the time; needed decades for machine power to catch up to the power of the language.</a:t>
            </a:r>
          </a:p>
          <a:p>
            <a:pPr eaLnBrk="1" hangingPunct="1"/>
            <a:endParaRPr lang="en-US" sz="1200" kern="1200" baseline="0" dirty="0" smtClean="0">
              <a:solidFill>
                <a:schemeClr val="tx1"/>
              </a:solidFill>
              <a:latin typeface="+mn-lt"/>
              <a:ea typeface="ＭＳ Ｐゴシック" charset="-128"/>
              <a:cs typeface="ＭＳ Ｐゴシック" charset="-128"/>
            </a:endParaRPr>
          </a:p>
          <a:p>
            <a:pPr eaLnBrk="1" hangingPunct="1"/>
            <a:r>
              <a:rPr lang="en-US" sz="1200" kern="1200" baseline="0" dirty="0" smtClean="0">
                <a:solidFill>
                  <a:schemeClr val="tx1"/>
                </a:solidFill>
                <a:latin typeface="+mn-lt"/>
                <a:ea typeface="ＭＳ Ｐゴシック" charset="-128"/>
                <a:cs typeface="ＭＳ Ｐゴシック" charset="-128"/>
              </a:rPr>
              <a:t>languages are designed with a set of world assumptions; when those assumptions change, “best” language can also change.</a:t>
            </a:r>
          </a:p>
          <a:p>
            <a:pPr eaLnBrk="1" hangingPunct="1"/>
            <a:r>
              <a:rPr lang="en-US" sz="1200" kern="1200" baseline="0" dirty="0" smtClean="0">
                <a:solidFill>
                  <a:schemeClr val="tx1"/>
                </a:solidFill>
                <a:latin typeface="+mn-lt"/>
                <a:ea typeface="ＭＳ Ｐゴシック" charset="-128"/>
                <a:cs typeface="ＭＳ Ｐゴシック" charset="-128"/>
              </a:rPr>
              <a:t>why do language research when there is C++?</a:t>
            </a:r>
          </a:p>
          <a:p>
            <a:pPr eaLnBrk="1" hangingPunct="1"/>
            <a:r>
              <a:rPr lang="en-US" sz="1200" kern="1200" baseline="0" dirty="0" smtClean="0">
                <a:solidFill>
                  <a:schemeClr val="tx1"/>
                </a:solidFill>
                <a:latin typeface="+mn-lt"/>
                <a:ea typeface="ＭＳ Ｐゴシック" charset="-128"/>
                <a:cs typeface="ＭＳ Ｐゴシック" charset="-128"/>
              </a:rPr>
              <a:t>ex: garbage collection</a:t>
            </a:r>
          </a:p>
          <a:p>
            <a:pPr eaLnBrk="1" hangingPunct="1"/>
            <a:r>
              <a:rPr lang="en-US" sz="1200" kern="1200" baseline="0" dirty="0" smtClean="0">
                <a:solidFill>
                  <a:schemeClr val="tx1"/>
                </a:solidFill>
                <a:latin typeface="+mn-lt"/>
                <a:ea typeface="ＭＳ Ｐゴシック" charset="-128"/>
                <a:cs typeface="ＭＳ Ｐゴシック" charset="-128"/>
              </a:rPr>
              <a:t>cost of software: hardware cost to </a:t>
            </a:r>
            <a:r>
              <a:rPr lang="en-US" sz="1200" kern="1200" baseline="0" dirty="0" err="1" smtClean="0">
                <a:solidFill>
                  <a:schemeClr val="tx1"/>
                </a:solidFill>
                <a:latin typeface="+mn-lt"/>
                <a:ea typeface="ＭＳ Ｐゴシック" charset="-128"/>
                <a:cs typeface="ＭＳ Ｐゴシック" charset="-128"/>
              </a:rPr>
              <a:t>peoplecosts</a:t>
            </a:r>
            <a:endParaRPr lang="en-US" dirty="0" smtClean="0"/>
          </a:p>
        </p:txBody>
      </p:sp>
      <p:sp>
        <p:nvSpPr>
          <p:cNvPr id="4" name="Slide Number Placeholder 3"/>
          <p:cNvSpPr>
            <a:spLocks noGrp="1"/>
          </p:cNvSpPr>
          <p:nvPr>
            <p:ph type="sldNum" sz="quarter" idx="5"/>
          </p:nvPr>
        </p:nvSpPr>
        <p:spPr/>
        <p:txBody>
          <a:bodyPr/>
          <a:lstStyle/>
          <a:p>
            <a:pPr>
              <a:defRPr/>
            </a:pPr>
            <a:fld id="{E2343C3F-0308-9546-8DD0-CB983CBA64D3}" type="slidenum">
              <a:rPr lang="en-GB" smtClean="0"/>
              <a:pPr>
                <a:defRPr/>
              </a:pPr>
              <a:t>20</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92CA6F-1BFE-BF4A-8823-920D893F08EA}" type="slidenum">
              <a:rPr lang="en-GB" smtClean="0">
                <a:ea typeface="ＭＳ Ｐゴシック" charset="-128"/>
                <a:cs typeface="ＭＳ Ｐゴシック" charset="-128"/>
              </a:rPr>
              <a:pPr fontAlgn="base">
                <a:spcBef>
                  <a:spcPct val="0"/>
                </a:spcBef>
                <a:spcAft>
                  <a:spcPct val="0"/>
                </a:spcAft>
                <a:defRPr/>
              </a:pPr>
              <a:t>63</a:t>
            </a:fld>
            <a:endParaRPr lang="en-GB" smtClean="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634D94-A942-E746-BAC5-97B3BA034A17}" type="slidenum">
              <a:rPr lang="en-GB" smtClean="0">
                <a:ea typeface="ＭＳ Ｐゴシック" charset="-128"/>
                <a:cs typeface="ＭＳ Ｐゴシック" charset="-128"/>
              </a:rPr>
              <a:pPr fontAlgn="base">
                <a:spcBef>
                  <a:spcPct val="0"/>
                </a:spcBef>
                <a:spcAft>
                  <a:spcPct val="0"/>
                </a:spcAft>
                <a:defRPr/>
              </a:pPr>
              <a:t>64</a:t>
            </a:fld>
            <a:endParaRPr lang="en-GB" smtClean="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Odd syntax: comes from how</a:t>
            </a:r>
            <a:r>
              <a:rPr lang="en-US" baseline="0" dirty="0" smtClean="0"/>
              <a:t> they knew how to parse with extremely limited memory.</a:t>
            </a:r>
          </a:p>
          <a:p>
            <a:r>
              <a:rPr lang="en-US" baseline="0" dirty="0" smtClean="0"/>
              <a:t>very difficult to optimize C code because so much about the underlying machine is exposed to the programmer.  compiler can only make changes that the programmer can’t distinguish, because otherwise, the behavior of the program might change in unacceptable ways.    Programmers responsibility to write fast code.</a:t>
            </a:r>
            <a:endParaRPr lang="en-US" dirty="0" smtClean="0"/>
          </a:p>
          <a:p>
            <a:endParaRPr lang="en-US" dirty="0" smtClean="0"/>
          </a:p>
          <a:p>
            <a:r>
              <a:rPr lang="en-US" dirty="0" smtClean="0"/>
              <a:t>How many of you have written a little C code?  a lot of C code?</a:t>
            </a:r>
            <a:endParaRPr lang="en-US" dirty="0"/>
          </a:p>
        </p:txBody>
      </p:sp>
      <p:sp>
        <p:nvSpPr>
          <p:cNvPr id="4" name="Slide Number Placeholder 3"/>
          <p:cNvSpPr>
            <a:spLocks noGrp="1"/>
          </p:cNvSpPr>
          <p:nvPr>
            <p:ph type="sldNum" sz="quarter" idx="10"/>
          </p:nvPr>
        </p:nvSpPr>
        <p:spPr/>
        <p:txBody>
          <a:bodyPr/>
          <a:lstStyle/>
          <a:p>
            <a:pPr>
              <a:defRPr/>
            </a:pPr>
            <a:fld id="{E0D37C9A-7E7B-7F49-B6F6-96B811F0C288}" type="slidenum">
              <a:rPr lang="en-GB" smtClean="0"/>
              <a:pPr>
                <a:defRPr/>
              </a:pPr>
              <a:t>21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many years,</a:t>
            </a:r>
            <a:r>
              <a:rPr lang="en-US" baseline="0" dirty="0" smtClean="0"/>
              <a:t> ML served as the language in which most research into type systems was done. </a:t>
            </a:r>
          </a:p>
          <a:p>
            <a:r>
              <a:rPr lang="en-US" baseline="0" dirty="0" smtClean="0"/>
              <a:t>How many of you have programmed a little in ML?  a lot?</a:t>
            </a:r>
            <a:endParaRPr lang="en-US" dirty="0"/>
          </a:p>
        </p:txBody>
      </p:sp>
      <p:sp>
        <p:nvSpPr>
          <p:cNvPr id="4" name="Slide Number Placeholder 3"/>
          <p:cNvSpPr>
            <a:spLocks noGrp="1"/>
          </p:cNvSpPr>
          <p:nvPr>
            <p:ph type="sldNum" sz="quarter" idx="10"/>
          </p:nvPr>
        </p:nvSpPr>
        <p:spPr/>
        <p:txBody>
          <a:bodyPr/>
          <a:lstStyle/>
          <a:p>
            <a:pPr>
              <a:defRPr/>
            </a:pPr>
            <a:fld id="{E0D37C9A-7E7B-7F49-B6F6-96B811F0C288}" type="slidenum">
              <a:rPr lang="en-GB" smtClean="0"/>
              <a:pPr>
                <a:defRPr/>
              </a:pPr>
              <a:t>22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FD4BEA-EF72-E64D-AD55-D06A83D8E39A}" type="slidenum">
              <a:rPr lang="en-GB" smtClean="0">
                <a:ea typeface="ＭＳ Ｐゴシック" charset="-128"/>
                <a:cs typeface="ＭＳ Ｐゴシック" charset="-128"/>
              </a:rPr>
              <a:pPr fontAlgn="base">
                <a:spcBef>
                  <a:spcPct val="0"/>
                </a:spcBef>
                <a:spcAft>
                  <a:spcPct val="0"/>
                </a:spcAft>
                <a:defRPr/>
              </a:pPr>
              <a:t>23</a:t>
            </a:fld>
            <a:endParaRPr lang="en-GB" smtClean="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5BAD5C-AC9D-494E-9807-A823055BC24D}" type="slidenum">
              <a:rPr lang="en-GB" smtClean="0">
                <a:ea typeface="ＭＳ Ｐゴシック" charset="-128"/>
                <a:cs typeface="ＭＳ Ｐゴシック" charset="-128"/>
              </a:rPr>
              <a:pPr fontAlgn="base">
                <a:spcBef>
                  <a:spcPct val="0"/>
                </a:spcBef>
                <a:spcAft>
                  <a:spcPct val="0"/>
                </a:spcAft>
                <a:defRPr/>
              </a:pPr>
              <a:t>25</a:t>
            </a:fld>
            <a:endParaRPr lang="en-GB" smtClean="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Sea change: the</a:t>
            </a:r>
            <a:r>
              <a:rPr lang="en-GB" baseline="0" dirty="0" smtClean="0"/>
              <a:t> rise of multi-core and much more parallel programming likely to make minimizing state much more important.</a:t>
            </a:r>
            <a:endParaRPr lang="en-GB"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BE3AEC-7292-6840-A979-5075D99D9457}" type="slidenum">
              <a:rPr lang="en-GB" smtClean="0">
                <a:ea typeface="ＭＳ Ｐゴシック" charset="-128"/>
                <a:cs typeface="ＭＳ Ｐゴシック" charset="-128"/>
              </a:rPr>
              <a:pPr fontAlgn="base">
                <a:spcBef>
                  <a:spcPct val="0"/>
                </a:spcBef>
                <a:spcAft>
                  <a:spcPct val="0"/>
                </a:spcAft>
                <a:defRPr/>
              </a:pPr>
              <a:t>26</a:t>
            </a:fld>
            <a:endParaRPr lang="en-GB" smtClean="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795761-83F6-E34F-8E37-53C0F5369074}" type="slidenum">
              <a:rPr lang="en-GB">
                <a:ea typeface="ＭＳ Ｐゴシック" charset="-128"/>
                <a:cs typeface="ＭＳ Ｐゴシック" charset="-128"/>
              </a:rPr>
              <a:pPr fontAlgn="base">
                <a:spcBef>
                  <a:spcPct val="0"/>
                </a:spcBef>
                <a:spcAft>
                  <a:spcPct val="0"/>
                </a:spcAft>
                <a:defRPr/>
              </a:pPr>
              <a:t>27</a:t>
            </a:fld>
            <a:endParaRPr lang="en-GB">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243AA6-AD4A-9F47-B737-B2799F4DB2F1}" type="slidenum">
              <a:rPr lang="en-GB">
                <a:ea typeface="ＭＳ Ｐゴシック" charset="-128"/>
                <a:cs typeface="ＭＳ Ｐゴシック" charset="-128"/>
              </a:rPr>
              <a:pPr fontAlgn="base">
                <a:spcBef>
                  <a:spcPct val="0"/>
                </a:spcBef>
                <a:spcAft>
                  <a:spcPct val="0"/>
                </a:spcAft>
                <a:defRPr/>
              </a:pPr>
              <a:t>28</a:t>
            </a:fld>
            <a:endParaRPr lang="en-GB">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F4B746CE-E588-DB44-A097-36F0F544C3AC}" type="datetime1">
              <a:rPr lang="en-US" smtClean="0"/>
              <a:pPr>
                <a:defRPr/>
              </a:pPr>
              <a:t>19-Mar-12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162B3F-247C-4349-821C-16FF30DFBDA0}" type="slidenum">
              <a:rPr lang="en-US" smtClean="0"/>
              <a:pPr>
                <a:defRPr/>
              </a:pPr>
              <a:t>‹#›</a:t>
            </a:fld>
            <a:endParaRPr lang="en-US"/>
          </a:p>
        </p:txBody>
      </p:sp>
    </p:spTree>
    <p:extLst>
      <p:ext uri="{BB962C8B-B14F-4D97-AF65-F5344CB8AC3E}">
        <p14:creationId xmlns="" xmlns:p14="http://schemas.microsoft.com/office/powerpoint/2010/main" val="188703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EE1DA7B-952F-8B4F-B5A0-1BF138D325F8}" type="datetime1">
              <a:rPr lang="en-US" smtClean="0"/>
              <a:pPr>
                <a:defRPr/>
              </a:pPr>
              <a:t>19-Mar-12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55F530-52B1-C343-9E0A-9980BDAB1114}" type="slidenum">
              <a:rPr lang="en-US" smtClean="0"/>
              <a:pPr>
                <a:defRPr/>
              </a:pPr>
              <a:t>‹#›</a:t>
            </a:fld>
            <a:endParaRPr lang="en-US"/>
          </a:p>
        </p:txBody>
      </p:sp>
    </p:spTree>
    <p:extLst>
      <p:ext uri="{BB962C8B-B14F-4D97-AF65-F5344CB8AC3E}">
        <p14:creationId xmlns="" xmlns:p14="http://schemas.microsoft.com/office/powerpoint/2010/main" val="225908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E8FADA1-300E-2D49-AB64-C8A3A54B64B7}" type="datetime1">
              <a:rPr lang="en-US" smtClean="0"/>
              <a:pPr>
                <a:defRPr/>
              </a:pPr>
              <a:t>19-Mar-12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2566A1-10EC-6143-A961-151FDC8291B9}" type="slidenum">
              <a:rPr lang="en-US" smtClean="0"/>
              <a:pPr>
                <a:defRPr/>
              </a:pPr>
              <a:t>‹#›</a:t>
            </a:fld>
            <a:endParaRPr lang="en-US"/>
          </a:p>
        </p:txBody>
      </p:sp>
    </p:spTree>
    <p:extLst>
      <p:ext uri="{BB962C8B-B14F-4D97-AF65-F5344CB8AC3E}">
        <p14:creationId xmlns="" xmlns:p14="http://schemas.microsoft.com/office/powerpoint/2010/main" val="296555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746C3140-5D4F-6C4D-8918-5830C97A7749}" type="datetime1">
              <a:rPr lang="en-US" smtClean="0"/>
              <a:pPr>
                <a:defRPr/>
              </a:pPr>
              <a:t>19-Mar-12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E520400-76B4-B148-BE76-DEE492AB89F7}" type="slidenum">
              <a:rPr lang="en-US" smtClean="0"/>
              <a:pPr>
                <a:defRPr/>
              </a:pPr>
              <a:t>‹#›</a:t>
            </a:fld>
            <a:endParaRPr lang="en-US"/>
          </a:p>
        </p:txBody>
      </p:sp>
    </p:spTree>
    <p:extLst>
      <p:ext uri="{BB962C8B-B14F-4D97-AF65-F5344CB8AC3E}">
        <p14:creationId xmlns="" xmlns:p14="http://schemas.microsoft.com/office/powerpoint/2010/main" val="169081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72DCAAA-6B83-4E4B-B84C-49947F341261}" type="datetime1">
              <a:rPr lang="en-US" smtClean="0"/>
              <a:pPr>
                <a:defRPr/>
              </a:pPr>
              <a:t>19-Mar-12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93C6FE-FA80-7348-A2AF-DDCBACAB30AC}" type="slidenum">
              <a:rPr lang="en-US" smtClean="0"/>
              <a:pPr>
                <a:defRPr/>
              </a:pPr>
              <a:t>‹#›</a:t>
            </a:fld>
            <a:endParaRPr lang="en-US"/>
          </a:p>
        </p:txBody>
      </p:sp>
    </p:spTree>
    <p:extLst>
      <p:ext uri="{BB962C8B-B14F-4D97-AF65-F5344CB8AC3E}">
        <p14:creationId xmlns="" xmlns:p14="http://schemas.microsoft.com/office/powerpoint/2010/main" val="51540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96EE2DD-EA47-BA46-9E02-297D10F5D4C0}" type="datetime1">
              <a:rPr lang="en-US" smtClean="0"/>
              <a:pPr>
                <a:defRPr/>
              </a:pPr>
              <a:t>19-Mar-12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5B39EE-AF88-0B43-A2E0-5E087DAC49B2}" type="slidenum">
              <a:rPr lang="en-US" smtClean="0"/>
              <a:pPr>
                <a:defRPr/>
              </a:pPr>
              <a:t>‹#›</a:t>
            </a:fld>
            <a:endParaRPr lang="en-US"/>
          </a:p>
        </p:txBody>
      </p:sp>
    </p:spTree>
    <p:extLst>
      <p:ext uri="{BB962C8B-B14F-4D97-AF65-F5344CB8AC3E}">
        <p14:creationId xmlns="" xmlns:p14="http://schemas.microsoft.com/office/powerpoint/2010/main" val="3101374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0F0A796-FBD1-A141-B981-C4BBD5058AA7}" type="datetime1">
              <a:rPr lang="en-US" smtClean="0"/>
              <a:pPr>
                <a:defRPr/>
              </a:pPr>
              <a:t>19-Mar-12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05F3490-1D84-6540-B66C-D0C136A33B32}" type="slidenum">
              <a:rPr lang="en-US" smtClean="0"/>
              <a:pPr>
                <a:defRPr/>
              </a:pPr>
              <a:t>‹#›</a:t>
            </a:fld>
            <a:endParaRPr lang="en-US"/>
          </a:p>
        </p:txBody>
      </p:sp>
    </p:spTree>
    <p:extLst>
      <p:ext uri="{BB962C8B-B14F-4D97-AF65-F5344CB8AC3E}">
        <p14:creationId xmlns="" xmlns:p14="http://schemas.microsoft.com/office/powerpoint/2010/main" val="256416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745FF05-C6A2-294E-9720-495D231690D4}" type="datetime1">
              <a:rPr lang="en-US" smtClean="0"/>
              <a:pPr>
                <a:defRPr/>
              </a:pPr>
              <a:t>19-Mar-12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E7204B2-3415-6E44-B41C-92021102FF00}" type="slidenum">
              <a:rPr lang="en-US" smtClean="0"/>
              <a:pPr>
                <a:defRPr/>
              </a:pPr>
              <a:t>‹#›</a:t>
            </a:fld>
            <a:endParaRPr lang="en-US"/>
          </a:p>
        </p:txBody>
      </p:sp>
    </p:spTree>
    <p:extLst>
      <p:ext uri="{BB962C8B-B14F-4D97-AF65-F5344CB8AC3E}">
        <p14:creationId xmlns="" xmlns:p14="http://schemas.microsoft.com/office/powerpoint/2010/main" val="176589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4996A5D-7483-054C-AA47-819D35F6E878}" type="datetime1">
              <a:rPr lang="en-US" smtClean="0"/>
              <a:pPr>
                <a:defRPr/>
              </a:pPr>
              <a:t>19-Mar-12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AD236A8-A57F-3642-AD03-4DC4A41A4AA4}" type="slidenum">
              <a:rPr lang="en-US" smtClean="0"/>
              <a:pPr>
                <a:defRPr/>
              </a:pPr>
              <a:t>‹#›</a:t>
            </a:fld>
            <a:endParaRPr lang="en-US"/>
          </a:p>
        </p:txBody>
      </p:sp>
    </p:spTree>
    <p:extLst>
      <p:ext uri="{BB962C8B-B14F-4D97-AF65-F5344CB8AC3E}">
        <p14:creationId xmlns="" xmlns:p14="http://schemas.microsoft.com/office/powerpoint/2010/main" val="35527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925F4C4-3158-CF45-99CF-9C70962BE6F8}" type="datetime1">
              <a:rPr lang="en-US" smtClean="0"/>
              <a:pPr>
                <a:defRPr/>
              </a:pPr>
              <a:t>19-Mar-12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82BCBA6-B327-8F4F-A5E4-88083F2A85E7}" type="slidenum">
              <a:rPr lang="en-US" smtClean="0"/>
              <a:pPr>
                <a:defRPr/>
              </a:pPr>
              <a:t>‹#›</a:t>
            </a:fld>
            <a:endParaRPr lang="en-US"/>
          </a:p>
        </p:txBody>
      </p:sp>
    </p:spTree>
    <p:extLst>
      <p:ext uri="{BB962C8B-B14F-4D97-AF65-F5344CB8AC3E}">
        <p14:creationId xmlns="" xmlns:p14="http://schemas.microsoft.com/office/powerpoint/2010/main" val="29064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C44953D-3ED3-034C-AD91-E86BDE477CA7}" type="datetime1">
              <a:rPr lang="en-US" smtClean="0"/>
              <a:pPr>
                <a:defRPr/>
              </a:pPr>
              <a:t>19-Mar-12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BC4B6BA-1338-F241-AB88-C965761E8BEC}" type="slidenum">
              <a:rPr lang="en-US" smtClean="0"/>
              <a:pPr>
                <a:defRPr/>
              </a:pPr>
              <a:t>‹#›</a:t>
            </a:fld>
            <a:endParaRPr lang="en-US"/>
          </a:p>
        </p:txBody>
      </p:sp>
    </p:spTree>
    <p:extLst>
      <p:ext uri="{BB962C8B-B14F-4D97-AF65-F5344CB8AC3E}">
        <p14:creationId xmlns="" xmlns:p14="http://schemas.microsoft.com/office/powerpoint/2010/main" val="136230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C81897-2B30-7F40-B85A-E69253A5EB7B}" type="datetime1">
              <a:rPr lang="en-US" smtClean="0"/>
              <a:pPr>
                <a:defRPr/>
              </a:pPr>
              <a:t>19-Mar-12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911D838-19D4-0047-AF23-D788E6E381CD}" type="slidenum">
              <a:rPr lang="en-US" smtClean="0"/>
              <a:pPr>
                <a:defRPr/>
              </a:pPr>
              <a:t>‹#›</a:t>
            </a:fld>
            <a:endParaRPr lang="en-US"/>
          </a:p>
        </p:txBody>
      </p:sp>
    </p:spTree>
    <p:extLst>
      <p:ext uri="{BB962C8B-B14F-4D97-AF65-F5344CB8AC3E}">
        <p14:creationId xmlns="" xmlns:p14="http://schemas.microsoft.com/office/powerpoint/2010/main" val="1563174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cse.chalmers.se/~rjmh/QuickCheck/manua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en.wikibooks.org/wiki/Haskell" TargetMode="External"/><Relationship Id="rId7" Type="http://schemas.openxmlformats.org/officeDocument/2006/relationships/hyperlink" Target="http://haskell.org/haskellwiki/Books_and_tutorial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haskell.org/haskellwiki/Category:Haskell" TargetMode="External"/><Relationship Id="rId5" Type="http://schemas.openxmlformats.org/officeDocument/2006/relationships/hyperlink" Target="http://haskell.org/haskellwiki/Research_papers" TargetMode="External"/><Relationship Id="rId4" Type="http://schemas.openxmlformats.org/officeDocument/2006/relationships/hyperlink" Target="http://haskell.org/haskellwiki/Blog_articles"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181100"/>
            <a:ext cx="8229600" cy="1828800"/>
          </a:xfrm>
        </p:spPr>
        <p:txBody>
          <a:bodyPr/>
          <a:lstStyle/>
          <a:p>
            <a:pPr eaLnBrk="1" fontAlgn="auto" hangingPunct="1">
              <a:spcAft>
                <a:spcPts val="0"/>
              </a:spcAft>
              <a:defRPr/>
            </a:pPr>
            <a:r>
              <a:rPr lang="en-GB" dirty="0" smtClean="0">
                <a:latin typeface="Chalkboard"/>
                <a:ea typeface="+mj-ea"/>
                <a:cs typeface="+mj-cs"/>
              </a:rPr>
              <a:t>Introduction to Haskell</a:t>
            </a:r>
            <a:endParaRPr lang="en-US" dirty="0">
              <a:latin typeface="Chalkboard"/>
              <a:ea typeface="+mj-ea"/>
              <a:cs typeface="+mj-cs"/>
            </a:endParaRPr>
          </a:p>
        </p:txBody>
      </p:sp>
      <p:sp>
        <p:nvSpPr>
          <p:cNvPr id="14339" name="Subtitle 2"/>
          <p:cNvSpPr>
            <a:spLocks noGrp="1"/>
          </p:cNvSpPr>
          <p:nvPr>
            <p:ph type="subTitle" idx="1"/>
          </p:nvPr>
        </p:nvSpPr>
        <p:spPr>
          <a:xfrm>
            <a:off x="1371600" y="3509963"/>
            <a:ext cx="6694714" cy="1227137"/>
          </a:xfrm>
        </p:spPr>
        <p:txBody>
          <a:bodyPr/>
          <a:lstStyle/>
          <a:p>
            <a:r>
              <a:rPr lang="en-GB" sz="2400" dirty="0" err="1" smtClean="0"/>
              <a:t>Mooly</a:t>
            </a:r>
            <a:r>
              <a:rPr lang="en-GB" sz="2400" dirty="0" smtClean="0"/>
              <a:t> </a:t>
            </a:r>
            <a:r>
              <a:rPr lang="en-GB" sz="2400" dirty="0" err="1" smtClean="0"/>
              <a:t>Sagiv</a:t>
            </a:r>
            <a:endParaRPr lang="en-GB" sz="2400" dirty="0" smtClean="0"/>
          </a:p>
          <a:p>
            <a:r>
              <a:rPr lang="en-GB" sz="2400" dirty="0" smtClean="0"/>
              <a:t>(original slides by Kathleen Fisher &amp; John Mitchell)</a:t>
            </a:r>
          </a:p>
        </p:txBody>
      </p:sp>
      <p:sp>
        <p:nvSpPr>
          <p:cNvPr id="7" name="Text Box 1028"/>
          <p:cNvSpPr txBox="1">
            <a:spLocks noChangeArrowheads="1"/>
          </p:cNvSpPr>
          <p:nvPr/>
        </p:nvSpPr>
        <p:spPr bwMode="auto">
          <a:xfrm>
            <a:off x="6781800" y="228600"/>
            <a:ext cx="20574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bg2"/>
                </a:solidFill>
                <a:latin typeface="Tahoma" pitchFamily="34" charset="0"/>
              </a:defRPr>
            </a:lvl1pPr>
            <a:lvl2pPr marL="742950" indent="-285750">
              <a:defRPr sz="2400">
                <a:solidFill>
                  <a:schemeClr val="bg2"/>
                </a:solidFill>
                <a:latin typeface="Tahoma" pitchFamily="34" charset="0"/>
              </a:defRPr>
            </a:lvl2pPr>
            <a:lvl3pPr marL="1143000" indent="-228600">
              <a:defRPr sz="2400">
                <a:solidFill>
                  <a:schemeClr val="bg2"/>
                </a:solidFill>
                <a:latin typeface="Tahoma" pitchFamily="34" charset="0"/>
              </a:defRPr>
            </a:lvl3pPr>
            <a:lvl4pPr marL="1600200" indent="-228600">
              <a:defRPr sz="2400">
                <a:solidFill>
                  <a:schemeClr val="bg2"/>
                </a:solidFill>
                <a:latin typeface="Tahoma" pitchFamily="34" charset="0"/>
              </a:defRPr>
            </a:lvl4pPr>
            <a:lvl5pPr marL="2057400" indent="-228600">
              <a:defRPr sz="2400">
                <a:solidFill>
                  <a:schemeClr val="bg2"/>
                </a:solidFill>
                <a:latin typeface="Tahoma" pitchFamily="34" charset="0"/>
              </a:defRPr>
            </a:lvl5pPr>
            <a:lvl6pPr marL="2514600" indent="-228600" algn="ctr" eaLnBrk="0" fontAlgn="base" hangingPunct="0">
              <a:spcBef>
                <a:spcPct val="20000"/>
              </a:spcBef>
              <a:spcAft>
                <a:spcPct val="0"/>
              </a:spcAft>
              <a:buClr>
                <a:schemeClr val="accent2"/>
              </a:buClr>
              <a:buChar char="•"/>
              <a:defRPr sz="2400">
                <a:solidFill>
                  <a:schemeClr val="bg2"/>
                </a:solidFill>
                <a:latin typeface="Tahoma" pitchFamily="34" charset="0"/>
              </a:defRPr>
            </a:lvl6pPr>
            <a:lvl7pPr marL="2971800" indent="-228600" algn="ctr" eaLnBrk="0" fontAlgn="base" hangingPunct="0">
              <a:spcBef>
                <a:spcPct val="20000"/>
              </a:spcBef>
              <a:spcAft>
                <a:spcPct val="0"/>
              </a:spcAft>
              <a:buClr>
                <a:schemeClr val="accent2"/>
              </a:buClr>
              <a:buChar char="•"/>
              <a:defRPr sz="2400">
                <a:solidFill>
                  <a:schemeClr val="bg2"/>
                </a:solidFill>
                <a:latin typeface="Tahoma" pitchFamily="34" charset="0"/>
              </a:defRPr>
            </a:lvl7pPr>
            <a:lvl8pPr marL="3429000" indent="-228600" algn="ctr" eaLnBrk="0" fontAlgn="base" hangingPunct="0">
              <a:spcBef>
                <a:spcPct val="20000"/>
              </a:spcBef>
              <a:spcAft>
                <a:spcPct val="0"/>
              </a:spcAft>
              <a:buClr>
                <a:schemeClr val="accent2"/>
              </a:buClr>
              <a:buChar char="•"/>
              <a:defRPr sz="2400">
                <a:solidFill>
                  <a:schemeClr val="bg2"/>
                </a:solidFill>
                <a:latin typeface="Tahoma" pitchFamily="34" charset="0"/>
              </a:defRPr>
            </a:lvl8pPr>
            <a:lvl9pPr marL="3886200" indent="-228600" algn="ctr" eaLnBrk="0" fontAlgn="base" hangingPunct="0">
              <a:spcBef>
                <a:spcPct val="20000"/>
              </a:spcBef>
              <a:spcAft>
                <a:spcPct val="0"/>
              </a:spcAft>
              <a:buClr>
                <a:schemeClr val="accent2"/>
              </a:buClr>
              <a:buChar char="•"/>
              <a:defRPr sz="2400">
                <a:solidFill>
                  <a:schemeClr val="bg2"/>
                </a:solidFill>
                <a:latin typeface="Tahoma" pitchFamily="34" charset="0"/>
              </a:defRPr>
            </a:lvl9pPr>
          </a:lstStyle>
          <a:p>
            <a:pPr>
              <a:spcBef>
                <a:spcPct val="50000"/>
              </a:spcBef>
              <a:buClrTx/>
              <a:buFontTx/>
              <a:buNone/>
            </a:pPr>
            <a:r>
              <a:rPr lang="en-US" dirty="0" smtClean="0">
                <a:solidFill>
                  <a:schemeClr val="tx1"/>
                </a:solidFill>
                <a:latin typeface="Arial" charset="0"/>
              </a:rPr>
              <a:t>Spring 2012</a:t>
            </a:r>
            <a:endParaRPr lang="en-US"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600" dirty="0" smtClean="0"/>
              <a:t>Lambda Calculus vs. JavaScript</a:t>
            </a:r>
          </a:p>
        </p:txBody>
      </p:sp>
      <p:sp>
        <p:nvSpPr>
          <p:cNvPr id="10" name="Rectangle 9"/>
          <p:cNvSpPr/>
          <p:nvPr/>
        </p:nvSpPr>
        <p:spPr>
          <a:xfrm>
            <a:off x="1578465" y="2231962"/>
            <a:ext cx="1867819" cy="584775"/>
          </a:xfrm>
          <a:prstGeom prst="rect">
            <a:avLst/>
          </a:prstGeom>
        </p:spPr>
        <p:txBody>
          <a:bodyPr wrap="none">
            <a:spAutoFit/>
          </a:bodyPr>
          <a:lstStyle/>
          <a:p>
            <a:r>
              <a:rPr lang="en-US" sz="3200" dirty="0" smtClean="0">
                <a:sym typeface="Symbol" pitchFamily="18" charset="2"/>
              </a:rPr>
              <a:t>( x. x) y </a:t>
            </a:r>
            <a:endParaRPr lang="en-US" sz="3200" dirty="0"/>
          </a:p>
        </p:txBody>
      </p:sp>
      <p:sp>
        <p:nvSpPr>
          <p:cNvPr id="11" name="Rectangle 10"/>
          <p:cNvSpPr/>
          <p:nvPr/>
        </p:nvSpPr>
        <p:spPr>
          <a:xfrm>
            <a:off x="3744775" y="2319046"/>
            <a:ext cx="4241867" cy="523220"/>
          </a:xfrm>
          <a:prstGeom prst="rect">
            <a:avLst/>
          </a:prstGeom>
        </p:spPr>
        <p:txBody>
          <a:bodyPr wrap="none">
            <a:spAutoFit/>
          </a:bodyPr>
          <a:lstStyle/>
          <a:p>
            <a:r>
              <a:rPr lang="en-US" sz="2800" dirty="0" smtClean="0">
                <a:sym typeface="Symbol" pitchFamily="18" charset="2"/>
              </a:rPr>
              <a:t>(function (x) {return x;}) y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04850" y="0"/>
            <a:ext cx="7772400" cy="1143000"/>
          </a:xfrm>
        </p:spPr>
        <p:txBody>
          <a:bodyPr>
            <a:normAutofit fontScale="90000"/>
          </a:bodyPr>
          <a:lstStyle/>
          <a:p>
            <a:r>
              <a:rPr lang="en-US" sz="2800" dirty="0" smtClean="0"/>
              <a:t>Programming in the Lambda Calculus</a:t>
            </a:r>
            <a:br>
              <a:rPr lang="en-US" sz="2800" dirty="0" smtClean="0"/>
            </a:br>
            <a:r>
              <a:rPr lang="en-US" sz="2800" dirty="0" smtClean="0"/>
              <a:t>M</a:t>
            </a:r>
            <a:r>
              <a:rPr lang="en-US" sz="2800" dirty="0" smtClean="0">
                <a:cs typeface="Times New Roman" pitchFamily="18" charset="0"/>
              </a:rPr>
              <a:t>ultiple arguments</a:t>
            </a:r>
            <a:br>
              <a:rPr lang="en-US" sz="2800" dirty="0" smtClean="0">
                <a:cs typeface="Times New Roman" pitchFamily="18" charset="0"/>
              </a:rPr>
            </a:br>
            <a:endParaRPr lang="en-US" sz="2800" dirty="0" smtClean="0"/>
          </a:p>
        </p:txBody>
      </p:sp>
      <p:sp>
        <p:nvSpPr>
          <p:cNvPr id="729091" name="Rectangle 3"/>
          <p:cNvSpPr>
            <a:spLocks noGrp="1" noChangeArrowheads="1"/>
          </p:cNvSpPr>
          <p:nvPr>
            <p:ph type="body" idx="1"/>
          </p:nvPr>
        </p:nvSpPr>
        <p:spPr>
          <a:xfrm>
            <a:off x="695325" y="857250"/>
            <a:ext cx="8070850" cy="1309007"/>
          </a:xfrm>
        </p:spPr>
        <p:txBody>
          <a:bodyPr>
            <a:normAutofit/>
          </a:bodyPr>
          <a:lstStyle/>
          <a:p>
            <a:pPr>
              <a:lnSpc>
                <a:spcPct val="80000"/>
              </a:lnSpc>
            </a:pPr>
            <a:r>
              <a:rPr lang="en-US" sz="2400" dirty="0" smtClean="0">
                <a:solidFill>
                  <a:schemeClr val="tx1"/>
                </a:solidFill>
                <a:cs typeface="Times New Roman" pitchFamily="18" charset="0"/>
                <a:sym typeface="Symbol" pitchFamily="18" charset="2"/>
              </a:rPr>
              <a:t>f= (x, y). </a:t>
            </a:r>
            <a:r>
              <a:rPr lang="en-US" sz="2400" dirty="0" smtClean="0">
                <a:cs typeface="Times New Roman" pitchFamily="18" charset="0"/>
                <a:sym typeface="Symbol" pitchFamily="18" charset="2"/>
              </a:rPr>
              <a:t>s</a:t>
            </a:r>
            <a:endParaRPr lang="en-US" sz="2400" dirty="0" smtClean="0">
              <a:solidFill>
                <a:schemeClr val="tx1"/>
              </a:solidFill>
              <a:cs typeface="Times New Roman" pitchFamily="18" charset="0"/>
              <a:sym typeface="Symbol" pitchFamily="18" charset="2"/>
            </a:endParaRPr>
          </a:p>
          <a:p>
            <a:pPr>
              <a:lnSpc>
                <a:spcPct val="80000"/>
              </a:lnSpc>
            </a:pPr>
            <a:r>
              <a:rPr lang="en-US" sz="2400" dirty="0" smtClean="0">
                <a:cs typeface="Times New Roman" pitchFamily="18" charset="0"/>
                <a:sym typeface="Symbol" pitchFamily="18" charset="2"/>
              </a:rPr>
              <a:t>Currying</a:t>
            </a:r>
          </a:p>
          <a:p>
            <a:pPr>
              <a:lnSpc>
                <a:spcPct val="80000"/>
              </a:lnSpc>
            </a:pPr>
            <a:r>
              <a:rPr lang="en-US" sz="2400" dirty="0" smtClean="0">
                <a:cs typeface="Times New Roman" pitchFamily="18" charset="0"/>
                <a:sym typeface="Symbol" pitchFamily="18" charset="2"/>
              </a:rPr>
              <a:t>f</a:t>
            </a:r>
            <a:r>
              <a:rPr lang="en-US" sz="2400" dirty="0" smtClean="0">
                <a:solidFill>
                  <a:schemeClr val="tx1"/>
                </a:solidFill>
                <a:cs typeface="Times New Roman" pitchFamily="18" charset="0"/>
                <a:sym typeface="Symbol"/>
              </a:rPr>
              <a:t>=</a:t>
            </a:r>
            <a:r>
              <a:rPr lang="en-US" sz="2400" dirty="0" smtClean="0">
                <a:solidFill>
                  <a:schemeClr val="tx1"/>
                </a:solidFill>
                <a:cs typeface="Times New Roman" pitchFamily="18" charset="0"/>
                <a:sym typeface="Symbol" pitchFamily="18" charset="2"/>
              </a:rPr>
              <a:t> x. </a:t>
            </a:r>
            <a:r>
              <a:rPr lang="en-US" sz="2400" dirty="0" err="1" smtClean="0">
                <a:solidFill>
                  <a:schemeClr val="tx1"/>
                </a:solidFill>
                <a:cs typeface="Times New Roman" pitchFamily="18" charset="0"/>
                <a:sym typeface="Symbol" pitchFamily="18" charset="2"/>
              </a:rPr>
              <a:t>y.s</a:t>
            </a:r>
            <a:endParaRPr lang="en-US" sz="2400" dirty="0" smtClean="0">
              <a:solidFill>
                <a:schemeClr val="tx1"/>
              </a:solidFill>
              <a:cs typeface="Times New Roman" pitchFamily="18" charset="0"/>
              <a:sym typeface="Symbol" pitchFamily="18" charset="2"/>
            </a:endParaRPr>
          </a:p>
        </p:txBody>
      </p:sp>
      <p:sp>
        <p:nvSpPr>
          <p:cNvPr id="4" name="TextBox 3"/>
          <p:cNvSpPr txBox="1"/>
          <p:nvPr/>
        </p:nvSpPr>
        <p:spPr>
          <a:xfrm>
            <a:off x="1328020" y="2775861"/>
            <a:ext cx="1447800" cy="461665"/>
          </a:xfrm>
          <a:prstGeom prst="rect">
            <a:avLst/>
          </a:prstGeom>
          <a:noFill/>
        </p:spPr>
        <p:txBody>
          <a:bodyPr wrap="square" rtlCol="0">
            <a:spAutoFit/>
          </a:bodyPr>
          <a:lstStyle/>
          <a:p>
            <a:r>
              <a:rPr lang="en-US" sz="2400" dirty="0" smtClean="0">
                <a:cs typeface="Times New Roman" pitchFamily="18" charset="0"/>
                <a:sym typeface="Symbol" pitchFamily="18" charset="2"/>
              </a:rPr>
              <a:t>f v w = </a:t>
            </a:r>
            <a:endParaRPr lang="en-US" sz="2400" dirty="0"/>
          </a:p>
        </p:txBody>
      </p:sp>
      <p:sp>
        <p:nvSpPr>
          <p:cNvPr id="5" name="TextBox 4"/>
          <p:cNvSpPr txBox="1"/>
          <p:nvPr/>
        </p:nvSpPr>
        <p:spPr>
          <a:xfrm>
            <a:off x="870820" y="4005973"/>
            <a:ext cx="2362200" cy="461665"/>
          </a:xfrm>
          <a:prstGeom prst="rect">
            <a:avLst/>
          </a:prstGeom>
          <a:noFill/>
        </p:spPr>
        <p:txBody>
          <a:bodyPr wrap="square" rtlCol="0">
            <a:spAutoFit/>
          </a:bodyPr>
          <a:lstStyle/>
          <a:p>
            <a:r>
              <a:rPr lang="en-US" sz="2400" dirty="0" smtClean="0">
                <a:cs typeface="Times New Roman" pitchFamily="18" charset="0"/>
                <a:sym typeface="Symbol" pitchFamily="18" charset="2"/>
              </a:rPr>
              <a:t>(x. </a:t>
            </a:r>
            <a:r>
              <a:rPr lang="en-US" sz="2400" dirty="0" err="1" smtClean="0">
                <a:cs typeface="Times New Roman" pitchFamily="18" charset="0"/>
                <a:sym typeface="Symbol" pitchFamily="18" charset="2"/>
              </a:rPr>
              <a:t>y.s</a:t>
            </a:r>
            <a:r>
              <a:rPr lang="en-US" sz="2400" dirty="0" smtClean="0">
                <a:cs typeface="Times New Roman" pitchFamily="18" charset="0"/>
                <a:sym typeface="Symbol" pitchFamily="18" charset="2"/>
              </a:rPr>
              <a:t> v) w </a:t>
            </a:r>
            <a:r>
              <a:rPr lang="en-US" sz="2400" dirty="0" smtClean="0">
                <a:cs typeface="Times New Roman" pitchFamily="18" charset="0"/>
                <a:sym typeface="Symbol"/>
              </a:rPr>
              <a:t></a:t>
            </a:r>
            <a:endParaRPr lang="en-US" sz="2400" dirty="0"/>
          </a:p>
        </p:txBody>
      </p:sp>
      <p:sp>
        <p:nvSpPr>
          <p:cNvPr id="7" name="TextBox 6"/>
          <p:cNvSpPr txBox="1"/>
          <p:nvPr/>
        </p:nvSpPr>
        <p:spPr>
          <a:xfrm>
            <a:off x="870820" y="4621029"/>
            <a:ext cx="2362200" cy="461665"/>
          </a:xfrm>
          <a:prstGeom prst="rect">
            <a:avLst/>
          </a:prstGeom>
          <a:noFill/>
        </p:spPr>
        <p:txBody>
          <a:bodyPr wrap="square" rtlCol="0">
            <a:spAutoFit/>
          </a:bodyPr>
          <a:lstStyle/>
          <a:p>
            <a:r>
              <a:rPr lang="en-US" sz="2400" dirty="0" smtClean="0">
                <a:cs typeface="Times New Roman" pitchFamily="18" charset="0"/>
                <a:sym typeface="Symbol" pitchFamily="18" charset="2"/>
              </a:rPr>
              <a:t>y.[x </a:t>
            </a:r>
            <a:r>
              <a:rPr lang="en-US" sz="2400" dirty="0" smtClean="0">
                <a:sym typeface="Math C" pitchFamily="2" charset="2"/>
              </a:rPr>
              <a:t>v]</a:t>
            </a:r>
            <a:r>
              <a:rPr lang="en-US" sz="2400" dirty="0" smtClean="0">
                <a:cs typeface="Times New Roman" pitchFamily="18" charset="0"/>
                <a:sym typeface="Symbol" pitchFamily="18" charset="2"/>
              </a:rPr>
              <a:t>s) w)</a:t>
            </a:r>
            <a:r>
              <a:rPr lang="en-US" sz="2400" dirty="0" smtClean="0">
                <a:cs typeface="Times New Roman" pitchFamily="18" charset="0"/>
                <a:sym typeface="Symbol"/>
              </a:rPr>
              <a:t></a:t>
            </a:r>
            <a:endParaRPr lang="en-US" sz="2400" dirty="0"/>
          </a:p>
        </p:txBody>
      </p:sp>
      <p:sp>
        <p:nvSpPr>
          <p:cNvPr id="8" name="TextBox 7"/>
          <p:cNvSpPr txBox="1"/>
          <p:nvPr/>
        </p:nvSpPr>
        <p:spPr>
          <a:xfrm>
            <a:off x="870820" y="5236084"/>
            <a:ext cx="2362200" cy="461665"/>
          </a:xfrm>
          <a:prstGeom prst="rect">
            <a:avLst/>
          </a:prstGeom>
          <a:noFill/>
        </p:spPr>
        <p:txBody>
          <a:bodyPr wrap="square" rtlCol="0">
            <a:spAutoFit/>
          </a:bodyPr>
          <a:lstStyle/>
          <a:p>
            <a:r>
              <a:rPr lang="en-US" sz="2400" dirty="0" smtClean="0">
                <a:cs typeface="Times New Roman" pitchFamily="18" charset="0"/>
                <a:sym typeface="Symbol" pitchFamily="18" charset="2"/>
              </a:rPr>
              <a:t>[x </a:t>
            </a:r>
            <a:r>
              <a:rPr lang="en-US" sz="2400" dirty="0" smtClean="0">
                <a:sym typeface="Math C" pitchFamily="2" charset="2"/>
              </a:rPr>
              <a:t>v] </a:t>
            </a:r>
            <a:r>
              <a:rPr lang="en-US" sz="2400" dirty="0" smtClean="0">
                <a:cs typeface="Times New Roman" pitchFamily="18" charset="0"/>
                <a:sym typeface="Symbol" pitchFamily="18" charset="2"/>
              </a:rPr>
              <a:t>[y </a:t>
            </a:r>
            <a:r>
              <a:rPr lang="en-US" sz="2400" dirty="0" smtClean="0">
                <a:sym typeface="Math C" pitchFamily="2" charset="2"/>
              </a:rPr>
              <a:t>w]</a:t>
            </a:r>
            <a:r>
              <a:rPr lang="en-US" sz="2400" dirty="0" smtClean="0">
                <a:cs typeface="Times New Roman" pitchFamily="18" charset="0"/>
                <a:sym typeface="Symbol"/>
              </a:rPr>
              <a:t> s</a:t>
            </a:r>
            <a:endParaRPr lang="en-US" sz="2400" dirty="0"/>
          </a:p>
        </p:txBody>
      </p:sp>
      <p:sp>
        <p:nvSpPr>
          <p:cNvPr id="9" name="TextBox 8"/>
          <p:cNvSpPr txBox="1"/>
          <p:nvPr/>
        </p:nvSpPr>
        <p:spPr>
          <a:xfrm>
            <a:off x="1328020" y="3390917"/>
            <a:ext cx="1447800" cy="461665"/>
          </a:xfrm>
          <a:prstGeom prst="rect">
            <a:avLst/>
          </a:prstGeom>
          <a:noFill/>
        </p:spPr>
        <p:txBody>
          <a:bodyPr wrap="square" rtlCol="0">
            <a:spAutoFit/>
          </a:bodyPr>
          <a:lstStyle/>
          <a:p>
            <a:r>
              <a:rPr lang="en-US" sz="2400" dirty="0" smtClean="0">
                <a:cs typeface="Times New Roman" pitchFamily="18" charset="0"/>
                <a:sym typeface="Symbol" pitchFamily="18" charset="2"/>
              </a:rPr>
              <a:t>(f v) w =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04850" y="0"/>
            <a:ext cx="7772400" cy="1143000"/>
          </a:xfrm>
        </p:spPr>
        <p:txBody>
          <a:bodyPr/>
          <a:lstStyle/>
          <a:p>
            <a:r>
              <a:rPr lang="en-US" sz="2800" dirty="0" smtClean="0"/>
              <a:t>Programming in the Lambda Calculus </a:t>
            </a:r>
            <a:br>
              <a:rPr lang="en-US" sz="2800" dirty="0" smtClean="0"/>
            </a:br>
            <a:r>
              <a:rPr lang="en-US" sz="2800" dirty="0" smtClean="0"/>
              <a:t>Church Booleans</a:t>
            </a:r>
          </a:p>
        </p:txBody>
      </p:sp>
      <p:sp>
        <p:nvSpPr>
          <p:cNvPr id="729091" name="Rectangle 3"/>
          <p:cNvSpPr>
            <a:spLocks noGrp="1" noChangeArrowheads="1"/>
          </p:cNvSpPr>
          <p:nvPr>
            <p:ph type="body" idx="1"/>
          </p:nvPr>
        </p:nvSpPr>
        <p:spPr>
          <a:xfrm>
            <a:off x="695325" y="1249146"/>
            <a:ext cx="8070850" cy="1853293"/>
          </a:xfrm>
        </p:spPr>
        <p:txBody>
          <a:bodyPr>
            <a:normAutofit/>
          </a:bodyPr>
          <a:lstStyle/>
          <a:p>
            <a:pPr>
              <a:lnSpc>
                <a:spcPct val="80000"/>
              </a:lnSpc>
            </a:pPr>
            <a:r>
              <a:rPr lang="en-US" sz="2400" dirty="0" err="1" smtClean="0">
                <a:solidFill>
                  <a:schemeClr val="tx1"/>
                </a:solidFill>
                <a:cs typeface="Times New Roman" pitchFamily="18" charset="0"/>
                <a:sym typeface="Symbol" pitchFamily="18" charset="2"/>
              </a:rPr>
              <a:t>tru</a:t>
            </a:r>
            <a:r>
              <a:rPr lang="en-US" sz="2400" dirty="0" smtClean="0">
                <a:solidFill>
                  <a:schemeClr val="tx1"/>
                </a:solidFill>
                <a:cs typeface="Times New Roman" pitchFamily="18" charset="0"/>
                <a:sym typeface="Symbol" pitchFamily="18" charset="2"/>
              </a:rPr>
              <a:t> = t. f. t</a:t>
            </a:r>
          </a:p>
          <a:p>
            <a:pPr>
              <a:lnSpc>
                <a:spcPct val="80000"/>
              </a:lnSpc>
            </a:pPr>
            <a:r>
              <a:rPr lang="en-US" sz="2400" dirty="0" err="1" smtClean="0">
                <a:solidFill>
                  <a:schemeClr val="tx1"/>
                </a:solidFill>
                <a:cs typeface="Times New Roman" pitchFamily="18" charset="0"/>
                <a:sym typeface="Symbol" pitchFamily="18" charset="2"/>
              </a:rPr>
              <a:t>fls</a:t>
            </a:r>
            <a:r>
              <a:rPr lang="en-US" sz="2400" dirty="0" smtClean="0">
                <a:solidFill>
                  <a:schemeClr val="tx1"/>
                </a:solidFill>
                <a:cs typeface="Times New Roman" pitchFamily="18" charset="0"/>
                <a:sym typeface="Symbol" pitchFamily="18" charset="2"/>
              </a:rPr>
              <a:t> =t. f. f</a:t>
            </a:r>
          </a:p>
          <a:p>
            <a:pPr>
              <a:lnSpc>
                <a:spcPct val="80000"/>
              </a:lnSpc>
            </a:pPr>
            <a:r>
              <a:rPr lang="en-US" sz="2400" dirty="0" smtClean="0">
                <a:solidFill>
                  <a:schemeClr val="tx1"/>
                </a:solidFill>
                <a:cs typeface="Times New Roman" pitchFamily="18" charset="0"/>
                <a:sym typeface="Symbol" pitchFamily="18" charset="2"/>
              </a:rPr>
              <a:t>test =l. m. n. l m n</a:t>
            </a:r>
          </a:p>
          <a:p>
            <a:pPr>
              <a:lnSpc>
                <a:spcPct val="80000"/>
              </a:lnSpc>
            </a:pPr>
            <a:r>
              <a:rPr lang="en-US" sz="2400" dirty="0" smtClean="0">
                <a:solidFill>
                  <a:schemeClr val="tx1"/>
                </a:solidFill>
                <a:cs typeface="Times New Roman" pitchFamily="18" charset="0"/>
                <a:sym typeface="Symbol" pitchFamily="18" charset="2"/>
              </a:rPr>
              <a:t>and = b. c. b c </a:t>
            </a:r>
            <a:r>
              <a:rPr lang="en-US" sz="2400" dirty="0" err="1" smtClean="0">
                <a:solidFill>
                  <a:schemeClr val="tx1"/>
                </a:solidFill>
                <a:cs typeface="Times New Roman" pitchFamily="18" charset="0"/>
                <a:sym typeface="Symbol" pitchFamily="18" charset="2"/>
              </a:rPr>
              <a:t>fls</a:t>
            </a:r>
            <a:endParaRPr lang="en-US" sz="2400" dirty="0" smtClean="0">
              <a:solidFill>
                <a:schemeClr val="tx1"/>
              </a:solidFill>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90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04850" y="0"/>
            <a:ext cx="7772400" cy="1143000"/>
          </a:xfrm>
        </p:spPr>
        <p:txBody>
          <a:bodyPr/>
          <a:lstStyle/>
          <a:p>
            <a:r>
              <a:rPr lang="en-US" sz="2800" dirty="0" smtClean="0"/>
              <a:t>Programming in the Lambda Calculus </a:t>
            </a:r>
            <a:br>
              <a:rPr lang="en-US" sz="2800" dirty="0" smtClean="0"/>
            </a:br>
            <a:r>
              <a:rPr lang="en-US" sz="2800" dirty="0" smtClean="0"/>
              <a:t>Pairs</a:t>
            </a:r>
          </a:p>
        </p:txBody>
      </p:sp>
      <p:sp>
        <p:nvSpPr>
          <p:cNvPr id="729091" name="Rectangle 3"/>
          <p:cNvSpPr>
            <a:spLocks noGrp="1" noChangeArrowheads="1"/>
          </p:cNvSpPr>
          <p:nvPr>
            <p:ph type="body" idx="1"/>
          </p:nvPr>
        </p:nvSpPr>
        <p:spPr>
          <a:xfrm>
            <a:off x="695325" y="1107628"/>
            <a:ext cx="8070850" cy="1548493"/>
          </a:xfrm>
        </p:spPr>
        <p:txBody>
          <a:bodyPr>
            <a:normAutofit/>
          </a:bodyPr>
          <a:lstStyle/>
          <a:p>
            <a:pPr>
              <a:lnSpc>
                <a:spcPct val="80000"/>
              </a:lnSpc>
            </a:pPr>
            <a:r>
              <a:rPr lang="en-US" sz="2400" dirty="0" smtClean="0">
                <a:solidFill>
                  <a:schemeClr val="tx1"/>
                </a:solidFill>
                <a:cs typeface="Times New Roman" pitchFamily="18" charset="0"/>
                <a:sym typeface="Symbol" pitchFamily="18" charset="2"/>
              </a:rPr>
              <a:t>pair = f. b. s. b f s</a:t>
            </a:r>
          </a:p>
          <a:p>
            <a:pPr>
              <a:lnSpc>
                <a:spcPct val="80000"/>
              </a:lnSpc>
            </a:pPr>
            <a:r>
              <a:rPr lang="en-US" sz="2400" dirty="0" err="1" smtClean="0">
                <a:solidFill>
                  <a:schemeClr val="tx1"/>
                </a:solidFill>
                <a:cs typeface="Times New Roman" pitchFamily="18" charset="0"/>
                <a:sym typeface="Symbol" pitchFamily="18" charset="2"/>
              </a:rPr>
              <a:t>fst</a:t>
            </a:r>
            <a:r>
              <a:rPr lang="en-US" sz="2400" dirty="0" smtClean="0">
                <a:solidFill>
                  <a:schemeClr val="tx1"/>
                </a:solidFill>
                <a:cs typeface="Times New Roman" pitchFamily="18" charset="0"/>
                <a:sym typeface="Symbol" pitchFamily="18" charset="2"/>
              </a:rPr>
              <a:t> = p. p </a:t>
            </a:r>
            <a:r>
              <a:rPr lang="en-US" sz="2400" dirty="0" err="1" smtClean="0">
                <a:solidFill>
                  <a:schemeClr val="tx1"/>
                </a:solidFill>
                <a:cs typeface="Times New Roman" pitchFamily="18" charset="0"/>
                <a:sym typeface="Symbol" pitchFamily="18" charset="2"/>
              </a:rPr>
              <a:t>tru</a:t>
            </a:r>
            <a:endParaRPr lang="en-US" sz="2400" dirty="0" smtClean="0">
              <a:solidFill>
                <a:schemeClr val="tx1"/>
              </a:solidFill>
              <a:cs typeface="Times New Roman" pitchFamily="18" charset="0"/>
              <a:sym typeface="Symbol" pitchFamily="18" charset="2"/>
            </a:endParaRPr>
          </a:p>
          <a:p>
            <a:pPr>
              <a:lnSpc>
                <a:spcPct val="80000"/>
              </a:lnSpc>
            </a:pPr>
            <a:r>
              <a:rPr lang="en-US" sz="2400" dirty="0" err="1" smtClean="0">
                <a:solidFill>
                  <a:schemeClr val="tx1"/>
                </a:solidFill>
                <a:cs typeface="Times New Roman" pitchFamily="18" charset="0"/>
                <a:sym typeface="Symbol" pitchFamily="18" charset="2"/>
              </a:rPr>
              <a:t>snd</a:t>
            </a:r>
            <a:r>
              <a:rPr lang="en-US" sz="2400" dirty="0" smtClean="0">
                <a:solidFill>
                  <a:schemeClr val="tx1"/>
                </a:solidFill>
                <a:cs typeface="Times New Roman" pitchFamily="18" charset="0"/>
                <a:sym typeface="Symbol" pitchFamily="18" charset="2"/>
              </a:rPr>
              <a:t> = p. p </a:t>
            </a:r>
            <a:r>
              <a:rPr lang="en-US" sz="2400" dirty="0" err="1" smtClean="0">
                <a:solidFill>
                  <a:schemeClr val="tx1"/>
                </a:solidFill>
                <a:cs typeface="Times New Roman" pitchFamily="18" charset="0"/>
                <a:sym typeface="Symbol" pitchFamily="18" charset="2"/>
              </a:rPr>
              <a:t>fls</a:t>
            </a:r>
            <a:endParaRPr lang="en-US" sz="2400" dirty="0" smtClean="0">
              <a:solidFill>
                <a:schemeClr val="tx1"/>
              </a:solidFill>
              <a:cs typeface="Times New Roman" pitchFamily="18" charset="0"/>
              <a:sym typeface="Symbol" pitchFamily="18" charset="2"/>
            </a:endParaRPr>
          </a:p>
          <a:p>
            <a:pPr>
              <a:lnSpc>
                <a:spcPct val="80000"/>
              </a:lnSpc>
            </a:pPr>
            <a:endParaRPr lang="en-US" sz="2000" dirty="0" smtClean="0">
              <a:solidFill>
                <a:schemeClr val="tx1"/>
              </a:solidFill>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04850" y="0"/>
            <a:ext cx="7772400" cy="1143000"/>
          </a:xfrm>
        </p:spPr>
        <p:txBody>
          <a:bodyPr>
            <a:normAutofit/>
          </a:bodyPr>
          <a:lstStyle/>
          <a:p>
            <a:r>
              <a:rPr lang="en-US" sz="2800" dirty="0" smtClean="0"/>
              <a:t>Programming in the Lambda Calculus </a:t>
            </a:r>
            <a:br>
              <a:rPr lang="en-US" sz="2800" dirty="0" smtClean="0"/>
            </a:br>
            <a:r>
              <a:rPr lang="en-US" sz="2800" dirty="0" smtClean="0"/>
              <a:t>Numerals</a:t>
            </a:r>
          </a:p>
        </p:txBody>
      </p:sp>
      <p:sp>
        <p:nvSpPr>
          <p:cNvPr id="729091" name="Rectangle 3"/>
          <p:cNvSpPr>
            <a:spLocks noGrp="1" noChangeArrowheads="1"/>
          </p:cNvSpPr>
          <p:nvPr>
            <p:ph type="body" idx="1"/>
          </p:nvPr>
        </p:nvSpPr>
        <p:spPr>
          <a:xfrm>
            <a:off x="695325" y="1238261"/>
            <a:ext cx="8070850" cy="2952750"/>
          </a:xfrm>
        </p:spPr>
        <p:txBody>
          <a:bodyPr>
            <a:normAutofit/>
          </a:bodyPr>
          <a:lstStyle/>
          <a:p>
            <a:pPr>
              <a:lnSpc>
                <a:spcPct val="80000"/>
              </a:lnSpc>
            </a:pPr>
            <a:r>
              <a:rPr lang="en-US" sz="2400" dirty="0" smtClean="0">
                <a:solidFill>
                  <a:schemeClr val="tx1"/>
                </a:solidFill>
                <a:cs typeface="Times New Roman" pitchFamily="18" charset="0"/>
                <a:sym typeface="Symbol" pitchFamily="18" charset="2"/>
              </a:rPr>
              <a:t>c</a:t>
            </a:r>
            <a:r>
              <a:rPr lang="en-US" sz="2400" baseline="-25000" dirty="0" smtClean="0">
                <a:solidFill>
                  <a:schemeClr val="tx1"/>
                </a:solidFill>
                <a:cs typeface="Times New Roman" pitchFamily="18" charset="0"/>
                <a:sym typeface="Symbol" pitchFamily="18" charset="2"/>
              </a:rPr>
              <a:t>0</a:t>
            </a:r>
            <a:r>
              <a:rPr lang="en-US" sz="2400" dirty="0" smtClean="0">
                <a:solidFill>
                  <a:schemeClr val="tx1"/>
                </a:solidFill>
                <a:cs typeface="Times New Roman" pitchFamily="18" charset="0"/>
                <a:sym typeface="Symbol" pitchFamily="18" charset="2"/>
              </a:rPr>
              <a:t> = f. z. z</a:t>
            </a:r>
            <a:endParaRPr lang="en-US" sz="2400" b="1" dirty="0" smtClean="0">
              <a:solidFill>
                <a:schemeClr val="tx1"/>
              </a:solidFill>
              <a:cs typeface="Times New Roman" pitchFamily="18" charset="0"/>
              <a:sym typeface="Symbol" pitchFamily="18" charset="2"/>
            </a:endParaRPr>
          </a:p>
          <a:p>
            <a:pPr>
              <a:lnSpc>
                <a:spcPct val="80000"/>
              </a:lnSpc>
            </a:pPr>
            <a:r>
              <a:rPr lang="en-US" sz="2400" dirty="0" smtClean="0">
                <a:solidFill>
                  <a:schemeClr val="tx1"/>
                </a:solidFill>
                <a:cs typeface="Times New Roman" pitchFamily="18" charset="0"/>
                <a:sym typeface="Symbol" pitchFamily="18" charset="2"/>
              </a:rPr>
              <a:t>c</a:t>
            </a:r>
            <a:r>
              <a:rPr lang="en-US" sz="2400" baseline="-25000" dirty="0" smtClean="0">
                <a:solidFill>
                  <a:schemeClr val="tx1"/>
                </a:solidFill>
                <a:cs typeface="Times New Roman" pitchFamily="18" charset="0"/>
                <a:sym typeface="Symbol" pitchFamily="18" charset="2"/>
              </a:rPr>
              <a:t>1</a:t>
            </a:r>
            <a:r>
              <a:rPr lang="en-US" sz="2400" dirty="0" smtClean="0">
                <a:solidFill>
                  <a:schemeClr val="tx1"/>
                </a:solidFill>
                <a:cs typeface="Times New Roman" pitchFamily="18" charset="0"/>
                <a:sym typeface="Symbol" pitchFamily="18" charset="2"/>
              </a:rPr>
              <a:t> =f. z. s z</a:t>
            </a:r>
          </a:p>
          <a:p>
            <a:pPr>
              <a:lnSpc>
                <a:spcPct val="80000"/>
              </a:lnSpc>
            </a:pPr>
            <a:r>
              <a:rPr lang="en-US" sz="2400" dirty="0" smtClean="0">
                <a:solidFill>
                  <a:schemeClr val="tx1"/>
                </a:solidFill>
                <a:cs typeface="Times New Roman" pitchFamily="18" charset="0"/>
                <a:sym typeface="Symbol" pitchFamily="18" charset="2"/>
              </a:rPr>
              <a:t>c</a:t>
            </a:r>
            <a:r>
              <a:rPr lang="en-US" sz="2400" baseline="-25000" dirty="0" smtClean="0">
                <a:solidFill>
                  <a:schemeClr val="tx1"/>
                </a:solidFill>
                <a:cs typeface="Times New Roman" pitchFamily="18" charset="0"/>
                <a:sym typeface="Symbol" pitchFamily="18" charset="2"/>
              </a:rPr>
              <a:t>2</a:t>
            </a:r>
            <a:r>
              <a:rPr lang="en-US" sz="2400" dirty="0" smtClean="0">
                <a:solidFill>
                  <a:schemeClr val="tx1"/>
                </a:solidFill>
                <a:cs typeface="Times New Roman" pitchFamily="18" charset="0"/>
                <a:sym typeface="Symbol" pitchFamily="18" charset="2"/>
              </a:rPr>
              <a:t> = f. z. s (s z)</a:t>
            </a:r>
          </a:p>
          <a:p>
            <a:pPr>
              <a:lnSpc>
                <a:spcPct val="80000"/>
              </a:lnSpc>
            </a:pPr>
            <a:r>
              <a:rPr lang="en-US" sz="2400" dirty="0" smtClean="0">
                <a:solidFill>
                  <a:schemeClr val="tx1"/>
                </a:solidFill>
                <a:cs typeface="Times New Roman" pitchFamily="18" charset="0"/>
                <a:sym typeface="Symbol" pitchFamily="18" charset="2"/>
              </a:rPr>
              <a:t>c</a:t>
            </a:r>
            <a:r>
              <a:rPr lang="en-US" sz="2400" baseline="-25000" dirty="0" smtClean="0">
                <a:solidFill>
                  <a:schemeClr val="tx1"/>
                </a:solidFill>
                <a:cs typeface="Times New Roman" pitchFamily="18" charset="0"/>
                <a:sym typeface="Symbol" pitchFamily="18" charset="2"/>
              </a:rPr>
              <a:t>3</a:t>
            </a:r>
            <a:r>
              <a:rPr lang="en-US" sz="2400" dirty="0" smtClean="0">
                <a:solidFill>
                  <a:schemeClr val="tx1"/>
                </a:solidFill>
                <a:cs typeface="Times New Roman" pitchFamily="18" charset="0"/>
                <a:sym typeface="Symbol" pitchFamily="18" charset="2"/>
              </a:rPr>
              <a:t> = f. z. s (s (s z))</a:t>
            </a:r>
          </a:p>
          <a:p>
            <a:pPr>
              <a:lnSpc>
                <a:spcPct val="80000"/>
              </a:lnSpc>
            </a:pPr>
            <a:r>
              <a:rPr lang="en-US" sz="2400" dirty="0" err="1" smtClean="0">
                <a:cs typeface="Times New Roman" pitchFamily="18" charset="0"/>
                <a:sym typeface="Symbol" pitchFamily="18" charset="2"/>
              </a:rPr>
              <a:t>scc</a:t>
            </a:r>
            <a:r>
              <a:rPr lang="en-US" sz="2400" dirty="0" smtClean="0">
                <a:cs typeface="Times New Roman" pitchFamily="18" charset="0"/>
                <a:sym typeface="Symbol" pitchFamily="18" charset="2"/>
              </a:rPr>
              <a:t> = </a:t>
            </a:r>
            <a:r>
              <a:rPr lang="en-US" sz="2400" dirty="0" smtClean="0">
                <a:cs typeface="Times New Roman" pitchFamily="18" charset="0"/>
                <a:sym typeface="Symbol"/>
              </a:rPr>
              <a:t>n. s. z. s (n s z)</a:t>
            </a:r>
          </a:p>
          <a:p>
            <a:pPr>
              <a:lnSpc>
                <a:spcPct val="80000"/>
              </a:lnSpc>
            </a:pPr>
            <a:r>
              <a:rPr lang="en-US" sz="2400" dirty="0" smtClean="0">
                <a:solidFill>
                  <a:schemeClr val="tx1"/>
                </a:solidFill>
                <a:cs typeface="Times New Roman" pitchFamily="18" charset="0"/>
                <a:sym typeface="Symbol"/>
              </a:rPr>
              <a:t>plus = </a:t>
            </a:r>
            <a:r>
              <a:rPr lang="en-US" sz="2400" dirty="0" smtClean="0">
                <a:cs typeface="Times New Roman" pitchFamily="18" charset="0"/>
                <a:sym typeface="Symbol"/>
              </a:rPr>
              <a:t>m. n. s. z. m s (n s z)</a:t>
            </a:r>
          </a:p>
          <a:p>
            <a:pPr>
              <a:lnSpc>
                <a:spcPct val="80000"/>
              </a:lnSpc>
            </a:pPr>
            <a:r>
              <a:rPr lang="en-US" sz="2400" dirty="0" smtClean="0">
                <a:solidFill>
                  <a:schemeClr val="tx1"/>
                </a:solidFill>
                <a:cs typeface="Times New Roman" pitchFamily="18" charset="0"/>
                <a:sym typeface="Symbol"/>
              </a:rPr>
              <a:t>times </a:t>
            </a:r>
            <a:r>
              <a:rPr lang="en-US" sz="2400" dirty="0" smtClean="0">
                <a:cs typeface="Times New Roman" pitchFamily="18" charset="0"/>
                <a:sym typeface="Symbol"/>
              </a:rPr>
              <a:t>=  m. n. m (plus n) c</a:t>
            </a:r>
            <a:r>
              <a:rPr lang="en-US" sz="2400" baseline="-25000" dirty="0" smtClean="0">
                <a:cs typeface="Times New Roman" pitchFamily="18" charset="0"/>
                <a:sym typeface="Symbol"/>
              </a:rPr>
              <a:t>0</a:t>
            </a:r>
          </a:p>
          <a:p>
            <a:pPr>
              <a:lnSpc>
                <a:spcPct val="80000"/>
              </a:lnSpc>
            </a:pPr>
            <a:r>
              <a:rPr lang="en-US" sz="2400" dirty="0" smtClean="0">
                <a:solidFill>
                  <a:schemeClr val="tx1"/>
                </a:solidFill>
                <a:cs typeface="Times New Roman" pitchFamily="18" charset="0"/>
                <a:sym typeface="Symbol"/>
              </a:rPr>
              <a:t>Turing Complete</a:t>
            </a:r>
            <a:endParaRPr lang="en-US" sz="2400" dirty="0" smtClean="0">
              <a:solidFill>
                <a:schemeClr val="tx1"/>
              </a:solidFill>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9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90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90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290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290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04850" y="0"/>
            <a:ext cx="7772400" cy="1143000"/>
          </a:xfrm>
        </p:spPr>
        <p:txBody>
          <a:bodyPr/>
          <a:lstStyle/>
          <a:p>
            <a:r>
              <a:rPr lang="en-US" sz="2800" dirty="0" smtClean="0"/>
              <a:t>Divergence in Lambda Calculus</a:t>
            </a:r>
          </a:p>
        </p:txBody>
      </p:sp>
      <p:sp>
        <p:nvSpPr>
          <p:cNvPr id="729091" name="Rectangle 3"/>
          <p:cNvSpPr>
            <a:spLocks noGrp="1" noChangeArrowheads="1"/>
          </p:cNvSpPr>
          <p:nvPr>
            <p:ph type="body" idx="1"/>
          </p:nvPr>
        </p:nvSpPr>
        <p:spPr>
          <a:xfrm>
            <a:off x="695325" y="857250"/>
            <a:ext cx="8070850" cy="5745163"/>
          </a:xfrm>
        </p:spPr>
        <p:txBody>
          <a:bodyPr>
            <a:normAutofit/>
          </a:bodyPr>
          <a:lstStyle/>
          <a:p>
            <a:pPr>
              <a:lnSpc>
                <a:spcPct val="80000"/>
              </a:lnSpc>
            </a:pPr>
            <a:r>
              <a:rPr lang="en-US" sz="2400" dirty="0" smtClean="0">
                <a:solidFill>
                  <a:schemeClr val="tx1"/>
                </a:solidFill>
                <a:cs typeface="Times New Roman" pitchFamily="18" charset="0"/>
                <a:sym typeface="Symbol" pitchFamily="18" charset="2"/>
              </a:rPr>
              <a:t>omega= (x. x </a:t>
            </a:r>
            <a:r>
              <a:rPr lang="en-US" sz="2400" dirty="0" err="1" smtClean="0">
                <a:solidFill>
                  <a:schemeClr val="tx1"/>
                </a:solidFill>
                <a:cs typeface="Times New Roman" pitchFamily="18" charset="0"/>
                <a:sym typeface="Symbol" pitchFamily="18" charset="2"/>
              </a:rPr>
              <a:t>x</a:t>
            </a:r>
            <a:r>
              <a:rPr lang="en-US" sz="2400" dirty="0" smtClean="0">
                <a:solidFill>
                  <a:schemeClr val="tx1"/>
                </a:solidFill>
                <a:cs typeface="Times New Roman" pitchFamily="18" charset="0"/>
                <a:sym typeface="Symbol" pitchFamily="18" charset="2"/>
              </a:rPr>
              <a:t>) (x. x </a:t>
            </a:r>
            <a:r>
              <a:rPr lang="en-US" sz="2400" dirty="0" err="1" smtClean="0">
                <a:solidFill>
                  <a:schemeClr val="tx1"/>
                </a:solidFill>
                <a:cs typeface="Times New Roman" pitchFamily="18" charset="0"/>
                <a:sym typeface="Symbol" pitchFamily="18" charset="2"/>
              </a:rPr>
              <a:t>x</a:t>
            </a:r>
            <a:r>
              <a:rPr lang="en-US" sz="2400" dirty="0" smtClean="0">
                <a:solidFill>
                  <a:schemeClr val="tx1"/>
                </a:solidFill>
                <a:cs typeface="Times New Roman" pitchFamily="18" charset="0"/>
                <a:sym typeface="Symbol" pitchFamily="18" charset="2"/>
              </a:rPr>
              <a:t>)</a:t>
            </a:r>
          </a:p>
          <a:p>
            <a:pPr>
              <a:lnSpc>
                <a:spcPct val="80000"/>
              </a:lnSpc>
            </a:pPr>
            <a:r>
              <a:rPr lang="en-US" sz="2400" dirty="0" smtClean="0">
                <a:cs typeface="Times New Roman" pitchFamily="18" charset="0"/>
                <a:sym typeface="Symbol" pitchFamily="18" charset="2"/>
              </a:rPr>
              <a:t>fix = f.  (x. f (</a:t>
            </a:r>
            <a:r>
              <a:rPr lang="en-US" sz="2400" dirty="0" smtClean="0">
                <a:cs typeface="Times New Roman" pitchFamily="18" charset="0"/>
                <a:sym typeface="Symbol"/>
              </a:rPr>
              <a:t> y. x </a:t>
            </a:r>
            <a:r>
              <a:rPr lang="en-US" sz="2400" dirty="0" err="1" smtClean="0">
                <a:cs typeface="Times New Roman" pitchFamily="18" charset="0"/>
                <a:sym typeface="Symbol"/>
              </a:rPr>
              <a:t>x</a:t>
            </a:r>
            <a:r>
              <a:rPr lang="en-US" sz="2400" dirty="0" smtClean="0">
                <a:cs typeface="Times New Roman" pitchFamily="18" charset="0"/>
                <a:sym typeface="Symbol"/>
              </a:rPr>
              <a:t> y)) (x. f  </a:t>
            </a:r>
            <a:r>
              <a:rPr lang="en-US" sz="2400" dirty="0" smtClean="0">
                <a:cs typeface="Times New Roman" pitchFamily="18" charset="0"/>
                <a:sym typeface="Symbol" pitchFamily="18" charset="2"/>
              </a:rPr>
              <a:t>(</a:t>
            </a:r>
            <a:r>
              <a:rPr lang="en-US" sz="2400" dirty="0" smtClean="0">
                <a:cs typeface="Times New Roman" pitchFamily="18" charset="0"/>
                <a:sym typeface="Symbol"/>
              </a:rPr>
              <a:t> y. x </a:t>
            </a:r>
            <a:r>
              <a:rPr lang="en-US" sz="2400" dirty="0" err="1" smtClean="0">
                <a:cs typeface="Times New Roman" pitchFamily="18" charset="0"/>
                <a:sym typeface="Symbol"/>
              </a:rPr>
              <a:t>x</a:t>
            </a:r>
            <a:r>
              <a:rPr lang="en-US" sz="2400" dirty="0" smtClean="0">
                <a:cs typeface="Times New Roman" pitchFamily="18" charset="0"/>
                <a:sym typeface="Symbol"/>
              </a:rPr>
              <a:t> y)) </a:t>
            </a:r>
            <a:endParaRPr lang="en-US" sz="2400" dirty="0" smtClean="0">
              <a:solidFill>
                <a:schemeClr val="tx1"/>
              </a:solidFill>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90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90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Operational Semantics</a:t>
            </a:r>
          </a:p>
        </p:txBody>
      </p:sp>
      <p:sp>
        <p:nvSpPr>
          <p:cNvPr id="36867" name="Text Box 4"/>
          <p:cNvSpPr txBox="1">
            <a:spLocks noChangeArrowheads="1"/>
          </p:cNvSpPr>
          <p:nvPr/>
        </p:nvSpPr>
        <p:spPr bwMode="auto">
          <a:xfrm>
            <a:off x="960438" y="1574800"/>
            <a:ext cx="6708775" cy="369332"/>
          </a:xfrm>
          <a:prstGeom prst="rect">
            <a:avLst/>
          </a:prstGeom>
          <a:noFill/>
          <a:ln w="38100">
            <a:noFill/>
            <a:miter lim="800000"/>
            <a:headEnd/>
            <a:tailEnd/>
          </a:ln>
        </p:spPr>
        <p:txBody>
          <a:bodyPr>
            <a:spAutoFit/>
          </a:bodyPr>
          <a:lstStyle/>
          <a:p>
            <a:pPr>
              <a:spcBef>
                <a:spcPct val="50000"/>
              </a:spcBef>
            </a:pPr>
            <a:r>
              <a:rPr lang="en-US" dirty="0">
                <a:sym typeface="Symbol" pitchFamily="18" charset="2"/>
              </a:rPr>
              <a:t>( x. t</a:t>
            </a:r>
            <a:r>
              <a:rPr lang="en-US" baseline="-25000" dirty="0">
                <a:sym typeface="Symbol" pitchFamily="18" charset="2"/>
              </a:rPr>
              <a:t>12</a:t>
            </a:r>
            <a:r>
              <a:rPr lang="en-US" dirty="0">
                <a:sym typeface="Symbol" pitchFamily="18" charset="2"/>
              </a:rPr>
              <a:t>) t</a:t>
            </a:r>
            <a:r>
              <a:rPr lang="en-US" baseline="-25000" dirty="0">
                <a:sym typeface="Symbol" pitchFamily="18" charset="2"/>
              </a:rPr>
              <a:t>2</a:t>
            </a:r>
            <a:r>
              <a:rPr lang="en-US" dirty="0">
                <a:sym typeface="Symbol" pitchFamily="18" charset="2"/>
              </a:rPr>
              <a:t>  [x </a:t>
            </a:r>
            <a:r>
              <a:rPr lang="en-US" dirty="0">
                <a:sym typeface="Math C" pitchFamily="2" charset="2"/>
              </a:rPr>
              <a:t>t</a:t>
            </a:r>
            <a:r>
              <a:rPr lang="en-US" baseline="-25000" dirty="0">
                <a:sym typeface="Math C" pitchFamily="2" charset="2"/>
              </a:rPr>
              <a:t>2</a:t>
            </a:r>
            <a:r>
              <a:rPr lang="en-US" dirty="0">
                <a:sym typeface="Math C" pitchFamily="2" charset="2"/>
              </a:rPr>
              <a:t>] t</a:t>
            </a:r>
            <a:r>
              <a:rPr lang="en-US" baseline="-25000" dirty="0">
                <a:sym typeface="Math C" pitchFamily="2" charset="2"/>
              </a:rPr>
              <a:t>12  </a:t>
            </a:r>
            <a:r>
              <a:rPr lang="en-US" dirty="0">
                <a:sym typeface="Math C" pitchFamily="2" charset="2"/>
              </a:rPr>
              <a:t>(</a:t>
            </a:r>
            <a:r>
              <a:rPr lang="en-US" dirty="0">
                <a:sym typeface="Symbol" pitchFamily="18" charset="2"/>
              </a:rPr>
              <a:t>-reduction)</a:t>
            </a:r>
          </a:p>
        </p:txBody>
      </p:sp>
      <p:sp>
        <p:nvSpPr>
          <p:cNvPr id="727045" name="Text Box 5"/>
          <p:cNvSpPr txBox="1">
            <a:spLocks noChangeArrowheads="1"/>
          </p:cNvSpPr>
          <p:nvPr/>
        </p:nvSpPr>
        <p:spPr bwMode="auto">
          <a:xfrm>
            <a:off x="876294" y="4664141"/>
            <a:ext cx="7631113" cy="1768475"/>
          </a:xfrm>
          <a:prstGeom prst="rect">
            <a:avLst/>
          </a:prstGeom>
          <a:noFill/>
          <a:ln w="38100">
            <a:noFill/>
            <a:miter lim="800000"/>
            <a:headEnd/>
            <a:tailEnd/>
          </a:ln>
        </p:spPr>
        <p:txBody>
          <a:bodyPr>
            <a:spAutoFit/>
          </a:bodyPr>
          <a:lstStyle/>
          <a:p>
            <a:pPr algn="l">
              <a:spcBef>
                <a:spcPct val="50000"/>
              </a:spcBef>
            </a:pPr>
            <a:r>
              <a:rPr lang="en-US" sz="2000" dirty="0"/>
              <a:t>[</a:t>
            </a:r>
            <a:r>
              <a:rPr lang="en-US" sz="2000" dirty="0" err="1"/>
              <a:t>x</a:t>
            </a:r>
            <a:r>
              <a:rPr lang="en-US" sz="2000" dirty="0" err="1">
                <a:sym typeface="Math C" pitchFamily="2" charset="2"/>
              </a:rPr>
              <a:t>s</a:t>
            </a:r>
            <a:r>
              <a:rPr lang="en-US" sz="2000" dirty="0">
                <a:sym typeface="Math C" pitchFamily="2" charset="2"/>
              </a:rPr>
              <a:t>]x =s</a:t>
            </a:r>
          </a:p>
          <a:p>
            <a:pPr algn="l">
              <a:spcBef>
                <a:spcPct val="50000"/>
              </a:spcBef>
            </a:pPr>
            <a:r>
              <a:rPr lang="en-US" sz="2000" dirty="0">
                <a:sym typeface="Math C" pitchFamily="2" charset="2"/>
              </a:rPr>
              <a:t>[x s]y=y                                           if y </a:t>
            </a:r>
            <a:r>
              <a:rPr lang="en-US" sz="2000" dirty="0">
                <a:sym typeface="Symbol" pitchFamily="18" charset="2"/>
              </a:rPr>
              <a:t> x</a:t>
            </a:r>
          </a:p>
          <a:p>
            <a:pPr algn="l">
              <a:spcBef>
                <a:spcPct val="50000"/>
              </a:spcBef>
            </a:pPr>
            <a:r>
              <a:rPr lang="en-US" sz="2000" dirty="0">
                <a:sym typeface="Symbol" pitchFamily="18" charset="2"/>
              </a:rPr>
              <a:t>[x </a:t>
            </a:r>
            <a:r>
              <a:rPr lang="en-US" sz="2000" dirty="0">
                <a:sym typeface="Math C" pitchFamily="2" charset="2"/>
              </a:rPr>
              <a:t>s ] (</a:t>
            </a:r>
            <a:r>
              <a:rPr lang="en-US" sz="2000" dirty="0">
                <a:sym typeface="Symbol" pitchFamily="18" charset="2"/>
              </a:rPr>
              <a:t>y. t</a:t>
            </a:r>
            <a:r>
              <a:rPr lang="en-US" sz="2000" baseline="-25000" dirty="0">
                <a:sym typeface="Symbol" pitchFamily="18" charset="2"/>
              </a:rPr>
              <a:t>1</a:t>
            </a:r>
            <a:r>
              <a:rPr lang="en-US" sz="2000" dirty="0">
                <a:sym typeface="Symbol" pitchFamily="18" charset="2"/>
              </a:rPr>
              <a:t>) = y. [x </a:t>
            </a:r>
            <a:r>
              <a:rPr lang="en-US" sz="2000" dirty="0">
                <a:sym typeface="Math C" pitchFamily="2" charset="2"/>
              </a:rPr>
              <a:t>s ] </a:t>
            </a:r>
            <a:r>
              <a:rPr lang="en-US" sz="2000" dirty="0">
                <a:sym typeface="Symbol" pitchFamily="18" charset="2"/>
              </a:rPr>
              <a:t>t</a:t>
            </a:r>
            <a:r>
              <a:rPr lang="en-US" sz="2000" baseline="-25000" dirty="0">
                <a:sym typeface="Symbol" pitchFamily="18" charset="2"/>
              </a:rPr>
              <a:t>1</a:t>
            </a:r>
            <a:r>
              <a:rPr lang="en-US" sz="2000" dirty="0">
                <a:sym typeface="Symbol" pitchFamily="18" charset="2"/>
              </a:rPr>
              <a:t>           if </a:t>
            </a:r>
            <a:r>
              <a:rPr lang="en-US" sz="2000" dirty="0">
                <a:sym typeface="Math C" pitchFamily="2" charset="2"/>
              </a:rPr>
              <a:t>y </a:t>
            </a:r>
            <a:r>
              <a:rPr lang="en-US" sz="2000" dirty="0">
                <a:sym typeface="Symbol" pitchFamily="18" charset="2"/>
              </a:rPr>
              <a:t> x and </a:t>
            </a:r>
            <a:r>
              <a:rPr lang="en-US" sz="2000" dirty="0" err="1">
                <a:sym typeface="Symbol" pitchFamily="18" charset="2"/>
              </a:rPr>
              <a:t>yFV</a:t>
            </a:r>
            <a:r>
              <a:rPr lang="en-US" sz="2000" dirty="0">
                <a:sym typeface="Symbol" pitchFamily="18" charset="2"/>
              </a:rPr>
              <a:t>(s)</a:t>
            </a:r>
          </a:p>
          <a:p>
            <a:pPr algn="l">
              <a:spcBef>
                <a:spcPct val="50000"/>
              </a:spcBef>
            </a:pPr>
            <a:r>
              <a:rPr lang="en-US" sz="2000" dirty="0" smtClean="0">
                <a:sym typeface="Symbol" pitchFamily="18" charset="2"/>
              </a:rPr>
              <a:t>[x </a:t>
            </a:r>
            <a:r>
              <a:rPr lang="en-US" sz="2000" dirty="0" smtClean="0">
                <a:sym typeface="Math C" pitchFamily="2" charset="2"/>
              </a:rPr>
              <a:t>s ] (t</a:t>
            </a:r>
            <a:r>
              <a:rPr lang="en-US" sz="2000" baseline="-25000" dirty="0" smtClean="0">
                <a:sym typeface="Math C" pitchFamily="2" charset="2"/>
              </a:rPr>
              <a:t>1</a:t>
            </a:r>
            <a:r>
              <a:rPr lang="en-US" sz="2000" dirty="0" smtClean="0">
                <a:sym typeface="Math C" pitchFamily="2" charset="2"/>
              </a:rPr>
              <a:t> t</a:t>
            </a:r>
            <a:r>
              <a:rPr lang="en-US" sz="2000" baseline="-25000" dirty="0" smtClean="0">
                <a:sym typeface="Math C" pitchFamily="2" charset="2"/>
              </a:rPr>
              <a:t>2</a:t>
            </a:r>
            <a:r>
              <a:rPr lang="en-US" sz="2000" dirty="0" smtClean="0">
                <a:sym typeface="Symbol" pitchFamily="18" charset="2"/>
              </a:rPr>
              <a:t>) = ([x </a:t>
            </a:r>
            <a:r>
              <a:rPr lang="en-US" sz="2000" dirty="0" smtClean="0">
                <a:sym typeface="Math C" pitchFamily="2" charset="2"/>
              </a:rPr>
              <a:t>s ] t</a:t>
            </a:r>
            <a:r>
              <a:rPr lang="en-US" sz="2000" baseline="-25000" dirty="0" smtClean="0">
                <a:sym typeface="Math C" pitchFamily="2" charset="2"/>
              </a:rPr>
              <a:t>1</a:t>
            </a:r>
            <a:r>
              <a:rPr lang="en-US" sz="2000" dirty="0" smtClean="0">
                <a:sym typeface="Math C" pitchFamily="2" charset="2"/>
              </a:rPr>
              <a:t>) (</a:t>
            </a:r>
            <a:r>
              <a:rPr lang="en-US" sz="2000" dirty="0" smtClean="0">
                <a:sym typeface="Symbol" pitchFamily="18" charset="2"/>
              </a:rPr>
              <a:t>[x </a:t>
            </a:r>
            <a:r>
              <a:rPr lang="en-US" sz="2000" dirty="0" smtClean="0">
                <a:sym typeface="Math C" pitchFamily="2" charset="2"/>
              </a:rPr>
              <a:t>s ] t</a:t>
            </a:r>
            <a:r>
              <a:rPr lang="en-US" sz="2000" baseline="-25000" dirty="0" smtClean="0">
                <a:sym typeface="Math C" pitchFamily="2" charset="2"/>
              </a:rPr>
              <a:t>2</a:t>
            </a:r>
            <a:r>
              <a:rPr lang="en-US" sz="2000" dirty="0" smtClean="0">
                <a:sym typeface="Math C" pitchFamily="2" charset="2"/>
              </a:rPr>
              <a:t>) </a:t>
            </a:r>
            <a:endParaRPr lang="en-US" sz="2000" dirty="0">
              <a:sym typeface="Math C" pitchFamily="2" charset="2"/>
            </a:endParaRPr>
          </a:p>
        </p:txBody>
      </p:sp>
      <p:sp>
        <p:nvSpPr>
          <p:cNvPr id="36869" name="Text Box 6"/>
          <p:cNvSpPr txBox="1">
            <a:spLocks noChangeArrowheads="1"/>
          </p:cNvSpPr>
          <p:nvPr/>
        </p:nvSpPr>
        <p:spPr bwMode="auto">
          <a:xfrm>
            <a:off x="950913" y="4870450"/>
            <a:ext cx="5902325" cy="369332"/>
          </a:xfrm>
          <a:prstGeom prst="rect">
            <a:avLst/>
          </a:prstGeom>
          <a:noFill/>
          <a:ln w="38100">
            <a:noFill/>
            <a:miter lim="800000"/>
            <a:headEnd/>
            <a:tailEnd/>
          </a:ln>
        </p:spPr>
        <p:txBody>
          <a:bodyPr>
            <a:spAutoFit/>
          </a:bodyPr>
          <a:lstStyle/>
          <a:p>
            <a:pPr>
              <a:spcBef>
                <a:spcPct val="50000"/>
              </a:spcBef>
            </a:pPr>
            <a:endParaRPr lang="en-US"/>
          </a:p>
        </p:txBody>
      </p:sp>
      <p:sp>
        <p:nvSpPr>
          <p:cNvPr id="6" name="TextBox 5"/>
          <p:cNvSpPr txBox="1"/>
          <p:nvPr/>
        </p:nvSpPr>
        <p:spPr>
          <a:xfrm>
            <a:off x="620480" y="2471009"/>
            <a:ext cx="7119257" cy="1600438"/>
          </a:xfrm>
          <a:prstGeom prst="rect">
            <a:avLst/>
          </a:prstGeom>
          <a:noFill/>
        </p:spPr>
        <p:txBody>
          <a:bodyPr wrap="square" rtlCol="0">
            <a:spAutoFit/>
          </a:bodyPr>
          <a:lstStyle/>
          <a:p>
            <a:pPr>
              <a:lnSpc>
                <a:spcPct val="80000"/>
              </a:lnSpc>
            </a:pPr>
            <a:r>
              <a:rPr lang="en-US" sz="2800" dirty="0" smtClean="0">
                <a:cs typeface="Times New Roman" pitchFamily="18" charset="0"/>
                <a:sym typeface="Symbol" pitchFamily="18" charset="2"/>
              </a:rPr>
              <a:t>FV: t  P(</a:t>
            </a:r>
            <a:r>
              <a:rPr lang="en-US" sz="2800" dirty="0" err="1" smtClean="0">
                <a:cs typeface="Times New Roman" pitchFamily="18" charset="0"/>
                <a:sym typeface="Symbol" pitchFamily="18" charset="2"/>
              </a:rPr>
              <a:t>Var</a:t>
            </a:r>
            <a:r>
              <a:rPr lang="en-US" sz="2800" dirty="0" smtClean="0">
                <a:cs typeface="Times New Roman" pitchFamily="18" charset="0"/>
                <a:sym typeface="Symbol" pitchFamily="18" charset="2"/>
              </a:rPr>
              <a:t>) is the set free variables of t</a:t>
            </a:r>
          </a:p>
          <a:p>
            <a:pPr lvl="1">
              <a:lnSpc>
                <a:spcPct val="80000"/>
              </a:lnSpc>
            </a:pPr>
            <a:r>
              <a:rPr lang="en-US" sz="2400" dirty="0" smtClean="0">
                <a:cs typeface="Times New Roman" pitchFamily="18" charset="0"/>
                <a:sym typeface="Symbol" pitchFamily="18" charset="2"/>
              </a:rPr>
              <a:t>FV(</a:t>
            </a:r>
            <a:r>
              <a:rPr lang="en-US" sz="2400" dirty="0" smtClean="0"/>
              <a:t>x) = {x}</a:t>
            </a:r>
          </a:p>
          <a:p>
            <a:pPr lvl="1">
              <a:lnSpc>
                <a:spcPct val="80000"/>
              </a:lnSpc>
            </a:pPr>
            <a:r>
              <a:rPr lang="en-US" sz="2400" dirty="0" smtClean="0"/>
              <a:t>FV(</a:t>
            </a:r>
            <a:r>
              <a:rPr lang="en-US" sz="2400" dirty="0" smtClean="0">
                <a:sym typeface="Symbol" pitchFamily="18" charset="2"/>
              </a:rPr>
              <a:t> x. t</a:t>
            </a:r>
            <a:r>
              <a:rPr lang="en-US" sz="2400" dirty="0" smtClean="0"/>
              <a:t>) = FV(t) – {x}</a:t>
            </a:r>
          </a:p>
          <a:p>
            <a:pPr lvl="1">
              <a:lnSpc>
                <a:spcPct val="80000"/>
              </a:lnSpc>
            </a:pPr>
            <a:r>
              <a:rPr lang="en-US" sz="2400" dirty="0" smtClean="0"/>
              <a:t>FV (t</a:t>
            </a:r>
            <a:r>
              <a:rPr lang="en-US" sz="2400" baseline="-25000" dirty="0" smtClean="0"/>
              <a:t>1</a:t>
            </a:r>
            <a:r>
              <a:rPr lang="en-US" sz="2400" dirty="0" smtClean="0"/>
              <a:t> t</a:t>
            </a:r>
            <a:r>
              <a:rPr lang="en-US" sz="2400" baseline="-25000" dirty="0" smtClean="0"/>
              <a:t>2</a:t>
            </a:r>
            <a:r>
              <a:rPr lang="en-US" sz="2400" dirty="0" smtClean="0"/>
              <a:t>) = FV(t</a:t>
            </a:r>
            <a:r>
              <a:rPr lang="en-US" sz="2400" baseline="-25000" dirty="0" smtClean="0"/>
              <a:t>1</a:t>
            </a:r>
            <a:r>
              <a:rPr lang="en-US" sz="2400" dirty="0" smtClean="0"/>
              <a:t>) </a:t>
            </a:r>
            <a:r>
              <a:rPr lang="en-US" sz="2400" dirty="0" smtClean="0">
                <a:sym typeface="Symbol" pitchFamily="18" charset="2"/>
              </a:rPr>
              <a:t>FV(t</a:t>
            </a:r>
            <a:r>
              <a:rPr lang="en-US" sz="2400" baseline="-25000" dirty="0" smtClean="0">
                <a:sym typeface="Symbol" pitchFamily="18" charset="2"/>
              </a:rPr>
              <a:t>2</a:t>
            </a:r>
            <a:r>
              <a:rPr lang="en-US" sz="2400" dirty="0" smtClean="0">
                <a:sym typeface="Symbol" pitchFamily="18" charset="2"/>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271139" y="1728557"/>
            <a:ext cx="4535403" cy="861774"/>
          </a:xfrm>
          <a:prstGeom prst="rect">
            <a:avLst/>
          </a:prstGeom>
          <a:noFill/>
          <a:ln w="38100">
            <a:noFill/>
            <a:miter lim="800000"/>
            <a:headEnd/>
            <a:tailEnd/>
          </a:ln>
        </p:spPr>
        <p:txBody>
          <a:bodyPr wrap="square">
            <a:spAutoFit/>
          </a:bodyPr>
          <a:lstStyle/>
          <a:p>
            <a:pPr algn="l">
              <a:spcBef>
                <a:spcPct val="50000"/>
              </a:spcBef>
            </a:pPr>
            <a:r>
              <a:rPr lang="en-US" sz="2000" dirty="0" smtClean="0">
                <a:cs typeface="+mj-cs"/>
              </a:rPr>
              <a:t>v </a:t>
            </a:r>
            <a:r>
              <a:rPr lang="en-US" sz="2000" dirty="0">
                <a:cs typeface="+mj-cs"/>
              </a:rPr>
              <a:t>::=   </a:t>
            </a:r>
            <a:r>
              <a:rPr lang="en-US" sz="2000" dirty="0" smtClean="0">
                <a:cs typeface="+mj-cs"/>
              </a:rPr>
              <a:t>                  values</a:t>
            </a:r>
            <a:endParaRPr lang="en-US" sz="2000" dirty="0">
              <a:cs typeface="+mj-cs"/>
            </a:endParaRPr>
          </a:p>
          <a:p>
            <a:pPr algn="l">
              <a:spcBef>
                <a:spcPct val="50000"/>
              </a:spcBef>
            </a:pPr>
            <a:r>
              <a:rPr lang="en-US" sz="2000" dirty="0" smtClean="0">
                <a:cs typeface="+mj-cs"/>
              </a:rPr>
              <a:t>   </a:t>
            </a:r>
            <a:r>
              <a:rPr lang="en-US" sz="2000" dirty="0">
                <a:cs typeface="+mj-cs"/>
                <a:sym typeface="Symbol" pitchFamily="18" charset="2"/>
              </a:rPr>
              <a:t> </a:t>
            </a:r>
            <a:r>
              <a:rPr lang="en-US" sz="2000" dirty="0" smtClean="0">
                <a:cs typeface="+mj-cs"/>
                <a:sym typeface="Symbol" pitchFamily="18" charset="2"/>
              </a:rPr>
              <a:t>x.</a:t>
            </a:r>
            <a:r>
              <a:rPr lang="en-US" sz="2000" dirty="0" smtClean="0">
                <a:cs typeface="+mj-cs"/>
              </a:rPr>
              <a:t>                   abstraction values</a:t>
            </a:r>
            <a:endParaRPr lang="en-US" sz="2000" dirty="0">
              <a:cs typeface="+mj-cs"/>
            </a:endParaRPr>
          </a:p>
        </p:txBody>
      </p:sp>
      <p:sp>
        <p:nvSpPr>
          <p:cNvPr id="36866" name="Rectangle 2"/>
          <p:cNvSpPr>
            <a:spLocks noGrp="1" noChangeArrowheads="1"/>
          </p:cNvSpPr>
          <p:nvPr>
            <p:ph type="title"/>
          </p:nvPr>
        </p:nvSpPr>
        <p:spPr/>
        <p:txBody>
          <a:bodyPr>
            <a:normAutofit fontScale="90000"/>
          </a:bodyPr>
          <a:lstStyle/>
          <a:p>
            <a:r>
              <a:rPr lang="en-US" dirty="0" smtClean="0"/>
              <a:t>Call-by-value Operational Semantics</a:t>
            </a:r>
          </a:p>
        </p:txBody>
      </p:sp>
      <p:sp>
        <p:nvSpPr>
          <p:cNvPr id="36867" name="Text Box 4"/>
          <p:cNvSpPr txBox="1">
            <a:spLocks noChangeArrowheads="1"/>
          </p:cNvSpPr>
          <p:nvPr/>
        </p:nvSpPr>
        <p:spPr bwMode="auto">
          <a:xfrm>
            <a:off x="1297903" y="3653999"/>
            <a:ext cx="4373562" cy="369332"/>
          </a:xfrm>
          <a:prstGeom prst="rect">
            <a:avLst/>
          </a:prstGeom>
          <a:noFill/>
          <a:ln w="38100">
            <a:noFill/>
            <a:miter lim="800000"/>
            <a:headEnd/>
            <a:tailEnd/>
          </a:ln>
        </p:spPr>
        <p:txBody>
          <a:bodyPr wrap="square">
            <a:spAutoFit/>
          </a:bodyPr>
          <a:lstStyle/>
          <a:p>
            <a:pPr>
              <a:spcBef>
                <a:spcPct val="50000"/>
              </a:spcBef>
            </a:pPr>
            <a:r>
              <a:rPr lang="en-US" dirty="0">
                <a:sym typeface="Symbol" pitchFamily="18" charset="2"/>
              </a:rPr>
              <a:t>( x. t</a:t>
            </a:r>
            <a:r>
              <a:rPr lang="en-US" baseline="-25000" dirty="0">
                <a:sym typeface="Symbol" pitchFamily="18" charset="2"/>
              </a:rPr>
              <a:t>12</a:t>
            </a:r>
            <a:r>
              <a:rPr lang="en-US" dirty="0">
                <a:sym typeface="Symbol" pitchFamily="18" charset="2"/>
              </a:rPr>
              <a:t>) </a:t>
            </a:r>
            <a:r>
              <a:rPr lang="en-US" dirty="0" smtClean="0">
                <a:sym typeface="Symbol" pitchFamily="18" charset="2"/>
              </a:rPr>
              <a:t>v</a:t>
            </a:r>
            <a:r>
              <a:rPr lang="en-US" baseline="-25000" dirty="0" smtClean="0">
                <a:sym typeface="Symbol" pitchFamily="18" charset="2"/>
              </a:rPr>
              <a:t>2</a:t>
            </a:r>
            <a:r>
              <a:rPr lang="en-US" dirty="0" smtClean="0">
                <a:sym typeface="Symbol" pitchFamily="18" charset="2"/>
              </a:rPr>
              <a:t> </a:t>
            </a:r>
            <a:r>
              <a:rPr lang="en-US" dirty="0">
                <a:sym typeface="Symbol" pitchFamily="18" charset="2"/>
              </a:rPr>
              <a:t> [x </a:t>
            </a:r>
            <a:r>
              <a:rPr lang="en-US" dirty="0" smtClean="0">
                <a:sym typeface="Math C" pitchFamily="2" charset="2"/>
              </a:rPr>
              <a:t>v</a:t>
            </a:r>
            <a:r>
              <a:rPr lang="en-US" baseline="-25000" dirty="0" smtClean="0">
                <a:sym typeface="Math C" pitchFamily="2" charset="2"/>
              </a:rPr>
              <a:t>2</a:t>
            </a:r>
            <a:r>
              <a:rPr lang="en-US" dirty="0">
                <a:sym typeface="Math C" pitchFamily="2" charset="2"/>
              </a:rPr>
              <a:t>] t</a:t>
            </a:r>
            <a:r>
              <a:rPr lang="en-US" baseline="-25000" dirty="0">
                <a:sym typeface="Math C" pitchFamily="2" charset="2"/>
              </a:rPr>
              <a:t>12  </a:t>
            </a:r>
            <a:r>
              <a:rPr lang="en-US" dirty="0" smtClean="0">
                <a:solidFill>
                  <a:srgbClr val="00B050"/>
                </a:solidFill>
                <a:sym typeface="Math C" pitchFamily="2" charset="2"/>
              </a:rPr>
              <a:t>(</a:t>
            </a:r>
            <a:r>
              <a:rPr lang="en-US" dirty="0" smtClean="0">
                <a:solidFill>
                  <a:srgbClr val="00B050"/>
                </a:solidFill>
                <a:sym typeface="Symbol" pitchFamily="18" charset="2"/>
              </a:rPr>
              <a:t>E-</a:t>
            </a:r>
            <a:r>
              <a:rPr lang="en-US" dirty="0" err="1" smtClean="0">
                <a:solidFill>
                  <a:srgbClr val="00B050"/>
                </a:solidFill>
                <a:sym typeface="Symbol" pitchFamily="18" charset="2"/>
              </a:rPr>
              <a:t>AppAbs</a:t>
            </a:r>
            <a:r>
              <a:rPr lang="en-US" dirty="0" smtClean="0">
                <a:solidFill>
                  <a:srgbClr val="00B050"/>
                </a:solidFill>
                <a:sym typeface="Symbol" pitchFamily="18" charset="2"/>
              </a:rPr>
              <a:t>)</a:t>
            </a:r>
            <a:endParaRPr lang="en-US" dirty="0">
              <a:solidFill>
                <a:srgbClr val="00B050"/>
              </a:solidFill>
              <a:sym typeface="Symbol" pitchFamily="18" charset="2"/>
            </a:endParaRPr>
          </a:p>
        </p:txBody>
      </p:sp>
      <p:sp>
        <p:nvSpPr>
          <p:cNvPr id="36869" name="Text Box 6"/>
          <p:cNvSpPr txBox="1">
            <a:spLocks noChangeArrowheads="1"/>
          </p:cNvSpPr>
          <p:nvPr/>
        </p:nvSpPr>
        <p:spPr bwMode="auto">
          <a:xfrm>
            <a:off x="950913" y="4870450"/>
            <a:ext cx="5902325" cy="369332"/>
          </a:xfrm>
          <a:prstGeom prst="rect">
            <a:avLst/>
          </a:prstGeom>
          <a:noFill/>
          <a:ln w="38100">
            <a:noFill/>
            <a:miter lim="800000"/>
            <a:headEnd/>
            <a:tailEnd/>
          </a:ln>
        </p:spPr>
        <p:txBody>
          <a:bodyPr>
            <a:spAutoFit/>
          </a:bodyPr>
          <a:lstStyle/>
          <a:p>
            <a:pPr>
              <a:spcBef>
                <a:spcPct val="50000"/>
              </a:spcBef>
            </a:pPr>
            <a:endParaRPr lang="en-US"/>
          </a:p>
        </p:txBody>
      </p:sp>
      <p:sp>
        <p:nvSpPr>
          <p:cNvPr id="7" name="Text Box 3"/>
          <p:cNvSpPr txBox="1">
            <a:spLocks noChangeArrowheads="1"/>
          </p:cNvSpPr>
          <p:nvPr/>
        </p:nvSpPr>
        <p:spPr bwMode="auto">
          <a:xfrm>
            <a:off x="439271" y="1456411"/>
            <a:ext cx="4045643" cy="1768475"/>
          </a:xfrm>
          <a:prstGeom prst="rect">
            <a:avLst/>
          </a:prstGeom>
          <a:noFill/>
          <a:ln w="38100">
            <a:noFill/>
            <a:miter lim="800000"/>
            <a:headEnd/>
            <a:tailEnd/>
          </a:ln>
        </p:spPr>
        <p:txBody>
          <a:bodyPr wrap="square">
            <a:spAutoFit/>
          </a:bodyPr>
          <a:lstStyle/>
          <a:p>
            <a:pPr algn="l">
              <a:spcBef>
                <a:spcPct val="50000"/>
              </a:spcBef>
            </a:pPr>
            <a:r>
              <a:rPr lang="en-US" sz="2000" dirty="0">
                <a:cs typeface="+mj-cs"/>
              </a:rPr>
              <a:t>t ::=        </a:t>
            </a:r>
            <a:r>
              <a:rPr lang="en-US" sz="2000" dirty="0" smtClean="0">
                <a:cs typeface="+mj-cs"/>
              </a:rPr>
              <a:t>                   </a:t>
            </a:r>
            <a:r>
              <a:rPr lang="en-US" sz="2000" dirty="0">
                <a:cs typeface="+mj-cs"/>
              </a:rPr>
              <a:t>terms</a:t>
            </a:r>
          </a:p>
          <a:p>
            <a:pPr algn="l">
              <a:spcBef>
                <a:spcPct val="50000"/>
              </a:spcBef>
            </a:pPr>
            <a:r>
              <a:rPr lang="en-US" sz="2000" dirty="0">
                <a:cs typeface="+mj-cs"/>
              </a:rPr>
              <a:t>     x       </a:t>
            </a:r>
            <a:r>
              <a:rPr lang="en-US" sz="2000" dirty="0" smtClean="0">
                <a:cs typeface="+mj-cs"/>
              </a:rPr>
              <a:t>                   </a:t>
            </a:r>
            <a:r>
              <a:rPr lang="en-US" sz="2000" dirty="0">
                <a:cs typeface="+mj-cs"/>
              </a:rPr>
              <a:t>variable</a:t>
            </a:r>
            <a:endParaRPr lang="he-IL" sz="2000" dirty="0">
              <a:cs typeface="+mj-cs"/>
            </a:endParaRPr>
          </a:p>
          <a:p>
            <a:pPr algn="l">
              <a:spcBef>
                <a:spcPct val="50000"/>
              </a:spcBef>
            </a:pPr>
            <a:r>
              <a:rPr lang="en-US" sz="2000" dirty="0">
                <a:cs typeface="+mj-cs"/>
              </a:rPr>
              <a:t>     </a:t>
            </a:r>
            <a:r>
              <a:rPr lang="en-US" sz="2000" dirty="0">
                <a:cs typeface="+mj-cs"/>
                <a:sym typeface="Symbol" pitchFamily="18" charset="2"/>
              </a:rPr>
              <a:t> x. </a:t>
            </a:r>
            <a:r>
              <a:rPr lang="en-US" sz="2000" dirty="0" smtClean="0">
                <a:cs typeface="+mj-cs"/>
                <a:sym typeface="Symbol" pitchFamily="18" charset="2"/>
              </a:rPr>
              <a:t>t</a:t>
            </a:r>
            <a:r>
              <a:rPr lang="en-US" sz="2000" dirty="0" smtClean="0">
                <a:cs typeface="+mj-cs"/>
              </a:rPr>
              <a:t>                   </a:t>
            </a:r>
            <a:r>
              <a:rPr lang="en-US" sz="2000" dirty="0">
                <a:cs typeface="+mj-cs"/>
              </a:rPr>
              <a:t>abstraction</a:t>
            </a:r>
          </a:p>
          <a:p>
            <a:pPr algn="l">
              <a:spcBef>
                <a:spcPct val="50000"/>
              </a:spcBef>
            </a:pPr>
            <a:r>
              <a:rPr lang="en-US" sz="2000" dirty="0">
                <a:cs typeface="+mj-cs"/>
              </a:rPr>
              <a:t>     t </a:t>
            </a:r>
            <a:r>
              <a:rPr lang="en-US" sz="2000" dirty="0" err="1">
                <a:cs typeface="+mj-cs"/>
              </a:rPr>
              <a:t>t</a:t>
            </a:r>
            <a:r>
              <a:rPr lang="en-US" sz="2000" dirty="0">
                <a:cs typeface="+mj-cs"/>
              </a:rPr>
              <a:t>      </a:t>
            </a:r>
            <a:r>
              <a:rPr lang="en-US" sz="2000" dirty="0" smtClean="0">
                <a:cs typeface="+mj-cs"/>
              </a:rPr>
              <a:t>                   </a:t>
            </a:r>
            <a:r>
              <a:rPr lang="en-US" sz="2000" dirty="0">
                <a:cs typeface="+mj-cs"/>
              </a:rPr>
              <a:t>application</a:t>
            </a:r>
          </a:p>
        </p:txBody>
      </p:sp>
      <p:grpSp>
        <p:nvGrpSpPr>
          <p:cNvPr id="20" name="Group 19"/>
          <p:cNvGrpSpPr/>
          <p:nvPr/>
        </p:nvGrpSpPr>
        <p:grpSpPr>
          <a:xfrm>
            <a:off x="1122583" y="4542365"/>
            <a:ext cx="6921956" cy="781050"/>
            <a:chOff x="1122583" y="4542365"/>
            <a:chExt cx="6921956" cy="781050"/>
          </a:xfrm>
        </p:grpSpPr>
        <p:sp>
          <p:nvSpPr>
            <p:cNvPr id="11" name="Line 11"/>
            <p:cNvSpPr>
              <a:spLocks noChangeShapeType="1"/>
            </p:cNvSpPr>
            <p:nvPr/>
          </p:nvSpPr>
          <p:spPr bwMode="auto">
            <a:xfrm flipV="1">
              <a:off x="1342325" y="4977366"/>
              <a:ext cx="4243386" cy="0"/>
            </a:xfrm>
            <a:prstGeom prst="line">
              <a:avLst/>
            </a:prstGeom>
            <a:noFill/>
            <a:ln w="38100">
              <a:solidFill>
                <a:schemeClr val="tx1"/>
              </a:solidFill>
              <a:round/>
              <a:headEnd/>
              <a:tailEnd/>
            </a:ln>
          </p:spPr>
          <p:txBody>
            <a:bodyPr wrap="none" anchor="ctr"/>
            <a:lstStyle/>
            <a:p>
              <a:endParaRPr lang="en-US"/>
            </a:p>
          </p:txBody>
        </p:sp>
        <p:sp>
          <p:nvSpPr>
            <p:cNvPr id="12" name="Text Box 8"/>
            <p:cNvSpPr txBox="1">
              <a:spLocks noChangeArrowheads="1"/>
            </p:cNvSpPr>
            <p:nvPr/>
          </p:nvSpPr>
          <p:spPr bwMode="auto">
            <a:xfrm>
              <a:off x="2060796" y="4542365"/>
              <a:ext cx="3176587" cy="396845"/>
            </a:xfrm>
            <a:prstGeom prst="rect">
              <a:avLst/>
            </a:prstGeom>
            <a:noFill/>
            <a:ln w="38100">
              <a:noFill/>
              <a:miter lim="800000"/>
              <a:headEnd/>
              <a:tailEnd/>
            </a:ln>
          </p:spPr>
          <p:txBody>
            <a:bodyPr>
              <a:spAutoFit/>
            </a:bodyPr>
            <a:lstStyle/>
            <a:p>
              <a:pPr>
                <a:spcBef>
                  <a:spcPct val="50000"/>
                </a:spcBef>
                <a:buFontTx/>
                <a:buNone/>
              </a:pPr>
              <a:r>
                <a:rPr lang="en-US" sz="2000" dirty="0">
                  <a:solidFill>
                    <a:schemeClr val="tx1"/>
                  </a:solidFill>
                </a:rPr>
                <a:t>t</a:t>
              </a:r>
              <a:r>
                <a:rPr lang="en-US" sz="2000" baseline="-25000" dirty="0">
                  <a:solidFill>
                    <a:schemeClr val="tx1"/>
                  </a:solidFill>
                </a:rPr>
                <a:t>1</a:t>
              </a:r>
              <a:r>
                <a:rPr lang="en-US" sz="2000" dirty="0">
                  <a:solidFill>
                    <a:schemeClr val="tx1"/>
                  </a:solidFill>
                </a:rPr>
                <a:t> </a:t>
              </a:r>
              <a:r>
                <a:rPr lang="en-US" sz="2000" dirty="0">
                  <a:solidFill>
                    <a:schemeClr val="tx1"/>
                  </a:solidFill>
                  <a:sym typeface="Symbol" pitchFamily="18" charset="2"/>
                </a:rPr>
                <a:t> t’</a:t>
              </a:r>
              <a:r>
                <a:rPr lang="en-US" sz="2000" baseline="-25000" dirty="0">
                  <a:solidFill>
                    <a:schemeClr val="tx1"/>
                  </a:solidFill>
                  <a:sym typeface="Symbol" pitchFamily="18" charset="2"/>
                </a:rPr>
                <a:t>1</a:t>
              </a:r>
              <a:endParaRPr lang="en-US" sz="2000" dirty="0">
                <a:solidFill>
                  <a:schemeClr val="tx1"/>
                </a:solidFill>
                <a:sym typeface="Symbol" pitchFamily="18" charset="2"/>
              </a:endParaRPr>
            </a:p>
          </p:txBody>
        </p:sp>
        <p:sp>
          <p:nvSpPr>
            <p:cNvPr id="13" name="Text Box 9"/>
            <p:cNvSpPr txBox="1">
              <a:spLocks noChangeArrowheads="1"/>
            </p:cNvSpPr>
            <p:nvPr/>
          </p:nvSpPr>
          <p:spPr bwMode="auto">
            <a:xfrm>
              <a:off x="1122583" y="4923336"/>
              <a:ext cx="6019800" cy="400079"/>
            </a:xfrm>
            <a:prstGeom prst="rect">
              <a:avLst/>
            </a:prstGeom>
            <a:noFill/>
            <a:ln w="38100">
              <a:noFill/>
              <a:miter lim="800000"/>
              <a:headEnd/>
              <a:tailEnd/>
            </a:ln>
          </p:spPr>
          <p:txBody>
            <a:bodyPr>
              <a:spAutoFit/>
            </a:bodyPr>
            <a:lstStyle/>
            <a:p>
              <a:pPr>
                <a:spcBef>
                  <a:spcPct val="50000"/>
                </a:spcBef>
                <a:buFontTx/>
                <a:buNone/>
              </a:pPr>
              <a:r>
                <a:rPr lang="en-US" sz="2000" dirty="0">
                  <a:solidFill>
                    <a:schemeClr val="tx1"/>
                  </a:solidFill>
                </a:rPr>
                <a:t>   </a:t>
              </a:r>
              <a:r>
                <a:rPr lang="en-US" sz="2000" dirty="0" smtClean="0">
                  <a:solidFill>
                    <a:schemeClr val="tx1"/>
                  </a:solidFill>
                </a:rPr>
                <a:t> </a:t>
              </a:r>
              <a:r>
                <a:rPr lang="en-US" sz="2000" dirty="0">
                  <a:solidFill>
                    <a:schemeClr val="tx1"/>
                  </a:solidFill>
                </a:rPr>
                <a:t>t</a:t>
              </a:r>
              <a:r>
                <a:rPr lang="en-US" sz="2000" baseline="-25000" dirty="0">
                  <a:solidFill>
                    <a:schemeClr val="tx1"/>
                  </a:solidFill>
                </a:rPr>
                <a:t>1 </a:t>
              </a:r>
              <a:r>
                <a:rPr lang="en-US" sz="2000" dirty="0" smtClean="0">
                  <a:solidFill>
                    <a:schemeClr val="tx1"/>
                  </a:solidFill>
                </a:rPr>
                <a:t> </a:t>
              </a:r>
              <a:r>
                <a:rPr lang="en-US" sz="2000" dirty="0">
                  <a:solidFill>
                    <a:schemeClr val="tx1"/>
                  </a:solidFill>
                </a:rPr>
                <a:t>t</a:t>
              </a:r>
              <a:r>
                <a:rPr lang="en-US" sz="2000" baseline="-25000" dirty="0">
                  <a:solidFill>
                    <a:schemeClr val="tx1"/>
                  </a:solidFill>
                </a:rPr>
                <a:t>2</a:t>
              </a:r>
              <a:r>
                <a:rPr lang="en-US" sz="2000" dirty="0">
                  <a:solidFill>
                    <a:schemeClr val="tx1"/>
                  </a:solidFill>
                </a:rPr>
                <a:t> </a:t>
              </a:r>
              <a:r>
                <a:rPr lang="en-US" sz="2000" dirty="0" smtClean="0">
                  <a:solidFill>
                    <a:schemeClr val="tx1"/>
                  </a:solidFill>
                </a:rPr>
                <a:t> </a:t>
              </a:r>
              <a:r>
                <a:rPr lang="en-US" sz="2000" dirty="0">
                  <a:solidFill>
                    <a:schemeClr val="tx1"/>
                  </a:solidFill>
                  <a:sym typeface="Symbol" pitchFamily="18" charset="2"/>
                </a:rPr>
                <a:t> </a:t>
              </a:r>
              <a:r>
                <a:rPr lang="en-US" sz="2000" dirty="0" smtClean="0">
                  <a:solidFill>
                    <a:schemeClr val="tx1"/>
                  </a:solidFill>
                </a:rPr>
                <a:t> </a:t>
              </a:r>
              <a:r>
                <a:rPr lang="en-US" sz="2000" dirty="0">
                  <a:solidFill>
                    <a:schemeClr val="tx1"/>
                  </a:solidFill>
                </a:rPr>
                <a:t>t’</a:t>
              </a:r>
              <a:r>
                <a:rPr lang="en-US" sz="2000" baseline="-25000" dirty="0">
                  <a:solidFill>
                    <a:schemeClr val="tx1"/>
                  </a:solidFill>
                </a:rPr>
                <a:t>1</a:t>
              </a:r>
              <a:r>
                <a:rPr lang="en-US" sz="2000" dirty="0">
                  <a:solidFill>
                    <a:schemeClr val="tx1"/>
                  </a:solidFill>
                </a:rPr>
                <a:t> </a:t>
              </a:r>
              <a:r>
                <a:rPr lang="en-US" sz="2000" dirty="0" smtClean="0">
                  <a:solidFill>
                    <a:schemeClr val="tx1"/>
                  </a:solidFill>
                </a:rPr>
                <a:t>t</a:t>
              </a:r>
              <a:r>
                <a:rPr lang="en-US" sz="2000" baseline="-25000" dirty="0" smtClean="0">
                  <a:solidFill>
                    <a:schemeClr val="tx1"/>
                  </a:solidFill>
                </a:rPr>
                <a:t>2</a:t>
              </a:r>
              <a:r>
                <a:rPr lang="en-US" sz="2000" dirty="0" smtClean="0">
                  <a:solidFill>
                    <a:schemeClr val="tx1"/>
                  </a:solidFill>
                </a:rPr>
                <a:t>  </a:t>
              </a:r>
              <a:endParaRPr lang="en-US" sz="2000" dirty="0">
                <a:solidFill>
                  <a:schemeClr val="tx1"/>
                </a:solidFill>
              </a:endParaRPr>
            </a:p>
          </p:txBody>
        </p:sp>
        <p:sp>
          <p:nvSpPr>
            <p:cNvPr id="14" name="Text Box 12"/>
            <p:cNvSpPr txBox="1">
              <a:spLocks noChangeArrowheads="1"/>
            </p:cNvSpPr>
            <p:nvPr/>
          </p:nvSpPr>
          <p:spPr bwMode="auto">
            <a:xfrm>
              <a:off x="6589932" y="4558239"/>
              <a:ext cx="1454607" cy="400110"/>
            </a:xfrm>
            <a:prstGeom prst="rect">
              <a:avLst/>
            </a:prstGeom>
            <a:noFill/>
            <a:ln w="38100">
              <a:noFill/>
              <a:miter lim="800000"/>
              <a:headEnd/>
              <a:tailEnd/>
            </a:ln>
          </p:spPr>
          <p:txBody>
            <a:bodyPr wrap="square">
              <a:spAutoFit/>
            </a:bodyPr>
            <a:lstStyle/>
            <a:p>
              <a:pPr>
                <a:spcBef>
                  <a:spcPct val="50000"/>
                </a:spcBef>
                <a:buFontTx/>
                <a:buNone/>
              </a:pPr>
              <a:r>
                <a:rPr lang="en-US" sz="2000" dirty="0">
                  <a:solidFill>
                    <a:srgbClr val="00B050"/>
                  </a:solidFill>
                </a:rPr>
                <a:t>(</a:t>
              </a:r>
              <a:r>
                <a:rPr lang="en-US" sz="2000" dirty="0" smtClean="0">
                  <a:solidFill>
                    <a:srgbClr val="00B050"/>
                  </a:solidFill>
                </a:rPr>
                <a:t>E-APPL1)</a:t>
              </a:r>
              <a:endParaRPr lang="en-US" sz="2000" dirty="0">
                <a:solidFill>
                  <a:srgbClr val="00B050"/>
                </a:solidFill>
              </a:endParaRPr>
            </a:p>
          </p:txBody>
        </p:sp>
      </p:grpSp>
      <p:grpSp>
        <p:nvGrpSpPr>
          <p:cNvPr id="21" name="Group 20"/>
          <p:cNvGrpSpPr/>
          <p:nvPr/>
        </p:nvGrpSpPr>
        <p:grpSpPr>
          <a:xfrm>
            <a:off x="991947" y="5565644"/>
            <a:ext cx="6921956" cy="781050"/>
            <a:chOff x="991947" y="5565644"/>
            <a:chExt cx="6921956" cy="781050"/>
          </a:xfrm>
        </p:grpSpPr>
        <p:sp>
          <p:nvSpPr>
            <p:cNvPr id="16" name="Line 11"/>
            <p:cNvSpPr>
              <a:spLocks noChangeShapeType="1"/>
            </p:cNvSpPr>
            <p:nvPr/>
          </p:nvSpPr>
          <p:spPr bwMode="auto">
            <a:xfrm flipV="1">
              <a:off x="1222575" y="6000645"/>
              <a:ext cx="4243386" cy="0"/>
            </a:xfrm>
            <a:prstGeom prst="line">
              <a:avLst/>
            </a:prstGeom>
            <a:noFill/>
            <a:ln w="38100">
              <a:solidFill>
                <a:schemeClr val="tx1"/>
              </a:solidFill>
              <a:round/>
              <a:headEnd/>
              <a:tailEnd/>
            </a:ln>
          </p:spPr>
          <p:txBody>
            <a:bodyPr wrap="none" anchor="ctr"/>
            <a:lstStyle/>
            <a:p>
              <a:endParaRPr lang="en-US"/>
            </a:p>
          </p:txBody>
        </p:sp>
        <p:sp>
          <p:nvSpPr>
            <p:cNvPr id="17" name="Text Box 8"/>
            <p:cNvSpPr txBox="1">
              <a:spLocks noChangeArrowheads="1"/>
            </p:cNvSpPr>
            <p:nvPr/>
          </p:nvSpPr>
          <p:spPr bwMode="auto">
            <a:xfrm>
              <a:off x="1930160" y="5565644"/>
              <a:ext cx="3176587" cy="396845"/>
            </a:xfrm>
            <a:prstGeom prst="rect">
              <a:avLst/>
            </a:prstGeom>
            <a:noFill/>
            <a:ln w="38100">
              <a:noFill/>
              <a:miter lim="800000"/>
              <a:headEnd/>
              <a:tailEnd/>
            </a:ln>
          </p:spPr>
          <p:txBody>
            <a:bodyPr>
              <a:spAutoFit/>
            </a:bodyPr>
            <a:lstStyle/>
            <a:p>
              <a:pPr>
                <a:spcBef>
                  <a:spcPct val="50000"/>
                </a:spcBef>
                <a:buFontTx/>
                <a:buNone/>
              </a:pPr>
              <a:r>
                <a:rPr lang="en-US" sz="2000" dirty="0" smtClean="0">
                  <a:solidFill>
                    <a:schemeClr val="tx1"/>
                  </a:solidFill>
                </a:rPr>
                <a:t>t</a:t>
              </a:r>
              <a:r>
                <a:rPr lang="en-US" sz="2000" baseline="-25000" dirty="0" smtClean="0">
                  <a:solidFill>
                    <a:schemeClr val="tx1"/>
                  </a:solidFill>
                </a:rPr>
                <a:t>2</a:t>
              </a:r>
              <a:r>
                <a:rPr lang="en-US" sz="2000" dirty="0" smtClean="0">
                  <a:solidFill>
                    <a:schemeClr val="tx1"/>
                  </a:solidFill>
                </a:rPr>
                <a:t> </a:t>
              </a:r>
              <a:r>
                <a:rPr lang="en-US" sz="2000" dirty="0">
                  <a:solidFill>
                    <a:schemeClr val="tx1"/>
                  </a:solidFill>
                  <a:sym typeface="Symbol" pitchFamily="18" charset="2"/>
                </a:rPr>
                <a:t> </a:t>
              </a:r>
              <a:r>
                <a:rPr lang="en-US" sz="2000" dirty="0" smtClean="0">
                  <a:solidFill>
                    <a:schemeClr val="tx1"/>
                  </a:solidFill>
                  <a:sym typeface="Symbol" pitchFamily="18" charset="2"/>
                </a:rPr>
                <a:t>t’</a:t>
              </a:r>
              <a:r>
                <a:rPr lang="en-US" sz="2000" baseline="-25000" dirty="0" smtClean="0">
                  <a:solidFill>
                    <a:schemeClr val="tx1"/>
                  </a:solidFill>
                  <a:sym typeface="Symbol" pitchFamily="18" charset="2"/>
                </a:rPr>
                <a:t>2</a:t>
              </a:r>
              <a:endParaRPr lang="en-US" sz="2000" dirty="0">
                <a:solidFill>
                  <a:schemeClr val="tx1"/>
                </a:solidFill>
                <a:sym typeface="Symbol" pitchFamily="18" charset="2"/>
              </a:endParaRPr>
            </a:p>
          </p:txBody>
        </p:sp>
        <p:sp>
          <p:nvSpPr>
            <p:cNvPr id="18" name="Text Box 9"/>
            <p:cNvSpPr txBox="1">
              <a:spLocks noChangeArrowheads="1"/>
            </p:cNvSpPr>
            <p:nvPr/>
          </p:nvSpPr>
          <p:spPr bwMode="auto">
            <a:xfrm>
              <a:off x="991947" y="5946615"/>
              <a:ext cx="6019800" cy="400079"/>
            </a:xfrm>
            <a:prstGeom prst="rect">
              <a:avLst/>
            </a:prstGeom>
            <a:noFill/>
            <a:ln w="38100">
              <a:noFill/>
              <a:miter lim="800000"/>
              <a:headEnd/>
              <a:tailEnd/>
            </a:ln>
          </p:spPr>
          <p:txBody>
            <a:bodyPr>
              <a:spAutoFit/>
            </a:bodyPr>
            <a:lstStyle/>
            <a:p>
              <a:pPr>
                <a:spcBef>
                  <a:spcPct val="50000"/>
                </a:spcBef>
                <a:buFontTx/>
                <a:buNone/>
              </a:pPr>
              <a:r>
                <a:rPr lang="en-US" sz="2000" dirty="0">
                  <a:solidFill>
                    <a:schemeClr val="tx1"/>
                  </a:solidFill>
                </a:rPr>
                <a:t>   </a:t>
              </a:r>
              <a:r>
                <a:rPr lang="en-US" sz="2000" dirty="0" smtClean="0">
                  <a:solidFill>
                    <a:schemeClr val="tx1"/>
                  </a:solidFill>
                </a:rPr>
                <a:t> v</a:t>
              </a:r>
              <a:r>
                <a:rPr lang="en-US" sz="2000" baseline="-25000" dirty="0" smtClean="0">
                  <a:solidFill>
                    <a:schemeClr val="tx1"/>
                  </a:solidFill>
                </a:rPr>
                <a:t>1 </a:t>
              </a:r>
              <a:r>
                <a:rPr lang="en-US" sz="2000" dirty="0" smtClean="0">
                  <a:solidFill>
                    <a:schemeClr val="tx1"/>
                  </a:solidFill>
                </a:rPr>
                <a:t> </a:t>
              </a:r>
              <a:r>
                <a:rPr lang="en-US" sz="2000" dirty="0">
                  <a:solidFill>
                    <a:schemeClr val="tx1"/>
                  </a:solidFill>
                </a:rPr>
                <a:t>t</a:t>
              </a:r>
              <a:r>
                <a:rPr lang="en-US" sz="2000" baseline="-25000" dirty="0">
                  <a:solidFill>
                    <a:schemeClr val="tx1"/>
                  </a:solidFill>
                </a:rPr>
                <a:t>2</a:t>
              </a:r>
              <a:r>
                <a:rPr lang="en-US" sz="2000" dirty="0">
                  <a:solidFill>
                    <a:schemeClr val="tx1"/>
                  </a:solidFill>
                </a:rPr>
                <a:t> </a:t>
              </a:r>
              <a:r>
                <a:rPr lang="en-US" sz="2000" dirty="0" smtClean="0">
                  <a:solidFill>
                    <a:schemeClr val="tx1"/>
                  </a:solidFill>
                </a:rPr>
                <a:t> </a:t>
              </a:r>
              <a:r>
                <a:rPr lang="en-US" sz="2000" dirty="0">
                  <a:solidFill>
                    <a:schemeClr val="tx1"/>
                  </a:solidFill>
                  <a:sym typeface="Symbol" pitchFamily="18" charset="2"/>
                </a:rPr>
                <a:t> </a:t>
              </a:r>
              <a:r>
                <a:rPr lang="en-US" sz="2000" dirty="0" smtClean="0">
                  <a:solidFill>
                    <a:schemeClr val="tx1"/>
                  </a:solidFill>
                </a:rPr>
                <a:t> v</a:t>
              </a:r>
              <a:r>
                <a:rPr lang="en-US" sz="2000" baseline="-25000" dirty="0" smtClean="0">
                  <a:solidFill>
                    <a:schemeClr val="tx1"/>
                  </a:solidFill>
                </a:rPr>
                <a:t>1</a:t>
              </a:r>
              <a:r>
                <a:rPr lang="en-US" sz="2000" dirty="0" smtClean="0">
                  <a:solidFill>
                    <a:schemeClr val="tx1"/>
                  </a:solidFill>
                </a:rPr>
                <a:t> t’</a:t>
              </a:r>
              <a:r>
                <a:rPr lang="en-US" sz="2000" baseline="-25000" dirty="0" smtClean="0">
                  <a:solidFill>
                    <a:schemeClr val="tx1"/>
                  </a:solidFill>
                </a:rPr>
                <a:t>2</a:t>
              </a:r>
              <a:r>
                <a:rPr lang="en-US" sz="2000" dirty="0" smtClean="0">
                  <a:solidFill>
                    <a:schemeClr val="tx1"/>
                  </a:solidFill>
                </a:rPr>
                <a:t>  </a:t>
              </a:r>
              <a:endParaRPr lang="en-US" sz="2000" dirty="0">
                <a:solidFill>
                  <a:schemeClr val="tx1"/>
                </a:solidFill>
              </a:endParaRPr>
            </a:p>
          </p:txBody>
        </p:sp>
        <p:sp>
          <p:nvSpPr>
            <p:cNvPr id="19" name="Text Box 12"/>
            <p:cNvSpPr txBox="1">
              <a:spLocks noChangeArrowheads="1"/>
            </p:cNvSpPr>
            <p:nvPr/>
          </p:nvSpPr>
          <p:spPr bwMode="auto">
            <a:xfrm>
              <a:off x="6459296" y="5581518"/>
              <a:ext cx="1454607" cy="400110"/>
            </a:xfrm>
            <a:prstGeom prst="rect">
              <a:avLst/>
            </a:prstGeom>
            <a:noFill/>
            <a:ln w="38100">
              <a:noFill/>
              <a:miter lim="800000"/>
              <a:headEnd/>
              <a:tailEnd/>
            </a:ln>
          </p:spPr>
          <p:txBody>
            <a:bodyPr wrap="square">
              <a:spAutoFit/>
            </a:bodyPr>
            <a:lstStyle/>
            <a:p>
              <a:pPr>
                <a:spcBef>
                  <a:spcPct val="50000"/>
                </a:spcBef>
                <a:buFontTx/>
                <a:buNone/>
              </a:pPr>
              <a:r>
                <a:rPr lang="en-US" sz="2000" dirty="0">
                  <a:solidFill>
                    <a:srgbClr val="00B050"/>
                  </a:solidFill>
                </a:rPr>
                <a:t>(</a:t>
              </a:r>
              <a:r>
                <a:rPr lang="en-US" sz="2000" dirty="0" smtClean="0">
                  <a:solidFill>
                    <a:srgbClr val="00B050"/>
                  </a:solidFill>
                </a:rPr>
                <a:t>E-APPL2)</a:t>
              </a:r>
              <a:endParaRPr lang="en-US" sz="2000" dirty="0">
                <a:solidFill>
                  <a:srgbClr val="00B05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68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the Lambda Calculus</a:t>
            </a:r>
            <a:endParaRPr lang="en-US" dirty="0"/>
          </a:p>
        </p:txBody>
      </p:sp>
      <p:sp>
        <p:nvSpPr>
          <p:cNvPr id="3" name="Content Placeholder 2"/>
          <p:cNvSpPr>
            <a:spLocks noGrp="1"/>
          </p:cNvSpPr>
          <p:nvPr>
            <p:ph idx="1"/>
          </p:nvPr>
        </p:nvSpPr>
        <p:spPr/>
        <p:txBody>
          <a:bodyPr/>
          <a:lstStyle/>
          <a:p>
            <a:r>
              <a:rPr lang="en-US" dirty="0" smtClean="0"/>
              <a:t>Primitive values</a:t>
            </a:r>
          </a:p>
          <a:p>
            <a:r>
              <a:rPr lang="en-US" dirty="0" smtClean="0"/>
              <a:t>Exceptions</a:t>
            </a:r>
          </a:p>
          <a:p>
            <a:r>
              <a:rPr lang="en-US" dirty="0" smtClean="0"/>
              <a:t>References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Summary Lambda Calculus</a:t>
            </a:r>
          </a:p>
        </p:txBody>
      </p:sp>
      <p:sp>
        <p:nvSpPr>
          <p:cNvPr id="39939" name="Rectangle 3"/>
          <p:cNvSpPr>
            <a:spLocks noGrp="1" noChangeArrowheads="1"/>
          </p:cNvSpPr>
          <p:nvPr>
            <p:ph type="body" idx="1"/>
          </p:nvPr>
        </p:nvSpPr>
        <p:spPr/>
        <p:txBody>
          <a:bodyPr>
            <a:normAutofit fontScale="92500" lnSpcReduction="10000"/>
          </a:bodyPr>
          <a:lstStyle/>
          <a:p>
            <a:r>
              <a:rPr lang="en-US" dirty="0" smtClean="0"/>
              <a:t>Powerful</a:t>
            </a:r>
          </a:p>
          <a:p>
            <a:r>
              <a:rPr lang="en-US" dirty="0" smtClean="0"/>
              <a:t>Useful to illustrate ideas</a:t>
            </a:r>
          </a:p>
          <a:p>
            <a:r>
              <a:rPr lang="en-US" dirty="0" smtClean="0"/>
              <a:t>But can be counterintuitive</a:t>
            </a:r>
          </a:p>
          <a:p>
            <a:r>
              <a:rPr lang="en-US" dirty="0" smtClean="0"/>
              <a:t>Usually extended with useful syntactic sugars</a:t>
            </a:r>
          </a:p>
          <a:p>
            <a:r>
              <a:rPr lang="en-US" dirty="0" smtClean="0">
                <a:cs typeface="Times New Roman" pitchFamily="18" charset="0"/>
              </a:rPr>
              <a:t>Other calculi exist</a:t>
            </a:r>
          </a:p>
          <a:p>
            <a:pPr lvl="1"/>
            <a:r>
              <a:rPr lang="en-US" dirty="0" smtClean="0">
                <a:cs typeface="Times New Roman" pitchFamily="18" charset="0"/>
              </a:rPr>
              <a:t>pi-calculus</a:t>
            </a:r>
          </a:p>
          <a:p>
            <a:pPr lvl="1"/>
            <a:r>
              <a:rPr lang="en-US" dirty="0" smtClean="0">
                <a:cs typeface="Times New Roman" pitchFamily="18" charset="0"/>
              </a:rPr>
              <a:t>object calculus</a:t>
            </a:r>
          </a:p>
          <a:p>
            <a:pPr lvl="1"/>
            <a:r>
              <a:rPr lang="en-US" dirty="0" smtClean="0">
                <a:cs typeface="Times New Roman" pitchFamily="18" charset="0"/>
              </a:rPr>
              <a:t>mobile </a:t>
            </a:r>
            <a:r>
              <a:rPr lang="en-US" dirty="0" err="1" smtClean="0">
                <a:cs typeface="Times New Roman" pitchFamily="18" charset="0"/>
              </a:rPr>
              <a:t>ambients</a:t>
            </a:r>
            <a:endParaRPr lang="en-US" dirty="0" smtClean="0">
              <a:cs typeface="Times New Roman" pitchFamily="18" charset="0"/>
            </a:endParaRPr>
          </a:p>
          <a:p>
            <a:pPr lvl="1"/>
            <a:r>
              <a:rPr lang="en-US" dirty="0" smtClean="0">
                <a:cs typeface="Times New Roman" pitchFamily="18" charset="0"/>
              </a:rPr>
              <a:t>…</a:t>
            </a:r>
            <a:endParaRPr lang="he-IL" dirty="0" smtClean="0">
              <a:cs typeface="Times New Roman" pitchFamily="18" charset="0"/>
            </a:endParaRPr>
          </a:p>
          <a:p>
            <a:endParaRPr lang="en-US" dirty="0" smtClean="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Lambda Calculus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30262"/>
          </a:xfrm>
        </p:spPr>
        <p:txBody>
          <a:bodyPr/>
          <a:lstStyle/>
          <a:p>
            <a:pPr eaLnBrk="1" fontAlgn="auto" hangingPunct="1">
              <a:spcAft>
                <a:spcPts val="0"/>
              </a:spcAft>
              <a:defRPr/>
            </a:pPr>
            <a:r>
              <a:rPr lang="en-US" dirty="0">
                <a:ea typeface="+mj-ea"/>
                <a:cs typeface="Chalkboard"/>
              </a:rPr>
              <a:t>Language</a:t>
            </a:r>
            <a:r>
              <a:rPr lang="en-US" dirty="0" smtClean="0">
                <a:ea typeface="+mj-ea"/>
                <a:cs typeface="Chalkboard"/>
              </a:rPr>
              <a:t> Evolution</a:t>
            </a:r>
            <a:endParaRPr lang="en-US" dirty="0">
              <a:ea typeface="+mj-ea"/>
              <a:cs typeface="Chalkboard"/>
            </a:endParaRPr>
          </a:p>
        </p:txBody>
      </p:sp>
      <p:sp>
        <p:nvSpPr>
          <p:cNvPr id="16387" name="Rectangle 4"/>
          <p:cNvSpPr>
            <a:spLocks noChangeArrowheads="1"/>
          </p:cNvSpPr>
          <p:nvPr/>
        </p:nvSpPr>
        <p:spPr bwMode="auto">
          <a:xfrm>
            <a:off x="3581400" y="1549400"/>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err="1" smtClean="0">
                <a:latin typeface="Chalkboard"/>
                <a:ea typeface="Chalkboard"/>
                <a:cs typeface="Chalkboard"/>
              </a:rPr>
              <a:t>Algol</a:t>
            </a:r>
            <a:r>
              <a:rPr lang="en-US" sz="2400" dirty="0" smtClean="0">
                <a:latin typeface="Chalkboard"/>
                <a:ea typeface="Chalkboard"/>
                <a:cs typeface="Chalkboard"/>
              </a:rPr>
              <a:t> 60</a:t>
            </a:r>
            <a:endParaRPr lang="en-US" sz="2400" dirty="0">
              <a:latin typeface="Chalkboard"/>
              <a:ea typeface="Chalkboard"/>
              <a:cs typeface="Chalkboard"/>
            </a:endParaRPr>
          </a:p>
        </p:txBody>
      </p:sp>
      <p:sp>
        <p:nvSpPr>
          <p:cNvPr id="16388" name="Rectangle 5"/>
          <p:cNvSpPr>
            <a:spLocks noChangeArrowheads="1"/>
          </p:cNvSpPr>
          <p:nvPr/>
        </p:nvSpPr>
        <p:spPr bwMode="auto">
          <a:xfrm>
            <a:off x="3581400" y="23844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err="1">
                <a:latin typeface="Chalkboard"/>
                <a:ea typeface="Chalkboard"/>
                <a:cs typeface="Chalkboard"/>
              </a:rPr>
              <a:t>Algol</a:t>
            </a:r>
            <a:r>
              <a:rPr lang="en-US" sz="2400" dirty="0">
                <a:latin typeface="Chalkboard"/>
                <a:ea typeface="Chalkboard"/>
                <a:cs typeface="Chalkboard"/>
              </a:rPr>
              <a:t> 68</a:t>
            </a:r>
          </a:p>
        </p:txBody>
      </p:sp>
      <p:sp>
        <p:nvSpPr>
          <p:cNvPr id="16389" name="Rectangle 7"/>
          <p:cNvSpPr>
            <a:spLocks noChangeArrowheads="1"/>
          </p:cNvSpPr>
          <p:nvPr/>
        </p:nvSpPr>
        <p:spPr bwMode="auto">
          <a:xfrm>
            <a:off x="1587500" y="43656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a:latin typeface="Chalkboard"/>
                <a:ea typeface="Chalkboard"/>
                <a:cs typeface="Chalkboard"/>
              </a:rPr>
              <a:t>ML</a:t>
            </a:r>
          </a:p>
        </p:txBody>
      </p:sp>
      <p:sp>
        <p:nvSpPr>
          <p:cNvPr id="16390" name="Rectangle 8"/>
          <p:cNvSpPr>
            <a:spLocks noChangeArrowheads="1"/>
          </p:cNvSpPr>
          <p:nvPr/>
        </p:nvSpPr>
        <p:spPr bwMode="auto">
          <a:xfrm>
            <a:off x="3606800" y="43656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a:latin typeface="Chalkboard"/>
                <a:ea typeface="Chalkboard"/>
                <a:cs typeface="Chalkboard"/>
              </a:rPr>
              <a:t>Modula</a:t>
            </a:r>
          </a:p>
        </p:txBody>
      </p:sp>
      <p:sp>
        <p:nvSpPr>
          <p:cNvPr id="16391" name="Rectangle 11"/>
          <p:cNvSpPr>
            <a:spLocks noChangeArrowheads="1"/>
          </p:cNvSpPr>
          <p:nvPr/>
        </p:nvSpPr>
        <p:spPr bwMode="auto">
          <a:xfrm>
            <a:off x="584200" y="1333500"/>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a:latin typeface="Chalkboard"/>
                <a:ea typeface="Chalkboard"/>
                <a:cs typeface="Chalkboard"/>
              </a:rPr>
              <a:t>Lisp</a:t>
            </a:r>
          </a:p>
        </p:txBody>
      </p:sp>
      <p:sp>
        <p:nvSpPr>
          <p:cNvPr id="16392" name="Text Box 19"/>
          <p:cNvSpPr txBox="1">
            <a:spLocks noChangeArrowheads="1"/>
          </p:cNvSpPr>
          <p:nvPr/>
        </p:nvSpPr>
        <p:spPr bwMode="auto">
          <a:xfrm>
            <a:off x="304800" y="5983357"/>
            <a:ext cx="8597900" cy="707886"/>
          </a:xfrm>
          <a:prstGeom prst="rect">
            <a:avLst/>
          </a:prstGeom>
          <a:noFill/>
          <a:ln w="9525">
            <a:noFill/>
            <a:miter lim="800000"/>
            <a:headEnd/>
            <a:tailEnd/>
          </a:ln>
        </p:spPr>
        <p:txBody>
          <a:bodyPr wrap="square" anchor="ctr">
            <a:prstTxWarp prst="textNoShape">
              <a:avLst/>
            </a:prstTxWarp>
            <a:spAutoFit/>
          </a:bodyPr>
          <a:lstStyle/>
          <a:p>
            <a:r>
              <a:rPr lang="en-US" sz="2000" dirty="0">
                <a:latin typeface="Chalkboard"/>
                <a:ea typeface="Chalkboard"/>
                <a:cs typeface="Chalkboard"/>
              </a:rPr>
              <a:t>Many </a:t>
            </a:r>
            <a:r>
              <a:rPr lang="en-US" sz="2000" dirty="0" smtClean="0">
                <a:latin typeface="Chalkboard"/>
                <a:ea typeface="Chalkboard"/>
                <a:cs typeface="Chalkboard"/>
              </a:rPr>
              <a:t>others: </a:t>
            </a:r>
            <a:r>
              <a:rPr lang="en-US" sz="2000" dirty="0" err="1" smtClean="0">
                <a:latin typeface="Chalkboard"/>
                <a:ea typeface="Chalkboard"/>
                <a:cs typeface="Chalkboard"/>
              </a:rPr>
              <a:t>Algol</a:t>
            </a:r>
            <a:r>
              <a:rPr lang="en-US" sz="2000" dirty="0" smtClean="0">
                <a:latin typeface="Chalkboard"/>
                <a:ea typeface="Chalkboard"/>
                <a:cs typeface="Chalkboard"/>
              </a:rPr>
              <a:t> </a:t>
            </a:r>
            <a:r>
              <a:rPr lang="en-US" sz="2000" dirty="0">
                <a:latin typeface="Chalkboard"/>
                <a:ea typeface="Chalkboard"/>
                <a:cs typeface="Chalkboard"/>
              </a:rPr>
              <a:t>58, </a:t>
            </a:r>
            <a:r>
              <a:rPr lang="en-US" sz="2000" dirty="0" err="1">
                <a:latin typeface="Chalkboard"/>
                <a:ea typeface="Chalkboard"/>
                <a:cs typeface="Chalkboard"/>
              </a:rPr>
              <a:t>Algol</a:t>
            </a:r>
            <a:r>
              <a:rPr lang="en-US" sz="2000" dirty="0">
                <a:latin typeface="Chalkboard"/>
                <a:ea typeface="Chalkboard"/>
                <a:cs typeface="Chalkboard"/>
              </a:rPr>
              <a:t> W,</a:t>
            </a:r>
            <a:r>
              <a:rPr lang="en-US" sz="2000" dirty="0" smtClean="0">
                <a:latin typeface="Chalkboard"/>
                <a:ea typeface="Chalkboard"/>
                <a:cs typeface="Chalkboard"/>
              </a:rPr>
              <a:t> Scheme, </a:t>
            </a:r>
            <a:r>
              <a:rPr lang="en-US" sz="2000" dirty="0">
                <a:latin typeface="Chalkboard"/>
                <a:ea typeface="Chalkboard"/>
                <a:cs typeface="Chalkboard"/>
              </a:rPr>
              <a:t>EL1,</a:t>
            </a:r>
            <a:r>
              <a:rPr lang="en-US" sz="2000" dirty="0" smtClean="0">
                <a:latin typeface="Chalkboard"/>
                <a:ea typeface="Chalkboard"/>
                <a:cs typeface="Chalkboard"/>
              </a:rPr>
              <a:t> Mesa (PARC), Modula</a:t>
            </a:r>
            <a:r>
              <a:rPr lang="en-US" sz="2000" dirty="0">
                <a:latin typeface="Chalkboard"/>
                <a:ea typeface="Chalkboard"/>
                <a:cs typeface="Chalkboard"/>
              </a:rPr>
              <a:t>-2, Oberon, Modula-</a:t>
            </a:r>
            <a:r>
              <a:rPr lang="en-US" sz="2000" dirty="0" smtClean="0">
                <a:latin typeface="Chalkboard"/>
                <a:ea typeface="Chalkboard"/>
                <a:cs typeface="Chalkboard"/>
              </a:rPr>
              <a:t>3, Fortran, </a:t>
            </a:r>
            <a:r>
              <a:rPr lang="en-US" sz="2000" dirty="0" err="1" smtClean="0">
                <a:latin typeface="Chalkboard"/>
                <a:ea typeface="Chalkboard"/>
                <a:cs typeface="Chalkboard"/>
              </a:rPr>
              <a:t>Ada</a:t>
            </a:r>
            <a:r>
              <a:rPr lang="en-US" sz="2000" dirty="0" smtClean="0">
                <a:latin typeface="Chalkboard"/>
                <a:ea typeface="Chalkboard"/>
                <a:cs typeface="Chalkboard"/>
              </a:rPr>
              <a:t>, Perl, Python, Ruby, C#, </a:t>
            </a:r>
            <a:r>
              <a:rPr lang="en-US" sz="2000" dirty="0" err="1" smtClean="0">
                <a:latin typeface="Chalkboard"/>
                <a:ea typeface="Chalkboard"/>
                <a:cs typeface="Chalkboard"/>
              </a:rPr>
              <a:t>Javascript</a:t>
            </a:r>
            <a:r>
              <a:rPr lang="en-US" sz="2000" dirty="0" smtClean="0">
                <a:latin typeface="Chalkboard"/>
                <a:ea typeface="Chalkboard"/>
                <a:cs typeface="Chalkboard"/>
              </a:rPr>
              <a:t>, F#…</a:t>
            </a:r>
            <a:endParaRPr lang="en-US" sz="2000" dirty="0">
              <a:latin typeface="Chalkboard"/>
              <a:ea typeface="Chalkboard"/>
              <a:cs typeface="Chalkboard"/>
            </a:endParaRPr>
          </a:p>
        </p:txBody>
      </p:sp>
      <p:sp>
        <p:nvSpPr>
          <p:cNvPr id="16393" name="Rectangle 6"/>
          <p:cNvSpPr>
            <a:spLocks noChangeArrowheads="1"/>
          </p:cNvSpPr>
          <p:nvPr/>
        </p:nvSpPr>
        <p:spPr bwMode="auto">
          <a:xfrm>
            <a:off x="2501900" y="3243263"/>
            <a:ext cx="1663700" cy="411162"/>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a:latin typeface="Chalkboard"/>
                <a:ea typeface="Chalkboard"/>
                <a:cs typeface="Chalkboard"/>
              </a:rPr>
              <a:t>Pascal</a:t>
            </a:r>
          </a:p>
        </p:txBody>
      </p:sp>
      <p:sp>
        <p:nvSpPr>
          <p:cNvPr id="16394" name="Rectangle 7"/>
          <p:cNvSpPr>
            <a:spLocks noChangeArrowheads="1"/>
          </p:cNvSpPr>
          <p:nvPr/>
        </p:nvSpPr>
        <p:spPr bwMode="auto">
          <a:xfrm>
            <a:off x="622300" y="54197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a:latin typeface="Chalkboard"/>
                <a:ea typeface="Chalkboard"/>
                <a:cs typeface="Chalkboard"/>
              </a:rPr>
              <a:t>Haskell</a:t>
            </a:r>
          </a:p>
        </p:txBody>
      </p:sp>
      <p:cxnSp>
        <p:nvCxnSpPr>
          <p:cNvPr id="19" name="Straight Arrow Connector 18"/>
          <p:cNvCxnSpPr>
            <a:stCxn id="16391" idx="2"/>
            <a:endCxn id="16394" idx="0"/>
          </p:cNvCxnSpPr>
          <p:nvPr/>
        </p:nvCxnSpPr>
        <p:spPr>
          <a:xfrm rot="16200000" flipH="1">
            <a:off x="-402431" y="3563144"/>
            <a:ext cx="3675062" cy="38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6391" idx="2"/>
            <a:endCxn id="16389" idx="0"/>
          </p:cNvCxnSpPr>
          <p:nvPr/>
        </p:nvCxnSpPr>
        <p:spPr>
          <a:xfrm rot="16200000" flipH="1">
            <a:off x="607219" y="2553494"/>
            <a:ext cx="2620962" cy="1003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6393" idx="2"/>
            <a:endCxn id="16389" idx="0"/>
          </p:cNvCxnSpPr>
          <p:nvPr/>
        </p:nvCxnSpPr>
        <p:spPr>
          <a:xfrm rot="5400000">
            <a:off x="2520950" y="3552825"/>
            <a:ext cx="711200" cy="9144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6393" idx="2"/>
            <a:endCxn id="16390" idx="0"/>
          </p:cNvCxnSpPr>
          <p:nvPr/>
        </p:nvCxnSpPr>
        <p:spPr>
          <a:xfrm rot="16200000" flipH="1">
            <a:off x="3530600" y="3457575"/>
            <a:ext cx="711200" cy="11049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6388" idx="2"/>
            <a:endCxn id="16393" idx="0"/>
          </p:cNvCxnSpPr>
          <p:nvPr/>
        </p:nvCxnSpPr>
        <p:spPr>
          <a:xfrm rot="5400000">
            <a:off x="3649663" y="2479675"/>
            <a:ext cx="447675" cy="1079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6387" idx="2"/>
            <a:endCxn id="16388" idx="0"/>
          </p:cNvCxnSpPr>
          <p:nvPr/>
        </p:nvCxnSpPr>
        <p:spPr>
          <a:xfrm rot="5400000">
            <a:off x="4201319" y="2172494"/>
            <a:ext cx="423862"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6390" idx="2"/>
          </p:cNvCxnSpPr>
          <p:nvPr/>
        </p:nvCxnSpPr>
        <p:spPr>
          <a:xfrm rot="16200000" flipH="1">
            <a:off x="4061619" y="5153819"/>
            <a:ext cx="760412" cy="635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16389" idx="2"/>
            <a:endCxn id="16394" idx="0"/>
          </p:cNvCxnSpPr>
          <p:nvPr/>
        </p:nvCxnSpPr>
        <p:spPr>
          <a:xfrm rot="5400000">
            <a:off x="1615282" y="4615656"/>
            <a:ext cx="642937" cy="9652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Rectangle 6"/>
          <p:cNvSpPr>
            <a:spLocks noChangeArrowheads="1"/>
          </p:cNvSpPr>
          <p:nvPr/>
        </p:nvSpPr>
        <p:spPr bwMode="auto">
          <a:xfrm>
            <a:off x="4775200" y="3255963"/>
            <a:ext cx="1663700" cy="411162"/>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smtClean="0">
                <a:latin typeface="Chalkboard"/>
                <a:ea typeface="Chalkboard"/>
                <a:cs typeface="Chalkboard"/>
              </a:rPr>
              <a:t>C</a:t>
            </a:r>
            <a:endParaRPr lang="en-US" sz="2400" dirty="0">
              <a:latin typeface="Chalkboard"/>
              <a:ea typeface="Chalkboard"/>
              <a:cs typeface="Chalkboard"/>
            </a:endParaRPr>
          </a:p>
        </p:txBody>
      </p:sp>
      <p:cxnSp>
        <p:nvCxnSpPr>
          <p:cNvPr id="37" name="Straight Arrow Connector 36"/>
          <p:cNvCxnSpPr>
            <a:stCxn id="16388" idx="2"/>
            <a:endCxn id="36" idx="0"/>
          </p:cNvCxnSpPr>
          <p:nvPr/>
        </p:nvCxnSpPr>
        <p:spPr>
          <a:xfrm rot="16200000" flipH="1">
            <a:off x="4779963" y="2428875"/>
            <a:ext cx="460375" cy="11938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4" name="Rectangle 8"/>
          <p:cNvSpPr>
            <a:spLocks noChangeArrowheads="1"/>
          </p:cNvSpPr>
          <p:nvPr/>
        </p:nvSpPr>
        <p:spPr bwMode="auto">
          <a:xfrm>
            <a:off x="5562600" y="43656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smtClean="0">
                <a:latin typeface="Chalkboard"/>
                <a:ea typeface="Chalkboard"/>
                <a:cs typeface="Chalkboard"/>
              </a:rPr>
              <a:t>C++</a:t>
            </a:r>
            <a:endParaRPr lang="en-US" sz="2400" dirty="0">
              <a:latin typeface="Chalkboard"/>
              <a:ea typeface="Chalkboard"/>
              <a:cs typeface="Chalkboard"/>
            </a:endParaRPr>
          </a:p>
        </p:txBody>
      </p:sp>
      <p:cxnSp>
        <p:nvCxnSpPr>
          <p:cNvPr id="55" name="Straight Arrow Connector 54"/>
          <p:cNvCxnSpPr>
            <a:stCxn id="36" idx="2"/>
            <a:endCxn id="54" idx="0"/>
          </p:cNvCxnSpPr>
          <p:nvPr/>
        </p:nvCxnSpPr>
        <p:spPr>
          <a:xfrm rot="16200000" flipH="1">
            <a:off x="5651500" y="3622675"/>
            <a:ext cx="698500" cy="7874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stCxn id="65" idx="2"/>
            <a:endCxn id="69" idx="0"/>
          </p:cNvCxnSpPr>
          <p:nvPr/>
        </p:nvCxnSpPr>
        <p:spPr>
          <a:xfrm rot="5400000">
            <a:off x="7228682" y="4450556"/>
            <a:ext cx="1366837" cy="495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5" name="Rectangle 8"/>
          <p:cNvSpPr>
            <a:spLocks noChangeArrowheads="1"/>
          </p:cNvSpPr>
          <p:nvPr/>
        </p:nvSpPr>
        <p:spPr bwMode="auto">
          <a:xfrm>
            <a:off x="7327900" y="36036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smtClean="0">
                <a:latin typeface="Chalkboard"/>
                <a:ea typeface="Chalkboard"/>
                <a:cs typeface="Chalkboard"/>
              </a:rPr>
              <a:t>Smalltalk</a:t>
            </a:r>
          </a:p>
        </p:txBody>
      </p:sp>
      <p:sp>
        <p:nvSpPr>
          <p:cNvPr id="69" name="Rectangle 8"/>
          <p:cNvSpPr>
            <a:spLocks noChangeArrowheads="1"/>
          </p:cNvSpPr>
          <p:nvPr/>
        </p:nvSpPr>
        <p:spPr bwMode="auto">
          <a:xfrm>
            <a:off x="6832600" y="5381625"/>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smtClean="0">
                <a:latin typeface="Chalkboard"/>
                <a:ea typeface="Chalkboard"/>
                <a:cs typeface="Chalkboard"/>
              </a:rPr>
              <a:t>Java</a:t>
            </a:r>
          </a:p>
        </p:txBody>
      </p:sp>
      <p:cxnSp>
        <p:nvCxnSpPr>
          <p:cNvPr id="83" name="Straight Arrow Connector 82"/>
          <p:cNvCxnSpPr>
            <a:stCxn id="54" idx="2"/>
            <a:endCxn id="69" idx="0"/>
          </p:cNvCxnSpPr>
          <p:nvPr/>
        </p:nvCxnSpPr>
        <p:spPr>
          <a:xfrm rot="16200000" flipH="1">
            <a:off x="6727032" y="4444206"/>
            <a:ext cx="604837" cy="12700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4"/>
          <p:cNvSpPr>
            <a:spLocks noChangeArrowheads="1"/>
          </p:cNvSpPr>
          <p:nvPr/>
        </p:nvSpPr>
        <p:spPr bwMode="auto">
          <a:xfrm>
            <a:off x="5758596" y="2071924"/>
            <a:ext cx="1663700" cy="411163"/>
          </a:xfrm>
          <a:prstGeom prst="rect">
            <a:avLst/>
          </a:prstGeom>
          <a:solidFill>
            <a:schemeClr val="accent3">
              <a:lumMod val="40000"/>
              <a:lumOff val="60000"/>
            </a:schemeClr>
          </a:solidFill>
          <a:ln w="9525">
            <a:solidFill>
              <a:schemeClr val="tx1"/>
            </a:solidFill>
            <a:miter lim="800000"/>
            <a:headEnd/>
            <a:tailEnd/>
          </a:ln>
        </p:spPr>
        <p:txBody>
          <a:bodyPr wrap="none" anchor="ctr">
            <a:prstTxWarp prst="textNoShape">
              <a:avLst/>
            </a:prstTxWarp>
          </a:bodyPr>
          <a:lstStyle/>
          <a:p>
            <a:pPr algn="ctr"/>
            <a:r>
              <a:rPr lang="en-US" sz="2400" dirty="0" err="1" smtClean="0">
                <a:latin typeface="Chalkboard"/>
                <a:ea typeface="Chalkboard"/>
                <a:cs typeface="Chalkboard"/>
              </a:rPr>
              <a:t>Simula</a:t>
            </a:r>
            <a:endParaRPr lang="en-US" sz="2400" dirty="0">
              <a:latin typeface="Chalkboard"/>
              <a:ea typeface="Chalkboard"/>
              <a:cs typeface="Chalkboard"/>
            </a:endParaRPr>
          </a:p>
        </p:txBody>
      </p:sp>
      <p:cxnSp>
        <p:nvCxnSpPr>
          <p:cNvPr id="30" name="Straight Arrow Connector 29"/>
          <p:cNvCxnSpPr>
            <a:stCxn id="16387" idx="3"/>
            <a:endCxn id="27" idx="0"/>
          </p:cNvCxnSpPr>
          <p:nvPr/>
        </p:nvCxnSpPr>
        <p:spPr>
          <a:xfrm>
            <a:off x="5245100" y="1754982"/>
            <a:ext cx="1345346" cy="3169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7" idx="2"/>
            <a:endCxn id="54" idx="0"/>
          </p:cNvCxnSpPr>
          <p:nvPr/>
        </p:nvCxnSpPr>
        <p:spPr>
          <a:xfrm flipH="1">
            <a:off x="6394450" y="2483087"/>
            <a:ext cx="195996" cy="18825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7" idx="2"/>
            <a:endCxn id="65" idx="0"/>
          </p:cNvCxnSpPr>
          <p:nvPr/>
        </p:nvCxnSpPr>
        <p:spPr>
          <a:xfrm>
            <a:off x="6590446" y="2483087"/>
            <a:ext cx="1569304" cy="11205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C  Programming Language</a:t>
            </a:r>
            <a:endParaRPr lang="en-US" dirty="0"/>
          </a:p>
        </p:txBody>
      </p:sp>
      <p:sp>
        <p:nvSpPr>
          <p:cNvPr id="671747" name="Rectangle 3"/>
          <p:cNvSpPr>
            <a:spLocks noGrp="1" noChangeArrowheads="1"/>
          </p:cNvSpPr>
          <p:nvPr>
            <p:ph idx="1"/>
          </p:nvPr>
        </p:nvSpPr>
        <p:spPr>
          <a:xfrm>
            <a:off x="457200" y="1947347"/>
            <a:ext cx="8229600" cy="4525963"/>
          </a:xfrm>
        </p:spPr>
        <p:txBody>
          <a:bodyPr>
            <a:normAutofit fontScale="85000" lnSpcReduction="10000"/>
          </a:bodyPr>
          <a:lstStyle/>
          <a:p>
            <a:r>
              <a:rPr lang="en-US" dirty="0" smtClean="0"/>
              <a:t>Statically typed, general purpose systems programming language</a:t>
            </a:r>
          </a:p>
          <a:p>
            <a:r>
              <a:rPr lang="en-US" dirty="0" smtClean="0"/>
              <a:t>Computational model reflects underlying machine</a:t>
            </a:r>
          </a:p>
          <a:p>
            <a:r>
              <a:rPr lang="en-US" dirty="0" smtClean="0"/>
              <a:t>Relationship between arrays and pointers</a:t>
            </a:r>
          </a:p>
          <a:p>
            <a:pPr lvl="1"/>
            <a:r>
              <a:rPr lang="en-US" dirty="0" smtClean="0"/>
              <a:t>An array is treated as a pointer to first element</a:t>
            </a:r>
          </a:p>
          <a:p>
            <a:pPr lvl="1"/>
            <a:r>
              <a:rPr lang="en-US" dirty="0" smtClean="0"/>
              <a:t>E1[E2] is equivalent to </a:t>
            </a:r>
            <a:r>
              <a:rPr lang="en-US" dirty="0" err="1" smtClean="0"/>
              <a:t>ptr</a:t>
            </a:r>
            <a:r>
              <a:rPr lang="en-US" dirty="0" smtClean="0"/>
              <a:t> dereference: *((E1)+(E2))</a:t>
            </a:r>
          </a:p>
          <a:p>
            <a:pPr lvl="1"/>
            <a:r>
              <a:rPr lang="en-US" dirty="0" smtClean="0"/>
              <a:t>Pointer arithmetic is not common in other languages</a:t>
            </a:r>
          </a:p>
          <a:p>
            <a:r>
              <a:rPr lang="en-US" dirty="0" smtClean="0"/>
              <a:t>Not statically type safe</a:t>
            </a:r>
          </a:p>
          <a:p>
            <a:r>
              <a:rPr lang="en-US" dirty="0" smtClean="0"/>
              <a:t>Ritchie quote</a:t>
            </a:r>
          </a:p>
          <a:p>
            <a:pPr lvl="1"/>
            <a:r>
              <a:rPr lang="en-US" dirty="0" smtClean="0"/>
              <a:t>“C is quirky, flawed, and a tremendous success”</a:t>
            </a:r>
            <a:endParaRPr lang="en-US" dirty="0"/>
          </a:p>
        </p:txBody>
      </p:sp>
      <p:pic>
        <p:nvPicPr>
          <p:cNvPr id="29700" name="Picture 5" descr="Dennis Ritchie, Entwickler der Sprache C"/>
          <p:cNvPicPr>
            <a:picLocks noChangeAspect="1" noChangeArrowheads="1"/>
          </p:cNvPicPr>
          <p:nvPr/>
        </p:nvPicPr>
        <p:blipFill>
          <a:blip r:embed="rId3" cstate="print"/>
          <a:srcRect/>
          <a:stretch>
            <a:fillRect/>
          </a:stretch>
        </p:blipFill>
        <p:spPr bwMode="auto">
          <a:xfrm>
            <a:off x="1" y="0"/>
            <a:ext cx="1346200" cy="1740391"/>
          </a:xfrm>
          <a:prstGeom prst="rect">
            <a:avLst/>
          </a:prstGeom>
          <a:noFill/>
          <a:ln w="9525">
            <a:noFill/>
            <a:miter lim="800000"/>
            <a:headEnd/>
            <a:tailEnd/>
          </a:ln>
        </p:spPr>
      </p:pic>
      <p:sp>
        <p:nvSpPr>
          <p:cNvPr id="4" name="TextBox 3"/>
          <p:cNvSpPr txBox="1"/>
          <p:nvPr/>
        </p:nvSpPr>
        <p:spPr>
          <a:xfrm>
            <a:off x="1346201" y="1417225"/>
            <a:ext cx="4566507" cy="369332"/>
          </a:xfrm>
          <a:prstGeom prst="rect">
            <a:avLst/>
          </a:prstGeom>
          <a:noFill/>
        </p:spPr>
        <p:txBody>
          <a:bodyPr wrap="none" rtlCol="0">
            <a:spAutoFit/>
          </a:bodyPr>
          <a:lstStyle/>
          <a:p>
            <a:r>
              <a:rPr lang="en-US" dirty="0">
                <a:solidFill>
                  <a:schemeClr val="accent3">
                    <a:lumMod val="50000"/>
                  </a:schemeClr>
                </a:solidFill>
              </a:rPr>
              <a:t>Dennis Ritchie, ACM Turing Award for </a:t>
            </a:r>
            <a:r>
              <a:rPr lang="en-US" dirty="0" smtClean="0">
                <a:solidFill>
                  <a:schemeClr val="accent3">
                    <a:lumMod val="50000"/>
                  </a:schemeClr>
                </a:solidFill>
              </a:rPr>
              <a:t>Unix</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dirty="0" smtClean="0"/>
              <a:t>ML programming language</a:t>
            </a:r>
            <a:endParaRPr lang="en-US" dirty="0"/>
          </a:p>
        </p:txBody>
      </p:sp>
      <p:sp>
        <p:nvSpPr>
          <p:cNvPr id="30723" name="Rectangle 3"/>
          <p:cNvSpPr>
            <a:spLocks noGrp="1" noChangeArrowheads="1"/>
          </p:cNvSpPr>
          <p:nvPr>
            <p:ph idx="1"/>
          </p:nvPr>
        </p:nvSpPr>
        <p:spPr/>
        <p:txBody>
          <a:bodyPr>
            <a:normAutofit fontScale="77500" lnSpcReduction="20000"/>
          </a:bodyPr>
          <a:lstStyle/>
          <a:p>
            <a:r>
              <a:rPr lang="en-US" dirty="0" smtClean="0"/>
              <a:t>Statically typed, general-purpose programming language</a:t>
            </a:r>
          </a:p>
          <a:p>
            <a:pPr lvl="1"/>
            <a:r>
              <a:rPr lang="en-US" dirty="0" smtClean="0"/>
              <a:t>“Meta-Language” of the LCF theorem proving system</a:t>
            </a:r>
          </a:p>
          <a:p>
            <a:r>
              <a:rPr lang="en-US" dirty="0" smtClean="0"/>
              <a:t>Type safe, with formal semantics</a:t>
            </a:r>
          </a:p>
          <a:p>
            <a:r>
              <a:rPr lang="en-US" dirty="0" smtClean="0"/>
              <a:t>Compiled language, but intended for interactive use </a:t>
            </a:r>
          </a:p>
          <a:p>
            <a:r>
              <a:rPr lang="en-US" dirty="0" smtClean="0"/>
              <a:t>Combination of Lisp and </a:t>
            </a:r>
            <a:r>
              <a:rPr lang="en-US" dirty="0" err="1" smtClean="0"/>
              <a:t>Algol</a:t>
            </a:r>
            <a:r>
              <a:rPr lang="en-US" dirty="0" smtClean="0"/>
              <a:t>-like features</a:t>
            </a:r>
          </a:p>
          <a:p>
            <a:pPr lvl="1"/>
            <a:r>
              <a:rPr lang="en-US" dirty="0" smtClean="0"/>
              <a:t>Expression-oriented</a:t>
            </a:r>
          </a:p>
          <a:p>
            <a:pPr lvl="1"/>
            <a:r>
              <a:rPr lang="en-US" dirty="0" smtClean="0"/>
              <a:t>Higher-order functions</a:t>
            </a:r>
          </a:p>
          <a:p>
            <a:pPr lvl="1"/>
            <a:r>
              <a:rPr lang="en-US" dirty="0" smtClean="0"/>
              <a:t>Garbage collection</a:t>
            </a:r>
          </a:p>
          <a:p>
            <a:pPr lvl="1"/>
            <a:r>
              <a:rPr lang="en-US" dirty="0" smtClean="0"/>
              <a:t>Abstract data types</a:t>
            </a:r>
          </a:p>
          <a:p>
            <a:pPr lvl="1"/>
            <a:r>
              <a:rPr lang="en-US" dirty="0" smtClean="0"/>
              <a:t>Module system</a:t>
            </a:r>
          </a:p>
          <a:p>
            <a:pPr lvl="1"/>
            <a:r>
              <a:rPr lang="en-US" dirty="0" smtClean="0"/>
              <a:t>Exceptions</a:t>
            </a:r>
          </a:p>
          <a:p>
            <a:r>
              <a:rPr lang="en-US" dirty="0" smtClean="0"/>
              <a:t>Used in printed textbook as example language</a:t>
            </a:r>
          </a:p>
          <a:p>
            <a:endParaRPr lang="en-US" dirty="0" smtClean="0"/>
          </a:p>
        </p:txBody>
      </p:sp>
      <p:pic>
        <p:nvPicPr>
          <p:cNvPr id="30724" name="Picture 3" descr="RobinMilner"/>
          <p:cNvPicPr>
            <a:picLocks noChangeAspect="1" noChangeArrowheads="1"/>
          </p:cNvPicPr>
          <p:nvPr/>
        </p:nvPicPr>
        <p:blipFill>
          <a:blip r:embed="rId3" cstate="print"/>
          <a:srcRect l="28743" r="11273"/>
          <a:stretch>
            <a:fillRect/>
          </a:stretch>
        </p:blipFill>
        <p:spPr bwMode="auto">
          <a:xfrm>
            <a:off x="7019925" y="4203700"/>
            <a:ext cx="2124075" cy="2654300"/>
          </a:xfrm>
          <a:prstGeom prst="rect">
            <a:avLst/>
          </a:prstGeom>
          <a:noFill/>
          <a:ln w="9525">
            <a:noFill/>
            <a:miter lim="800000"/>
            <a:headEnd/>
            <a:tailEnd/>
          </a:ln>
        </p:spPr>
      </p:pic>
      <p:sp>
        <p:nvSpPr>
          <p:cNvPr id="4" name="TextBox 3"/>
          <p:cNvSpPr txBox="1"/>
          <p:nvPr/>
        </p:nvSpPr>
        <p:spPr>
          <a:xfrm>
            <a:off x="136374" y="6313286"/>
            <a:ext cx="6883551" cy="369332"/>
          </a:xfrm>
          <a:prstGeom prst="rect">
            <a:avLst/>
          </a:prstGeom>
          <a:noFill/>
        </p:spPr>
        <p:txBody>
          <a:bodyPr wrap="none" rtlCol="0">
            <a:spAutoFit/>
          </a:bodyPr>
          <a:lstStyle/>
          <a:p>
            <a:r>
              <a:rPr lang="en-US" dirty="0">
                <a:solidFill>
                  <a:schemeClr val="accent3">
                    <a:lumMod val="50000"/>
                  </a:schemeClr>
                </a:solidFill>
              </a:rPr>
              <a:t>Robin </a:t>
            </a:r>
            <a:r>
              <a:rPr lang="en-US" dirty="0" smtClean="0">
                <a:solidFill>
                  <a:schemeClr val="accent3">
                    <a:lumMod val="50000"/>
                  </a:schemeClr>
                </a:solidFill>
              </a:rPr>
              <a:t>Milner, ACM Turing-Award for ML, LCF </a:t>
            </a:r>
            <a:r>
              <a:rPr lang="en-US" dirty="0">
                <a:solidFill>
                  <a:schemeClr val="accent3">
                    <a:lumMod val="50000"/>
                  </a:schemeClr>
                </a:solidFill>
              </a:rPr>
              <a:t>Theorem </a:t>
            </a:r>
            <a:r>
              <a:rPr lang="en-US" dirty="0" err="1" smtClean="0">
                <a:solidFill>
                  <a:schemeClr val="accent3">
                    <a:lumMod val="50000"/>
                  </a:schemeClr>
                </a:solidFill>
              </a:rPr>
              <a:t>Prover</a:t>
            </a:r>
            <a:r>
              <a:rPr lang="en-US" dirty="0" smtClean="0">
                <a:solidFill>
                  <a:schemeClr val="accent3">
                    <a:lumMod val="50000"/>
                  </a:schemeClr>
                </a:solidFill>
              </a:rPr>
              <a:t>, …</a:t>
            </a:r>
            <a:endParaRPr lang="en-US"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Haskell</a:t>
            </a:r>
            <a:endParaRPr lang="en-US" dirty="0"/>
          </a:p>
        </p:txBody>
      </p:sp>
      <p:sp>
        <p:nvSpPr>
          <p:cNvPr id="31747" name="Content Placeholder 2"/>
          <p:cNvSpPr>
            <a:spLocks noGrp="1"/>
          </p:cNvSpPr>
          <p:nvPr>
            <p:ph idx="1"/>
          </p:nvPr>
        </p:nvSpPr>
        <p:spPr/>
        <p:txBody>
          <a:bodyPr>
            <a:normAutofit/>
          </a:bodyPr>
          <a:lstStyle/>
          <a:p>
            <a:r>
              <a:rPr lang="en-GB" sz="2400" dirty="0" smtClean="0"/>
              <a:t>Haskell programming language is</a:t>
            </a:r>
          </a:p>
          <a:p>
            <a:pPr lvl="1"/>
            <a:r>
              <a:rPr lang="en-GB" sz="2000" dirty="0" smtClean="0"/>
              <a:t>Similar to ML: general-purpose, strongly typed, higher-order, functional, supports type inference, interactive and compiled use</a:t>
            </a:r>
          </a:p>
          <a:p>
            <a:pPr lvl="1"/>
            <a:r>
              <a:rPr lang="en-GB" sz="2000" dirty="0" smtClean="0"/>
              <a:t>Different from ML: lazy evaluation, purely functional core, rapidly evolving type system</a:t>
            </a:r>
          </a:p>
          <a:p>
            <a:r>
              <a:rPr lang="en-GB" sz="2400" dirty="0" smtClean="0"/>
              <a:t>Designed by </a:t>
            </a:r>
            <a:r>
              <a:rPr lang="en-US" sz="2400" dirty="0" smtClean="0"/>
              <a:t>committee in 80’s and 90’s </a:t>
            </a:r>
            <a:r>
              <a:rPr lang="en-GB" sz="2400" dirty="0" smtClean="0"/>
              <a:t>to unify research efforts in lazy languages</a:t>
            </a:r>
          </a:p>
          <a:p>
            <a:pPr lvl="1"/>
            <a:r>
              <a:rPr lang="en-GB" sz="2000" dirty="0" smtClean="0"/>
              <a:t>Haskell 1.0 in 1990, Haskell ‘98, Haskell’ </a:t>
            </a:r>
            <a:r>
              <a:rPr lang="en-GB" sz="2000" dirty="0" err="1" smtClean="0"/>
              <a:t>ongoing</a:t>
            </a:r>
            <a:r>
              <a:rPr lang="en-GB" sz="2000" dirty="0" smtClean="0"/>
              <a:t> </a:t>
            </a:r>
          </a:p>
          <a:p>
            <a:pPr lvl="1"/>
            <a:r>
              <a:rPr lang="en-US" sz="2000" dirty="0" smtClean="0"/>
              <a:t>“A History of Haskell: Being Lazy with Class” HOPL 3</a:t>
            </a:r>
            <a:endParaRPr lang="en-GB" sz="2000" dirty="0" smtClean="0"/>
          </a:p>
          <a:p>
            <a:pPr lvl="1"/>
            <a:endParaRPr lang="en-US" dirty="0"/>
          </a:p>
        </p:txBody>
      </p:sp>
      <p:pic>
        <p:nvPicPr>
          <p:cNvPr id="31748" name="Picture 3" descr="spj-snow.jpg"/>
          <p:cNvPicPr>
            <a:picLocks noChangeAspect="1"/>
          </p:cNvPicPr>
          <p:nvPr/>
        </p:nvPicPr>
        <p:blipFill>
          <a:blip r:embed="rId3" cstate="print"/>
          <a:srcRect/>
          <a:stretch>
            <a:fillRect/>
          </a:stretch>
        </p:blipFill>
        <p:spPr bwMode="auto">
          <a:xfrm>
            <a:off x="4305300" y="5400675"/>
            <a:ext cx="1436688" cy="1457325"/>
          </a:xfrm>
          <a:prstGeom prst="rect">
            <a:avLst/>
          </a:prstGeom>
          <a:noFill/>
          <a:ln w="9525">
            <a:noFill/>
            <a:miter lim="800000"/>
            <a:headEnd/>
            <a:tailEnd/>
          </a:ln>
        </p:spPr>
      </p:pic>
      <p:pic>
        <p:nvPicPr>
          <p:cNvPr id="31749" name="Picture 4" descr="Mepic.jpg"/>
          <p:cNvPicPr>
            <a:picLocks noChangeAspect="1"/>
          </p:cNvPicPr>
          <p:nvPr/>
        </p:nvPicPr>
        <p:blipFill>
          <a:blip r:embed="rId4" cstate="print"/>
          <a:srcRect/>
          <a:stretch>
            <a:fillRect/>
          </a:stretch>
        </p:blipFill>
        <p:spPr bwMode="auto">
          <a:xfrm>
            <a:off x="3041650" y="5400675"/>
            <a:ext cx="1263650" cy="1457325"/>
          </a:xfrm>
          <a:prstGeom prst="rect">
            <a:avLst/>
          </a:prstGeom>
          <a:noFill/>
          <a:ln w="9525">
            <a:noFill/>
            <a:miter lim="800000"/>
            <a:headEnd/>
            <a:tailEnd/>
          </a:ln>
        </p:spPr>
      </p:pic>
      <p:pic>
        <p:nvPicPr>
          <p:cNvPr id="31750" name="Picture 5" descr="philtie.gif"/>
          <p:cNvPicPr>
            <a:picLocks noChangeAspect="1"/>
          </p:cNvPicPr>
          <p:nvPr/>
        </p:nvPicPr>
        <p:blipFill>
          <a:blip r:embed="rId5" cstate="print"/>
          <a:srcRect l="14400" r="20160"/>
          <a:stretch>
            <a:fillRect/>
          </a:stretch>
        </p:blipFill>
        <p:spPr bwMode="auto">
          <a:xfrm>
            <a:off x="7880350" y="5407025"/>
            <a:ext cx="1263650" cy="1450975"/>
          </a:xfrm>
          <a:prstGeom prst="rect">
            <a:avLst/>
          </a:prstGeom>
          <a:noFill/>
          <a:ln w="9525">
            <a:noFill/>
            <a:miter lim="800000"/>
            <a:headEnd/>
            <a:tailEnd/>
          </a:ln>
        </p:spPr>
      </p:pic>
      <p:pic>
        <p:nvPicPr>
          <p:cNvPr id="31751" name="Picture 6" descr="Hudak_Paul.jpg"/>
          <p:cNvPicPr>
            <a:picLocks noChangeAspect="1"/>
          </p:cNvPicPr>
          <p:nvPr/>
        </p:nvPicPr>
        <p:blipFill>
          <a:blip r:embed="rId6" cstate="print"/>
          <a:srcRect/>
          <a:stretch>
            <a:fillRect/>
          </a:stretch>
        </p:blipFill>
        <p:spPr bwMode="auto">
          <a:xfrm>
            <a:off x="0" y="5394325"/>
            <a:ext cx="1044575" cy="1463675"/>
          </a:xfrm>
          <a:prstGeom prst="rect">
            <a:avLst/>
          </a:prstGeom>
          <a:noFill/>
          <a:ln w="9525">
            <a:noFill/>
            <a:miter lim="800000"/>
            <a:headEnd/>
            <a:tailEnd/>
          </a:ln>
        </p:spPr>
      </p:pic>
      <p:sp>
        <p:nvSpPr>
          <p:cNvPr id="31752" name="TextBox 7"/>
          <p:cNvSpPr txBox="1">
            <a:spLocks noChangeArrowheads="1"/>
          </p:cNvSpPr>
          <p:nvPr/>
        </p:nvSpPr>
        <p:spPr bwMode="auto">
          <a:xfrm>
            <a:off x="990600" y="5308600"/>
            <a:ext cx="1377300" cy="369332"/>
          </a:xfrm>
          <a:prstGeom prst="rect">
            <a:avLst/>
          </a:prstGeom>
          <a:noFill/>
          <a:ln w="9525">
            <a:noFill/>
            <a:miter lim="800000"/>
            <a:headEnd/>
            <a:tailEnd/>
          </a:ln>
        </p:spPr>
        <p:txBody>
          <a:bodyPr wrap="none">
            <a:prstTxWarp prst="textNoShape">
              <a:avLst/>
            </a:prstTxWarp>
            <a:spAutoFit/>
          </a:bodyPr>
          <a:lstStyle/>
          <a:p>
            <a:r>
              <a:rPr lang="en-US" dirty="0">
                <a:solidFill>
                  <a:schemeClr val="accent3">
                    <a:lumMod val="50000"/>
                  </a:schemeClr>
                </a:solidFill>
                <a:latin typeface="Chalkboard"/>
                <a:ea typeface="Chalkboard"/>
                <a:cs typeface="Chalkboard"/>
              </a:rPr>
              <a:t>Paul </a:t>
            </a:r>
            <a:r>
              <a:rPr lang="en-US" dirty="0" err="1">
                <a:solidFill>
                  <a:schemeClr val="accent3">
                    <a:lumMod val="50000"/>
                  </a:schemeClr>
                </a:solidFill>
                <a:latin typeface="Chalkboard"/>
                <a:ea typeface="Chalkboard"/>
                <a:cs typeface="Chalkboard"/>
              </a:rPr>
              <a:t>Hudak</a:t>
            </a:r>
            <a:endParaRPr lang="en-US" dirty="0">
              <a:solidFill>
                <a:schemeClr val="accent3">
                  <a:lumMod val="50000"/>
                </a:schemeClr>
              </a:solidFill>
              <a:latin typeface="Chalkboard"/>
              <a:ea typeface="Chalkboard"/>
              <a:cs typeface="Chalkboard"/>
            </a:endParaRPr>
          </a:p>
        </p:txBody>
      </p:sp>
      <p:sp>
        <p:nvSpPr>
          <p:cNvPr id="31753" name="TextBox 8"/>
          <p:cNvSpPr txBox="1">
            <a:spLocks noChangeArrowheads="1"/>
          </p:cNvSpPr>
          <p:nvPr/>
        </p:nvSpPr>
        <p:spPr bwMode="auto">
          <a:xfrm>
            <a:off x="1473200" y="6451600"/>
            <a:ext cx="1544012" cy="369332"/>
          </a:xfrm>
          <a:prstGeom prst="rect">
            <a:avLst/>
          </a:prstGeom>
          <a:noFill/>
          <a:ln w="9525">
            <a:noFill/>
            <a:miter lim="800000"/>
            <a:headEnd/>
            <a:tailEnd/>
          </a:ln>
        </p:spPr>
        <p:txBody>
          <a:bodyPr wrap="none">
            <a:prstTxWarp prst="textNoShape">
              <a:avLst/>
            </a:prstTxWarp>
            <a:spAutoFit/>
          </a:bodyPr>
          <a:lstStyle/>
          <a:p>
            <a:r>
              <a:rPr lang="en-US" dirty="0">
                <a:solidFill>
                  <a:schemeClr val="accent3">
                    <a:lumMod val="50000"/>
                  </a:schemeClr>
                </a:solidFill>
                <a:latin typeface="Chalkboard"/>
                <a:ea typeface="Chalkboard"/>
                <a:cs typeface="Chalkboard"/>
              </a:rPr>
              <a:t>John Hughes</a:t>
            </a:r>
          </a:p>
        </p:txBody>
      </p:sp>
      <p:sp>
        <p:nvSpPr>
          <p:cNvPr id="31754" name="TextBox 9"/>
          <p:cNvSpPr txBox="1">
            <a:spLocks noChangeArrowheads="1"/>
          </p:cNvSpPr>
          <p:nvPr/>
        </p:nvSpPr>
        <p:spPr bwMode="auto">
          <a:xfrm>
            <a:off x="5765800" y="5334000"/>
            <a:ext cx="1600200" cy="646113"/>
          </a:xfrm>
          <a:prstGeom prst="rect">
            <a:avLst/>
          </a:prstGeom>
          <a:noFill/>
          <a:ln w="9525">
            <a:noFill/>
            <a:miter lim="800000"/>
            <a:headEnd/>
            <a:tailEnd/>
          </a:ln>
        </p:spPr>
        <p:txBody>
          <a:bodyPr>
            <a:prstTxWarp prst="textNoShape">
              <a:avLst/>
            </a:prstTxWarp>
            <a:spAutoFit/>
          </a:bodyPr>
          <a:lstStyle/>
          <a:p>
            <a:r>
              <a:rPr lang="en-US" dirty="0">
                <a:solidFill>
                  <a:schemeClr val="accent3">
                    <a:lumMod val="50000"/>
                  </a:schemeClr>
                </a:solidFill>
                <a:latin typeface="Chalkboard"/>
                <a:ea typeface="Chalkboard"/>
                <a:cs typeface="Chalkboard"/>
              </a:rPr>
              <a:t>Simon  Peyton Jones</a:t>
            </a:r>
          </a:p>
        </p:txBody>
      </p:sp>
      <p:sp>
        <p:nvSpPr>
          <p:cNvPr id="31755" name="TextBox 10"/>
          <p:cNvSpPr txBox="1">
            <a:spLocks noChangeArrowheads="1"/>
          </p:cNvSpPr>
          <p:nvPr/>
        </p:nvSpPr>
        <p:spPr bwMode="auto">
          <a:xfrm>
            <a:off x="6413500" y="6488113"/>
            <a:ext cx="1460500" cy="369887"/>
          </a:xfrm>
          <a:prstGeom prst="rect">
            <a:avLst/>
          </a:prstGeom>
          <a:noFill/>
          <a:ln w="9525">
            <a:noFill/>
            <a:miter lim="800000"/>
            <a:headEnd/>
            <a:tailEnd/>
          </a:ln>
        </p:spPr>
        <p:txBody>
          <a:bodyPr>
            <a:prstTxWarp prst="textNoShape">
              <a:avLst/>
            </a:prstTxWarp>
            <a:spAutoFit/>
          </a:bodyPr>
          <a:lstStyle/>
          <a:p>
            <a:r>
              <a:rPr lang="en-US" dirty="0">
                <a:solidFill>
                  <a:schemeClr val="accent3">
                    <a:lumMod val="50000"/>
                  </a:schemeClr>
                </a:solidFill>
                <a:latin typeface="Chalkboard"/>
                <a:ea typeface="Chalkboard"/>
                <a:cs typeface="Chalkboard"/>
              </a:rPr>
              <a:t>Phil </a:t>
            </a:r>
            <a:r>
              <a:rPr lang="en-US" dirty="0" err="1">
                <a:solidFill>
                  <a:schemeClr val="accent3">
                    <a:lumMod val="50000"/>
                  </a:schemeClr>
                </a:solidFill>
                <a:latin typeface="Chalkboard"/>
                <a:ea typeface="Chalkboard"/>
                <a:cs typeface="Chalkboard"/>
              </a:rPr>
              <a:t>Wadler</a:t>
            </a:r>
            <a:endParaRPr lang="en-US" dirty="0">
              <a:solidFill>
                <a:schemeClr val="accent3">
                  <a:lumMod val="50000"/>
                </a:schemeClr>
              </a:solidFill>
              <a:latin typeface="Chalkboard"/>
              <a:ea typeface="Chalkboard"/>
              <a:cs typeface="Chalkboard"/>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Haskell </a:t>
            </a:r>
            <a:r>
              <a:rPr lang="en-US" dirty="0"/>
              <a:t>B</a:t>
            </a:r>
            <a:r>
              <a:rPr lang="en-US" dirty="0" smtClean="0"/>
              <a:t> Curry</a:t>
            </a:r>
            <a:endParaRPr lang="en-US" dirty="0"/>
          </a:p>
        </p:txBody>
      </p:sp>
      <p:sp>
        <p:nvSpPr>
          <p:cNvPr id="3" name="Content Placeholder 2"/>
          <p:cNvSpPr>
            <a:spLocks noGrp="1"/>
          </p:cNvSpPr>
          <p:nvPr>
            <p:ph idx="1"/>
          </p:nvPr>
        </p:nvSpPr>
        <p:spPr>
          <a:xfrm>
            <a:off x="3445932" y="1600200"/>
            <a:ext cx="5240867" cy="4525963"/>
          </a:xfrm>
        </p:spPr>
        <p:txBody>
          <a:bodyPr>
            <a:normAutofit fontScale="92500" lnSpcReduction="20000"/>
          </a:bodyPr>
          <a:lstStyle/>
          <a:p>
            <a:r>
              <a:rPr lang="en-US" sz="2400" dirty="0" smtClean="0"/>
              <a:t>Combinatory logic</a:t>
            </a:r>
          </a:p>
          <a:p>
            <a:pPr lvl="1"/>
            <a:r>
              <a:rPr lang="en-US" sz="2000" dirty="0" smtClean="0"/>
              <a:t>Influenced by Russell and Whitehead</a:t>
            </a:r>
          </a:p>
          <a:p>
            <a:pPr lvl="1"/>
            <a:r>
              <a:rPr lang="en-US" sz="2000" dirty="0" smtClean="0"/>
              <a:t>Developed </a:t>
            </a:r>
            <a:r>
              <a:rPr lang="en-US" sz="2000" dirty="0" err="1" smtClean="0"/>
              <a:t>combinators</a:t>
            </a:r>
            <a:r>
              <a:rPr lang="en-US" sz="2000" dirty="0" smtClean="0"/>
              <a:t> to represent substitution</a:t>
            </a:r>
          </a:p>
          <a:p>
            <a:pPr lvl="1"/>
            <a:r>
              <a:rPr lang="en-US" sz="2000" dirty="0" smtClean="0"/>
              <a:t>Alternate form of lambda calculus that has been used in implementation structures</a:t>
            </a:r>
          </a:p>
          <a:p>
            <a:r>
              <a:rPr lang="en-US" sz="2400" dirty="0" smtClean="0"/>
              <a:t>Type inference </a:t>
            </a:r>
            <a:endParaRPr lang="en-US" sz="2400" dirty="0"/>
          </a:p>
          <a:p>
            <a:pPr lvl="1"/>
            <a:r>
              <a:rPr lang="en-US" sz="2000" dirty="0" smtClean="0"/>
              <a:t>Devised by Curry and </a:t>
            </a:r>
            <a:r>
              <a:rPr lang="en-US" sz="2000" dirty="0" err="1" smtClean="0"/>
              <a:t>Feys</a:t>
            </a:r>
            <a:endParaRPr lang="en-US" sz="2000" dirty="0" smtClean="0"/>
          </a:p>
          <a:p>
            <a:pPr lvl="1"/>
            <a:r>
              <a:rPr lang="en-US" sz="2000" dirty="0" smtClean="0"/>
              <a:t>Extended by </a:t>
            </a:r>
            <a:r>
              <a:rPr lang="en-US" sz="2000" dirty="0" err="1" smtClean="0"/>
              <a:t>Hindley</a:t>
            </a:r>
            <a:r>
              <a:rPr lang="en-US" sz="2000" dirty="0" smtClean="0"/>
              <a:t>, Milner</a:t>
            </a:r>
          </a:p>
          <a:p>
            <a:pPr marL="457200" lvl="1" indent="0">
              <a:buNone/>
            </a:pPr>
            <a:endParaRPr lang="en-US" sz="2000" dirty="0"/>
          </a:p>
          <a:p>
            <a:pPr marL="457200" lvl="1" indent="0">
              <a:buNone/>
            </a:pPr>
            <a:endParaRPr lang="en-US" sz="2000" dirty="0" smtClean="0"/>
          </a:p>
          <a:p>
            <a:pPr lvl="1"/>
            <a:endParaRPr lang="en-US" sz="2000" dirty="0"/>
          </a:p>
          <a:p>
            <a:pPr marL="0" indent="0">
              <a:buNone/>
            </a:pPr>
            <a:r>
              <a:rPr lang="en-US" sz="2000" dirty="0" smtClean="0">
                <a:solidFill>
                  <a:schemeClr val="accent4">
                    <a:lumMod val="75000"/>
                  </a:schemeClr>
                </a:solidFill>
              </a:rPr>
              <a:t>Although “Currying” and “Curried functions” are named after Curry, the idea was invented by </a:t>
            </a:r>
            <a:r>
              <a:rPr lang="en-US" sz="2000" dirty="0" err="1" smtClean="0">
                <a:solidFill>
                  <a:schemeClr val="accent4">
                    <a:lumMod val="75000"/>
                  </a:schemeClr>
                </a:solidFill>
              </a:rPr>
              <a:t>Schoenfinkel</a:t>
            </a:r>
            <a:r>
              <a:rPr lang="en-US" sz="2000" dirty="0" smtClean="0">
                <a:solidFill>
                  <a:schemeClr val="accent4">
                    <a:lumMod val="75000"/>
                  </a:schemeClr>
                </a:solidFill>
              </a:rPr>
              <a:t> earlier</a:t>
            </a:r>
            <a:endParaRPr lang="en-US" sz="2000" dirty="0">
              <a:solidFill>
                <a:schemeClr val="accent4">
                  <a:lumMod val="75000"/>
                </a:schemeClr>
              </a:solidFill>
            </a:endParaRPr>
          </a:p>
        </p:txBody>
      </p:sp>
      <p:pic>
        <p:nvPicPr>
          <p:cNvPr id="1026" name="Picture 2" descr="Image:HaskellBCurry.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4842" y="1638291"/>
            <a:ext cx="2657475" cy="32670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05035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Why Study Haskell?</a:t>
            </a:r>
            <a:endParaRPr lang="en-US" dirty="0"/>
          </a:p>
        </p:txBody>
      </p:sp>
      <p:sp>
        <p:nvSpPr>
          <p:cNvPr id="33795" name="Content Placeholder 2"/>
          <p:cNvSpPr>
            <a:spLocks noGrp="1"/>
          </p:cNvSpPr>
          <p:nvPr>
            <p:ph idx="1"/>
          </p:nvPr>
        </p:nvSpPr>
        <p:spPr/>
        <p:txBody>
          <a:bodyPr>
            <a:normAutofit fontScale="92500" lnSpcReduction="20000"/>
          </a:bodyPr>
          <a:lstStyle/>
          <a:p>
            <a:r>
              <a:rPr lang="en-GB" dirty="0" smtClean="0"/>
              <a:t>Good vehicle for studying language concepts</a:t>
            </a:r>
          </a:p>
          <a:p>
            <a:r>
              <a:rPr lang="en-GB" dirty="0" smtClean="0"/>
              <a:t>Types and type checking</a:t>
            </a:r>
          </a:p>
          <a:p>
            <a:pPr lvl="1"/>
            <a:r>
              <a:rPr lang="en-GB" dirty="0" smtClean="0"/>
              <a:t>General issues in static and dynamic typing</a:t>
            </a:r>
          </a:p>
          <a:p>
            <a:pPr lvl="1"/>
            <a:r>
              <a:rPr lang="en-GB" dirty="0" smtClean="0"/>
              <a:t>Type inference</a:t>
            </a:r>
          </a:p>
          <a:p>
            <a:pPr lvl="1"/>
            <a:r>
              <a:rPr lang="en-GB" dirty="0" smtClean="0"/>
              <a:t>Parametric polymorphism</a:t>
            </a:r>
          </a:p>
          <a:p>
            <a:pPr lvl="1"/>
            <a:r>
              <a:rPr lang="en-GB" dirty="0" smtClean="0"/>
              <a:t>Ad hoc polymorphism (aka, overloading)</a:t>
            </a:r>
          </a:p>
          <a:p>
            <a:r>
              <a:rPr lang="en-GB" dirty="0" smtClean="0"/>
              <a:t>Control</a:t>
            </a:r>
          </a:p>
          <a:p>
            <a:pPr lvl="1"/>
            <a:r>
              <a:rPr lang="en-GB" dirty="0" smtClean="0"/>
              <a:t>Lazy vs. eager evaluation</a:t>
            </a:r>
          </a:p>
          <a:p>
            <a:pPr lvl="1"/>
            <a:r>
              <a:rPr lang="en-GB" dirty="0" smtClean="0"/>
              <a:t>Tail recursion and continuations</a:t>
            </a:r>
          </a:p>
          <a:p>
            <a:pPr lvl="1"/>
            <a:r>
              <a:rPr lang="en-GB" dirty="0" smtClean="0"/>
              <a:t>Precise management of effects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Why Study Haskell?</a:t>
            </a:r>
            <a:endParaRPr lang="en-US" dirty="0"/>
          </a:p>
        </p:txBody>
      </p:sp>
      <p:sp>
        <p:nvSpPr>
          <p:cNvPr id="35843" name="Content Placeholder 2"/>
          <p:cNvSpPr>
            <a:spLocks noGrp="1"/>
          </p:cNvSpPr>
          <p:nvPr>
            <p:ph idx="1"/>
          </p:nvPr>
        </p:nvSpPr>
        <p:spPr/>
        <p:txBody>
          <a:bodyPr>
            <a:normAutofit fontScale="92500" lnSpcReduction="10000"/>
          </a:bodyPr>
          <a:lstStyle/>
          <a:p>
            <a:r>
              <a:rPr lang="en-GB" dirty="0" smtClean="0"/>
              <a:t>Functional programming will make you think differently about programming.</a:t>
            </a:r>
          </a:p>
          <a:p>
            <a:pPr lvl="1"/>
            <a:r>
              <a:rPr lang="en-GB" dirty="0" smtClean="0"/>
              <a:t>Mainstream languages are all about state</a:t>
            </a:r>
          </a:p>
          <a:p>
            <a:pPr lvl="1"/>
            <a:r>
              <a:rPr lang="en-GB" dirty="0" smtClean="0"/>
              <a:t>Functional programming is all about values</a:t>
            </a:r>
          </a:p>
          <a:p>
            <a:r>
              <a:rPr lang="en-GB" dirty="0" smtClean="0"/>
              <a:t>Haskell is “cutting edge”  </a:t>
            </a:r>
          </a:p>
          <a:p>
            <a:pPr lvl="1"/>
            <a:r>
              <a:rPr lang="en-GB" dirty="0" smtClean="0"/>
              <a:t>A lot of current research is done using Haskell</a:t>
            </a:r>
          </a:p>
          <a:p>
            <a:pPr lvl="1"/>
            <a:r>
              <a:rPr lang="en-GB" dirty="0"/>
              <a:t>R</a:t>
            </a:r>
            <a:r>
              <a:rPr lang="en-GB" baseline="0" dirty="0" smtClean="0"/>
              <a:t>ise of multi-core,</a:t>
            </a:r>
            <a:r>
              <a:rPr lang="en-GB" dirty="0" smtClean="0"/>
              <a:t> </a:t>
            </a:r>
            <a:r>
              <a:rPr lang="en-GB" baseline="0" dirty="0" smtClean="0"/>
              <a:t>parallel programming likely to make minimizing state much more important</a:t>
            </a:r>
          </a:p>
          <a:p>
            <a:r>
              <a:rPr lang="en-GB" dirty="0" smtClean="0"/>
              <a:t>New ideas can help make you a better programmer, in any language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GB" sz="4000" dirty="0" smtClean="0">
                <a:ea typeface="+mj-ea"/>
                <a:cs typeface="+mj-cs"/>
              </a:rPr>
              <a:t>Most Research Languages</a:t>
            </a:r>
          </a:p>
        </p:txBody>
      </p:sp>
      <p:sp>
        <p:nvSpPr>
          <p:cNvPr id="37891" name="TextBox 14"/>
          <p:cNvSpPr txBox="1">
            <a:spLocks noChangeArrowheads="1"/>
          </p:cNvSpPr>
          <p:nvPr/>
        </p:nvSpPr>
        <p:spPr bwMode="auto">
          <a:xfrm>
            <a:off x="2185988" y="5389563"/>
            <a:ext cx="9144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1yr</a:t>
            </a:r>
          </a:p>
        </p:txBody>
      </p:sp>
      <p:sp>
        <p:nvSpPr>
          <p:cNvPr id="37892" name="TextBox 15"/>
          <p:cNvSpPr txBox="1">
            <a:spLocks noChangeArrowheads="1"/>
          </p:cNvSpPr>
          <p:nvPr/>
        </p:nvSpPr>
        <p:spPr bwMode="auto">
          <a:xfrm>
            <a:off x="3671888" y="5389563"/>
            <a:ext cx="9144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5yr</a:t>
            </a:r>
          </a:p>
        </p:txBody>
      </p:sp>
      <p:sp>
        <p:nvSpPr>
          <p:cNvPr id="37893" name="TextBox 16"/>
          <p:cNvSpPr txBox="1">
            <a:spLocks noChangeArrowheads="1"/>
          </p:cNvSpPr>
          <p:nvPr/>
        </p:nvSpPr>
        <p:spPr bwMode="auto">
          <a:xfrm>
            <a:off x="4700588" y="5389563"/>
            <a:ext cx="12573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10yr</a:t>
            </a:r>
          </a:p>
        </p:txBody>
      </p:sp>
      <p:sp>
        <p:nvSpPr>
          <p:cNvPr id="37894" name="TextBox 17"/>
          <p:cNvSpPr txBox="1">
            <a:spLocks noChangeArrowheads="1"/>
          </p:cNvSpPr>
          <p:nvPr/>
        </p:nvSpPr>
        <p:spPr bwMode="auto">
          <a:xfrm>
            <a:off x="6415088" y="5389563"/>
            <a:ext cx="12573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15yr</a:t>
            </a:r>
          </a:p>
        </p:txBody>
      </p:sp>
      <p:grpSp>
        <p:nvGrpSpPr>
          <p:cNvPr id="37895" name="Group 29"/>
          <p:cNvGrpSpPr>
            <a:grpSpLocks/>
          </p:cNvGrpSpPr>
          <p:nvPr/>
        </p:nvGrpSpPr>
        <p:grpSpPr bwMode="auto">
          <a:xfrm>
            <a:off x="285750" y="1785938"/>
            <a:ext cx="7786688" cy="3789362"/>
            <a:chOff x="0" y="1285860"/>
            <a:chExt cx="7786709" cy="3789251"/>
          </a:xfrm>
        </p:grpSpPr>
        <p:sp>
          <p:nvSpPr>
            <p:cNvPr id="37899" name="TextBox 13"/>
            <p:cNvSpPr txBox="1">
              <a:spLocks noChangeArrowheads="1"/>
            </p:cNvSpPr>
            <p:nvPr/>
          </p:nvSpPr>
          <p:spPr bwMode="auto">
            <a:xfrm>
              <a:off x="0" y="1357298"/>
              <a:ext cx="1845482" cy="706823"/>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1,000,000</a:t>
              </a:r>
            </a:p>
          </p:txBody>
        </p:sp>
        <p:cxnSp>
          <p:nvCxnSpPr>
            <p:cNvPr id="37900" name="Straight Connector 4"/>
            <p:cNvCxnSpPr>
              <a:cxnSpLocks noChangeShapeType="1"/>
            </p:cNvCxnSpPr>
            <p:nvPr/>
          </p:nvCxnSpPr>
          <p:spPr bwMode="auto">
            <a:xfrm rot="5400000">
              <a:off x="248216" y="2993742"/>
              <a:ext cx="3418306" cy="2541"/>
            </a:xfrm>
            <a:prstGeom prst="line">
              <a:avLst/>
            </a:prstGeom>
            <a:noFill/>
            <a:ln w="28575">
              <a:solidFill>
                <a:schemeClr val="tx1"/>
              </a:solidFill>
              <a:round/>
              <a:headEnd/>
              <a:tailEnd/>
            </a:ln>
          </p:spPr>
        </p:cxnSp>
        <p:cxnSp>
          <p:nvCxnSpPr>
            <p:cNvPr id="37901" name="Straight Connector 7"/>
            <p:cNvCxnSpPr>
              <a:cxnSpLocks noChangeShapeType="1"/>
            </p:cNvCxnSpPr>
            <p:nvPr/>
          </p:nvCxnSpPr>
          <p:spPr bwMode="auto">
            <a:xfrm rot="10800000" flipV="1">
              <a:off x="1957369" y="4701930"/>
              <a:ext cx="5829340" cy="29041"/>
            </a:xfrm>
            <a:prstGeom prst="line">
              <a:avLst/>
            </a:prstGeom>
            <a:noFill/>
            <a:ln w="28575">
              <a:solidFill>
                <a:schemeClr val="tx1"/>
              </a:solidFill>
              <a:round/>
              <a:headEnd/>
              <a:tailEnd/>
            </a:ln>
          </p:spPr>
        </p:cxnSp>
        <p:sp>
          <p:nvSpPr>
            <p:cNvPr id="37902" name="TextBox 10"/>
            <p:cNvSpPr txBox="1">
              <a:spLocks noChangeArrowheads="1"/>
            </p:cNvSpPr>
            <p:nvPr/>
          </p:nvSpPr>
          <p:spPr bwMode="auto">
            <a:xfrm>
              <a:off x="1385864" y="4035551"/>
              <a:ext cx="457203"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a:t>
              </a:r>
            </a:p>
          </p:txBody>
        </p:sp>
        <p:sp>
          <p:nvSpPr>
            <p:cNvPr id="37903" name="TextBox 11"/>
            <p:cNvSpPr txBox="1">
              <a:spLocks noChangeArrowheads="1"/>
            </p:cNvSpPr>
            <p:nvPr/>
          </p:nvSpPr>
          <p:spPr bwMode="auto">
            <a:xfrm>
              <a:off x="700060" y="3164220"/>
              <a:ext cx="1143008"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a:t>
              </a:r>
            </a:p>
          </p:txBody>
        </p:sp>
        <p:sp>
          <p:nvSpPr>
            <p:cNvPr id="37904" name="TextBox 12"/>
            <p:cNvSpPr txBox="1">
              <a:spLocks noChangeArrowheads="1"/>
            </p:cNvSpPr>
            <p:nvPr/>
          </p:nvSpPr>
          <p:spPr bwMode="auto">
            <a:xfrm>
              <a:off x="285720" y="2285992"/>
              <a:ext cx="1485910"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a:t>
              </a:r>
            </a:p>
          </p:txBody>
        </p:sp>
        <p:sp>
          <p:nvSpPr>
            <p:cNvPr id="37905" name="Freeform 27"/>
            <p:cNvSpPr>
              <a:spLocks noChangeArrowheads="1"/>
            </p:cNvSpPr>
            <p:nvPr/>
          </p:nvSpPr>
          <p:spPr bwMode="auto">
            <a:xfrm>
              <a:off x="1992943" y="4153073"/>
              <a:ext cx="1187929" cy="541221"/>
            </a:xfrm>
            <a:custGeom>
              <a:avLst/>
              <a:gdLst>
                <a:gd name="T0" fmla="*/ 0 w 959005"/>
                <a:gd name="T1" fmla="*/ 0 h 367990"/>
                <a:gd name="T2" fmla="*/ 1356473 w 959005"/>
                <a:gd name="T3" fmla="*/ 0 h 367990"/>
                <a:gd name="T4" fmla="*/ 1356473 w 959005"/>
                <a:gd name="T5" fmla="*/ 0 h 367990"/>
                <a:gd name="T6" fmla="*/ 1822760 w 959005"/>
                <a:gd name="T7" fmla="*/ 1170716 h 367990"/>
                <a:gd name="T8" fmla="*/ 1822760 w 959005"/>
                <a:gd name="T9" fmla="*/ 1170716 h 367990"/>
                <a:gd name="T10" fmla="*/ 0 60000 65536"/>
                <a:gd name="T11" fmla="*/ 0 60000 65536"/>
                <a:gd name="T12" fmla="*/ 0 60000 65536"/>
                <a:gd name="T13" fmla="*/ 0 60000 65536"/>
                <a:gd name="T14" fmla="*/ 0 60000 65536"/>
                <a:gd name="T15" fmla="*/ 0 w 959005"/>
                <a:gd name="T16" fmla="*/ 0 h 367990"/>
                <a:gd name="T17" fmla="*/ 959005 w 959005"/>
                <a:gd name="T18" fmla="*/ 367990 h 367990"/>
              </a:gdLst>
              <a:ahLst/>
              <a:cxnLst>
                <a:cxn ang="T10">
                  <a:pos x="T0" y="T1"/>
                </a:cxn>
                <a:cxn ang="T11">
                  <a:pos x="T2" y="T3"/>
                </a:cxn>
                <a:cxn ang="T12">
                  <a:pos x="T4" y="T5"/>
                </a:cxn>
                <a:cxn ang="T13">
                  <a:pos x="T6" y="T7"/>
                </a:cxn>
                <a:cxn ang="T14">
                  <a:pos x="T8" y="T9"/>
                </a:cxn>
              </a:cxnLst>
              <a:rect l="T15" t="T16" r="T17" b="T18"/>
              <a:pathLst>
                <a:path w="959005" h="367990">
                  <a:moveTo>
                    <a:pt x="0" y="0"/>
                  </a:moveTo>
                  <a:lnTo>
                    <a:pt x="713678" y="0"/>
                  </a:lnTo>
                  <a:lnTo>
                    <a:pt x="959005" y="367990"/>
                  </a:lnTo>
                </a:path>
              </a:pathLst>
            </a:custGeom>
            <a:noFill/>
            <a:ln w="57150">
              <a:solidFill>
                <a:srgbClr val="FF0000"/>
              </a:solidFill>
              <a:round/>
              <a:headEnd/>
              <a:tailEnd/>
            </a:ln>
          </p:spPr>
          <p:txBody>
            <a:bodyPr anchor="ctr">
              <a:prstTxWarp prst="textNoShape">
                <a:avLst/>
              </a:prstTxWarp>
            </a:bodyPr>
            <a:lstStyle/>
            <a:p>
              <a:pPr algn="ctr"/>
              <a:endParaRPr lang="en-US">
                <a:latin typeface="Book Antiqua" charset="0"/>
              </a:endParaRPr>
            </a:p>
          </p:txBody>
        </p:sp>
      </p:grpSp>
      <p:sp>
        <p:nvSpPr>
          <p:cNvPr id="37896" name="TextBox 30"/>
          <p:cNvSpPr txBox="1">
            <a:spLocks noChangeArrowheads="1"/>
          </p:cNvSpPr>
          <p:nvPr/>
        </p:nvSpPr>
        <p:spPr bwMode="auto">
          <a:xfrm>
            <a:off x="3786188" y="4071938"/>
            <a:ext cx="2484437"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The quick death</a:t>
            </a:r>
          </a:p>
        </p:txBody>
      </p:sp>
      <p:sp>
        <p:nvSpPr>
          <p:cNvPr id="37897" name="TextBox 31"/>
          <p:cNvSpPr txBox="1">
            <a:spLocks noChangeArrowheads="1"/>
          </p:cNvSpPr>
          <p:nvPr/>
        </p:nvSpPr>
        <p:spPr bwMode="auto">
          <a:xfrm rot="-5400000">
            <a:off x="-152400" y="4295776"/>
            <a:ext cx="1481137"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Geeks</a:t>
            </a:r>
          </a:p>
        </p:txBody>
      </p:sp>
      <p:sp>
        <p:nvSpPr>
          <p:cNvPr id="37898" name="TextBox 32"/>
          <p:cNvSpPr txBox="1">
            <a:spLocks noChangeArrowheads="1"/>
          </p:cNvSpPr>
          <p:nvPr/>
        </p:nvSpPr>
        <p:spPr bwMode="auto">
          <a:xfrm rot="-5400000">
            <a:off x="-438150" y="2224088"/>
            <a:ext cx="2052638"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Practitioners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25463" y="279400"/>
            <a:ext cx="7886700" cy="1096963"/>
          </a:xfrm>
        </p:spPr>
        <p:txBody>
          <a:bodyPr/>
          <a:lstStyle/>
          <a:p>
            <a:pPr eaLnBrk="1" fontAlgn="auto" hangingPunct="1">
              <a:spcAft>
                <a:spcPts val="0"/>
              </a:spcAft>
              <a:defRPr/>
            </a:pPr>
            <a:r>
              <a:rPr lang="en-GB" sz="4000" dirty="0" smtClean="0">
                <a:ea typeface="+mj-ea"/>
                <a:cs typeface="+mj-cs"/>
              </a:rPr>
              <a:t>Successful Research Languages</a:t>
            </a:r>
          </a:p>
        </p:txBody>
      </p:sp>
      <p:sp>
        <p:nvSpPr>
          <p:cNvPr id="39939" name="TextBox 14"/>
          <p:cNvSpPr txBox="1">
            <a:spLocks noChangeArrowheads="1"/>
          </p:cNvSpPr>
          <p:nvPr/>
        </p:nvSpPr>
        <p:spPr bwMode="auto">
          <a:xfrm>
            <a:off x="2185988" y="5389563"/>
            <a:ext cx="9144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1yr</a:t>
            </a:r>
          </a:p>
        </p:txBody>
      </p:sp>
      <p:sp>
        <p:nvSpPr>
          <p:cNvPr id="39940" name="TextBox 15"/>
          <p:cNvSpPr txBox="1">
            <a:spLocks noChangeArrowheads="1"/>
          </p:cNvSpPr>
          <p:nvPr/>
        </p:nvSpPr>
        <p:spPr bwMode="auto">
          <a:xfrm>
            <a:off x="3671888" y="5389563"/>
            <a:ext cx="9144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5yr</a:t>
            </a:r>
          </a:p>
        </p:txBody>
      </p:sp>
      <p:sp>
        <p:nvSpPr>
          <p:cNvPr id="39941" name="TextBox 16"/>
          <p:cNvSpPr txBox="1">
            <a:spLocks noChangeArrowheads="1"/>
          </p:cNvSpPr>
          <p:nvPr/>
        </p:nvSpPr>
        <p:spPr bwMode="auto">
          <a:xfrm>
            <a:off x="4700588" y="5389563"/>
            <a:ext cx="12573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10yr</a:t>
            </a:r>
          </a:p>
        </p:txBody>
      </p:sp>
      <p:sp>
        <p:nvSpPr>
          <p:cNvPr id="39942" name="TextBox 17"/>
          <p:cNvSpPr txBox="1">
            <a:spLocks noChangeArrowheads="1"/>
          </p:cNvSpPr>
          <p:nvPr/>
        </p:nvSpPr>
        <p:spPr bwMode="auto">
          <a:xfrm>
            <a:off x="6415088" y="5389563"/>
            <a:ext cx="12573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15yr</a:t>
            </a:r>
          </a:p>
        </p:txBody>
      </p:sp>
      <p:grpSp>
        <p:nvGrpSpPr>
          <p:cNvPr id="39943" name="Group 29"/>
          <p:cNvGrpSpPr>
            <a:grpSpLocks/>
          </p:cNvGrpSpPr>
          <p:nvPr/>
        </p:nvGrpSpPr>
        <p:grpSpPr bwMode="auto">
          <a:xfrm>
            <a:off x="285750" y="1785938"/>
            <a:ext cx="7786688" cy="3789362"/>
            <a:chOff x="0" y="1285860"/>
            <a:chExt cx="7786709" cy="3789251"/>
          </a:xfrm>
        </p:grpSpPr>
        <p:sp>
          <p:nvSpPr>
            <p:cNvPr id="39948" name="TextBox 13"/>
            <p:cNvSpPr txBox="1">
              <a:spLocks noChangeArrowheads="1"/>
            </p:cNvSpPr>
            <p:nvPr/>
          </p:nvSpPr>
          <p:spPr bwMode="auto">
            <a:xfrm>
              <a:off x="0" y="1357298"/>
              <a:ext cx="1845482" cy="706823"/>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1,000,000</a:t>
              </a:r>
            </a:p>
          </p:txBody>
        </p:sp>
        <p:cxnSp>
          <p:nvCxnSpPr>
            <p:cNvPr id="39949" name="Straight Connector 4"/>
            <p:cNvCxnSpPr>
              <a:cxnSpLocks noChangeShapeType="1"/>
            </p:cNvCxnSpPr>
            <p:nvPr/>
          </p:nvCxnSpPr>
          <p:spPr bwMode="auto">
            <a:xfrm rot="5400000">
              <a:off x="248216" y="2993742"/>
              <a:ext cx="3418306" cy="2541"/>
            </a:xfrm>
            <a:prstGeom prst="line">
              <a:avLst/>
            </a:prstGeom>
            <a:noFill/>
            <a:ln w="28575">
              <a:solidFill>
                <a:schemeClr val="tx1"/>
              </a:solidFill>
              <a:round/>
              <a:headEnd/>
              <a:tailEnd/>
            </a:ln>
          </p:spPr>
        </p:cxnSp>
        <p:cxnSp>
          <p:nvCxnSpPr>
            <p:cNvPr id="39950" name="Straight Connector 7"/>
            <p:cNvCxnSpPr>
              <a:cxnSpLocks noChangeShapeType="1"/>
            </p:cNvCxnSpPr>
            <p:nvPr/>
          </p:nvCxnSpPr>
          <p:spPr bwMode="auto">
            <a:xfrm rot="10800000" flipV="1">
              <a:off x="1957369" y="4701930"/>
              <a:ext cx="5829340" cy="29041"/>
            </a:xfrm>
            <a:prstGeom prst="line">
              <a:avLst/>
            </a:prstGeom>
            <a:noFill/>
            <a:ln w="28575">
              <a:solidFill>
                <a:schemeClr val="tx1"/>
              </a:solidFill>
              <a:round/>
              <a:headEnd/>
              <a:tailEnd/>
            </a:ln>
          </p:spPr>
        </p:cxnSp>
        <p:sp>
          <p:nvSpPr>
            <p:cNvPr id="39951" name="TextBox 10"/>
            <p:cNvSpPr txBox="1">
              <a:spLocks noChangeArrowheads="1"/>
            </p:cNvSpPr>
            <p:nvPr/>
          </p:nvSpPr>
          <p:spPr bwMode="auto">
            <a:xfrm>
              <a:off x="1385864" y="4035551"/>
              <a:ext cx="457203"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a:t>
              </a:r>
            </a:p>
          </p:txBody>
        </p:sp>
        <p:sp>
          <p:nvSpPr>
            <p:cNvPr id="39952" name="TextBox 11"/>
            <p:cNvSpPr txBox="1">
              <a:spLocks noChangeArrowheads="1"/>
            </p:cNvSpPr>
            <p:nvPr/>
          </p:nvSpPr>
          <p:spPr bwMode="auto">
            <a:xfrm>
              <a:off x="700060" y="3164220"/>
              <a:ext cx="1143008"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a:t>
              </a:r>
            </a:p>
          </p:txBody>
        </p:sp>
        <p:sp>
          <p:nvSpPr>
            <p:cNvPr id="39953" name="TextBox 12"/>
            <p:cNvSpPr txBox="1">
              <a:spLocks noChangeArrowheads="1"/>
            </p:cNvSpPr>
            <p:nvPr/>
          </p:nvSpPr>
          <p:spPr bwMode="auto">
            <a:xfrm>
              <a:off x="285720" y="2285992"/>
              <a:ext cx="1485910"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a:t>
              </a:r>
            </a:p>
          </p:txBody>
        </p:sp>
      </p:grpSp>
      <p:sp>
        <p:nvSpPr>
          <p:cNvPr id="39944" name="Freeform 18"/>
          <p:cNvSpPr>
            <a:spLocks noChangeArrowheads="1"/>
          </p:cNvSpPr>
          <p:nvPr/>
        </p:nvSpPr>
        <p:spPr bwMode="auto">
          <a:xfrm>
            <a:off x="2252663" y="3932238"/>
            <a:ext cx="2698750" cy="1296987"/>
          </a:xfrm>
          <a:custGeom>
            <a:avLst/>
            <a:gdLst>
              <a:gd name="T0" fmla="*/ 22304 w 2698594"/>
              <a:gd name="T1" fmla="*/ 783974 h 1297258"/>
              <a:gd name="T2" fmla="*/ 178439 w 2698594"/>
              <a:gd name="T3" fmla="*/ 783974 h 1297258"/>
              <a:gd name="T4" fmla="*/ 1092945 w 2698594"/>
              <a:gd name="T5" fmla="*/ 538749 h 1297258"/>
              <a:gd name="T6" fmla="*/ 2063213 w 2698594"/>
              <a:gd name="T7" fmla="*/ 126328 h 1297258"/>
              <a:gd name="T8" fmla="*/ 2698906 w 2698594"/>
              <a:gd name="T9" fmla="*/ 1296716 h 1297258"/>
              <a:gd name="T10" fmla="*/ 0 60000 65536"/>
              <a:gd name="T11" fmla="*/ 0 60000 65536"/>
              <a:gd name="T12" fmla="*/ 0 60000 65536"/>
              <a:gd name="T13" fmla="*/ 0 60000 65536"/>
              <a:gd name="T14" fmla="*/ 0 60000 65536"/>
              <a:gd name="T15" fmla="*/ 0 w 2698594"/>
              <a:gd name="T16" fmla="*/ 0 h 1297258"/>
              <a:gd name="T17" fmla="*/ 2698594 w 2698594"/>
              <a:gd name="T18" fmla="*/ 1297258 h 1297258"/>
            </a:gdLst>
            <a:ahLst/>
            <a:cxnLst>
              <a:cxn ang="T10">
                <a:pos x="T0" y="T1"/>
              </a:cxn>
              <a:cxn ang="T11">
                <a:pos x="T2" y="T3"/>
              </a:cxn>
              <a:cxn ang="T12">
                <a:pos x="T4" y="T5"/>
              </a:cxn>
              <a:cxn ang="T13">
                <a:pos x="T6" y="T7"/>
              </a:cxn>
              <a:cxn ang="T14">
                <a:pos x="T8" y="T9"/>
              </a:cxn>
            </a:cxnLst>
            <a:rect l="T15" t="T16" r="T17" b="T18"/>
            <a:pathLst>
              <a:path w="2698594" h="1297258">
                <a:moveTo>
                  <a:pt x="22302" y="784302"/>
                </a:moveTo>
                <a:cubicBezTo>
                  <a:pt x="11151" y="804746"/>
                  <a:pt x="0" y="825190"/>
                  <a:pt x="178419" y="784302"/>
                </a:cubicBezTo>
                <a:cubicBezTo>
                  <a:pt x="356838" y="743414"/>
                  <a:pt x="778726" y="648629"/>
                  <a:pt x="1092819" y="538975"/>
                </a:cubicBezTo>
                <a:cubicBezTo>
                  <a:pt x="1406912" y="429321"/>
                  <a:pt x="1795346" y="0"/>
                  <a:pt x="2062975" y="126380"/>
                </a:cubicBezTo>
                <a:cubicBezTo>
                  <a:pt x="2330604" y="252760"/>
                  <a:pt x="2514599" y="775009"/>
                  <a:pt x="2698594" y="1297258"/>
                </a:cubicBezTo>
              </a:path>
            </a:pathLst>
          </a:custGeom>
          <a:noFill/>
          <a:ln w="57150">
            <a:solidFill>
              <a:srgbClr val="FF0000"/>
            </a:solidFill>
            <a:round/>
            <a:headEnd/>
            <a:tailEnd/>
          </a:ln>
        </p:spPr>
        <p:txBody>
          <a:bodyPr anchor="ctr">
            <a:prstTxWarp prst="textNoShape">
              <a:avLst/>
            </a:prstTxWarp>
          </a:bodyPr>
          <a:lstStyle/>
          <a:p>
            <a:pPr algn="ctr"/>
            <a:endParaRPr lang="en-US">
              <a:latin typeface="Book Antiqua" charset="0"/>
            </a:endParaRPr>
          </a:p>
        </p:txBody>
      </p:sp>
      <p:sp>
        <p:nvSpPr>
          <p:cNvPr id="39945" name="TextBox 19"/>
          <p:cNvSpPr txBox="1">
            <a:spLocks noChangeArrowheads="1"/>
          </p:cNvSpPr>
          <p:nvPr/>
        </p:nvSpPr>
        <p:spPr bwMode="auto">
          <a:xfrm>
            <a:off x="4786313" y="3786188"/>
            <a:ext cx="2359025"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The slow death</a:t>
            </a:r>
          </a:p>
        </p:txBody>
      </p:sp>
      <p:sp>
        <p:nvSpPr>
          <p:cNvPr id="39946" name="TextBox 20"/>
          <p:cNvSpPr txBox="1">
            <a:spLocks noChangeArrowheads="1"/>
          </p:cNvSpPr>
          <p:nvPr/>
        </p:nvSpPr>
        <p:spPr bwMode="auto">
          <a:xfrm rot="-5400000">
            <a:off x="-152400" y="4295776"/>
            <a:ext cx="1481137"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Geeks</a:t>
            </a:r>
          </a:p>
        </p:txBody>
      </p:sp>
      <p:sp>
        <p:nvSpPr>
          <p:cNvPr id="39947" name="TextBox 21"/>
          <p:cNvSpPr txBox="1">
            <a:spLocks noChangeArrowheads="1"/>
          </p:cNvSpPr>
          <p:nvPr/>
        </p:nvSpPr>
        <p:spPr bwMode="auto">
          <a:xfrm rot="-5400000">
            <a:off x="-438150" y="2224088"/>
            <a:ext cx="2052638"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Practitioners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GB" smtClean="0">
                <a:ea typeface="+mj-ea"/>
                <a:cs typeface="+mj-cs"/>
              </a:rPr>
              <a:t>C++, Java, Perl, Ruby</a:t>
            </a:r>
          </a:p>
        </p:txBody>
      </p:sp>
      <p:sp>
        <p:nvSpPr>
          <p:cNvPr id="41987" name="TextBox 14"/>
          <p:cNvSpPr txBox="1">
            <a:spLocks noChangeArrowheads="1"/>
          </p:cNvSpPr>
          <p:nvPr/>
        </p:nvSpPr>
        <p:spPr bwMode="auto">
          <a:xfrm>
            <a:off x="2185988" y="5389563"/>
            <a:ext cx="9144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1yr</a:t>
            </a:r>
          </a:p>
        </p:txBody>
      </p:sp>
      <p:sp>
        <p:nvSpPr>
          <p:cNvPr id="41988" name="TextBox 15"/>
          <p:cNvSpPr txBox="1">
            <a:spLocks noChangeArrowheads="1"/>
          </p:cNvSpPr>
          <p:nvPr/>
        </p:nvSpPr>
        <p:spPr bwMode="auto">
          <a:xfrm>
            <a:off x="3671888" y="5389563"/>
            <a:ext cx="9144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5yr</a:t>
            </a:r>
          </a:p>
        </p:txBody>
      </p:sp>
      <p:sp>
        <p:nvSpPr>
          <p:cNvPr id="41989" name="TextBox 16"/>
          <p:cNvSpPr txBox="1">
            <a:spLocks noChangeArrowheads="1"/>
          </p:cNvSpPr>
          <p:nvPr/>
        </p:nvSpPr>
        <p:spPr bwMode="auto">
          <a:xfrm>
            <a:off x="4700588" y="5389563"/>
            <a:ext cx="12573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10yr</a:t>
            </a:r>
          </a:p>
        </p:txBody>
      </p:sp>
      <p:sp>
        <p:nvSpPr>
          <p:cNvPr id="41990" name="TextBox 17"/>
          <p:cNvSpPr txBox="1">
            <a:spLocks noChangeArrowheads="1"/>
          </p:cNvSpPr>
          <p:nvPr/>
        </p:nvSpPr>
        <p:spPr bwMode="auto">
          <a:xfrm>
            <a:off x="6415088" y="5389563"/>
            <a:ext cx="1257300" cy="1039812"/>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15yr</a:t>
            </a:r>
          </a:p>
        </p:txBody>
      </p:sp>
      <p:grpSp>
        <p:nvGrpSpPr>
          <p:cNvPr id="41991" name="Group 29"/>
          <p:cNvGrpSpPr>
            <a:grpSpLocks/>
          </p:cNvGrpSpPr>
          <p:nvPr/>
        </p:nvGrpSpPr>
        <p:grpSpPr bwMode="auto">
          <a:xfrm>
            <a:off x="285750" y="1785938"/>
            <a:ext cx="7786688" cy="3789362"/>
            <a:chOff x="0" y="1285860"/>
            <a:chExt cx="7786709" cy="3789251"/>
          </a:xfrm>
        </p:grpSpPr>
        <p:sp>
          <p:nvSpPr>
            <p:cNvPr id="41997" name="TextBox 13"/>
            <p:cNvSpPr txBox="1">
              <a:spLocks noChangeArrowheads="1"/>
            </p:cNvSpPr>
            <p:nvPr/>
          </p:nvSpPr>
          <p:spPr bwMode="auto">
            <a:xfrm>
              <a:off x="0" y="1357298"/>
              <a:ext cx="1845482" cy="706823"/>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1,000,000</a:t>
              </a:r>
            </a:p>
          </p:txBody>
        </p:sp>
        <p:cxnSp>
          <p:nvCxnSpPr>
            <p:cNvPr id="41998" name="Straight Connector 4"/>
            <p:cNvCxnSpPr>
              <a:cxnSpLocks noChangeShapeType="1"/>
            </p:cNvCxnSpPr>
            <p:nvPr/>
          </p:nvCxnSpPr>
          <p:spPr bwMode="auto">
            <a:xfrm rot="5400000">
              <a:off x="248216" y="2993742"/>
              <a:ext cx="3418306" cy="2541"/>
            </a:xfrm>
            <a:prstGeom prst="line">
              <a:avLst/>
            </a:prstGeom>
            <a:noFill/>
            <a:ln w="28575">
              <a:solidFill>
                <a:schemeClr val="tx1"/>
              </a:solidFill>
              <a:round/>
              <a:headEnd/>
              <a:tailEnd/>
            </a:ln>
          </p:spPr>
        </p:cxnSp>
        <p:cxnSp>
          <p:nvCxnSpPr>
            <p:cNvPr id="41999" name="Straight Connector 7"/>
            <p:cNvCxnSpPr>
              <a:cxnSpLocks noChangeShapeType="1"/>
            </p:cNvCxnSpPr>
            <p:nvPr/>
          </p:nvCxnSpPr>
          <p:spPr bwMode="auto">
            <a:xfrm rot="10800000" flipV="1">
              <a:off x="1957369" y="4701930"/>
              <a:ext cx="5829340" cy="29041"/>
            </a:xfrm>
            <a:prstGeom prst="line">
              <a:avLst/>
            </a:prstGeom>
            <a:noFill/>
            <a:ln w="28575">
              <a:solidFill>
                <a:schemeClr val="tx1"/>
              </a:solidFill>
              <a:round/>
              <a:headEnd/>
              <a:tailEnd/>
            </a:ln>
          </p:spPr>
        </p:cxnSp>
        <p:sp>
          <p:nvSpPr>
            <p:cNvPr id="42000" name="TextBox 10"/>
            <p:cNvSpPr txBox="1">
              <a:spLocks noChangeArrowheads="1"/>
            </p:cNvSpPr>
            <p:nvPr/>
          </p:nvSpPr>
          <p:spPr bwMode="auto">
            <a:xfrm>
              <a:off x="1385864" y="4035551"/>
              <a:ext cx="457203"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a:t>
              </a:r>
            </a:p>
          </p:txBody>
        </p:sp>
        <p:sp>
          <p:nvSpPr>
            <p:cNvPr id="42001" name="TextBox 11"/>
            <p:cNvSpPr txBox="1">
              <a:spLocks noChangeArrowheads="1"/>
            </p:cNvSpPr>
            <p:nvPr/>
          </p:nvSpPr>
          <p:spPr bwMode="auto">
            <a:xfrm>
              <a:off x="700060" y="3164220"/>
              <a:ext cx="1143008"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a:t>
              </a:r>
            </a:p>
          </p:txBody>
        </p:sp>
        <p:sp>
          <p:nvSpPr>
            <p:cNvPr id="42002" name="TextBox 12"/>
            <p:cNvSpPr txBox="1">
              <a:spLocks noChangeArrowheads="1"/>
            </p:cNvSpPr>
            <p:nvPr/>
          </p:nvSpPr>
          <p:spPr bwMode="auto">
            <a:xfrm>
              <a:off x="285720" y="2285992"/>
              <a:ext cx="1485910"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a:t>
              </a:r>
            </a:p>
          </p:txBody>
        </p:sp>
      </p:grpSp>
      <p:sp>
        <p:nvSpPr>
          <p:cNvPr id="41992" name="Freeform 19"/>
          <p:cNvSpPr>
            <a:spLocks noChangeArrowheads="1"/>
          </p:cNvSpPr>
          <p:nvPr/>
        </p:nvSpPr>
        <p:spPr bwMode="auto">
          <a:xfrm>
            <a:off x="2241550" y="290513"/>
            <a:ext cx="3433763" cy="4403725"/>
          </a:xfrm>
          <a:custGeom>
            <a:avLst/>
            <a:gdLst>
              <a:gd name="T0" fmla="*/ 0 w 3434576"/>
              <a:gd name="T1" fmla="*/ 4402719 h 4404731"/>
              <a:gd name="T2" fmla="*/ 869383 w 3434576"/>
              <a:gd name="T3" fmla="*/ 3477593 h 4404731"/>
              <a:gd name="T4" fmla="*/ 1928247 w 3434576"/>
              <a:gd name="T5" fmla="*/ 2073180 h 4404731"/>
              <a:gd name="T6" fmla="*/ 2842214 w 3434576"/>
              <a:gd name="T7" fmla="*/ 880544 h 4404731"/>
              <a:gd name="T8" fmla="*/ 3432950 w 3434576"/>
              <a:gd name="T9" fmla="*/ 0 h 4404731"/>
              <a:gd name="T10" fmla="*/ 0 60000 65536"/>
              <a:gd name="T11" fmla="*/ 0 60000 65536"/>
              <a:gd name="T12" fmla="*/ 0 60000 65536"/>
              <a:gd name="T13" fmla="*/ 0 60000 65536"/>
              <a:gd name="T14" fmla="*/ 0 60000 65536"/>
              <a:gd name="T15" fmla="*/ 0 w 3434576"/>
              <a:gd name="T16" fmla="*/ 0 h 4404731"/>
              <a:gd name="T17" fmla="*/ 3434576 w 3434576"/>
              <a:gd name="T18" fmla="*/ 4404731 h 4404731"/>
            </a:gdLst>
            <a:ahLst/>
            <a:cxnLst>
              <a:cxn ang="T10">
                <a:pos x="T0" y="T1"/>
              </a:cxn>
              <a:cxn ang="T11">
                <a:pos x="T2" y="T3"/>
              </a:cxn>
              <a:cxn ang="T12">
                <a:pos x="T4" y="T5"/>
              </a:cxn>
              <a:cxn ang="T13">
                <a:pos x="T6" y="T7"/>
              </a:cxn>
              <a:cxn ang="T14">
                <a:pos x="T8" y="T9"/>
              </a:cxn>
            </a:cxnLst>
            <a:rect l="T15" t="T16" r="T17" b="T18"/>
            <a:pathLst>
              <a:path w="3434576" h="4404731">
                <a:moveTo>
                  <a:pt x="0" y="4404731"/>
                </a:moveTo>
                <a:cubicBezTo>
                  <a:pt x="274134" y="4136172"/>
                  <a:pt x="548268" y="3867614"/>
                  <a:pt x="869795" y="3479180"/>
                </a:cubicBezTo>
                <a:cubicBezTo>
                  <a:pt x="1191322" y="3090746"/>
                  <a:pt x="1600200" y="2507166"/>
                  <a:pt x="1929161" y="2074127"/>
                </a:cubicBezTo>
                <a:cubicBezTo>
                  <a:pt x="2258122" y="1641088"/>
                  <a:pt x="2592659" y="1226634"/>
                  <a:pt x="2843561" y="880946"/>
                </a:cubicBezTo>
                <a:cubicBezTo>
                  <a:pt x="3094464" y="535258"/>
                  <a:pt x="3264520" y="267629"/>
                  <a:pt x="3434576" y="0"/>
                </a:cubicBezTo>
              </a:path>
            </a:pathLst>
          </a:custGeom>
          <a:noFill/>
          <a:ln w="57150">
            <a:solidFill>
              <a:schemeClr val="tx2"/>
            </a:solidFill>
            <a:round/>
            <a:headEnd/>
            <a:tailEnd/>
          </a:ln>
        </p:spPr>
        <p:txBody>
          <a:bodyPr anchor="ctr">
            <a:prstTxWarp prst="textNoShape">
              <a:avLst/>
            </a:prstTxWarp>
          </a:bodyPr>
          <a:lstStyle/>
          <a:p>
            <a:pPr algn="ctr"/>
            <a:endParaRPr lang="en-US">
              <a:latin typeface="Book Antiqua" charset="0"/>
            </a:endParaRPr>
          </a:p>
        </p:txBody>
      </p:sp>
      <p:sp>
        <p:nvSpPr>
          <p:cNvPr id="41993" name="TextBox 20"/>
          <p:cNvSpPr txBox="1">
            <a:spLocks noChangeArrowheads="1"/>
          </p:cNvSpPr>
          <p:nvPr/>
        </p:nvSpPr>
        <p:spPr bwMode="auto">
          <a:xfrm>
            <a:off x="4643438" y="3143250"/>
            <a:ext cx="2643187" cy="830263"/>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The complete absence of death</a:t>
            </a:r>
          </a:p>
        </p:txBody>
      </p:sp>
      <p:sp>
        <p:nvSpPr>
          <p:cNvPr id="41994" name="TextBox 21"/>
          <p:cNvSpPr txBox="1">
            <a:spLocks noChangeArrowheads="1"/>
          </p:cNvSpPr>
          <p:nvPr/>
        </p:nvSpPr>
        <p:spPr bwMode="auto">
          <a:xfrm rot="-5400000">
            <a:off x="-152400" y="4295776"/>
            <a:ext cx="1481137"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Geeks</a:t>
            </a:r>
          </a:p>
        </p:txBody>
      </p:sp>
      <p:sp>
        <p:nvSpPr>
          <p:cNvPr id="41995" name="TextBox 22"/>
          <p:cNvSpPr txBox="1">
            <a:spLocks noChangeArrowheads="1"/>
          </p:cNvSpPr>
          <p:nvPr/>
        </p:nvSpPr>
        <p:spPr bwMode="auto">
          <a:xfrm rot="-5400000">
            <a:off x="-438150" y="2224088"/>
            <a:ext cx="2052638"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Practitioners</a:t>
            </a:r>
          </a:p>
        </p:txBody>
      </p:sp>
      <p:sp>
        <p:nvSpPr>
          <p:cNvPr id="41996" name="Rectangle 18"/>
          <p:cNvSpPr>
            <a:spLocks noChangeArrowheads="1"/>
          </p:cNvSpPr>
          <p:nvPr/>
        </p:nvSpPr>
        <p:spPr bwMode="auto">
          <a:xfrm>
            <a:off x="2428875" y="1500188"/>
            <a:ext cx="6000750" cy="357187"/>
          </a:xfrm>
          <a:prstGeom prst="rect">
            <a:avLst/>
          </a:prstGeom>
          <a:solidFill>
            <a:srgbClr val="FFC000"/>
          </a:solidFill>
          <a:ln w="9525">
            <a:noFill/>
            <a:round/>
            <a:headEnd/>
            <a:tailEnd/>
          </a:ln>
        </p:spPr>
        <p:txBody>
          <a:bodyPr lIns="90000" tIns="46800" rIns="90000" bIns="46800" anchor="ctr">
            <a:prstTxWarp prst="textNoShape">
              <a:avLst/>
            </a:prstTxWarp>
          </a:bodyPr>
          <a:lstStyle/>
          <a:p>
            <a:pPr algn="ctr"/>
            <a:r>
              <a:rPr lang="en-GB" sz="2400" dirty="0">
                <a:solidFill>
                  <a:schemeClr val="bg1"/>
                </a:solidFill>
                <a:latin typeface="Chalkboard"/>
              </a:rPr>
              <a:t>Threshold of immortality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 Models</a:t>
            </a:r>
            <a:endParaRPr lang="en-US" dirty="0"/>
          </a:p>
        </p:txBody>
      </p:sp>
      <p:sp>
        <p:nvSpPr>
          <p:cNvPr id="3" name="Content Placeholder 2"/>
          <p:cNvSpPr>
            <a:spLocks noGrp="1"/>
          </p:cNvSpPr>
          <p:nvPr>
            <p:ph idx="1"/>
          </p:nvPr>
        </p:nvSpPr>
        <p:spPr/>
        <p:txBody>
          <a:bodyPr/>
          <a:lstStyle/>
          <a:p>
            <a:r>
              <a:rPr lang="en-US" dirty="0" smtClean="0"/>
              <a:t>Turing Machines</a:t>
            </a:r>
          </a:p>
          <a:p>
            <a:r>
              <a:rPr lang="en-US" dirty="0" smtClean="0"/>
              <a:t>Wang Machines</a:t>
            </a:r>
          </a:p>
          <a:p>
            <a:r>
              <a:rPr lang="en-US" dirty="0" smtClean="0"/>
              <a:t>Lambda Calculus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GB" dirty="0" smtClean="0">
                <a:ea typeface="+mj-ea"/>
                <a:cs typeface="+mj-cs"/>
              </a:rPr>
              <a:t>Haskell</a:t>
            </a:r>
          </a:p>
        </p:txBody>
      </p:sp>
      <p:grpSp>
        <p:nvGrpSpPr>
          <p:cNvPr id="44035" name="Group 29"/>
          <p:cNvGrpSpPr>
            <a:grpSpLocks/>
          </p:cNvGrpSpPr>
          <p:nvPr/>
        </p:nvGrpSpPr>
        <p:grpSpPr bwMode="auto">
          <a:xfrm>
            <a:off x="285750" y="1785938"/>
            <a:ext cx="7786688" cy="3789362"/>
            <a:chOff x="0" y="1285860"/>
            <a:chExt cx="7786709" cy="3789251"/>
          </a:xfrm>
        </p:grpSpPr>
        <p:sp>
          <p:nvSpPr>
            <p:cNvPr id="44048" name="TextBox 13"/>
            <p:cNvSpPr txBox="1">
              <a:spLocks noChangeArrowheads="1"/>
            </p:cNvSpPr>
            <p:nvPr/>
          </p:nvSpPr>
          <p:spPr bwMode="auto">
            <a:xfrm>
              <a:off x="0" y="1357298"/>
              <a:ext cx="1845482" cy="706823"/>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1,000,000</a:t>
              </a:r>
            </a:p>
          </p:txBody>
        </p:sp>
        <p:cxnSp>
          <p:nvCxnSpPr>
            <p:cNvPr id="44049" name="Straight Connector 4"/>
            <p:cNvCxnSpPr>
              <a:cxnSpLocks noChangeShapeType="1"/>
            </p:cNvCxnSpPr>
            <p:nvPr/>
          </p:nvCxnSpPr>
          <p:spPr bwMode="auto">
            <a:xfrm rot="5400000">
              <a:off x="248216" y="2993742"/>
              <a:ext cx="3418306" cy="2541"/>
            </a:xfrm>
            <a:prstGeom prst="line">
              <a:avLst/>
            </a:prstGeom>
            <a:noFill/>
            <a:ln w="28575">
              <a:solidFill>
                <a:schemeClr val="tx1"/>
              </a:solidFill>
              <a:round/>
              <a:headEnd/>
              <a:tailEnd/>
            </a:ln>
          </p:spPr>
        </p:cxnSp>
        <p:cxnSp>
          <p:nvCxnSpPr>
            <p:cNvPr id="44050" name="Straight Connector 7"/>
            <p:cNvCxnSpPr>
              <a:cxnSpLocks noChangeShapeType="1"/>
            </p:cNvCxnSpPr>
            <p:nvPr/>
          </p:nvCxnSpPr>
          <p:spPr bwMode="auto">
            <a:xfrm rot="10800000" flipV="1">
              <a:off x="1957369" y="4701930"/>
              <a:ext cx="5829340" cy="29041"/>
            </a:xfrm>
            <a:prstGeom prst="line">
              <a:avLst/>
            </a:prstGeom>
            <a:noFill/>
            <a:ln w="28575">
              <a:solidFill>
                <a:schemeClr val="tx1"/>
              </a:solidFill>
              <a:round/>
              <a:headEnd/>
              <a:tailEnd/>
            </a:ln>
          </p:spPr>
        </p:cxnSp>
        <p:sp>
          <p:nvSpPr>
            <p:cNvPr id="44051" name="TextBox 10"/>
            <p:cNvSpPr txBox="1">
              <a:spLocks noChangeArrowheads="1"/>
            </p:cNvSpPr>
            <p:nvPr/>
          </p:nvSpPr>
          <p:spPr bwMode="auto">
            <a:xfrm>
              <a:off x="1385864" y="4035551"/>
              <a:ext cx="457203"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a:t>
              </a:r>
            </a:p>
          </p:txBody>
        </p:sp>
        <p:sp>
          <p:nvSpPr>
            <p:cNvPr id="44052" name="TextBox 11"/>
            <p:cNvSpPr txBox="1">
              <a:spLocks noChangeArrowheads="1"/>
            </p:cNvSpPr>
            <p:nvPr/>
          </p:nvSpPr>
          <p:spPr bwMode="auto">
            <a:xfrm>
              <a:off x="700060" y="3164220"/>
              <a:ext cx="1143008"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a:t>
              </a:r>
            </a:p>
          </p:txBody>
        </p:sp>
        <p:sp>
          <p:nvSpPr>
            <p:cNvPr id="44053" name="TextBox 12"/>
            <p:cNvSpPr txBox="1">
              <a:spLocks noChangeArrowheads="1"/>
            </p:cNvSpPr>
            <p:nvPr/>
          </p:nvSpPr>
          <p:spPr bwMode="auto">
            <a:xfrm>
              <a:off x="285720" y="2285992"/>
              <a:ext cx="1485910" cy="1039560"/>
            </a:xfrm>
            <a:prstGeom prst="rect">
              <a:avLst/>
            </a:prstGeom>
            <a:noFill/>
            <a:ln w="9525">
              <a:noFill/>
              <a:miter lim="800000"/>
              <a:headEnd/>
              <a:tailEnd/>
            </a:ln>
          </p:spPr>
          <p:txBody>
            <a:bodyPr>
              <a:prstTxWarp prst="textNoShape">
                <a:avLst/>
              </a:prstTxWarp>
              <a:spAutoFit/>
            </a:bodyPr>
            <a:lstStyle/>
            <a:p>
              <a:pPr algn="r"/>
              <a:r>
                <a:rPr lang="en-GB">
                  <a:latin typeface="Book Antiqua" charset="0"/>
                </a:rPr>
                <a:t>10,000</a:t>
              </a:r>
            </a:p>
          </p:txBody>
        </p:sp>
      </p:grpSp>
      <p:sp>
        <p:nvSpPr>
          <p:cNvPr id="44036" name="Freeform 20"/>
          <p:cNvSpPr>
            <a:spLocks noChangeArrowheads="1"/>
          </p:cNvSpPr>
          <p:nvPr/>
        </p:nvSpPr>
        <p:spPr bwMode="auto">
          <a:xfrm>
            <a:off x="2214563" y="2362200"/>
            <a:ext cx="5043487" cy="2376488"/>
          </a:xfrm>
          <a:custGeom>
            <a:avLst/>
            <a:gdLst>
              <a:gd name="T0" fmla="*/ 27474 w 4448407"/>
              <a:gd name="T1" fmla="*/ 2767376 h 2023946"/>
              <a:gd name="T2" fmla="*/ 84811 w 4448407"/>
              <a:gd name="T3" fmla="*/ 2705880 h 2023946"/>
              <a:gd name="T4" fmla="*/ 701183 w 4448407"/>
              <a:gd name="T5" fmla="*/ 2121655 h 2023946"/>
              <a:gd name="T6" fmla="*/ 1632912 w 4448407"/>
              <a:gd name="T7" fmla="*/ 1199197 h 2023946"/>
              <a:gd name="T8" fmla="*/ 4514097 w 4448407"/>
              <a:gd name="T9" fmla="*/ 1091576 h 2023946"/>
              <a:gd name="T10" fmla="*/ 5718173 w 4448407"/>
              <a:gd name="T11" fmla="*/ 0 h 2023946"/>
              <a:gd name="T12" fmla="*/ 0 60000 65536"/>
              <a:gd name="T13" fmla="*/ 0 60000 65536"/>
              <a:gd name="T14" fmla="*/ 0 60000 65536"/>
              <a:gd name="T15" fmla="*/ 0 60000 65536"/>
              <a:gd name="T16" fmla="*/ 0 60000 65536"/>
              <a:gd name="T17" fmla="*/ 0 60000 65536"/>
              <a:gd name="T18" fmla="*/ 0 w 4448407"/>
              <a:gd name="T19" fmla="*/ 0 h 2023946"/>
              <a:gd name="T20" fmla="*/ 4448407 w 4448407"/>
              <a:gd name="T21" fmla="*/ 2023946 h 2023946"/>
            </a:gdLst>
            <a:ahLst/>
            <a:cxnLst>
              <a:cxn ang="T12">
                <a:pos x="T0" y="T1"/>
              </a:cxn>
              <a:cxn ang="T13">
                <a:pos x="T2" y="T3"/>
              </a:cxn>
              <a:cxn ang="T14">
                <a:pos x="T4" y="T5"/>
              </a:cxn>
              <a:cxn ang="T15">
                <a:pos x="T6" y="T7"/>
              </a:cxn>
              <a:cxn ang="T16">
                <a:pos x="T8" y="T9"/>
              </a:cxn>
              <a:cxn ang="T17">
                <a:pos x="T10" y="T11"/>
              </a:cxn>
            </a:cxnLst>
            <a:rect l="T18" t="T19" r="T20" b="T21"/>
            <a:pathLst>
              <a:path w="4448407" h="2023946">
                <a:moveTo>
                  <a:pt x="21373" y="2007219"/>
                </a:moveTo>
                <a:cubicBezTo>
                  <a:pt x="0" y="2023946"/>
                  <a:pt x="65978" y="1962615"/>
                  <a:pt x="65978" y="1962615"/>
                </a:cubicBezTo>
                <a:cubicBezTo>
                  <a:pt x="153329" y="1884557"/>
                  <a:pt x="344758" y="1721005"/>
                  <a:pt x="545480" y="1538868"/>
                </a:cubicBezTo>
                <a:cubicBezTo>
                  <a:pt x="746202" y="1356731"/>
                  <a:pt x="775939" y="994317"/>
                  <a:pt x="1270310" y="869795"/>
                </a:cubicBezTo>
                <a:cubicBezTo>
                  <a:pt x="1764681" y="745273"/>
                  <a:pt x="2982022" y="936702"/>
                  <a:pt x="3511705" y="791736"/>
                </a:cubicBezTo>
                <a:cubicBezTo>
                  <a:pt x="4041388" y="646770"/>
                  <a:pt x="4244897" y="323385"/>
                  <a:pt x="4448407" y="0"/>
                </a:cubicBezTo>
              </a:path>
            </a:pathLst>
          </a:custGeom>
          <a:noFill/>
          <a:ln w="57150">
            <a:solidFill>
              <a:schemeClr val="tx2"/>
            </a:solidFill>
            <a:round/>
            <a:headEnd/>
            <a:tailEnd/>
          </a:ln>
        </p:spPr>
        <p:txBody>
          <a:bodyPr anchor="ctr">
            <a:prstTxWarp prst="textNoShape">
              <a:avLst/>
            </a:prstTxWarp>
          </a:bodyPr>
          <a:lstStyle/>
          <a:p>
            <a:pPr algn="ctr"/>
            <a:endParaRPr lang="en-US">
              <a:latin typeface="Book Antiqua" charset="0"/>
            </a:endParaRPr>
          </a:p>
        </p:txBody>
      </p:sp>
      <p:sp>
        <p:nvSpPr>
          <p:cNvPr id="44037" name="TextBox 21"/>
          <p:cNvSpPr txBox="1">
            <a:spLocks noChangeArrowheads="1"/>
          </p:cNvSpPr>
          <p:nvPr/>
        </p:nvSpPr>
        <p:spPr bwMode="auto">
          <a:xfrm>
            <a:off x="4786313" y="3759200"/>
            <a:ext cx="2643187" cy="461963"/>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The second life?</a:t>
            </a:r>
          </a:p>
        </p:txBody>
      </p:sp>
      <p:sp>
        <p:nvSpPr>
          <p:cNvPr id="44040" name="Rounded Rectangular Callout 17"/>
          <p:cNvSpPr>
            <a:spLocks noChangeArrowheads="1"/>
          </p:cNvSpPr>
          <p:nvPr/>
        </p:nvSpPr>
        <p:spPr bwMode="auto">
          <a:xfrm>
            <a:off x="5572125" y="785813"/>
            <a:ext cx="3429000" cy="1285875"/>
          </a:xfrm>
          <a:prstGeom prst="wedgeRoundRectCallout">
            <a:avLst>
              <a:gd name="adj1" fmla="val -6241"/>
              <a:gd name="adj2" fmla="val 83227"/>
              <a:gd name="adj3" fmla="val 16667"/>
            </a:avLst>
          </a:prstGeom>
          <a:solidFill>
            <a:schemeClr val="accent5">
              <a:lumMod val="20000"/>
              <a:lumOff val="80000"/>
            </a:schemeClr>
          </a:solidFill>
          <a:ln w="9525">
            <a:noFill/>
            <a:round/>
            <a:headEnd/>
            <a:tailEnd/>
          </a:ln>
        </p:spPr>
        <p:txBody>
          <a:bodyPr lIns="90000" tIns="46800" rIns="90000" bIns="46800" anchor="ctr">
            <a:prstTxWarp prst="textNoShape">
              <a:avLst/>
            </a:prstTxWarp>
          </a:bodyPr>
          <a:lstStyle/>
          <a:p>
            <a:pPr algn="ctr"/>
            <a:r>
              <a:rPr lang="en-GB" sz="1400" dirty="0">
                <a:latin typeface="Chalkboard"/>
                <a:ea typeface="Chalkboard"/>
                <a:cs typeface="Chalkboard"/>
              </a:rPr>
              <a:t>“Learning Haskell is a great way of training yourself to think functionally so you are ready to take full advantage of C# 3.0 when it comes out” </a:t>
            </a:r>
            <a:br>
              <a:rPr lang="en-GB" sz="1400" dirty="0">
                <a:latin typeface="Chalkboard"/>
                <a:ea typeface="Chalkboard"/>
                <a:cs typeface="Chalkboard"/>
              </a:rPr>
            </a:br>
            <a:r>
              <a:rPr lang="en-GB" sz="1400" dirty="0">
                <a:latin typeface="Chalkboard"/>
                <a:ea typeface="Chalkboard"/>
                <a:cs typeface="Chalkboard"/>
              </a:rPr>
              <a:t>(blog Apr 2007)</a:t>
            </a:r>
          </a:p>
        </p:txBody>
      </p:sp>
      <p:sp>
        <p:nvSpPr>
          <p:cNvPr id="44041" name="Rounded Rectangular Callout 18"/>
          <p:cNvSpPr>
            <a:spLocks noChangeArrowheads="1"/>
          </p:cNvSpPr>
          <p:nvPr/>
        </p:nvSpPr>
        <p:spPr bwMode="auto">
          <a:xfrm>
            <a:off x="2547938" y="1328738"/>
            <a:ext cx="2714625" cy="1571625"/>
          </a:xfrm>
          <a:prstGeom prst="wedgeRoundRectCallout">
            <a:avLst>
              <a:gd name="adj1" fmla="val 112940"/>
              <a:gd name="adj2" fmla="val 37426"/>
              <a:gd name="adj3" fmla="val 16667"/>
            </a:avLst>
          </a:prstGeom>
          <a:solidFill>
            <a:schemeClr val="accent5">
              <a:lumMod val="20000"/>
              <a:lumOff val="80000"/>
            </a:schemeClr>
          </a:solidFill>
          <a:ln w="9525">
            <a:noFill/>
            <a:round/>
            <a:headEnd/>
            <a:tailEnd/>
          </a:ln>
        </p:spPr>
        <p:txBody>
          <a:bodyPr lIns="90000" tIns="46800" rIns="90000" bIns="46800" anchor="ctr">
            <a:prstTxWarp prst="textNoShape">
              <a:avLst/>
            </a:prstTxWarp>
          </a:bodyPr>
          <a:lstStyle/>
          <a:p>
            <a:pPr algn="ctr"/>
            <a:r>
              <a:rPr lang="en-GB" sz="1400" dirty="0">
                <a:latin typeface="Chalkboard"/>
                <a:ea typeface="Chalkboard"/>
                <a:cs typeface="Chalkboard"/>
              </a:rPr>
              <a:t>“I'm already looking at coding problems and my mental perspective is now shifting back and forth between purely OO and more FP styled solutions” </a:t>
            </a:r>
            <a:br>
              <a:rPr lang="en-GB" sz="1400" dirty="0">
                <a:latin typeface="Chalkboard"/>
                <a:ea typeface="Chalkboard"/>
                <a:cs typeface="Chalkboard"/>
              </a:rPr>
            </a:br>
            <a:r>
              <a:rPr lang="en-GB" sz="1400" dirty="0">
                <a:latin typeface="Chalkboard"/>
                <a:ea typeface="Chalkboard"/>
                <a:cs typeface="Chalkboard"/>
              </a:rPr>
              <a:t>(blog Mar 2007)</a:t>
            </a:r>
          </a:p>
        </p:txBody>
      </p:sp>
      <p:grpSp>
        <p:nvGrpSpPr>
          <p:cNvPr id="44042" name="Group 20"/>
          <p:cNvGrpSpPr>
            <a:grpSpLocks/>
          </p:cNvGrpSpPr>
          <p:nvPr/>
        </p:nvGrpSpPr>
        <p:grpSpPr bwMode="auto">
          <a:xfrm>
            <a:off x="2224088" y="5370513"/>
            <a:ext cx="6472237" cy="369887"/>
            <a:chOff x="2224088" y="5370513"/>
            <a:chExt cx="5767387" cy="369332"/>
          </a:xfrm>
        </p:grpSpPr>
        <p:sp>
          <p:nvSpPr>
            <p:cNvPr id="44043" name="TextBox 14"/>
            <p:cNvSpPr txBox="1">
              <a:spLocks noChangeArrowheads="1"/>
            </p:cNvSpPr>
            <p:nvPr/>
          </p:nvSpPr>
          <p:spPr bwMode="auto">
            <a:xfrm>
              <a:off x="2224088" y="5370513"/>
              <a:ext cx="652462" cy="369332"/>
            </a:xfrm>
            <a:prstGeom prst="rect">
              <a:avLst/>
            </a:prstGeom>
            <a:noFill/>
            <a:ln w="9525">
              <a:noFill/>
              <a:miter lim="800000"/>
              <a:headEnd/>
              <a:tailEnd/>
            </a:ln>
          </p:spPr>
          <p:txBody>
            <a:bodyPr>
              <a:prstTxWarp prst="textNoShape">
                <a:avLst/>
              </a:prstTxWarp>
              <a:spAutoFit/>
            </a:bodyPr>
            <a:lstStyle/>
            <a:p>
              <a:r>
                <a:rPr lang="en-GB">
                  <a:latin typeface="Book Antiqua" charset="0"/>
                </a:rPr>
                <a:t>1990</a:t>
              </a:r>
            </a:p>
          </p:txBody>
        </p:sp>
        <p:sp>
          <p:nvSpPr>
            <p:cNvPr id="44044" name="TextBox 15"/>
            <p:cNvSpPr txBox="1">
              <a:spLocks noChangeArrowheads="1"/>
            </p:cNvSpPr>
            <p:nvPr/>
          </p:nvSpPr>
          <p:spPr bwMode="auto">
            <a:xfrm>
              <a:off x="3465910" y="5370513"/>
              <a:ext cx="678656" cy="369332"/>
            </a:xfrm>
            <a:prstGeom prst="rect">
              <a:avLst/>
            </a:prstGeom>
            <a:noFill/>
            <a:ln w="9525">
              <a:noFill/>
              <a:miter lim="800000"/>
              <a:headEnd/>
              <a:tailEnd/>
            </a:ln>
          </p:spPr>
          <p:txBody>
            <a:bodyPr>
              <a:prstTxWarp prst="textNoShape">
                <a:avLst/>
              </a:prstTxWarp>
              <a:spAutoFit/>
            </a:bodyPr>
            <a:lstStyle/>
            <a:p>
              <a:r>
                <a:rPr lang="en-GB">
                  <a:latin typeface="Book Antiqua" charset="0"/>
                </a:rPr>
                <a:t>1995</a:t>
              </a:r>
            </a:p>
          </p:txBody>
        </p:sp>
        <p:sp>
          <p:nvSpPr>
            <p:cNvPr id="44045" name="TextBox 16"/>
            <p:cNvSpPr txBox="1">
              <a:spLocks noChangeArrowheads="1"/>
            </p:cNvSpPr>
            <p:nvPr/>
          </p:nvSpPr>
          <p:spPr bwMode="auto">
            <a:xfrm>
              <a:off x="4733926" y="5370513"/>
              <a:ext cx="704850" cy="369332"/>
            </a:xfrm>
            <a:prstGeom prst="rect">
              <a:avLst/>
            </a:prstGeom>
            <a:noFill/>
            <a:ln w="9525">
              <a:noFill/>
              <a:miter lim="800000"/>
              <a:headEnd/>
              <a:tailEnd/>
            </a:ln>
          </p:spPr>
          <p:txBody>
            <a:bodyPr>
              <a:prstTxWarp prst="textNoShape">
                <a:avLst/>
              </a:prstTxWarp>
              <a:spAutoFit/>
            </a:bodyPr>
            <a:lstStyle/>
            <a:p>
              <a:r>
                <a:rPr lang="en-GB">
                  <a:latin typeface="Book Antiqua" charset="0"/>
                </a:rPr>
                <a:t>2000</a:t>
              </a:r>
            </a:p>
          </p:txBody>
        </p:sp>
        <p:sp>
          <p:nvSpPr>
            <p:cNvPr id="44046" name="TextBox 17"/>
            <p:cNvSpPr txBox="1">
              <a:spLocks noChangeArrowheads="1"/>
            </p:cNvSpPr>
            <p:nvPr/>
          </p:nvSpPr>
          <p:spPr bwMode="auto">
            <a:xfrm>
              <a:off x="6028136" y="5370513"/>
              <a:ext cx="721519" cy="369332"/>
            </a:xfrm>
            <a:prstGeom prst="rect">
              <a:avLst/>
            </a:prstGeom>
            <a:noFill/>
            <a:ln w="9525">
              <a:noFill/>
              <a:miter lim="800000"/>
              <a:headEnd/>
              <a:tailEnd/>
            </a:ln>
          </p:spPr>
          <p:txBody>
            <a:bodyPr>
              <a:prstTxWarp prst="textNoShape">
                <a:avLst/>
              </a:prstTxWarp>
              <a:spAutoFit/>
            </a:bodyPr>
            <a:lstStyle/>
            <a:p>
              <a:r>
                <a:rPr lang="en-GB">
                  <a:latin typeface="Book Antiqua" charset="0"/>
                </a:rPr>
                <a:t>2005</a:t>
              </a:r>
            </a:p>
          </p:txBody>
        </p:sp>
        <p:sp>
          <p:nvSpPr>
            <p:cNvPr id="44047" name="TextBox 17"/>
            <p:cNvSpPr txBox="1">
              <a:spLocks noChangeArrowheads="1"/>
            </p:cNvSpPr>
            <p:nvPr/>
          </p:nvSpPr>
          <p:spPr bwMode="auto">
            <a:xfrm>
              <a:off x="7339013" y="5370513"/>
              <a:ext cx="652462" cy="369332"/>
            </a:xfrm>
            <a:prstGeom prst="rect">
              <a:avLst/>
            </a:prstGeom>
            <a:noFill/>
            <a:ln w="9525">
              <a:noFill/>
              <a:miter lim="800000"/>
              <a:headEnd/>
              <a:tailEnd/>
            </a:ln>
          </p:spPr>
          <p:txBody>
            <a:bodyPr>
              <a:prstTxWarp prst="textNoShape">
                <a:avLst/>
              </a:prstTxWarp>
              <a:spAutoFit/>
            </a:bodyPr>
            <a:lstStyle/>
            <a:p>
              <a:r>
                <a:rPr lang="en-GB">
                  <a:latin typeface="Book Antiqua" charset="0"/>
                </a:rPr>
                <a:t>2010</a:t>
              </a:r>
            </a:p>
          </p:txBody>
        </p:sp>
      </p:grpSp>
      <p:sp>
        <p:nvSpPr>
          <p:cNvPr id="22" name="TextBox 21"/>
          <p:cNvSpPr txBox="1">
            <a:spLocks noChangeArrowheads="1"/>
          </p:cNvSpPr>
          <p:nvPr/>
        </p:nvSpPr>
        <p:spPr bwMode="auto">
          <a:xfrm rot="16200000">
            <a:off x="-152400" y="4295776"/>
            <a:ext cx="1481137"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Geeks</a:t>
            </a:r>
          </a:p>
        </p:txBody>
      </p:sp>
      <p:sp>
        <p:nvSpPr>
          <p:cNvPr id="23" name="TextBox 22"/>
          <p:cNvSpPr txBox="1">
            <a:spLocks noChangeArrowheads="1"/>
          </p:cNvSpPr>
          <p:nvPr/>
        </p:nvSpPr>
        <p:spPr bwMode="auto">
          <a:xfrm rot="16200000">
            <a:off x="-438150" y="2224088"/>
            <a:ext cx="2052638" cy="461962"/>
          </a:xfrm>
          <a:prstGeom prst="rect">
            <a:avLst/>
          </a:prstGeom>
          <a:solidFill>
            <a:schemeClr val="accent3">
              <a:lumMod val="40000"/>
              <a:lumOff val="60000"/>
            </a:schemeClr>
          </a:solidFill>
          <a:ln w="9525">
            <a:noFill/>
            <a:miter lim="800000"/>
            <a:headEnd/>
            <a:tailEnd/>
          </a:ln>
        </p:spPr>
        <p:txBody>
          <a:bodyPr>
            <a:prstTxWarp prst="textNoShape">
              <a:avLst/>
            </a:prstTxWarp>
            <a:spAutoFit/>
          </a:bodyPr>
          <a:lstStyle/>
          <a:p>
            <a:pPr algn="ctr"/>
            <a:r>
              <a:rPr lang="en-GB" sz="2400" dirty="0">
                <a:latin typeface="Chalkboard"/>
                <a:ea typeface="Chalkboard"/>
                <a:cs typeface="Chalkboard"/>
              </a:rPr>
              <a:t>Practitioners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dirty="0">
                <a:ea typeface="+mj-ea"/>
                <a:cs typeface="+mj-cs"/>
              </a:rPr>
              <a:t>Function</a:t>
            </a:r>
            <a:r>
              <a:rPr lang="en-US" dirty="0" smtClean="0">
                <a:ea typeface="+mj-ea"/>
                <a:cs typeface="+mj-cs"/>
              </a:rPr>
              <a:t> Types </a:t>
            </a:r>
            <a:r>
              <a:rPr lang="en-US" dirty="0">
                <a:ea typeface="+mj-ea"/>
                <a:cs typeface="+mj-cs"/>
              </a:rPr>
              <a:t>in</a:t>
            </a:r>
            <a:r>
              <a:rPr lang="en-US" dirty="0" smtClean="0">
                <a:ea typeface="+mj-ea"/>
                <a:cs typeface="+mj-cs"/>
              </a:rPr>
              <a:t> Haskell</a:t>
            </a:r>
            <a:endParaRPr lang="en-US" dirty="0">
              <a:ea typeface="+mj-ea"/>
              <a:cs typeface="+mj-cs"/>
            </a:endParaRPr>
          </a:p>
        </p:txBody>
      </p:sp>
      <p:sp>
        <p:nvSpPr>
          <p:cNvPr id="23555" name="Rectangle 3"/>
          <p:cNvSpPr>
            <a:spLocks noGrp="1" noChangeArrowheads="1"/>
          </p:cNvSpPr>
          <p:nvPr>
            <p:ph idx="1"/>
          </p:nvPr>
        </p:nvSpPr>
        <p:spPr>
          <a:xfrm>
            <a:off x="457200" y="1447800"/>
            <a:ext cx="8178800" cy="4305300"/>
          </a:xfrm>
        </p:spPr>
        <p:txBody>
          <a:bodyPr>
            <a:normAutofit/>
          </a:bodyPr>
          <a:lstStyle/>
          <a:p>
            <a:pPr marL="548640" indent="-411480" eaLnBrk="1" fontAlgn="auto" hangingPunct="1">
              <a:lnSpc>
                <a:spcPct val="90000"/>
              </a:lnSpc>
              <a:buFont typeface="Monotype Sorts" charset="2"/>
              <a:buNone/>
              <a:defRPr/>
            </a:pPr>
            <a:r>
              <a:rPr lang="en-US" dirty="0" smtClean="0">
                <a:ea typeface="+mn-ea"/>
              </a:rPr>
              <a:t>In Haskell, </a:t>
            </a:r>
            <a:r>
              <a:rPr lang="en-US" dirty="0" err="1">
                <a:solidFill>
                  <a:schemeClr val="accent1">
                    <a:lumMod val="50000"/>
                  </a:schemeClr>
                </a:solidFill>
              </a:rPr>
              <a:t>f</a:t>
            </a:r>
            <a:r>
              <a:rPr lang="en-US" dirty="0">
                <a:solidFill>
                  <a:schemeClr val="accent1">
                    <a:lumMod val="50000"/>
                  </a:schemeClr>
                </a:solidFill>
              </a:rPr>
              <a:t> :: A </a:t>
            </a:r>
            <a:r>
              <a:rPr lang="en-US" dirty="0" err="1">
                <a:solidFill>
                  <a:schemeClr val="accent1">
                    <a:lumMod val="50000"/>
                  </a:schemeClr>
                </a:solidFill>
                <a:sym typeface="Symbol" charset="2"/>
              </a:rPr>
              <a:t></a:t>
            </a:r>
            <a:r>
              <a:rPr lang="en-US" dirty="0">
                <a:solidFill>
                  <a:schemeClr val="accent1">
                    <a:lumMod val="50000"/>
                  </a:schemeClr>
                </a:solidFill>
                <a:sym typeface="Symbol" charset="2"/>
              </a:rPr>
              <a:t> B  </a:t>
            </a:r>
            <a:r>
              <a:rPr lang="en-US" dirty="0">
                <a:ea typeface="+mn-ea"/>
                <a:sym typeface="Symbol" charset="2"/>
              </a:rPr>
              <a:t>means</a:t>
            </a:r>
            <a:r>
              <a:rPr lang="en-US" dirty="0" smtClean="0">
                <a:ea typeface="+mn-ea"/>
              </a:rPr>
              <a:t> for </a:t>
            </a:r>
            <a:r>
              <a:rPr lang="en-US" dirty="0">
                <a:ea typeface="+mn-ea"/>
              </a:rPr>
              <a:t>every </a:t>
            </a:r>
            <a:r>
              <a:rPr lang="en-US" dirty="0" err="1">
                <a:ea typeface="+mn-ea"/>
              </a:rPr>
              <a:t>x</a:t>
            </a:r>
            <a:r>
              <a:rPr lang="en-US" dirty="0">
                <a:ea typeface="+mn-ea"/>
              </a:rPr>
              <a:t> </a:t>
            </a:r>
            <a:r>
              <a:rPr lang="en-US" dirty="0" err="1">
                <a:ea typeface="+mn-ea"/>
                <a:sym typeface="Symbol" charset="2"/>
              </a:rPr>
              <a:t></a:t>
            </a:r>
            <a:r>
              <a:rPr lang="en-US" dirty="0">
                <a:ea typeface="+mn-ea"/>
                <a:sym typeface="Symbol" charset="2"/>
              </a:rPr>
              <a:t> A,</a:t>
            </a:r>
            <a:endParaRPr lang="en-US" dirty="0" smtClean="0">
              <a:ea typeface="+mn-ea"/>
              <a:sym typeface="Symbol" charset="2"/>
            </a:endParaRPr>
          </a:p>
          <a:p>
            <a:pPr marL="868680" lvl="1" indent="-283464" eaLnBrk="1" fontAlgn="auto" hangingPunct="1">
              <a:lnSpc>
                <a:spcPct val="90000"/>
              </a:lnSpc>
              <a:spcAft>
                <a:spcPts val="0"/>
              </a:spcAft>
              <a:buFontTx/>
              <a:buNone/>
              <a:defRPr/>
            </a:pPr>
            <a:endParaRPr lang="en-US" dirty="0" smtClean="0">
              <a:ea typeface="+mn-ea"/>
              <a:sym typeface="Symbol" charset="2"/>
            </a:endParaRPr>
          </a:p>
          <a:p>
            <a:pPr marL="868680" lvl="1" indent="-283464" eaLnBrk="1" fontAlgn="auto" hangingPunct="1">
              <a:lnSpc>
                <a:spcPct val="90000"/>
              </a:lnSpc>
              <a:spcAft>
                <a:spcPts val="0"/>
              </a:spcAft>
              <a:buFontTx/>
              <a:buNone/>
              <a:defRPr/>
            </a:pPr>
            <a:r>
              <a:rPr lang="en-US" dirty="0" smtClean="0">
                <a:ea typeface="+mn-ea"/>
                <a:sym typeface="Symbol" charset="2"/>
              </a:rPr>
              <a:t>     f(x)  =</a:t>
            </a:r>
          </a:p>
          <a:p>
            <a:pPr marL="594360" lvl="1" indent="-283464" eaLnBrk="1" fontAlgn="auto" hangingPunct="1">
              <a:lnSpc>
                <a:spcPct val="170000"/>
              </a:lnSpc>
              <a:spcAft>
                <a:spcPts val="0"/>
              </a:spcAft>
              <a:buFontTx/>
              <a:buNone/>
              <a:defRPr/>
            </a:pPr>
            <a:endParaRPr lang="en-US" dirty="0" smtClean="0">
              <a:ea typeface="+mn-ea"/>
              <a:sym typeface="Symbol" charset="2"/>
            </a:endParaRPr>
          </a:p>
          <a:p>
            <a:pPr marL="594360" lvl="1" indent="-283464" eaLnBrk="1" fontAlgn="auto" hangingPunct="1">
              <a:lnSpc>
                <a:spcPct val="170000"/>
              </a:lnSpc>
              <a:spcAft>
                <a:spcPts val="0"/>
              </a:spcAft>
              <a:buFontTx/>
              <a:buNone/>
              <a:defRPr/>
            </a:pPr>
            <a:r>
              <a:rPr lang="en-US" dirty="0" smtClean="0">
                <a:ea typeface="+mn-ea"/>
                <a:sym typeface="Symbol" charset="2"/>
              </a:rPr>
              <a:t>In words, “if f(x) terminates, then f(x)  B.”</a:t>
            </a:r>
          </a:p>
          <a:p>
            <a:pPr marL="320040" lvl="1" indent="0" eaLnBrk="1" fontAlgn="auto" hangingPunct="1">
              <a:spcBef>
                <a:spcPts val="1200"/>
              </a:spcBef>
              <a:spcAft>
                <a:spcPts val="0"/>
              </a:spcAft>
              <a:buFontTx/>
              <a:buNone/>
              <a:defRPr/>
            </a:pPr>
            <a:r>
              <a:rPr lang="en-US" dirty="0" smtClean="0">
                <a:ea typeface="+mn-ea"/>
                <a:sym typeface="Symbol" charset="2"/>
              </a:rPr>
              <a:t>In ML, functions with type </a:t>
            </a:r>
            <a:r>
              <a:rPr lang="en-US" dirty="0" smtClean="0">
                <a:ea typeface="+mn-ea"/>
              </a:rPr>
              <a:t>A </a:t>
            </a:r>
            <a:r>
              <a:rPr lang="en-US" dirty="0" smtClean="0">
                <a:ea typeface="+mn-ea"/>
                <a:sym typeface="Symbol" charset="2"/>
              </a:rPr>
              <a:t> B can throw an exception or have other effects, but not in Haskell</a:t>
            </a:r>
            <a:endParaRPr lang="en-US" dirty="0">
              <a:ea typeface="+mn-ea"/>
              <a:sym typeface="Symbol" charset="2"/>
            </a:endParaRPr>
          </a:p>
        </p:txBody>
      </p:sp>
      <p:sp>
        <p:nvSpPr>
          <p:cNvPr id="46084" name="AutoShape 4"/>
          <p:cNvSpPr>
            <a:spLocks/>
          </p:cNvSpPr>
          <p:nvPr/>
        </p:nvSpPr>
        <p:spPr bwMode="auto">
          <a:xfrm>
            <a:off x="2558136" y="2258784"/>
            <a:ext cx="381000" cy="850900"/>
          </a:xfrm>
          <a:prstGeom prst="leftBrace">
            <a:avLst>
              <a:gd name="adj1" fmla="val 25001"/>
              <a:gd name="adj2" fmla="val 50000"/>
            </a:avLst>
          </a:prstGeom>
          <a:noFill/>
          <a:ln w="19050">
            <a:solidFill>
              <a:schemeClr val="tx1"/>
            </a:solidFill>
            <a:round/>
            <a:headEnd/>
            <a:tailEnd/>
          </a:ln>
        </p:spPr>
        <p:txBody>
          <a:bodyPr wrap="none" anchor="ctr">
            <a:prstTxWarp prst="textNoShape">
              <a:avLst/>
            </a:prstTxWarp>
          </a:bodyPr>
          <a:lstStyle/>
          <a:p>
            <a:endParaRPr lang="en-US">
              <a:latin typeface="Book Antiqua" charset="0"/>
            </a:endParaRPr>
          </a:p>
        </p:txBody>
      </p:sp>
      <p:sp>
        <p:nvSpPr>
          <p:cNvPr id="2" name="TextBox 1"/>
          <p:cNvSpPr txBox="1"/>
          <p:nvPr/>
        </p:nvSpPr>
        <p:spPr>
          <a:xfrm>
            <a:off x="2449266" y="2324100"/>
            <a:ext cx="4337726" cy="757130"/>
          </a:xfrm>
          <a:prstGeom prst="rect">
            <a:avLst/>
          </a:prstGeom>
          <a:noFill/>
        </p:spPr>
        <p:txBody>
          <a:bodyPr wrap="none" rtlCol="0">
            <a:spAutoFit/>
          </a:bodyPr>
          <a:lstStyle/>
          <a:p>
            <a:pPr marL="868680" lvl="1" indent="-283464" eaLnBrk="1" fontAlgn="auto" hangingPunct="1">
              <a:lnSpc>
                <a:spcPct val="90000"/>
              </a:lnSpc>
              <a:spcAft>
                <a:spcPts val="0"/>
              </a:spcAft>
              <a:buFontTx/>
              <a:buNone/>
              <a:defRPr/>
            </a:pPr>
            <a:r>
              <a:rPr lang="en-US" sz="2400" dirty="0">
                <a:sym typeface="Symbol" charset="2"/>
              </a:rPr>
              <a:t>some element y = f(x)  </a:t>
            </a:r>
            <a:r>
              <a:rPr lang="en-US" sz="2400" dirty="0" smtClean="0">
                <a:sym typeface="Symbol" charset="2"/>
              </a:rPr>
              <a:t>B</a:t>
            </a:r>
          </a:p>
          <a:p>
            <a:pPr marL="868680" lvl="1" indent="-283464" eaLnBrk="1" fontAlgn="auto" hangingPunct="1">
              <a:lnSpc>
                <a:spcPct val="90000"/>
              </a:lnSpc>
              <a:spcAft>
                <a:spcPts val="0"/>
              </a:spcAft>
              <a:buFontTx/>
              <a:buNone/>
              <a:defRPr/>
            </a:pPr>
            <a:r>
              <a:rPr lang="en-US" sz="2400" dirty="0" smtClean="0">
                <a:sym typeface="Symbol" charset="2"/>
              </a:rPr>
              <a:t>run forever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441325"/>
            <a:ext cx="7772400" cy="1143000"/>
          </a:xfrm>
        </p:spPr>
        <p:txBody>
          <a:bodyPr/>
          <a:lstStyle/>
          <a:p>
            <a:pPr rtl="0"/>
            <a:r>
              <a:rPr lang="en-US" sz="4000" smtClean="0"/>
              <a:t>Higher Order Functions</a:t>
            </a:r>
          </a:p>
        </p:txBody>
      </p:sp>
      <p:sp>
        <p:nvSpPr>
          <p:cNvPr id="3" name="Content Placeholder 2"/>
          <p:cNvSpPr>
            <a:spLocks noGrp="1"/>
          </p:cNvSpPr>
          <p:nvPr>
            <p:ph idx="1"/>
          </p:nvPr>
        </p:nvSpPr>
        <p:spPr>
          <a:xfrm>
            <a:off x="685800" y="1268413"/>
            <a:ext cx="7772400" cy="5437187"/>
          </a:xfrm>
        </p:spPr>
        <p:txBody>
          <a:bodyPr/>
          <a:lstStyle/>
          <a:p>
            <a:pPr algn="l" rtl="0">
              <a:tabLst>
                <a:tab pos="3144838" algn="l"/>
              </a:tabLst>
            </a:pPr>
            <a:r>
              <a:rPr lang="en-US" sz="2800" dirty="0" smtClean="0"/>
              <a:t>Functions are first class objects</a:t>
            </a:r>
          </a:p>
          <a:p>
            <a:pPr lvl="1" algn="l" rtl="0">
              <a:tabLst>
                <a:tab pos="3144838" algn="l"/>
              </a:tabLst>
            </a:pPr>
            <a:r>
              <a:rPr lang="en-US" dirty="0" smtClean="0"/>
              <a:t>Passed as parameters</a:t>
            </a:r>
          </a:p>
          <a:p>
            <a:pPr lvl="1" algn="l" rtl="0">
              <a:tabLst>
                <a:tab pos="3144838" algn="l"/>
              </a:tabLst>
            </a:pPr>
            <a:r>
              <a:rPr lang="en-US" dirty="0" smtClean="0"/>
              <a:t>Returned as results</a:t>
            </a:r>
          </a:p>
          <a:p>
            <a:pPr>
              <a:tabLst>
                <a:tab pos="3144838" algn="l"/>
              </a:tabLst>
            </a:pPr>
            <a:r>
              <a:rPr lang="en-US" dirty="0" smtClean="0"/>
              <a:t>Practical examples</a:t>
            </a:r>
          </a:p>
          <a:p>
            <a:pPr lvl="1">
              <a:tabLst>
                <a:tab pos="3144838" algn="l"/>
              </a:tabLst>
            </a:pPr>
            <a:r>
              <a:rPr lang="en-US" dirty="0" smtClean="0"/>
              <a:t>Google map/reduce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441325"/>
            <a:ext cx="7772400" cy="1143000"/>
          </a:xfrm>
        </p:spPr>
        <p:txBody>
          <a:bodyPr>
            <a:normAutofit/>
          </a:bodyPr>
          <a:lstStyle/>
          <a:p>
            <a:pPr rtl="0"/>
            <a:r>
              <a:rPr lang="en-US" sz="4000" dirty="0" smtClean="0"/>
              <a:t>Example Higher Order Function</a:t>
            </a:r>
          </a:p>
        </p:txBody>
      </p:sp>
      <p:sp>
        <p:nvSpPr>
          <p:cNvPr id="3" name="Content Placeholder 2"/>
          <p:cNvSpPr>
            <a:spLocks noGrp="1"/>
          </p:cNvSpPr>
          <p:nvPr>
            <p:ph idx="1"/>
          </p:nvPr>
        </p:nvSpPr>
        <p:spPr>
          <a:xfrm>
            <a:off x="685800" y="1449388"/>
            <a:ext cx="7772400" cy="4608512"/>
          </a:xfrm>
        </p:spPr>
        <p:txBody>
          <a:bodyPr/>
          <a:lstStyle/>
          <a:p>
            <a:pPr algn="l" rtl="0">
              <a:tabLst>
                <a:tab pos="3144838" algn="l"/>
              </a:tabLst>
            </a:pPr>
            <a:r>
              <a:rPr lang="en-US" sz="2400" smtClean="0"/>
              <a:t>The differential operator</a:t>
            </a:r>
            <a:br>
              <a:rPr lang="en-US" sz="2400" smtClean="0"/>
            </a:br>
            <a:r>
              <a:rPr lang="en-US" sz="2400" smtClean="0"/>
              <a:t>Df = f’ where f’(x) = lim </a:t>
            </a:r>
            <a:r>
              <a:rPr lang="en-US" sz="2400" baseline="-25000" smtClean="0"/>
              <a:t>h</a:t>
            </a:r>
            <a:r>
              <a:rPr lang="en-US" sz="2400" baseline="-25000" smtClean="0">
                <a:sym typeface="Symbol" pitchFamily="18" charset="2"/>
              </a:rPr>
              <a:t>o</a:t>
            </a:r>
            <a:r>
              <a:rPr lang="en-US" sz="2400" smtClean="0">
                <a:sym typeface="Symbol" pitchFamily="18" charset="2"/>
              </a:rPr>
              <a:t> (f(x+h)-f(x))/h</a:t>
            </a:r>
          </a:p>
          <a:p>
            <a:pPr algn="l" rtl="0">
              <a:tabLst>
                <a:tab pos="3144838" algn="l"/>
              </a:tabLst>
            </a:pPr>
            <a:r>
              <a:rPr lang="en-US" sz="2400" smtClean="0">
                <a:sym typeface="Symbol" pitchFamily="18" charset="2"/>
              </a:rPr>
              <a:t>In Haskel</a:t>
            </a:r>
            <a:br>
              <a:rPr lang="en-US" sz="2400" smtClean="0">
                <a:sym typeface="Symbol" pitchFamily="18" charset="2"/>
              </a:rPr>
            </a:br>
            <a:r>
              <a:rPr lang="en-US" sz="2400" smtClean="0">
                <a:sym typeface="Symbol" pitchFamily="18" charset="2"/>
              </a:rPr>
              <a:t>diff f = f_</a:t>
            </a:r>
            <a:br>
              <a:rPr lang="en-US" sz="2400" smtClean="0">
                <a:sym typeface="Symbol" pitchFamily="18" charset="2"/>
              </a:rPr>
            </a:br>
            <a:r>
              <a:rPr lang="en-US" sz="2400" smtClean="0">
                <a:sym typeface="Symbol" pitchFamily="18" charset="2"/>
              </a:rPr>
              <a:t>            where</a:t>
            </a:r>
            <a:br>
              <a:rPr lang="en-US" sz="2400" smtClean="0">
                <a:sym typeface="Symbol" pitchFamily="18" charset="2"/>
              </a:rPr>
            </a:br>
            <a:r>
              <a:rPr lang="en-US" sz="2400" smtClean="0">
                <a:sym typeface="Symbol" pitchFamily="18" charset="2"/>
              </a:rPr>
              <a:t>              f_ x = (f  (x +h) – f x) / h</a:t>
            </a:r>
            <a:br>
              <a:rPr lang="en-US" sz="2400" smtClean="0">
                <a:sym typeface="Symbol" pitchFamily="18" charset="2"/>
              </a:rPr>
            </a:br>
            <a:r>
              <a:rPr lang="en-US" sz="2400" smtClean="0">
                <a:sym typeface="Symbol" pitchFamily="18" charset="2"/>
              </a:rPr>
              <a:t>              h = 0.0001</a:t>
            </a:r>
          </a:p>
          <a:p>
            <a:pPr algn="l" rtl="0">
              <a:tabLst>
                <a:tab pos="3144838" algn="l"/>
              </a:tabLst>
            </a:pPr>
            <a:r>
              <a:rPr lang="en-US" sz="2400" smtClean="0">
                <a:sym typeface="Symbol" pitchFamily="18" charset="2"/>
              </a:rPr>
              <a:t>diff :: (float -&gt; </a:t>
            </a:r>
            <a:r>
              <a:rPr lang="en-US" sz="2400" smtClean="0">
                <a:sym typeface="Wingdings" pitchFamily="2" charset="2"/>
              </a:rPr>
              <a:t>float) -&gt; (float -&gt; float)</a:t>
            </a:r>
          </a:p>
          <a:p>
            <a:pPr algn="l" rtl="0">
              <a:tabLst>
                <a:tab pos="3144838" algn="l"/>
              </a:tabLst>
            </a:pPr>
            <a:r>
              <a:rPr lang="en-US" sz="2400" smtClean="0">
                <a:sym typeface="Wingdings" pitchFamily="2" charset="2"/>
              </a:rPr>
              <a:t>(diff square) 0 = 0.0001</a:t>
            </a:r>
          </a:p>
          <a:p>
            <a:pPr algn="l" rtl="0">
              <a:tabLst>
                <a:tab pos="3144838" algn="l"/>
              </a:tabLst>
            </a:pPr>
            <a:r>
              <a:rPr lang="en-US" sz="2400" smtClean="0">
                <a:sym typeface="Wingdings" pitchFamily="2" charset="2"/>
              </a:rPr>
              <a:t>(diff square) 0.0001 = 0.0003</a:t>
            </a:r>
          </a:p>
          <a:p>
            <a:pPr algn="l" rtl="0">
              <a:tabLst>
                <a:tab pos="3144838" algn="l"/>
              </a:tabLst>
            </a:pPr>
            <a:r>
              <a:rPr lang="en-US" sz="2400" smtClean="0">
                <a:sym typeface="Wingdings" pitchFamily="2" charset="2"/>
              </a:rPr>
              <a:t>(diff (diff square)) 0 = 2 </a:t>
            </a:r>
            <a:endParaRPr lang="en-US" sz="2400" smtClean="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Basic Overview of Haskell</a:t>
            </a:r>
            <a:endParaRPr lang="en-US" dirty="0"/>
          </a:p>
        </p:txBody>
      </p:sp>
      <p:sp>
        <p:nvSpPr>
          <p:cNvPr id="25603" name="Rectangle 3"/>
          <p:cNvSpPr>
            <a:spLocks noGrp="1" noChangeArrowheads="1"/>
          </p:cNvSpPr>
          <p:nvPr>
            <p:ph idx="1"/>
          </p:nvPr>
        </p:nvSpPr>
        <p:spPr/>
        <p:txBody>
          <a:bodyPr>
            <a:normAutofit/>
          </a:bodyPr>
          <a:lstStyle/>
          <a:p>
            <a:r>
              <a:rPr lang="en-US" sz="2800" dirty="0" smtClean="0"/>
              <a:t>Interactive Interpreter (</a:t>
            </a:r>
            <a:r>
              <a:rPr lang="en-US" sz="2800" dirty="0" err="1" smtClean="0"/>
              <a:t>ghci</a:t>
            </a:r>
            <a:r>
              <a:rPr lang="en-US" sz="2800" dirty="0" smtClean="0"/>
              <a:t>): read-</a:t>
            </a:r>
            <a:r>
              <a:rPr lang="en-US" sz="2800" dirty="0" err="1" smtClean="0"/>
              <a:t>eval</a:t>
            </a:r>
            <a:r>
              <a:rPr lang="en-US" sz="2800" dirty="0" smtClean="0"/>
              <a:t>-print</a:t>
            </a:r>
          </a:p>
          <a:p>
            <a:pPr lvl="1"/>
            <a:r>
              <a:rPr lang="en-US" sz="2400" dirty="0" err="1" smtClean="0"/>
              <a:t>ghci</a:t>
            </a:r>
            <a:r>
              <a:rPr lang="en-US" sz="2400" dirty="0" smtClean="0"/>
              <a:t> infers type before compiling or executing</a:t>
            </a:r>
          </a:p>
          <a:p>
            <a:pPr lvl="1"/>
            <a:r>
              <a:rPr lang="en-US" sz="2400" dirty="0" smtClean="0"/>
              <a:t> Type system does not allow casts or other loopholes!</a:t>
            </a:r>
          </a:p>
          <a:p>
            <a:r>
              <a:rPr lang="en-US" sz="2800" dirty="0" smtClean="0"/>
              <a:t>Examples</a:t>
            </a:r>
          </a:p>
        </p:txBody>
      </p:sp>
      <p:sp>
        <p:nvSpPr>
          <p:cNvPr id="4" name="TextBox 4"/>
          <p:cNvSpPr txBox="1">
            <a:spLocks noChangeArrowheads="1"/>
          </p:cNvSpPr>
          <p:nvPr/>
        </p:nvSpPr>
        <p:spPr bwMode="auto">
          <a:xfrm>
            <a:off x="1054100" y="3708400"/>
            <a:ext cx="7505700" cy="2585323"/>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latin typeface="Courier New"/>
                <a:cs typeface="Courier New"/>
              </a:rPr>
              <a:t>Prelude&gt; (5+3)-2</a:t>
            </a:r>
          </a:p>
          <a:p>
            <a:pPr marL="411480" indent="-283464" fontAlgn="auto">
              <a:spcAft>
                <a:spcPts val="0"/>
              </a:spcAft>
              <a:defRPr/>
            </a:pPr>
            <a:r>
              <a:rPr lang="en-US" b="1" dirty="0" smtClean="0">
                <a:solidFill>
                  <a:srgbClr val="FF0000"/>
                </a:solidFill>
                <a:latin typeface="Courier New"/>
                <a:cs typeface="Courier New"/>
              </a:rPr>
              <a:t>6</a:t>
            </a:r>
          </a:p>
          <a:p>
            <a:pPr marL="411480" indent="-283464" fontAlgn="auto">
              <a:spcAft>
                <a:spcPts val="0"/>
              </a:spcAft>
              <a:defRPr/>
            </a:pPr>
            <a:r>
              <a:rPr lang="en-US" b="1" dirty="0" smtClean="0">
                <a:solidFill>
                  <a:srgbClr val="FF0000"/>
                </a:solidFill>
                <a:latin typeface="Courier New"/>
                <a:cs typeface="Courier New"/>
              </a:rPr>
              <a:t>it :: Integer</a:t>
            </a:r>
          </a:p>
          <a:p>
            <a:pPr marL="411480" indent="-283464" fontAlgn="auto">
              <a:spcAft>
                <a:spcPts val="0"/>
              </a:spcAft>
              <a:defRPr/>
            </a:pPr>
            <a:r>
              <a:rPr lang="en-US" b="1" dirty="0" smtClean="0">
                <a:latin typeface="Courier New"/>
                <a:cs typeface="Courier New"/>
              </a:rPr>
              <a:t>Prelude&gt; if 5&gt;3 then “Harry” else “Hermione”</a:t>
            </a:r>
          </a:p>
          <a:p>
            <a:pPr marL="411480" indent="-283464" fontAlgn="auto">
              <a:spcAft>
                <a:spcPts val="0"/>
              </a:spcAft>
              <a:defRPr/>
            </a:pPr>
            <a:r>
              <a:rPr lang="en-US" b="1" dirty="0" smtClean="0">
                <a:solidFill>
                  <a:srgbClr val="FF0000"/>
                </a:solidFill>
                <a:latin typeface="Courier New"/>
                <a:cs typeface="Courier New"/>
              </a:rPr>
              <a:t>“Harry”</a:t>
            </a:r>
          </a:p>
          <a:p>
            <a:pPr marL="411480" indent="-283464" fontAlgn="auto">
              <a:spcAft>
                <a:spcPts val="0"/>
              </a:spcAft>
              <a:defRPr/>
            </a:pPr>
            <a:r>
              <a:rPr lang="en-US" b="1" dirty="0" smtClean="0">
                <a:solidFill>
                  <a:srgbClr val="FF0000"/>
                </a:solidFill>
                <a:latin typeface="Courier New"/>
                <a:cs typeface="Courier New"/>
              </a:rPr>
              <a:t>it :: [Char]      -- String is equivalent to [Char]</a:t>
            </a:r>
          </a:p>
          <a:p>
            <a:pPr marL="411480" indent="-283464" fontAlgn="auto">
              <a:spcAft>
                <a:spcPts val="0"/>
              </a:spcAft>
              <a:defRPr/>
            </a:pPr>
            <a:r>
              <a:rPr lang="en-US" b="1" dirty="0" smtClean="0">
                <a:latin typeface="Courier New"/>
                <a:cs typeface="Courier New"/>
              </a:rPr>
              <a:t>Prelude&gt; 5==4</a:t>
            </a:r>
          </a:p>
          <a:p>
            <a:pPr marL="411480" indent="-283464" fontAlgn="auto">
              <a:spcAft>
                <a:spcPts val="0"/>
              </a:spcAft>
              <a:defRPr/>
            </a:pPr>
            <a:r>
              <a:rPr lang="en-US" b="1" dirty="0" smtClean="0">
                <a:solidFill>
                  <a:srgbClr val="FF0000"/>
                </a:solidFill>
                <a:latin typeface="Courier New"/>
                <a:cs typeface="Courier New"/>
              </a:rPr>
              <a:t>False</a:t>
            </a:r>
          </a:p>
          <a:p>
            <a:pPr marL="411480" indent="-283464" fontAlgn="auto">
              <a:spcAft>
                <a:spcPts val="0"/>
              </a:spcAft>
              <a:defRPr/>
            </a:pPr>
            <a:r>
              <a:rPr lang="en-US" b="1" dirty="0" smtClean="0">
                <a:solidFill>
                  <a:srgbClr val="FF0000"/>
                </a:solidFill>
                <a:latin typeface="Courier New"/>
                <a:cs typeface="Courier New"/>
              </a:rPr>
              <a:t>it :: </a:t>
            </a:r>
            <a:r>
              <a:rPr lang="en-US" b="1" dirty="0" err="1" smtClean="0">
                <a:solidFill>
                  <a:srgbClr val="FF0000"/>
                </a:solidFill>
                <a:latin typeface="Courier New"/>
                <a:cs typeface="Courier New"/>
              </a:rPr>
              <a:t>Bool</a:t>
            </a:r>
            <a:endParaRPr lang="en-US" b="1" dirty="0">
              <a:solidFill>
                <a:srgbClr val="FF0000"/>
              </a:solidFill>
              <a:latin typeface="Courier New"/>
              <a:ea typeface="Chalkboard"/>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dirty="0">
                <a:ea typeface="+mj-ea"/>
                <a:cs typeface="+mj-cs"/>
              </a:rPr>
              <a:t>Overview by Type</a:t>
            </a:r>
          </a:p>
        </p:txBody>
      </p:sp>
      <p:sp>
        <p:nvSpPr>
          <p:cNvPr id="26627" name="Rectangle 3"/>
          <p:cNvSpPr>
            <a:spLocks noGrp="1" noChangeArrowheads="1"/>
          </p:cNvSpPr>
          <p:nvPr>
            <p:ph idx="1"/>
          </p:nvPr>
        </p:nvSpPr>
        <p:spPr>
          <a:xfrm>
            <a:off x="457200" y="1358900"/>
            <a:ext cx="8178800" cy="4953000"/>
          </a:xfrm>
        </p:spPr>
        <p:txBody>
          <a:bodyPr>
            <a:normAutofit/>
          </a:bodyPr>
          <a:lstStyle/>
          <a:p>
            <a:pPr marL="548640" indent="-411480" eaLnBrk="1" fontAlgn="auto" hangingPunct="1">
              <a:defRPr/>
            </a:pPr>
            <a:r>
              <a:rPr lang="en-US" dirty="0" smtClean="0">
                <a:ea typeface="+mn-ea"/>
              </a:rPr>
              <a:t>Booleans</a:t>
            </a:r>
          </a:p>
          <a:p>
            <a:pPr marL="548640" indent="-411480" eaLnBrk="1" fontAlgn="auto" hangingPunct="1">
              <a:defRPr/>
            </a:pPr>
            <a:endParaRPr lang="en-US" dirty="0" smtClean="0">
              <a:ea typeface="+mn-ea"/>
            </a:endParaRPr>
          </a:p>
          <a:p>
            <a:pPr marL="548640" indent="-411480" eaLnBrk="1" fontAlgn="auto" hangingPunct="1">
              <a:defRPr/>
            </a:pPr>
            <a:r>
              <a:rPr lang="en-US" dirty="0" smtClean="0">
                <a:ea typeface="+mn-ea"/>
              </a:rPr>
              <a:t>Integers</a:t>
            </a:r>
          </a:p>
          <a:p>
            <a:pPr marL="868680" lvl="1" indent="-283464" eaLnBrk="1" fontAlgn="auto" hangingPunct="1">
              <a:spcAft>
                <a:spcPts val="0"/>
              </a:spcAft>
              <a:buFont typeface="Wingdings 2"/>
              <a:buChar char=""/>
              <a:defRPr/>
            </a:pPr>
            <a:endParaRPr lang="en-US" dirty="0" smtClean="0">
              <a:ea typeface="+mn-ea"/>
            </a:endParaRPr>
          </a:p>
          <a:p>
            <a:pPr marL="1765109" lvl="5" indent="-283464">
              <a:buFont typeface="Wingdings 2"/>
              <a:buChar char=""/>
              <a:defRPr/>
            </a:pPr>
            <a:endParaRPr lang="en-US" dirty="0" smtClean="0">
              <a:ea typeface="+mn-ea"/>
            </a:endParaRPr>
          </a:p>
          <a:p>
            <a:pPr marL="548640" indent="-411480" eaLnBrk="1" fontAlgn="auto" hangingPunct="1">
              <a:defRPr/>
            </a:pPr>
            <a:r>
              <a:rPr lang="en-US" dirty="0" smtClean="0">
                <a:ea typeface="+mn-ea"/>
                <a:sym typeface="Symbol" charset="2"/>
              </a:rPr>
              <a:t>Strings</a:t>
            </a:r>
          </a:p>
          <a:p>
            <a:pPr marL="868680" lvl="1" indent="-283464" eaLnBrk="1" fontAlgn="auto" hangingPunct="1">
              <a:spcAft>
                <a:spcPts val="0"/>
              </a:spcAft>
              <a:buFont typeface="Wingdings 2"/>
              <a:buChar char=""/>
              <a:defRPr/>
            </a:pPr>
            <a:r>
              <a:rPr lang="en-US" dirty="0" smtClean="0">
                <a:ea typeface="+mn-ea"/>
                <a:sym typeface="Symbol" charset="2"/>
              </a:rPr>
              <a:t> </a:t>
            </a:r>
          </a:p>
          <a:p>
            <a:pPr marL="548640" indent="-411480" eaLnBrk="1" fontAlgn="auto" hangingPunct="1">
              <a:defRPr/>
            </a:pPr>
            <a:r>
              <a:rPr lang="en-US" dirty="0" smtClean="0">
                <a:ea typeface="+mn-ea"/>
                <a:sym typeface="Symbol" charset="2"/>
              </a:rPr>
              <a:t>Floats</a:t>
            </a:r>
          </a:p>
        </p:txBody>
      </p:sp>
      <p:sp>
        <p:nvSpPr>
          <p:cNvPr id="6" name="TextBox 4"/>
          <p:cNvSpPr txBox="1">
            <a:spLocks noChangeArrowheads="1"/>
          </p:cNvSpPr>
          <p:nvPr/>
        </p:nvSpPr>
        <p:spPr bwMode="auto">
          <a:xfrm>
            <a:off x="1104900" y="1930400"/>
            <a:ext cx="72263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True, False :: </a:t>
            </a:r>
            <a:r>
              <a:rPr lang="en-US" b="1" dirty="0" err="1" smtClean="0">
                <a:solidFill>
                  <a:srgbClr val="000000"/>
                </a:solidFill>
                <a:latin typeface="Courier New"/>
                <a:cs typeface="Courier New"/>
              </a:rPr>
              <a:t>Bool</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if …  then … else …		</a:t>
            </a:r>
            <a:r>
              <a:rPr lang="en-US" b="1" dirty="0" smtClean="0">
                <a:solidFill>
                  <a:srgbClr val="FF0000"/>
                </a:solidFill>
                <a:latin typeface="Courier New"/>
                <a:cs typeface="Courier New"/>
              </a:rPr>
              <a:t>--types must match </a:t>
            </a:r>
            <a:endParaRPr lang="en-US" b="1" dirty="0">
              <a:solidFill>
                <a:srgbClr val="FF0000"/>
              </a:solidFill>
              <a:latin typeface="Courier New"/>
              <a:ea typeface="Chalkboard"/>
              <a:cs typeface="Courier New"/>
            </a:endParaRPr>
          </a:p>
        </p:txBody>
      </p:sp>
      <p:sp>
        <p:nvSpPr>
          <p:cNvPr id="7" name="TextBox 4"/>
          <p:cNvSpPr txBox="1">
            <a:spLocks noChangeArrowheads="1"/>
          </p:cNvSpPr>
          <p:nvPr/>
        </p:nvSpPr>
        <p:spPr bwMode="auto">
          <a:xfrm>
            <a:off x="1117600" y="3302000"/>
            <a:ext cx="72263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latin typeface="Courier New"/>
                <a:cs typeface="Courier New"/>
              </a:rPr>
              <a:t>0, 1, 2, … :: Integer</a:t>
            </a:r>
          </a:p>
          <a:p>
            <a:pPr marL="411480" indent="-283464" fontAlgn="auto">
              <a:spcAft>
                <a:spcPts val="0"/>
              </a:spcAft>
              <a:defRPr/>
            </a:pPr>
            <a:r>
              <a:rPr lang="en-US" b="1" dirty="0" smtClean="0">
                <a:latin typeface="Courier New"/>
                <a:cs typeface="Courier New"/>
              </a:rPr>
              <a:t>+, * , …   :: Integer  </a:t>
            </a:r>
            <a:r>
              <a:rPr lang="en-US" b="1" dirty="0" smtClean="0">
                <a:latin typeface="Courier New"/>
                <a:cs typeface="Courier New"/>
                <a:sym typeface="Symbol" charset="2"/>
              </a:rPr>
              <a:t>-&gt; </a:t>
            </a:r>
            <a:r>
              <a:rPr lang="en-US" b="1" dirty="0" smtClean="0">
                <a:latin typeface="Courier New"/>
                <a:cs typeface="Courier New"/>
              </a:rPr>
              <a:t>Integer </a:t>
            </a:r>
            <a:r>
              <a:rPr lang="en-US" b="1" dirty="0" smtClean="0">
                <a:latin typeface="Courier New"/>
                <a:cs typeface="Courier New"/>
                <a:sym typeface="Symbol" charset="2"/>
              </a:rPr>
              <a:t>-&gt; Integer</a:t>
            </a:r>
            <a:endParaRPr lang="en-US" b="1" dirty="0">
              <a:latin typeface="Courier New"/>
              <a:ea typeface="Chalkboard"/>
              <a:cs typeface="Courier New"/>
            </a:endParaRPr>
          </a:p>
        </p:txBody>
      </p:sp>
      <p:sp>
        <p:nvSpPr>
          <p:cNvPr id="8" name="TextBox 4"/>
          <p:cNvSpPr txBox="1">
            <a:spLocks noChangeArrowheads="1"/>
          </p:cNvSpPr>
          <p:nvPr/>
        </p:nvSpPr>
        <p:spPr bwMode="auto">
          <a:xfrm>
            <a:off x="1130300" y="4648200"/>
            <a:ext cx="7226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sym typeface="Symbol" charset="2"/>
              </a:rPr>
              <a:t>“Ron </a:t>
            </a:r>
            <a:r>
              <a:rPr lang="en-US" b="1" dirty="0" err="1" smtClean="0">
                <a:solidFill>
                  <a:srgbClr val="000000"/>
                </a:solidFill>
                <a:latin typeface="Courier New"/>
                <a:cs typeface="Courier New"/>
                <a:sym typeface="Symbol" charset="2"/>
              </a:rPr>
              <a:t>Weasley</a:t>
            </a:r>
            <a:r>
              <a:rPr lang="en-US" b="1" dirty="0" smtClean="0">
                <a:solidFill>
                  <a:srgbClr val="000000"/>
                </a:solidFill>
                <a:latin typeface="Courier New"/>
                <a:cs typeface="Courier New"/>
                <a:sym typeface="Symbol" charset="2"/>
              </a:rPr>
              <a:t>” </a:t>
            </a:r>
          </a:p>
        </p:txBody>
      </p:sp>
      <p:sp>
        <p:nvSpPr>
          <p:cNvPr id="9" name="TextBox 4"/>
          <p:cNvSpPr txBox="1">
            <a:spLocks noChangeArrowheads="1"/>
          </p:cNvSpPr>
          <p:nvPr/>
        </p:nvSpPr>
        <p:spPr bwMode="auto">
          <a:xfrm>
            <a:off x="1104900" y="5778500"/>
            <a:ext cx="7226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sym typeface="Symbol" charset="2"/>
              </a:rPr>
              <a:t>1.0, 2, 3.14159, …  </a:t>
            </a:r>
            <a:r>
              <a:rPr lang="en-US" b="1" dirty="0" smtClean="0">
                <a:solidFill>
                  <a:srgbClr val="FF0000"/>
                </a:solidFill>
                <a:latin typeface="Courier New"/>
                <a:cs typeface="Courier New"/>
                <a:sym typeface="Symbol" charset="2"/>
              </a:rPr>
              <a:t>--type classes to disambiguate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dirty="0" smtClean="0">
                <a:ea typeface="+mj-ea"/>
                <a:cs typeface="+mj-cs"/>
              </a:rPr>
              <a:t>Simple Compound </a:t>
            </a:r>
            <a:r>
              <a:rPr lang="en-US" dirty="0">
                <a:ea typeface="+mj-ea"/>
                <a:cs typeface="+mj-cs"/>
              </a:rPr>
              <a:t>Types</a:t>
            </a:r>
          </a:p>
        </p:txBody>
      </p:sp>
      <p:sp>
        <p:nvSpPr>
          <p:cNvPr id="48131" name="Rectangle 3"/>
          <p:cNvSpPr>
            <a:spLocks noGrp="1" noChangeArrowheads="1"/>
          </p:cNvSpPr>
          <p:nvPr>
            <p:ph idx="1"/>
          </p:nvPr>
        </p:nvSpPr>
        <p:spPr>
          <a:xfrm>
            <a:off x="457200" y="1600200"/>
            <a:ext cx="8407400" cy="4708525"/>
          </a:xfrm>
        </p:spPr>
        <p:txBody>
          <a:bodyPr/>
          <a:lstStyle/>
          <a:p>
            <a:pPr eaLnBrk="1" hangingPunct="1">
              <a:spcAft>
                <a:spcPct val="0"/>
              </a:spcAft>
              <a:buFont typeface="Wingdings 2" charset="2"/>
              <a:buChar char=""/>
            </a:pPr>
            <a:r>
              <a:rPr lang="en-US" dirty="0" err="1"/>
              <a:t>Tuples</a:t>
            </a:r>
            <a:endParaRPr lang="en-US" dirty="0" smtClean="0"/>
          </a:p>
          <a:p>
            <a:pPr lvl="1" eaLnBrk="1" hangingPunct="1"/>
            <a:endParaRPr lang="en-US" dirty="0" smtClean="0"/>
          </a:p>
          <a:p>
            <a:pPr eaLnBrk="1" hangingPunct="1">
              <a:spcAft>
                <a:spcPct val="0"/>
              </a:spcAft>
              <a:buFont typeface="Wingdings 2" charset="2"/>
              <a:buChar char=""/>
            </a:pPr>
            <a:r>
              <a:rPr lang="en-US" dirty="0"/>
              <a:t>Lists</a:t>
            </a:r>
            <a:endParaRPr lang="en-US" dirty="0" smtClean="0"/>
          </a:p>
          <a:p>
            <a:pPr lvl="1" eaLnBrk="1" hangingPunct="1"/>
            <a:endParaRPr lang="en-US" dirty="0" smtClean="0">
              <a:solidFill>
                <a:srgbClr val="CEB966"/>
              </a:solidFill>
            </a:endParaRPr>
          </a:p>
          <a:p>
            <a:pPr lvl="1" eaLnBrk="1" hangingPunct="1"/>
            <a:endParaRPr lang="en-US" dirty="0" smtClean="0">
              <a:solidFill>
                <a:srgbClr val="CEB966"/>
              </a:solidFill>
            </a:endParaRPr>
          </a:p>
          <a:p>
            <a:pPr eaLnBrk="1" hangingPunct="1">
              <a:spcAft>
                <a:spcPct val="0"/>
              </a:spcAft>
              <a:buFont typeface="Wingdings 2" charset="2"/>
              <a:buChar char=""/>
            </a:pPr>
            <a:r>
              <a:rPr lang="en-US" dirty="0" smtClean="0"/>
              <a:t>Records</a:t>
            </a:r>
          </a:p>
        </p:txBody>
      </p:sp>
      <p:sp>
        <p:nvSpPr>
          <p:cNvPr id="5" name="TextBox 4"/>
          <p:cNvSpPr txBox="1">
            <a:spLocks noChangeArrowheads="1"/>
          </p:cNvSpPr>
          <p:nvPr/>
        </p:nvSpPr>
        <p:spPr bwMode="auto">
          <a:xfrm>
            <a:off x="1041400" y="2222500"/>
            <a:ext cx="7226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latin typeface="Courier New"/>
                <a:cs typeface="Courier New"/>
              </a:rPr>
              <a:t>(4, 5, “</a:t>
            </a:r>
            <a:r>
              <a:rPr lang="en-US" b="1" dirty="0" err="1" smtClean="0">
                <a:latin typeface="Courier New"/>
                <a:cs typeface="Courier New"/>
              </a:rPr>
              <a:t>Griffendor</a:t>
            </a:r>
            <a:r>
              <a:rPr lang="en-US" b="1" dirty="0" smtClean="0">
                <a:latin typeface="Courier New"/>
                <a:cs typeface="Courier New"/>
              </a:rPr>
              <a:t>”) :: (Integer, Integer, String)</a:t>
            </a:r>
          </a:p>
        </p:txBody>
      </p:sp>
      <p:sp>
        <p:nvSpPr>
          <p:cNvPr id="6" name="TextBox 5"/>
          <p:cNvSpPr txBox="1">
            <a:spLocks noChangeArrowheads="1"/>
          </p:cNvSpPr>
          <p:nvPr/>
        </p:nvSpPr>
        <p:spPr bwMode="auto">
          <a:xfrm>
            <a:off x="1054100" y="3238500"/>
            <a:ext cx="7226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 :: [a]                    </a:t>
            </a:r>
            <a:r>
              <a:rPr lang="en-US" b="1" dirty="0" smtClean="0">
                <a:solidFill>
                  <a:srgbClr val="FF0000"/>
                </a:solidFill>
                <a:latin typeface="Courier New"/>
                <a:cs typeface="Courier New"/>
              </a:rPr>
              <a:t>-- polymorphic type</a:t>
            </a:r>
          </a:p>
        </p:txBody>
      </p:sp>
      <p:sp>
        <p:nvSpPr>
          <p:cNvPr id="7" name="TextBox 6"/>
          <p:cNvSpPr txBox="1">
            <a:spLocks noChangeArrowheads="1"/>
          </p:cNvSpPr>
          <p:nvPr/>
        </p:nvSpPr>
        <p:spPr bwMode="auto">
          <a:xfrm>
            <a:off x="1041400" y="3771900"/>
            <a:ext cx="7226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latin typeface="Courier New"/>
                <a:cs typeface="Courier New"/>
              </a:rPr>
              <a:t>1 : [2, 3, 4] :: [Integer]  </a:t>
            </a:r>
            <a:r>
              <a:rPr lang="en-US" b="1" dirty="0" smtClean="0">
                <a:solidFill>
                  <a:schemeClr val="bg1"/>
                </a:solidFill>
                <a:latin typeface="Courier New"/>
                <a:cs typeface="Courier New"/>
              </a:rPr>
              <a:t> </a:t>
            </a:r>
            <a:r>
              <a:rPr lang="en-US" b="1" dirty="0" smtClean="0">
                <a:solidFill>
                  <a:srgbClr val="FF0000"/>
                </a:solidFill>
                <a:latin typeface="Courier New"/>
                <a:cs typeface="Courier New"/>
              </a:rPr>
              <a:t>-- infix cons notation</a:t>
            </a:r>
          </a:p>
        </p:txBody>
      </p:sp>
      <p:sp>
        <p:nvSpPr>
          <p:cNvPr id="8" name="TextBox 7"/>
          <p:cNvSpPr txBox="1">
            <a:spLocks noChangeArrowheads="1"/>
          </p:cNvSpPr>
          <p:nvPr/>
        </p:nvSpPr>
        <p:spPr bwMode="auto">
          <a:xfrm>
            <a:off x="1054100" y="4813300"/>
            <a:ext cx="7226300" cy="1200329"/>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a:spcAft>
                <a:spcPts val="0"/>
              </a:spcAft>
            </a:pPr>
            <a:r>
              <a:rPr lang="en-US" b="1" dirty="0" smtClean="0">
                <a:latin typeface="Courier New"/>
                <a:cs typeface="Courier New"/>
              </a:rPr>
              <a:t>data Person = Person {</a:t>
            </a:r>
            <a:r>
              <a:rPr lang="en-US" b="1" dirty="0" err="1" smtClean="0">
                <a:latin typeface="Courier New"/>
                <a:cs typeface="Courier New"/>
              </a:rPr>
              <a:t>firstName</a:t>
            </a:r>
            <a:r>
              <a:rPr lang="en-US" b="1" dirty="0" smtClean="0">
                <a:latin typeface="Courier New"/>
                <a:cs typeface="Courier New"/>
              </a:rPr>
              <a:t> :: String,      </a:t>
            </a:r>
          </a:p>
          <a:p>
            <a:pPr>
              <a:spcAft>
                <a:spcPts val="0"/>
              </a:spcAft>
            </a:pPr>
            <a:r>
              <a:rPr lang="en-US" b="1" dirty="0" smtClean="0">
                <a:latin typeface="Courier New"/>
                <a:cs typeface="Courier New"/>
              </a:rPr>
              <a:t>                      </a:t>
            </a:r>
            <a:r>
              <a:rPr lang="en-US" b="1" dirty="0" err="1" smtClean="0">
                <a:latin typeface="Courier New"/>
                <a:cs typeface="Courier New"/>
              </a:rPr>
              <a:t>lastName</a:t>
            </a:r>
            <a:r>
              <a:rPr lang="en-US" b="1" dirty="0" smtClean="0">
                <a:latin typeface="Courier New"/>
                <a:cs typeface="Courier New"/>
              </a:rPr>
              <a:t>  :: String} </a:t>
            </a:r>
          </a:p>
          <a:p>
            <a:r>
              <a:rPr lang="en-US" b="1" dirty="0" smtClean="0">
                <a:latin typeface="Courier New"/>
                <a:cs typeface="Courier New"/>
              </a:rPr>
              <a:t>hg = Person { </a:t>
            </a:r>
            <a:r>
              <a:rPr lang="en-US" b="1" dirty="0" err="1" smtClean="0">
                <a:latin typeface="Courier New"/>
                <a:cs typeface="Courier New"/>
              </a:rPr>
              <a:t>firstName</a:t>
            </a:r>
            <a:r>
              <a:rPr lang="en-US" b="1" dirty="0" smtClean="0">
                <a:latin typeface="Courier New"/>
                <a:cs typeface="Courier New"/>
              </a:rPr>
              <a:t> = “Hermione”, </a:t>
            </a:r>
          </a:p>
          <a:p>
            <a:r>
              <a:rPr lang="en-US" b="1" dirty="0" smtClean="0">
                <a:latin typeface="Courier New"/>
                <a:cs typeface="Courier New"/>
              </a:rPr>
              <a:t>              </a:t>
            </a:r>
            <a:r>
              <a:rPr lang="en-US" b="1" dirty="0" err="1" smtClean="0">
                <a:latin typeface="Courier New"/>
                <a:cs typeface="Courier New"/>
              </a:rPr>
              <a:t>lastName</a:t>
            </a:r>
            <a:r>
              <a:rPr lang="en-US" b="1" dirty="0" smtClean="0">
                <a:latin typeface="Courier New"/>
                <a:cs typeface="Courier New"/>
              </a:rPr>
              <a:t>  = “Granger”}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Patterns and Declarations</a:t>
            </a:r>
            <a:endParaRPr lang="en-US"/>
          </a:p>
        </p:txBody>
      </p:sp>
      <p:sp>
        <p:nvSpPr>
          <p:cNvPr id="28675" name="Rectangle 3"/>
          <p:cNvSpPr>
            <a:spLocks noGrp="1" noChangeArrowheads="1"/>
          </p:cNvSpPr>
          <p:nvPr>
            <p:ph idx="1"/>
          </p:nvPr>
        </p:nvSpPr>
        <p:spPr>
          <a:xfrm>
            <a:off x="457200" y="1600200"/>
            <a:ext cx="8229600" cy="4985657"/>
          </a:xfrm>
        </p:spPr>
        <p:txBody>
          <a:bodyPr>
            <a:normAutofit fontScale="92500" lnSpcReduction="10000"/>
          </a:bodyPr>
          <a:lstStyle/>
          <a:p>
            <a:r>
              <a:rPr lang="en-US" dirty="0" smtClean="0"/>
              <a:t>Patterns can be used in place of variables</a:t>
            </a:r>
          </a:p>
          <a:p>
            <a:pPr marL="457200" lvl="1" indent="0">
              <a:buNone/>
            </a:pPr>
            <a:r>
              <a:rPr lang="en-US" dirty="0"/>
              <a:t> </a:t>
            </a:r>
            <a:r>
              <a:rPr lang="en-US" dirty="0" smtClean="0"/>
              <a:t>   &lt;pat&gt; ::= &lt;</a:t>
            </a:r>
            <a:r>
              <a:rPr lang="en-US" dirty="0" err="1" smtClean="0"/>
              <a:t>var</a:t>
            </a:r>
            <a:r>
              <a:rPr lang="en-US" dirty="0" smtClean="0"/>
              <a:t>&gt; | &lt;tuple&gt; | &lt;cons&gt; | &lt;record&gt; …</a:t>
            </a:r>
          </a:p>
          <a:p>
            <a:r>
              <a:rPr lang="en-US" dirty="0" smtClean="0"/>
              <a:t>Value declarations</a:t>
            </a:r>
          </a:p>
          <a:p>
            <a:pPr lvl="1"/>
            <a:r>
              <a:rPr lang="en-US" dirty="0" smtClean="0"/>
              <a:t>General form:       &lt;pat&gt; = &lt;</a:t>
            </a:r>
            <a:r>
              <a:rPr lang="en-US" dirty="0" err="1" smtClean="0"/>
              <a:t>exp</a:t>
            </a:r>
            <a:r>
              <a:rPr lang="en-US" dirty="0" smtClean="0"/>
              <a:t>&gt;</a:t>
            </a:r>
          </a:p>
          <a:p>
            <a:pPr lvl="1"/>
            <a:r>
              <a:rPr lang="en-US" dirty="0" smtClean="0"/>
              <a:t>Examples</a:t>
            </a:r>
          </a:p>
          <a:p>
            <a:pPr marL="914400" lvl="2" indent="0">
              <a:buNone/>
            </a:pPr>
            <a:r>
              <a:rPr lang="en-US" dirty="0" smtClean="0"/>
              <a:t> </a:t>
            </a:r>
          </a:p>
          <a:p>
            <a:pPr marL="914400" lvl="2" indent="0">
              <a:buNone/>
            </a:pPr>
            <a:r>
              <a:rPr lang="en-US" dirty="0" smtClean="0"/>
              <a:t> </a:t>
            </a:r>
          </a:p>
          <a:p>
            <a:pPr marL="914400" lvl="2" indent="0">
              <a:buNone/>
            </a:pPr>
            <a:r>
              <a:rPr lang="en-US" dirty="0" smtClean="0"/>
              <a:t> </a:t>
            </a:r>
          </a:p>
          <a:p>
            <a:pPr marL="914400" lvl="2" indent="0">
              <a:buNone/>
            </a:pPr>
            <a:r>
              <a:rPr lang="en-US" dirty="0" smtClean="0"/>
              <a:t> </a:t>
            </a:r>
          </a:p>
          <a:p>
            <a:pPr lvl="1"/>
            <a:r>
              <a:rPr lang="en-US" dirty="0" smtClean="0"/>
              <a:t>Local declarations</a:t>
            </a:r>
          </a:p>
          <a:p>
            <a:pPr lvl="2"/>
            <a:r>
              <a:rPr lang="en-US" dirty="0" smtClean="0"/>
              <a:t> </a:t>
            </a:r>
            <a:endParaRPr lang="en-US" dirty="0"/>
          </a:p>
        </p:txBody>
      </p:sp>
      <p:sp>
        <p:nvSpPr>
          <p:cNvPr id="4" name="TextBox 3"/>
          <p:cNvSpPr txBox="1">
            <a:spLocks noChangeArrowheads="1"/>
          </p:cNvSpPr>
          <p:nvPr/>
        </p:nvSpPr>
        <p:spPr bwMode="auto">
          <a:xfrm>
            <a:off x="1397000" y="3969659"/>
            <a:ext cx="6718300" cy="130651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219456" fontAlgn="auto">
              <a:lnSpc>
                <a:spcPct val="110000"/>
              </a:lnSpc>
              <a:spcAft>
                <a:spcPts val="0"/>
              </a:spcAft>
              <a:defRPr/>
            </a:pPr>
            <a:r>
              <a:rPr lang="en-US" b="1" dirty="0" err="1" smtClean="0">
                <a:latin typeface="Courier New"/>
                <a:cs typeface="Courier New"/>
              </a:rPr>
              <a:t>myTuple</a:t>
            </a:r>
            <a:r>
              <a:rPr lang="en-US" b="1" dirty="0" smtClean="0">
                <a:latin typeface="Courier New"/>
                <a:cs typeface="Courier New"/>
              </a:rPr>
              <a:t> = (“</a:t>
            </a:r>
            <a:r>
              <a:rPr lang="en-US" b="1" dirty="0" err="1" smtClean="0">
                <a:latin typeface="Courier New"/>
                <a:cs typeface="Courier New"/>
              </a:rPr>
              <a:t>Flitwick</a:t>
            </a:r>
            <a:r>
              <a:rPr lang="en-US" b="1" dirty="0" smtClean="0">
                <a:latin typeface="Courier New"/>
                <a:cs typeface="Courier New"/>
              </a:rPr>
              <a:t>”, “</a:t>
            </a:r>
            <a:r>
              <a:rPr lang="en-US" b="1" dirty="0" err="1" smtClean="0">
                <a:latin typeface="Courier New"/>
                <a:cs typeface="Courier New"/>
              </a:rPr>
              <a:t>Snape</a:t>
            </a:r>
            <a:r>
              <a:rPr lang="en-US" b="1" dirty="0" smtClean="0">
                <a:latin typeface="Courier New"/>
                <a:cs typeface="Courier New"/>
              </a:rPr>
              <a:t>”)</a:t>
            </a:r>
          </a:p>
          <a:p>
            <a:pPr marL="219456" fontAlgn="auto">
              <a:lnSpc>
                <a:spcPct val="110000"/>
              </a:lnSpc>
              <a:spcAft>
                <a:spcPts val="0"/>
              </a:spcAft>
              <a:defRPr/>
            </a:pPr>
            <a:r>
              <a:rPr lang="en-US" b="1" dirty="0" smtClean="0">
                <a:latin typeface="Courier New"/>
                <a:cs typeface="Courier New"/>
              </a:rPr>
              <a:t>(</a:t>
            </a:r>
            <a:r>
              <a:rPr lang="en-US" b="1" dirty="0" err="1" smtClean="0">
                <a:latin typeface="Courier New"/>
                <a:cs typeface="Courier New"/>
              </a:rPr>
              <a:t>x,y</a:t>
            </a:r>
            <a:r>
              <a:rPr lang="en-US" b="1" dirty="0" smtClean="0">
                <a:latin typeface="Courier New"/>
                <a:cs typeface="Courier New"/>
              </a:rPr>
              <a:t>)  = </a:t>
            </a:r>
            <a:r>
              <a:rPr lang="en-US" b="1" dirty="0" err="1" smtClean="0">
                <a:latin typeface="Courier New"/>
                <a:cs typeface="Courier New"/>
              </a:rPr>
              <a:t>myTuple</a:t>
            </a:r>
            <a:endParaRPr lang="en-US" b="1" dirty="0" smtClean="0">
              <a:latin typeface="Courier New"/>
              <a:cs typeface="Courier New"/>
            </a:endParaRPr>
          </a:p>
          <a:p>
            <a:pPr marL="219456" fontAlgn="auto">
              <a:lnSpc>
                <a:spcPct val="110000"/>
              </a:lnSpc>
              <a:spcAft>
                <a:spcPts val="0"/>
              </a:spcAft>
              <a:defRPr/>
            </a:pPr>
            <a:r>
              <a:rPr lang="en-US" b="1" dirty="0" err="1" smtClean="0">
                <a:latin typeface="Courier New"/>
                <a:cs typeface="Courier New"/>
              </a:rPr>
              <a:t>myList</a:t>
            </a:r>
            <a:r>
              <a:rPr lang="en-US" b="1" dirty="0" smtClean="0">
                <a:latin typeface="Courier New"/>
                <a:cs typeface="Courier New"/>
              </a:rPr>
              <a:t> = [1, 2, 3, 4]</a:t>
            </a:r>
          </a:p>
          <a:p>
            <a:pPr marL="219456" fontAlgn="auto">
              <a:lnSpc>
                <a:spcPct val="110000"/>
              </a:lnSpc>
              <a:spcAft>
                <a:spcPts val="0"/>
              </a:spcAft>
              <a:defRPr/>
            </a:pPr>
            <a:r>
              <a:rPr lang="en-US" b="1" dirty="0" err="1" smtClean="0">
                <a:latin typeface="Courier New"/>
                <a:cs typeface="Courier New"/>
              </a:rPr>
              <a:t>z:zs</a:t>
            </a:r>
            <a:r>
              <a:rPr lang="en-US" b="1" dirty="0" smtClean="0">
                <a:latin typeface="Courier New"/>
                <a:cs typeface="Courier New"/>
              </a:rPr>
              <a:t>  = </a:t>
            </a:r>
            <a:r>
              <a:rPr lang="en-US" b="1" dirty="0" err="1" smtClean="0">
                <a:latin typeface="Courier New"/>
                <a:cs typeface="Courier New"/>
              </a:rPr>
              <a:t>myList</a:t>
            </a:r>
            <a:endParaRPr lang="en-US" b="1" dirty="0" smtClean="0">
              <a:latin typeface="Courier New"/>
              <a:cs typeface="Courier New"/>
            </a:endParaRPr>
          </a:p>
        </p:txBody>
      </p:sp>
      <p:sp>
        <p:nvSpPr>
          <p:cNvPr id="5" name="TextBox 4"/>
          <p:cNvSpPr txBox="1">
            <a:spLocks noChangeArrowheads="1"/>
          </p:cNvSpPr>
          <p:nvPr/>
        </p:nvSpPr>
        <p:spPr bwMode="auto">
          <a:xfrm>
            <a:off x="1397000" y="5849256"/>
            <a:ext cx="6718300" cy="392415"/>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219456" fontAlgn="auto">
              <a:lnSpc>
                <a:spcPct val="110000"/>
              </a:lnSpc>
              <a:spcAft>
                <a:spcPts val="0"/>
              </a:spcAft>
              <a:defRPr/>
            </a:pPr>
            <a:r>
              <a:rPr lang="en-US" b="1" dirty="0" smtClean="0">
                <a:solidFill>
                  <a:srgbClr val="000000"/>
                </a:solidFill>
                <a:latin typeface="Courier New"/>
                <a:cs typeface="Courier New"/>
              </a:rPr>
              <a:t>let (</a:t>
            </a:r>
            <a:r>
              <a:rPr lang="en-US" b="1" dirty="0" err="1" smtClean="0">
                <a:solidFill>
                  <a:srgbClr val="000000"/>
                </a:solidFill>
                <a:latin typeface="Courier New"/>
                <a:cs typeface="Courier New"/>
              </a:rPr>
              <a:t>x,y</a:t>
            </a:r>
            <a:r>
              <a:rPr lang="en-US" b="1" dirty="0" smtClean="0">
                <a:solidFill>
                  <a:srgbClr val="000000"/>
                </a:solidFill>
                <a:latin typeface="Courier New"/>
                <a:cs typeface="Courier New"/>
              </a:rPr>
              <a:t>) = (2, “</a:t>
            </a:r>
            <a:r>
              <a:rPr lang="en-US" b="1" dirty="0" err="1" smtClean="0">
                <a:solidFill>
                  <a:srgbClr val="000000"/>
                </a:solidFill>
                <a:latin typeface="Courier New"/>
                <a:cs typeface="Courier New"/>
              </a:rPr>
              <a:t>Snape</a:t>
            </a:r>
            <a:r>
              <a:rPr lang="en-US" b="1" dirty="0" smtClean="0">
                <a:solidFill>
                  <a:srgbClr val="000000"/>
                </a:solidFill>
                <a:latin typeface="Courier New"/>
                <a:cs typeface="Courier New"/>
              </a:rPr>
              <a:t>”) in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4 </a:t>
            </a:r>
            <a:endParaRPr lang="en-US" b="1" dirty="0">
              <a:solidFill>
                <a:srgbClr val="000000"/>
              </a:solidFill>
              <a:latin typeface="Courier New"/>
              <a:cs typeface="Courier New"/>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ea typeface="+mj-ea"/>
                <a:cs typeface="+mj-cs"/>
              </a:rPr>
              <a:t>Functions and Pattern Matching</a:t>
            </a:r>
          </a:p>
        </p:txBody>
      </p:sp>
      <p:sp>
        <p:nvSpPr>
          <p:cNvPr id="29699" name="Rectangle 3"/>
          <p:cNvSpPr>
            <a:spLocks noGrp="1" noChangeArrowheads="1"/>
          </p:cNvSpPr>
          <p:nvPr>
            <p:ph idx="1"/>
          </p:nvPr>
        </p:nvSpPr>
        <p:spPr/>
        <p:txBody>
          <a:bodyPr>
            <a:normAutofit/>
          </a:bodyPr>
          <a:lstStyle/>
          <a:p>
            <a:pPr marL="548640" indent="-411480" eaLnBrk="1" fontAlgn="auto" hangingPunct="1">
              <a:defRPr/>
            </a:pPr>
            <a:r>
              <a:rPr lang="en-US" dirty="0">
                <a:ea typeface="+mn-ea"/>
              </a:rPr>
              <a:t>Anonymous function</a:t>
            </a:r>
            <a:endParaRPr lang="en-US" dirty="0" smtClean="0">
              <a:ea typeface="+mn-ea"/>
            </a:endParaRPr>
          </a:p>
          <a:p>
            <a:pPr marL="868680" lvl="1" indent="-283464" eaLnBrk="1" fontAlgn="auto" hangingPunct="1">
              <a:spcAft>
                <a:spcPts val="0"/>
              </a:spcAft>
              <a:buFont typeface="Wingdings 2"/>
              <a:buChar char=""/>
              <a:defRPr/>
            </a:pPr>
            <a:endParaRPr lang="en-US" sz="2000" dirty="0" smtClean="0">
              <a:solidFill>
                <a:srgbClr val="CEB966"/>
              </a:solidFill>
              <a:ea typeface="+mn-ea"/>
            </a:endParaRPr>
          </a:p>
          <a:p>
            <a:pPr marL="548640" indent="-411480" eaLnBrk="1" fontAlgn="auto" hangingPunct="1">
              <a:defRPr/>
            </a:pPr>
            <a:r>
              <a:rPr lang="en-US" dirty="0" smtClean="0">
                <a:ea typeface="+mn-ea"/>
              </a:rPr>
              <a:t>Function declaration </a:t>
            </a:r>
            <a:r>
              <a:rPr lang="en-US" dirty="0">
                <a:ea typeface="+mn-ea"/>
              </a:rPr>
              <a:t>form</a:t>
            </a:r>
            <a:endParaRPr lang="en-US" dirty="0" smtClean="0">
              <a:ea typeface="+mn-ea"/>
            </a:endParaRPr>
          </a:p>
          <a:p>
            <a:pPr marL="868680" lvl="1" indent="-283464" eaLnBrk="1" fontAlgn="auto" hangingPunct="1">
              <a:lnSpc>
                <a:spcPct val="120000"/>
              </a:lnSpc>
              <a:spcAft>
                <a:spcPts val="0"/>
              </a:spcAft>
              <a:buFont typeface="Wingdings 2"/>
              <a:buChar char=""/>
              <a:defRPr/>
            </a:pPr>
            <a:r>
              <a:rPr lang="en-US" dirty="0" smtClean="0">
                <a:ea typeface="+mn-ea"/>
              </a:rPr>
              <a:t> </a:t>
            </a:r>
          </a:p>
          <a:p>
            <a:pPr marL="868680" lvl="1" indent="-283464" eaLnBrk="1" fontAlgn="auto" hangingPunct="1">
              <a:lnSpc>
                <a:spcPct val="120000"/>
              </a:lnSpc>
              <a:spcAft>
                <a:spcPts val="0"/>
              </a:spcAft>
              <a:buFontTx/>
              <a:buNone/>
              <a:defRPr/>
            </a:pPr>
            <a:r>
              <a:rPr lang="en-US" dirty="0" smtClean="0">
                <a:ea typeface="+mn-ea"/>
              </a:rPr>
              <a:t> </a:t>
            </a:r>
          </a:p>
          <a:p>
            <a:pPr marL="548640" indent="-411480" eaLnBrk="1" fontAlgn="auto" hangingPunct="1">
              <a:defRPr/>
            </a:pPr>
            <a:r>
              <a:rPr lang="en-US" dirty="0">
                <a:ea typeface="+mn-ea"/>
              </a:rPr>
              <a:t>Examples</a:t>
            </a:r>
            <a:endParaRPr lang="en-US" dirty="0" smtClean="0">
              <a:ea typeface="+mn-ea"/>
            </a:endParaRPr>
          </a:p>
          <a:p>
            <a:pPr marL="868680" lvl="1" indent="-283464" eaLnBrk="1" fontAlgn="auto" hangingPunct="1">
              <a:spcAft>
                <a:spcPts val="0"/>
              </a:spcAft>
              <a:buFont typeface="Wingdings 2"/>
              <a:buChar char=""/>
              <a:defRPr/>
            </a:pPr>
            <a:r>
              <a:rPr lang="en-US" dirty="0" smtClean="0">
                <a:ea typeface="+mn-ea"/>
              </a:rPr>
              <a:t> </a:t>
            </a:r>
            <a:endParaRPr lang="en-US" dirty="0">
              <a:ea typeface="+mn-ea"/>
            </a:endParaRPr>
          </a:p>
        </p:txBody>
      </p:sp>
      <p:sp>
        <p:nvSpPr>
          <p:cNvPr id="4" name="TextBox 3"/>
          <p:cNvSpPr txBox="1">
            <a:spLocks noChangeArrowheads="1"/>
          </p:cNvSpPr>
          <p:nvPr/>
        </p:nvSpPr>
        <p:spPr bwMode="auto">
          <a:xfrm>
            <a:off x="1079500" y="2171700"/>
            <a:ext cx="75184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latin typeface="Courier New"/>
                <a:cs typeface="Courier New"/>
              </a:rPr>
              <a:t>\</a:t>
            </a:r>
            <a:r>
              <a:rPr lang="en-US" b="1" dirty="0" err="1" smtClean="0">
                <a:latin typeface="Courier New"/>
                <a:cs typeface="Courier New"/>
              </a:rPr>
              <a:t>x</a:t>
            </a:r>
            <a:r>
              <a:rPr lang="en-US" b="1" dirty="0" smtClean="0">
                <a:latin typeface="Courier New"/>
                <a:cs typeface="Courier New"/>
              </a:rPr>
              <a:t> -&gt; x+1     </a:t>
            </a:r>
            <a:r>
              <a:rPr lang="en-US" b="1" dirty="0" smtClean="0">
                <a:solidFill>
                  <a:srgbClr val="FF0000"/>
                </a:solidFill>
                <a:latin typeface="Courier New"/>
                <a:cs typeface="Courier New"/>
              </a:rPr>
              <a:t>--like Lisp lambda, function (…) in JS</a:t>
            </a:r>
            <a:endParaRPr lang="en-US" b="1" dirty="0">
              <a:solidFill>
                <a:srgbClr val="FF0000"/>
              </a:solidFill>
              <a:latin typeface="Courier New"/>
              <a:cs typeface="Courier New"/>
            </a:endParaRPr>
          </a:p>
        </p:txBody>
      </p:sp>
      <p:sp>
        <p:nvSpPr>
          <p:cNvPr id="5" name="Rectangle 4"/>
          <p:cNvSpPr>
            <a:spLocks noChangeArrowheads="1"/>
          </p:cNvSpPr>
          <p:nvPr/>
        </p:nvSpPr>
        <p:spPr bwMode="auto">
          <a:xfrm>
            <a:off x="1079500" y="3057068"/>
            <a:ext cx="7467600" cy="1409617"/>
          </a:xfrm>
          <a:prstGeom prst="rect">
            <a:avLst/>
          </a:prstGeom>
          <a:solidFill>
            <a:schemeClr val="bg1"/>
          </a:solidFill>
          <a:ln w="9525">
            <a:noFill/>
            <a:miter lim="800000"/>
            <a:headEnd/>
            <a:tailEnd/>
          </a:ln>
          <a:effectLst/>
        </p:spPr>
        <p:txBody>
          <a:bodyPr wrap="square">
            <a:prstTxWarp prst="textNoShape">
              <a:avLst/>
            </a:prstTxWarp>
            <a:spAutoFit/>
          </a:bodyPr>
          <a:lstStyle/>
          <a:p>
            <a:pPr marL="411480" indent="-283464" fontAlgn="auto">
              <a:lnSpc>
                <a:spcPct val="120000"/>
              </a:lnSpc>
              <a:spcAft>
                <a:spcPts val="0"/>
              </a:spcAft>
              <a:defRPr/>
            </a:pPr>
            <a:r>
              <a:rPr lang="en-US" sz="2400" dirty="0" smtClean="0">
                <a:solidFill>
                  <a:schemeClr val="accent1">
                    <a:lumMod val="50000"/>
                  </a:schemeClr>
                </a:solidFill>
                <a:latin typeface="Chalkboard"/>
                <a:cs typeface="Chalkboard"/>
              </a:rPr>
              <a:t>&lt;name&gt; &lt;pat</a:t>
            </a:r>
            <a:r>
              <a:rPr lang="en-US" sz="2400" baseline="-25000" dirty="0" smtClean="0">
                <a:solidFill>
                  <a:schemeClr val="accent1">
                    <a:lumMod val="50000"/>
                  </a:schemeClr>
                </a:solidFill>
                <a:latin typeface="Chalkboard"/>
                <a:cs typeface="Chalkboard"/>
              </a:rPr>
              <a:t>1</a:t>
            </a:r>
            <a:r>
              <a:rPr lang="en-US" sz="2400" dirty="0" smtClean="0">
                <a:solidFill>
                  <a:schemeClr val="accent1">
                    <a:lumMod val="50000"/>
                  </a:schemeClr>
                </a:solidFill>
                <a:latin typeface="Chalkboard"/>
                <a:cs typeface="Chalkboard"/>
              </a:rPr>
              <a:t>&gt;  = &lt;exp</a:t>
            </a:r>
            <a:r>
              <a:rPr lang="en-US" sz="2400" baseline="-25000" dirty="0" smtClean="0">
                <a:solidFill>
                  <a:schemeClr val="accent1">
                    <a:lumMod val="50000"/>
                  </a:schemeClr>
                </a:solidFill>
                <a:latin typeface="Chalkboard"/>
                <a:cs typeface="Chalkboard"/>
              </a:rPr>
              <a:t>1</a:t>
            </a:r>
            <a:r>
              <a:rPr lang="en-US" sz="2400" dirty="0" smtClean="0">
                <a:solidFill>
                  <a:schemeClr val="accent1">
                    <a:lumMod val="50000"/>
                  </a:schemeClr>
                </a:solidFill>
                <a:latin typeface="Chalkboard"/>
                <a:cs typeface="Chalkboard"/>
              </a:rPr>
              <a:t>&gt;</a:t>
            </a:r>
          </a:p>
          <a:p>
            <a:pPr marL="411480" indent="-283464" fontAlgn="auto">
              <a:lnSpc>
                <a:spcPct val="120000"/>
              </a:lnSpc>
              <a:spcAft>
                <a:spcPts val="0"/>
              </a:spcAft>
              <a:defRPr/>
            </a:pPr>
            <a:r>
              <a:rPr lang="en-US" sz="2400" dirty="0" smtClean="0">
                <a:solidFill>
                  <a:schemeClr val="accent1">
                    <a:lumMod val="50000"/>
                  </a:schemeClr>
                </a:solidFill>
                <a:latin typeface="Chalkboard"/>
                <a:cs typeface="Chalkboard"/>
              </a:rPr>
              <a:t>&lt;name&gt; &lt;pat</a:t>
            </a:r>
            <a:r>
              <a:rPr lang="en-US" sz="2400" baseline="-25000" dirty="0" smtClean="0">
                <a:solidFill>
                  <a:schemeClr val="accent1">
                    <a:lumMod val="50000"/>
                  </a:schemeClr>
                </a:solidFill>
                <a:latin typeface="Chalkboard"/>
                <a:cs typeface="Chalkboard"/>
              </a:rPr>
              <a:t>2</a:t>
            </a:r>
            <a:r>
              <a:rPr lang="en-US" sz="2400" dirty="0" smtClean="0">
                <a:solidFill>
                  <a:schemeClr val="accent1">
                    <a:lumMod val="50000"/>
                  </a:schemeClr>
                </a:solidFill>
                <a:latin typeface="Chalkboard"/>
                <a:cs typeface="Chalkboard"/>
              </a:rPr>
              <a:t>&gt;  = &lt;exp</a:t>
            </a:r>
            <a:r>
              <a:rPr lang="en-US" sz="2400" baseline="-25000" dirty="0" smtClean="0">
                <a:solidFill>
                  <a:schemeClr val="accent1">
                    <a:lumMod val="50000"/>
                  </a:schemeClr>
                </a:solidFill>
                <a:latin typeface="Chalkboard"/>
                <a:cs typeface="Chalkboard"/>
              </a:rPr>
              <a:t>2</a:t>
            </a:r>
            <a:r>
              <a:rPr lang="en-US" sz="2400" dirty="0" smtClean="0">
                <a:solidFill>
                  <a:schemeClr val="accent1">
                    <a:lumMod val="50000"/>
                  </a:schemeClr>
                </a:solidFill>
                <a:latin typeface="Chalkboard"/>
                <a:cs typeface="Chalkboard"/>
              </a:rPr>
              <a:t>&gt; …</a:t>
            </a:r>
          </a:p>
          <a:p>
            <a:pPr marL="411480" indent="-283464" fontAlgn="auto">
              <a:lnSpc>
                <a:spcPct val="120000"/>
              </a:lnSpc>
              <a:spcAft>
                <a:spcPts val="0"/>
              </a:spcAft>
              <a:defRPr/>
            </a:pPr>
            <a:r>
              <a:rPr lang="en-US" sz="2400" dirty="0" smtClean="0">
                <a:solidFill>
                  <a:schemeClr val="accent1">
                    <a:lumMod val="50000"/>
                  </a:schemeClr>
                </a:solidFill>
                <a:latin typeface="Chalkboard"/>
                <a:cs typeface="Chalkboard"/>
              </a:rPr>
              <a:t>&lt;name&gt; &lt;</a:t>
            </a:r>
            <a:r>
              <a:rPr lang="en-US" sz="2400" dirty="0" err="1" smtClean="0">
                <a:solidFill>
                  <a:schemeClr val="accent1">
                    <a:lumMod val="50000"/>
                  </a:schemeClr>
                </a:solidFill>
                <a:latin typeface="Chalkboard"/>
                <a:cs typeface="Chalkboard"/>
              </a:rPr>
              <a:t>pat</a:t>
            </a:r>
            <a:r>
              <a:rPr lang="en-US" sz="2400" baseline="-25000" dirty="0" err="1" smtClean="0">
                <a:solidFill>
                  <a:schemeClr val="accent1">
                    <a:lumMod val="50000"/>
                  </a:schemeClr>
                </a:solidFill>
                <a:latin typeface="Chalkboard"/>
                <a:cs typeface="Chalkboard"/>
              </a:rPr>
              <a:t>n</a:t>
            </a:r>
            <a:r>
              <a:rPr lang="en-US" sz="2400" dirty="0" smtClean="0">
                <a:solidFill>
                  <a:schemeClr val="accent1">
                    <a:lumMod val="50000"/>
                  </a:schemeClr>
                </a:solidFill>
                <a:latin typeface="Chalkboard"/>
                <a:cs typeface="Chalkboard"/>
              </a:rPr>
              <a:t>&gt;  = &lt;</a:t>
            </a:r>
            <a:r>
              <a:rPr lang="en-US" sz="2400" dirty="0" err="1" smtClean="0">
                <a:solidFill>
                  <a:schemeClr val="accent1">
                    <a:lumMod val="50000"/>
                  </a:schemeClr>
                </a:solidFill>
                <a:latin typeface="Chalkboard"/>
                <a:cs typeface="Chalkboard"/>
              </a:rPr>
              <a:t>exp</a:t>
            </a:r>
            <a:r>
              <a:rPr lang="en-US" sz="2400" baseline="-25000" dirty="0" err="1" smtClean="0">
                <a:solidFill>
                  <a:schemeClr val="accent1">
                    <a:lumMod val="50000"/>
                  </a:schemeClr>
                </a:solidFill>
                <a:latin typeface="Chalkboard"/>
                <a:cs typeface="Chalkboard"/>
              </a:rPr>
              <a:t>n</a:t>
            </a:r>
            <a:r>
              <a:rPr lang="en-US" sz="2400" dirty="0" smtClean="0">
                <a:solidFill>
                  <a:schemeClr val="accent1">
                    <a:lumMod val="50000"/>
                  </a:schemeClr>
                </a:solidFill>
                <a:latin typeface="Chalkboard"/>
                <a:cs typeface="Chalkboard"/>
              </a:rPr>
              <a:t>&gt; …</a:t>
            </a:r>
            <a:endParaRPr lang="en-US" sz="2400" dirty="0">
              <a:solidFill>
                <a:schemeClr val="accent1">
                  <a:lumMod val="50000"/>
                </a:schemeClr>
              </a:solidFill>
              <a:latin typeface="Chalkboard"/>
              <a:cs typeface="Chalkboard"/>
            </a:endParaRPr>
          </a:p>
        </p:txBody>
      </p:sp>
      <p:sp>
        <p:nvSpPr>
          <p:cNvPr id="6" name="TextBox 5"/>
          <p:cNvSpPr txBox="1">
            <a:spLocks noChangeArrowheads="1"/>
          </p:cNvSpPr>
          <p:nvPr/>
        </p:nvSpPr>
        <p:spPr bwMode="auto">
          <a:xfrm>
            <a:off x="1047750" y="4929419"/>
            <a:ext cx="7531100" cy="923330"/>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0"/>
              </a:spcAft>
              <a:defRPr/>
            </a:pPr>
            <a:r>
              <a:rPr lang="en-US" b="1" dirty="0" smtClean="0">
                <a:solidFill>
                  <a:srgbClr val="000000"/>
                </a:solidFill>
                <a:latin typeface="Courier New"/>
                <a:cs typeface="Courier New"/>
              </a:rPr>
              <a:t>f (</a:t>
            </a:r>
            <a:r>
              <a:rPr lang="en-US" b="1" dirty="0" err="1" smtClean="0">
                <a:solidFill>
                  <a:srgbClr val="000000"/>
                </a:solidFill>
                <a:latin typeface="Courier New"/>
                <a:cs typeface="Courier New"/>
              </a:rPr>
              <a:t>x,y</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x+y</a:t>
            </a:r>
            <a:r>
              <a:rPr lang="en-US" b="1" dirty="0" smtClean="0">
                <a:solidFill>
                  <a:srgbClr val="000000"/>
                </a:solidFill>
                <a:latin typeface="Courier New"/>
                <a:cs typeface="Courier New"/>
              </a:rPr>
              <a:t>    </a:t>
            </a:r>
            <a:r>
              <a:rPr lang="en-US" b="1" dirty="0" smtClean="0">
                <a:solidFill>
                  <a:srgbClr val="FF0000"/>
                </a:solidFill>
                <a:latin typeface="Courier New"/>
                <a:cs typeface="Courier New"/>
              </a:rPr>
              <a:t>--argument must match pattern (</a:t>
            </a:r>
            <a:r>
              <a:rPr lang="en-US" b="1" dirty="0" err="1" smtClean="0">
                <a:solidFill>
                  <a:srgbClr val="FF0000"/>
                </a:solidFill>
                <a:latin typeface="Courier New"/>
                <a:cs typeface="Courier New"/>
              </a:rPr>
              <a:t>x,y</a:t>
            </a:r>
            <a:r>
              <a:rPr lang="en-US" b="1" dirty="0" smtClean="0">
                <a:solidFill>
                  <a:srgbClr val="FF0000"/>
                </a:solidFill>
                <a:latin typeface="Courier New"/>
                <a:cs typeface="Courier New"/>
              </a:rPr>
              <a:t>)</a:t>
            </a:r>
          </a:p>
          <a:p>
            <a:pPr marL="411480" indent="-283464" fontAlgn="auto">
              <a:spcAft>
                <a:spcPts val="0"/>
              </a:spcAft>
              <a:defRPr/>
            </a:pPr>
            <a:r>
              <a:rPr lang="en-US" b="1" dirty="0" smtClean="0">
                <a:solidFill>
                  <a:srgbClr val="000000"/>
                </a:solidFill>
                <a:latin typeface="Courier New"/>
                <a:cs typeface="Courier New"/>
              </a:rPr>
              <a:t>length [] = 0   </a:t>
            </a:r>
          </a:p>
          <a:p>
            <a:pPr marL="411480" indent="-283464" fontAlgn="auto">
              <a:spcAft>
                <a:spcPts val="0"/>
              </a:spcAft>
              <a:defRPr/>
            </a:pPr>
            <a:r>
              <a:rPr lang="en-US" b="1" dirty="0" smtClean="0">
                <a:solidFill>
                  <a:srgbClr val="000000"/>
                </a:solidFill>
                <a:latin typeface="Courier New"/>
                <a:cs typeface="Courier New"/>
              </a:rPr>
              <a:t>length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 1 + </a:t>
            </a:r>
            <a:r>
              <a:rPr lang="en-US" b="1" dirty="0" err="1" smtClean="0">
                <a:solidFill>
                  <a:srgbClr val="000000"/>
                </a:solidFill>
                <a:latin typeface="Courier New"/>
                <a:cs typeface="Courier New"/>
              </a:rPr>
              <a:t>length(s</a:t>
            </a:r>
            <a:r>
              <a:rPr lang="en-US" b="1" dirty="0" smtClean="0">
                <a:solidFill>
                  <a:srgbClr val="000000"/>
                </a:solidFill>
                <a:latin typeface="Courier New"/>
                <a:cs typeface="Courier New"/>
              </a:rPr>
              <a: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dirty="0">
                <a:ea typeface="+mj-ea"/>
                <a:cs typeface="+mj-cs"/>
              </a:rPr>
              <a:t>Map</a:t>
            </a:r>
            <a:r>
              <a:rPr lang="en-US" dirty="0" smtClean="0">
                <a:ea typeface="+mj-ea"/>
                <a:cs typeface="+mj-cs"/>
              </a:rPr>
              <a:t> Function </a:t>
            </a:r>
            <a:r>
              <a:rPr lang="en-US" dirty="0">
                <a:ea typeface="+mj-ea"/>
                <a:cs typeface="+mj-cs"/>
              </a:rPr>
              <a:t>on</a:t>
            </a:r>
            <a:r>
              <a:rPr lang="en-US" dirty="0" smtClean="0">
                <a:ea typeface="+mj-ea"/>
                <a:cs typeface="+mj-cs"/>
              </a:rPr>
              <a:t> Lists</a:t>
            </a:r>
            <a:endParaRPr lang="en-US" dirty="0">
              <a:ea typeface="+mj-ea"/>
              <a:cs typeface="+mj-cs"/>
            </a:endParaRPr>
          </a:p>
        </p:txBody>
      </p:sp>
      <p:sp>
        <p:nvSpPr>
          <p:cNvPr id="640003" name="Rectangle 3"/>
          <p:cNvSpPr>
            <a:spLocks noGrp="1" noChangeArrowheads="1"/>
          </p:cNvSpPr>
          <p:nvPr>
            <p:ph idx="1"/>
          </p:nvPr>
        </p:nvSpPr>
        <p:spPr>
          <a:xfrm>
            <a:off x="457200" y="1600200"/>
            <a:ext cx="8178800" cy="4775200"/>
          </a:xfrm>
        </p:spPr>
        <p:txBody>
          <a:bodyPr>
            <a:normAutofit/>
          </a:bodyPr>
          <a:lstStyle/>
          <a:p>
            <a:pPr marL="548640" indent="-411480" eaLnBrk="1" fontAlgn="auto" hangingPunct="1">
              <a:defRPr/>
            </a:pPr>
            <a:r>
              <a:rPr lang="en-US" dirty="0">
                <a:ea typeface="+mn-ea"/>
              </a:rPr>
              <a:t>Apply function to every element</a:t>
            </a:r>
            <a:r>
              <a:rPr lang="en-US" dirty="0" smtClean="0">
                <a:ea typeface="+mn-ea"/>
              </a:rPr>
              <a:t> of list</a:t>
            </a:r>
          </a:p>
          <a:p>
            <a:pPr marL="548640" indent="-411480" eaLnBrk="1" fontAlgn="auto" hangingPunct="1">
              <a:buFont typeface="Wingdings 2" pitchFamily="18" charset="2"/>
              <a:buNone/>
              <a:defRPr/>
            </a:pPr>
            <a:r>
              <a:rPr lang="en-US" dirty="0" smtClean="0">
                <a:ea typeface="+mn-ea"/>
              </a:rPr>
              <a:t>	</a:t>
            </a:r>
          </a:p>
          <a:p>
            <a:pPr marL="548640" indent="-411480" eaLnBrk="1" fontAlgn="auto" hangingPunct="1">
              <a:buFont typeface="Wingdings 2" pitchFamily="18" charset="2"/>
              <a:buNone/>
              <a:defRPr/>
            </a:pPr>
            <a:endParaRPr lang="en-US" dirty="0" smtClean="0">
              <a:ea typeface="+mn-ea"/>
            </a:endParaRPr>
          </a:p>
          <a:p>
            <a:pPr marL="548640" indent="-411480" eaLnBrk="1" fontAlgn="auto" hangingPunct="1">
              <a:buFont typeface="Wingdings 2" pitchFamily="18" charset="2"/>
              <a:buNone/>
              <a:defRPr/>
            </a:pPr>
            <a:endParaRPr lang="en-US" dirty="0" smtClean="0">
              <a:ea typeface="+mn-ea"/>
            </a:endParaRPr>
          </a:p>
          <a:p>
            <a:pPr marL="548640" indent="-411480" eaLnBrk="1" fontAlgn="auto" hangingPunct="1">
              <a:defRPr/>
            </a:pPr>
            <a:r>
              <a:rPr kumimoji="1" lang="en-US" dirty="0" smtClean="0">
                <a:ea typeface="+mn-ea"/>
              </a:rPr>
              <a:t>Compare to Lisp</a:t>
            </a:r>
            <a:endParaRPr kumimoji="1" lang="en-US" dirty="0" smtClean="0">
              <a:latin typeface="Courier New" charset="0"/>
              <a:ea typeface="+mn-ea"/>
            </a:endParaRPr>
          </a:p>
          <a:p>
            <a:pPr marL="742950" lvl="1" indent="-285750" eaLnBrk="1" fontAlgn="auto" hangingPunct="1">
              <a:spcAft>
                <a:spcPts val="0"/>
              </a:spcAft>
              <a:buFont typeface="Wingdings 2"/>
              <a:buNone/>
              <a:defRPr/>
            </a:pPr>
            <a:r>
              <a:rPr kumimoji="1" lang="en-US" dirty="0" smtClean="0">
                <a:solidFill>
                  <a:srgbClr val="CEB966"/>
                </a:solidFill>
                <a:ea typeface="+mn-ea"/>
              </a:rPr>
              <a:t> </a:t>
            </a:r>
          </a:p>
          <a:p>
            <a:pPr marL="548640" indent="-411480" eaLnBrk="1" fontAlgn="auto" hangingPunct="1">
              <a:defRPr/>
            </a:pPr>
            <a:endParaRPr lang="en-US" dirty="0" smtClean="0">
              <a:ea typeface="+mn-ea"/>
            </a:endParaRPr>
          </a:p>
        </p:txBody>
      </p:sp>
      <p:sp>
        <p:nvSpPr>
          <p:cNvPr id="7" name="TextBox 6"/>
          <p:cNvSpPr txBox="1">
            <a:spLocks noChangeArrowheads="1"/>
          </p:cNvSpPr>
          <p:nvPr/>
        </p:nvSpPr>
        <p:spPr bwMode="auto">
          <a:xfrm>
            <a:off x="1041400" y="2286004"/>
            <a:ext cx="75184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Bef>
                <a:spcPts val="1224"/>
              </a:spcBef>
              <a:spcAft>
                <a:spcPts val="0"/>
              </a:spcAft>
              <a:defRPr/>
            </a:pPr>
            <a:r>
              <a:rPr lang="en-US" b="1" dirty="0" smtClean="0">
                <a:solidFill>
                  <a:schemeClr val="accent1">
                    <a:lumMod val="50000"/>
                  </a:schemeClr>
                </a:solidFill>
                <a:latin typeface="Courier New"/>
                <a:cs typeface="Courier New"/>
              </a:rPr>
              <a:t>map </a:t>
            </a:r>
            <a:r>
              <a:rPr lang="en-US" b="1" dirty="0" err="1" smtClean="0">
                <a:solidFill>
                  <a:schemeClr val="accent1">
                    <a:lumMod val="50000"/>
                  </a:schemeClr>
                </a:solidFill>
                <a:latin typeface="Courier New"/>
                <a:cs typeface="Courier New"/>
              </a:rPr>
              <a:t>f</a:t>
            </a:r>
            <a:r>
              <a:rPr lang="en-US" b="1" dirty="0" smtClean="0">
                <a:solidFill>
                  <a:schemeClr val="accent1">
                    <a:lumMod val="50000"/>
                  </a:schemeClr>
                </a:solidFill>
                <a:latin typeface="Courier New"/>
                <a:cs typeface="Courier New"/>
              </a:rPr>
              <a:t> [] = []</a:t>
            </a:r>
          </a:p>
          <a:p>
            <a:pPr marL="411480" indent="-283464" fontAlgn="auto">
              <a:spcAft>
                <a:spcPts val="0"/>
              </a:spcAft>
              <a:defRPr/>
            </a:pPr>
            <a:r>
              <a:rPr lang="en-US" b="1" dirty="0" smtClean="0">
                <a:solidFill>
                  <a:schemeClr val="accent1">
                    <a:lumMod val="50000"/>
                  </a:schemeClr>
                </a:solidFill>
                <a:latin typeface="Courier New"/>
                <a:cs typeface="Courier New"/>
              </a:rPr>
              <a:t>map </a:t>
            </a:r>
            <a:r>
              <a:rPr lang="en-US" b="1" dirty="0" err="1" smtClean="0">
                <a:solidFill>
                  <a:schemeClr val="accent1">
                    <a:lumMod val="50000"/>
                  </a:schemeClr>
                </a:solidFill>
                <a:latin typeface="Courier New"/>
                <a:cs typeface="Courier New"/>
              </a:rPr>
              <a:t>f</a:t>
            </a:r>
            <a:r>
              <a:rPr lang="en-US" b="1" dirty="0" smtClean="0">
                <a:solidFill>
                  <a:schemeClr val="accent1">
                    <a:lumMod val="50000"/>
                  </a:schemeClr>
                </a:solidFill>
                <a:latin typeface="Courier New"/>
                <a:cs typeface="Courier New"/>
              </a:rPr>
              <a:t> (</a:t>
            </a:r>
            <a:r>
              <a:rPr lang="en-US" b="1" dirty="0" err="1" smtClean="0">
                <a:solidFill>
                  <a:schemeClr val="accent1">
                    <a:lumMod val="50000"/>
                  </a:schemeClr>
                </a:solidFill>
                <a:latin typeface="Courier New"/>
                <a:cs typeface="Courier New"/>
              </a:rPr>
              <a:t>x:xs</a:t>
            </a:r>
            <a:r>
              <a:rPr lang="en-US" b="1" dirty="0" smtClean="0">
                <a:solidFill>
                  <a:schemeClr val="accent1">
                    <a:lumMod val="50000"/>
                  </a:schemeClr>
                </a:solidFill>
                <a:latin typeface="Courier New"/>
                <a:cs typeface="Courier New"/>
              </a:rPr>
              <a:t>) = </a:t>
            </a:r>
            <a:r>
              <a:rPr lang="en-US" b="1" dirty="0" err="1" smtClean="0">
                <a:solidFill>
                  <a:schemeClr val="accent1">
                    <a:lumMod val="50000"/>
                  </a:schemeClr>
                </a:solidFill>
                <a:latin typeface="Courier New"/>
                <a:cs typeface="Courier New"/>
              </a:rPr>
              <a:t>f</a:t>
            </a:r>
            <a:r>
              <a:rPr lang="en-US" b="1" dirty="0" smtClean="0">
                <a:solidFill>
                  <a:schemeClr val="accent1">
                    <a:lumMod val="50000"/>
                  </a:schemeClr>
                </a:solidFill>
                <a:latin typeface="Courier New"/>
                <a:cs typeface="Courier New"/>
              </a:rPr>
              <a:t> </a:t>
            </a:r>
            <a:r>
              <a:rPr lang="en-US" b="1" dirty="0" err="1" smtClean="0">
                <a:solidFill>
                  <a:schemeClr val="accent1">
                    <a:lumMod val="50000"/>
                  </a:schemeClr>
                </a:solidFill>
                <a:latin typeface="Courier New"/>
                <a:cs typeface="Courier New"/>
              </a:rPr>
              <a:t>x</a:t>
            </a:r>
            <a:r>
              <a:rPr lang="en-US" b="1" dirty="0" smtClean="0">
                <a:solidFill>
                  <a:schemeClr val="accent1">
                    <a:lumMod val="50000"/>
                  </a:schemeClr>
                </a:solidFill>
                <a:latin typeface="Courier New"/>
                <a:cs typeface="Courier New"/>
              </a:rPr>
              <a:t> : map </a:t>
            </a:r>
            <a:r>
              <a:rPr lang="en-US" b="1" dirty="0" err="1" smtClean="0">
                <a:solidFill>
                  <a:schemeClr val="accent1">
                    <a:lumMod val="50000"/>
                  </a:schemeClr>
                </a:solidFill>
                <a:latin typeface="Courier New"/>
                <a:cs typeface="Courier New"/>
              </a:rPr>
              <a:t>f</a:t>
            </a:r>
            <a:r>
              <a:rPr lang="en-US" b="1" dirty="0" smtClean="0">
                <a:solidFill>
                  <a:schemeClr val="accent1">
                    <a:lumMod val="50000"/>
                  </a:schemeClr>
                </a:solidFill>
                <a:latin typeface="Courier New"/>
                <a:cs typeface="Courier New"/>
              </a:rPr>
              <a:t> </a:t>
            </a:r>
            <a:r>
              <a:rPr lang="en-US" b="1" dirty="0" err="1" smtClean="0">
                <a:solidFill>
                  <a:schemeClr val="accent1">
                    <a:lumMod val="50000"/>
                  </a:schemeClr>
                </a:solidFill>
                <a:latin typeface="Courier New"/>
                <a:cs typeface="Courier New"/>
              </a:rPr>
              <a:t>xs</a:t>
            </a:r>
            <a:endParaRPr lang="en-US" b="1" dirty="0" smtClean="0">
              <a:solidFill>
                <a:schemeClr val="accent1">
                  <a:lumMod val="50000"/>
                </a:schemeClr>
              </a:solidFill>
              <a:latin typeface="Courier New"/>
              <a:cs typeface="Courier New"/>
            </a:endParaRPr>
          </a:p>
        </p:txBody>
      </p:sp>
      <p:sp>
        <p:nvSpPr>
          <p:cNvPr id="8" name="TextBox 7"/>
          <p:cNvSpPr txBox="1">
            <a:spLocks noChangeArrowheads="1"/>
          </p:cNvSpPr>
          <p:nvPr/>
        </p:nvSpPr>
        <p:spPr bwMode="auto">
          <a:xfrm>
            <a:off x="1016000" y="4564752"/>
            <a:ext cx="7531100" cy="1477328"/>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285750" indent="-285750" fontAlgn="auto">
              <a:spcAft>
                <a:spcPts val="0"/>
              </a:spcAft>
              <a:buFont typeface="Wingdings 2"/>
              <a:buNone/>
              <a:defRPr/>
            </a:pPr>
            <a:r>
              <a:rPr kumimoji="1" lang="en-US" b="1" dirty="0" smtClean="0">
                <a:solidFill>
                  <a:srgbClr val="000000"/>
                </a:solidFill>
                <a:latin typeface="Courier New"/>
                <a:cs typeface="Courier New"/>
              </a:rPr>
              <a:t>(define map </a:t>
            </a:r>
          </a:p>
          <a:p>
            <a:pPr marL="285750" indent="-285750" fontAlgn="auto">
              <a:spcAft>
                <a:spcPts val="0"/>
              </a:spcAft>
              <a:buFont typeface="Wingdings 2"/>
              <a:buNone/>
              <a:defRPr/>
            </a:pPr>
            <a:r>
              <a:rPr kumimoji="1" lang="en-US" b="1" dirty="0" smtClean="0">
                <a:solidFill>
                  <a:srgbClr val="000000"/>
                </a:solidFill>
                <a:latin typeface="Courier New"/>
                <a:cs typeface="Courier New"/>
              </a:rPr>
              <a:t>    (lambda (</a:t>
            </a:r>
            <a:r>
              <a:rPr kumimoji="1" lang="en-US" b="1" dirty="0" err="1" smtClean="0">
                <a:solidFill>
                  <a:srgbClr val="000000"/>
                </a:solidFill>
                <a:latin typeface="Courier New"/>
                <a:cs typeface="Courier New"/>
              </a:rPr>
              <a:t>f</a:t>
            </a:r>
            <a:r>
              <a:rPr kumimoji="1" lang="en-US" b="1" dirty="0" smtClean="0">
                <a:solidFill>
                  <a:srgbClr val="000000"/>
                </a:solidFill>
                <a:latin typeface="Courier New"/>
                <a:cs typeface="Courier New"/>
              </a:rPr>
              <a:t>  </a:t>
            </a:r>
            <a:r>
              <a:rPr kumimoji="1" lang="en-US" b="1" dirty="0" err="1" smtClean="0">
                <a:solidFill>
                  <a:srgbClr val="000000"/>
                </a:solidFill>
                <a:latin typeface="Courier New"/>
                <a:cs typeface="Courier New"/>
              </a:rPr>
              <a:t>xs</a:t>
            </a:r>
            <a:r>
              <a:rPr kumimoji="1" lang="en-US" b="1" dirty="0" smtClean="0">
                <a:solidFill>
                  <a:srgbClr val="000000"/>
                </a:solidFill>
                <a:latin typeface="Courier New"/>
                <a:cs typeface="Courier New"/>
              </a:rPr>
              <a:t>)</a:t>
            </a:r>
          </a:p>
          <a:p>
            <a:pPr marL="285750" indent="-285750" fontAlgn="auto">
              <a:spcAft>
                <a:spcPts val="0"/>
              </a:spcAft>
              <a:buFont typeface="Wingdings 2"/>
              <a:buNone/>
              <a:defRPr/>
            </a:pPr>
            <a:r>
              <a:rPr kumimoji="1" lang="en-US" b="1" dirty="0" smtClean="0">
                <a:solidFill>
                  <a:srgbClr val="000000"/>
                </a:solidFill>
                <a:latin typeface="Courier New"/>
                <a:cs typeface="Courier New"/>
              </a:rPr>
              <a:t>      (if   (</a:t>
            </a:r>
            <a:r>
              <a:rPr kumimoji="1" lang="en-US" b="1" dirty="0" err="1" smtClean="0">
                <a:solidFill>
                  <a:srgbClr val="000000"/>
                </a:solidFill>
                <a:latin typeface="Courier New"/>
                <a:cs typeface="Courier New"/>
              </a:rPr>
              <a:t>eq</a:t>
            </a:r>
            <a:r>
              <a:rPr kumimoji="1" lang="en-US" b="1" dirty="0" smtClean="0">
                <a:solidFill>
                  <a:srgbClr val="000000"/>
                </a:solidFill>
                <a:latin typeface="Courier New"/>
                <a:cs typeface="Courier New"/>
              </a:rPr>
              <a:t>? </a:t>
            </a:r>
            <a:r>
              <a:rPr kumimoji="1" lang="en-US" b="1" dirty="0" err="1" smtClean="0">
                <a:solidFill>
                  <a:srgbClr val="000000"/>
                </a:solidFill>
                <a:latin typeface="Courier New"/>
                <a:cs typeface="Courier New"/>
              </a:rPr>
              <a:t>xs</a:t>
            </a:r>
            <a:r>
              <a:rPr kumimoji="1" lang="en-US" b="1" dirty="0" smtClean="0">
                <a:solidFill>
                  <a:srgbClr val="000000"/>
                </a:solidFill>
                <a:latin typeface="Courier New"/>
                <a:cs typeface="Courier New"/>
              </a:rPr>
              <a:t> ())  ()</a:t>
            </a:r>
          </a:p>
          <a:p>
            <a:pPr marL="285750" indent="-285750" fontAlgn="auto">
              <a:spcAft>
                <a:spcPts val="0"/>
              </a:spcAft>
              <a:buFont typeface="Wingdings 2"/>
              <a:buNone/>
              <a:defRPr/>
            </a:pPr>
            <a:r>
              <a:rPr kumimoji="1" lang="en-US" b="1" dirty="0" smtClean="0">
                <a:solidFill>
                  <a:srgbClr val="000000"/>
                </a:solidFill>
                <a:latin typeface="Courier New"/>
                <a:cs typeface="Courier New"/>
              </a:rPr>
              <a:t>   	  (cons (</a:t>
            </a:r>
            <a:r>
              <a:rPr kumimoji="1" lang="en-US" b="1" dirty="0" err="1" smtClean="0">
                <a:solidFill>
                  <a:srgbClr val="000000"/>
                </a:solidFill>
                <a:latin typeface="Courier New"/>
                <a:cs typeface="Courier New"/>
              </a:rPr>
              <a:t>f</a:t>
            </a:r>
            <a:r>
              <a:rPr kumimoji="1" lang="en-US" b="1" dirty="0" smtClean="0">
                <a:solidFill>
                  <a:srgbClr val="000000"/>
                </a:solidFill>
                <a:latin typeface="Courier New"/>
                <a:cs typeface="Courier New"/>
              </a:rPr>
              <a:t>  (car </a:t>
            </a:r>
            <a:r>
              <a:rPr kumimoji="1" lang="en-US" b="1" dirty="0" err="1" smtClean="0">
                <a:solidFill>
                  <a:srgbClr val="000000"/>
                </a:solidFill>
                <a:latin typeface="Courier New"/>
                <a:cs typeface="Courier New"/>
              </a:rPr>
              <a:t>xs</a:t>
            </a:r>
            <a:r>
              <a:rPr kumimoji="1" lang="en-US" b="1" dirty="0" smtClean="0">
                <a:solidFill>
                  <a:srgbClr val="000000"/>
                </a:solidFill>
                <a:latin typeface="Courier New"/>
                <a:cs typeface="Courier New"/>
              </a:rPr>
              <a:t>))  (map </a:t>
            </a:r>
            <a:r>
              <a:rPr kumimoji="1" lang="en-US" b="1" dirty="0" err="1" smtClean="0">
                <a:solidFill>
                  <a:srgbClr val="000000"/>
                </a:solidFill>
                <a:latin typeface="Courier New"/>
                <a:cs typeface="Courier New"/>
              </a:rPr>
              <a:t>f</a:t>
            </a:r>
            <a:r>
              <a:rPr kumimoji="1" lang="en-US" b="1" dirty="0" smtClean="0">
                <a:solidFill>
                  <a:srgbClr val="000000"/>
                </a:solidFill>
                <a:latin typeface="Courier New"/>
                <a:cs typeface="Courier New"/>
              </a:rPr>
              <a:t>  (</a:t>
            </a:r>
            <a:r>
              <a:rPr kumimoji="1" lang="en-US" b="1" dirty="0" err="1" smtClean="0">
                <a:solidFill>
                  <a:srgbClr val="000000"/>
                </a:solidFill>
                <a:latin typeface="Courier New"/>
                <a:cs typeface="Courier New"/>
              </a:rPr>
              <a:t>cdr</a:t>
            </a:r>
            <a:r>
              <a:rPr kumimoji="1" lang="en-US" b="1" dirty="0" smtClean="0">
                <a:solidFill>
                  <a:srgbClr val="000000"/>
                </a:solidFill>
                <a:latin typeface="Courier New"/>
                <a:cs typeface="Courier New"/>
              </a:rPr>
              <a:t> </a:t>
            </a:r>
            <a:r>
              <a:rPr kumimoji="1" lang="en-US" b="1" dirty="0" err="1" smtClean="0">
                <a:solidFill>
                  <a:srgbClr val="000000"/>
                </a:solidFill>
                <a:latin typeface="Courier New"/>
                <a:cs typeface="Courier New"/>
              </a:rPr>
              <a:t>xs</a:t>
            </a:r>
            <a:r>
              <a:rPr kumimoji="1" lang="en-US" b="1" dirty="0" smtClean="0">
                <a:solidFill>
                  <a:srgbClr val="000000"/>
                </a:solidFill>
                <a:latin typeface="Courier New"/>
                <a:cs typeface="Courier New"/>
              </a:rPr>
              <a:t>)))</a:t>
            </a:r>
          </a:p>
          <a:p>
            <a:pPr marL="285750" indent="-285750" fontAlgn="auto">
              <a:spcAft>
                <a:spcPts val="0"/>
              </a:spcAft>
              <a:buFont typeface="Wingdings 2"/>
              <a:buNone/>
              <a:defRPr/>
            </a:pPr>
            <a:r>
              <a:rPr kumimoji="1" lang="en-US" b="1" dirty="0" smtClean="0">
                <a:solidFill>
                  <a:srgbClr val="000000"/>
                </a:solidFill>
                <a:latin typeface="Courier New"/>
                <a:cs typeface="Courier New"/>
              </a:rPr>
              <a:t>   )))</a:t>
            </a:r>
          </a:p>
        </p:txBody>
      </p:sp>
      <p:sp>
        <p:nvSpPr>
          <p:cNvPr id="9" name="Rectangle 8"/>
          <p:cNvSpPr>
            <a:spLocks noChangeArrowheads="1"/>
          </p:cNvSpPr>
          <p:nvPr/>
        </p:nvSpPr>
        <p:spPr bwMode="auto">
          <a:xfrm>
            <a:off x="1041400" y="3022600"/>
            <a:ext cx="7467600" cy="553998"/>
          </a:xfrm>
          <a:prstGeom prst="rect">
            <a:avLst/>
          </a:prstGeom>
          <a:solidFill>
            <a:schemeClr val="bg1"/>
          </a:solidFill>
          <a:ln w="9525">
            <a:noFill/>
            <a:miter lim="800000"/>
            <a:headEnd/>
            <a:tailEnd/>
          </a:ln>
          <a:effectLst/>
        </p:spPr>
        <p:txBody>
          <a:bodyPr wrap="square" lIns="91440" tIns="45720" bIns="45720" anchor="ctr">
            <a:prstTxWarp prst="textNoShape">
              <a:avLst/>
            </a:prstTxWarp>
            <a:spAutoFit/>
          </a:bodyPr>
          <a:lstStyle/>
          <a:p>
            <a:pPr marL="100013" lvl="1">
              <a:lnSpc>
                <a:spcPct val="160000"/>
              </a:lnSpc>
              <a:spcAft>
                <a:spcPts val="4800"/>
              </a:spcAft>
            </a:pPr>
            <a:r>
              <a:rPr kumimoji="1" lang="en-US" sz="2000" b="1" dirty="0" smtClean="0">
                <a:solidFill>
                  <a:srgbClr val="000000"/>
                </a:solidFill>
                <a:latin typeface="Courier New"/>
                <a:ea typeface="Chalkboard"/>
                <a:cs typeface="Courier New"/>
              </a:rPr>
              <a:t>map (\</a:t>
            </a:r>
            <a:r>
              <a:rPr kumimoji="1" lang="en-US" sz="2000" b="1" dirty="0" err="1" smtClean="0">
                <a:solidFill>
                  <a:srgbClr val="000000"/>
                </a:solidFill>
                <a:latin typeface="Courier New"/>
                <a:ea typeface="Chalkboard"/>
                <a:cs typeface="Courier New"/>
              </a:rPr>
              <a:t>x</a:t>
            </a:r>
            <a:r>
              <a:rPr kumimoji="1" lang="en-US" sz="2000" b="1" dirty="0" smtClean="0">
                <a:solidFill>
                  <a:srgbClr val="000000"/>
                </a:solidFill>
                <a:latin typeface="Courier New"/>
                <a:ea typeface="Chalkboard"/>
                <a:cs typeface="Courier New"/>
              </a:rPr>
              <a:t> -&gt; x+1) [1,2,3]               [2,3,4]</a:t>
            </a:r>
            <a:endParaRPr kumimoji="1" lang="en-US" sz="2000" b="1" dirty="0">
              <a:solidFill>
                <a:srgbClr val="000000"/>
              </a:solidFill>
              <a:latin typeface="Courier New"/>
              <a:ea typeface="Chalkboard"/>
              <a:cs typeface="Courier New"/>
            </a:endParaRPr>
          </a:p>
        </p:txBody>
      </p:sp>
      <p:sp>
        <p:nvSpPr>
          <p:cNvPr id="54278" name="AutoShape 4"/>
          <p:cNvSpPr>
            <a:spLocks noChangeArrowheads="1"/>
          </p:cNvSpPr>
          <p:nvPr/>
        </p:nvSpPr>
        <p:spPr bwMode="auto">
          <a:xfrm>
            <a:off x="5694413" y="3187700"/>
            <a:ext cx="583933" cy="304800"/>
          </a:xfrm>
          <a:prstGeom prst="rightArrow">
            <a:avLst>
              <a:gd name="adj1" fmla="val 50000"/>
              <a:gd name="adj2" fmla="val 43750"/>
            </a:avLst>
          </a:prstGeom>
          <a:solidFill>
            <a:schemeClr val="hlink"/>
          </a:solidFill>
          <a:ln w="9525">
            <a:solidFill>
              <a:schemeClr val="tx1"/>
            </a:solidFill>
            <a:miter lim="800000"/>
            <a:headEnd/>
            <a:tailEnd/>
          </a:ln>
        </p:spPr>
        <p:txBody>
          <a:bodyPr wrap="none" anchor="ctr">
            <a:prstTxWarp prst="textNoShape">
              <a:avLst/>
            </a:prstTxWarp>
          </a:bodyPr>
          <a:lstStyle/>
          <a:p>
            <a:endParaRPr lang="en-US">
              <a:latin typeface="Book Antiqu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00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00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00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US" smtClean="0"/>
              <a:t>Untyped Lambda Calculus</a:t>
            </a:r>
          </a:p>
        </p:txBody>
      </p:sp>
      <p:sp>
        <p:nvSpPr>
          <p:cNvPr id="33795" name="Rectangle 3"/>
          <p:cNvSpPr>
            <a:spLocks noGrp="1" noChangeArrowheads="1"/>
          </p:cNvSpPr>
          <p:nvPr>
            <p:ph type="subTitle" idx="1"/>
          </p:nvPr>
        </p:nvSpPr>
        <p:spPr/>
        <p:txBody>
          <a:bodyPr/>
          <a:lstStyle/>
          <a:p>
            <a:r>
              <a:rPr lang="en-US" dirty="0" smtClean="0">
                <a:solidFill>
                  <a:schemeClr val="tx1"/>
                </a:solidFill>
                <a:cs typeface="Times New Roman" pitchFamily="18" charset="0"/>
              </a:rPr>
              <a:t>Chapter 5</a:t>
            </a:r>
          </a:p>
          <a:p>
            <a:r>
              <a:rPr lang="en-US" dirty="0" smtClean="0">
                <a:solidFill>
                  <a:schemeClr val="tx1"/>
                </a:solidFill>
                <a:cs typeface="Times New Roman" pitchFamily="18" charset="0"/>
              </a:rPr>
              <a:t>Benjamin Pierce</a:t>
            </a:r>
          </a:p>
          <a:p>
            <a:r>
              <a:rPr lang="en-US" dirty="0" smtClean="0">
                <a:solidFill>
                  <a:schemeClr val="tx1"/>
                </a:solidFill>
                <a:cs typeface="Times New Roman" pitchFamily="18" charset="0"/>
              </a:rPr>
              <a:t>Types and Programming Languages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More Functions on Lists	</a:t>
            </a:r>
            <a:endParaRPr lang="en-US" dirty="0"/>
          </a:p>
        </p:txBody>
      </p:sp>
      <p:sp>
        <p:nvSpPr>
          <p:cNvPr id="52227" name="Rectangle 3"/>
          <p:cNvSpPr>
            <a:spLocks noGrp="1" noChangeArrowheads="1"/>
          </p:cNvSpPr>
          <p:nvPr>
            <p:ph idx="1"/>
          </p:nvPr>
        </p:nvSpPr>
        <p:spPr/>
        <p:txBody>
          <a:bodyPr>
            <a:normAutofit lnSpcReduction="10000"/>
          </a:bodyPr>
          <a:lstStyle/>
          <a:p>
            <a:r>
              <a:rPr lang="en-US" dirty="0" smtClean="0"/>
              <a:t>Append lists</a:t>
            </a:r>
          </a:p>
          <a:p>
            <a:pPr lvl="1"/>
            <a:r>
              <a:rPr lang="en-US" dirty="0" smtClean="0"/>
              <a:t> </a:t>
            </a:r>
          </a:p>
          <a:p>
            <a:pPr lvl="1"/>
            <a:r>
              <a:rPr lang="en-US" dirty="0" smtClean="0"/>
              <a:t> </a:t>
            </a:r>
          </a:p>
          <a:p>
            <a:r>
              <a:rPr lang="en-US" dirty="0" smtClean="0"/>
              <a:t>Reverse a list</a:t>
            </a:r>
          </a:p>
          <a:p>
            <a:pPr lvl="1"/>
            <a:r>
              <a:rPr lang="en-US" dirty="0" smtClean="0"/>
              <a:t> </a:t>
            </a:r>
          </a:p>
          <a:p>
            <a:pPr lvl="1"/>
            <a:r>
              <a:rPr lang="en-US" dirty="0" smtClean="0"/>
              <a:t> </a:t>
            </a:r>
          </a:p>
          <a:p>
            <a:r>
              <a:rPr lang="en-US" dirty="0" smtClean="0"/>
              <a:t>Questions</a:t>
            </a:r>
          </a:p>
          <a:p>
            <a:pPr lvl="1"/>
            <a:r>
              <a:rPr lang="en-US" dirty="0" smtClean="0"/>
              <a:t>How efficient is reverse?</a:t>
            </a:r>
          </a:p>
          <a:p>
            <a:pPr lvl="1"/>
            <a:r>
              <a:rPr lang="en-US" dirty="0" smtClean="0"/>
              <a:t>Can it be done with only one pass through list?</a:t>
            </a:r>
            <a:endParaRPr lang="en-US" dirty="0"/>
          </a:p>
        </p:txBody>
      </p:sp>
      <p:sp>
        <p:nvSpPr>
          <p:cNvPr id="4" name="TextBox 3"/>
          <p:cNvSpPr txBox="1">
            <a:spLocks noChangeArrowheads="1"/>
          </p:cNvSpPr>
          <p:nvPr/>
        </p:nvSpPr>
        <p:spPr bwMode="auto">
          <a:xfrm>
            <a:off x="925282" y="2222500"/>
            <a:ext cx="75184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append ([], </a:t>
            </a:r>
            <a:r>
              <a:rPr lang="en-US" b="1" dirty="0" err="1" smtClean="0">
                <a:solidFill>
                  <a:srgbClr val="000000"/>
                </a:solidFill>
                <a:latin typeface="Courier New"/>
                <a:cs typeface="Courier New"/>
              </a:rPr>
              <a:t>ys</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ys</a:t>
            </a:r>
            <a:endParaRPr lang="en-US" b="1" dirty="0" smtClean="0">
              <a:solidFill>
                <a:srgbClr val="000000"/>
              </a:solidFill>
              <a:latin typeface="Courier New"/>
              <a:cs typeface="Courier New"/>
            </a:endParaRPr>
          </a:p>
          <a:p>
            <a:r>
              <a:rPr lang="en-US" b="1" dirty="0" smtClean="0">
                <a:solidFill>
                  <a:srgbClr val="000000"/>
                </a:solidFill>
                <a:latin typeface="Courier New"/>
                <a:cs typeface="Courier New"/>
              </a:rPr>
              <a:t>append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ys</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append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ys</a:t>
            </a:r>
            <a:r>
              <a:rPr lang="en-US" b="1" dirty="0" smtClean="0">
                <a:solidFill>
                  <a:srgbClr val="000000"/>
                </a:solidFill>
                <a:latin typeface="Courier New"/>
                <a:cs typeface="Courier New"/>
              </a:rPr>
              <a:t>)</a:t>
            </a:r>
          </a:p>
        </p:txBody>
      </p:sp>
      <p:sp>
        <p:nvSpPr>
          <p:cNvPr id="5" name="TextBox 4"/>
          <p:cNvSpPr txBox="1">
            <a:spLocks noChangeArrowheads="1"/>
          </p:cNvSpPr>
          <p:nvPr/>
        </p:nvSpPr>
        <p:spPr bwMode="auto">
          <a:xfrm>
            <a:off x="936168" y="3721098"/>
            <a:ext cx="75184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reverse [] = []</a:t>
            </a:r>
          </a:p>
          <a:p>
            <a:r>
              <a:rPr lang="en-US" b="1" dirty="0" smtClean="0">
                <a:solidFill>
                  <a:srgbClr val="000000"/>
                </a:solidFill>
                <a:latin typeface="Courier New"/>
                <a:cs typeface="Courier New"/>
              </a:rPr>
              <a:t>reverse (</a:t>
            </a:r>
            <a:r>
              <a:rPr lang="en-US" b="1" dirty="0" err="1" smtClean="0">
                <a:solidFill>
                  <a:srgbClr val="000000"/>
                </a:solidFill>
                <a:latin typeface="Courier New"/>
                <a:cs typeface="Courier New"/>
              </a:rPr>
              <a:t>x:xs</a:t>
            </a:r>
            <a:r>
              <a:rPr lang="en-US" b="1" dirty="0" smtClean="0">
                <a:solidFill>
                  <a:srgbClr val="000000"/>
                </a:solidFill>
                <a:latin typeface="Courier New"/>
                <a:cs typeface="Courier New"/>
              </a:rPr>
              <a:t>) = (reverse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dirty="0">
                <a:ea typeface="+mj-ea"/>
                <a:cs typeface="+mj-cs"/>
              </a:rPr>
              <a:t>More</a:t>
            </a:r>
            <a:r>
              <a:rPr lang="en-US" dirty="0" smtClean="0">
                <a:ea typeface="+mj-ea"/>
                <a:cs typeface="+mj-cs"/>
              </a:rPr>
              <a:t> Efficient Reverse</a:t>
            </a:r>
            <a:endParaRPr lang="en-US" dirty="0">
              <a:ea typeface="+mj-ea"/>
              <a:cs typeface="+mj-cs"/>
            </a:endParaRPr>
          </a:p>
        </p:txBody>
      </p:sp>
      <p:grpSp>
        <p:nvGrpSpPr>
          <p:cNvPr id="2" name="Group 20"/>
          <p:cNvGrpSpPr>
            <a:grpSpLocks/>
          </p:cNvGrpSpPr>
          <p:nvPr/>
        </p:nvGrpSpPr>
        <p:grpSpPr bwMode="auto">
          <a:xfrm>
            <a:off x="1143000" y="3984148"/>
            <a:ext cx="1095375" cy="1676400"/>
            <a:chOff x="672" y="3072"/>
            <a:chExt cx="960" cy="1056"/>
          </a:xfrm>
        </p:grpSpPr>
        <p:sp>
          <p:nvSpPr>
            <p:cNvPr id="56348" name="Rectangle 4"/>
            <p:cNvSpPr>
              <a:spLocks noChangeArrowheads="1"/>
            </p:cNvSpPr>
            <p:nvPr/>
          </p:nvSpPr>
          <p:spPr bwMode="auto">
            <a:xfrm>
              <a:off x="672" y="3072"/>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1</a:t>
              </a:r>
            </a:p>
          </p:txBody>
        </p:sp>
        <p:sp>
          <p:nvSpPr>
            <p:cNvPr id="56349" name="Rectangle 5"/>
            <p:cNvSpPr>
              <a:spLocks noChangeArrowheads="1"/>
            </p:cNvSpPr>
            <p:nvPr/>
          </p:nvSpPr>
          <p:spPr bwMode="auto">
            <a:xfrm>
              <a:off x="672" y="3360"/>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2</a:t>
              </a:r>
            </a:p>
          </p:txBody>
        </p:sp>
        <p:sp>
          <p:nvSpPr>
            <p:cNvPr id="56350" name="Rectangle 6"/>
            <p:cNvSpPr>
              <a:spLocks noChangeArrowheads="1"/>
            </p:cNvSpPr>
            <p:nvPr/>
          </p:nvSpPr>
          <p:spPr bwMode="auto">
            <a:xfrm>
              <a:off x="672" y="3648"/>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3</a:t>
              </a:r>
            </a:p>
          </p:txBody>
        </p:sp>
        <p:sp>
          <p:nvSpPr>
            <p:cNvPr id="56351" name="Rectangle 7"/>
            <p:cNvSpPr>
              <a:spLocks noChangeArrowheads="1"/>
            </p:cNvSpPr>
            <p:nvPr/>
          </p:nvSpPr>
          <p:spPr bwMode="auto">
            <a:xfrm>
              <a:off x="672" y="3936"/>
              <a:ext cx="432"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sp>
          <p:nvSpPr>
            <p:cNvPr id="56352" name="Rectangle 9"/>
            <p:cNvSpPr>
              <a:spLocks noChangeArrowheads="1"/>
            </p:cNvSpPr>
            <p:nvPr/>
          </p:nvSpPr>
          <p:spPr bwMode="auto">
            <a:xfrm>
              <a:off x="1200" y="3936"/>
              <a:ext cx="432"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grpSp>
      <p:grpSp>
        <p:nvGrpSpPr>
          <p:cNvPr id="3" name="Group 26"/>
          <p:cNvGrpSpPr>
            <a:grpSpLocks/>
          </p:cNvGrpSpPr>
          <p:nvPr/>
        </p:nvGrpSpPr>
        <p:grpSpPr bwMode="auto">
          <a:xfrm>
            <a:off x="2481263" y="4441348"/>
            <a:ext cx="1676400" cy="1219200"/>
            <a:chOff x="1680" y="3360"/>
            <a:chExt cx="1488" cy="768"/>
          </a:xfrm>
        </p:grpSpPr>
        <p:grpSp>
          <p:nvGrpSpPr>
            <p:cNvPr id="56341" name="Group 21"/>
            <p:cNvGrpSpPr>
              <a:grpSpLocks/>
            </p:cNvGrpSpPr>
            <p:nvPr/>
          </p:nvGrpSpPr>
          <p:grpSpPr bwMode="auto">
            <a:xfrm>
              <a:off x="2208" y="3360"/>
              <a:ext cx="960" cy="768"/>
              <a:chOff x="2208" y="3360"/>
              <a:chExt cx="960" cy="768"/>
            </a:xfrm>
          </p:grpSpPr>
          <p:sp>
            <p:nvSpPr>
              <p:cNvPr id="56343" name="Rectangle 10"/>
              <p:cNvSpPr>
                <a:spLocks noChangeArrowheads="1"/>
              </p:cNvSpPr>
              <p:nvPr/>
            </p:nvSpPr>
            <p:spPr bwMode="auto">
              <a:xfrm>
                <a:off x="2736" y="3648"/>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1</a:t>
                </a:r>
              </a:p>
            </p:txBody>
          </p:sp>
          <p:sp>
            <p:nvSpPr>
              <p:cNvPr id="56344" name="Rectangle 11"/>
              <p:cNvSpPr>
                <a:spLocks noChangeArrowheads="1"/>
              </p:cNvSpPr>
              <p:nvPr/>
            </p:nvSpPr>
            <p:spPr bwMode="auto">
              <a:xfrm>
                <a:off x="2208" y="3360"/>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dirty="0">
                    <a:latin typeface="+mn-lt"/>
                  </a:rPr>
                  <a:t>2</a:t>
                </a:r>
              </a:p>
            </p:txBody>
          </p:sp>
          <p:sp>
            <p:nvSpPr>
              <p:cNvPr id="56345" name="Rectangle 12"/>
              <p:cNvSpPr>
                <a:spLocks noChangeArrowheads="1"/>
              </p:cNvSpPr>
              <p:nvPr/>
            </p:nvSpPr>
            <p:spPr bwMode="auto">
              <a:xfrm>
                <a:off x="2208" y="3648"/>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3</a:t>
                </a:r>
              </a:p>
            </p:txBody>
          </p:sp>
          <p:sp>
            <p:nvSpPr>
              <p:cNvPr id="56346" name="Rectangle 13"/>
              <p:cNvSpPr>
                <a:spLocks noChangeArrowheads="1"/>
              </p:cNvSpPr>
              <p:nvPr/>
            </p:nvSpPr>
            <p:spPr bwMode="auto">
              <a:xfrm>
                <a:off x="2208" y="3936"/>
                <a:ext cx="432"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sp>
            <p:nvSpPr>
              <p:cNvPr id="56347" name="Rectangle 14"/>
              <p:cNvSpPr>
                <a:spLocks noChangeArrowheads="1"/>
              </p:cNvSpPr>
              <p:nvPr/>
            </p:nvSpPr>
            <p:spPr bwMode="auto">
              <a:xfrm>
                <a:off x="2736" y="3936"/>
                <a:ext cx="432"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grpSp>
        <p:sp>
          <p:nvSpPr>
            <p:cNvPr id="56342" name="AutoShape 23"/>
            <p:cNvSpPr>
              <a:spLocks noChangeArrowheads="1"/>
            </p:cNvSpPr>
            <p:nvPr/>
          </p:nvSpPr>
          <p:spPr bwMode="auto">
            <a:xfrm>
              <a:off x="1680" y="3504"/>
              <a:ext cx="288" cy="144"/>
            </a:xfrm>
            <a:prstGeom prst="rightArrow">
              <a:avLst>
                <a:gd name="adj1" fmla="val 50000"/>
                <a:gd name="adj2" fmla="val 50000"/>
              </a:avLst>
            </a:prstGeom>
            <a:solidFill>
              <a:schemeClr val="hlink"/>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grpSp>
      <p:grpSp>
        <p:nvGrpSpPr>
          <p:cNvPr id="5" name="Group 27"/>
          <p:cNvGrpSpPr>
            <a:grpSpLocks/>
          </p:cNvGrpSpPr>
          <p:nvPr/>
        </p:nvGrpSpPr>
        <p:grpSpPr bwMode="auto">
          <a:xfrm>
            <a:off x="4568825" y="4441348"/>
            <a:ext cx="1524000" cy="1219200"/>
            <a:chOff x="3360" y="3360"/>
            <a:chExt cx="1392" cy="768"/>
          </a:xfrm>
        </p:grpSpPr>
        <p:grpSp>
          <p:nvGrpSpPr>
            <p:cNvPr id="56334" name="Group 22"/>
            <p:cNvGrpSpPr>
              <a:grpSpLocks/>
            </p:cNvGrpSpPr>
            <p:nvPr/>
          </p:nvGrpSpPr>
          <p:grpSpPr bwMode="auto">
            <a:xfrm>
              <a:off x="3792" y="3360"/>
              <a:ext cx="960" cy="768"/>
              <a:chOff x="3792" y="3360"/>
              <a:chExt cx="960" cy="768"/>
            </a:xfrm>
          </p:grpSpPr>
          <p:sp>
            <p:nvSpPr>
              <p:cNvPr id="56336" name="Rectangle 15"/>
              <p:cNvSpPr>
                <a:spLocks noChangeArrowheads="1"/>
              </p:cNvSpPr>
              <p:nvPr/>
            </p:nvSpPr>
            <p:spPr bwMode="auto">
              <a:xfrm>
                <a:off x="4320" y="3648"/>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1</a:t>
                </a:r>
              </a:p>
            </p:txBody>
          </p:sp>
          <p:sp>
            <p:nvSpPr>
              <p:cNvPr id="56337" name="Rectangle 16"/>
              <p:cNvSpPr>
                <a:spLocks noChangeArrowheads="1"/>
              </p:cNvSpPr>
              <p:nvPr/>
            </p:nvSpPr>
            <p:spPr bwMode="auto">
              <a:xfrm>
                <a:off x="4320" y="3360"/>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2</a:t>
                </a:r>
              </a:p>
            </p:txBody>
          </p:sp>
          <p:sp>
            <p:nvSpPr>
              <p:cNvPr id="56338" name="Rectangle 17"/>
              <p:cNvSpPr>
                <a:spLocks noChangeArrowheads="1"/>
              </p:cNvSpPr>
              <p:nvPr/>
            </p:nvSpPr>
            <p:spPr bwMode="auto">
              <a:xfrm>
                <a:off x="3792" y="3648"/>
                <a:ext cx="432"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dirty="0">
                    <a:latin typeface="+mn-lt"/>
                  </a:rPr>
                  <a:t>3</a:t>
                </a:r>
              </a:p>
            </p:txBody>
          </p:sp>
          <p:sp>
            <p:nvSpPr>
              <p:cNvPr id="56339" name="Rectangle 18"/>
              <p:cNvSpPr>
                <a:spLocks noChangeArrowheads="1"/>
              </p:cNvSpPr>
              <p:nvPr/>
            </p:nvSpPr>
            <p:spPr bwMode="auto">
              <a:xfrm>
                <a:off x="3792" y="3936"/>
                <a:ext cx="432"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sp>
            <p:nvSpPr>
              <p:cNvPr id="56340" name="Rectangle 19"/>
              <p:cNvSpPr>
                <a:spLocks noChangeArrowheads="1"/>
              </p:cNvSpPr>
              <p:nvPr/>
            </p:nvSpPr>
            <p:spPr bwMode="auto">
              <a:xfrm>
                <a:off x="4320" y="3936"/>
                <a:ext cx="432"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grpSp>
        <p:sp>
          <p:nvSpPr>
            <p:cNvPr id="56335" name="AutoShape 25"/>
            <p:cNvSpPr>
              <a:spLocks noChangeArrowheads="1"/>
            </p:cNvSpPr>
            <p:nvPr/>
          </p:nvSpPr>
          <p:spPr bwMode="auto">
            <a:xfrm>
              <a:off x="3360" y="3504"/>
              <a:ext cx="288" cy="144"/>
            </a:xfrm>
            <a:prstGeom prst="rightArrow">
              <a:avLst>
                <a:gd name="adj1" fmla="val 50000"/>
                <a:gd name="adj2" fmla="val 50000"/>
              </a:avLst>
            </a:prstGeom>
            <a:solidFill>
              <a:schemeClr val="hlink"/>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grpSp>
      <p:grpSp>
        <p:nvGrpSpPr>
          <p:cNvPr id="7" name="Group 36"/>
          <p:cNvGrpSpPr>
            <a:grpSpLocks/>
          </p:cNvGrpSpPr>
          <p:nvPr/>
        </p:nvGrpSpPr>
        <p:grpSpPr bwMode="auto">
          <a:xfrm>
            <a:off x="6505575" y="3984148"/>
            <a:ext cx="1524000" cy="1676400"/>
            <a:chOff x="4176" y="3072"/>
            <a:chExt cx="960" cy="1056"/>
          </a:xfrm>
        </p:grpSpPr>
        <p:sp>
          <p:nvSpPr>
            <p:cNvPr id="56328" name="Rectangle 30"/>
            <p:cNvSpPr>
              <a:spLocks noChangeArrowheads="1"/>
            </p:cNvSpPr>
            <p:nvPr/>
          </p:nvSpPr>
          <p:spPr bwMode="auto">
            <a:xfrm>
              <a:off x="4838" y="3648"/>
              <a:ext cx="298"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1</a:t>
              </a:r>
            </a:p>
          </p:txBody>
        </p:sp>
        <p:sp>
          <p:nvSpPr>
            <p:cNvPr id="56329" name="Rectangle 31"/>
            <p:cNvSpPr>
              <a:spLocks noChangeArrowheads="1"/>
            </p:cNvSpPr>
            <p:nvPr/>
          </p:nvSpPr>
          <p:spPr bwMode="auto">
            <a:xfrm>
              <a:off x="4838" y="3360"/>
              <a:ext cx="298"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2</a:t>
              </a:r>
            </a:p>
          </p:txBody>
        </p:sp>
        <p:sp>
          <p:nvSpPr>
            <p:cNvPr id="56330" name="Rectangle 32"/>
            <p:cNvSpPr>
              <a:spLocks noChangeArrowheads="1"/>
            </p:cNvSpPr>
            <p:nvPr/>
          </p:nvSpPr>
          <p:spPr bwMode="auto">
            <a:xfrm>
              <a:off x="4838" y="3072"/>
              <a:ext cx="298" cy="288"/>
            </a:xfrm>
            <a:prstGeom prst="rect">
              <a:avLst/>
            </a:prstGeom>
            <a:solidFill>
              <a:schemeClr val="accent4">
                <a:lumMod val="20000"/>
                <a:lumOff val="80000"/>
              </a:schemeClr>
            </a:solidFill>
            <a:ln w="9525">
              <a:solidFill>
                <a:schemeClr val="tx1"/>
              </a:solidFill>
              <a:miter lim="800000"/>
              <a:headEnd/>
              <a:tailEnd/>
            </a:ln>
          </p:spPr>
          <p:txBody>
            <a:bodyPr wrap="none" anchor="ctr">
              <a:prstTxWarp prst="textNoShape">
                <a:avLst/>
              </a:prstTxWarp>
            </a:bodyPr>
            <a:lstStyle/>
            <a:p>
              <a:pPr algn="ctr"/>
              <a:r>
                <a:rPr lang="en-US">
                  <a:latin typeface="+mn-lt"/>
                </a:rPr>
                <a:t>3</a:t>
              </a:r>
            </a:p>
          </p:txBody>
        </p:sp>
        <p:sp>
          <p:nvSpPr>
            <p:cNvPr id="56331" name="Rectangle 33"/>
            <p:cNvSpPr>
              <a:spLocks noChangeArrowheads="1"/>
            </p:cNvSpPr>
            <p:nvPr/>
          </p:nvSpPr>
          <p:spPr bwMode="auto">
            <a:xfrm>
              <a:off x="4474" y="3936"/>
              <a:ext cx="298"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sp>
          <p:nvSpPr>
            <p:cNvPr id="56332" name="Rectangle 34"/>
            <p:cNvSpPr>
              <a:spLocks noChangeArrowheads="1"/>
            </p:cNvSpPr>
            <p:nvPr/>
          </p:nvSpPr>
          <p:spPr bwMode="auto">
            <a:xfrm>
              <a:off x="4838" y="3936"/>
              <a:ext cx="298" cy="192"/>
            </a:xfrm>
            <a:prstGeom prst="rect">
              <a:avLst/>
            </a:prstGeom>
            <a:solidFill>
              <a:schemeClr val="tx1"/>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sp>
          <p:nvSpPr>
            <p:cNvPr id="56333" name="AutoShape 35"/>
            <p:cNvSpPr>
              <a:spLocks noChangeArrowheads="1"/>
            </p:cNvSpPr>
            <p:nvPr/>
          </p:nvSpPr>
          <p:spPr bwMode="auto">
            <a:xfrm>
              <a:off x="4176" y="3504"/>
              <a:ext cx="199" cy="144"/>
            </a:xfrm>
            <a:prstGeom prst="rightArrow">
              <a:avLst>
                <a:gd name="adj1" fmla="val 50000"/>
                <a:gd name="adj2" fmla="val 34549"/>
              </a:avLst>
            </a:prstGeom>
            <a:solidFill>
              <a:schemeClr val="hlink"/>
            </a:solidFill>
            <a:ln w="9525">
              <a:solidFill>
                <a:schemeClr val="tx1"/>
              </a:solidFill>
              <a:miter lim="800000"/>
              <a:headEnd/>
              <a:tailEnd/>
            </a:ln>
          </p:spPr>
          <p:txBody>
            <a:bodyPr wrap="none" anchor="ctr">
              <a:prstTxWarp prst="textNoShape">
                <a:avLst/>
              </a:prstTxWarp>
            </a:bodyPr>
            <a:lstStyle/>
            <a:p>
              <a:pPr algn="ctr"/>
              <a:endParaRPr lang="en-US">
                <a:latin typeface="+mn-lt"/>
              </a:endParaRPr>
            </a:p>
          </p:txBody>
        </p:sp>
      </p:grpSp>
      <p:sp>
        <p:nvSpPr>
          <p:cNvPr id="33" name="TextBox 32"/>
          <p:cNvSpPr txBox="1">
            <a:spLocks noChangeArrowheads="1"/>
          </p:cNvSpPr>
          <p:nvPr/>
        </p:nvSpPr>
        <p:spPr bwMode="auto">
          <a:xfrm>
            <a:off x="1016000" y="1768922"/>
            <a:ext cx="7099300" cy="1200329"/>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reverse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a:t>
            </a:r>
          </a:p>
          <a:p>
            <a:r>
              <a:rPr lang="en-US" b="1" dirty="0" smtClean="0">
                <a:solidFill>
                  <a:srgbClr val="000000"/>
                </a:solidFill>
                <a:latin typeface="Courier New"/>
                <a:cs typeface="Courier New"/>
              </a:rPr>
              <a:t>    let rev ( [], </a:t>
            </a:r>
            <a:r>
              <a:rPr lang="en-US" b="1" dirty="0" err="1" smtClean="0">
                <a:solidFill>
                  <a:srgbClr val="000000"/>
                </a:solidFill>
                <a:latin typeface="Courier New"/>
                <a:cs typeface="Courier New"/>
              </a:rPr>
              <a:t>accum</a:t>
            </a:r>
            <a:r>
              <a:rPr lang="en-US" b="1" dirty="0" smtClean="0">
                <a:solidFill>
                  <a:srgbClr val="000000"/>
                </a:solidFill>
                <a:latin typeface="Courier New"/>
                <a:cs typeface="Courier New"/>
              </a:rPr>
              <a:t> ) = </a:t>
            </a:r>
            <a:r>
              <a:rPr lang="en-US" b="1" dirty="0" err="1" smtClean="0">
                <a:solidFill>
                  <a:srgbClr val="000000"/>
                </a:solidFill>
                <a:latin typeface="Courier New"/>
                <a:cs typeface="Courier New"/>
              </a:rPr>
              <a:t>accum</a:t>
            </a:r>
            <a:endParaRPr lang="en-US" b="1" dirty="0" smtClean="0">
              <a:solidFill>
                <a:srgbClr val="000000"/>
              </a:solidFill>
              <a:latin typeface="Courier New"/>
              <a:cs typeface="Courier New"/>
            </a:endParaRPr>
          </a:p>
          <a:p>
            <a:r>
              <a:rPr lang="en-US" b="1" dirty="0" smtClean="0">
                <a:solidFill>
                  <a:srgbClr val="000000"/>
                </a:solidFill>
                <a:latin typeface="Courier New"/>
                <a:cs typeface="Courier New"/>
              </a:rPr>
              <a:t>         rev ( </a:t>
            </a:r>
            <a:r>
              <a:rPr lang="en-US" b="1" dirty="0" err="1" smtClean="0">
                <a:solidFill>
                  <a:srgbClr val="000000"/>
                </a:solidFill>
                <a:latin typeface="Courier New"/>
                <a:cs typeface="Courier New"/>
              </a:rPr>
              <a:t>y:ys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accum</a:t>
            </a:r>
            <a:r>
              <a:rPr lang="en-US" b="1" dirty="0" smtClean="0">
                <a:solidFill>
                  <a:srgbClr val="000000"/>
                </a:solidFill>
                <a:latin typeface="Courier New"/>
                <a:cs typeface="Courier New"/>
              </a:rPr>
              <a:t> ) = rev ( </a:t>
            </a:r>
            <a:r>
              <a:rPr lang="en-US" b="1" dirty="0" err="1" smtClean="0">
                <a:solidFill>
                  <a:srgbClr val="000000"/>
                </a:solidFill>
                <a:latin typeface="Courier New"/>
                <a:cs typeface="Courier New"/>
              </a:rPr>
              <a:t>ys</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y:accum</a:t>
            </a:r>
            <a:r>
              <a:rPr lang="en-US" b="1" dirty="0" smtClean="0">
                <a:solidFill>
                  <a:srgbClr val="000000"/>
                </a:solidFill>
                <a:latin typeface="Courier New"/>
                <a:cs typeface="Courier New"/>
              </a:rPr>
              <a:t> )</a:t>
            </a:r>
          </a:p>
          <a:p>
            <a:r>
              <a:rPr lang="en-US" b="1" dirty="0" smtClean="0">
                <a:solidFill>
                  <a:srgbClr val="000000"/>
                </a:solidFill>
                <a:latin typeface="Courier New"/>
                <a:cs typeface="Courier New"/>
              </a:rPr>
              <a:t>    in rev ( </a:t>
            </a:r>
            <a:r>
              <a:rPr lang="en-US" b="1" dirty="0" err="1" smtClean="0">
                <a:solidFill>
                  <a:srgbClr val="000000"/>
                </a:solidFill>
                <a:latin typeface="Courier New"/>
                <a:cs typeface="Courier New"/>
              </a:rPr>
              <a:t>xs</a:t>
            </a:r>
            <a:r>
              <a:rPr lang="en-US" b="1" dirty="0" smtClean="0">
                <a:solidFill>
                  <a:srgbClr val="000000"/>
                </a:solidFill>
                <a:latin typeface="Courier New"/>
                <a:cs typeface="Courier New"/>
              </a:rPr>
              <a:t>,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List Comprehensions</a:t>
            </a:r>
            <a:endParaRPr lang="en-US" dirty="0"/>
          </a:p>
        </p:txBody>
      </p:sp>
      <p:sp>
        <p:nvSpPr>
          <p:cNvPr id="7" name="Content Placeholder 6"/>
          <p:cNvSpPr>
            <a:spLocks noGrp="1"/>
          </p:cNvSpPr>
          <p:nvPr>
            <p:ph idx="1"/>
          </p:nvPr>
        </p:nvSpPr>
        <p:spPr/>
        <p:txBody>
          <a:bodyPr>
            <a:normAutofit lnSpcReduction="10000"/>
          </a:bodyPr>
          <a:lstStyle/>
          <a:p>
            <a:pPr lvl="0"/>
            <a:r>
              <a:rPr lang="en-US" sz="2800" dirty="0">
                <a:latin typeface="Chalkboard"/>
                <a:ea typeface="ＭＳ Ｐゴシック" charset="-128"/>
                <a:cs typeface="Chalkboard"/>
              </a:rPr>
              <a:t>Notation for constructing new lists from old</a:t>
            </a:r>
            <a:r>
              <a:rPr lang="en-US" sz="2800" dirty="0" smtClean="0">
                <a:latin typeface="Chalkboard"/>
                <a:ea typeface="ＭＳ Ｐゴシック" charset="-128"/>
                <a:cs typeface="Chalkboard"/>
              </a:rPr>
              <a:t>:</a:t>
            </a:r>
          </a:p>
          <a:p>
            <a:pPr lvl="0"/>
            <a:endParaRPr lang="en-US" sz="2800" dirty="0">
              <a:latin typeface="Chalkboard"/>
              <a:ea typeface="ＭＳ Ｐゴシック" charset="-128"/>
              <a:cs typeface="Chalkboard"/>
            </a:endParaRPr>
          </a:p>
          <a:p>
            <a:pPr lvl="0"/>
            <a:endParaRPr lang="en-US" sz="2800" dirty="0" smtClean="0">
              <a:latin typeface="Chalkboard"/>
              <a:ea typeface="ＭＳ Ｐゴシック" charset="-128"/>
              <a:cs typeface="Chalkboard"/>
            </a:endParaRPr>
          </a:p>
          <a:p>
            <a:pPr lvl="0"/>
            <a:endParaRPr lang="en-US" sz="2800" dirty="0">
              <a:latin typeface="Chalkboard"/>
              <a:ea typeface="ＭＳ Ｐゴシック" charset="-128"/>
              <a:cs typeface="Chalkboard"/>
            </a:endParaRPr>
          </a:p>
          <a:p>
            <a:pPr lvl="0"/>
            <a:endParaRPr lang="en-US" sz="2800" dirty="0" smtClean="0">
              <a:latin typeface="Chalkboard"/>
              <a:ea typeface="ＭＳ Ｐゴシック" charset="-128"/>
              <a:cs typeface="Chalkboard"/>
            </a:endParaRPr>
          </a:p>
          <a:p>
            <a:pPr lvl="0"/>
            <a:endParaRPr lang="en-US" sz="2800" dirty="0">
              <a:latin typeface="Chalkboard"/>
              <a:ea typeface="ＭＳ Ｐゴシック" charset="-128"/>
              <a:cs typeface="Chalkboard"/>
            </a:endParaRPr>
          </a:p>
          <a:p>
            <a:pPr lvl="0"/>
            <a:endParaRPr lang="en-US" sz="2800" dirty="0" smtClean="0">
              <a:latin typeface="Chalkboard"/>
              <a:ea typeface="ＭＳ Ｐゴシック" charset="-128"/>
              <a:cs typeface="Chalkboard"/>
            </a:endParaRPr>
          </a:p>
          <a:p>
            <a:pPr lvl="0"/>
            <a:r>
              <a:rPr lang="en-US" sz="2800" dirty="0" smtClean="0">
                <a:latin typeface="Chalkboard"/>
                <a:ea typeface="ＭＳ Ｐゴシック" charset="-128"/>
                <a:cs typeface="Chalkboard"/>
              </a:rPr>
              <a:t>Similar to “set comprehension”</a:t>
            </a:r>
          </a:p>
          <a:p>
            <a:pPr marL="457200" lvl="1" indent="0">
              <a:buNone/>
            </a:pPr>
            <a:r>
              <a:rPr lang="en-US" sz="2400" dirty="0" smtClean="0">
                <a:latin typeface="Chalkboard"/>
                <a:ea typeface="ＭＳ Ｐゴシック" charset="-128"/>
                <a:cs typeface="Chalkboard"/>
              </a:rPr>
              <a:t>     { x | x </a:t>
            </a:r>
            <a:r>
              <a:rPr lang="en-US" sz="2400" dirty="0" smtClean="0">
                <a:latin typeface="Chalkboard"/>
                <a:ea typeface="ＭＳ Ｐゴシック" charset="-128"/>
                <a:cs typeface="Chalkboard"/>
                <a:sym typeface="Symbol"/>
              </a:rPr>
              <a:t> Odd    x &gt; 6 }</a:t>
            </a:r>
            <a:endParaRPr lang="en-US" sz="2400" dirty="0">
              <a:latin typeface="Chalkboard"/>
              <a:ea typeface="ＭＳ Ｐゴシック" charset="-128"/>
              <a:cs typeface="Chalkboard"/>
            </a:endParaRPr>
          </a:p>
          <a:p>
            <a:endParaRPr lang="en-US" dirty="0"/>
          </a:p>
        </p:txBody>
      </p:sp>
      <p:sp>
        <p:nvSpPr>
          <p:cNvPr id="4" name="TextBox 3"/>
          <p:cNvSpPr txBox="1">
            <a:spLocks noChangeArrowheads="1"/>
          </p:cNvSpPr>
          <p:nvPr/>
        </p:nvSpPr>
        <p:spPr bwMode="auto">
          <a:xfrm>
            <a:off x="863600" y="2284184"/>
            <a:ext cx="7366000" cy="2308324"/>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err="1" smtClean="0">
                <a:solidFill>
                  <a:srgbClr val="000000"/>
                </a:solidFill>
                <a:latin typeface="Courier New"/>
                <a:cs typeface="Courier New"/>
              </a:rPr>
              <a:t>myData</a:t>
            </a:r>
            <a:r>
              <a:rPr lang="en-US" b="1" dirty="0" smtClean="0">
                <a:solidFill>
                  <a:srgbClr val="000000"/>
                </a:solidFill>
                <a:latin typeface="Courier New"/>
                <a:cs typeface="Courier New"/>
              </a:rPr>
              <a:t> = [1,2,3,4,5,6,7]</a:t>
            </a:r>
          </a:p>
          <a:p>
            <a:endParaRPr lang="en-US" b="1" dirty="0" smtClean="0">
              <a:solidFill>
                <a:srgbClr val="000000"/>
              </a:solidFill>
              <a:latin typeface="Courier New"/>
              <a:cs typeface="Courier New"/>
            </a:endParaRPr>
          </a:p>
          <a:p>
            <a:r>
              <a:rPr lang="en-US" b="1" dirty="0" err="1" smtClean="0">
                <a:solidFill>
                  <a:srgbClr val="000000"/>
                </a:solidFill>
                <a:latin typeface="Courier New"/>
                <a:cs typeface="Courier New"/>
              </a:rPr>
              <a:t>twiceData</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&lt;- </a:t>
            </a:r>
            <a:r>
              <a:rPr lang="en-US" b="1" dirty="0" err="1" smtClean="0">
                <a:solidFill>
                  <a:srgbClr val="000000"/>
                </a:solidFill>
                <a:latin typeface="Courier New"/>
                <a:cs typeface="Courier New"/>
              </a:rPr>
              <a:t>myData</a:t>
            </a:r>
            <a:r>
              <a:rPr lang="en-US" b="1" dirty="0" smtClean="0">
                <a:solidFill>
                  <a:srgbClr val="000000"/>
                </a:solidFill>
                <a:latin typeface="Courier New"/>
                <a:cs typeface="Courier New"/>
              </a:rPr>
              <a:t>]</a:t>
            </a:r>
          </a:p>
          <a:p>
            <a:r>
              <a:rPr lang="en-US" b="1" dirty="0" smtClean="0">
                <a:solidFill>
                  <a:srgbClr val="FF0000"/>
                </a:solidFill>
                <a:latin typeface="Courier New"/>
                <a:cs typeface="Courier New"/>
              </a:rPr>
              <a:t>-- [2,4,6,8,10,12,14]</a:t>
            </a:r>
          </a:p>
          <a:p>
            <a:r>
              <a:rPr lang="en-US" b="1" dirty="0" smtClean="0">
                <a:solidFill>
                  <a:srgbClr val="000000"/>
                </a:solidFill>
                <a:latin typeface="Courier New"/>
                <a:cs typeface="Courier New"/>
              </a:rPr>
              <a:t> </a:t>
            </a:r>
          </a:p>
          <a:p>
            <a:r>
              <a:rPr lang="en-US" b="1" dirty="0" err="1" smtClean="0">
                <a:solidFill>
                  <a:srgbClr val="000000"/>
                </a:solidFill>
                <a:latin typeface="Courier New"/>
                <a:cs typeface="Courier New"/>
              </a:rPr>
              <a:t>twiceEvenData</a:t>
            </a:r>
            <a:r>
              <a:rPr lang="en-US" b="1" dirty="0" smtClean="0">
                <a:solidFill>
                  <a:srgbClr val="000000"/>
                </a:solidFill>
                <a:latin typeface="Courier New"/>
                <a:cs typeface="Courier New"/>
              </a:rPr>
              <a:t> = [2 *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&lt;- </a:t>
            </a:r>
            <a:r>
              <a:rPr lang="en-US" b="1" dirty="0" err="1" smtClean="0">
                <a:solidFill>
                  <a:srgbClr val="000000"/>
                </a:solidFill>
                <a:latin typeface="Courier New"/>
                <a:cs typeface="Courier New"/>
              </a:rPr>
              <a:t>myData</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x</a:t>
            </a:r>
            <a:r>
              <a:rPr lang="en-US" b="1" dirty="0" smtClean="0">
                <a:solidFill>
                  <a:srgbClr val="000000"/>
                </a:solidFill>
                <a:latin typeface="Courier New"/>
                <a:cs typeface="Courier New"/>
              </a:rPr>
              <a:t> `mod` 2 == 0]</a:t>
            </a:r>
          </a:p>
          <a:p>
            <a:r>
              <a:rPr lang="en-US" b="1" dirty="0" smtClean="0">
                <a:solidFill>
                  <a:srgbClr val="FF0000"/>
                </a:solidFill>
                <a:latin typeface="Courier New"/>
                <a:cs typeface="Courier New"/>
              </a:rPr>
              <a:t>-- [4,8,12]</a:t>
            </a:r>
          </a:p>
          <a:p>
            <a:endParaRPr lang="en-US" b="1" dirty="0" smtClean="0">
              <a:solidFill>
                <a:srgbClr val="000000"/>
              </a:solidFill>
              <a:latin typeface="Courier New"/>
              <a:cs typeface="Courier New"/>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Datatype Declarations </a:t>
            </a:r>
            <a:endParaRPr lang="en-US" dirty="0"/>
          </a:p>
        </p:txBody>
      </p:sp>
      <p:sp>
        <p:nvSpPr>
          <p:cNvPr id="33795" name="Rectangle 3"/>
          <p:cNvSpPr>
            <a:spLocks noGrp="1" noChangeArrowheads="1"/>
          </p:cNvSpPr>
          <p:nvPr>
            <p:ph idx="1"/>
          </p:nvPr>
        </p:nvSpPr>
        <p:spPr>
          <a:xfrm>
            <a:off x="457200" y="1600200"/>
            <a:ext cx="8229600" cy="4931229"/>
          </a:xfrm>
        </p:spPr>
        <p:txBody>
          <a:bodyPr>
            <a:normAutofit fontScale="92500" lnSpcReduction="10000"/>
          </a:bodyPr>
          <a:lstStyle/>
          <a:p>
            <a:r>
              <a:rPr lang="en-US" dirty="0" smtClean="0"/>
              <a:t>Examples</a:t>
            </a:r>
          </a:p>
          <a:p>
            <a:pPr lvl="1"/>
            <a:r>
              <a:rPr lang="en-US" dirty="0" smtClean="0"/>
              <a:t> </a:t>
            </a:r>
          </a:p>
          <a:p>
            <a:pPr marL="914400" lvl="2" indent="0">
              <a:buNone/>
            </a:pPr>
            <a:r>
              <a:rPr lang="en-US" sz="2200" dirty="0" smtClean="0"/>
              <a:t>elements are Red, Yellow, Blue</a:t>
            </a:r>
          </a:p>
          <a:p>
            <a:pPr lvl="1"/>
            <a:endParaRPr lang="en-US" sz="2600" dirty="0" smtClean="0"/>
          </a:p>
          <a:p>
            <a:pPr marL="914400" lvl="2" indent="0">
              <a:buNone/>
            </a:pPr>
            <a:r>
              <a:rPr lang="en-US" sz="2200" dirty="0" smtClean="0"/>
              <a:t>elements are Atom “A”, Atom “B”, …, Number 0,  ...</a:t>
            </a:r>
          </a:p>
          <a:p>
            <a:pPr lvl="1"/>
            <a:endParaRPr lang="en-US" sz="2600" dirty="0" smtClean="0"/>
          </a:p>
          <a:p>
            <a:pPr marL="914400" lvl="2" indent="0">
              <a:buNone/>
            </a:pPr>
            <a:r>
              <a:rPr lang="en-US" sz="2200" dirty="0" smtClean="0"/>
              <a:t>elements are Nil, Cons(Atom “A”, Nil), …</a:t>
            </a:r>
          </a:p>
          <a:p>
            <a:pPr marL="914400" lvl="2" indent="0">
              <a:buNone/>
            </a:pPr>
            <a:r>
              <a:rPr lang="en-US" sz="2200" dirty="0" smtClean="0"/>
              <a:t>	     Cons(Number 2, Cons(Atom(“Bill”), Nil)), ...</a:t>
            </a:r>
          </a:p>
          <a:p>
            <a:r>
              <a:rPr lang="en-US" dirty="0" smtClean="0"/>
              <a:t>General form</a:t>
            </a:r>
          </a:p>
          <a:p>
            <a:pPr lvl="1"/>
            <a:r>
              <a:rPr lang="en-US" dirty="0" smtClean="0"/>
              <a:t> </a:t>
            </a:r>
          </a:p>
          <a:p>
            <a:pPr lvl="1"/>
            <a:endParaRPr lang="en-US" dirty="0" smtClean="0"/>
          </a:p>
          <a:p>
            <a:pPr lvl="1"/>
            <a:r>
              <a:rPr lang="en-US" dirty="0" smtClean="0"/>
              <a:t>Type name and constructors must be Capitalized</a:t>
            </a:r>
          </a:p>
        </p:txBody>
      </p:sp>
      <p:sp>
        <p:nvSpPr>
          <p:cNvPr id="4" name="TextBox 3"/>
          <p:cNvSpPr txBox="1">
            <a:spLocks noChangeArrowheads="1"/>
          </p:cNvSpPr>
          <p:nvPr/>
        </p:nvSpPr>
        <p:spPr bwMode="auto">
          <a:xfrm>
            <a:off x="1026884" y="2126352"/>
            <a:ext cx="7099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600"/>
              </a:spcAft>
              <a:defRPr/>
            </a:pPr>
            <a:r>
              <a:rPr lang="en-US" b="1" dirty="0" smtClean="0">
                <a:solidFill>
                  <a:srgbClr val="000000"/>
                </a:solidFill>
                <a:latin typeface="Courier New"/>
                <a:cs typeface="Courier New"/>
              </a:rPr>
              <a:t>data Color = Red | Yellow | Blue</a:t>
            </a:r>
            <a:endParaRPr lang="en-US" b="1" dirty="0">
              <a:solidFill>
                <a:srgbClr val="000000"/>
              </a:solidFill>
              <a:latin typeface="Courier New"/>
              <a:cs typeface="Courier New"/>
            </a:endParaRPr>
          </a:p>
        </p:txBody>
      </p:sp>
      <p:sp>
        <p:nvSpPr>
          <p:cNvPr id="5" name="TextBox 4"/>
          <p:cNvSpPr txBox="1">
            <a:spLocks noChangeArrowheads="1"/>
          </p:cNvSpPr>
          <p:nvPr/>
        </p:nvSpPr>
        <p:spPr bwMode="auto">
          <a:xfrm>
            <a:off x="1037770" y="2855694"/>
            <a:ext cx="7099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600"/>
              </a:spcAft>
              <a:defRPr/>
            </a:pPr>
            <a:r>
              <a:rPr lang="en-US" b="1" dirty="0" smtClean="0">
                <a:solidFill>
                  <a:srgbClr val="000000"/>
                </a:solidFill>
                <a:latin typeface="Courier New"/>
                <a:cs typeface="Courier New"/>
              </a:rPr>
              <a:t>data Atom = Atom String | Number </a:t>
            </a:r>
            <a:r>
              <a:rPr lang="en-US" b="1" dirty="0" err="1" smtClean="0">
                <a:solidFill>
                  <a:srgbClr val="000000"/>
                </a:solidFill>
                <a:latin typeface="Courier New"/>
                <a:cs typeface="Courier New"/>
              </a:rPr>
              <a:t>Int</a:t>
            </a:r>
            <a:endParaRPr lang="en-US" b="1" dirty="0">
              <a:solidFill>
                <a:srgbClr val="000000"/>
              </a:solidFill>
              <a:latin typeface="Courier New"/>
              <a:cs typeface="Courier New"/>
            </a:endParaRPr>
          </a:p>
        </p:txBody>
      </p:sp>
      <p:sp>
        <p:nvSpPr>
          <p:cNvPr id="6" name="TextBox 5"/>
          <p:cNvSpPr txBox="1">
            <a:spLocks noChangeArrowheads="1"/>
          </p:cNvSpPr>
          <p:nvPr/>
        </p:nvSpPr>
        <p:spPr bwMode="auto">
          <a:xfrm>
            <a:off x="1048656" y="3590478"/>
            <a:ext cx="70993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pPr marL="411480" indent="-283464" fontAlgn="auto">
              <a:spcAft>
                <a:spcPts val="600"/>
              </a:spcAft>
              <a:defRPr/>
            </a:pPr>
            <a:r>
              <a:rPr lang="en-US" b="1" dirty="0" smtClean="0">
                <a:solidFill>
                  <a:srgbClr val="000000"/>
                </a:solidFill>
                <a:latin typeface="Courier New"/>
                <a:cs typeface="Courier New"/>
              </a:rPr>
              <a:t>data List    = Nil  |   Cons (Atom, List)</a:t>
            </a:r>
          </a:p>
        </p:txBody>
      </p:sp>
      <p:sp>
        <p:nvSpPr>
          <p:cNvPr id="7" name="Rectangle 6"/>
          <p:cNvSpPr>
            <a:spLocks noChangeArrowheads="1"/>
          </p:cNvSpPr>
          <p:nvPr/>
        </p:nvSpPr>
        <p:spPr bwMode="auto">
          <a:xfrm>
            <a:off x="994226" y="5274132"/>
            <a:ext cx="7467600" cy="646331"/>
          </a:xfrm>
          <a:prstGeom prst="rect">
            <a:avLst/>
          </a:prstGeom>
          <a:solidFill>
            <a:schemeClr val="accent4">
              <a:lumMod val="20000"/>
              <a:lumOff val="80000"/>
            </a:schemeClr>
          </a:solidFill>
          <a:ln w="9525">
            <a:noFill/>
            <a:miter lim="800000"/>
            <a:headEnd/>
            <a:tailEnd/>
          </a:ln>
          <a:effectLst/>
        </p:spPr>
        <p:txBody>
          <a:bodyPr wrap="square">
            <a:prstTxWarp prst="textNoShape">
              <a:avLst/>
            </a:prstTxWarp>
            <a:spAutoFit/>
          </a:bodyPr>
          <a:lstStyle/>
          <a:p>
            <a:pPr marL="411480" indent="-283464" fontAlgn="auto">
              <a:spcAft>
                <a:spcPts val="0"/>
              </a:spcAft>
              <a:defRPr/>
            </a:pPr>
            <a:r>
              <a:rPr lang="en-US" dirty="0" smtClean="0">
                <a:latin typeface="Chalkboard"/>
                <a:cs typeface="Chalkboard"/>
              </a:rPr>
              <a:t>data &lt;name&gt; = &lt;clause&gt; | … | &lt;clause&gt;</a:t>
            </a:r>
          </a:p>
          <a:p>
            <a:pPr marL="411480" indent="-283464" fontAlgn="auto">
              <a:spcAft>
                <a:spcPts val="0"/>
              </a:spcAft>
              <a:defRPr/>
            </a:pPr>
            <a:r>
              <a:rPr lang="en-US" dirty="0" smtClean="0">
                <a:latin typeface="Chalkboard"/>
                <a:cs typeface="Chalkboard"/>
              </a:rPr>
              <a:t>&lt;clause&gt; ::= &lt;constructor&gt; | &lt;</a:t>
            </a:r>
            <a:r>
              <a:rPr lang="en-US" dirty="0" err="1" smtClean="0">
                <a:latin typeface="Chalkboard"/>
                <a:cs typeface="Chalkboard"/>
              </a:rPr>
              <a:t>contructor</a:t>
            </a:r>
            <a:r>
              <a:rPr lang="en-US" dirty="0" smtClean="0">
                <a:latin typeface="Chalkboard"/>
                <a:cs typeface="Chalkboard"/>
              </a:rPr>
              <a:t>&gt; &lt;type&gt;</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fontAlgn="auto" hangingPunct="1">
              <a:spcAft>
                <a:spcPts val="0"/>
              </a:spcAft>
              <a:defRPr/>
            </a:pPr>
            <a:r>
              <a:rPr lang="en-US" dirty="0" err="1" smtClean="0">
                <a:ea typeface="+mj-ea"/>
                <a:cs typeface="+mj-cs"/>
              </a:rPr>
              <a:t>Datatypes</a:t>
            </a:r>
            <a:r>
              <a:rPr lang="en-US" dirty="0" smtClean="0">
                <a:ea typeface="+mj-ea"/>
                <a:cs typeface="+mj-cs"/>
              </a:rPr>
              <a:t> </a:t>
            </a:r>
            <a:r>
              <a:rPr lang="en-US" dirty="0">
                <a:ea typeface="+mj-ea"/>
                <a:cs typeface="+mj-cs"/>
              </a:rPr>
              <a:t>and</a:t>
            </a:r>
            <a:r>
              <a:rPr lang="en-US" dirty="0" smtClean="0">
                <a:ea typeface="+mj-ea"/>
                <a:cs typeface="+mj-cs"/>
              </a:rPr>
              <a:t> Pattern Matching</a:t>
            </a:r>
            <a:endParaRPr lang="en-US" dirty="0">
              <a:ea typeface="+mj-ea"/>
              <a:cs typeface="+mj-cs"/>
            </a:endParaRPr>
          </a:p>
        </p:txBody>
      </p:sp>
      <p:sp>
        <p:nvSpPr>
          <p:cNvPr id="58371" name="Rectangle 3"/>
          <p:cNvSpPr>
            <a:spLocks noGrp="1" noChangeArrowheads="1"/>
          </p:cNvSpPr>
          <p:nvPr>
            <p:ph idx="1"/>
          </p:nvPr>
        </p:nvSpPr>
        <p:spPr/>
        <p:txBody>
          <a:bodyPr/>
          <a:lstStyle/>
          <a:p>
            <a:pPr eaLnBrk="1" hangingPunct="1">
              <a:spcAft>
                <a:spcPct val="0"/>
              </a:spcAft>
              <a:buFont typeface="Wingdings 2" charset="2"/>
              <a:buChar char=""/>
            </a:pPr>
            <a:r>
              <a:rPr lang="en-US" dirty="0"/>
              <a:t>Recursively defined data structure</a:t>
            </a:r>
            <a:endParaRPr lang="en-US" dirty="0" smtClean="0"/>
          </a:p>
          <a:p>
            <a:pPr lvl="1" eaLnBrk="1" hangingPunct="1">
              <a:buFontTx/>
              <a:buNone/>
            </a:pPr>
            <a:r>
              <a:rPr lang="en-US" dirty="0" smtClean="0">
                <a:solidFill>
                  <a:srgbClr val="CEB966"/>
                </a:solidFill>
              </a:rPr>
              <a:t> </a:t>
            </a:r>
          </a:p>
          <a:p>
            <a:pPr lvl="1" eaLnBrk="1" hangingPunct="1">
              <a:buFontTx/>
              <a:buNone/>
            </a:pPr>
            <a:endParaRPr lang="en-US" dirty="0" smtClean="0"/>
          </a:p>
          <a:p>
            <a:pPr lvl="1" eaLnBrk="1" hangingPunct="1">
              <a:buFontTx/>
              <a:buNone/>
            </a:pPr>
            <a:r>
              <a:rPr lang="en-US" sz="2000" dirty="0" smtClean="0"/>
              <a:t> </a:t>
            </a:r>
          </a:p>
          <a:p>
            <a:pPr lvl="1" eaLnBrk="1" hangingPunct="1">
              <a:buFontTx/>
              <a:buNone/>
            </a:pPr>
            <a:r>
              <a:rPr lang="en-US" sz="2000" dirty="0"/>
              <a:t>       </a:t>
            </a:r>
            <a:r>
              <a:rPr lang="en-US" sz="2000" dirty="0" smtClean="0"/>
              <a:t> </a:t>
            </a:r>
            <a:r>
              <a:rPr lang="en-US" dirty="0" smtClean="0"/>
              <a:t>         </a:t>
            </a:r>
            <a:endParaRPr lang="en-US" dirty="0"/>
          </a:p>
          <a:p>
            <a:pPr lvl="1" eaLnBrk="1" hangingPunct="1">
              <a:buFontTx/>
              <a:buNone/>
            </a:pPr>
            <a:endParaRPr lang="en-US" dirty="0"/>
          </a:p>
          <a:p>
            <a:pPr eaLnBrk="1" hangingPunct="1">
              <a:spcAft>
                <a:spcPct val="0"/>
              </a:spcAft>
              <a:buFont typeface="Wingdings 2" charset="2"/>
              <a:buChar char=""/>
            </a:pPr>
            <a:r>
              <a:rPr lang="en-US" dirty="0"/>
              <a:t>Recursive </a:t>
            </a:r>
            <a:r>
              <a:rPr lang="en-US" dirty="0" smtClean="0"/>
              <a:t>function</a:t>
            </a:r>
          </a:p>
        </p:txBody>
      </p:sp>
      <p:grpSp>
        <p:nvGrpSpPr>
          <p:cNvPr id="58372" name="Group 4"/>
          <p:cNvGrpSpPr>
            <a:grpSpLocks/>
          </p:cNvGrpSpPr>
          <p:nvPr/>
        </p:nvGrpSpPr>
        <p:grpSpPr bwMode="auto">
          <a:xfrm>
            <a:off x="5422900" y="2781300"/>
            <a:ext cx="3443288" cy="1995488"/>
            <a:chOff x="3312" y="1872"/>
            <a:chExt cx="2169" cy="1257"/>
          </a:xfrm>
          <a:solidFill>
            <a:schemeClr val="accent4">
              <a:lumMod val="20000"/>
              <a:lumOff val="80000"/>
            </a:schemeClr>
          </a:solidFill>
        </p:grpSpPr>
        <p:sp>
          <p:nvSpPr>
            <p:cNvPr id="58384" name="Line 16"/>
            <p:cNvSpPr>
              <a:spLocks noChangeShapeType="1"/>
            </p:cNvSpPr>
            <p:nvPr/>
          </p:nvSpPr>
          <p:spPr bwMode="auto">
            <a:xfrm>
              <a:off x="3904" y="2592"/>
              <a:ext cx="140" cy="208"/>
            </a:xfrm>
            <a:prstGeom prst="line">
              <a:avLst/>
            </a:prstGeom>
            <a:grpFill/>
            <a:ln w="19050">
              <a:solidFill>
                <a:schemeClr val="tx1"/>
              </a:solidFill>
              <a:round/>
              <a:headEnd/>
              <a:tailEnd/>
            </a:ln>
          </p:spPr>
          <p:txBody>
            <a:bodyPr wrap="none" anchor="ctr">
              <a:prstTxWarp prst="textNoShape">
                <a:avLst/>
              </a:prstTxWarp>
            </a:bodyPr>
            <a:lstStyle/>
            <a:p>
              <a:pPr algn="ctr"/>
              <a:endParaRPr lang="en-US">
                <a:latin typeface="+mj-lt"/>
              </a:endParaRPr>
            </a:p>
          </p:txBody>
        </p:sp>
        <p:sp>
          <p:nvSpPr>
            <p:cNvPr id="58373" name="Oval 5"/>
            <p:cNvSpPr>
              <a:spLocks noChangeArrowheads="1"/>
            </p:cNvSpPr>
            <p:nvPr/>
          </p:nvSpPr>
          <p:spPr bwMode="auto">
            <a:xfrm>
              <a:off x="4224" y="1872"/>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dirty="0">
                  <a:latin typeface="+mj-lt"/>
                </a:rPr>
                <a:t>4</a:t>
              </a:r>
            </a:p>
          </p:txBody>
        </p:sp>
        <p:sp>
          <p:nvSpPr>
            <p:cNvPr id="58374" name="Oval 6"/>
            <p:cNvSpPr>
              <a:spLocks noChangeArrowheads="1"/>
            </p:cNvSpPr>
            <p:nvPr/>
          </p:nvSpPr>
          <p:spPr bwMode="auto">
            <a:xfrm>
              <a:off x="4848" y="2304"/>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a:latin typeface="+mj-lt"/>
                </a:rPr>
                <a:t>5</a:t>
              </a:r>
            </a:p>
          </p:txBody>
        </p:sp>
        <p:sp>
          <p:nvSpPr>
            <p:cNvPr id="58375" name="Oval 7"/>
            <p:cNvSpPr>
              <a:spLocks noChangeArrowheads="1"/>
            </p:cNvSpPr>
            <p:nvPr/>
          </p:nvSpPr>
          <p:spPr bwMode="auto">
            <a:xfrm>
              <a:off x="5136" y="2784"/>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a:latin typeface="+mj-lt"/>
                </a:rPr>
                <a:t>7</a:t>
              </a:r>
            </a:p>
          </p:txBody>
        </p:sp>
        <p:sp>
          <p:nvSpPr>
            <p:cNvPr id="58376" name="Oval 8"/>
            <p:cNvSpPr>
              <a:spLocks noChangeArrowheads="1"/>
            </p:cNvSpPr>
            <p:nvPr/>
          </p:nvSpPr>
          <p:spPr bwMode="auto">
            <a:xfrm>
              <a:off x="4528" y="2784"/>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a:latin typeface="+mj-lt"/>
                </a:rPr>
                <a:t>6</a:t>
              </a:r>
            </a:p>
          </p:txBody>
        </p:sp>
        <p:sp>
          <p:nvSpPr>
            <p:cNvPr id="58377" name="Oval 9"/>
            <p:cNvSpPr>
              <a:spLocks noChangeArrowheads="1"/>
            </p:cNvSpPr>
            <p:nvPr/>
          </p:nvSpPr>
          <p:spPr bwMode="auto">
            <a:xfrm>
              <a:off x="3600" y="2304"/>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a:latin typeface="+mj-lt"/>
                </a:rPr>
                <a:t>3</a:t>
              </a:r>
            </a:p>
          </p:txBody>
        </p:sp>
        <p:sp>
          <p:nvSpPr>
            <p:cNvPr id="58378" name="Oval 10"/>
            <p:cNvSpPr>
              <a:spLocks noChangeArrowheads="1"/>
            </p:cNvSpPr>
            <p:nvPr/>
          </p:nvSpPr>
          <p:spPr bwMode="auto">
            <a:xfrm>
              <a:off x="3920" y="2784"/>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a:latin typeface="+mj-lt"/>
                </a:rPr>
                <a:t>2</a:t>
              </a:r>
            </a:p>
          </p:txBody>
        </p:sp>
        <p:sp>
          <p:nvSpPr>
            <p:cNvPr id="58379" name="Oval 11"/>
            <p:cNvSpPr>
              <a:spLocks noChangeArrowheads="1"/>
            </p:cNvSpPr>
            <p:nvPr/>
          </p:nvSpPr>
          <p:spPr bwMode="auto">
            <a:xfrm>
              <a:off x="3312" y="2784"/>
              <a:ext cx="345" cy="345"/>
            </a:xfrm>
            <a:prstGeom prst="ellipse">
              <a:avLst/>
            </a:prstGeom>
            <a:grpFill/>
            <a:ln w="9525">
              <a:solidFill>
                <a:schemeClr val="tx1"/>
              </a:solidFill>
              <a:round/>
              <a:headEnd/>
              <a:tailEnd/>
            </a:ln>
          </p:spPr>
          <p:txBody>
            <a:bodyPr wrap="none" anchor="ctr">
              <a:prstTxWarp prst="textNoShape">
                <a:avLst/>
              </a:prstTxWarp>
            </a:bodyPr>
            <a:lstStyle/>
            <a:p>
              <a:pPr algn="ctr"/>
              <a:r>
                <a:rPr lang="en-US" sz="2000">
                  <a:latin typeface="+mj-lt"/>
                </a:rPr>
                <a:t>1</a:t>
              </a:r>
            </a:p>
          </p:txBody>
        </p:sp>
        <p:sp>
          <p:nvSpPr>
            <p:cNvPr id="58380" name="Line 12"/>
            <p:cNvSpPr>
              <a:spLocks noChangeShapeType="1"/>
            </p:cNvSpPr>
            <p:nvPr/>
          </p:nvSpPr>
          <p:spPr bwMode="auto">
            <a:xfrm flipH="1">
              <a:off x="3888" y="2064"/>
              <a:ext cx="336" cy="288"/>
            </a:xfrm>
            <a:prstGeom prst="line">
              <a:avLst/>
            </a:prstGeom>
            <a:grpFill/>
            <a:ln w="19050">
              <a:solidFill>
                <a:schemeClr val="tx1"/>
              </a:solidFill>
              <a:round/>
              <a:headEnd/>
              <a:tailEnd/>
            </a:ln>
          </p:spPr>
          <p:txBody>
            <a:bodyPr wrap="none" anchor="ctr">
              <a:prstTxWarp prst="textNoShape">
                <a:avLst/>
              </a:prstTxWarp>
            </a:bodyPr>
            <a:lstStyle/>
            <a:p>
              <a:pPr algn="ctr"/>
              <a:endParaRPr lang="en-US">
                <a:latin typeface="+mj-lt"/>
              </a:endParaRPr>
            </a:p>
          </p:txBody>
        </p:sp>
        <p:sp>
          <p:nvSpPr>
            <p:cNvPr id="58381" name="Line 13"/>
            <p:cNvSpPr>
              <a:spLocks noChangeShapeType="1"/>
            </p:cNvSpPr>
            <p:nvPr/>
          </p:nvSpPr>
          <p:spPr bwMode="auto">
            <a:xfrm>
              <a:off x="4560" y="2064"/>
              <a:ext cx="336" cy="288"/>
            </a:xfrm>
            <a:prstGeom prst="line">
              <a:avLst/>
            </a:prstGeom>
            <a:grpFill/>
            <a:ln w="19050">
              <a:solidFill>
                <a:schemeClr val="tx1"/>
              </a:solidFill>
              <a:round/>
              <a:headEnd/>
              <a:tailEnd/>
            </a:ln>
          </p:spPr>
          <p:txBody>
            <a:bodyPr wrap="none" anchor="ctr">
              <a:prstTxWarp prst="textNoShape">
                <a:avLst/>
              </a:prstTxWarp>
            </a:bodyPr>
            <a:lstStyle/>
            <a:p>
              <a:pPr algn="ctr"/>
              <a:endParaRPr lang="en-US">
                <a:latin typeface="+mj-lt"/>
              </a:endParaRPr>
            </a:p>
          </p:txBody>
        </p:sp>
        <p:sp>
          <p:nvSpPr>
            <p:cNvPr id="58382" name="Line 14"/>
            <p:cNvSpPr>
              <a:spLocks noChangeShapeType="1"/>
            </p:cNvSpPr>
            <p:nvPr/>
          </p:nvSpPr>
          <p:spPr bwMode="auto">
            <a:xfrm flipH="1">
              <a:off x="3504" y="2600"/>
              <a:ext cx="148" cy="184"/>
            </a:xfrm>
            <a:prstGeom prst="line">
              <a:avLst/>
            </a:prstGeom>
            <a:grpFill/>
            <a:ln w="19050">
              <a:solidFill>
                <a:schemeClr val="tx1"/>
              </a:solidFill>
              <a:round/>
              <a:headEnd/>
              <a:tailEnd/>
            </a:ln>
          </p:spPr>
          <p:txBody>
            <a:bodyPr wrap="none" anchor="ctr">
              <a:prstTxWarp prst="textNoShape">
                <a:avLst/>
              </a:prstTxWarp>
            </a:bodyPr>
            <a:lstStyle/>
            <a:p>
              <a:pPr algn="ctr"/>
              <a:endParaRPr lang="en-US">
                <a:latin typeface="+mj-lt"/>
              </a:endParaRPr>
            </a:p>
          </p:txBody>
        </p:sp>
        <p:sp>
          <p:nvSpPr>
            <p:cNvPr id="58383" name="Line 15"/>
            <p:cNvSpPr>
              <a:spLocks noChangeShapeType="1"/>
            </p:cNvSpPr>
            <p:nvPr/>
          </p:nvSpPr>
          <p:spPr bwMode="auto">
            <a:xfrm flipH="1">
              <a:off x="4760" y="2617"/>
              <a:ext cx="148" cy="184"/>
            </a:xfrm>
            <a:prstGeom prst="line">
              <a:avLst/>
            </a:prstGeom>
            <a:grpFill/>
            <a:ln w="19050">
              <a:solidFill>
                <a:schemeClr val="tx1"/>
              </a:solidFill>
              <a:round/>
              <a:headEnd/>
              <a:tailEnd/>
            </a:ln>
          </p:spPr>
          <p:txBody>
            <a:bodyPr wrap="none" anchor="ctr">
              <a:prstTxWarp prst="textNoShape">
                <a:avLst/>
              </a:prstTxWarp>
            </a:bodyPr>
            <a:lstStyle/>
            <a:p>
              <a:pPr algn="ctr"/>
              <a:endParaRPr lang="en-US">
                <a:latin typeface="+mj-lt"/>
              </a:endParaRPr>
            </a:p>
          </p:txBody>
        </p:sp>
        <p:sp>
          <p:nvSpPr>
            <p:cNvPr id="58385" name="Line 17"/>
            <p:cNvSpPr>
              <a:spLocks noChangeShapeType="1"/>
            </p:cNvSpPr>
            <p:nvPr/>
          </p:nvSpPr>
          <p:spPr bwMode="auto">
            <a:xfrm>
              <a:off x="5136" y="2592"/>
              <a:ext cx="148" cy="184"/>
            </a:xfrm>
            <a:prstGeom prst="line">
              <a:avLst/>
            </a:prstGeom>
            <a:grpFill/>
            <a:ln w="19050">
              <a:solidFill>
                <a:schemeClr val="tx1"/>
              </a:solidFill>
              <a:round/>
              <a:headEnd/>
              <a:tailEnd/>
            </a:ln>
          </p:spPr>
          <p:txBody>
            <a:bodyPr wrap="none" anchor="ctr">
              <a:prstTxWarp prst="textNoShape">
                <a:avLst/>
              </a:prstTxWarp>
            </a:bodyPr>
            <a:lstStyle/>
            <a:p>
              <a:pPr algn="ctr"/>
              <a:endParaRPr lang="en-US">
                <a:latin typeface="+mj-lt"/>
              </a:endParaRPr>
            </a:p>
          </p:txBody>
        </p:sp>
      </p:grpSp>
      <p:sp>
        <p:nvSpPr>
          <p:cNvPr id="18" name="TextBox 17"/>
          <p:cNvSpPr txBox="1">
            <a:spLocks noChangeArrowheads="1"/>
          </p:cNvSpPr>
          <p:nvPr/>
        </p:nvSpPr>
        <p:spPr bwMode="auto">
          <a:xfrm>
            <a:off x="1079500" y="2159000"/>
            <a:ext cx="6413500" cy="369332"/>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latin typeface="Courier New"/>
                <a:cs typeface="Courier New"/>
              </a:rPr>
              <a:t>data Tree = Leaf </a:t>
            </a:r>
            <a:r>
              <a:rPr lang="en-US" b="1" dirty="0" err="1" smtClean="0">
                <a:latin typeface="Courier New"/>
                <a:cs typeface="Courier New"/>
              </a:rPr>
              <a:t>Int</a:t>
            </a:r>
            <a:r>
              <a:rPr lang="en-US" b="1" dirty="0" smtClean="0">
                <a:latin typeface="Courier New"/>
                <a:cs typeface="Courier New"/>
              </a:rPr>
              <a:t> | Node (</a:t>
            </a:r>
            <a:r>
              <a:rPr lang="en-US" b="1" dirty="0" err="1" smtClean="0">
                <a:latin typeface="Courier New"/>
                <a:cs typeface="Courier New"/>
              </a:rPr>
              <a:t>Int</a:t>
            </a:r>
            <a:r>
              <a:rPr lang="en-US" b="1" dirty="0" smtClean="0">
                <a:latin typeface="Courier New"/>
                <a:cs typeface="Courier New"/>
              </a:rPr>
              <a:t>, Tree, Tree)</a:t>
            </a:r>
          </a:p>
        </p:txBody>
      </p:sp>
      <p:sp>
        <p:nvSpPr>
          <p:cNvPr id="19" name="TextBox 18"/>
          <p:cNvSpPr txBox="1">
            <a:spLocks noChangeArrowheads="1"/>
          </p:cNvSpPr>
          <p:nvPr/>
        </p:nvSpPr>
        <p:spPr bwMode="auto">
          <a:xfrm>
            <a:off x="1079500" y="2768600"/>
            <a:ext cx="46863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Node(4, Node(3, Leaf 1, Leaf 2),</a:t>
            </a:r>
          </a:p>
          <a:p>
            <a:r>
              <a:rPr lang="en-US" b="1" dirty="0" smtClean="0">
                <a:solidFill>
                  <a:srgbClr val="000000"/>
                </a:solidFill>
                <a:latin typeface="Courier New"/>
                <a:cs typeface="Courier New"/>
              </a:rPr>
              <a:t>        Node(5, Leaf 6, Leaf 7))         </a:t>
            </a:r>
            <a:endParaRPr lang="en-US" b="1" dirty="0">
              <a:solidFill>
                <a:srgbClr val="000000"/>
              </a:solidFill>
              <a:latin typeface="Courier New"/>
              <a:cs typeface="Courier New"/>
            </a:endParaRPr>
          </a:p>
        </p:txBody>
      </p:sp>
      <p:sp>
        <p:nvSpPr>
          <p:cNvPr id="20" name="TextBox 19"/>
          <p:cNvSpPr txBox="1">
            <a:spLocks noChangeArrowheads="1"/>
          </p:cNvSpPr>
          <p:nvPr/>
        </p:nvSpPr>
        <p:spPr bwMode="auto">
          <a:xfrm>
            <a:off x="1092200" y="5118100"/>
            <a:ext cx="7175500" cy="646331"/>
          </a:xfrm>
          <a:prstGeom prst="rect">
            <a:avLst/>
          </a:prstGeom>
          <a:solidFill>
            <a:srgbClr val="FFFF00"/>
          </a:solidFill>
          <a:ln w="9525">
            <a:solidFill>
              <a:schemeClr val="accent1"/>
            </a:solid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sum (Leaf </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n</a:t>
            </a:r>
            <a:endParaRPr lang="en-US" b="1" dirty="0" smtClean="0">
              <a:solidFill>
                <a:srgbClr val="000000"/>
              </a:solidFill>
              <a:latin typeface="Courier New"/>
              <a:cs typeface="Courier New"/>
            </a:endParaRPr>
          </a:p>
          <a:p>
            <a:r>
              <a:rPr lang="en-US" b="1" dirty="0" smtClean="0">
                <a:solidFill>
                  <a:srgbClr val="000000"/>
                </a:solidFill>
                <a:latin typeface="Courier New"/>
                <a:cs typeface="Courier New"/>
              </a:rPr>
              <a:t>sum (Node(n,t1,t2)) = </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 sum(t1) + sum(t2)</a:t>
            </a:r>
            <a:endParaRPr lang="en-US" b="1" dirty="0">
              <a:solidFill>
                <a:srgbClr val="000000"/>
              </a:solidFill>
              <a:latin typeface="Courier New"/>
              <a:cs typeface="Courier New"/>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Example: Evaluating Expressions</a:t>
            </a:r>
            <a:endParaRPr lang="en-US" dirty="0"/>
          </a:p>
        </p:txBody>
      </p:sp>
      <p:sp>
        <p:nvSpPr>
          <p:cNvPr id="35843" name="Rectangle 3"/>
          <p:cNvSpPr>
            <a:spLocks noGrp="1" noChangeArrowheads="1"/>
          </p:cNvSpPr>
          <p:nvPr>
            <p:ph idx="1"/>
          </p:nvPr>
        </p:nvSpPr>
        <p:spPr/>
        <p:txBody>
          <a:bodyPr/>
          <a:lstStyle/>
          <a:p>
            <a:r>
              <a:rPr lang="en-US" dirty="0" smtClean="0"/>
              <a:t>Define </a:t>
            </a:r>
            <a:r>
              <a:rPr lang="en-US" dirty="0" err="1" smtClean="0"/>
              <a:t>datatype</a:t>
            </a:r>
            <a:r>
              <a:rPr lang="en-US" dirty="0" smtClean="0"/>
              <a:t> of expressions</a:t>
            </a:r>
          </a:p>
          <a:p>
            <a:pPr lvl="1"/>
            <a:endParaRPr lang="en-US" dirty="0"/>
          </a:p>
          <a:p>
            <a:pPr marL="457200" lvl="1" indent="0">
              <a:buNone/>
            </a:pPr>
            <a:r>
              <a:rPr lang="en-US" dirty="0" smtClean="0"/>
              <a:t>              </a:t>
            </a:r>
            <a:r>
              <a:rPr lang="en-US" sz="2400" dirty="0" smtClean="0"/>
              <a:t>write (x+3)+ y as Plus(Plus(</a:t>
            </a:r>
            <a:r>
              <a:rPr lang="en-US" sz="2400" dirty="0" err="1" smtClean="0"/>
              <a:t>Var</a:t>
            </a:r>
            <a:r>
              <a:rPr lang="en-US" sz="2400" dirty="0" smtClean="0"/>
              <a:t> 1, </a:t>
            </a:r>
            <a:r>
              <a:rPr lang="en-US" sz="2400" dirty="0" err="1" smtClean="0"/>
              <a:t>Const</a:t>
            </a:r>
            <a:r>
              <a:rPr lang="en-US" sz="2400" dirty="0" smtClean="0"/>
              <a:t> 3), </a:t>
            </a:r>
            <a:r>
              <a:rPr lang="en-US" sz="2400" dirty="0" err="1" smtClean="0"/>
              <a:t>Var</a:t>
            </a:r>
            <a:r>
              <a:rPr lang="en-US" sz="2400" dirty="0" smtClean="0"/>
              <a:t> 2)</a:t>
            </a:r>
          </a:p>
          <a:p>
            <a:r>
              <a:rPr lang="en-US" dirty="0" smtClean="0"/>
              <a:t>Evaluation function</a:t>
            </a:r>
          </a:p>
          <a:p>
            <a:endParaRPr lang="en-US" dirty="0" smtClean="0"/>
          </a:p>
          <a:p>
            <a:pPr lvl="3"/>
            <a:endParaRPr lang="en-US" dirty="0" smtClean="0"/>
          </a:p>
          <a:p>
            <a:r>
              <a:rPr lang="en-US" dirty="0" smtClean="0"/>
              <a:t>Examples</a:t>
            </a:r>
          </a:p>
          <a:p>
            <a:endParaRPr lang="en-US" dirty="0" smtClean="0"/>
          </a:p>
          <a:p>
            <a:endParaRPr lang="en-US" dirty="0" smtClean="0"/>
          </a:p>
          <a:p>
            <a:pPr lvl="1"/>
            <a:endParaRPr lang="en-US" dirty="0" smtClean="0"/>
          </a:p>
        </p:txBody>
      </p:sp>
      <p:sp>
        <p:nvSpPr>
          <p:cNvPr id="6" name="Rectangle 5"/>
          <p:cNvSpPr>
            <a:spLocks noChangeArrowheads="1"/>
          </p:cNvSpPr>
          <p:nvPr/>
        </p:nvSpPr>
        <p:spPr bwMode="auto">
          <a:xfrm>
            <a:off x="1111250" y="2219786"/>
            <a:ext cx="6800850" cy="369332"/>
          </a:xfrm>
          <a:prstGeom prst="rect">
            <a:avLst/>
          </a:prstGeom>
          <a:solidFill>
            <a:srgbClr val="FFFF00"/>
          </a:solidFill>
          <a:ln w="19050">
            <a:no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data Exp = </a:t>
            </a:r>
            <a:r>
              <a:rPr lang="en-US" b="1" dirty="0" err="1" smtClean="0">
                <a:solidFill>
                  <a:srgbClr val="000000"/>
                </a:solidFill>
                <a:latin typeface="Courier New"/>
                <a:cs typeface="Courier New"/>
              </a:rPr>
              <a:t>Var</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 Const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 Plus (Exp, Exp)</a:t>
            </a:r>
          </a:p>
        </p:txBody>
      </p:sp>
      <p:sp>
        <p:nvSpPr>
          <p:cNvPr id="7" name="Rectangle 6"/>
          <p:cNvSpPr>
            <a:spLocks noChangeArrowheads="1"/>
          </p:cNvSpPr>
          <p:nvPr/>
        </p:nvSpPr>
        <p:spPr bwMode="auto">
          <a:xfrm>
            <a:off x="1111250" y="3823614"/>
            <a:ext cx="6800850" cy="923330"/>
          </a:xfrm>
          <a:prstGeom prst="rect">
            <a:avLst/>
          </a:prstGeom>
          <a:solidFill>
            <a:srgbClr val="FFFF00"/>
          </a:solidFill>
          <a:ln w="19050">
            <a:no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ev(Var</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 </a:t>
            </a:r>
            <a:r>
              <a:rPr lang="en-US" b="1" dirty="0" err="1" smtClean="0">
                <a:solidFill>
                  <a:srgbClr val="000000"/>
                </a:solidFill>
                <a:latin typeface="Courier New"/>
                <a:cs typeface="Courier New"/>
              </a:rPr>
              <a:t>Var</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n</a:t>
            </a:r>
            <a:endParaRPr lang="en-US" b="1" dirty="0" smtClean="0">
              <a:solidFill>
                <a:srgbClr val="000000"/>
              </a:solidFill>
              <a:latin typeface="Courier New"/>
              <a:cs typeface="Courier New"/>
            </a:endParaRPr>
          </a:p>
          <a:p>
            <a:pPr marL="411480" indent="-283464" fontAlgn="auto">
              <a:spcAft>
                <a:spcPts val="0"/>
              </a:spcAft>
              <a:defRPr/>
            </a:pPr>
            <a:r>
              <a:rPr lang="en-US" b="1" dirty="0" err="1" smtClean="0">
                <a:solidFill>
                  <a:srgbClr val="000000"/>
                </a:solidFill>
                <a:latin typeface="Courier New"/>
                <a:cs typeface="Courier New"/>
              </a:rPr>
              <a:t>ev(Const</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 = Const </a:t>
            </a:r>
            <a:r>
              <a:rPr lang="en-US" b="1" dirty="0" err="1" smtClean="0">
                <a:solidFill>
                  <a:srgbClr val="000000"/>
                </a:solidFill>
                <a:latin typeface="Courier New"/>
                <a:cs typeface="Courier New"/>
              </a:rPr>
              <a:t>n</a:t>
            </a:r>
            <a:endParaRPr lang="en-US" b="1" dirty="0" smtClean="0">
              <a:solidFill>
                <a:srgbClr val="000000"/>
              </a:solidFill>
              <a:latin typeface="Courier New"/>
              <a:cs typeface="Courier New"/>
            </a:endParaRPr>
          </a:p>
          <a:p>
            <a:pPr marL="411480" indent="-283464" fontAlgn="auto">
              <a:spcAft>
                <a:spcPts val="0"/>
              </a:spcAft>
              <a:defRPr/>
            </a:pPr>
            <a:r>
              <a:rPr lang="en-US" b="1" dirty="0" smtClean="0">
                <a:solidFill>
                  <a:srgbClr val="000000"/>
                </a:solidFill>
                <a:latin typeface="Courier New"/>
                <a:cs typeface="Courier New"/>
              </a:rPr>
              <a:t>ev(Plus(e1,e2)) =  …</a:t>
            </a:r>
          </a:p>
        </p:txBody>
      </p:sp>
      <p:grpSp>
        <p:nvGrpSpPr>
          <p:cNvPr id="13" name="Group 12"/>
          <p:cNvGrpSpPr/>
          <p:nvPr/>
        </p:nvGrpSpPr>
        <p:grpSpPr>
          <a:xfrm>
            <a:off x="1085850" y="5392972"/>
            <a:ext cx="6800850" cy="369332"/>
            <a:chOff x="260350" y="4197350"/>
            <a:chExt cx="6800850" cy="369332"/>
          </a:xfrm>
        </p:grpSpPr>
        <p:sp>
          <p:nvSpPr>
            <p:cNvPr id="11" name="Rectangle 10"/>
            <p:cNvSpPr>
              <a:spLocks noChangeArrowheads="1"/>
            </p:cNvSpPr>
            <p:nvPr/>
          </p:nvSpPr>
          <p:spPr bwMode="auto">
            <a:xfrm>
              <a:off x="260350" y="4197350"/>
              <a:ext cx="6800850" cy="369332"/>
            </a:xfrm>
            <a:prstGeom prst="rect">
              <a:avLst/>
            </a:prstGeom>
            <a:solidFill>
              <a:schemeClr val="accent4">
                <a:lumMod val="20000"/>
                <a:lumOff val="80000"/>
              </a:schemeClr>
            </a:solidFill>
            <a:ln w="19050">
              <a:no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ev(Plus(Const</a:t>
              </a:r>
              <a:r>
                <a:rPr lang="en-US" b="1" dirty="0" smtClean="0">
                  <a:solidFill>
                    <a:srgbClr val="000000"/>
                  </a:solidFill>
                  <a:latin typeface="Courier New"/>
                  <a:cs typeface="Courier New"/>
                </a:rPr>
                <a:t> 3, Const 2))              Const 5</a:t>
              </a:r>
            </a:p>
          </p:txBody>
        </p:sp>
        <p:sp>
          <p:nvSpPr>
            <p:cNvPr id="56324" name="AutoShape 7"/>
            <p:cNvSpPr>
              <a:spLocks noChangeArrowheads="1"/>
            </p:cNvSpPr>
            <p:nvPr/>
          </p:nvSpPr>
          <p:spPr bwMode="auto">
            <a:xfrm>
              <a:off x="4660900" y="4305300"/>
              <a:ext cx="533400" cy="228600"/>
            </a:xfrm>
            <a:prstGeom prst="rightArrow">
              <a:avLst>
                <a:gd name="adj1" fmla="val 50000"/>
                <a:gd name="adj2" fmla="val 58333"/>
              </a:avLst>
            </a:prstGeom>
            <a:solidFill>
              <a:schemeClr val="hlink"/>
            </a:solidFill>
            <a:ln w="9525">
              <a:solidFill>
                <a:schemeClr val="tx1"/>
              </a:solidFill>
              <a:miter lim="800000"/>
              <a:headEnd/>
              <a:tailEnd/>
            </a:ln>
          </p:spPr>
          <p:txBody>
            <a:bodyPr wrap="none" anchor="ctr">
              <a:prstTxWarp prst="textNoShape">
                <a:avLst/>
              </a:prstTxWarp>
            </a:bodyPr>
            <a:lstStyle/>
            <a:p>
              <a:endParaRPr lang="en-US">
                <a:latin typeface="Book Antiqua" charset="0"/>
              </a:endParaRPr>
            </a:p>
          </p:txBody>
        </p:sp>
      </p:grpSp>
      <p:grpSp>
        <p:nvGrpSpPr>
          <p:cNvPr id="14" name="Group 13"/>
          <p:cNvGrpSpPr/>
          <p:nvPr/>
        </p:nvGrpSpPr>
        <p:grpSpPr>
          <a:xfrm>
            <a:off x="1073150" y="5954947"/>
            <a:ext cx="6800850" cy="646331"/>
            <a:chOff x="298450" y="615950"/>
            <a:chExt cx="6800850" cy="646331"/>
          </a:xfrm>
        </p:grpSpPr>
        <p:sp>
          <p:nvSpPr>
            <p:cNvPr id="12" name="Rectangle 11"/>
            <p:cNvSpPr>
              <a:spLocks noChangeArrowheads="1"/>
            </p:cNvSpPr>
            <p:nvPr/>
          </p:nvSpPr>
          <p:spPr bwMode="auto">
            <a:xfrm>
              <a:off x="298450" y="615950"/>
              <a:ext cx="6800850" cy="646331"/>
            </a:xfrm>
            <a:prstGeom prst="rect">
              <a:avLst/>
            </a:prstGeom>
            <a:solidFill>
              <a:schemeClr val="accent4">
                <a:lumMod val="20000"/>
                <a:lumOff val="80000"/>
              </a:schemeClr>
            </a:solidFill>
            <a:ln w="19050">
              <a:noFill/>
              <a:miter lim="800000"/>
              <a:headEnd/>
              <a:tailEnd/>
            </a:ln>
          </p:spPr>
          <p:txBody>
            <a:bodyPr wrap="square">
              <a:prstTxWarp prst="textNoShape">
                <a:avLst/>
              </a:prstTxWarp>
              <a:spAutoFit/>
            </a:bodyPr>
            <a:lstStyle/>
            <a:p>
              <a:pPr marL="411480" indent="-283464" fontAlgn="auto">
                <a:spcAft>
                  <a:spcPts val="0"/>
                </a:spcAft>
                <a:defRPr/>
              </a:pPr>
              <a:r>
                <a:rPr lang="en-US" b="1" dirty="0" err="1" smtClean="0">
                  <a:solidFill>
                    <a:srgbClr val="000000"/>
                  </a:solidFill>
                  <a:latin typeface="Courier New"/>
                  <a:cs typeface="Courier New"/>
                </a:rPr>
                <a:t>ev(Plus(Var</a:t>
              </a:r>
              <a:r>
                <a:rPr lang="en-US" b="1" dirty="0" smtClean="0">
                  <a:solidFill>
                    <a:srgbClr val="000000"/>
                  </a:solidFill>
                  <a:latin typeface="Courier New"/>
                  <a:cs typeface="Courier New"/>
                </a:rPr>
                <a:t> 1, </a:t>
              </a:r>
              <a:r>
                <a:rPr lang="en-US" b="1" dirty="0" err="1" smtClean="0">
                  <a:solidFill>
                    <a:srgbClr val="000000"/>
                  </a:solidFill>
                  <a:latin typeface="Courier New"/>
                  <a:cs typeface="Courier New"/>
                </a:rPr>
                <a:t>Plus(Const</a:t>
              </a:r>
              <a:r>
                <a:rPr lang="en-US" b="1" dirty="0" smtClean="0">
                  <a:solidFill>
                    <a:srgbClr val="000000"/>
                  </a:solidFill>
                  <a:latin typeface="Courier New"/>
                  <a:cs typeface="Courier New"/>
                </a:rPr>
                <a:t> 2, Const 3)))                                                              </a:t>
              </a:r>
            </a:p>
            <a:p>
              <a:pPr marL="411480" indent="-283464" fontAlgn="auto">
                <a:spcAft>
                  <a:spcPts val="0"/>
                </a:spcAft>
                <a:defRPr/>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Plus(Var</a:t>
              </a:r>
              <a:r>
                <a:rPr lang="en-US" b="1" dirty="0" smtClean="0">
                  <a:solidFill>
                    <a:srgbClr val="000000"/>
                  </a:solidFill>
                  <a:latin typeface="Courier New"/>
                  <a:cs typeface="Courier New"/>
                </a:rPr>
                <a:t> 1, Const 5)</a:t>
              </a:r>
              <a:endParaRPr lang="en-US" b="1" dirty="0">
                <a:solidFill>
                  <a:srgbClr val="000000"/>
                </a:solidFill>
                <a:latin typeface="Courier New"/>
                <a:cs typeface="Courier New"/>
              </a:endParaRPr>
            </a:p>
          </p:txBody>
        </p:sp>
        <p:sp>
          <p:nvSpPr>
            <p:cNvPr id="56325" name="AutoShape 8"/>
            <p:cNvSpPr>
              <a:spLocks noChangeArrowheads="1"/>
            </p:cNvSpPr>
            <p:nvPr/>
          </p:nvSpPr>
          <p:spPr bwMode="auto">
            <a:xfrm>
              <a:off x="6197600" y="723900"/>
              <a:ext cx="533400" cy="228600"/>
            </a:xfrm>
            <a:prstGeom prst="rightArrow">
              <a:avLst>
                <a:gd name="adj1" fmla="val 50000"/>
                <a:gd name="adj2" fmla="val 58333"/>
              </a:avLst>
            </a:prstGeom>
            <a:solidFill>
              <a:schemeClr val="hlink"/>
            </a:solidFill>
            <a:ln w="9525">
              <a:solidFill>
                <a:schemeClr val="tx1"/>
              </a:solidFill>
              <a:miter lim="800000"/>
              <a:headEnd/>
              <a:tailEnd/>
            </a:ln>
          </p:spPr>
          <p:txBody>
            <a:bodyPr wrap="none" anchor="ctr">
              <a:prstTxWarp prst="textNoShape">
                <a:avLst/>
              </a:prstTxWarp>
            </a:bodyPr>
            <a:lstStyle/>
            <a:p>
              <a:endParaRPr lang="en-US">
                <a:latin typeface="Book Antiqua" charset="0"/>
              </a:endParaRPr>
            </a:p>
          </p:txBody>
        </p:sp>
      </p:gr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en-US" sz="4400" dirty="0">
                <a:ea typeface="+mj-ea"/>
                <a:cs typeface="+mj-cs"/>
              </a:rPr>
              <a:t>Case</a:t>
            </a:r>
            <a:r>
              <a:rPr lang="en-US" sz="4400" dirty="0" smtClean="0">
                <a:ea typeface="+mj-ea"/>
                <a:cs typeface="+mj-cs"/>
              </a:rPr>
              <a:t> Expression</a:t>
            </a:r>
            <a:endParaRPr lang="en-US" sz="4400" dirty="0">
              <a:ea typeface="+mj-ea"/>
              <a:cs typeface="+mj-cs"/>
            </a:endParaRPr>
          </a:p>
        </p:txBody>
      </p:sp>
      <p:sp>
        <p:nvSpPr>
          <p:cNvPr id="60419" name="Rectangle 3"/>
          <p:cNvSpPr>
            <a:spLocks noGrp="1" noChangeArrowheads="1"/>
          </p:cNvSpPr>
          <p:nvPr>
            <p:ph idx="1"/>
          </p:nvPr>
        </p:nvSpPr>
        <p:spPr>
          <a:xfrm>
            <a:off x="457200" y="1600200"/>
            <a:ext cx="8458200" cy="4457700"/>
          </a:xfrm>
        </p:spPr>
        <p:txBody>
          <a:bodyPr/>
          <a:lstStyle/>
          <a:p>
            <a:pPr eaLnBrk="1" hangingPunct="1">
              <a:spcAft>
                <a:spcPct val="0"/>
              </a:spcAft>
              <a:buFont typeface="Wingdings 2" charset="2"/>
              <a:buChar char=""/>
            </a:pPr>
            <a:r>
              <a:rPr lang="en-US" dirty="0" err="1"/>
              <a:t>Datatype</a:t>
            </a:r>
            <a:endParaRPr lang="en-US" dirty="0" smtClean="0"/>
          </a:p>
          <a:p>
            <a:pPr lvl="1" eaLnBrk="1" hangingPunct="1">
              <a:buFontTx/>
              <a:buNone/>
            </a:pPr>
            <a:r>
              <a:rPr lang="en-US" dirty="0" smtClean="0">
                <a:solidFill>
                  <a:srgbClr val="CEB966"/>
                </a:solidFill>
              </a:rPr>
              <a:t> </a:t>
            </a:r>
          </a:p>
          <a:p>
            <a:pPr eaLnBrk="1" hangingPunct="1">
              <a:spcAft>
                <a:spcPct val="0"/>
              </a:spcAft>
              <a:buSzPct val="110000"/>
              <a:buFont typeface="Wingdings" charset="2"/>
              <a:buChar char="§"/>
            </a:pPr>
            <a:r>
              <a:rPr lang="en-US" dirty="0" smtClean="0"/>
              <a:t>Case </a:t>
            </a:r>
            <a:r>
              <a:rPr lang="en-US" dirty="0"/>
              <a:t>expression</a:t>
            </a:r>
            <a:endParaRPr lang="en-US" dirty="0" smtClean="0"/>
          </a:p>
          <a:p>
            <a:pPr lvl="1" eaLnBrk="1" hangingPunct="1">
              <a:buFontTx/>
              <a:buNone/>
            </a:pPr>
            <a:r>
              <a:rPr lang="en-US" dirty="0" smtClean="0">
                <a:solidFill>
                  <a:srgbClr val="CEB966"/>
                </a:solidFill>
              </a:rPr>
              <a:t> </a:t>
            </a:r>
          </a:p>
          <a:p>
            <a:pPr lvl="1" eaLnBrk="1" hangingPunct="1">
              <a:buFontTx/>
              <a:buNone/>
            </a:pPr>
            <a:endParaRPr lang="en-US" dirty="0" smtClean="0">
              <a:solidFill>
                <a:srgbClr val="CEB966"/>
              </a:solidFill>
            </a:endParaRPr>
          </a:p>
          <a:p>
            <a:pPr lvl="1" eaLnBrk="1" hangingPunct="1">
              <a:buFontTx/>
              <a:buNone/>
            </a:pPr>
            <a:r>
              <a:rPr lang="en-US" dirty="0" smtClean="0">
                <a:solidFill>
                  <a:srgbClr val="CEB966"/>
                </a:solidFill>
              </a:rPr>
              <a:t> </a:t>
            </a:r>
          </a:p>
          <a:p>
            <a:pPr lvl="1" eaLnBrk="1" hangingPunct="1">
              <a:buFontTx/>
              <a:buNone/>
            </a:pPr>
            <a:endParaRPr lang="en-US" dirty="0" smtClean="0">
              <a:solidFill>
                <a:srgbClr val="CEB966"/>
              </a:solidFill>
            </a:endParaRPr>
          </a:p>
          <a:p>
            <a:pPr lvl="1" eaLnBrk="1" hangingPunct="1">
              <a:buFont typeface="Wingdings 2" charset="2"/>
              <a:buNone/>
            </a:pPr>
            <a:r>
              <a:rPr lang="en-US" dirty="0" smtClean="0"/>
              <a:t>Indentation matters in case statements in Haskell </a:t>
            </a:r>
            <a:endParaRPr lang="en-US" dirty="0"/>
          </a:p>
        </p:txBody>
      </p:sp>
      <p:sp>
        <p:nvSpPr>
          <p:cNvPr id="4" name="Rectangle 3"/>
          <p:cNvSpPr>
            <a:spLocks noChangeArrowheads="1"/>
          </p:cNvSpPr>
          <p:nvPr/>
        </p:nvSpPr>
        <p:spPr bwMode="auto">
          <a:xfrm>
            <a:off x="1276350" y="2266950"/>
            <a:ext cx="6800850" cy="369332"/>
          </a:xfrm>
          <a:prstGeom prst="rect">
            <a:avLst/>
          </a:prstGeom>
          <a:solidFill>
            <a:srgbClr val="FFFF00"/>
          </a:solidFill>
          <a:ln w="19050">
            <a:no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data Exp = </a:t>
            </a:r>
            <a:r>
              <a:rPr lang="en-US" b="1" dirty="0" err="1" smtClean="0">
                <a:solidFill>
                  <a:srgbClr val="000000"/>
                </a:solidFill>
                <a:latin typeface="Courier New"/>
                <a:cs typeface="Courier New"/>
              </a:rPr>
              <a:t>Var</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 Const </a:t>
            </a:r>
            <a:r>
              <a:rPr lang="en-US" b="1" dirty="0" err="1" smtClean="0">
                <a:solidFill>
                  <a:srgbClr val="000000"/>
                </a:solidFill>
                <a:latin typeface="Courier New"/>
                <a:cs typeface="Courier New"/>
              </a:rPr>
              <a:t>Int</a:t>
            </a:r>
            <a:r>
              <a:rPr lang="en-US" b="1" dirty="0" smtClean="0">
                <a:solidFill>
                  <a:srgbClr val="000000"/>
                </a:solidFill>
                <a:latin typeface="Courier New"/>
                <a:cs typeface="Courier New"/>
              </a:rPr>
              <a:t> | Plus (Exp, Exp)</a:t>
            </a:r>
          </a:p>
        </p:txBody>
      </p:sp>
      <p:sp>
        <p:nvSpPr>
          <p:cNvPr id="5" name="Rectangle 4"/>
          <p:cNvSpPr>
            <a:spLocks noChangeArrowheads="1"/>
          </p:cNvSpPr>
          <p:nvPr/>
        </p:nvSpPr>
        <p:spPr bwMode="auto">
          <a:xfrm>
            <a:off x="1263650" y="3384550"/>
            <a:ext cx="3359150" cy="1200329"/>
          </a:xfrm>
          <a:prstGeom prst="rect">
            <a:avLst/>
          </a:prstGeom>
          <a:solidFill>
            <a:srgbClr val="FFFF00"/>
          </a:solidFill>
          <a:ln w="19050">
            <a:noFill/>
            <a:miter lim="800000"/>
            <a:headEnd/>
            <a:tailEnd/>
          </a:ln>
        </p:spPr>
        <p:txBody>
          <a:bodyPr wrap="square">
            <a:prstTxWarp prst="textNoShape">
              <a:avLst/>
            </a:prstTxWarp>
            <a:spAutoFit/>
          </a:bodyPr>
          <a:lstStyle/>
          <a:p>
            <a:r>
              <a:rPr lang="en-US" b="1" dirty="0" smtClean="0">
                <a:solidFill>
                  <a:srgbClr val="000000"/>
                </a:solidFill>
                <a:latin typeface="Courier New"/>
                <a:cs typeface="Courier New"/>
              </a:rPr>
              <a:t>case </a:t>
            </a:r>
            <a:r>
              <a:rPr lang="en-US" b="1" dirty="0" err="1" smtClean="0">
                <a:solidFill>
                  <a:srgbClr val="000000"/>
                </a:solidFill>
                <a:latin typeface="Courier New"/>
                <a:cs typeface="Courier New"/>
              </a:rPr>
              <a:t>e</a:t>
            </a:r>
            <a:r>
              <a:rPr lang="en-US" b="1" dirty="0" smtClean="0">
                <a:solidFill>
                  <a:srgbClr val="000000"/>
                </a:solidFill>
                <a:latin typeface="Courier New"/>
                <a:cs typeface="Courier New"/>
              </a:rPr>
              <a:t> of</a:t>
            </a:r>
          </a:p>
          <a:p>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Var</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-&gt;  …   </a:t>
            </a:r>
          </a:p>
          <a:p>
            <a:r>
              <a:rPr lang="en-US" b="1" dirty="0" smtClean="0">
                <a:solidFill>
                  <a:srgbClr val="000000"/>
                </a:solidFill>
                <a:latin typeface="Courier New"/>
                <a:cs typeface="Courier New"/>
              </a:rPr>
              <a:t>     Const </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-&gt; …</a:t>
            </a:r>
          </a:p>
          <a:p>
            <a:r>
              <a:rPr lang="en-US" b="1" dirty="0" smtClean="0">
                <a:solidFill>
                  <a:srgbClr val="000000"/>
                </a:solidFill>
                <a:latin typeface="Courier New"/>
                <a:cs typeface="Courier New"/>
              </a:rPr>
              <a:t>     Plus(e1,e2) -&gt; …</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rtl="0"/>
            <a:r>
              <a:rPr lang="en-US" smtClean="0"/>
              <a:t>Offside rule</a:t>
            </a:r>
          </a:p>
        </p:txBody>
      </p:sp>
      <p:sp>
        <p:nvSpPr>
          <p:cNvPr id="3" name="Content Placeholder 2"/>
          <p:cNvSpPr>
            <a:spLocks noGrp="1"/>
          </p:cNvSpPr>
          <p:nvPr>
            <p:ph idx="1"/>
          </p:nvPr>
        </p:nvSpPr>
        <p:spPr>
          <a:xfrm>
            <a:off x="685800" y="1592263"/>
            <a:ext cx="7772400" cy="4932362"/>
          </a:xfrm>
        </p:spPr>
        <p:txBody>
          <a:bodyPr/>
          <a:lstStyle/>
          <a:p>
            <a:pPr algn="l" rtl="0"/>
            <a:r>
              <a:rPr lang="en-US" sz="2400" smtClean="0"/>
              <a:t>Layout characters matter to parsing</a:t>
            </a:r>
            <a:br>
              <a:rPr lang="en-US" sz="2400" smtClean="0"/>
            </a:br>
            <a:r>
              <a:rPr lang="en-US" sz="2400" smtClean="0"/>
              <a:t>  divide x 0 = inf</a:t>
            </a:r>
            <a:br>
              <a:rPr lang="en-US" sz="2400" smtClean="0"/>
            </a:br>
            <a:r>
              <a:rPr lang="en-US" sz="2400" smtClean="0"/>
              <a:t>  divide x y = x / y</a:t>
            </a:r>
          </a:p>
          <a:p>
            <a:pPr algn="l" rtl="0"/>
            <a:r>
              <a:rPr lang="en-US" sz="2400" smtClean="0"/>
              <a:t>Everything below and right of = in equations defines a new scope</a:t>
            </a:r>
          </a:p>
          <a:p>
            <a:pPr algn="l" rtl="0"/>
            <a:r>
              <a:rPr lang="en-US" sz="2400" smtClean="0"/>
              <a:t>Applied recursively</a:t>
            </a:r>
            <a:br>
              <a:rPr lang="en-US" sz="2400" smtClean="0"/>
            </a:br>
            <a:r>
              <a:rPr lang="en-US" sz="2400" smtClean="0"/>
              <a:t>fac n = if (n ==0) then 1 else prod n (n-1)</a:t>
            </a:r>
            <a:br>
              <a:rPr lang="en-US" sz="2400" smtClean="0"/>
            </a:br>
            <a:r>
              <a:rPr lang="en-US" sz="2400" smtClean="0"/>
              <a:t>            where</a:t>
            </a:r>
            <a:br>
              <a:rPr lang="en-US" sz="2400" smtClean="0"/>
            </a:br>
            <a:r>
              <a:rPr lang="en-US" sz="2400" smtClean="0"/>
              <a:t>                 prod acc n = if (n == 0) then acc</a:t>
            </a:r>
            <a:br>
              <a:rPr lang="en-US" sz="2400" smtClean="0"/>
            </a:br>
            <a:r>
              <a:rPr lang="en-US" sz="2400" smtClean="0"/>
              <a:t>                                      else prod (acc * n) (n -1)</a:t>
            </a:r>
          </a:p>
          <a:p>
            <a:pPr algn="l" rtl="0"/>
            <a:r>
              <a:rPr lang="en-US" sz="2400" smtClean="0"/>
              <a:t>Lexical analyzer maintains a stack</a:t>
            </a:r>
            <a:br>
              <a:rPr lang="en-US" sz="2400" smtClean="0"/>
            </a:b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dirty="0">
                <a:ea typeface="+mj-ea"/>
                <a:cs typeface="+mj-cs"/>
              </a:rPr>
              <a:t>Evaluation by</a:t>
            </a:r>
            <a:r>
              <a:rPr lang="en-US" dirty="0" smtClean="0">
                <a:ea typeface="+mj-ea"/>
                <a:cs typeface="+mj-cs"/>
              </a:rPr>
              <a:t> Cases</a:t>
            </a:r>
            <a:endParaRPr lang="en-US" dirty="0">
              <a:ea typeface="+mj-ea"/>
              <a:cs typeface="+mj-cs"/>
            </a:endParaRPr>
          </a:p>
        </p:txBody>
      </p:sp>
      <p:sp>
        <p:nvSpPr>
          <p:cNvPr id="4" name="Rectangle 3"/>
          <p:cNvSpPr>
            <a:spLocks noChangeArrowheads="1"/>
          </p:cNvSpPr>
          <p:nvPr/>
        </p:nvSpPr>
        <p:spPr bwMode="auto">
          <a:xfrm>
            <a:off x="523875" y="1924050"/>
            <a:ext cx="8096250" cy="3847208"/>
          </a:xfrm>
          <a:prstGeom prst="rect">
            <a:avLst/>
          </a:prstGeom>
          <a:solidFill>
            <a:srgbClr val="FFFF00"/>
          </a:solidFill>
          <a:ln w="19050">
            <a:noFill/>
            <a:miter lim="800000"/>
            <a:headEnd/>
            <a:tailEnd/>
          </a:ln>
        </p:spPr>
        <p:txBody>
          <a:bodyPr wrap="square">
            <a:prstTxWarp prst="textNoShape">
              <a:avLst/>
            </a:prstTxWarp>
            <a:spAutoFit/>
          </a:bodyPr>
          <a:lstStyle/>
          <a:p>
            <a:pPr marL="411480" indent="-283464" fontAlgn="auto">
              <a:spcAft>
                <a:spcPts val="0"/>
              </a:spcAft>
              <a:defRPr/>
            </a:pPr>
            <a:r>
              <a:rPr lang="en-US" b="1" dirty="0" smtClean="0">
                <a:latin typeface="Courier New"/>
                <a:cs typeface="Courier New"/>
              </a:rPr>
              <a:t>data Exp =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 Const </a:t>
            </a:r>
            <a:r>
              <a:rPr lang="en-US" b="1" dirty="0" err="1" smtClean="0">
                <a:latin typeface="Courier New"/>
                <a:cs typeface="Courier New"/>
              </a:rPr>
              <a:t>Int</a:t>
            </a:r>
            <a:r>
              <a:rPr lang="en-US" b="1" dirty="0" smtClean="0">
                <a:latin typeface="Courier New"/>
                <a:cs typeface="Courier New"/>
              </a:rPr>
              <a:t> | Plus (Exp, Exp)</a:t>
            </a:r>
          </a:p>
          <a:p>
            <a:pPr marL="411480" indent="-283464" fontAlgn="auto">
              <a:spcAft>
                <a:spcPts val="0"/>
              </a:spcAft>
              <a:defRPr/>
            </a:pPr>
            <a:endParaRPr lang="en-US" b="1" dirty="0" smtClean="0">
              <a:latin typeface="Courier New"/>
              <a:cs typeface="Courier New"/>
            </a:endParaRPr>
          </a:p>
          <a:p>
            <a:pPr marL="411480" indent="-283464" fontAlgn="auto">
              <a:spcAft>
                <a:spcPts val="0"/>
              </a:spcAft>
              <a:defRPr/>
            </a:pPr>
            <a:r>
              <a:rPr lang="en-US" b="1" dirty="0" err="1" smtClean="0">
                <a:latin typeface="Courier New"/>
                <a:cs typeface="Courier New"/>
              </a:rPr>
              <a:t>ev</a:t>
            </a:r>
            <a:r>
              <a:rPr lang="en-US" b="1" dirty="0" smtClean="0">
                <a:latin typeface="Courier New"/>
                <a:cs typeface="Courier New"/>
              </a:rPr>
              <a:t> (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n</a:t>
            </a:r>
            <a:r>
              <a:rPr lang="en-US" b="1" dirty="0" smtClean="0">
                <a:latin typeface="Courier New"/>
                <a:cs typeface="Courier New"/>
              </a:rPr>
              <a:t>) =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n</a:t>
            </a:r>
            <a:endParaRPr lang="en-US" b="1" dirty="0" smtClean="0">
              <a:latin typeface="Courier New"/>
              <a:cs typeface="Courier New"/>
            </a:endParaRPr>
          </a:p>
          <a:p>
            <a:pPr marL="411480" indent="-283464" fontAlgn="auto">
              <a:spcAft>
                <a:spcPts val="0"/>
              </a:spcAft>
              <a:defRPr/>
            </a:pPr>
            <a:r>
              <a:rPr lang="en-US" b="1" dirty="0" err="1" smtClean="0">
                <a:latin typeface="Courier New"/>
                <a:cs typeface="Courier New"/>
              </a:rPr>
              <a:t>ev</a:t>
            </a:r>
            <a:r>
              <a:rPr lang="en-US" b="1" dirty="0" smtClean="0">
                <a:latin typeface="Courier New"/>
                <a:cs typeface="Courier New"/>
              </a:rPr>
              <a:t> ( Const </a:t>
            </a:r>
            <a:r>
              <a:rPr lang="en-US" b="1" dirty="0" err="1" smtClean="0">
                <a:latin typeface="Courier New"/>
                <a:cs typeface="Courier New"/>
              </a:rPr>
              <a:t>n</a:t>
            </a:r>
            <a:r>
              <a:rPr lang="en-US" b="1" dirty="0" smtClean="0">
                <a:latin typeface="Courier New"/>
                <a:cs typeface="Courier New"/>
              </a:rPr>
              <a:t> ) = Const </a:t>
            </a:r>
            <a:r>
              <a:rPr lang="en-US" b="1" dirty="0" err="1" smtClean="0">
                <a:latin typeface="Courier New"/>
                <a:cs typeface="Courier New"/>
              </a:rPr>
              <a:t>n</a:t>
            </a:r>
            <a:endParaRPr lang="en-US" b="1" dirty="0" smtClean="0">
              <a:latin typeface="Courier New"/>
              <a:cs typeface="Courier New"/>
            </a:endParaRPr>
          </a:p>
          <a:p>
            <a:pPr marL="411480" indent="-283464" fontAlgn="auto">
              <a:spcAft>
                <a:spcPts val="0"/>
              </a:spcAft>
              <a:defRPr/>
            </a:pPr>
            <a:r>
              <a:rPr lang="en-US" b="1" dirty="0" err="1" smtClean="0">
                <a:latin typeface="Courier New"/>
                <a:cs typeface="Courier New"/>
              </a:rPr>
              <a:t>ev</a:t>
            </a:r>
            <a:r>
              <a:rPr lang="en-US" b="1" dirty="0" smtClean="0">
                <a:latin typeface="Courier New"/>
                <a:cs typeface="Courier New"/>
              </a:rPr>
              <a:t> ( Plus ( e1,e2 ) ) = </a:t>
            </a:r>
          </a:p>
          <a:p>
            <a:pPr marL="411480" indent="-283464" fontAlgn="auto">
              <a:spcAft>
                <a:spcPts val="0"/>
              </a:spcAft>
              <a:defRPr/>
            </a:pPr>
            <a:r>
              <a:rPr lang="en-US" sz="2800" b="1" dirty="0" smtClean="0">
                <a:latin typeface="Courier New"/>
                <a:cs typeface="Courier New"/>
              </a:rPr>
              <a:t>  </a:t>
            </a:r>
            <a:r>
              <a:rPr lang="en-US" b="1" dirty="0" smtClean="0">
                <a:latin typeface="Courier New"/>
                <a:cs typeface="Courier New"/>
              </a:rPr>
              <a:t>case </a:t>
            </a:r>
            <a:r>
              <a:rPr lang="en-US" b="1" dirty="0" err="1" smtClean="0">
                <a:latin typeface="Courier New"/>
                <a:cs typeface="Courier New"/>
              </a:rPr>
              <a:t>ev</a:t>
            </a:r>
            <a:r>
              <a:rPr lang="en-US" b="1" dirty="0" smtClean="0">
                <a:latin typeface="Courier New"/>
                <a:cs typeface="Courier New"/>
              </a:rPr>
              <a:t> e1 of</a:t>
            </a:r>
          </a:p>
          <a:p>
            <a:pPr marL="411480" indent="-283464" fontAlgn="auto">
              <a:spcAft>
                <a:spcPts val="0"/>
              </a:spcAft>
              <a:defRPr/>
            </a:pPr>
            <a:r>
              <a:rPr lang="en-US" b="1" dirty="0" smtClean="0">
                <a:latin typeface="Courier New"/>
                <a:cs typeface="Courier New"/>
              </a:rPr>
              <a:t>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n</a:t>
            </a:r>
            <a:r>
              <a:rPr lang="en-US" b="1" dirty="0" smtClean="0">
                <a:latin typeface="Courier New"/>
                <a:cs typeface="Courier New"/>
              </a:rPr>
              <a:t> -&gt; Plus(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n</a:t>
            </a:r>
            <a:r>
              <a:rPr lang="en-US" b="1" dirty="0" smtClean="0">
                <a:latin typeface="Courier New"/>
                <a:cs typeface="Courier New"/>
              </a:rPr>
              <a:t>, </a:t>
            </a:r>
            <a:r>
              <a:rPr lang="en-US" b="1" dirty="0" err="1" smtClean="0">
                <a:latin typeface="Courier New"/>
                <a:cs typeface="Courier New"/>
              </a:rPr>
              <a:t>ev</a:t>
            </a:r>
            <a:r>
              <a:rPr lang="en-US" b="1" dirty="0" smtClean="0">
                <a:latin typeface="Courier New"/>
                <a:cs typeface="Courier New"/>
              </a:rPr>
              <a:t> e2)      </a:t>
            </a:r>
          </a:p>
          <a:p>
            <a:pPr marL="411480" indent="-283464" fontAlgn="auto">
              <a:spcAft>
                <a:spcPts val="0"/>
              </a:spcAft>
              <a:defRPr/>
            </a:pPr>
            <a:r>
              <a:rPr lang="en-US" b="1" dirty="0" smtClean="0">
                <a:latin typeface="Courier New"/>
                <a:cs typeface="Courier New"/>
              </a:rPr>
              <a:t>     Const </a:t>
            </a:r>
            <a:r>
              <a:rPr lang="en-US" b="1" dirty="0" err="1" smtClean="0">
                <a:latin typeface="Courier New"/>
                <a:cs typeface="Courier New"/>
              </a:rPr>
              <a:t>n</a:t>
            </a:r>
            <a:r>
              <a:rPr lang="en-US" b="1" dirty="0" smtClean="0">
                <a:latin typeface="Courier New"/>
                <a:cs typeface="Courier New"/>
              </a:rPr>
              <a:t> -&gt; case </a:t>
            </a:r>
            <a:r>
              <a:rPr lang="en-US" b="1" dirty="0" err="1" smtClean="0">
                <a:latin typeface="Courier New"/>
                <a:cs typeface="Courier New"/>
              </a:rPr>
              <a:t>ev</a:t>
            </a:r>
            <a:r>
              <a:rPr lang="en-US" b="1" dirty="0" smtClean="0">
                <a:latin typeface="Courier New"/>
                <a:cs typeface="Courier New"/>
              </a:rPr>
              <a:t> e2 of  </a:t>
            </a:r>
          </a:p>
          <a:p>
            <a:pPr marL="411480" indent="-283464" fontAlgn="auto">
              <a:spcAft>
                <a:spcPts val="0"/>
              </a:spcAft>
              <a:defRPr/>
            </a:pPr>
            <a:r>
              <a:rPr lang="en-US" b="1" dirty="0" smtClean="0">
                <a:latin typeface="Courier New"/>
                <a:cs typeface="Courier New"/>
              </a:rPr>
              <a:t>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m</a:t>
            </a:r>
            <a:r>
              <a:rPr lang="en-US" b="1" dirty="0" smtClean="0">
                <a:latin typeface="Courier New"/>
                <a:cs typeface="Courier New"/>
              </a:rPr>
              <a:t> -&gt; Plus( Const </a:t>
            </a:r>
            <a:r>
              <a:rPr lang="en-US" b="1" dirty="0" err="1" smtClean="0">
                <a:latin typeface="Courier New"/>
                <a:cs typeface="Courier New"/>
              </a:rPr>
              <a:t>n</a:t>
            </a:r>
            <a:r>
              <a:rPr lang="en-US" b="1" dirty="0" smtClean="0">
                <a:latin typeface="Courier New"/>
                <a:cs typeface="Courier New"/>
              </a:rPr>
              <a:t>, </a:t>
            </a:r>
            <a:r>
              <a:rPr lang="en-US" b="1" dirty="0" err="1" smtClean="0">
                <a:latin typeface="Courier New"/>
                <a:cs typeface="Courier New"/>
              </a:rPr>
              <a:t>Var</a:t>
            </a:r>
            <a:r>
              <a:rPr lang="en-US" b="1" dirty="0" smtClean="0">
                <a:latin typeface="Courier New"/>
                <a:cs typeface="Courier New"/>
              </a:rPr>
              <a:t> </a:t>
            </a:r>
            <a:r>
              <a:rPr lang="en-US" b="1" dirty="0" err="1" smtClean="0">
                <a:latin typeface="Courier New"/>
                <a:cs typeface="Courier New"/>
              </a:rPr>
              <a:t>m</a:t>
            </a:r>
            <a:r>
              <a:rPr lang="en-US" b="1" dirty="0" smtClean="0">
                <a:latin typeface="Courier New"/>
                <a:cs typeface="Courier New"/>
              </a:rPr>
              <a:t>)      </a:t>
            </a:r>
          </a:p>
          <a:p>
            <a:pPr marL="411480" indent="-283464" fontAlgn="auto">
              <a:spcAft>
                <a:spcPts val="0"/>
              </a:spcAft>
              <a:defRPr/>
            </a:pPr>
            <a:r>
              <a:rPr lang="en-US" b="1" dirty="0" smtClean="0">
                <a:latin typeface="Courier New"/>
                <a:cs typeface="Courier New"/>
              </a:rPr>
              <a:t>                  Const </a:t>
            </a:r>
            <a:r>
              <a:rPr lang="en-US" b="1" dirty="0" err="1" smtClean="0">
                <a:latin typeface="Courier New"/>
                <a:cs typeface="Courier New"/>
              </a:rPr>
              <a:t>m</a:t>
            </a:r>
            <a:r>
              <a:rPr lang="en-US" b="1" dirty="0" smtClean="0">
                <a:latin typeface="Courier New"/>
                <a:cs typeface="Courier New"/>
              </a:rPr>
              <a:t> -&gt; Const (</a:t>
            </a:r>
            <a:r>
              <a:rPr lang="en-US" b="1" dirty="0" err="1" smtClean="0">
                <a:latin typeface="Courier New"/>
                <a:cs typeface="Courier New"/>
              </a:rPr>
              <a:t>n+m</a:t>
            </a:r>
            <a:r>
              <a:rPr lang="en-US" b="1" dirty="0" smtClean="0">
                <a:latin typeface="Courier New"/>
                <a:cs typeface="Courier New"/>
              </a:rPr>
              <a:t>)                         </a:t>
            </a:r>
          </a:p>
          <a:p>
            <a:pPr marL="411480" indent="-283464" fontAlgn="auto">
              <a:spcAft>
                <a:spcPts val="0"/>
              </a:spcAft>
              <a:defRPr/>
            </a:pPr>
            <a:r>
              <a:rPr lang="en-US" b="1" dirty="0" smtClean="0">
                <a:latin typeface="Courier New"/>
                <a:cs typeface="Courier New"/>
              </a:rPr>
              <a:t>                  Plus(e3,e4) -&gt; Plus ( Const </a:t>
            </a:r>
            <a:r>
              <a:rPr lang="en-US" b="1" dirty="0" err="1" smtClean="0">
                <a:latin typeface="Courier New"/>
                <a:cs typeface="Courier New"/>
              </a:rPr>
              <a:t>n</a:t>
            </a:r>
            <a:r>
              <a:rPr lang="en-US" b="1" dirty="0" smtClean="0">
                <a:latin typeface="Courier New"/>
                <a:cs typeface="Courier New"/>
              </a:rPr>
              <a:t>, </a:t>
            </a:r>
          </a:p>
          <a:p>
            <a:pPr marL="411480" indent="-283464" fontAlgn="auto">
              <a:spcAft>
                <a:spcPts val="0"/>
              </a:spcAft>
              <a:defRPr/>
            </a:pPr>
            <a:r>
              <a:rPr lang="en-US" b="1" dirty="0" smtClean="0">
                <a:latin typeface="Courier New"/>
                <a:cs typeface="Courier New"/>
              </a:rPr>
              <a:t>                                        Plus ( e3, e4 ))   </a:t>
            </a:r>
          </a:p>
          <a:p>
            <a:pPr marL="411480" indent="-283464" fontAlgn="auto">
              <a:spcAft>
                <a:spcPts val="0"/>
              </a:spcAft>
              <a:defRPr/>
            </a:pPr>
            <a:r>
              <a:rPr lang="en-US" b="1" dirty="0" smtClean="0">
                <a:latin typeface="Courier New"/>
                <a:cs typeface="Courier New"/>
              </a:rPr>
              <a:t>     Plus(e3, e4) -&gt; Plus( Plus ( e3, e4 ), </a:t>
            </a:r>
            <a:r>
              <a:rPr lang="en-US" b="1" dirty="0" err="1" smtClean="0">
                <a:latin typeface="Courier New"/>
                <a:cs typeface="Courier New"/>
              </a:rPr>
              <a:t>ev</a:t>
            </a:r>
            <a:r>
              <a:rPr lang="en-US" b="1" dirty="0" smtClean="0">
                <a:latin typeface="Courier New"/>
                <a:cs typeface="Courier New"/>
              </a:rPr>
              <a:t> e2)</a:t>
            </a:r>
            <a:endParaRPr lang="en-US" b="1" dirty="0">
              <a:latin typeface="Courier New"/>
              <a:cs typeface="Courier New"/>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60350"/>
            <a:ext cx="7772400" cy="1143000"/>
          </a:xfrm>
        </p:spPr>
        <p:txBody>
          <a:bodyPr/>
          <a:lstStyle/>
          <a:p>
            <a:pPr rtl="0"/>
            <a:r>
              <a:rPr lang="en-US" sz="4000" dirty="0" smtClean="0"/>
              <a:t>Polymorphic Typing</a:t>
            </a:r>
          </a:p>
        </p:txBody>
      </p:sp>
      <p:sp>
        <p:nvSpPr>
          <p:cNvPr id="3" name="Content Placeholder 2"/>
          <p:cNvSpPr>
            <a:spLocks noGrp="1"/>
          </p:cNvSpPr>
          <p:nvPr>
            <p:ph idx="1"/>
          </p:nvPr>
        </p:nvSpPr>
        <p:spPr>
          <a:xfrm>
            <a:off x="685800" y="1196975"/>
            <a:ext cx="7772400" cy="5364163"/>
          </a:xfrm>
        </p:spPr>
        <p:txBody>
          <a:bodyPr/>
          <a:lstStyle/>
          <a:p>
            <a:pPr algn="l" rtl="0">
              <a:tabLst>
                <a:tab pos="3205163" algn="l"/>
              </a:tabLst>
            </a:pPr>
            <a:r>
              <a:rPr lang="en-US" sz="2000" dirty="0" smtClean="0">
                <a:solidFill>
                  <a:srgbClr val="FF0000"/>
                </a:solidFill>
              </a:rPr>
              <a:t>Polymorphic</a:t>
            </a:r>
            <a:r>
              <a:rPr lang="en-US" sz="2000" dirty="0" smtClean="0"/>
              <a:t> expression has many types</a:t>
            </a:r>
          </a:p>
          <a:p>
            <a:pPr algn="l" rtl="0">
              <a:tabLst>
                <a:tab pos="3205163" algn="l"/>
              </a:tabLst>
            </a:pPr>
            <a:r>
              <a:rPr lang="en-US" sz="2000" dirty="0" smtClean="0"/>
              <a:t>Benefits:</a:t>
            </a:r>
          </a:p>
          <a:p>
            <a:pPr lvl="1" algn="l" rtl="0">
              <a:tabLst>
                <a:tab pos="3205163" algn="l"/>
              </a:tabLst>
            </a:pPr>
            <a:r>
              <a:rPr lang="en-US" sz="2000" dirty="0" smtClean="0"/>
              <a:t>Code reuse</a:t>
            </a:r>
          </a:p>
          <a:p>
            <a:pPr lvl="1" algn="l" rtl="0">
              <a:tabLst>
                <a:tab pos="3205163" algn="l"/>
              </a:tabLst>
            </a:pPr>
            <a:r>
              <a:rPr lang="en-US" sz="2000" dirty="0" smtClean="0"/>
              <a:t>Guarantee consistency</a:t>
            </a:r>
          </a:p>
          <a:p>
            <a:pPr algn="l" rtl="0">
              <a:tabLst>
                <a:tab pos="3205163" algn="l"/>
              </a:tabLst>
            </a:pPr>
            <a:r>
              <a:rPr lang="en-US" sz="2000" dirty="0" smtClean="0"/>
              <a:t>The compiler infers that in</a:t>
            </a:r>
            <a:br>
              <a:rPr lang="en-US" sz="2000" dirty="0" smtClean="0"/>
            </a:br>
            <a:r>
              <a:rPr lang="en-US" sz="2000" dirty="0" smtClean="0"/>
              <a:t>length [] = 0</a:t>
            </a:r>
            <a:br>
              <a:rPr lang="en-US" sz="2000" dirty="0" smtClean="0"/>
            </a:br>
            <a:r>
              <a:rPr lang="en-US" sz="2000" dirty="0" smtClean="0"/>
              <a:t>length (x: </a:t>
            </a:r>
            <a:r>
              <a:rPr lang="en-US" sz="2000" dirty="0" err="1" smtClean="0"/>
              <a:t>xs</a:t>
            </a:r>
            <a:r>
              <a:rPr lang="en-US" sz="2000" dirty="0" smtClean="0"/>
              <a:t>) = 1 + length </a:t>
            </a:r>
            <a:r>
              <a:rPr lang="en-US" sz="2000" dirty="0" err="1" smtClean="0"/>
              <a:t>xs</a:t>
            </a:r>
            <a:endParaRPr lang="en-US" sz="2000" dirty="0" smtClean="0"/>
          </a:p>
          <a:p>
            <a:pPr lvl="1" algn="l" rtl="0">
              <a:tabLst>
                <a:tab pos="3205163" algn="l"/>
              </a:tabLst>
            </a:pPr>
            <a:r>
              <a:rPr lang="en-US" sz="1600" dirty="0" smtClean="0"/>
              <a:t>length has the type [a] -&gt; </a:t>
            </a:r>
            <a:r>
              <a:rPr lang="en-US" sz="1600" dirty="0" err="1" smtClean="0"/>
              <a:t>int</a:t>
            </a:r>
            <a:r>
              <a:rPr lang="en-US" sz="1600" dirty="0" smtClean="0"/>
              <a:t/>
            </a:r>
            <a:br>
              <a:rPr lang="en-US" sz="1600" dirty="0" smtClean="0"/>
            </a:br>
            <a:r>
              <a:rPr lang="en-US" sz="1600" dirty="0" smtClean="0"/>
              <a:t>length :: [a] -&gt; </a:t>
            </a:r>
            <a:r>
              <a:rPr lang="en-US" sz="1600" dirty="0" err="1" smtClean="0"/>
              <a:t>int</a:t>
            </a:r>
            <a:endParaRPr lang="en-US" sz="1600" dirty="0" smtClean="0"/>
          </a:p>
          <a:p>
            <a:pPr algn="l" rtl="0">
              <a:tabLst>
                <a:tab pos="3205163" algn="l"/>
              </a:tabLst>
            </a:pPr>
            <a:r>
              <a:rPr lang="en-US" sz="2000" dirty="0" smtClean="0"/>
              <a:t>Example expressions</a:t>
            </a:r>
          </a:p>
          <a:p>
            <a:pPr lvl="1" algn="l" rtl="0">
              <a:tabLst>
                <a:tab pos="3205163" algn="l"/>
              </a:tabLst>
            </a:pPr>
            <a:r>
              <a:rPr lang="en-US" sz="2000" dirty="0" smtClean="0"/>
              <a:t>length [1, 2, 3] + length [“red”, “yellow”, “green”]</a:t>
            </a:r>
          </a:p>
          <a:p>
            <a:pPr lvl="1" algn="l" rtl="0">
              <a:tabLst>
                <a:tab pos="3205163" algn="l"/>
              </a:tabLst>
            </a:pPr>
            <a:r>
              <a:rPr lang="en-US" sz="2000" dirty="0" smtClean="0"/>
              <a:t>length [1, 2, “green” ] // invalid list </a:t>
            </a:r>
          </a:p>
          <a:p>
            <a:pPr algn="l" rtl="0">
              <a:tabLst>
                <a:tab pos="3205163" algn="l"/>
              </a:tabLst>
            </a:pPr>
            <a:r>
              <a:rPr lang="en-US" sz="2000" dirty="0" smtClean="0"/>
              <a:t>The user can optionally declare types</a:t>
            </a:r>
          </a:p>
          <a:p>
            <a:pPr algn="l" rtl="0">
              <a:tabLst>
                <a:tab pos="3205163" algn="l"/>
              </a:tabLst>
            </a:pPr>
            <a:r>
              <a:rPr lang="en-US" sz="2000" dirty="0" smtClean="0"/>
              <a:t>Every expression has the </a:t>
            </a:r>
            <a:r>
              <a:rPr lang="en-US" sz="2000" dirty="0" smtClean="0">
                <a:solidFill>
                  <a:srgbClr val="FF0000"/>
                </a:solidFill>
              </a:rPr>
              <a:t>most general type</a:t>
            </a:r>
          </a:p>
          <a:p>
            <a:pPr algn="l" rtl="0">
              <a:tabLst>
                <a:tab pos="3205163" algn="l"/>
              </a:tabLst>
            </a:pPr>
            <a:r>
              <a:rPr lang="en-US" sz="2000" dirty="0" smtClean="0">
                <a:solidFill>
                  <a:schemeClr val="tx2"/>
                </a:solidFill>
              </a:rPr>
              <a:t>“boxed” implementations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lstStyle/>
          <a:p>
            <a:r>
              <a:rPr lang="en-US" dirty="0" smtClean="0"/>
              <a:t>Repetitive expressions can be compactly represented using functional abstraction</a:t>
            </a:r>
          </a:p>
          <a:p>
            <a:r>
              <a:rPr lang="en-US" dirty="0" smtClean="0"/>
              <a:t>Example: </a:t>
            </a:r>
          </a:p>
          <a:p>
            <a:pPr lvl="1"/>
            <a:r>
              <a:rPr lang="en-US" dirty="0" smtClean="0"/>
              <a:t>(5* 4* 3 * 2  * 1)  + (7 * 6 * 5 * 4 * 3 * 2 *1)  =</a:t>
            </a:r>
          </a:p>
          <a:p>
            <a:pPr lvl="1"/>
            <a:r>
              <a:rPr lang="en-US" dirty="0" smtClean="0"/>
              <a:t>factorial(5) + factorial(7) </a:t>
            </a:r>
          </a:p>
          <a:p>
            <a:pPr lvl="1"/>
            <a:r>
              <a:rPr lang="en-US" dirty="0" smtClean="0"/>
              <a:t>factorial(n) = if n = 0 then 1 else n * factorial(n-1)</a:t>
            </a:r>
          </a:p>
          <a:p>
            <a:pPr lvl="1"/>
            <a:r>
              <a:rPr lang="en-US" dirty="0" smtClean="0"/>
              <a:t>factorial= </a:t>
            </a:r>
            <a:r>
              <a:rPr lang="en-US" dirty="0" smtClean="0">
                <a:sym typeface="Symbol"/>
              </a:rPr>
              <a:t>n. if n = 0 then 0 else n factorial(n-1)</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ea typeface="+mj-ea"/>
                <a:cs typeface="+mj-cs"/>
              </a:rPr>
              <a:t>Laziness</a:t>
            </a:r>
            <a:endParaRPr lang="en-US" dirty="0">
              <a:ea typeface="+mj-ea"/>
              <a:cs typeface="+mj-cs"/>
            </a:endParaRPr>
          </a:p>
        </p:txBody>
      </p:sp>
      <p:sp>
        <p:nvSpPr>
          <p:cNvPr id="62467" name="Content Placeholder 2"/>
          <p:cNvSpPr>
            <a:spLocks noGrp="1"/>
          </p:cNvSpPr>
          <p:nvPr>
            <p:ph idx="1"/>
          </p:nvPr>
        </p:nvSpPr>
        <p:spPr>
          <a:xfrm>
            <a:off x="457200" y="1190625"/>
            <a:ext cx="8229600" cy="4708525"/>
          </a:xfrm>
        </p:spPr>
        <p:txBody>
          <a:bodyPr/>
          <a:lstStyle/>
          <a:p>
            <a:pPr eaLnBrk="1" hangingPunct="1">
              <a:spcAft>
                <a:spcPct val="0"/>
              </a:spcAft>
              <a:buFont typeface="Wingdings 2" charset="2"/>
              <a:buChar char=""/>
            </a:pPr>
            <a:r>
              <a:rPr lang="en-GB" dirty="0" smtClean="0"/>
              <a:t>Haskell is a </a:t>
            </a:r>
            <a:r>
              <a:rPr lang="en-GB" b="1" dirty="0" smtClean="0">
                <a:solidFill>
                  <a:schemeClr val="accent1"/>
                </a:solidFill>
              </a:rPr>
              <a:t>lazy</a:t>
            </a:r>
            <a:r>
              <a:rPr lang="en-GB" dirty="0" smtClean="0">
                <a:solidFill>
                  <a:srgbClr val="FFFF00"/>
                </a:solidFill>
              </a:rPr>
              <a:t> </a:t>
            </a:r>
            <a:r>
              <a:rPr lang="en-GB" dirty="0" smtClean="0"/>
              <a:t>language</a:t>
            </a:r>
          </a:p>
          <a:p>
            <a:pPr eaLnBrk="1" hangingPunct="1">
              <a:spcAft>
                <a:spcPct val="0"/>
              </a:spcAft>
              <a:buFont typeface="Wingdings 2" charset="2"/>
              <a:buChar char=""/>
            </a:pPr>
            <a:r>
              <a:rPr lang="en-GB" dirty="0" smtClean="0"/>
              <a:t>Functions and data constructors don’t evaluate their arguments until they need them</a:t>
            </a:r>
          </a:p>
          <a:p>
            <a:pPr eaLnBrk="1" hangingPunct="1">
              <a:spcAft>
                <a:spcPct val="0"/>
              </a:spcAft>
              <a:buFont typeface="Wingdings 2" charset="2"/>
              <a:buChar char=""/>
            </a:pPr>
            <a:endParaRPr lang="en-GB" dirty="0" smtClean="0"/>
          </a:p>
          <a:p>
            <a:pPr lvl="1" eaLnBrk="1" hangingPunct="1"/>
            <a:endParaRPr lang="en-GB" dirty="0" smtClean="0"/>
          </a:p>
          <a:p>
            <a:pPr eaLnBrk="1" hangingPunct="1">
              <a:spcAft>
                <a:spcPct val="0"/>
              </a:spcAft>
              <a:buFont typeface="Wingdings 2" charset="2"/>
              <a:buChar char=""/>
            </a:pPr>
            <a:r>
              <a:rPr lang="en-GB" dirty="0" smtClean="0"/>
              <a:t>Programmers can write control-flow operators that have to be built-in in eager languages</a:t>
            </a:r>
          </a:p>
          <a:p>
            <a:pPr eaLnBrk="1" hangingPunct="1">
              <a:spcAft>
                <a:spcPct val="0"/>
              </a:spcAft>
              <a:buFont typeface="Wingdings 2" charset="2"/>
              <a:buChar char=""/>
            </a:pPr>
            <a:endParaRPr lang="en-US" dirty="0"/>
          </a:p>
        </p:txBody>
      </p:sp>
      <p:sp>
        <p:nvSpPr>
          <p:cNvPr id="62468" name="Rectangle 3"/>
          <p:cNvSpPr>
            <a:spLocks noChangeArrowheads="1"/>
          </p:cNvSpPr>
          <p:nvPr/>
        </p:nvSpPr>
        <p:spPr bwMode="auto">
          <a:xfrm>
            <a:off x="2094488" y="3272982"/>
            <a:ext cx="5586413" cy="1016000"/>
          </a:xfrm>
          <a:prstGeom prst="rect">
            <a:avLst/>
          </a:prstGeom>
          <a:solidFill>
            <a:srgbClr val="FFFF00"/>
          </a:solidFill>
          <a:ln w="19050">
            <a:noFill/>
            <a:miter lim="800000"/>
            <a:headEnd/>
            <a:tailEnd/>
          </a:ln>
        </p:spPr>
        <p:txBody>
          <a:bodyPr>
            <a:prstTxWarp prst="textNoShape">
              <a:avLst/>
            </a:prstTxWarp>
            <a:spAutoFit/>
          </a:bodyPr>
          <a:lstStyle/>
          <a:p>
            <a:pPr marL="290513" indent="-290513">
              <a:buClr>
                <a:srgbClr val="FF3300"/>
              </a:buClr>
              <a:buFont typeface="Wingdings" charset="2"/>
              <a:buNone/>
              <a:tabLst>
                <a:tab pos="2152650" algn="l"/>
              </a:tabLst>
            </a:pPr>
            <a:r>
              <a:rPr lang="en-GB" sz="2000" b="1" dirty="0" err="1">
                <a:latin typeface="Courier New" charset="0"/>
              </a:rPr>
              <a:t>cond</a:t>
            </a:r>
            <a:r>
              <a:rPr lang="en-GB" sz="2000" b="1" dirty="0">
                <a:latin typeface="Courier New" charset="0"/>
              </a:rPr>
              <a:t> :: Bool -&gt; a -&gt; a -&gt; a</a:t>
            </a:r>
          </a:p>
          <a:p>
            <a:pPr marL="290513" indent="-290513">
              <a:buClr>
                <a:srgbClr val="FF3300"/>
              </a:buClr>
              <a:buFont typeface="Wingdings" charset="2"/>
              <a:buNone/>
              <a:tabLst>
                <a:tab pos="2152650" algn="l"/>
              </a:tabLst>
            </a:pPr>
            <a:r>
              <a:rPr lang="en-GB" sz="2000" b="1" dirty="0" err="1">
                <a:latin typeface="Courier New" charset="0"/>
              </a:rPr>
              <a:t>cond</a:t>
            </a:r>
            <a:r>
              <a:rPr lang="en-GB" sz="2000" b="1" dirty="0">
                <a:latin typeface="Courier New" charset="0"/>
              </a:rPr>
              <a:t> True  t e = t</a:t>
            </a:r>
          </a:p>
          <a:p>
            <a:pPr marL="290513" indent="-290513">
              <a:buClr>
                <a:srgbClr val="FF3300"/>
              </a:buClr>
              <a:buFont typeface="Wingdings" charset="2"/>
              <a:buNone/>
              <a:tabLst>
                <a:tab pos="2152650" algn="l"/>
              </a:tabLst>
            </a:pPr>
            <a:r>
              <a:rPr lang="en-GB" sz="2000" b="1" dirty="0" err="1">
                <a:latin typeface="Courier New" charset="0"/>
              </a:rPr>
              <a:t>cond</a:t>
            </a:r>
            <a:r>
              <a:rPr lang="en-GB" sz="2000" b="1" dirty="0">
                <a:latin typeface="Courier New" charset="0"/>
              </a:rPr>
              <a:t> False t e = e</a:t>
            </a:r>
          </a:p>
        </p:txBody>
      </p:sp>
      <p:sp>
        <p:nvSpPr>
          <p:cNvPr id="62469" name="Rectangle 6"/>
          <p:cNvSpPr>
            <a:spLocks noChangeArrowheads="1"/>
          </p:cNvSpPr>
          <p:nvPr/>
        </p:nvSpPr>
        <p:spPr bwMode="auto">
          <a:xfrm>
            <a:off x="2442922" y="5636768"/>
            <a:ext cx="5586413" cy="1016000"/>
          </a:xfrm>
          <a:prstGeom prst="rect">
            <a:avLst/>
          </a:prstGeom>
          <a:solidFill>
            <a:srgbClr val="FFFF00"/>
          </a:solidFill>
          <a:ln w="19050">
            <a:noFill/>
            <a:miter lim="800000"/>
            <a:headEnd/>
            <a:tailEnd/>
          </a:ln>
        </p:spPr>
        <p:txBody>
          <a:bodyPr>
            <a:prstTxWarp prst="textNoShape">
              <a:avLst/>
            </a:prstTxWarp>
            <a:spAutoFit/>
          </a:bodyPr>
          <a:lstStyle/>
          <a:p>
            <a:pPr marL="290513" indent="-290513">
              <a:buClr>
                <a:srgbClr val="FF3300"/>
              </a:buClr>
              <a:buFont typeface="Wingdings" charset="2"/>
              <a:buNone/>
              <a:tabLst>
                <a:tab pos="2152650" algn="l"/>
              </a:tabLst>
            </a:pPr>
            <a:r>
              <a:rPr lang="en-GB" sz="2000" b="1" dirty="0">
                <a:latin typeface="Courier New" charset="0"/>
              </a:rPr>
              <a:t>(||) :: Bool -&gt; Bool -&gt; Bool</a:t>
            </a:r>
          </a:p>
          <a:p>
            <a:pPr marL="290513" indent="-290513">
              <a:buClr>
                <a:srgbClr val="FF3300"/>
              </a:buClr>
              <a:buFont typeface="Wingdings" charset="2"/>
              <a:buNone/>
              <a:tabLst>
                <a:tab pos="2152650" algn="l"/>
              </a:tabLst>
            </a:pPr>
            <a:r>
              <a:rPr lang="en-GB" sz="2000" b="1" dirty="0">
                <a:latin typeface="Courier New" charset="0"/>
              </a:rPr>
              <a:t>True  || x = True</a:t>
            </a:r>
          </a:p>
          <a:p>
            <a:pPr marL="290513" indent="-290513">
              <a:buClr>
                <a:srgbClr val="FF3300"/>
              </a:buClr>
              <a:buFont typeface="Wingdings" charset="2"/>
              <a:buNone/>
              <a:tabLst>
                <a:tab pos="2152650" algn="l"/>
              </a:tabLst>
            </a:pPr>
            <a:r>
              <a:rPr lang="en-GB" sz="2000" b="1" dirty="0">
                <a:latin typeface="Courier New" charset="0"/>
              </a:rPr>
              <a:t>False || x = x</a:t>
            </a:r>
          </a:p>
        </p:txBody>
      </p:sp>
      <p:sp>
        <p:nvSpPr>
          <p:cNvPr id="8" name="Rounded Rectangular Callout 7"/>
          <p:cNvSpPr/>
          <p:nvPr/>
        </p:nvSpPr>
        <p:spPr>
          <a:xfrm>
            <a:off x="285510" y="5580971"/>
            <a:ext cx="1597025" cy="1123950"/>
          </a:xfrm>
          <a:prstGeom prst="wedgeRoundRectCallout">
            <a:avLst>
              <a:gd name="adj1" fmla="val 84159"/>
              <a:gd name="adj2" fmla="val -267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tabLst>
                <a:tab pos="2695575" algn="l"/>
              </a:tabLst>
              <a:defRPr/>
            </a:pPr>
            <a:r>
              <a:rPr lang="en-GB" sz="2000" dirty="0">
                <a:solidFill>
                  <a:schemeClr val="bg1"/>
                </a:solidFill>
                <a:latin typeface="Chalkboard"/>
              </a:rPr>
              <a:t>Short-circuiting  “or”</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ea typeface="+mj-ea"/>
                <a:cs typeface="+mj-cs"/>
              </a:rPr>
              <a:t>Using Laziness</a:t>
            </a:r>
            <a:endParaRPr lang="en-US" dirty="0">
              <a:ea typeface="+mj-ea"/>
              <a:cs typeface="+mj-cs"/>
            </a:endParaRPr>
          </a:p>
        </p:txBody>
      </p:sp>
      <p:sp>
        <p:nvSpPr>
          <p:cNvPr id="64515" name="Content Placeholder 2"/>
          <p:cNvSpPr>
            <a:spLocks noGrp="1"/>
          </p:cNvSpPr>
          <p:nvPr>
            <p:ph idx="1"/>
          </p:nvPr>
        </p:nvSpPr>
        <p:spPr/>
        <p:txBody>
          <a:bodyPr/>
          <a:lstStyle/>
          <a:p>
            <a:pPr lvl="1" eaLnBrk="1" hangingPunct="1"/>
            <a:endParaRPr lang="en-GB" dirty="0" smtClean="0"/>
          </a:p>
          <a:p>
            <a:pPr lvl="1" eaLnBrk="1" hangingPunct="1"/>
            <a:endParaRPr lang="en-US" dirty="0" smtClean="0"/>
          </a:p>
        </p:txBody>
      </p:sp>
      <p:sp>
        <p:nvSpPr>
          <p:cNvPr id="64516" name="Rectangle 3"/>
          <p:cNvSpPr>
            <a:spLocks noChangeArrowheads="1"/>
          </p:cNvSpPr>
          <p:nvPr/>
        </p:nvSpPr>
        <p:spPr bwMode="auto">
          <a:xfrm>
            <a:off x="546553" y="1600200"/>
            <a:ext cx="8180388" cy="1016000"/>
          </a:xfrm>
          <a:prstGeom prst="rect">
            <a:avLst/>
          </a:prstGeom>
          <a:solidFill>
            <a:srgbClr val="FFFF00"/>
          </a:solidFill>
          <a:ln w="19050">
            <a:noFill/>
            <a:miter lim="800000"/>
            <a:headEnd/>
            <a:tailEnd/>
          </a:ln>
        </p:spPr>
        <p:txBody>
          <a:bodyPr>
            <a:prstTxWarp prst="textNoShape">
              <a:avLst/>
            </a:prstTxWarp>
            <a:spAutoFit/>
          </a:bodyPr>
          <a:lstStyle/>
          <a:p>
            <a:pPr marL="290513" indent="-290513">
              <a:buClr>
                <a:srgbClr val="FF3300"/>
              </a:buClr>
              <a:buFont typeface="Wingdings" charset="2"/>
              <a:buNone/>
              <a:tabLst>
                <a:tab pos="2152650" algn="l"/>
              </a:tabLst>
            </a:pPr>
            <a:r>
              <a:rPr lang="en-GB" sz="2000" b="1" dirty="0" err="1">
                <a:latin typeface="Courier New" charset="0"/>
              </a:rPr>
              <a:t>isSubString</a:t>
            </a:r>
            <a:r>
              <a:rPr lang="en-GB" sz="2000" b="1" dirty="0">
                <a:latin typeface="Courier New" charset="0"/>
              </a:rPr>
              <a:t> :: String -&gt; String -&gt; Bool</a:t>
            </a:r>
          </a:p>
          <a:p>
            <a:pPr marL="290513" indent="-290513">
              <a:buClr>
                <a:srgbClr val="FF3300"/>
              </a:buClr>
              <a:buFont typeface="Wingdings" charset="2"/>
              <a:buNone/>
              <a:tabLst>
                <a:tab pos="2152650" algn="l"/>
              </a:tabLst>
            </a:pPr>
            <a:r>
              <a:rPr lang="en-GB" sz="2000" b="1" dirty="0">
                <a:latin typeface="Courier New" charset="0"/>
              </a:rPr>
              <a:t>x `</a:t>
            </a:r>
            <a:r>
              <a:rPr lang="en-GB" sz="2000" b="1" dirty="0" err="1">
                <a:latin typeface="Courier New" charset="0"/>
              </a:rPr>
              <a:t>isSubString</a:t>
            </a:r>
            <a:r>
              <a:rPr lang="en-GB" sz="2000" b="1" dirty="0">
                <a:latin typeface="Courier New" charset="0"/>
              </a:rPr>
              <a:t>` s = or [ x `</a:t>
            </a:r>
            <a:r>
              <a:rPr lang="en-GB" sz="2000" b="1" dirty="0" err="1">
                <a:latin typeface="Courier New" charset="0"/>
              </a:rPr>
              <a:t>isPrefixOf</a:t>
            </a:r>
            <a:r>
              <a:rPr lang="en-GB" sz="2000" b="1" dirty="0">
                <a:latin typeface="Courier New" charset="0"/>
              </a:rPr>
              <a:t>` t</a:t>
            </a:r>
          </a:p>
          <a:p>
            <a:pPr marL="290513" indent="-290513">
              <a:buClr>
                <a:srgbClr val="FF3300"/>
              </a:buClr>
              <a:buFont typeface="Wingdings" charset="2"/>
              <a:buNone/>
              <a:tabLst>
                <a:tab pos="2152650" algn="l"/>
              </a:tabLst>
            </a:pPr>
            <a:r>
              <a:rPr lang="en-GB" sz="2000" b="1" dirty="0">
                <a:latin typeface="Courier New" charset="0"/>
              </a:rPr>
              <a:t>                       | t &lt;- suffixes s ] </a:t>
            </a:r>
          </a:p>
        </p:txBody>
      </p:sp>
      <p:sp>
        <p:nvSpPr>
          <p:cNvPr id="61445" name="Rectangle 5"/>
          <p:cNvSpPr>
            <a:spLocks noChangeArrowheads="1"/>
          </p:cNvSpPr>
          <p:nvPr/>
        </p:nvSpPr>
        <p:spPr bwMode="auto">
          <a:xfrm>
            <a:off x="568325" y="2954338"/>
            <a:ext cx="6180818" cy="1323439"/>
          </a:xfrm>
          <a:prstGeom prst="rect">
            <a:avLst/>
          </a:prstGeom>
          <a:solidFill>
            <a:srgbClr val="FFFF00"/>
          </a:solidFill>
          <a:ln w="19050">
            <a:noFill/>
            <a:miter lim="800000"/>
            <a:headEnd/>
            <a:tailEnd/>
          </a:ln>
        </p:spPr>
        <p:txBody>
          <a:bodyPr wrap="square">
            <a:prstTxWarp prst="textNoShape">
              <a:avLst/>
            </a:prstTxWarp>
            <a:spAutoFit/>
          </a:bodyPr>
          <a:lstStyle/>
          <a:p>
            <a:pPr marL="290513" indent="-290513">
              <a:buClr>
                <a:srgbClr val="FF3300"/>
              </a:buClr>
              <a:buFont typeface="Wingdings" charset="2"/>
              <a:buNone/>
              <a:tabLst>
                <a:tab pos="2152650" algn="l"/>
              </a:tabLst>
            </a:pPr>
            <a:r>
              <a:rPr lang="en-GB" sz="2000" b="1" dirty="0">
                <a:latin typeface="Courier New" charset="0"/>
              </a:rPr>
              <a:t>suffixes:: String -&gt; [String]</a:t>
            </a:r>
          </a:p>
          <a:p>
            <a:pPr marL="290513" indent="-290513">
              <a:buClr>
                <a:srgbClr val="FF3300"/>
              </a:buClr>
              <a:buFont typeface="Wingdings" charset="2"/>
              <a:buNone/>
              <a:tabLst>
                <a:tab pos="2152650" algn="l"/>
              </a:tabLst>
            </a:pPr>
            <a:r>
              <a:rPr lang="en-GB" sz="2000" b="1" dirty="0">
                <a:solidFill>
                  <a:srgbClr val="FF0000"/>
                </a:solidFill>
                <a:latin typeface="Courier New" charset="0"/>
              </a:rPr>
              <a:t>-- All suffixes of </a:t>
            </a:r>
            <a:r>
              <a:rPr lang="en-GB" sz="2000" b="1" dirty="0" err="1">
                <a:solidFill>
                  <a:srgbClr val="FF0000"/>
                </a:solidFill>
                <a:latin typeface="Courier New" charset="0"/>
              </a:rPr>
              <a:t>s</a:t>
            </a:r>
            <a:endParaRPr lang="en-GB" sz="2000" b="1" dirty="0">
              <a:solidFill>
                <a:srgbClr val="FF0000"/>
              </a:solidFill>
              <a:latin typeface="Courier New" charset="0"/>
            </a:endParaRPr>
          </a:p>
          <a:p>
            <a:pPr marL="290513" indent="-290513">
              <a:buClr>
                <a:srgbClr val="FF3300"/>
              </a:buClr>
              <a:buFont typeface="Wingdings" charset="2"/>
              <a:buNone/>
              <a:tabLst>
                <a:tab pos="2152650" algn="l"/>
              </a:tabLst>
            </a:pPr>
            <a:r>
              <a:rPr lang="en-GB" sz="2000" b="1" dirty="0">
                <a:latin typeface="Courier New" charset="0"/>
              </a:rPr>
              <a:t>suffixes[]     = [[]]</a:t>
            </a:r>
          </a:p>
          <a:p>
            <a:pPr marL="290513" indent="-290513">
              <a:buClr>
                <a:srgbClr val="FF3300"/>
              </a:buClr>
              <a:buFont typeface="Wingdings" charset="2"/>
              <a:buNone/>
              <a:tabLst>
                <a:tab pos="2152650" algn="l"/>
              </a:tabLst>
            </a:pPr>
            <a:r>
              <a:rPr lang="en-GB" sz="2000" b="1" dirty="0" err="1">
                <a:latin typeface="Courier New" charset="0"/>
              </a:rPr>
              <a:t>suffixes(x:xs</a:t>
            </a:r>
            <a:r>
              <a:rPr lang="en-GB" sz="2000" b="1" dirty="0">
                <a:latin typeface="Courier New" charset="0"/>
              </a:rPr>
              <a:t>) = (</a:t>
            </a:r>
            <a:r>
              <a:rPr lang="en-GB" sz="2000" b="1" dirty="0" err="1">
                <a:latin typeface="Courier New" charset="0"/>
              </a:rPr>
              <a:t>x:xs</a:t>
            </a:r>
            <a:r>
              <a:rPr lang="en-GB" sz="2000" b="1" dirty="0">
                <a:latin typeface="Courier New" charset="0"/>
              </a:rPr>
              <a:t>) : suffixes </a:t>
            </a:r>
            <a:r>
              <a:rPr lang="en-GB" sz="2000" b="1" dirty="0" err="1">
                <a:latin typeface="Courier New" charset="0"/>
              </a:rPr>
              <a:t>xs</a:t>
            </a:r>
            <a:endParaRPr lang="en-GB" sz="2000" b="1" dirty="0">
              <a:latin typeface="Courier New" charset="0"/>
            </a:endParaRPr>
          </a:p>
        </p:txBody>
      </p:sp>
      <p:sp>
        <p:nvSpPr>
          <p:cNvPr id="61446" name="Rectangle 7"/>
          <p:cNvSpPr>
            <a:spLocks noChangeArrowheads="1"/>
          </p:cNvSpPr>
          <p:nvPr/>
        </p:nvSpPr>
        <p:spPr bwMode="auto">
          <a:xfrm>
            <a:off x="519113" y="4730750"/>
            <a:ext cx="8178800" cy="1323975"/>
          </a:xfrm>
          <a:prstGeom prst="rect">
            <a:avLst/>
          </a:prstGeom>
          <a:solidFill>
            <a:srgbClr val="FFFF00"/>
          </a:solidFill>
          <a:ln w="19050">
            <a:noFill/>
            <a:miter lim="800000"/>
            <a:headEnd/>
            <a:tailEnd/>
          </a:ln>
        </p:spPr>
        <p:txBody>
          <a:bodyPr>
            <a:prstTxWarp prst="textNoShape">
              <a:avLst/>
            </a:prstTxWarp>
            <a:spAutoFit/>
          </a:bodyPr>
          <a:lstStyle/>
          <a:p>
            <a:pPr marL="290513" indent="-290513">
              <a:buClr>
                <a:srgbClr val="FF3300"/>
              </a:buClr>
              <a:buFont typeface="Wingdings" charset="2"/>
              <a:buNone/>
              <a:tabLst>
                <a:tab pos="2152650" algn="l"/>
              </a:tabLst>
            </a:pPr>
            <a:r>
              <a:rPr lang="en-GB" sz="2000" b="1" dirty="0">
                <a:latin typeface="Courier New" charset="0"/>
              </a:rPr>
              <a:t>or :: [</a:t>
            </a:r>
            <a:r>
              <a:rPr lang="en-GB" sz="2000" b="1" dirty="0" err="1">
                <a:latin typeface="Courier New" charset="0"/>
              </a:rPr>
              <a:t>Bool</a:t>
            </a:r>
            <a:r>
              <a:rPr lang="en-GB" sz="2000" b="1" dirty="0">
                <a:latin typeface="Courier New" charset="0"/>
              </a:rPr>
              <a:t>] -&gt; </a:t>
            </a:r>
            <a:r>
              <a:rPr lang="en-GB" sz="2000" b="1" dirty="0" err="1">
                <a:latin typeface="Courier New" charset="0"/>
              </a:rPr>
              <a:t>Bool</a:t>
            </a:r>
            <a:endParaRPr lang="en-GB" sz="2000" b="1" dirty="0">
              <a:latin typeface="Courier New" charset="0"/>
            </a:endParaRPr>
          </a:p>
          <a:p>
            <a:pPr marL="290513" indent="-290513">
              <a:buClr>
                <a:srgbClr val="FF3300"/>
              </a:buClr>
              <a:buFont typeface="Wingdings" charset="2"/>
              <a:buNone/>
              <a:tabLst>
                <a:tab pos="2152650" algn="l"/>
              </a:tabLst>
            </a:pPr>
            <a:r>
              <a:rPr lang="en-GB" sz="2000" b="1" dirty="0">
                <a:solidFill>
                  <a:srgbClr val="FF0000"/>
                </a:solidFill>
                <a:latin typeface="Courier New" charset="0"/>
              </a:rPr>
              <a:t>-- (or </a:t>
            </a:r>
            <a:r>
              <a:rPr lang="en-GB" sz="2000" b="1" dirty="0" err="1">
                <a:solidFill>
                  <a:srgbClr val="FF0000"/>
                </a:solidFill>
                <a:latin typeface="Courier New" charset="0"/>
              </a:rPr>
              <a:t>bs</a:t>
            </a:r>
            <a:r>
              <a:rPr lang="en-GB" sz="2000" b="1" dirty="0">
                <a:solidFill>
                  <a:srgbClr val="FF0000"/>
                </a:solidFill>
                <a:latin typeface="Courier New" charset="0"/>
              </a:rPr>
              <a:t>) returns True if any of the </a:t>
            </a:r>
            <a:r>
              <a:rPr lang="en-GB" sz="2000" b="1" dirty="0" err="1">
                <a:solidFill>
                  <a:srgbClr val="FF0000"/>
                </a:solidFill>
                <a:latin typeface="Courier New" charset="0"/>
              </a:rPr>
              <a:t>bs</a:t>
            </a:r>
            <a:r>
              <a:rPr lang="en-GB" sz="2000" b="1" dirty="0">
                <a:solidFill>
                  <a:srgbClr val="FF0000"/>
                </a:solidFill>
                <a:latin typeface="Courier New" charset="0"/>
              </a:rPr>
              <a:t> is True</a:t>
            </a:r>
          </a:p>
          <a:p>
            <a:pPr marL="290513" indent="-290513">
              <a:buClr>
                <a:srgbClr val="FF3300"/>
              </a:buClr>
              <a:buFont typeface="Wingdings" charset="2"/>
              <a:buNone/>
              <a:tabLst>
                <a:tab pos="2152650" algn="l"/>
              </a:tabLst>
            </a:pPr>
            <a:r>
              <a:rPr lang="en-GB" sz="2000" b="1" dirty="0">
                <a:latin typeface="Courier New" charset="0"/>
              </a:rPr>
              <a:t>or []     = False</a:t>
            </a:r>
          </a:p>
          <a:p>
            <a:pPr marL="290513" indent="-290513">
              <a:buClr>
                <a:srgbClr val="FF3300"/>
              </a:buClr>
              <a:buFont typeface="Wingdings" charset="2"/>
              <a:buNone/>
              <a:tabLst>
                <a:tab pos="2152650" algn="l"/>
              </a:tabLst>
            </a:pPr>
            <a:r>
              <a:rPr lang="en-GB" sz="2000" b="1" dirty="0">
                <a:latin typeface="Courier New" charset="0"/>
              </a:rPr>
              <a:t>or (</a:t>
            </a:r>
            <a:r>
              <a:rPr lang="en-GB" sz="2000" b="1" dirty="0" err="1">
                <a:latin typeface="Courier New" charset="0"/>
              </a:rPr>
              <a:t>b:bs</a:t>
            </a:r>
            <a:r>
              <a:rPr lang="en-GB" sz="2000" b="1" dirty="0">
                <a:latin typeface="Courier New" charset="0"/>
              </a:rPr>
              <a:t>) = </a:t>
            </a:r>
            <a:r>
              <a:rPr lang="en-GB" sz="2000" b="1" dirty="0" err="1">
                <a:latin typeface="Courier New" charset="0"/>
              </a:rPr>
              <a:t>b</a:t>
            </a:r>
            <a:r>
              <a:rPr lang="en-GB" sz="2000" b="1" dirty="0">
                <a:latin typeface="Courier New" charset="0"/>
              </a:rPr>
              <a:t> || or </a:t>
            </a:r>
            <a:r>
              <a:rPr lang="en-GB" sz="2000" b="1" dirty="0" err="1">
                <a:latin typeface="Courier New" charset="0"/>
              </a:rPr>
              <a:t>bs</a:t>
            </a:r>
            <a:endParaRPr lang="en-GB" sz="2000" b="1" dirty="0">
              <a:latin typeface="Courier New" charset="0"/>
            </a:endParaRPr>
          </a:p>
        </p:txBody>
      </p:sp>
      <p:sp>
        <p:nvSpPr>
          <p:cNvPr id="9" name="Rounded Rectangular Callout 8"/>
          <p:cNvSpPr/>
          <p:nvPr/>
        </p:nvSpPr>
        <p:spPr>
          <a:xfrm>
            <a:off x="6299200" y="3092450"/>
            <a:ext cx="2660650" cy="442913"/>
          </a:xfrm>
          <a:prstGeom prst="wedgeRoundRectCallout">
            <a:avLst>
              <a:gd name="adj1" fmla="val -87851"/>
              <a:gd name="adj2" fmla="val -361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spAutoFit/>
          </a:bodyPr>
          <a:lstStyle/>
          <a:p>
            <a:pPr algn="ctr">
              <a:tabLst>
                <a:tab pos="2695575" algn="l"/>
              </a:tabLst>
              <a:defRPr/>
            </a:pPr>
            <a:r>
              <a:rPr lang="en-GB" sz="2000" dirty="0">
                <a:solidFill>
                  <a:schemeClr val="bg1"/>
                </a:solidFill>
                <a:latin typeface="Chalkboard"/>
                <a:ea typeface="ＭＳ Ｐゴシック" charset="-128"/>
                <a:cs typeface="ＭＳ Ｐゴシック" charset="-128"/>
              </a:rPr>
              <a:t>type String = [Char]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4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animBg="1"/>
      <p:bldP spid="61446"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 Lazy Paradigm</a:t>
            </a:r>
            <a:endParaRPr lang="en-US" dirty="0"/>
          </a:p>
        </p:txBody>
      </p:sp>
      <p:sp>
        <p:nvSpPr>
          <p:cNvPr id="66563" name="Content Placeholder 2"/>
          <p:cNvSpPr>
            <a:spLocks noGrp="1"/>
          </p:cNvSpPr>
          <p:nvPr>
            <p:ph idx="1"/>
          </p:nvPr>
        </p:nvSpPr>
        <p:spPr/>
        <p:txBody>
          <a:bodyPr/>
          <a:lstStyle/>
          <a:p>
            <a:r>
              <a:rPr lang="en-GB" smtClean="0"/>
              <a:t>Generate all solutions (an enormous tree)</a:t>
            </a:r>
          </a:p>
          <a:p>
            <a:r>
              <a:rPr lang="en-GB" smtClean="0"/>
              <a:t>Walk the tree to find the solution you want</a:t>
            </a:r>
          </a:p>
          <a:p>
            <a:pPr lvl="1"/>
            <a:endParaRPr lang="en-GB" smtClean="0"/>
          </a:p>
          <a:p>
            <a:pPr lvl="1"/>
            <a:endParaRPr lang="en-US" dirty="0"/>
          </a:p>
        </p:txBody>
      </p:sp>
      <p:sp>
        <p:nvSpPr>
          <p:cNvPr id="66564" name="Rectangle 3"/>
          <p:cNvSpPr>
            <a:spLocks noChangeArrowheads="1"/>
          </p:cNvSpPr>
          <p:nvPr/>
        </p:nvSpPr>
        <p:spPr bwMode="auto">
          <a:xfrm>
            <a:off x="2152650" y="3168650"/>
            <a:ext cx="5586413" cy="1322388"/>
          </a:xfrm>
          <a:prstGeom prst="rect">
            <a:avLst/>
          </a:prstGeom>
          <a:solidFill>
            <a:srgbClr val="FFFF00"/>
          </a:solidFill>
          <a:ln w="19050">
            <a:noFill/>
            <a:miter lim="800000"/>
            <a:headEnd/>
            <a:tailEnd/>
          </a:ln>
        </p:spPr>
        <p:txBody>
          <a:bodyPr>
            <a:prstTxWarp prst="textNoShape">
              <a:avLst/>
            </a:prstTxWarp>
            <a:spAutoFit/>
          </a:bodyPr>
          <a:lstStyle/>
          <a:p>
            <a:pPr marL="290513" indent="-290513">
              <a:buClr>
                <a:srgbClr val="FF3300"/>
              </a:buClr>
              <a:buFont typeface="Wingdings" charset="2"/>
              <a:buNone/>
              <a:tabLst>
                <a:tab pos="2152650" algn="l"/>
              </a:tabLst>
            </a:pPr>
            <a:r>
              <a:rPr lang="en-GB" sz="2000" b="1" dirty="0" err="1">
                <a:latin typeface="Courier New" charset="0"/>
              </a:rPr>
              <a:t>nextMove</a:t>
            </a:r>
            <a:r>
              <a:rPr lang="en-GB" sz="2000" b="1" dirty="0">
                <a:latin typeface="Courier New" charset="0"/>
              </a:rPr>
              <a:t> :: Board -&gt; Move</a:t>
            </a:r>
          </a:p>
          <a:p>
            <a:pPr marL="290513" indent="-290513">
              <a:buClr>
                <a:srgbClr val="FF3300"/>
              </a:buClr>
              <a:buFont typeface="Wingdings" charset="2"/>
              <a:buNone/>
              <a:tabLst>
                <a:tab pos="2152650" algn="l"/>
              </a:tabLst>
            </a:pPr>
            <a:r>
              <a:rPr lang="en-GB" sz="2000" b="1" dirty="0" err="1">
                <a:latin typeface="Courier New" charset="0"/>
              </a:rPr>
              <a:t>nextMove</a:t>
            </a:r>
            <a:r>
              <a:rPr lang="en-GB" sz="2000" b="1" dirty="0">
                <a:latin typeface="Courier New" charset="0"/>
              </a:rPr>
              <a:t> b = </a:t>
            </a:r>
            <a:r>
              <a:rPr lang="en-GB" sz="2000" b="1" dirty="0" err="1">
                <a:latin typeface="Courier New" charset="0"/>
              </a:rPr>
              <a:t>selectMove</a:t>
            </a:r>
            <a:r>
              <a:rPr lang="en-GB" sz="2000" b="1" dirty="0">
                <a:latin typeface="Courier New" charset="0"/>
              </a:rPr>
              <a:t> </a:t>
            </a:r>
            <a:r>
              <a:rPr lang="en-GB" sz="2000" b="1" dirty="0" err="1">
                <a:latin typeface="Courier New" charset="0"/>
              </a:rPr>
              <a:t>allMoves</a:t>
            </a:r>
            <a:endParaRPr lang="en-GB" sz="2000" b="1" dirty="0">
              <a:latin typeface="Courier New" charset="0"/>
            </a:endParaRPr>
          </a:p>
          <a:p>
            <a:pPr marL="290513" indent="-290513">
              <a:buClr>
                <a:srgbClr val="FF3300"/>
              </a:buClr>
              <a:buFont typeface="Wingdings" charset="2"/>
              <a:buNone/>
              <a:tabLst>
                <a:tab pos="2152650" algn="l"/>
              </a:tabLst>
            </a:pPr>
            <a:r>
              <a:rPr lang="en-GB" sz="2000" b="1" dirty="0">
                <a:latin typeface="Courier New" charset="0"/>
              </a:rPr>
              <a:t>	where</a:t>
            </a:r>
          </a:p>
          <a:p>
            <a:pPr marL="290513" indent="-290513">
              <a:buClr>
                <a:srgbClr val="FF3300"/>
              </a:buClr>
              <a:buFont typeface="Wingdings" charset="2"/>
              <a:buNone/>
              <a:tabLst>
                <a:tab pos="2152650" algn="l"/>
              </a:tabLst>
            </a:pPr>
            <a:r>
              <a:rPr lang="en-GB" sz="2000" b="1" dirty="0">
                <a:latin typeface="Courier New" charset="0"/>
              </a:rPr>
              <a:t>	  </a:t>
            </a:r>
            <a:r>
              <a:rPr lang="en-GB" sz="2000" b="1" dirty="0" err="1">
                <a:latin typeface="Courier New" charset="0"/>
              </a:rPr>
              <a:t>allMoves</a:t>
            </a:r>
            <a:r>
              <a:rPr lang="en-GB" sz="2000" b="1" dirty="0">
                <a:latin typeface="Courier New" charset="0"/>
              </a:rPr>
              <a:t> = </a:t>
            </a:r>
            <a:r>
              <a:rPr lang="en-GB" sz="2000" b="1" dirty="0" err="1">
                <a:latin typeface="Courier New" charset="0"/>
              </a:rPr>
              <a:t>allMovesFrom</a:t>
            </a:r>
            <a:r>
              <a:rPr lang="en-GB" sz="2000" b="1" dirty="0">
                <a:latin typeface="Courier New" charset="0"/>
              </a:rPr>
              <a:t> b</a:t>
            </a:r>
          </a:p>
        </p:txBody>
      </p:sp>
      <p:sp>
        <p:nvSpPr>
          <p:cNvPr id="5" name="Rounded Rectangular Callout 4"/>
          <p:cNvSpPr/>
          <p:nvPr/>
        </p:nvSpPr>
        <p:spPr>
          <a:xfrm>
            <a:off x="287338" y="4767263"/>
            <a:ext cx="3206750" cy="715089"/>
          </a:xfrm>
          <a:prstGeom prst="wedgeRoundRectCallout">
            <a:avLst>
              <a:gd name="adj1" fmla="val 57458"/>
              <a:gd name="adj2" fmla="val -784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spAutoFit/>
          </a:bodyPr>
          <a:lstStyle/>
          <a:p>
            <a:pPr algn="ctr">
              <a:tabLst>
                <a:tab pos="2695575" algn="l"/>
              </a:tabLst>
              <a:defRPr/>
            </a:pPr>
            <a:r>
              <a:rPr lang="en-GB" dirty="0">
                <a:solidFill>
                  <a:schemeClr val="bg1"/>
                </a:solidFill>
                <a:latin typeface="Chalkboard"/>
                <a:ea typeface="ＭＳ Ｐゴシック" charset="-128"/>
                <a:cs typeface="ＭＳ Ｐゴシック" charset="-128"/>
              </a:rPr>
              <a:t>A gigantic (perhaps infinite) tree of possible moves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rtl="0"/>
            <a:r>
              <a:rPr lang="en-US" smtClean="0"/>
              <a:t>Benefits of Lazy Evaluation</a:t>
            </a:r>
          </a:p>
        </p:txBody>
      </p:sp>
      <p:sp>
        <p:nvSpPr>
          <p:cNvPr id="3" name="Content Placeholder 2"/>
          <p:cNvSpPr>
            <a:spLocks noGrp="1"/>
          </p:cNvSpPr>
          <p:nvPr>
            <p:ph idx="1"/>
          </p:nvPr>
        </p:nvSpPr>
        <p:spPr>
          <a:xfrm>
            <a:off x="647700" y="1989138"/>
            <a:ext cx="7885113" cy="4114800"/>
          </a:xfrm>
        </p:spPr>
        <p:txBody>
          <a:bodyPr/>
          <a:lstStyle/>
          <a:p>
            <a:pPr algn="l" rtl="0"/>
            <a:r>
              <a:rPr lang="en-US" sz="2400" smtClean="0"/>
              <a:t>Define streams</a:t>
            </a:r>
            <a:br>
              <a:rPr lang="en-US" sz="2400" smtClean="0"/>
            </a:br>
            <a:r>
              <a:rPr lang="en-US" sz="2400" smtClean="0"/>
              <a:t>main = take 100 [1 .. ]</a:t>
            </a:r>
          </a:p>
          <a:p>
            <a:pPr algn="l" rtl="0"/>
            <a:r>
              <a:rPr lang="en-US" sz="2400" smtClean="0"/>
              <a:t>deriv f x = lim [(f (x + h) – f x) / h | h &lt;- [1/2^n | n  &lt;- [1..]]]</a:t>
            </a:r>
            <a:br>
              <a:rPr lang="en-US" sz="2400" smtClean="0"/>
            </a:br>
            <a:r>
              <a:rPr lang="en-US" sz="2400" smtClean="0"/>
              <a:t>                   where lim (a: b: lst) = if abs(a/b -1) &lt; eps then b</a:t>
            </a:r>
            <a:br>
              <a:rPr lang="en-US" sz="2400" smtClean="0"/>
            </a:br>
            <a:r>
              <a:rPr lang="en-US" sz="2400" smtClean="0"/>
              <a:t>                                                       else lim (b: lst)</a:t>
            </a:r>
            <a:br>
              <a:rPr lang="en-US" sz="2400" smtClean="0"/>
            </a:br>
            <a:r>
              <a:rPr lang="en-US" sz="2400" smtClean="0"/>
              <a:t>                             eps = 1.0 e-6</a:t>
            </a:r>
          </a:p>
          <a:p>
            <a:pPr algn="l" rtl="0"/>
            <a:r>
              <a:rPr lang="en-US" sz="2400" smtClean="0"/>
              <a:t>Lower asymptotic complexity</a:t>
            </a:r>
          </a:p>
          <a:p>
            <a:pPr algn="l" rtl="0"/>
            <a:r>
              <a:rPr lang="en-US" sz="2400" smtClean="0"/>
              <a:t>Language extensibility</a:t>
            </a:r>
          </a:p>
          <a:p>
            <a:pPr lvl="1" algn="l" rtl="0"/>
            <a:r>
              <a:rPr lang="en-US" sz="2000" smtClean="0"/>
              <a:t>Domain specific languages</a:t>
            </a:r>
          </a:p>
          <a:p>
            <a:pPr algn="l" rtl="0"/>
            <a:r>
              <a:rPr lang="en-US" sz="2400" smtClean="0"/>
              <a:t>But some costs</a:t>
            </a:r>
            <a:endParaRPr lang="en-US" sz="800" smtClean="0"/>
          </a:p>
          <a:p>
            <a:pPr algn="l" rtl="0"/>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smtClean="0"/>
              <a:t>Core Haskell</a:t>
            </a:r>
            <a:endParaRPr lang="en-US" dirty="0"/>
          </a:p>
        </p:txBody>
      </p:sp>
      <p:sp>
        <p:nvSpPr>
          <p:cNvPr id="68611" name="Rectangle 1027"/>
          <p:cNvSpPr>
            <a:spLocks noGrp="1" noChangeArrowheads="1"/>
          </p:cNvSpPr>
          <p:nvPr>
            <p:ph sz="half" idx="1"/>
          </p:nvPr>
        </p:nvSpPr>
        <p:spPr>
          <a:xfrm>
            <a:off x="1153904" y="1611086"/>
            <a:ext cx="4038600" cy="4525963"/>
          </a:xfrm>
        </p:spPr>
        <p:txBody>
          <a:bodyPr/>
          <a:lstStyle/>
          <a:p>
            <a:r>
              <a:rPr lang="en-US" smtClean="0"/>
              <a:t>Basic Types</a:t>
            </a:r>
          </a:p>
          <a:p>
            <a:pPr lvl="1"/>
            <a:r>
              <a:rPr lang="en-US" smtClean="0"/>
              <a:t>Unit</a:t>
            </a:r>
          </a:p>
          <a:p>
            <a:pPr lvl="1"/>
            <a:r>
              <a:rPr lang="en-US" smtClean="0"/>
              <a:t>Booleans</a:t>
            </a:r>
          </a:p>
          <a:p>
            <a:pPr lvl="1"/>
            <a:r>
              <a:rPr lang="en-US" smtClean="0"/>
              <a:t>Integers </a:t>
            </a:r>
          </a:p>
          <a:p>
            <a:pPr lvl="1"/>
            <a:r>
              <a:rPr lang="en-US" smtClean="0"/>
              <a:t>Strings</a:t>
            </a:r>
          </a:p>
          <a:p>
            <a:pPr lvl="1"/>
            <a:r>
              <a:rPr lang="en-US" smtClean="0"/>
              <a:t>Reals</a:t>
            </a:r>
          </a:p>
          <a:p>
            <a:pPr lvl="1"/>
            <a:r>
              <a:rPr lang="en-US" smtClean="0"/>
              <a:t>Tuples</a:t>
            </a:r>
          </a:p>
          <a:p>
            <a:pPr lvl="1"/>
            <a:r>
              <a:rPr lang="en-US" smtClean="0"/>
              <a:t>Lists</a:t>
            </a:r>
          </a:p>
          <a:p>
            <a:pPr lvl="1"/>
            <a:r>
              <a:rPr lang="en-US" smtClean="0"/>
              <a:t>Records</a:t>
            </a:r>
            <a:endParaRPr lang="en-US" dirty="0"/>
          </a:p>
        </p:txBody>
      </p:sp>
      <p:sp>
        <p:nvSpPr>
          <p:cNvPr id="4" name="Content Placeholder 3"/>
          <p:cNvSpPr>
            <a:spLocks noGrp="1"/>
          </p:cNvSpPr>
          <p:nvPr>
            <p:ph sz="half" idx="2"/>
          </p:nvPr>
        </p:nvSpPr>
        <p:spPr/>
        <p:txBody>
          <a:bodyPr/>
          <a:lstStyle/>
          <a:p>
            <a:r>
              <a:rPr lang="en-US" dirty="0" smtClean="0"/>
              <a:t>Patterns</a:t>
            </a:r>
          </a:p>
          <a:p>
            <a:r>
              <a:rPr lang="en-US" dirty="0" smtClean="0"/>
              <a:t>Declarations</a:t>
            </a:r>
          </a:p>
          <a:p>
            <a:r>
              <a:rPr lang="en-US" dirty="0" smtClean="0"/>
              <a:t>Functions</a:t>
            </a:r>
          </a:p>
          <a:p>
            <a:r>
              <a:rPr lang="en-US" dirty="0" smtClean="0"/>
              <a:t>Polymorphism</a:t>
            </a:r>
          </a:p>
          <a:p>
            <a:r>
              <a:rPr lang="en-US" dirty="0" smtClean="0"/>
              <a:t>Type declarations</a:t>
            </a:r>
          </a:p>
          <a:p>
            <a:r>
              <a:rPr lang="en-US" dirty="0" smtClean="0">
                <a:solidFill>
                  <a:srgbClr val="7030A0"/>
                </a:solidFill>
              </a:rPr>
              <a:t>Type Classes</a:t>
            </a:r>
          </a:p>
          <a:p>
            <a:r>
              <a:rPr lang="en-US" dirty="0" smtClean="0">
                <a:solidFill>
                  <a:srgbClr val="7030A0"/>
                </a:solidFill>
              </a:rPr>
              <a:t>Monads</a:t>
            </a:r>
          </a:p>
          <a:p>
            <a:r>
              <a:rPr lang="en-US" dirty="0" smtClean="0"/>
              <a:t>Exceptions</a:t>
            </a:r>
          </a:p>
          <a:p>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r>
              <a:rPr lang="en-US" sz="4000" smtClean="0"/>
              <a:t>Functional Programming Languages</a:t>
            </a:r>
          </a:p>
        </p:txBody>
      </p:sp>
      <p:graphicFrame>
        <p:nvGraphicFramePr>
          <p:cNvPr id="5" name="Table 4"/>
          <p:cNvGraphicFramePr>
            <a:graphicFrameLocks noGrp="1"/>
          </p:cNvGraphicFramePr>
          <p:nvPr/>
        </p:nvGraphicFramePr>
        <p:xfrm>
          <a:off x="1079500" y="1773238"/>
          <a:ext cx="6660740" cy="2296160"/>
        </p:xfrm>
        <a:graphic>
          <a:graphicData uri="http://schemas.openxmlformats.org/drawingml/2006/table">
            <a:tbl>
              <a:tblPr firstRow="1" bandRow="1">
                <a:tableStyleId>{5C22544A-7EE6-4342-B048-85BDC9FD1C3A}</a:tableStyleId>
              </a:tblPr>
              <a:tblGrid>
                <a:gridCol w="1490566"/>
                <a:gridCol w="2294953"/>
                <a:gridCol w="1496600"/>
                <a:gridCol w="1378621"/>
              </a:tblGrid>
              <a:tr h="370840">
                <a:tc>
                  <a:txBody>
                    <a:bodyPr/>
                    <a:lstStyle/>
                    <a:p>
                      <a:r>
                        <a:rPr lang="en-US" dirty="0" smtClean="0"/>
                        <a:t>PL</a:t>
                      </a:r>
                      <a:endParaRPr lang="en-US" dirty="0"/>
                    </a:p>
                  </a:txBody>
                  <a:tcPr/>
                </a:tc>
                <a:tc>
                  <a:txBody>
                    <a:bodyPr/>
                    <a:lstStyle/>
                    <a:p>
                      <a:r>
                        <a:rPr lang="en-US" dirty="0" smtClean="0"/>
                        <a:t>types</a:t>
                      </a:r>
                      <a:endParaRPr lang="en-US" dirty="0"/>
                    </a:p>
                  </a:txBody>
                  <a:tcPr/>
                </a:tc>
                <a:tc>
                  <a:txBody>
                    <a:bodyPr/>
                    <a:lstStyle/>
                    <a:p>
                      <a:r>
                        <a:rPr lang="en-US" dirty="0" smtClean="0"/>
                        <a:t>evaluation</a:t>
                      </a:r>
                      <a:endParaRPr lang="en-US" dirty="0"/>
                    </a:p>
                  </a:txBody>
                  <a:tcPr/>
                </a:tc>
                <a:tc>
                  <a:txBody>
                    <a:bodyPr/>
                    <a:lstStyle/>
                    <a:p>
                      <a:r>
                        <a:rPr lang="en-US" dirty="0" smtClean="0"/>
                        <a:t>Side-effect</a:t>
                      </a:r>
                      <a:endParaRPr lang="en-US" dirty="0"/>
                    </a:p>
                  </a:txBody>
                  <a:tcPr/>
                </a:tc>
              </a:tr>
              <a:tr h="370840">
                <a:tc>
                  <a:txBody>
                    <a:bodyPr/>
                    <a:lstStyle/>
                    <a:p>
                      <a:r>
                        <a:rPr lang="en-US" dirty="0" smtClean="0"/>
                        <a:t>scheme</a:t>
                      </a:r>
                      <a:endParaRPr lang="en-US" dirty="0"/>
                    </a:p>
                  </a:txBody>
                  <a:tcPr/>
                </a:tc>
                <a:tc>
                  <a:txBody>
                    <a:bodyPr/>
                    <a:lstStyle/>
                    <a:p>
                      <a:r>
                        <a:rPr lang="en-US" dirty="0" smtClean="0"/>
                        <a:t>Weakly</a:t>
                      </a:r>
                      <a:r>
                        <a:rPr lang="en-US" baseline="0" dirty="0" smtClean="0"/>
                        <a:t> typed</a:t>
                      </a:r>
                      <a:endParaRPr lang="en-US" dirty="0"/>
                    </a:p>
                  </a:txBody>
                  <a:tcPr/>
                </a:tc>
                <a:tc>
                  <a:txBody>
                    <a:bodyPr/>
                    <a:lstStyle/>
                    <a:p>
                      <a:r>
                        <a:rPr lang="en-US" dirty="0" smtClean="0"/>
                        <a:t>Eager</a:t>
                      </a:r>
                      <a:endParaRPr lang="en-US" dirty="0"/>
                    </a:p>
                  </a:txBody>
                  <a:tcPr/>
                </a:tc>
                <a:tc>
                  <a:txBody>
                    <a:bodyPr/>
                    <a:lstStyle/>
                    <a:p>
                      <a:r>
                        <a:rPr lang="en-US" dirty="0" smtClean="0"/>
                        <a:t>yes</a:t>
                      </a:r>
                      <a:endParaRPr lang="en-US" dirty="0"/>
                    </a:p>
                  </a:txBody>
                  <a:tcPr/>
                </a:tc>
              </a:tr>
              <a:tr h="370840">
                <a:tc>
                  <a:txBody>
                    <a:bodyPr/>
                    <a:lstStyle/>
                    <a:p>
                      <a:r>
                        <a:rPr lang="en-US" dirty="0" smtClean="0"/>
                        <a:t>ML</a:t>
                      </a:r>
                    </a:p>
                    <a:p>
                      <a:r>
                        <a:rPr lang="en-US" dirty="0" smtClean="0"/>
                        <a:t>OCAML</a:t>
                      </a:r>
                    </a:p>
                    <a:p>
                      <a:r>
                        <a:rPr lang="en-US" dirty="0" smtClean="0"/>
                        <a:t>F#</a:t>
                      </a:r>
                      <a:endParaRPr lang="en-US" dirty="0"/>
                    </a:p>
                  </a:txBody>
                  <a:tcPr/>
                </a:tc>
                <a:tc>
                  <a:txBody>
                    <a:bodyPr/>
                    <a:lstStyle/>
                    <a:p>
                      <a:r>
                        <a:rPr lang="en-US" dirty="0" smtClean="0"/>
                        <a:t>Polymorphic</a:t>
                      </a:r>
                      <a:r>
                        <a:rPr lang="en-US" baseline="0" dirty="0" smtClean="0"/>
                        <a:t> </a:t>
                      </a:r>
                      <a:br>
                        <a:rPr lang="en-US" baseline="0" dirty="0" smtClean="0"/>
                      </a:br>
                      <a:r>
                        <a:rPr lang="en-US" baseline="0" dirty="0" smtClean="0"/>
                        <a:t>strongly typed</a:t>
                      </a:r>
                      <a:endParaRPr lang="en-US" dirty="0"/>
                    </a:p>
                  </a:txBody>
                  <a:tcPr/>
                </a:tc>
                <a:tc>
                  <a:txBody>
                    <a:bodyPr/>
                    <a:lstStyle/>
                    <a:p>
                      <a:r>
                        <a:rPr lang="en-US" dirty="0" smtClean="0"/>
                        <a:t>Eager</a:t>
                      </a:r>
                      <a:endParaRPr lang="en-US" dirty="0"/>
                    </a:p>
                  </a:txBody>
                  <a:tcPr/>
                </a:tc>
                <a:tc>
                  <a:txBody>
                    <a:bodyPr/>
                    <a:lstStyle/>
                    <a:p>
                      <a:r>
                        <a:rPr lang="en-US" dirty="0" smtClean="0"/>
                        <a:t>References</a:t>
                      </a:r>
                      <a:endParaRPr lang="en-US" dirty="0"/>
                    </a:p>
                  </a:txBody>
                  <a:tcPr/>
                </a:tc>
              </a:tr>
              <a:tr h="370840">
                <a:tc>
                  <a:txBody>
                    <a:bodyPr/>
                    <a:lstStyle/>
                    <a:p>
                      <a:r>
                        <a:rPr lang="en-US" dirty="0" err="1" smtClean="0"/>
                        <a:t>Haskel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Polymorphic</a:t>
                      </a:r>
                      <a:r>
                        <a:rPr lang="en-US" baseline="0" dirty="0" smtClean="0"/>
                        <a:t> </a:t>
                      </a:r>
                      <a:br>
                        <a:rPr lang="en-US" baseline="0" dirty="0" smtClean="0"/>
                      </a:br>
                      <a:r>
                        <a:rPr lang="en-US" baseline="0" dirty="0" smtClean="0"/>
                        <a:t>strongly typed</a:t>
                      </a:r>
                      <a:endParaRPr lang="en-US" dirty="0" smtClean="0"/>
                    </a:p>
                  </a:txBody>
                  <a:tcPr/>
                </a:tc>
                <a:tc>
                  <a:txBody>
                    <a:bodyPr/>
                    <a:lstStyle/>
                    <a:p>
                      <a:r>
                        <a:rPr lang="en-US" dirty="0" smtClean="0"/>
                        <a:t>Lazy</a:t>
                      </a:r>
                      <a:endParaRPr lang="en-US" dirty="0"/>
                    </a:p>
                  </a:txBody>
                  <a:tcPr/>
                </a:tc>
                <a:tc>
                  <a:txBody>
                    <a:bodyPr/>
                    <a:lstStyle/>
                    <a:p>
                      <a:r>
                        <a:rPr lang="en-US" dirty="0" smtClean="0"/>
                        <a:t>None</a:t>
                      </a:r>
                      <a:endParaRPr lang="en-US" dirty="0"/>
                    </a:p>
                  </a:txBody>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333375"/>
            <a:ext cx="7772400" cy="1143000"/>
          </a:xfrm>
        </p:spPr>
        <p:txBody>
          <a:bodyPr/>
          <a:lstStyle/>
          <a:p>
            <a:r>
              <a:rPr lang="en-US" smtClean="0"/>
              <a:t>Compiling Functional Programs</a:t>
            </a:r>
          </a:p>
        </p:txBody>
      </p:sp>
      <p:graphicFrame>
        <p:nvGraphicFramePr>
          <p:cNvPr id="3" name="Table 2"/>
          <p:cNvGraphicFramePr>
            <a:graphicFrameLocks noGrp="1"/>
          </p:cNvGraphicFramePr>
          <p:nvPr/>
        </p:nvGraphicFramePr>
        <p:xfrm>
          <a:off x="1524000" y="1397000"/>
          <a:ext cx="6096000" cy="27584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Compiler</a:t>
                      </a:r>
                      <a:r>
                        <a:rPr lang="en-US" baseline="0" dirty="0" smtClean="0"/>
                        <a:t> Phase</a:t>
                      </a:r>
                      <a:endParaRPr lang="en-US" dirty="0"/>
                    </a:p>
                  </a:txBody>
                  <a:tcPr/>
                </a:tc>
                <a:tc>
                  <a:txBody>
                    <a:bodyPr/>
                    <a:lstStyle/>
                    <a:p>
                      <a:r>
                        <a:rPr lang="en-US" dirty="0" smtClean="0"/>
                        <a:t>Language Aspect</a:t>
                      </a:r>
                      <a:endParaRPr lang="en-US" dirty="0"/>
                    </a:p>
                  </a:txBody>
                  <a:tcPr/>
                </a:tc>
              </a:tr>
              <a:tr h="370840">
                <a:tc>
                  <a:txBody>
                    <a:bodyPr/>
                    <a:lstStyle/>
                    <a:p>
                      <a:r>
                        <a:rPr lang="en-US" sz="1600" dirty="0" smtClean="0"/>
                        <a:t>Lexical Analyzer</a:t>
                      </a:r>
                      <a:endParaRPr lang="en-US" sz="1600" dirty="0"/>
                    </a:p>
                  </a:txBody>
                  <a:tcPr>
                    <a:solidFill>
                      <a:schemeClr val="bg1"/>
                    </a:solidFill>
                  </a:tcPr>
                </a:tc>
                <a:tc>
                  <a:txBody>
                    <a:bodyPr/>
                    <a:lstStyle/>
                    <a:p>
                      <a:r>
                        <a:rPr lang="en-US" sz="1600" dirty="0" smtClean="0"/>
                        <a:t>Offside rule</a:t>
                      </a:r>
                      <a:endParaRPr lang="en-US" sz="1600" dirty="0"/>
                    </a:p>
                  </a:txBody>
                  <a:tcPr>
                    <a:solidFill>
                      <a:schemeClr val="bg1"/>
                    </a:solidFill>
                  </a:tcPr>
                </a:tc>
              </a:tr>
              <a:tr h="370840">
                <a:tc>
                  <a:txBody>
                    <a:bodyPr/>
                    <a:lstStyle/>
                    <a:p>
                      <a:r>
                        <a:rPr lang="en-US" sz="1600" dirty="0" smtClean="0"/>
                        <a:t>Parser</a:t>
                      </a:r>
                      <a:endParaRPr lang="en-US" sz="1600" dirty="0"/>
                    </a:p>
                  </a:txBody>
                  <a:tcPr>
                    <a:solidFill>
                      <a:schemeClr val="bg1"/>
                    </a:solidFill>
                  </a:tcPr>
                </a:tc>
                <a:tc>
                  <a:txBody>
                    <a:bodyPr/>
                    <a:lstStyle/>
                    <a:p>
                      <a:r>
                        <a:rPr lang="en-US" sz="1600" dirty="0" smtClean="0"/>
                        <a:t>List notation</a:t>
                      </a:r>
                    </a:p>
                    <a:p>
                      <a:r>
                        <a:rPr lang="en-US" sz="1600" dirty="0" smtClean="0"/>
                        <a:t>List comprehension</a:t>
                      </a:r>
                    </a:p>
                    <a:p>
                      <a:r>
                        <a:rPr lang="en-US" sz="1600" dirty="0" smtClean="0"/>
                        <a:t>Pattern</a:t>
                      </a:r>
                      <a:r>
                        <a:rPr lang="en-US" sz="1600" baseline="0" dirty="0" smtClean="0"/>
                        <a:t> matching</a:t>
                      </a:r>
                      <a:endParaRPr lang="en-US" sz="1600" dirty="0"/>
                    </a:p>
                  </a:txBody>
                  <a:tcPr>
                    <a:solidFill>
                      <a:schemeClr val="bg1"/>
                    </a:solidFill>
                  </a:tcPr>
                </a:tc>
              </a:tr>
              <a:tr h="370840">
                <a:tc>
                  <a:txBody>
                    <a:bodyPr/>
                    <a:lstStyle/>
                    <a:p>
                      <a:r>
                        <a:rPr lang="en-US" sz="1600" dirty="0" smtClean="0"/>
                        <a:t>Context Handling</a:t>
                      </a:r>
                      <a:endParaRPr lang="en-US" sz="1600" dirty="0"/>
                    </a:p>
                  </a:txBody>
                  <a:tcPr>
                    <a:solidFill>
                      <a:schemeClr val="bg1"/>
                    </a:solidFill>
                  </a:tcPr>
                </a:tc>
                <a:tc>
                  <a:txBody>
                    <a:bodyPr/>
                    <a:lstStyle/>
                    <a:p>
                      <a:r>
                        <a:rPr lang="en-US" sz="1600" dirty="0" smtClean="0"/>
                        <a:t>Polymorphic type checking</a:t>
                      </a:r>
                      <a:r>
                        <a:rPr lang="en-US" sz="1600" baseline="0" dirty="0" smtClean="0"/>
                        <a:t> </a:t>
                      </a:r>
                      <a:endParaRPr lang="en-US" sz="1600" dirty="0"/>
                    </a:p>
                  </a:txBody>
                  <a:tcPr>
                    <a:solidFill>
                      <a:schemeClr val="bg1"/>
                    </a:solidFill>
                  </a:tcPr>
                </a:tc>
              </a:tr>
              <a:tr h="370840">
                <a:tc>
                  <a:txBody>
                    <a:bodyPr/>
                    <a:lstStyle/>
                    <a:p>
                      <a:r>
                        <a:rPr lang="en-US" sz="1600" dirty="0" smtClean="0"/>
                        <a:t>Run-time</a:t>
                      </a:r>
                      <a:r>
                        <a:rPr lang="en-US" sz="1600" baseline="0" dirty="0" smtClean="0"/>
                        <a:t> system</a:t>
                      </a:r>
                      <a:endParaRPr lang="en-US" sz="1600" dirty="0"/>
                    </a:p>
                  </a:txBody>
                  <a:tcPr>
                    <a:solidFill>
                      <a:schemeClr val="bg1"/>
                    </a:solidFill>
                  </a:tcPr>
                </a:tc>
                <a:tc>
                  <a:txBody>
                    <a:bodyPr/>
                    <a:lstStyle/>
                    <a:p>
                      <a:r>
                        <a:rPr lang="en-US" sz="1600" dirty="0" smtClean="0"/>
                        <a:t>Referential</a:t>
                      </a:r>
                      <a:r>
                        <a:rPr lang="en-US" sz="1600" baseline="0" dirty="0" smtClean="0"/>
                        <a:t> transparency</a:t>
                      </a:r>
                    </a:p>
                    <a:p>
                      <a:r>
                        <a:rPr lang="en-US" sz="1600" baseline="0" dirty="0" smtClean="0"/>
                        <a:t>Higher order functions</a:t>
                      </a:r>
                    </a:p>
                    <a:p>
                      <a:r>
                        <a:rPr lang="en-US" sz="1600" baseline="0" dirty="0" smtClean="0"/>
                        <a:t>Lazy evaluation</a:t>
                      </a:r>
                      <a:endParaRPr lang="en-US" sz="1600" dirty="0"/>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Structure of a functional compiler</a:t>
            </a:r>
          </a:p>
        </p:txBody>
      </p:sp>
      <p:sp>
        <p:nvSpPr>
          <p:cNvPr id="20483" name="TextBox 2"/>
          <p:cNvSpPr txBox="1">
            <a:spLocks noChangeArrowheads="1"/>
          </p:cNvSpPr>
          <p:nvPr/>
        </p:nvSpPr>
        <p:spPr bwMode="auto">
          <a:xfrm>
            <a:off x="2627313" y="1916113"/>
            <a:ext cx="3924300" cy="369887"/>
          </a:xfrm>
          <a:prstGeom prst="rect">
            <a:avLst/>
          </a:prstGeom>
          <a:noFill/>
          <a:ln w="9525">
            <a:solidFill>
              <a:schemeClr val="tx1"/>
            </a:solidFill>
            <a:miter lim="800000"/>
            <a:headEnd/>
            <a:tailEnd/>
          </a:ln>
        </p:spPr>
        <p:txBody>
          <a:bodyPr>
            <a:spAutoFit/>
          </a:bodyPr>
          <a:lstStyle/>
          <a:p>
            <a:pPr algn="ctr" rtl="0"/>
            <a:r>
              <a:rPr lang="en-US" dirty="0"/>
              <a:t>High-level language</a:t>
            </a:r>
          </a:p>
        </p:txBody>
      </p:sp>
      <p:sp>
        <p:nvSpPr>
          <p:cNvPr id="20484" name="TextBox 3"/>
          <p:cNvSpPr txBox="1">
            <a:spLocks noChangeArrowheads="1"/>
          </p:cNvSpPr>
          <p:nvPr/>
        </p:nvSpPr>
        <p:spPr bwMode="auto">
          <a:xfrm>
            <a:off x="2627313" y="3995738"/>
            <a:ext cx="3924300" cy="369887"/>
          </a:xfrm>
          <a:prstGeom prst="rect">
            <a:avLst/>
          </a:prstGeom>
          <a:noFill/>
          <a:ln w="9525">
            <a:solidFill>
              <a:schemeClr val="tx1"/>
            </a:solidFill>
            <a:miter lim="800000"/>
            <a:headEnd/>
            <a:tailEnd/>
          </a:ln>
        </p:spPr>
        <p:txBody>
          <a:bodyPr>
            <a:spAutoFit/>
          </a:bodyPr>
          <a:lstStyle/>
          <a:p>
            <a:pPr algn="ctr" rtl="0"/>
            <a:r>
              <a:rPr lang="en-US"/>
              <a:t>Functional core</a:t>
            </a:r>
          </a:p>
        </p:txBody>
      </p:sp>
      <p:cxnSp>
        <p:nvCxnSpPr>
          <p:cNvPr id="20485" name="Straight Arrow Connector 5"/>
          <p:cNvCxnSpPr>
            <a:cxnSpLocks noChangeShapeType="1"/>
            <a:stCxn id="20483" idx="2"/>
            <a:endCxn id="20484" idx="0"/>
          </p:cNvCxnSpPr>
          <p:nvPr/>
        </p:nvCxnSpPr>
        <p:spPr bwMode="auto">
          <a:xfrm rot="5400000">
            <a:off x="3735388" y="3141663"/>
            <a:ext cx="1709737" cy="1587"/>
          </a:xfrm>
          <a:prstGeom prst="straightConnector1">
            <a:avLst/>
          </a:prstGeom>
          <a:noFill/>
          <a:ln w="9525" algn="ctr">
            <a:solidFill>
              <a:schemeClr val="tx1"/>
            </a:solidFill>
            <a:round/>
            <a:headEnd/>
            <a:tailEnd type="arrow" w="med" len="med"/>
          </a:ln>
        </p:spPr>
      </p:cxnSp>
      <p:sp>
        <p:nvSpPr>
          <p:cNvPr id="20486" name="TextBox 6"/>
          <p:cNvSpPr txBox="1">
            <a:spLocks noChangeArrowheads="1"/>
          </p:cNvSpPr>
          <p:nvPr/>
        </p:nvSpPr>
        <p:spPr bwMode="auto">
          <a:xfrm>
            <a:off x="1943100" y="2349500"/>
            <a:ext cx="2773363" cy="368300"/>
          </a:xfrm>
          <a:prstGeom prst="rect">
            <a:avLst/>
          </a:prstGeom>
          <a:noFill/>
          <a:ln w="9525">
            <a:noFill/>
            <a:miter lim="800000"/>
            <a:headEnd/>
            <a:tailEnd/>
          </a:ln>
        </p:spPr>
        <p:txBody>
          <a:bodyPr>
            <a:spAutoFit/>
          </a:bodyPr>
          <a:lstStyle/>
          <a:p>
            <a:pPr algn="l" rtl="0"/>
            <a:r>
              <a:rPr lang="en-US"/>
              <a:t>Polymorphic type inference</a:t>
            </a:r>
          </a:p>
        </p:txBody>
      </p:sp>
      <p:sp>
        <p:nvSpPr>
          <p:cNvPr id="8" name="TextBox 7"/>
          <p:cNvSpPr txBox="1"/>
          <p:nvPr/>
        </p:nvSpPr>
        <p:spPr>
          <a:xfrm>
            <a:off x="194309" y="2600325"/>
            <a:ext cx="2413000" cy="1477963"/>
          </a:xfrm>
          <a:prstGeom prst="rect">
            <a:avLst/>
          </a:prstGeom>
          <a:noFill/>
        </p:spPr>
        <p:txBody>
          <a:bodyPr>
            <a:spAutoFit/>
          </a:bodyPr>
          <a:lstStyle/>
          <a:p>
            <a:pPr algn="l" rtl="0">
              <a:defRPr/>
            </a:pPr>
            <a:r>
              <a:rPr lang="en-US" dirty="0"/>
              <a:t>De-sugaring:</a:t>
            </a:r>
          </a:p>
          <a:p>
            <a:pPr marL="342900" indent="-342900" algn="l" rtl="0">
              <a:buFont typeface="+mj-lt"/>
              <a:buAutoNum type="arabicPeriod"/>
              <a:defRPr/>
            </a:pPr>
            <a:r>
              <a:rPr lang="en-US" dirty="0"/>
              <a:t>Pattern matching</a:t>
            </a:r>
          </a:p>
          <a:p>
            <a:pPr marL="342900" indent="-342900" algn="l" rtl="0">
              <a:buFont typeface="+mj-lt"/>
              <a:buAutoNum type="arabicPeriod"/>
              <a:defRPr/>
            </a:pPr>
            <a:r>
              <a:rPr lang="en-US" dirty="0"/>
              <a:t>List to pairs</a:t>
            </a:r>
          </a:p>
          <a:p>
            <a:pPr marL="342900" indent="-342900" algn="l" rtl="0">
              <a:buFont typeface="+mj-lt"/>
              <a:buAutoNum type="arabicPeriod"/>
              <a:defRPr/>
            </a:pPr>
            <a:r>
              <a:rPr lang="en-US" dirty="0"/>
              <a:t>List comprehension</a:t>
            </a:r>
          </a:p>
          <a:p>
            <a:pPr marL="342900" indent="-342900" algn="l" rtl="0">
              <a:buFont typeface="+mj-lt"/>
              <a:buAutoNum type="arabicPeriod"/>
              <a:defRPr/>
            </a:pPr>
            <a:r>
              <a:rPr lang="en-US" dirty="0"/>
              <a:t>Lambda lifting</a:t>
            </a:r>
          </a:p>
        </p:txBody>
      </p:sp>
      <p:cxnSp>
        <p:nvCxnSpPr>
          <p:cNvPr id="20488" name="Shape 15"/>
          <p:cNvCxnSpPr>
            <a:cxnSpLocks noChangeShapeType="1"/>
            <a:stCxn id="20484" idx="3"/>
            <a:endCxn id="20484" idx="0"/>
          </p:cNvCxnSpPr>
          <p:nvPr/>
        </p:nvCxnSpPr>
        <p:spPr bwMode="auto">
          <a:xfrm flipH="1" flipV="1">
            <a:off x="4589463" y="3995738"/>
            <a:ext cx="1962150" cy="184150"/>
          </a:xfrm>
          <a:prstGeom prst="curvedConnector4">
            <a:avLst>
              <a:gd name="adj1" fmla="val -11648"/>
              <a:gd name="adj2" fmla="val 223792"/>
            </a:avLst>
          </a:prstGeom>
          <a:noFill/>
          <a:ln w="9525" algn="ctr">
            <a:solidFill>
              <a:schemeClr val="tx1"/>
            </a:solidFill>
            <a:round/>
            <a:headEnd/>
            <a:tailEnd type="arrow" w="med" len="med"/>
          </a:ln>
        </p:spPr>
      </p:cxnSp>
      <p:sp>
        <p:nvSpPr>
          <p:cNvPr id="20489" name="TextBox 16"/>
          <p:cNvSpPr txBox="1">
            <a:spLocks noChangeArrowheads="1"/>
          </p:cNvSpPr>
          <p:nvPr/>
        </p:nvSpPr>
        <p:spPr bwMode="auto">
          <a:xfrm>
            <a:off x="5040313" y="3249613"/>
            <a:ext cx="1619250" cy="368300"/>
          </a:xfrm>
          <a:prstGeom prst="rect">
            <a:avLst/>
          </a:prstGeom>
          <a:noFill/>
          <a:ln w="9525">
            <a:noFill/>
            <a:miter lim="800000"/>
            <a:headEnd/>
            <a:tailEnd/>
          </a:ln>
        </p:spPr>
        <p:txBody>
          <a:bodyPr>
            <a:spAutoFit/>
          </a:bodyPr>
          <a:lstStyle/>
          <a:p>
            <a:pPr algn="l" rtl="0"/>
            <a:r>
              <a:rPr lang="en-US"/>
              <a:t>Optimizations</a:t>
            </a:r>
          </a:p>
        </p:txBody>
      </p:sp>
      <p:sp>
        <p:nvSpPr>
          <p:cNvPr id="20490" name="TextBox 18"/>
          <p:cNvSpPr txBox="1">
            <a:spLocks noChangeArrowheads="1"/>
          </p:cNvSpPr>
          <p:nvPr/>
        </p:nvSpPr>
        <p:spPr bwMode="auto">
          <a:xfrm>
            <a:off x="2087563" y="4689475"/>
            <a:ext cx="2089150" cy="368300"/>
          </a:xfrm>
          <a:prstGeom prst="rect">
            <a:avLst/>
          </a:prstGeom>
          <a:noFill/>
          <a:ln w="9525">
            <a:noFill/>
            <a:miter lim="800000"/>
            <a:headEnd/>
            <a:tailEnd/>
          </a:ln>
        </p:spPr>
        <p:txBody>
          <a:bodyPr>
            <a:spAutoFit/>
          </a:bodyPr>
          <a:lstStyle/>
          <a:p>
            <a:pPr algn="l" rtl="0"/>
            <a:r>
              <a:rPr lang="en-US"/>
              <a:t>Code generation</a:t>
            </a:r>
          </a:p>
        </p:txBody>
      </p:sp>
      <p:sp>
        <p:nvSpPr>
          <p:cNvPr id="20491" name="TextBox 20"/>
          <p:cNvSpPr txBox="1">
            <a:spLocks noChangeArrowheads="1"/>
          </p:cNvSpPr>
          <p:nvPr/>
        </p:nvSpPr>
        <p:spPr bwMode="auto">
          <a:xfrm>
            <a:off x="2627313" y="5219700"/>
            <a:ext cx="3924300" cy="369888"/>
          </a:xfrm>
          <a:prstGeom prst="rect">
            <a:avLst/>
          </a:prstGeom>
          <a:noFill/>
          <a:ln w="9525">
            <a:solidFill>
              <a:schemeClr val="tx1"/>
            </a:solidFill>
            <a:miter lim="800000"/>
            <a:headEnd/>
            <a:tailEnd/>
          </a:ln>
        </p:spPr>
        <p:txBody>
          <a:bodyPr>
            <a:spAutoFit/>
          </a:bodyPr>
          <a:lstStyle/>
          <a:p>
            <a:pPr algn="ctr" rtl="0"/>
            <a:r>
              <a:rPr lang="en-US"/>
              <a:t>C code</a:t>
            </a:r>
          </a:p>
        </p:txBody>
      </p:sp>
      <p:cxnSp>
        <p:nvCxnSpPr>
          <p:cNvPr id="20492" name="Straight Arrow Connector 22"/>
          <p:cNvCxnSpPr>
            <a:cxnSpLocks noChangeShapeType="1"/>
            <a:stCxn id="20484" idx="2"/>
            <a:endCxn id="20491" idx="0"/>
          </p:cNvCxnSpPr>
          <p:nvPr/>
        </p:nvCxnSpPr>
        <p:spPr bwMode="auto">
          <a:xfrm rot="5400000">
            <a:off x="4162425" y="4792663"/>
            <a:ext cx="855663" cy="1587"/>
          </a:xfrm>
          <a:prstGeom prst="straightConnector1">
            <a:avLst/>
          </a:prstGeom>
          <a:noFill/>
          <a:ln w="9525" algn="ctr">
            <a:solidFill>
              <a:schemeClr val="tx1"/>
            </a:solidFill>
            <a:round/>
            <a:headEnd/>
            <a:tailEnd type="arrow" w="med" len="med"/>
          </a:ln>
        </p:spPr>
      </p:cxnSp>
      <p:sp>
        <p:nvSpPr>
          <p:cNvPr id="20493" name="TextBox 23"/>
          <p:cNvSpPr txBox="1">
            <a:spLocks noChangeArrowheads="1"/>
          </p:cNvSpPr>
          <p:nvPr/>
        </p:nvSpPr>
        <p:spPr bwMode="auto">
          <a:xfrm>
            <a:off x="6911975" y="5229225"/>
            <a:ext cx="1763713" cy="369888"/>
          </a:xfrm>
          <a:prstGeom prst="rect">
            <a:avLst/>
          </a:prstGeom>
          <a:noFill/>
          <a:ln w="9525">
            <a:noFill/>
            <a:miter lim="800000"/>
            <a:headEnd/>
            <a:tailEnd/>
          </a:ln>
        </p:spPr>
        <p:txBody>
          <a:bodyPr>
            <a:spAutoFit/>
          </a:bodyPr>
          <a:lstStyle/>
          <a:p>
            <a:r>
              <a:rPr lang="en-US"/>
              <a:t>Runtime system</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QuickCheck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Generate random input based on type</a:t>
            </a:r>
          </a:p>
          <a:p>
            <a:pPr lvl="1"/>
            <a:r>
              <a:rPr lang="en-US" dirty="0"/>
              <a:t>Generators </a:t>
            </a:r>
            <a:r>
              <a:rPr lang="en-US" dirty="0" smtClean="0"/>
              <a:t>for values of type a has type Gen a</a:t>
            </a:r>
          </a:p>
          <a:p>
            <a:pPr lvl="1"/>
            <a:r>
              <a:rPr lang="en-US" dirty="0" smtClean="0"/>
              <a:t>Have generators for many types</a:t>
            </a:r>
          </a:p>
          <a:p>
            <a:r>
              <a:rPr lang="en-US" dirty="0" smtClean="0"/>
              <a:t>Conditional properties </a:t>
            </a:r>
          </a:p>
          <a:p>
            <a:pPr lvl="1"/>
            <a:r>
              <a:rPr lang="en-US" dirty="0" smtClean="0"/>
              <a:t>Have form </a:t>
            </a:r>
            <a:r>
              <a:rPr lang="en-US" dirty="0"/>
              <a:t>&lt;condition&gt; ==&gt; &lt;property&gt; </a:t>
            </a:r>
            <a:endParaRPr lang="en-US" dirty="0" smtClean="0"/>
          </a:p>
          <a:p>
            <a:pPr lvl="1"/>
            <a:r>
              <a:rPr lang="en-US" dirty="0" smtClean="0"/>
              <a:t>Example:</a:t>
            </a:r>
          </a:p>
          <a:p>
            <a:pPr marL="457200" lvl="1" indent="0">
              <a:buNone/>
            </a:pPr>
            <a:r>
              <a:rPr lang="en-US" dirty="0"/>
              <a:t> </a:t>
            </a:r>
            <a:r>
              <a:rPr lang="en-US" dirty="0" smtClean="0"/>
              <a:t>  ordered </a:t>
            </a:r>
            <a:r>
              <a:rPr lang="en-US" dirty="0" err="1"/>
              <a:t>xs</a:t>
            </a:r>
            <a:r>
              <a:rPr lang="en-US" dirty="0"/>
              <a:t> = and (</a:t>
            </a:r>
            <a:r>
              <a:rPr lang="en-US" dirty="0" err="1"/>
              <a:t>zipWith</a:t>
            </a:r>
            <a:r>
              <a:rPr lang="en-US" dirty="0"/>
              <a:t> (&lt;=) </a:t>
            </a:r>
            <a:r>
              <a:rPr lang="en-US" dirty="0" err="1"/>
              <a:t>xs</a:t>
            </a:r>
            <a:r>
              <a:rPr lang="en-US" dirty="0"/>
              <a:t> (drop 1 </a:t>
            </a:r>
            <a:r>
              <a:rPr lang="en-US" dirty="0" err="1"/>
              <a:t>xs</a:t>
            </a:r>
            <a:r>
              <a:rPr lang="en-US" dirty="0" smtClean="0"/>
              <a:t>))</a:t>
            </a:r>
          </a:p>
          <a:p>
            <a:pPr marL="457200" lvl="1" indent="0">
              <a:buNone/>
            </a:pPr>
            <a:r>
              <a:rPr lang="en-US" dirty="0"/>
              <a:t> </a:t>
            </a:r>
            <a:r>
              <a:rPr lang="en-US" dirty="0" smtClean="0"/>
              <a:t>  insert </a:t>
            </a:r>
            <a:r>
              <a:rPr lang="en-US" dirty="0"/>
              <a:t>x </a:t>
            </a:r>
            <a:r>
              <a:rPr lang="en-US" dirty="0" err="1"/>
              <a:t>xs</a:t>
            </a:r>
            <a:r>
              <a:rPr lang="en-US" dirty="0"/>
              <a:t> = </a:t>
            </a:r>
            <a:r>
              <a:rPr lang="en-US" dirty="0" err="1"/>
              <a:t>takeWhile</a:t>
            </a:r>
            <a:r>
              <a:rPr lang="en-US" dirty="0"/>
              <a:t> (&lt;x) </a:t>
            </a:r>
            <a:r>
              <a:rPr lang="en-US" dirty="0" err="1"/>
              <a:t>xs</a:t>
            </a:r>
            <a:r>
              <a:rPr lang="en-US" dirty="0"/>
              <a:t>++[x]++</a:t>
            </a:r>
            <a:r>
              <a:rPr lang="en-US" dirty="0" err="1"/>
              <a:t>dropWhile</a:t>
            </a:r>
            <a:r>
              <a:rPr lang="en-US" dirty="0"/>
              <a:t> (&lt;x) </a:t>
            </a:r>
            <a:r>
              <a:rPr lang="en-US" dirty="0" err="1"/>
              <a:t>xs</a:t>
            </a:r>
            <a:r>
              <a:rPr lang="en-US" dirty="0"/>
              <a:t> </a:t>
            </a:r>
            <a:endParaRPr lang="en-US" dirty="0" smtClean="0"/>
          </a:p>
          <a:p>
            <a:pPr marL="457200" lvl="1" indent="0">
              <a:buNone/>
            </a:pPr>
            <a:r>
              <a:rPr lang="en-US" dirty="0" smtClean="0"/>
              <a:t>   </a:t>
            </a:r>
            <a:r>
              <a:rPr lang="en-US" dirty="0" err="1" smtClean="0"/>
              <a:t>prop_Insert</a:t>
            </a:r>
            <a:r>
              <a:rPr lang="en-US" dirty="0" smtClean="0"/>
              <a:t> </a:t>
            </a:r>
            <a:r>
              <a:rPr lang="en-US" dirty="0"/>
              <a:t>x </a:t>
            </a:r>
            <a:r>
              <a:rPr lang="en-US" dirty="0" err="1"/>
              <a:t>xs</a:t>
            </a:r>
            <a:r>
              <a:rPr lang="en-US" dirty="0"/>
              <a:t> = </a:t>
            </a:r>
            <a:endParaRPr lang="en-US" dirty="0" smtClean="0"/>
          </a:p>
          <a:p>
            <a:pPr marL="457200" lvl="1" indent="0">
              <a:buNone/>
            </a:pPr>
            <a:r>
              <a:rPr lang="en-US" dirty="0"/>
              <a:t> </a:t>
            </a:r>
            <a:r>
              <a:rPr lang="en-US" dirty="0" smtClean="0"/>
              <a:t>         ordered </a:t>
            </a:r>
            <a:r>
              <a:rPr lang="en-US" dirty="0" err="1"/>
              <a:t>xs</a:t>
            </a:r>
            <a:r>
              <a:rPr lang="en-US" dirty="0"/>
              <a:t> ==&gt; ordered (insert x </a:t>
            </a:r>
            <a:r>
              <a:rPr lang="en-US" dirty="0" err="1"/>
              <a:t>xs</a:t>
            </a:r>
            <a:r>
              <a:rPr lang="en-US" dirty="0"/>
              <a:t>) </a:t>
            </a:r>
            <a:endParaRPr lang="en-US" dirty="0" smtClean="0"/>
          </a:p>
          <a:p>
            <a:pPr marL="457200" lvl="1" indent="0">
              <a:buNone/>
            </a:pPr>
            <a:r>
              <a:rPr lang="en-US" dirty="0"/>
              <a:t> </a:t>
            </a:r>
            <a:r>
              <a:rPr lang="en-US" dirty="0" smtClean="0"/>
              <a:t>  where </a:t>
            </a:r>
            <a:r>
              <a:rPr lang="en-US" dirty="0"/>
              <a:t>types = x::Int</a:t>
            </a:r>
            <a:endParaRPr lang="en-US" dirty="0" smtClean="0"/>
          </a:p>
        </p:txBody>
      </p:sp>
    </p:spTree>
    <p:extLst>
      <p:ext uri="{BB962C8B-B14F-4D97-AF65-F5344CB8AC3E}">
        <p14:creationId xmlns="" xmlns:p14="http://schemas.microsoft.com/office/powerpoint/2010/main" val="3919601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QuickCheck</a:t>
            </a:r>
            <a:endParaRPr lang="en-US" dirty="0"/>
          </a:p>
        </p:txBody>
      </p:sp>
      <p:sp>
        <p:nvSpPr>
          <p:cNvPr id="3" name="Content Placeholder 2"/>
          <p:cNvSpPr>
            <a:spLocks noGrp="1"/>
          </p:cNvSpPr>
          <p:nvPr>
            <p:ph idx="1"/>
          </p:nvPr>
        </p:nvSpPr>
        <p:spPr>
          <a:xfrm>
            <a:off x="457200" y="1600200"/>
            <a:ext cx="8229600" cy="5007429"/>
          </a:xfrm>
        </p:spPr>
        <p:txBody>
          <a:bodyPr>
            <a:normAutofit fontScale="77500" lnSpcReduction="20000"/>
          </a:bodyPr>
          <a:lstStyle/>
          <a:p>
            <a:r>
              <a:rPr lang="en-US" dirty="0" err="1" smtClean="0"/>
              <a:t>QuickCheck</a:t>
            </a:r>
            <a:r>
              <a:rPr lang="en-US" dirty="0" smtClean="0"/>
              <a:t> output</a:t>
            </a:r>
          </a:p>
          <a:p>
            <a:pPr lvl="1"/>
            <a:r>
              <a:rPr lang="en-US" dirty="0" smtClean="0"/>
              <a:t>When property succeeds:</a:t>
            </a:r>
          </a:p>
          <a:p>
            <a:pPr marL="457200" lvl="1" indent="0">
              <a:buNone/>
            </a:pPr>
            <a:r>
              <a:rPr lang="en-US" dirty="0"/>
              <a:t> </a:t>
            </a:r>
            <a:r>
              <a:rPr lang="en-US" dirty="0" smtClean="0"/>
              <a:t>           </a:t>
            </a:r>
            <a:r>
              <a:rPr lang="en-US" dirty="0" err="1" smtClean="0"/>
              <a:t>quickCheck</a:t>
            </a:r>
            <a:r>
              <a:rPr lang="en-US" dirty="0" smtClean="0"/>
              <a:t> </a:t>
            </a:r>
            <a:r>
              <a:rPr lang="en-US" dirty="0" err="1"/>
              <a:t>prop_RevRev</a:t>
            </a:r>
            <a:r>
              <a:rPr lang="en-US" dirty="0"/>
              <a:t> OK, passed 100 tests. </a:t>
            </a:r>
            <a:endParaRPr lang="en-US" dirty="0" smtClean="0"/>
          </a:p>
          <a:p>
            <a:pPr lvl="1"/>
            <a:r>
              <a:rPr lang="en-US" dirty="0" smtClean="0"/>
              <a:t>When </a:t>
            </a:r>
            <a:r>
              <a:rPr lang="en-US" dirty="0"/>
              <a:t>a property fails, </a:t>
            </a:r>
            <a:r>
              <a:rPr lang="en-US" dirty="0" err="1"/>
              <a:t>QuickCheck</a:t>
            </a:r>
            <a:r>
              <a:rPr lang="en-US" dirty="0"/>
              <a:t> displays a counter-example. </a:t>
            </a:r>
            <a:endParaRPr lang="en-US" dirty="0" smtClean="0"/>
          </a:p>
          <a:p>
            <a:pPr marL="457200" lvl="1" indent="0">
              <a:buNone/>
            </a:pPr>
            <a:r>
              <a:rPr lang="en-US" dirty="0" smtClean="0"/>
              <a:t>            </a:t>
            </a:r>
            <a:r>
              <a:rPr lang="en-US" dirty="0" err="1" smtClean="0"/>
              <a:t>prop_RevId</a:t>
            </a:r>
            <a:r>
              <a:rPr lang="en-US" dirty="0" smtClean="0"/>
              <a:t> </a:t>
            </a:r>
            <a:r>
              <a:rPr lang="en-US" dirty="0" err="1"/>
              <a:t>xs</a:t>
            </a:r>
            <a:r>
              <a:rPr lang="en-US" dirty="0"/>
              <a:t> = reverse </a:t>
            </a:r>
            <a:r>
              <a:rPr lang="en-US" dirty="0" err="1"/>
              <a:t>xs</a:t>
            </a:r>
            <a:r>
              <a:rPr lang="en-US" dirty="0"/>
              <a:t> == </a:t>
            </a:r>
            <a:r>
              <a:rPr lang="en-US" dirty="0" err="1"/>
              <a:t>xs</a:t>
            </a:r>
            <a:r>
              <a:rPr lang="en-US" dirty="0"/>
              <a:t> where types = </a:t>
            </a:r>
            <a:r>
              <a:rPr lang="en-US" dirty="0" err="1"/>
              <a:t>xs</a:t>
            </a:r>
            <a:r>
              <a:rPr lang="en-US" dirty="0"/>
              <a:t>::[</a:t>
            </a:r>
            <a:r>
              <a:rPr lang="en-US" dirty="0" err="1"/>
              <a:t>Int</a:t>
            </a:r>
            <a:r>
              <a:rPr lang="en-US" dirty="0"/>
              <a:t>] </a:t>
            </a:r>
            <a:endParaRPr lang="en-US" dirty="0" smtClean="0"/>
          </a:p>
          <a:p>
            <a:pPr marL="457200" lvl="1" indent="0">
              <a:buNone/>
            </a:pPr>
            <a:r>
              <a:rPr lang="en-US" dirty="0" smtClean="0"/>
              <a:t>            </a:t>
            </a:r>
            <a:r>
              <a:rPr lang="en-US" dirty="0" err="1" smtClean="0"/>
              <a:t>quickCheck</a:t>
            </a:r>
            <a:r>
              <a:rPr lang="en-US" dirty="0" smtClean="0"/>
              <a:t> </a:t>
            </a:r>
            <a:r>
              <a:rPr lang="en-US" dirty="0" err="1" smtClean="0"/>
              <a:t>prop_RevId</a:t>
            </a:r>
            <a:endParaRPr lang="en-US" dirty="0" smtClean="0"/>
          </a:p>
          <a:p>
            <a:pPr marL="457200" lvl="1" indent="0">
              <a:buNone/>
            </a:pPr>
            <a:r>
              <a:rPr lang="en-US" dirty="0"/>
              <a:t> </a:t>
            </a:r>
            <a:r>
              <a:rPr lang="en-US" dirty="0" smtClean="0"/>
              <a:t>           Falsifiable</a:t>
            </a:r>
            <a:r>
              <a:rPr lang="en-US" dirty="0"/>
              <a:t>, after 1 tests: [-3,15</a:t>
            </a:r>
            <a:r>
              <a:rPr lang="en-US" dirty="0" smtClean="0"/>
              <a:t>]</a:t>
            </a:r>
            <a:endParaRPr lang="en-US" dirty="0"/>
          </a:p>
          <a:p>
            <a:r>
              <a:rPr lang="en-US" dirty="0" smtClean="0"/>
              <a:t>Conditional testing</a:t>
            </a:r>
          </a:p>
          <a:p>
            <a:pPr lvl="1"/>
            <a:r>
              <a:rPr lang="en-US" dirty="0"/>
              <a:t>D</a:t>
            </a:r>
            <a:r>
              <a:rPr lang="en-US" dirty="0" smtClean="0"/>
              <a:t>iscards </a:t>
            </a:r>
            <a:r>
              <a:rPr lang="en-US" dirty="0"/>
              <a:t>test cases which do not satisfy the condition. </a:t>
            </a:r>
            <a:endParaRPr lang="en-US" dirty="0" smtClean="0"/>
          </a:p>
          <a:p>
            <a:pPr lvl="1"/>
            <a:r>
              <a:rPr lang="en-US" dirty="0" smtClean="0"/>
              <a:t>Test </a:t>
            </a:r>
            <a:r>
              <a:rPr lang="en-US" dirty="0"/>
              <a:t>case generation continues until </a:t>
            </a:r>
            <a:endParaRPr lang="en-US" dirty="0" smtClean="0"/>
          </a:p>
          <a:p>
            <a:pPr lvl="2"/>
            <a:r>
              <a:rPr lang="en-US" sz="2600" dirty="0" smtClean="0"/>
              <a:t>100 </a:t>
            </a:r>
            <a:r>
              <a:rPr lang="en-US" sz="2600" dirty="0"/>
              <a:t>cases which do satisfy the condition have been found, or </a:t>
            </a:r>
            <a:endParaRPr lang="en-US" sz="2600" dirty="0" smtClean="0"/>
          </a:p>
          <a:p>
            <a:pPr lvl="2"/>
            <a:r>
              <a:rPr lang="en-US" sz="2600" dirty="0" smtClean="0"/>
              <a:t>until </a:t>
            </a:r>
            <a:r>
              <a:rPr lang="en-US" sz="2600" dirty="0"/>
              <a:t>an overall limit on the number of test cases is reached (to avoid looping if the condition never holds). </a:t>
            </a:r>
            <a:endParaRPr lang="en-US" sz="2600" dirty="0" smtClean="0"/>
          </a:p>
          <a:p>
            <a:pPr marL="457200" lvl="1" indent="0">
              <a:buNone/>
            </a:pPr>
            <a:r>
              <a:rPr lang="en-US" dirty="0" smtClean="0"/>
              <a:t>See : </a:t>
            </a:r>
            <a:r>
              <a:rPr lang="en-US" dirty="0" smtClean="0">
                <a:hlinkClick r:id="rId2"/>
              </a:rPr>
              <a:t>http://www.cse.chalmers.se/~rjmh/QuickCheck/manual.html</a:t>
            </a:r>
            <a:endParaRPr lang="en-US" dirty="0"/>
          </a:p>
        </p:txBody>
      </p:sp>
    </p:spTree>
    <p:extLst>
      <p:ext uri="{BB962C8B-B14F-4D97-AF65-F5344CB8AC3E}">
        <p14:creationId xmlns="" xmlns:p14="http://schemas.microsoft.com/office/powerpoint/2010/main" val="85064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sz="3600" dirty="0" err="1" smtClean="0"/>
              <a:t>Untyped</a:t>
            </a:r>
            <a:r>
              <a:rPr lang="en-US" sz="3600" dirty="0" smtClean="0"/>
              <a:t> Lambda Calculus</a:t>
            </a:r>
          </a:p>
        </p:txBody>
      </p:sp>
      <p:sp>
        <p:nvSpPr>
          <p:cNvPr id="34819" name="Text Box 3"/>
          <p:cNvSpPr txBox="1">
            <a:spLocks noChangeArrowheads="1"/>
          </p:cNvSpPr>
          <p:nvPr/>
        </p:nvSpPr>
        <p:spPr bwMode="auto">
          <a:xfrm>
            <a:off x="950913" y="1717675"/>
            <a:ext cx="5694362" cy="1768475"/>
          </a:xfrm>
          <a:prstGeom prst="rect">
            <a:avLst/>
          </a:prstGeom>
          <a:noFill/>
          <a:ln w="38100">
            <a:noFill/>
            <a:miter lim="800000"/>
            <a:headEnd/>
            <a:tailEnd/>
          </a:ln>
        </p:spPr>
        <p:txBody>
          <a:bodyPr>
            <a:spAutoFit/>
          </a:bodyPr>
          <a:lstStyle/>
          <a:p>
            <a:pPr algn="l">
              <a:spcBef>
                <a:spcPct val="50000"/>
              </a:spcBef>
            </a:pPr>
            <a:r>
              <a:rPr lang="en-US" sz="2000" dirty="0">
                <a:cs typeface="+mj-cs"/>
              </a:rPr>
              <a:t>t ::=                             terms</a:t>
            </a:r>
          </a:p>
          <a:p>
            <a:pPr algn="l">
              <a:spcBef>
                <a:spcPct val="50000"/>
              </a:spcBef>
            </a:pPr>
            <a:r>
              <a:rPr lang="en-US" sz="2000" dirty="0">
                <a:cs typeface="+mj-cs"/>
              </a:rPr>
              <a:t>     </a:t>
            </a:r>
            <a:r>
              <a:rPr lang="en-US" sz="2000">
                <a:cs typeface="+mj-cs"/>
              </a:rPr>
              <a:t>x                         </a:t>
            </a:r>
            <a:r>
              <a:rPr lang="en-US" sz="2000" smtClean="0">
                <a:cs typeface="+mj-cs"/>
              </a:rPr>
              <a:t>   </a:t>
            </a:r>
            <a:r>
              <a:rPr lang="en-US" sz="2000" dirty="0">
                <a:cs typeface="+mj-cs"/>
              </a:rPr>
              <a:t>variable</a:t>
            </a:r>
            <a:endParaRPr lang="he-IL" sz="2000" dirty="0">
              <a:cs typeface="+mj-cs"/>
            </a:endParaRPr>
          </a:p>
          <a:p>
            <a:pPr algn="l">
              <a:spcBef>
                <a:spcPct val="50000"/>
              </a:spcBef>
            </a:pPr>
            <a:r>
              <a:rPr lang="en-US" sz="2000" dirty="0">
                <a:cs typeface="+mj-cs"/>
              </a:rPr>
              <a:t>     </a:t>
            </a:r>
            <a:r>
              <a:rPr lang="en-US" sz="2000" dirty="0">
                <a:cs typeface="+mj-cs"/>
                <a:sym typeface="Symbol" pitchFamily="18" charset="2"/>
              </a:rPr>
              <a:t> x. t</a:t>
            </a:r>
            <a:r>
              <a:rPr lang="en-US" sz="2000" dirty="0">
                <a:cs typeface="+mj-cs"/>
              </a:rPr>
              <a:t>                     abstraction</a:t>
            </a:r>
          </a:p>
          <a:p>
            <a:pPr algn="l">
              <a:spcBef>
                <a:spcPct val="50000"/>
              </a:spcBef>
            </a:pPr>
            <a:r>
              <a:rPr lang="en-US" sz="2000" dirty="0">
                <a:cs typeface="+mj-cs"/>
              </a:rPr>
              <a:t>     t </a:t>
            </a:r>
            <a:r>
              <a:rPr lang="en-US" sz="2000" dirty="0" err="1">
                <a:cs typeface="+mj-cs"/>
              </a:rPr>
              <a:t>t</a:t>
            </a:r>
            <a:r>
              <a:rPr lang="en-US" sz="2000" dirty="0">
                <a:cs typeface="+mj-cs"/>
              </a:rPr>
              <a:t>                           application</a:t>
            </a:r>
          </a:p>
        </p:txBody>
      </p:sp>
      <p:sp>
        <p:nvSpPr>
          <p:cNvPr id="8" name="Text Box 8"/>
          <p:cNvSpPr txBox="1">
            <a:spLocks noChangeArrowheads="1"/>
          </p:cNvSpPr>
          <p:nvPr/>
        </p:nvSpPr>
        <p:spPr bwMode="auto">
          <a:xfrm>
            <a:off x="850900" y="4325244"/>
            <a:ext cx="6481763" cy="2092881"/>
          </a:xfrm>
          <a:prstGeom prst="rect">
            <a:avLst/>
          </a:prstGeom>
          <a:noFill/>
          <a:ln w="38100">
            <a:noFill/>
            <a:miter lim="800000"/>
            <a:headEnd/>
            <a:tailEnd/>
          </a:ln>
        </p:spPr>
        <p:txBody>
          <a:bodyPr>
            <a:spAutoFit/>
          </a:bodyPr>
          <a:lstStyle/>
          <a:p>
            <a:pPr algn="l">
              <a:spcBef>
                <a:spcPct val="50000"/>
              </a:spcBef>
            </a:pPr>
            <a:r>
              <a:rPr lang="en-US" sz="2000" dirty="0">
                <a:cs typeface="+mj-cs"/>
              </a:rPr>
              <a:t>Syntactic Conventions</a:t>
            </a:r>
          </a:p>
          <a:p>
            <a:pPr algn="l">
              <a:spcBef>
                <a:spcPct val="50000"/>
              </a:spcBef>
              <a:buFontTx/>
              <a:buChar char="•"/>
            </a:pPr>
            <a:r>
              <a:rPr lang="en-US" sz="2000" dirty="0">
                <a:cs typeface="+mj-cs"/>
              </a:rPr>
              <a:t> Applications associates to </a:t>
            </a:r>
            <a:r>
              <a:rPr lang="en-US" sz="2000" dirty="0" smtClean="0">
                <a:cs typeface="+mj-cs"/>
              </a:rPr>
              <a:t>left    </a:t>
            </a:r>
            <a:br>
              <a:rPr lang="en-US" sz="2000" dirty="0" smtClean="0">
                <a:cs typeface="+mj-cs"/>
              </a:rPr>
            </a:br>
            <a:r>
              <a:rPr lang="en-US" sz="2000" dirty="0" smtClean="0">
                <a:cs typeface="+mj-cs"/>
              </a:rPr>
              <a:t>	e</a:t>
            </a:r>
            <a:r>
              <a:rPr lang="en-US" sz="2000" baseline="-25000" dirty="0" smtClean="0">
                <a:cs typeface="+mj-cs"/>
              </a:rPr>
              <a:t>1</a:t>
            </a:r>
            <a:r>
              <a:rPr lang="en-US" sz="2000" dirty="0" smtClean="0">
                <a:cs typeface="+mj-cs"/>
              </a:rPr>
              <a:t> e</a:t>
            </a:r>
            <a:r>
              <a:rPr lang="en-US" sz="2000" baseline="-25000" dirty="0" smtClean="0">
                <a:cs typeface="+mj-cs"/>
              </a:rPr>
              <a:t>2</a:t>
            </a:r>
            <a:r>
              <a:rPr lang="en-US" sz="2000" dirty="0" smtClean="0">
                <a:cs typeface="+mj-cs"/>
              </a:rPr>
              <a:t> e</a:t>
            </a:r>
            <a:r>
              <a:rPr lang="en-US" sz="2000" baseline="-25000" dirty="0" smtClean="0">
                <a:cs typeface="+mj-cs"/>
              </a:rPr>
              <a:t>3</a:t>
            </a:r>
            <a:r>
              <a:rPr lang="en-US" sz="2000" dirty="0" smtClean="0">
                <a:cs typeface="+mj-cs"/>
              </a:rPr>
              <a:t> </a:t>
            </a:r>
            <a:r>
              <a:rPr lang="en-US" sz="2000" dirty="0" smtClean="0">
                <a:cs typeface="+mj-cs"/>
                <a:sym typeface="Symbol"/>
              </a:rPr>
              <a:t>  (e</a:t>
            </a:r>
            <a:r>
              <a:rPr lang="en-US" sz="2000" baseline="-25000" dirty="0" smtClean="0">
                <a:cs typeface="+mj-cs"/>
                <a:sym typeface="Symbol"/>
              </a:rPr>
              <a:t>1</a:t>
            </a:r>
            <a:r>
              <a:rPr lang="en-US" sz="2000" dirty="0" smtClean="0">
                <a:cs typeface="+mj-cs"/>
                <a:sym typeface="Symbol"/>
              </a:rPr>
              <a:t> e</a:t>
            </a:r>
            <a:r>
              <a:rPr lang="en-US" sz="2000" baseline="-25000" dirty="0" smtClean="0">
                <a:cs typeface="+mj-cs"/>
                <a:sym typeface="Symbol"/>
              </a:rPr>
              <a:t>2</a:t>
            </a:r>
            <a:r>
              <a:rPr lang="en-US" sz="2000" dirty="0" smtClean="0">
                <a:cs typeface="+mj-cs"/>
                <a:sym typeface="Symbol"/>
              </a:rPr>
              <a:t>) e</a:t>
            </a:r>
            <a:r>
              <a:rPr lang="en-US" sz="2000" baseline="-25000" dirty="0" smtClean="0">
                <a:cs typeface="+mj-cs"/>
                <a:sym typeface="Symbol"/>
              </a:rPr>
              <a:t>3</a:t>
            </a:r>
            <a:endParaRPr lang="en-US" sz="2000" baseline="-25000" dirty="0">
              <a:cs typeface="+mj-cs"/>
            </a:endParaRPr>
          </a:p>
          <a:p>
            <a:pPr algn="l">
              <a:spcBef>
                <a:spcPct val="50000"/>
              </a:spcBef>
              <a:buFontTx/>
              <a:buChar char="•"/>
            </a:pPr>
            <a:r>
              <a:rPr lang="en-US" sz="2000" dirty="0">
                <a:cs typeface="+mj-cs"/>
              </a:rPr>
              <a:t> The body of abstraction extends as far as </a:t>
            </a:r>
            <a:r>
              <a:rPr lang="en-US" sz="2000" dirty="0" smtClean="0">
                <a:cs typeface="+mj-cs"/>
              </a:rPr>
              <a:t>possible</a:t>
            </a:r>
          </a:p>
          <a:p>
            <a:pPr lvl="1">
              <a:spcBef>
                <a:spcPct val="50000"/>
              </a:spcBef>
              <a:buFontTx/>
              <a:buChar char="•"/>
            </a:pPr>
            <a:r>
              <a:rPr lang="en-US" sz="2000" dirty="0" smtClean="0">
                <a:cs typeface="+mj-cs"/>
              </a:rPr>
              <a:t> </a:t>
            </a:r>
            <a:r>
              <a:rPr lang="en-US" sz="2000" dirty="0" smtClean="0">
                <a:cs typeface="+mj-cs"/>
                <a:sym typeface="Symbol"/>
              </a:rPr>
              <a:t>x. y. x y x</a:t>
            </a:r>
            <a:r>
              <a:rPr lang="en-US" sz="2000" dirty="0" smtClean="0">
                <a:cs typeface="+mj-cs"/>
              </a:rPr>
              <a:t> </a:t>
            </a:r>
            <a:r>
              <a:rPr lang="en-US" sz="2000" dirty="0" smtClean="0">
                <a:cs typeface="+mj-cs"/>
                <a:sym typeface="Symbol"/>
              </a:rPr>
              <a:t> x. (y. (x y) x)</a:t>
            </a:r>
            <a:endParaRPr lang="en-US" sz="2000" dirty="0">
              <a:cs typeface="+mj-cs"/>
            </a:endParaRPr>
          </a:p>
        </p:txBody>
      </p:sp>
      <p:sp>
        <p:nvSpPr>
          <p:cNvPr id="9" name="TextBox 8"/>
          <p:cNvSpPr txBox="1"/>
          <p:nvPr/>
        </p:nvSpPr>
        <p:spPr>
          <a:xfrm>
            <a:off x="620486" y="3592286"/>
            <a:ext cx="6803571" cy="400110"/>
          </a:xfrm>
          <a:prstGeom prst="rect">
            <a:avLst/>
          </a:prstGeom>
          <a:noFill/>
        </p:spPr>
        <p:txBody>
          <a:bodyPr wrap="square" rtlCol="0">
            <a:spAutoFit/>
          </a:bodyPr>
          <a:lstStyle/>
          <a:p>
            <a:r>
              <a:rPr lang="en-US" sz="2000" dirty="0" smtClean="0">
                <a:cs typeface="+mj-cs"/>
              </a:rPr>
              <a:t>Terms can be represented as abstract syntax trees</a:t>
            </a:r>
            <a:endParaRPr lang="en-US" sz="20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ea typeface="+mj-ea"/>
                <a:cs typeface="+mj-cs"/>
              </a:rPr>
              <a:t>Things to Notice</a:t>
            </a:r>
            <a:endParaRPr lang="en-GB" dirty="0">
              <a:ea typeface="+mj-ea"/>
              <a:cs typeface="+mj-cs"/>
            </a:endParaRPr>
          </a:p>
        </p:txBody>
      </p:sp>
      <p:sp>
        <p:nvSpPr>
          <p:cNvPr id="75779" name="Content Placeholder 2"/>
          <p:cNvSpPr>
            <a:spLocks noGrp="1"/>
          </p:cNvSpPr>
          <p:nvPr>
            <p:ph idx="1"/>
          </p:nvPr>
        </p:nvSpPr>
        <p:spPr>
          <a:xfrm>
            <a:off x="457200" y="1600200"/>
            <a:ext cx="8229600" cy="4940300"/>
          </a:xfrm>
        </p:spPr>
        <p:txBody>
          <a:bodyPr/>
          <a:lstStyle/>
          <a:p>
            <a:pPr eaLnBrk="1" hangingPunct="1">
              <a:spcAft>
                <a:spcPct val="0"/>
              </a:spcAft>
              <a:buFont typeface="Wingdings 2" charset="2"/>
              <a:buNone/>
            </a:pPr>
            <a:r>
              <a:rPr lang="en-GB" sz="3200" dirty="0" smtClean="0"/>
              <a:t>No side effects. At all</a:t>
            </a:r>
          </a:p>
          <a:p>
            <a:pPr eaLnBrk="1" hangingPunct="1">
              <a:spcAft>
                <a:spcPct val="0"/>
              </a:spcAft>
              <a:buFont typeface="Wingdings 2" charset="2"/>
              <a:buNone/>
            </a:pPr>
            <a:endParaRPr lang="en-GB" dirty="0" smtClean="0"/>
          </a:p>
          <a:p>
            <a:pPr eaLnBrk="1" hangingPunct="1">
              <a:spcAft>
                <a:spcPct val="0"/>
              </a:spcAft>
              <a:buFont typeface="Wingdings 2" charset="2"/>
              <a:buChar char=""/>
            </a:pPr>
            <a:r>
              <a:rPr lang="en-GB" dirty="0" smtClean="0"/>
              <a:t>A call to </a:t>
            </a:r>
            <a:r>
              <a:rPr lang="en-GB" dirty="0" smtClean="0">
                <a:solidFill>
                  <a:schemeClr val="accent1"/>
                </a:solidFill>
              </a:rPr>
              <a:t>reverse </a:t>
            </a:r>
            <a:r>
              <a:rPr lang="en-GB" dirty="0" smtClean="0"/>
              <a:t>returns a new list; the old one is unaffected</a:t>
            </a:r>
          </a:p>
          <a:p>
            <a:pPr eaLnBrk="1" hangingPunct="1">
              <a:spcAft>
                <a:spcPct val="0"/>
              </a:spcAft>
              <a:buFont typeface="Wingdings 2" charset="2"/>
              <a:buChar char=""/>
            </a:pPr>
            <a:endParaRPr lang="en-GB" dirty="0" smtClean="0"/>
          </a:p>
          <a:p>
            <a:pPr eaLnBrk="1" hangingPunct="1">
              <a:spcAft>
                <a:spcPct val="0"/>
              </a:spcAft>
              <a:buFont typeface="Wingdings 2" charset="2"/>
              <a:buChar char=""/>
            </a:pPr>
            <a:r>
              <a:rPr lang="en-GB" dirty="0" smtClean="0"/>
              <a:t>A variable ‘l’ stands for an immutable </a:t>
            </a:r>
            <a:r>
              <a:rPr lang="en-GB" dirty="0" smtClean="0">
                <a:solidFill>
                  <a:schemeClr val="accent1"/>
                </a:solidFill>
              </a:rPr>
              <a:t>value</a:t>
            </a:r>
            <a:r>
              <a:rPr lang="en-GB" dirty="0" smtClean="0"/>
              <a:t>, not for a </a:t>
            </a:r>
            <a:r>
              <a:rPr lang="en-GB" dirty="0" smtClean="0">
                <a:solidFill>
                  <a:schemeClr val="accent1"/>
                </a:solidFill>
              </a:rPr>
              <a:t>location</a:t>
            </a:r>
            <a:r>
              <a:rPr lang="en-GB" dirty="0" smtClean="0">
                <a:solidFill>
                  <a:srgbClr val="FFFF00"/>
                </a:solidFill>
              </a:rPr>
              <a:t> </a:t>
            </a:r>
            <a:r>
              <a:rPr lang="en-GB" dirty="0" smtClean="0"/>
              <a:t>whose value can change</a:t>
            </a:r>
          </a:p>
          <a:p>
            <a:pPr eaLnBrk="1" hangingPunct="1">
              <a:spcAft>
                <a:spcPct val="0"/>
              </a:spcAft>
              <a:buFont typeface="Wingdings 2" charset="2"/>
              <a:buChar char=""/>
            </a:pPr>
            <a:r>
              <a:rPr lang="en-GB" dirty="0" smtClean="0"/>
              <a:t>Laziness forces this purity</a:t>
            </a:r>
          </a:p>
        </p:txBody>
      </p:sp>
      <p:sp>
        <p:nvSpPr>
          <p:cNvPr id="75780" name="TextBox 3"/>
          <p:cNvSpPr txBox="1">
            <a:spLocks noChangeArrowheads="1"/>
          </p:cNvSpPr>
          <p:nvPr/>
        </p:nvSpPr>
        <p:spPr bwMode="auto">
          <a:xfrm>
            <a:off x="1411049" y="2265585"/>
            <a:ext cx="3262313" cy="400050"/>
          </a:xfrm>
          <a:prstGeom prst="rect">
            <a:avLst/>
          </a:prstGeom>
          <a:solidFill>
            <a:srgbClr val="FFFF00"/>
          </a:solidFill>
          <a:ln w="9525">
            <a:noFill/>
            <a:miter lim="800000"/>
            <a:headEnd/>
            <a:tailEnd/>
          </a:ln>
        </p:spPr>
        <p:txBody>
          <a:bodyPr wrap="none">
            <a:prstTxWarp prst="textNoShape">
              <a:avLst/>
            </a:prstTxWarp>
            <a:spAutoFit/>
          </a:bodyPr>
          <a:lstStyle/>
          <a:p>
            <a:r>
              <a:rPr lang="en-GB" sz="2000" b="1" dirty="0">
                <a:latin typeface="Courier New" charset="0"/>
                <a:ea typeface="Courier New" charset="0"/>
                <a:cs typeface="Courier New" charset="0"/>
              </a:rPr>
              <a:t>reverse:: [w] -&gt; [w]</a:t>
            </a:r>
          </a:p>
        </p:txBody>
      </p:sp>
      <p:sp>
        <p:nvSpPr>
          <p:cNvPr id="75781" name="TextBox 4"/>
          <p:cNvSpPr txBox="1">
            <a:spLocks noChangeArrowheads="1"/>
          </p:cNvSpPr>
          <p:nvPr/>
        </p:nvSpPr>
        <p:spPr bwMode="auto">
          <a:xfrm>
            <a:off x="1389277" y="3886876"/>
            <a:ext cx="6186488" cy="400050"/>
          </a:xfrm>
          <a:prstGeom prst="rect">
            <a:avLst/>
          </a:prstGeom>
          <a:solidFill>
            <a:srgbClr val="FFFF00"/>
          </a:solidFill>
          <a:ln w="9525">
            <a:noFill/>
            <a:miter lim="800000"/>
            <a:headEnd/>
            <a:tailEnd/>
          </a:ln>
        </p:spPr>
        <p:txBody>
          <a:bodyPr wrap="none">
            <a:prstTxWarp prst="textNoShape">
              <a:avLst/>
            </a:prstTxWarp>
            <a:spAutoFit/>
          </a:bodyPr>
          <a:lstStyle/>
          <a:p>
            <a:r>
              <a:rPr lang="en-GB" sz="2000" b="1" dirty="0" err="1">
                <a:latin typeface="Courier New" charset="0"/>
                <a:ea typeface="Courier New" charset="0"/>
                <a:cs typeface="Courier New" charset="0"/>
              </a:rPr>
              <a:t>prop_RevRev</a:t>
            </a:r>
            <a:r>
              <a:rPr lang="en-GB" sz="2000" b="1" dirty="0">
                <a:latin typeface="Courier New" charset="0"/>
                <a:ea typeface="Courier New" charset="0"/>
                <a:cs typeface="Courier New" charset="0"/>
              </a:rPr>
              <a:t> l = reverse(reverse l) == l</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Things to Notice</a:t>
            </a:r>
            <a:endParaRPr lang="en-GB" dirty="0"/>
          </a:p>
        </p:txBody>
      </p:sp>
      <p:sp>
        <p:nvSpPr>
          <p:cNvPr id="77827" name="Content Placeholder 2"/>
          <p:cNvSpPr>
            <a:spLocks noGrp="1"/>
          </p:cNvSpPr>
          <p:nvPr>
            <p:ph idx="1"/>
          </p:nvPr>
        </p:nvSpPr>
        <p:spPr/>
        <p:txBody>
          <a:bodyPr/>
          <a:lstStyle/>
          <a:p>
            <a:r>
              <a:rPr lang="en-GB" smtClean="0"/>
              <a:t>Purity makes the interface explicit.</a:t>
            </a:r>
          </a:p>
          <a:p>
            <a:endParaRPr lang="en-GB" smtClean="0"/>
          </a:p>
          <a:p>
            <a:r>
              <a:rPr lang="en-GB" smtClean="0"/>
              <a:t>Takes a list, and returns a list; that’s all.</a:t>
            </a:r>
          </a:p>
          <a:p>
            <a:endParaRPr lang="en-GB" smtClean="0"/>
          </a:p>
          <a:p>
            <a:r>
              <a:rPr lang="en-GB" smtClean="0"/>
              <a:t>Takes a list; may modify it; may modify other persistent state; may do I/O.</a:t>
            </a:r>
            <a:endParaRPr lang="en-GB" dirty="0" smtClean="0"/>
          </a:p>
        </p:txBody>
      </p:sp>
      <p:sp>
        <p:nvSpPr>
          <p:cNvPr id="77828" name="TextBox 3"/>
          <p:cNvSpPr txBox="1">
            <a:spLocks noChangeArrowheads="1"/>
          </p:cNvSpPr>
          <p:nvPr/>
        </p:nvSpPr>
        <p:spPr bwMode="auto">
          <a:xfrm>
            <a:off x="1460943" y="2308674"/>
            <a:ext cx="5416550" cy="400050"/>
          </a:xfrm>
          <a:prstGeom prst="rect">
            <a:avLst/>
          </a:prstGeom>
          <a:solidFill>
            <a:srgbClr val="FFFF00"/>
          </a:solidFill>
          <a:ln w="9525">
            <a:noFill/>
            <a:miter lim="800000"/>
            <a:headEnd/>
            <a:tailEnd/>
          </a:ln>
        </p:spPr>
        <p:txBody>
          <a:bodyPr wrap="none">
            <a:prstTxWarp prst="textNoShape">
              <a:avLst/>
            </a:prstTxWarp>
            <a:spAutoFit/>
          </a:bodyPr>
          <a:lstStyle/>
          <a:p>
            <a:r>
              <a:rPr lang="en-GB" sz="2000" b="1" dirty="0">
                <a:latin typeface="Courier New" charset="0"/>
                <a:ea typeface="Courier New" charset="0"/>
                <a:cs typeface="Courier New" charset="0"/>
              </a:rPr>
              <a:t>reverse:: [</a:t>
            </a:r>
            <a:r>
              <a:rPr lang="en-GB" sz="2000" b="1" dirty="0" err="1">
                <a:latin typeface="Courier New" charset="0"/>
                <a:ea typeface="Courier New" charset="0"/>
                <a:cs typeface="Courier New" charset="0"/>
              </a:rPr>
              <a:t>w</a:t>
            </a:r>
            <a:r>
              <a:rPr lang="en-GB" sz="2000" b="1" dirty="0">
                <a:latin typeface="Courier New" charset="0"/>
                <a:ea typeface="Courier New" charset="0"/>
                <a:cs typeface="Courier New" charset="0"/>
              </a:rPr>
              <a:t>] -&gt; [</a:t>
            </a:r>
            <a:r>
              <a:rPr lang="en-GB" sz="2000" b="1" dirty="0" err="1">
                <a:latin typeface="Courier New" charset="0"/>
                <a:ea typeface="Courier New" charset="0"/>
                <a:cs typeface="Courier New" charset="0"/>
              </a:rPr>
              <a:t>w</a:t>
            </a:r>
            <a:r>
              <a:rPr lang="en-GB" sz="2000" b="1" dirty="0">
                <a:latin typeface="Courier New" charset="0"/>
                <a:ea typeface="Courier New" charset="0"/>
                <a:cs typeface="Courier New" charset="0"/>
              </a:rPr>
              <a:t>]	</a:t>
            </a:r>
            <a:r>
              <a:rPr lang="en-GB" sz="2000" b="1" dirty="0">
                <a:solidFill>
                  <a:srgbClr val="FF0000"/>
                </a:solidFill>
                <a:latin typeface="Courier New" charset="0"/>
                <a:ea typeface="Courier New" charset="0"/>
                <a:cs typeface="Courier New" charset="0"/>
              </a:rPr>
              <a:t>-- Haskell</a:t>
            </a:r>
          </a:p>
        </p:txBody>
      </p:sp>
      <p:sp>
        <p:nvSpPr>
          <p:cNvPr id="77829" name="TextBox 4"/>
          <p:cNvSpPr txBox="1">
            <a:spLocks noChangeArrowheads="1"/>
          </p:cNvSpPr>
          <p:nvPr/>
        </p:nvSpPr>
        <p:spPr bwMode="auto">
          <a:xfrm>
            <a:off x="1436796" y="3488183"/>
            <a:ext cx="5878512" cy="400050"/>
          </a:xfrm>
          <a:prstGeom prst="rect">
            <a:avLst/>
          </a:prstGeom>
          <a:solidFill>
            <a:srgbClr val="FFFF00"/>
          </a:solidFill>
          <a:ln w="9525">
            <a:noFill/>
            <a:miter lim="800000"/>
            <a:headEnd/>
            <a:tailEnd/>
          </a:ln>
        </p:spPr>
        <p:txBody>
          <a:bodyPr wrap="none">
            <a:prstTxWarp prst="textNoShape">
              <a:avLst/>
            </a:prstTxWarp>
            <a:spAutoFit/>
          </a:bodyPr>
          <a:lstStyle/>
          <a:p>
            <a:r>
              <a:rPr lang="en-GB" sz="2000" b="1" dirty="0">
                <a:latin typeface="Courier New" charset="0"/>
                <a:ea typeface="Courier New" charset="0"/>
                <a:cs typeface="Courier New" charset="0"/>
              </a:rPr>
              <a:t>void reverse( list </a:t>
            </a:r>
            <a:r>
              <a:rPr lang="en-GB" sz="2000" b="1" dirty="0" err="1">
                <a:latin typeface="Courier New" charset="0"/>
                <a:ea typeface="Courier New" charset="0"/>
                <a:cs typeface="Courier New" charset="0"/>
              </a:rPr>
              <a:t>l</a:t>
            </a:r>
            <a:r>
              <a:rPr lang="en-GB" sz="2000" b="1" dirty="0">
                <a:latin typeface="Courier New" charset="0"/>
                <a:ea typeface="Courier New" charset="0"/>
                <a:cs typeface="Courier New" charset="0"/>
              </a:rPr>
              <a:t> )		</a:t>
            </a:r>
            <a:r>
              <a:rPr lang="en-GB" sz="2000" b="1" dirty="0">
                <a:solidFill>
                  <a:srgbClr val="FF0000"/>
                </a:solidFill>
                <a:latin typeface="Courier New" charset="0"/>
                <a:ea typeface="Courier New" charset="0"/>
                <a:cs typeface="Courier New" charset="0"/>
              </a:rPr>
              <a:t>/* C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Things to Notice</a:t>
            </a:r>
            <a:endParaRPr lang="en-GB" dirty="0"/>
          </a:p>
        </p:txBody>
      </p:sp>
      <p:sp>
        <p:nvSpPr>
          <p:cNvPr id="3" name="Content Placeholder 2"/>
          <p:cNvSpPr>
            <a:spLocks noGrp="1"/>
          </p:cNvSpPr>
          <p:nvPr>
            <p:ph idx="1"/>
          </p:nvPr>
        </p:nvSpPr>
        <p:spPr/>
        <p:txBody>
          <a:bodyPr>
            <a:normAutofit fontScale="92500"/>
          </a:bodyPr>
          <a:lstStyle/>
          <a:p>
            <a:r>
              <a:rPr lang="en-GB" dirty="0" smtClean="0"/>
              <a:t>Pure functions are easy to test</a:t>
            </a:r>
          </a:p>
          <a:p>
            <a:endParaRPr lang="en-GB" dirty="0" smtClean="0"/>
          </a:p>
          <a:p>
            <a:r>
              <a:rPr lang="en-GB" dirty="0" smtClean="0"/>
              <a:t>In an imperative or OO language, you have to</a:t>
            </a:r>
          </a:p>
          <a:p>
            <a:pPr lvl="1"/>
            <a:r>
              <a:rPr lang="en-GB" dirty="0" smtClean="0"/>
              <a:t>set up the state of the object and the external state it reads or writes</a:t>
            </a:r>
          </a:p>
          <a:p>
            <a:pPr lvl="1"/>
            <a:r>
              <a:rPr lang="en-GB" dirty="0" smtClean="0"/>
              <a:t>make the call</a:t>
            </a:r>
          </a:p>
          <a:p>
            <a:pPr lvl="1"/>
            <a:r>
              <a:rPr lang="en-GB" dirty="0" smtClean="0"/>
              <a:t>inspect the state of the object and the external state</a:t>
            </a:r>
          </a:p>
          <a:p>
            <a:pPr lvl="1"/>
            <a:r>
              <a:rPr lang="en-GB" dirty="0" smtClean="0"/>
              <a:t>perhaps copy part of the object or global state, so that you can use it in the post condition</a:t>
            </a:r>
          </a:p>
        </p:txBody>
      </p:sp>
      <p:sp>
        <p:nvSpPr>
          <p:cNvPr id="79876" name="TextBox 4"/>
          <p:cNvSpPr txBox="1">
            <a:spLocks noChangeArrowheads="1"/>
          </p:cNvSpPr>
          <p:nvPr/>
        </p:nvSpPr>
        <p:spPr bwMode="auto">
          <a:xfrm>
            <a:off x="1217492" y="2237692"/>
            <a:ext cx="6186488" cy="400050"/>
          </a:xfrm>
          <a:prstGeom prst="rect">
            <a:avLst/>
          </a:prstGeom>
          <a:solidFill>
            <a:srgbClr val="FFFF00"/>
          </a:solidFill>
          <a:ln w="9525">
            <a:noFill/>
            <a:miter lim="800000"/>
            <a:headEnd/>
            <a:tailEnd/>
          </a:ln>
        </p:spPr>
        <p:txBody>
          <a:bodyPr wrap="none">
            <a:prstTxWarp prst="textNoShape">
              <a:avLst/>
            </a:prstTxWarp>
            <a:spAutoFit/>
          </a:bodyPr>
          <a:lstStyle/>
          <a:p>
            <a:r>
              <a:rPr lang="en-GB" sz="2000" b="1" dirty="0" err="1">
                <a:latin typeface="Courier New" charset="0"/>
                <a:ea typeface="Courier New" charset="0"/>
                <a:cs typeface="Courier New" charset="0"/>
              </a:rPr>
              <a:t>prop_RevRev</a:t>
            </a:r>
            <a:r>
              <a:rPr lang="en-GB" sz="2000" b="1" dirty="0">
                <a:latin typeface="Courier New" charset="0"/>
                <a:ea typeface="Courier New" charset="0"/>
                <a:cs typeface="Courier New" charset="0"/>
              </a:rPr>
              <a:t> l = reverse(reverse l) == l</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ea typeface="+mj-ea"/>
                <a:cs typeface="+mj-cs"/>
              </a:rPr>
              <a:t>Things to Notice</a:t>
            </a:r>
            <a:endParaRPr lang="en-GB" dirty="0">
              <a:ea typeface="+mj-ea"/>
              <a:cs typeface="+mj-cs"/>
            </a:endParaRPr>
          </a:p>
        </p:txBody>
      </p:sp>
      <p:sp>
        <p:nvSpPr>
          <p:cNvPr id="3" name="Content Placeholder 2"/>
          <p:cNvSpPr>
            <a:spLocks noGrp="1"/>
          </p:cNvSpPr>
          <p:nvPr>
            <p:ph idx="1"/>
          </p:nvPr>
        </p:nvSpPr>
        <p:spPr/>
        <p:txBody>
          <a:bodyPr>
            <a:normAutofit lnSpcReduction="10000"/>
          </a:bodyPr>
          <a:lstStyle/>
          <a:p>
            <a:pPr marL="548640" indent="-411480" eaLnBrk="1" fontAlgn="auto" hangingPunct="1">
              <a:buFont typeface="Wingdings 2" pitchFamily="18" charset="2"/>
              <a:buNone/>
              <a:defRPr/>
            </a:pPr>
            <a:r>
              <a:rPr lang="en-GB" sz="3600" dirty="0" smtClean="0">
                <a:ea typeface="+mn-ea"/>
              </a:rPr>
              <a:t>Types are everywhere.</a:t>
            </a:r>
            <a:endParaRPr lang="en-GB" dirty="0" smtClean="0">
              <a:ea typeface="+mn-ea"/>
            </a:endParaRPr>
          </a:p>
          <a:p>
            <a:pPr marL="548640" indent="-411480" eaLnBrk="1" fontAlgn="auto" hangingPunct="1">
              <a:buFont typeface="Wingdings 2" pitchFamily="18" charset="2"/>
              <a:buNone/>
              <a:defRPr/>
            </a:pPr>
            <a:endParaRPr lang="en-GB" dirty="0" smtClean="0">
              <a:ea typeface="+mn-ea"/>
            </a:endParaRPr>
          </a:p>
          <a:p>
            <a:pPr marL="548640" indent="-411480" eaLnBrk="1" fontAlgn="auto" hangingPunct="1">
              <a:defRPr/>
            </a:pPr>
            <a:r>
              <a:rPr lang="en-GB" dirty="0" smtClean="0">
                <a:ea typeface="+mn-ea"/>
              </a:rPr>
              <a:t>Usual static-typing panegyric omitted...</a:t>
            </a:r>
          </a:p>
          <a:p>
            <a:pPr marL="548640" indent="-411480" eaLnBrk="1" fontAlgn="auto" hangingPunct="1">
              <a:defRPr/>
            </a:pPr>
            <a:r>
              <a:rPr lang="en-GB" dirty="0" smtClean="0">
                <a:ea typeface="+mn-ea"/>
              </a:rPr>
              <a:t>In Haskell, </a:t>
            </a:r>
            <a:r>
              <a:rPr lang="en-GB" dirty="0" smtClean="0">
                <a:solidFill>
                  <a:schemeClr val="accent1"/>
                </a:solidFill>
                <a:ea typeface="+mn-ea"/>
              </a:rPr>
              <a:t>types express high-level design</a:t>
            </a:r>
            <a:r>
              <a:rPr lang="en-GB" dirty="0" smtClean="0">
                <a:ea typeface="+mn-ea"/>
              </a:rPr>
              <a:t>, in the same way that UML diagrams do, with the advantage that the type signatures are machine-checked</a:t>
            </a:r>
          </a:p>
          <a:p>
            <a:pPr marL="548640" indent="-411480" eaLnBrk="1" fontAlgn="auto" hangingPunct="1">
              <a:defRPr/>
            </a:pPr>
            <a:r>
              <a:rPr lang="en-GB" dirty="0" smtClean="0">
                <a:ea typeface="+mn-ea"/>
              </a:rPr>
              <a:t>Types are (almost always) optional: type inference fills them in if you leave them out</a:t>
            </a:r>
          </a:p>
        </p:txBody>
      </p:sp>
      <p:sp>
        <p:nvSpPr>
          <p:cNvPr id="81924" name="TextBox 5"/>
          <p:cNvSpPr txBox="1">
            <a:spLocks noChangeArrowheads="1"/>
          </p:cNvSpPr>
          <p:nvPr/>
        </p:nvSpPr>
        <p:spPr bwMode="auto">
          <a:xfrm>
            <a:off x="1857375" y="2243815"/>
            <a:ext cx="3262313" cy="400050"/>
          </a:xfrm>
          <a:prstGeom prst="rect">
            <a:avLst/>
          </a:prstGeom>
          <a:solidFill>
            <a:srgbClr val="FFFF00"/>
          </a:solidFill>
          <a:ln w="9525">
            <a:noFill/>
            <a:miter lim="800000"/>
            <a:headEnd/>
            <a:tailEnd/>
          </a:ln>
        </p:spPr>
        <p:txBody>
          <a:bodyPr wrap="none">
            <a:prstTxWarp prst="textNoShape">
              <a:avLst/>
            </a:prstTxWarp>
            <a:spAutoFit/>
          </a:bodyPr>
          <a:lstStyle/>
          <a:p>
            <a:r>
              <a:rPr lang="en-GB" sz="2000" b="1" dirty="0">
                <a:latin typeface="Courier New" charset="0"/>
                <a:ea typeface="Courier New" charset="0"/>
                <a:cs typeface="Courier New" charset="0"/>
              </a:rPr>
              <a:t>reverse:: [w] -&gt; [w]</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More Info: haskell.org</a:t>
            </a:r>
            <a:endParaRPr lang="en-GB" dirty="0"/>
          </a:p>
        </p:txBody>
      </p:sp>
      <p:sp>
        <p:nvSpPr>
          <p:cNvPr id="3" name="Content Placeholder 2"/>
          <p:cNvSpPr>
            <a:spLocks noGrp="1"/>
          </p:cNvSpPr>
          <p:nvPr>
            <p:ph idx="1"/>
          </p:nvPr>
        </p:nvSpPr>
        <p:spPr/>
        <p:txBody>
          <a:bodyPr>
            <a:normAutofit fontScale="92500" lnSpcReduction="20000"/>
          </a:bodyPr>
          <a:lstStyle/>
          <a:p>
            <a:r>
              <a:rPr lang="en-GB" smtClean="0"/>
              <a:t> The Haskell wikibook</a:t>
            </a:r>
          </a:p>
          <a:p>
            <a:pPr lvl="1"/>
            <a:r>
              <a:rPr lang="en-GB" smtClean="0">
                <a:hlinkClick r:id="rId3"/>
              </a:rPr>
              <a:t>http://en.wikibooks.org/wiki/Haskell</a:t>
            </a:r>
            <a:endParaRPr lang="en-GB" smtClean="0"/>
          </a:p>
          <a:p>
            <a:r>
              <a:rPr lang="en-GB" smtClean="0"/>
              <a:t>All the Haskell bloggers, sorted by topic</a:t>
            </a:r>
          </a:p>
          <a:p>
            <a:pPr lvl="1"/>
            <a:r>
              <a:rPr lang="en-GB" smtClean="0">
                <a:hlinkClick r:id="rId4"/>
              </a:rPr>
              <a:t>http://haskell.org/haskellwiki/Blog_articles</a:t>
            </a:r>
            <a:r>
              <a:rPr lang="en-GB" smtClean="0"/>
              <a:t> </a:t>
            </a:r>
          </a:p>
          <a:p>
            <a:r>
              <a:rPr lang="en-GB" smtClean="0"/>
              <a:t>Collected research papers about Haskell</a:t>
            </a:r>
          </a:p>
          <a:p>
            <a:pPr lvl="1"/>
            <a:r>
              <a:rPr lang="en-GB" smtClean="0">
                <a:hlinkClick r:id="rId5"/>
              </a:rPr>
              <a:t>http://haskell.org/haskellwiki/Research_papers</a:t>
            </a:r>
            <a:endParaRPr lang="en-GB" smtClean="0"/>
          </a:p>
          <a:p>
            <a:r>
              <a:rPr lang="en-GB" smtClean="0"/>
              <a:t>Wiki articles, by category</a:t>
            </a:r>
          </a:p>
          <a:p>
            <a:pPr lvl="1"/>
            <a:r>
              <a:rPr lang="en-GB" smtClean="0">
                <a:hlinkClick r:id="rId6"/>
              </a:rPr>
              <a:t>http://haskell.org/haskellwiki/Category:Haskell</a:t>
            </a:r>
            <a:endParaRPr lang="en-GB" smtClean="0"/>
          </a:p>
          <a:p>
            <a:r>
              <a:rPr lang="en-GB" smtClean="0"/>
              <a:t>  Books and tutorials</a:t>
            </a:r>
          </a:p>
          <a:p>
            <a:pPr lvl="1"/>
            <a:r>
              <a:rPr lang="en-GB" smtClean="0">
                <a:hlinkClick r:id="rId7"/>
              </a:rPr>
              <a:t>http://haskell.org/haskellwiki/Books_and_tutorials</a:t>
            </a:r>
            <a:endParaRPr lang="en-GB"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rtl="0" eaLnBrk="1" hangingPunct="1"/>
            <a:r>
              <a:rPr lang="en-US" dirty="0" smtClean="0"/>
              <a:t>Summary</a:t>
            </a:r>
          </a:p>
        </p:txBody>
      </p:sp>
      <p:sp>
        <p:nvSpPr>
          <p:cNvPr id="35843" name="Rectangle 3"/>
          <p:cNvSpPr>
            <a:spLocks noGrp="1" noChangeArrowheads="1"/>
          </p:cNvSpPr>
          <p:nvPr>
            <p:ph type="body" idx="1"/>
          </p:nvPr>
        </p:nvSpPr>
        <p:spPr/>
        <p:txBody>
          <a:bodyPr>
            <a:normAutofit fontScale="92500" lnSpcReduction="10000"/>
          </a:bodyPr>
          <a:lstStyle/>
          <a:p>
            <a:pPr algn="l" rtl="0" eaLnBrk="1" hangingPunct="1"/>
            <a:r>
              <a:rPr lang="en-US" dirty="0" smtClean="0"/>
              <a:t>Functional programs provide concise coding</a:t>
            </a:r>
          </a:p>
          <a:p>
            <a:pPr algn="l" rtl="0" eaLnBrk="1" hangingPunct="1"/>
            <a:r>
              <a:rPr lang="en-US" dirty="0" smtClean="0"/>
              <a:t>Compiled code compares with C code</a:t>
            </a:r>
          </a:p>
          <a:p>
            <a:pPr algn="l" rtl="0" eaLnBrk="1" hangingPunct="1"/>
            <a:r>
              <a:rPr lang="en-US" dirty="0" smtClean="0"/>
              <a:t>Successfully used in some commercial applications </a:t>
            </a:r>
          </a:p>
          <a:p>
            <a:pPr lvl="1" algn="l" rtl="0" eaLnBrk="1" hangingPunct="1"/>
            <a:r>
              <a:rPr lang="en-US" dirty="0" smtClean="0"/>
              <a:t>F#, ERLANG</a:t>
            </a:r>
          </a:p>
          <a:p>
            <a:pPr algn="l" rtl="0" eaLnBrk="1" hangingPunct="1"/>
            <a:r>
              <a:rPr lang="en-US" dirty="0" smtClean="0"/>
              <a:t>Ideas used in imperative programs</a:t>
            </a:r>
          </a:p>
          <a:p>
            <a:pPr algn="l" rtl="0" eaLnBrk="1" hangingPunct="1"/>
            <a:r>
              <a:rPr lang="en-US" dirty="0" smtClean="0"/>
              <a:t>Good conceptual tool</a:t>
            </a:r>
          </a:p>
          <a:p>
            <a:pPr algn="l" rtl="0" eaLnBrk="1" hangingPunct="1"/>
            <a:r>
              <a:rPr lang="en-US" dirty="0" smtClean="0"/>
              <a:t>Less popular than imperative programs</a:t>
            </a:r>
          </a:p>
          <a:p>
            <a:pPr algn="l" rtl="0" eaLnBrk="1" hangingPunct="1"/>
            <a:r>
              <a:rPr lang="en-US" dirty="0" err="1" smtClean="0"/>
              <a:t>Haskel</a:t>
            </a:r>
            <a:r>
              <a:rPr lang="en-US" dirty="0" smtClean="0"/>
              <a:t> is a well thought </a:t>
            </a:r>
            <a:r>
              <a:rPr lang="en-US" smtClean="0"/>
              <a:t>functional language</a:t>
            </a:r>
            <a:endParaRPr lang="en-US" dirty="0" smtClean="0"/>
          </a:p>
          <a:p>
            <a:pPr lvl="1" algn="l" rtl="0"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Free vs. Bound Variables</a:t>
            </a:r>
          </a:p>
        </p:txBody>
      </p:sp>
      <p:sp>
        <p:nvSpPr>
          <p:cNvPr id="35843" name="Rectangle 3"/>
          <p:cNvSpPr>
            <a:spLocks noGrp="1" noChangeArrowheads="1"/>
          </p:cNvSpPr>
          <p:nvPr>
            <p:ph type="body" idx="1"/>
          </p:nvPr>
        </p:nvSpPr>
        <p:spPr/>
        <p:txBody>
          <a:bodyPr>
            <a:normAutofit/>
          </a:bodyPr>
          <a:lstStyle/>
          <a:p>
            <a:pPr>
              <a:lnSpc>
                <a:spcPct val="80000"/>
              </a:lnSpc>
            </a:pPr>
            <a:r>
              <a:rPr lang="en-US" sz="2800" dirty="0" smtClean="0">
                <a:cs typeface="Times New Roman" pitchFamily="18" charset="0"/>
              </a:rPr>
              <a:t>An occurrence of x is </a:t>
            </a:r>
            <a:r>
              <a:rPr lang="en-US" sz="2800" dirty="0" smtClean="0">
                <a:solidFill>
                  <a:srgbClr val="FF0000"/>
                </a:solidFill>
                <a:cs typeface="Times New Roman" pitchFamily="18" charset="0"/>
              </a:rPr>
              <a:t>free</a:t>
            </a:r>
            <a:r>
              <a:rPr lang="en-US" sz="2800" dirty="0" smtClean="0">
                <a:cs typeface="Times New Roman" pitchFamily="18" charset="0"/>
              </a:rPr>
              <a:t> in a term t if it is not in the body on an abstraction </a:t>
            </a:r>
            <a:r>
              <a:rPr lang="en-US" sz="2800" dirty="0" smtClean="0">
                <a:cs typeface="Times New Roman" pitchFamily="18" charset="0"/>
                <a:sym typeface="Symbol" pitchFamily="18" charset="2"/>
              </a:rPr>
              <a:t>x. t </a:t>
            </a:r>
          </a:p>
          <a:p>
            <a:pPr lvl="1">
              <a:lnSpc>
                <a:spcPct val="80000"/>
              </a:lnSpc>
            </a:pPr>
            <a:r>
              <a:rPr lang="en-US" sz="2400" dirty="0" smtClean="0">
                <a:solidFill>
                  <a:schemeClr val="tx1"/>
                </a:solidFill>
                <a:cs typeface="Times New Roman" pitchFamily="18" charset="0"/>
                <a:sym typeface="Symbol" pitchFamily="18" charset="2"/>
              </a:rPr>
              <a:t>otherwise it is </a:t>
            </a:r>
            <a:r>
              <a:rPr lang="en-US" sz="2400" dirty="0" smtClean="0">
                <a:solidFill>
                  <a:srgbClr val="FF0000"/>
                </a:solidFill>
                <a:cs typeface="Times New Roman" pitchFamily="18" charset="0"/>
                <a:sym typeface="Symbol" pitchFamily="18" charset="2"/>
              </a:rPr>
              <a:t>bound</a:t>
            </a:r>
          </a:p>
          <a:p>
            <a:pPr lvl="1">
              <a:lnSpc>
                <a:spcPct val="80000"/>
              </a:lnSpc>
            </a:pPr>
            <a:r>
              <a:rPr lang="en-US" sz="2400" dirty="0" smtClean="0">
                <a:solidFill>
                  <a:schemeClr val="tx1"/>
                </a:solidFill>
                <a:cs typeface="Times New Roman" pitchFamily="18" charset="0"/>
                <a:sym typeface="Symbol" pitchFamily="18" charset="2"/>
              </a:rPr>
              <a:t>x is a </a:t>
            </a:r>
            <a:r>
              <a:rPr lang="en-US" sz="2400" dirty="0" smtClean="0">
                <a:solidFill>
                  <a:srgbClr val="FF0000"/>
                </a:solidFill>
                <a:cs typeface="Times New Roman" pitchFamily="18" charset="0"/>
                <a:sym typeface="Symbol" pitchFamily="18" charset="2"/>
              </a:rPr>
              <a:t>binder</a:t>
            </a:r>
          </a:p>
          <a:p>
            <a:pPr>
              <a:lnSpc>
                <a:spcPct val="80000"/>
              </a:lnSpc>
            </a:pPr>
            <a:r>
              <a:rPr lang="en-US" dirty="0" smtClean="0">
                <a:cs typeface="Times New Roman" pitchFamily="18" charset="0"/>
                <a:sym typeface="Symbol" pitchFamily="18" charset="2"/>
              </a:rPr>
              <a:t>Examples</a:t>
            </a:r>
          </a:p>
          <a:p>
            <a:pPr lvl="1">
              <a:lnSpc>
                <a:spcPct val="80000"/>
              </a:lnSpc>
            </a:pPr>
            <a:r>
              <a:rPr lang="en-US" sz="2400" dirty="0" smtClean="0">
                <a:sym typeface="Symbol"/>
              </a:rPr>
              <a:t>z. x. y. x (y z)</a:t>
            </a:r>
          </a:p>
          <a:p>
            <a:pPr lvl="1">
              <a:lnSpc>
                <a:spcPct val="80000"/>
              </a:lnSpc>
            </a:pPr>
            <a:r>
              <a:rPr lang="en-US" sz="2400" dirty="0" smtClean="0">
                <a:sym typeface="Symbol"/>
              </a:rPr>
              <a:t>(x. x) x</a:t>
            </a:r>
            <a:endParaRPr lang="en-US" sz="2800" dirty="0" smtClean="0">
              <a:sym typeface="Symbol" pitchFamily="18" charset="2"/>
            </a:endParaRPr>
          </a:p>
          <a:p>
            <a:pPr>
              <a:lnSpc>
                <a:spcPct val="80000"/>
              </a:lnSpc>
            </a:pPr>
            <a:r>
              <a:rPr lang="en-US" sz="2800" dirty="0" smtClean="0">
                <a:sym typeface="Symbol" pitchFamily="18" charset="2"/>
              </a:rPr>
              <a:t>Terms w/o free variables are </a:t>
            </a:r>
            <a:r>
              <a:rPr lang="en-US" sz="2800" dirty="0" err="1" smtClean="0">
                <a:solidFill>
                  <a:srgbClr val="FF0000"/>
                </a:solidFill>
                <a:sym typeface="Symbol" pitchFamily="18" charset="2"/>
              </a:rPr>
              <a:t>combinators</a:t>
            </a:r>
            <a:endParaRPr lang="en-US" sz="2800" dirty="0" smtClean="0">
              <a:solidFill>
                <a:srgbClr val="FF0000"/>
              </a:solidFill>
              <a:sym typeface="Symbol" pitchFamily="18" charset="2"/>
            </a:endParaRPr>
          </a:p>
          <a:p>
            <a:pPr lvl="1">
              <a:lnSpc>
                <a:spcPct val="80000"/>
              </a:lnSpc>
            </a:pPr>
            <a:r>
              <a:rPr lang="en-US" sz="2400" dirty="0" smtClean="0">
                <a:solidFill>
                  <a:schemeClr val="tx1"/>
                </a:solidFill>
                <a:sym typeface="Symbol" pitchFamily="18" charset="2"/>
              </a:rPr>
              <a:t>Identify function: id =  x. x </a:t>
            </a:r>
          </a:p>
          <a:p>
            <a:pPr lvl="1">
              <a:lnSpc>
                <a:spcPct val="80000"/>
              </a:lnSpc>
            </a:pPr>
            <a:endParaRPr lang="en-US" sz="2400" dirty="0" smtClean="0">
              <a:solidFill>
                <a:schemeClr val="tx1"/>
              </a:solidFill>
              <a:sym typeface="Symbol" pitchFamily="18"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Operational Semantics</a:t>
            </a:r>
          </a:p>
        </p:txBody>
      </p:sp>
      <p:sp>
        <p:nvSpPr>
          <p:cNvPr id="36867" name="Text Box 4"/>
          <p:cNvSpPr txBox="1">
            <a:spLocks noChangeArrowheads="1"/>
          </p:cNvSpPr>
          <p:nvPr/>
        </p:nvSpPr>
        <p:spPr bwMode="auto">
          <a:xfrm>
            <a:off x="960438" y="1574800"/>
            <a:ext cx="6708775" cy="523220"/>
          </a:xfrm>
          <a:prstGeom prst="rect">
            <a:avLst/>
          </a:prstGeom>
          <a:noFill/>
          <a:ln w="38100">
            <a:noFill/>
            <a:miter lim="800000"/>
            <a:headEnd/>
            <a:tailEnd/>
          </a:ln>
        </p:spPr>
        <p:txBody>
          <a:bodyPr>
            <a:spAutoFit/>
          </a:bodyPr>
          <a:lstStyle/>
          <a:p>
            <a:pPr>
              <a:spcBef>
                <a:spcPct val="50000"/>
              </a:spcBef>
            </a:pPr>
            <a:r>
              <a:rPr lang="en-US" sz="2800" dirty="0">
                <a:sym typeface="Symbol" pitchFamily="18" charset="2"/>
              </a:rPr>
              <a:t>( </a:t>
            </a:r>
            <a:r>
              <a:rPr lang="en-US" sz="2800" dirty="0">
                <a:solidFill>
                  <a:srgbClr val="008000"/>
                </a:solidFill>
                <a:sym typeface="Symbol" pitchFamily="18" charset="2"/>
              </a:rPr>
              <a:t>x</a:t>
            </a:r>
            <a:r>
              <a:rPr lang="en-US" sz="2800" dirty="0">
                <a:sym typeface="Symbol" pitchFamily="18" charset="2"/>
              </a:rPr>
              <a:t>. t</a:t>
            </a:r>
            <a:r>
              <a:rPr lang="en-US" sz="2800" baseline="-25000" dirty="0">
                <a:sym typeface="Symbol" pitchFamily="18" charset="2"/>
              </a:rPr>
              <a:t>12</a:t>
            </a:r>
            <a:r>
              <a:rPr lang="en-US" sz="2800" dirty="0">
                <a:sym typeface="Symbol" pitchFamily="18" charset="2"/>
              </a:rPr>
              <a:t>) </a:t>
            </a:r>
            <a:r>
              <a:rPr lang="en-US" sz="2800" dirty="0">
                <a:solidFill>
                  <a:srgbClr val="7030A0"/>
                </a:solidFill>
                <a:sym typeface="Symbol" pitchFamily="18" charset="2"/>
              </a:rPr>
              <a:t>t</a:t>
            </a:r>
            <a:r>
              <a:rPr lang="en-US" sz="2800" baseline="-25000" dirty="0">
                <a:solidFill>
                  <a:srgbClr val="7030A0"/>
                </a:solidFill>
                <a:sym typeface="Symbol" pitchFamily="18" charset="2"/>
              </a:rPr>
              <a:t>2</a:t>
            </a:r>
            <a:r>
              <a:rPr lang="en-US" sz="2800" dirty="0">
                <a:sym typeface="Symbol" pitchFamily="18" charset="2"/>
              </a:rPr>
              <a:t>  [</a:t>
            </a:r>
            <a:r>
              <a:rPr lang="en-US" sz="2800" dirty="0">
                <a:solidFill>
                  <a:srgbClr val="008000"/>
                </a:solidFill>
                <a:sym typeface="Symbol" pitchFamily="18" charset="2"/>
              </a:rPr>
              <a:t>x</a:t>
            </a:r>
            <a:r>
              <a:rPr lang="en-US" sz="2800" dirty="0">
                <a:sym typeface="Symbol" pitchFamily="18" charset="2"/>
              </a:rPr>
              <a:t> </a:t>
            </a:r>
            <a:r>
              <a:rPr lang="en-US" sz="2800" dirty="0">
                <a:sym typeface="Math C" pitchFamily="2" charset="2"/>
              </a:rPr>
              <a:t></a:t>
            </a:r>
            <a:r>
              <a:rPr lang="en-US" sz="2800" dirty="0">
                <a:solidFill>
                  <a:srgbClr val="7030A0"/>
                </a:solidFill>
                <a:sym typeface="Math C" pitchFamily="2" charset="2"/>
              </a:rPr>
              <a:t>t</a:t>
            </a:r>
            <a:r>
              <a:rPr lang="en-US" sz="2800" baseline="-25000" dirty="0">
                <a:solidFill>
                  <a:srgbClr val="7030A0"/>
                </a:solidFill>
                <a:sym typeface="Math C" pitchFamily="2" charset="2"/>
              </a:rPr>
              <a:t>2</a:t>
            </a:r>
            <a:r>
              <a:rPr lang="en-US" sz="2800" dirty="0">
                <a:sym typeface="Math C" pitchFamily="2" charset="2"/>
              </a:rPr>
              <a:t>] t</a:t>
            </a:r>
            <a:r>
              <a:rPr lang="en-US" sz="2800" baseline="-25000" dirty="0">
                <a:sym typeface="Math C" pitchFamily="2" charset="2"/>
              </a:rPr>
              <a:t>12  </a:t>
            </a:r>
            <a:r>
              <a:rPr lang="en-US" sz="2800" dirty="0">
                <a:sym typeface="Math C" pitchFamily="2" charset="2"/>
              </a:rPr>
              <a:t>(</a:t>
            </a:r>
            <a:r>
              <a:rPr lang="en-US" sz="2800" dirty="0">
                <a:sym typeface="Symbol" pitchFamily="18" charset="2"/>
              </a:rPr>
              <a:t>-reduction</a:t>
            </a:r>
            <a:r>
              <a:rPr lang="en-US" dirty="0">
                <a:sym typeface="Symbol" pitchFamily="18" charset="2"/>
              </a:rPr>
              <a:t>)</a:t>
            </a:r>
          </a:p>
        </p:txBody>
      </p:sp>
      <p:sp>
        <p:nvSpPr>
          <p:cNvPr id="727047" name="Text Box 7"/>
          <p:cNvSpPr txBox="1">
            <a:spLocks noChangeArrowheads="1"/>
          </p:cNvSpPr>
          <p:nvPr/>
        </p:nvSpPr>
        <p:spPr bwMode="auto">
          <a:xfrm>
            <a:off x="3428321" y="2656114"/>
            <a:ext cx="2843212" cy="461665"/>
          </a:xfrm>
          <a:prstGeom prst="rect">
            <a:avLst/>
          </a:prstGeom>
          <a:noFill/>
          <a:ln w="38100">
            <a:noFill/>
            <a:miter lim="800000"/>
            <a:headEnd/>
            <a:tailEnd/>
          </a:ln>
        </p:spPr>
        <p:txBody>
          <a:bodyPr>
            <a:spAutoFit/>
          </a:bodyPr>
          <a:lstStyle/>
          <a:p>
            <a:pPr>
              <a:spcBef>
                <a:spcPct val="50000"/>
              </a:spcBef>
            </a:pPr>
            <a:r>
              <a:rPr lang="en-US" sz="2400" dirty="0">
                <a:sym typeface="Symbol" pitchFamily="18" charset="2"/>
              </a:rPr>
              <a:t>( </a:t>
            </a:r>
            <a:r>
              <a:rPr lang="en-US" sz="2400" dirty="0">
                <a:solidFill>
                  <a:srgbClr val="008000"/>
                </a:solidFill>
                <a:sym typeface="Symbol" pitchFamily="18" charset="2"/>
              </a:rPr>
              <a:t>x</a:t>
            </a:r>
            <a:r>
              <a:rPr lang="en-US" sz="2400" dirty="0">
                <a:sym typeface="Symbol" pitchFamily="18" charset="2"/>
              </a:rPr>
              <a:t>. </a:t>
            </a:r>
            <a:r>
              <a:rPr lang="en-US" sz="2400" dirty="0">
                <a:solidFill>
                  <a:srgbClr val="008000"/>
                </a:solidFill>
                <a:sym typeface="Symbol" pitchFamily="18" charset="2"/>
              </a:rPr>
              <a:t>x</a:t>
            </a:r>
            <a:r>
              <a:rPr lang="en-US" sz="2400" dirty="0">
                <a:sym typeface="Symbol" pitchFamily="18" charset="2"/>
              </a:rPr>
              <a:t>) </a:t>
            </a:r>
            <a:r>
              <a:rPr lang="en-US" sz="2400" dirty="0" smtClean="0">
                <a:solidFill>
                  <a:srgbClr val="7030A0"/>
                </a:solidFill>
                <a:sym typeface="Symbol" pitchFamily="18" charset="2"/>
              </a:rPr>
              <a:t>y</a:t>
            </a:r>
            <a:r>
              <a:rPr lang="en-US" sz="2400" dirty="0" smtClean="0">
                <a:sym typeface="Symbol" pitchFamily="18" charset="2"/>
              </a:rPr>
              <a:t>  </a:t>
            </a:r>
            <a:endParaRPr lang="en-US" sz="2400" dirty="0">
              <a:sym typeface="Symbol" pitchFamily="18" charset="2"/>
            </a:endParaRPr>
          </a:p>
        </p:txBody>
      </p:sp>
      <p:sp>
        <p:nvSpPr>
          <p:cNvPr id="727048" name="Text Box 8"/>
          <p:cNvSpPr txBox="1">
            <a:spLocks noChangeArrowheads="1"/>
          </p:cNvSpPr>
          <p:nvPr/>
        </p:nvSpPr>
        <p:spPr bwMode="auto">
          <a:xfrm>
            <a:off x="2567441" y="3240286"/>
            <a:ext cx="3485015" cy="461665"/>
          </a:xfrm>
          <a:prstGeom prst="rect">
            <a:avLst/>
          </a:prstGeom>
          <a:noFill/>
          <a:ln w="38100">
            <a:noFill/>
            <a:miter lim="800000"/>
            <a:headEnd/>
            <a:tailEnd/>
          </a:ln>
        </p:spPr>
        <p:txBody>
          <a:bodyPr wrap="square">
            <a:spAutoFit/>
          </a:bodyPr>
          <a:lstStyle/>
          <a:p>
            <a:pPr>
              <a:spcBef>
                <a:spcPct val="50000"/>
              </a:spcBef>
            </a:pPr>
            <a:r>
              <a:rPr lang="en-US" sz="2400" dirty="0">
                <a:sym typeface="Symbol" pitchFamily="18" charset="2"/>
              </a:rPr>
              <a:t>( </a:t>
            </a:r>
            <a:r>
              <a:rPr lang="en-US" sz="2400" dirty="0">
                <a:solidFill>
                  <a:srgbClr val="008000"/>
                </a:solidFill>
                <a:sym typeface="Symbol" pitchFamily="18" charset="2"/>
              </a:rPr>
              <a:t>x.</a:t>
            </a:r>
            <a:r>
              <a:rPr lang="en-US" sz="2400" dirty="0">
                <a:sym typeface="Symbol" pitchFamily="18" charset="2"/>
              </a:rPr>
              <a:t> </a:t>
            </a:r>
            <a:r>
              <a:rPr lang="en-US" sz="2400" dirty="0">
                <a:solidFill>
                  <a:srgbClr val="008000"/>
                </a:solidFill>
                <a:sym typeface="Symbol" pitchFamily="18" charset="2"/>
              </a:rPr>
              <a:t>x</a:t>
            </a:r>
            <a:r>
              <a:rPr lang="en-US" sz="2400" dirty="0">
                <a:sym typeface="Symbol" pitchFamily="18" charset="2"/>
              </a:rPr>
              <a:t> ( x. x) ) </a:t>
            </a:r>
            <a:r>
              <a:rPr lang="en-US" sz="2400" dirty="0">
                <a:solidFill>
                  <a:srgbClr val="7030A0"/>
                </a:solidFill>
                <a:sym typeface="Symbol" pitchFamily="18" charset="2"/>
              </a:rPr>
              <a:t>(u r</a:t>
            </a:r>
            <a:r>
              <a:rPr lang="en-US" sz="2400" dirty="0" smtClean="0">
                <a:solidFill>
                  <a:srgbClr val="7030A0"/>
                </a:solidFill>
                <a:sym typeface="Symbol" pitchFamily="18" charset="2"/>
              </a:rPr>
              <a:t>) </a:t>
            </a:r>
            <a:r>
              <a:rPr lang="en-US" sz="2400" dirty="0" smtClean="0">
                <a:sym typeface="Symbol" pitchFamily="18" charset="2"/>
              </a:rPr>
              <a:t></a:t>
            </a:r>
            <a:endParaRPr lang="en-US" sz="2400" dirty="0">
              <a:sym typeface="Symbol" pitchFamily="18" charset="2"/>
            </a:endParaRPr>
          </a:p>
        </p:txBody>
      </p:sp>
      <p:sp>
        <p:nvSpPr>
          <p:cNvPr id="9" name="TextBox 8"/>
          <p:cNvSpPr txBox="1"/>
          <p:nvPr/>
        </p:nvSpPr>
        <p:spPr>
          <a:xfrm>
            <a:off x="5366632" y="2656114"/>
            <a:ext cx="1534886" cy="461665"/>
          </a:xfrm>
          <a:prstGeom prst="rect">
            <a:avLst/>
          </a:prstGeom>
          <a:noFill/>
        </p:spPr>
        <p:txBody>
          <a:bodyPr wrap="square" rtlCol="0">
            <a:spAutoFit/>
          </a:bodyPr>
          <a:lstStyle/>
          <a:p>
            <a:r>
              <a:rPr lang="en-US" sz="2400" dirty="0" smtClean="0">
                <a:solidFill>
                  <a:srgbClr val="7030A0"/>
                </a:solidFill>
                <a:sym typeface="Symbol" pitchFamily="18" charset="2"/>
              </a:rPr>
              <a:t>y</a:t>
            </a:r>
            <a:endParaRPr lang="en-US" sz="2400" dirty="0">
              <a:solidFill>
                <a:srgbClr val="7030A0"/>
              </a:solidFill>
            </a:endParaRPr>
          </a:p>
        </p:txBody>
      </p:sp>
      <p:sp>
        <p:nvSpPr>
          <p:cNvPr id="10" name="TextBox 9"/>
          <p:cNvSpPr txBox="1"/>
          <p:nvPr/>
        </p:nvSpPr>
        <p:spPr>
          <a:xfrm>
            <a:off x="5736773" y="3240286"/>
            <a:ext cx="2155372" cy="461665"/>
          </a:xfrm>
          <a:prstGeom prst="rect">
            <a:avLst/>
          </a:prstGeom>
          <a:noFill/>
        </p:spPr>
        <p:txBody>
          <a:bodyPr wrap="square" rtlCol="0">
            <a:spAutoFit/>
          </a:bodyPr>
          <a:lstStyle/>
          <a:p>
            <a:r>
              <a:rPr lang="en-US" sz="2400" dirty="0" smtClean="0">
                <a:solidFill>
                  <a:srgbClr val="7030A0"/>
                </a:solidFill>
                <a:sym typeface="Symbol" pitchFamily="18" charset="2"/>
              </a:rPr>
              <a:t>u r</a:t>
            </a:r>
            <a:r>
              <a:rPr lang="en-US" sz="2400" dirty="0" smtClean="0">
                <a:sym typeface="Symbol" pitchFamily="18" charset="2"/>
              </a:rPr>
              <a:t> ( </a:t>
            </a:r>
            <a:r>
              <a:rPr lang="en-US" sz="2400" dirty="0" err="1" smtClean="0">
                <a:sym typeface="Symbol" pitchFamily="18" charset="2"/>
              </a:rPr>
              <a:t>x.x</a:t>
            </a:r>
            <a:r>
              <a:rPr lang="en-US" sz="2400" dirty="0" smtClean="0">
                <a:sym typeface="Symbol" pitchFamily="18" charset="2"/>
              </a:rPr>
              <a:t>)</a:t>
            </a:r>
            <a:endParaRPr lang="en-US" sz="2400" dirty="0"/>
          </a:p>
        </p:txBody>
      </p:sp>
      <p:sp>
        <p:nvSpPr>
          <p:cNvPr id="12" name="TextBox 11"/>
          <p:cNvSpPr txBox="1"/>
          <p:nvPr/>
        </p:nvSpPr>
        <p:spPr>
          <a:xfrm>
            <a:off x="2329575" y="4071231"/>
            <a:ext cx="3461657" cy="461665"/>
          </a:xfrm>
          <a:prstGeom prst="rect">
            <a:avLst/>
          </a:prstGeom>
          <a:noFill/>
        </p:spPr>
        <p:txBody>
          <a:bodyPr wrap="square" rtlCol="0">
            <a:spAutoFit/>
          </a:bodyPr>
          <a:lstStyle/>
          <a:p>
            <a:r>
              <a:rPr lang="en-US" sz="2400" dirty="0" smtClean="0">
                <a:sym typeface="Symbol" pitchFamily="18" charset="2"/>
              </a:rPr>
              <a:t>( </a:t>
            </a:r>
            <a:r>
              <a:rPr lang="en-US" sz="2400" dirty="0" smtClean="0">
                <a:solidFill>
                  <a:srgbClr val="008000"/>
                </a:solidFill>
                <a:sym typeface="Symbol" pitchFamily="18" charset="2"/>
              </a:rPr>
              <a:t>x</a:t>
            </a:r>
            <a:r>
              <a:rPr lang="en-US" sz="2400" dirty="0" smtClean="0">
                <a:sym typeface="Symbol" pitchFamily="18" charset="2"/>
              </a:rPr>
              <a:t> (w. </a:t>
            </a:r>
            <a:r>
              <a:rPr lang="en-US" sz="2400" dirty="0" smtClean="0">
                <a:solidFill>
                  <a:srgbClr val="008000"/>
                </a:solidFill>
                <a:sym typeface="Symbol" pitchFamily="18" charset="2"/>
              </a:rPr>
              <a:t>x</a:t>
            </a:r>
            <a:r>
              <a:rPr lang="en-US" sz="2400" dirty="0" smtClean="0">
                <a:sym typeface="Symbol" pitchFamily="18" charset="2"/>
              </a:rPr>
              <a:t> w)) </a:t>
            </a:r>
            <a:r>
              <a:rPr lang="en-US" sz="2400" dirty="0" smtClean="0">
                <a:solidFill>
                  <a:srgbClr val="7030A0"/>
                </a:solidFill>
                <a:sym typeface="Symbol" pitchFamily="18" charset="2"/>
              </a:rPr>
              <a:t>(y z) </a:t>
            </a:r>
            <a:r>
              <a:rPr lang="en-US" sz="2400" dirty="0" smtClean="0">
                <a:sym typeface="Symbol" pitchFamily="18" charset="2"/>
              </a:rPr>
              <a:t></a:t>
            </a:r>
            <a:endParaRPr lang="en-US" sz="2400" dirty="0"/>
          </a:p>
        </p:txBody>
      </p:sp>
      <p:sp>
        <p:nvSpPr>
          <p:cNvPr id="13" name="TextBox 12"/>
          <p:cNvSpPr txBox="1"/>
          <p:nvPr/>
        </p:nvSpPr>
        <p:spPr>
          <a:xfrm>
            <a:off x="5551837" y="4092986"/>
            <a:ext cx="1861299" cy="461665"/>
          </a:xfrm>
          <a:prstGeom prst="rect">
            <a:avLst/>
          </a:prstGeom>
          <a:noFill/>
        </p:spPr>
        <p:txBody>
          <a:bodyPr wrap="square" rtlCol="0">
            <a:spAutoFit/>
          </a:bodyPr>
          <a:lstStyle/>
          <a:p>
            <a:r>
              <a:rPr lang="en-US" sz="2400" dirty="0" smtClean="0">
                <a:sym typeface="Symbol" pitchFamily="18" charset="2"/>
              </a:rPr>
              <a:t>w. </a:t>
            </a:r>
            <a:r>
              <a:rPr lang="en-US" sz="2400" dirty="0" smtClean="0">
                <a:solidFill>
                  <a:srgbClr val="7030A0"/>
                </a:solidFill>
                <a:sym typeface="Symbol" pitchFamily="18" charset="2"/>
              </a:rPr>
              <a:t>y z</a:t>
            </a:r>
            <a:r>
              <a:rPr lang="en-US" sz="2400" dirty="0" smtClean="0">
                <a:sym typeface="Symbol" pitchFamily="18" charset="2"/>
              </a:rPr>
              <a:t> w</a:t>
            </a:r>
            <a:endParaRPr lang="en-US" sz="2400" dirty="0"/>
          </a:p>
        </p:txBody>
      </p:sp>
      <p:sp>
        <p:nvSpPr>
          <p:cNvPr id="14" name="TextBox 13"/>
          <p:cNvSpPr txBox="1"/>
          <p:nvPr/>
        </p:nvSpPr>
        <p:spPr>
          <a:xfrm>
            <a:off x="1240972" y="2122714"/>
            <a:ext cx="1382486" cy="369332"/>
          </a:xfrm>
          <a:prstGeom prst="rect">
            <a:avLst/>
          </a:prstGeom>
          <a:noFill/>
        </p:spPr>
        <p:txBody>
          <a:bodyPr wrap="square" rtlCol="0">
            <a:spAutoFit/>
          </a:bodyPr>
          <a:lstStyle/>
          <a:p>
            <a:r>
              <a:rPr lang="en-US" dirty="0" err="1" smtClean="0"/>
              <a:t>redex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7" grpId="0"/>
      <p:bldP spid="727048" grpId="0"/>
      <p:bldP spid="9" grpId="0"/>
      <p:bldP spid="10"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Evaluation Orders</a:t>
            </a:r>
          </a:p>
        </p:txBody>
      </p:sp>
      <p:sp>
        <p:nvSpPr>
          <p:cNvPr id="36867" name="Text Box 4"/>
          <p:cNvSpPr txBox="1">
            <a:spLocks noChangeArrowheads="1"/>
          </p:cNvSpPr>
          <p:nvPr/>
        </p:nvSpPr>
        <p:spPr bwMode="auto">
          <a:xfrm>
            <a:off x="960438" y="1389738"/>
            <a:ext cx="6708775" cy="523220"/>
          </a:xfrm>
          <a:prstGeom prst="rect">
            <a:avLst/>
          </a:prstGeom>
          <a:noFill/>
          <a:ln w="38100">
            <a:noFill/>
            <a:miter lim="800000"/>
            <a:headEnd/>
            <a:tailEnd/>
          </a:ln>
        </p:spPr>
        <p:txBody>
          <a:bodyPr>
            <a:spAutoFit/>
          </a:bodyPr>
          <a:lstStyle/>
          <a:p>
            <a:pPr>
              <a:spcBef>
                <a:spcPct val="50000"/>
              </a:spcBef>
            </a:pPr>
            <a:r>
              <a:rPr lang="en-US" sz="2800" dirty="0">
                <a:sym typeface="Symbol" pitchFamily="18" charset="2"/>
              </a:rPr>
              <a:t>(</a:t>
            </a:r>
            <a:r>
              <a:rPr lang="en-US" sz="2800" dirty="0">
                <a:solidFill>
                  <a:srgbClr val="008000"/>
                </a:solidFill>
                <a:sym typeface="Symbol" pitchFamily="18" charset="2"/>
              </a:rPr>
              <a:t> x</a:t>
            </a:r>
            <a:r>
              <a:rPr lang="en-US" sz="2800" dirty="0">
                <a:sym typeface="Symbol" pitchFamily="18" charset="2"/>
              </a:rPr>
              <a:t>. t</a:t>
            </a:r>
            <a:r>
              <a:rPr lang="en-US" sz="2800" baseline="-25000" dirty="0">
                <a:sym typeface="Symbol" pitchFamily="18" charset="2"/>
              </a:rPr>
              <a:t>12</a:t>
            </a:r>
            <a:r>
              <a:rPr lang="en-US" sz="2800" dirty="0">
                <a:sym typeface="Symbol" pitchFamily="18" charset="2"/>
              </a:rPr>
              <a:t>) </a:t>
            </a:r>
            <a:r>
              <a:rPr lang="en-US" sz="2800" dirty="0">
                <a:solidFill>
                  <a:srgbClr val="7030A0"/>
                </a:solidFill>
                <a:sym typeface="Symbol" pitchFamily="18" charset="2"/>
              </a:rPr>
              <a:t>t</a:t>
            </a:r>
            <a:r>
              <a:rPr lang="en-US" sz="2800" baseline="-25000" dirty="0">
                <a:solidFill>
                  <a:srgbClr val="7030A0"/>
                </a:solidFill>
                <a:sym typeface="Symbol" pitchFamily="18" charset="2"/>
              </a:rPr>
              <a:t>2</a:t>
            </a:r>
            <a:r>
              <a:rPr lang="en-US" sz="2800" dirty="0">
                <a:sym typeface="Symbol" pitchFamily="18" charset="2"/>
              </a:rPr>
              <a:t>  [</a:t>
            </a:r>
            <a:r>
              <a:rPr lang="en-US" sz="2800" dirty="0">
                <a:solidFill>
                  <a:srgbClr val="008000"/>
                </a:solidFill>
                <a:sym typeface="Symbol" pitchFamily="18" charset="2"/>
              </a:rPr>
              <a:t>x</a:t>
            </a:r>
            <a:r>
              <a:rPr lang="en-US" sz="2800" dirty="0">
                <a:sym typeface="Symbol" pitchFamily="18" charset="2"/>
              </a:rPr>
              <a:t> </a:t>
            </a:r>
            <a:r>
              <a:rPr lang="en-US" sz="2800" dirty="0">
                <a:sym typeface="Math C" pitchFamily="2" charset="2"/>
              </a:rPr>
              <a:t></a:t>
            </a:r>
            <a:r>
              <a:rPr lang="en-US" sz="2800" dirty="0">
                <a:solidFill>
                  <a:srgbClr val="7030A0"/>
                </a:solidFill>
                <a:sym typeface="Math C" pitchFamily="2" charset="2"/>
              </a:rPr>
              <a:t>t</a:t>
            </a:r>
            <a:r>
              <a:rPr lang="en-US" sz="2800" baseline="-25000" dirty="0">
                <a:solidFill>
                  <a:srgbClr val="7030A0"/>
                </a:solidFill>
                <a:sym typeface="Math C" pitchFamily="2" charset="2"/>
              </a:rPr>
              <a:t>2</a:t>
            </a:r>
            <a:r>
              <a:rPr lang="en-US" sz="2800" dirty="0">
                <a:sym typeface="Math C" pitchFamily="2" charset="2"/>
              </a:rPr>
              <a:t>] t</a:t>
            </a:r>
            <a:r>
              <a:rPr lang="en-US" sz="2800" baseline="-25000" dirty="0">
                <a:sym typeface="Math C" pitchFamily="2" charset="2"/>
              </a:rPr>
              <a:t>12  </a:t>
            </a:r>
            <a:r>
              <a:rPr lang="en-US" sz="2800" dirty="0">
                <a:sym typeface="Math C" pitchFamily="2" charset="2"/>
              </a:rPr>
              <a:t>(</a:t>
            </a:r>
            <a:r>
              <a:rPr lang="en-US" sz="2800" dirty="0">
                <a:sym typeface="Symbol" pitchFamily="18" charset="2"/>
              </a:rPr>
              <a:t>-reduction</a:t>
            </a:r>
            <a:r>
              <a:rPr lang="en-US" dirty="0">
                <a:sym typeface="Symbol" pitchFamily="18" charset="2"/>
              </a:rPr>
              <a:t>)</a:t>
            </a:r>
          </a:p>
        </p:txBody>
      </p:sp>
      <p:sp>
        <p:nvSpPr>
          <p:cNvPr id="13" name="Text Box 9"/>
          <p:cNvSpPr txBox="1">
            <a:spLocks noChangeArrowheads="1"/>
          </p:cNvSpPr>
          <p:nvPr/>
        </p:nvSpPr>
        <p:spPr bwMode="auto">
          <a:xfrm>
            <a:off x="877905" y="2298598"/>
            <a:ext cx="4151295" cy="461665"/>
          </a:xfrm>
          <a:prstGeom prst="rect">
            <a:avLst/>
          </a:prstGeom>
          <a:noFill/>
          <a:ln w="38100">
            <a:noFill/>
            <a:miter lim="800000"/>
            <a:headEnd/>
            <a:tailEnd/>
          </a:ln>
        </p:spPr>
        <p:txBody>
          <a:bodyPr wrap="square">
            <a:spAutoFit/>
          </a:bodyPr>
          <a:lstStyle/>
          <a:p>
            <a:pPr>
              <a:spcBef>
                <a:spcPct val="50000"/>
              </a:spcBef>
            </a:pPr>
            <a:r>
              <a:rPr lang="en-US" sz="2400" dirty="0">
                <a:sym typeface="Symbol" pitchFamily="18" charset="2"/>
              </a:rPr>
              <a:t>( </a:t>
            </a:r>
            <a:r>
              <a:rPr lang="en-US" sz="2400" dirty="0" smtClean="0">
                <a:sym typeface="Symbol" pitchFamily="18" charset="2"/>
              </a:rPr>
              <a:t>x. x) ((x. x) (</a:t>
            </a:r>
            <a:r>
              <a:rPr lang="en-US" sz="2400" dirty="0" smtClean="0">
                <a:sym typeface="Symbol"/>
              </a:rPr>
              <a:t>z. (x. x) z))</a:t>
            </a:r>
            <a:endParaRPr lang="en-US" sz="2400" dirty="0">
              <a:sym typeface="Symbol" pitchFamily="18" charset="2"/>
            </a:endParaRPr>
          </a:p>
        </p:txBody>
      </p:sp>
      <p:grpSp>
        <p:nvGrpSpPr>
          <p:cNvPr id="20" name="Group 19"/>
          <p:cNvGrpSpPr/>
          <p:nvPr/>
        </p:nvGrpSpPr>
        <p:grpSpPr>
          <a:xfrm>
            <a:off x="816430" y="2810237"/>
            <a:ext cx="2645229" cy="477250"/>
            <a:chOff x="609600" y="2799350"/>
            <a:chExt cx="2645229" cy="477250"/>
          </a:xfrm>
        </p:grpSpPr>
        <p:sp>
          <p:nvSpPr>
            <p:cNvPr id="15" name="Text Box 9"/>
            <p:cNvSpPr txBox="1">
              <a:spLocks noChangeArrowheads="1"/>
            </p:cNvSpPr>
            <p:nvPr/>
          </p:nvSpPr>
          <p:spPr bwMode="auto">
            <a:xfrm>
              <a:off x="649295" y="2799350"/>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id (id (z. id z))</a:t>
              </a:r>
              <a:endParaRPr lang="en-US" sz="2400" dirty="0">
                <a:sym typeface="Symbol" pitchFamily="18" charset="2"/>
              </a:endParaRPr>
            </a:p>
          </p:txBody>
        </p:sp>
        <p:cxnSp>
          <p:nvCxnSpPr>
            <p:cNvPr id="19" name="Straight Connector 18"/>
            <p:cNvCxnSpPr/>
            <p:nvPr/>
          </p:nvCxnSpPr>
          <p:spPr>
            <a:xfrm flipV="1">
              <a:off x="609600" y="3265714"/>
              <a:ext cx="2166257" cy="1088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425221" y="2799350"/>
            <a:ext cx="2605534" cy="466364"/>
            <a:chOff x="3534081" y="2864662"/>
            <a:chExt cx="2605534" cy="466364"/>
          </a:xfrm>
        </p:grpSpPr>
        <p:sp>
          <p:nvSpPr>
            <p:cNvPr id="22" name="Text Box 9"/>
            <p:cNvSpPr txBox="1">
              <a:spLocks noChangeArrowheads="1"/>
            </p:cNvSpPr>
            <p:nvPr/>
          </p:nvSpPr>
          <p:spPr bwMode="auto">
            <a:xfrm>
              <a:off x="3534081" y="2864662"/>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id (id (z. id z))</a:t>
              </a:r>
              <a:endParaRPr lang="en-US" sz="2400" dirty="0">
                <a:sym typeface="Symbol" pitchFamily="18" charset="2"/>
              </a:endParaRPr>
            </a:p>
          </p:txBody>
        </p:sp>
        <p:cxnSp>
          <p:nvCxnSpPr>
            <p:cNvPr id="23" name="Straight Connector 22"/>
            <p:cNvCxnSpPr/>
            <p:nvPr/>
          </p:nvCxnSpPr>
          <p:spPr>
            <a:xfrm>
              <a:off x="3995057" y="3320143"/>
              <a:ext cx="1665586" cy="10883"/>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6201147" y="2799350"/>
            <a:ext cx="2605534" cy="477255"/>
            <a:chOff x="6201147" y="2908202"/>
            <a:chExt cx="2605534" cy="477255"/>
          </a:xfrm>
        </p:grpSpPr>
        <p:sp>
          <p:nvSpPr>
            <p:cNvPr id="27" name="Text Box 9"/>
            <p:cNvSpPr txBox="1">
              <a:spLocks noChangeArrowheads="1"/>
            </p:cNvSpPr>
            <p:nvPr/>
          </p:nvSpPr>
          <p:spPr bwMode="auto">
            <a:xfrm>
              <a:off x="6201147" y="2908202"/>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id (id (z. id z))</a:t>
              </a:r>
              <a:endParaRPr lang="en-US" sz="2400" dirty="0">
                <a:sym typeface="Symbol" pitchFamily="18" charset="2"/>
              </a:endParaRPr>
            </a:p>
          </p:txBody>
        </p:sp>
        <p:cxnSp>
          <p:nvCxnSpPr>
            <p:cNvPr id="28" name="Straight Connector 27"/>
            <p:cNvCxnSpPr/>
            <p:nvPr/>
          </p:nvCxnSpPr>
          <p:spPr>
            <a:xfrm flipV="1">
              <a:off x="7696200" y="3374566"/>
              <a:ext cx="631509" cy="1089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836277" y="3869307"/>
            <a:ext cx="2605534" cy="461665"/>
            <a:chOff x="605747" y="3528708"/>
            <a:chExt cx="2605534" cy="461665"/>
          </a:xfrm>
        </p:grpSpPr>
        <p:sp>
          <p:nvSpPr>
            <p:cNvPr id="32" name="Text Box 9"/>
            <p:cNvSpPr txBox="1">
              <a:spLocks noChangeArrowheads="1"/>
            </p:cNvSpPr>
            <p:nvPr/>
          </p:nvSpPr>
          <p:spPr bwMode="auto">
            <a:xfrm>
              <a:off x="605747" y="3528708"/>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id (z. id z)</a:t>
              </a:r>
              <a:endParaRPr lang="en-US" sz="2400" dirty="0">
                <a:sym typeface="Symbol" pitchFamily="18" charset="2"/>
              </a:endParaRPr>
            </a:p>
          </p:txBody>
        </p:sp>
        <p:cxnSp>
          <p:nvCxnSpPr>
            <p:cNvPr id="34" name="Straight Connector 33"/>
            <p:cNvCxnSpPr/>
            <p:nvPr/>
          </p:nvCxnSpPr>
          <p:spPr>
            <a:xfrm flipV="1">
              <a:off x="642257" y="3918857"/>
              <a:ext cx="1534886" cy="1088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783769" y="4912792"/>
            <a:ext cx="2710550" cy="461665"/>
            <a:chOff x="576929" y="4737049"/>
            <a:chExt cx="2710550" cy="461665"/>
          </a:xfrm>
        </p:grpSpPr>
        <p:sp>
          <p:nvSpPr>
            <p:cNvPr id="37" name="Text Box 9"/>
            <p:cNvSpPr txBox="1">
              <a:spLocks noChangeArrowheads="1"/>
            </p:cNvSpPr>
            <p:nvPr/>
          </p:nvSpPr>
          <p:spPr bwMode="auto">
            <a:xfrm>
              <a:off x="576929" y="4737049"/>
              <a:ext cx="2710550"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z. id z </a:t>
              </a:r>
              <a:endParaRPr lang="en-US" sz="2400" dirty="0">
                <a:sym typeface="Symbol" pitchFamily="18" charset="2"/>
              </a:endParaRPr>
            </a:p>
          </p:txBody>
        </p:sp>
        <p:cxnSp>
          <p:nvCxnSpPr>
            <p:cNvPr id="44" name="Straight Connector 43"/>
            <p:cNvCxnSpPr/>
            <p:nvPr/>
          </p:nvCxnSpPr>
          <p:spPr>
            <a:xfrm>
              <a:off x="1159198" y="5148942"/>
              <a:ext cx="39635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6" name="Text Box 9"/>
          <p:cNvSpPr txBox="1">
            <a:spLocks noChangeArrowheads="1"/>
          </p:cNvSpPr>
          <p:nvPr/>
        </p:nvSpPr>
        <p:spPr bwMode="auto">
          <a:xfrm>
            <a:off x="836277" y="5956278"/>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z. z</a:t>
            </a:r>
            <a:r>
              <a:rPr lang="en-US" sz="2400" dirty="0" smtClean="0">
                <a:sym typeface="Math C"/>
              </a:rPr>
              <a:t></a:t>
            </a:r>
            <a:r>
              <a:rPr lang="en-US" sz="2400" dirty="0" smtClean="0">
                <a:sym typeface="Symbol"/>
              </a:rPr>
              <a:t> </a:t>
            </a:r>
            <a:endParaRPr lang="en-US" sz="2400" dirty="0">
              <a:sym typeface="Symbol" pitchFamily="18" charset="2"/>
            </a:endParaRPr>
          </a:p>
        </p:txBody>
      </p:sp>
      <p:sp>
        <p:nvSpPr>
          <p:cNvPr id="49" name="TextBox 48"/>
          <p:cNvSpPr txBox="1"/>
          <p:nvPr/>
        </p:nvSpPr>
        <p:spPr>
          <a:xfrm rot="16200000">
            <a:off x="-631566" y="5170831"/>
            <a:ext cx="1948543" cy="369332"/>
          </a:xfrm>
          <a:prstGeom prst="rect">
            <a:avLst/>
          </a:prstGeom>
          <a:noFill/>
        </p:spPr>
        <p:txBody>
          <a:bodyPr wrap="square" rtlCol="0">
            <a:spAutoFit/>
          </a:bodyPr>
          <a:lstStyle/>
          <a:p>
            <a:r>
              <a:rPr lang="en-US" dirty="0" smtClean="0">
                <a:solidFill>
                  <a:srgbClr val="5883D6"/>
                </a:solidFill>
              </a:rPr>
              <a:t>Normal order</a:t>
            </a:r>
            <a:endParaRPr lang="en-US" dirty="0">
              <a:solidFill>
                <a:srgbClr val="5883D6"/>
              </a:solidFill>
            </a:endParaRPr>
          </a:p>
        </p:txBody>
      </p:sp>
      <p:cxnSp>
        <p:nvCxnSpPr>
          <p:cNvPr id="53" name="Straight Arrow Connector 52"/>
          <p:cNvCxnSpPr/>
          <p:nvPr/>
        </p:nvCxnSpPr>
        <p:spPr>
          <a:xfrm flipH="1">
            <a:off x="1730829" y="3331029"/>
            <a:ext cx="32657"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1589314" y="4288971"/>
            <a:ext cx="21772" cy="7184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1513114" y="5453743"/>
            <a:ext cx="54429"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3329167" y="3880189"/>
            <a:ext cx="2605534" cy="461665"/>
            <a:chOff x="605747" y="3528708"/>
            <a:chExt cx="2605534" cy="461665"/>
          </a:xfrm>
        </p:grpSpPr>
        <p:sp>
          <p:nvSpPr>
            <p:cNvPr id="59" name="Text Box 9"/>
            <p:cNvSpPr txBox="1">
              <a:spLocks noChangeArrowheads="1"/>
            </p:cNvSpPr>
            <p:nvPr/>
          </p:nvSpPr>
          <p:spPr bwMode="auto">
            <a:xfrm>
              <a:off x="605747" y="3528708"/>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id (z. id z)</a:t>
              </a:r>
              <a:endParaRPr lang="en-US" sz="2400" dirty="0">
                <a:sym typeface="Symbol" pitchFamily="18" charset="2"/>
              </a:endParaRPr>
            </a:p>
          </p:txBody>
        </p:sp>
        <p:cxnSp>
          <p:nvCxnSpPr>
            <p:cNvPr id="60" name="Straight Connector 59"/>
            <p:cNvCxnSpPr/>
            <p:nvPr/>
          </p:nvCxnSpPr>
          <p:spPr>
            <a:xfrm flipV="1">
              <a:off x="642257" y="3918857"/>
              <a:ext cx="1534886" cy="1088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3276659" y="4923674"/>
            <a:ext cx="2710550" cy="461665"/>
            <a:chOff x="576929" y="4737049"/>
            <a:chExt cx="2710550" cy="461665"/>
          </a:xfrm>
        </p:grpSpPr>
        <p:sp>
          <p:nvSpPr>
            <p:cNvPr id="62" name="Text Box 9"/>
            <p:cNvSpPr txBox="1">
              <a:spLocks noChangeArrowheads="1"/>
            </p:cNvSpPr>
            <p:nvPr/>
          </p:nvSpPr>
          <p:spPr bwMode="auto">
            <a:xfrm>
              <a:off x="576929" y="4737049"/>
              <a:ext cx="2710550"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z. id z</a:t>
              </a:r>
              <a:r>
                <a:rPr lang="en-US" sz="2400" dirty="0" smtClean="0">
                  <a:sym typeface="Math C"/>
                </a:rPr>
                <a:t></a:t>
              </a:r>
              <a:r>
                <a:rPr lang="en-US" sz="2400" dirty="0" smtClean="0">
                  <a:sym typeface="Symbol"/>
                </a:rPr>
                <a:t> </a:t>
              </a:r>
              <a:endParaRPr lang="en-US" sz="2400" dirty="0">
                <a:sym typeface="Symbol" pitchFamily="18" charset="2"/>
              </a:endParaRPr>
            </a:p>
          </p:txBody>
        </p:sp>
        <p:cxnSp>
          <p:nvCxnSpPr>
            <p:cNvPr id="63" name="Straight Connector 62"/>
            <p:cNvCxnSpPr/>
            <p:nvPr/>
          </p:nvCxnSpPr>
          <p:spPr>
            <a:xfrm>
              <a:off x="1159198" y="5148942"/>
              <a:ext cx="39635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4" name="TextBox 63"/>
          <p:cNvSpPr txBox="1"/>
          <p:nvPr/>
        </p:nvSpPr>
        <p:spPr>
          <a:xfrm rot="16200000">
            <a:off x="1959298" y="5127283"/>
            <a:ext cx="1948543" cy="369332"/>
          </a:xfrm>
          <a:prstGeom prst="rect">
            <a:avLst/>
          </a:prstGeom>
          <a:noFill/>
        </p:spPr>
        <p:txBody>
          <a:bodyPr wrap="square" rtlCol="0">
            <a:spAutoFit/>
          </a:bodyPr>
          <a:lstStyle/>
          <a:p>
            <a:r>
              <a:rPr lang="en-US" dirty="0" smtClean="0">
                <a:solidFill>
                  <a:srgbClr val="5883D6"/>
                </a:solidFill>
              </a:rPr>
              <a:t>call-by-name</a:t>
            </a:r>
            <a:endParaRPr lang="en-US" dirty="0">
              <a:solidFill>
                <a:srgbClr val="5883D6"/>
              </a:solidFill>
            </a:endParaRPr>
          </a:p>
        </p:txBody>
      </p:sp>
      <p:cxnSp>
        <p:nvCxnSpPr>
          <p:cNvPr id="66" name="Straight Arrow Connector 65"/>
          <p:cNvCxnSpPr/>
          <p:nvPr/>
        </p:nvCxnSpPr>
        <p:spPr>
          <a:xfrm>
            <a:off x="1785257" y="3374571"/>
            <a:ext cx="1589314" cy="555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4103914" y="4408714"/>
            <a:ext cx="10886" cy="555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05400" y="2296886"/>
            <a:ext cx="3363686" cy="461665"/>
          </a:xfrm>
          <a:prstGeom prst="rect">
            <a:avLst/>
          </a:prstGeom>
          <a:noFill/>
        </p:spPr>
        <p:txBody>
          <a:bodyPr wrap="square" rtlCol="0">
            <a:spAutoFit/>
          </a:bodyPr>
          <a:lstStyle/>
          <a:p>
            <a:r>
              <a:rPr lang="en-US" sz="2400" dirty="0" smtClean="0">
                <a:sym typeface="Symbol"/>
              </a:rPr>
              <a:t>id (id (z. id z))</a:t>
            </a:r>
            <a:endParaRPr lang="en-US" sz="2400" dirty="0"/>
          </a:p>
        </p:txBody>
      </p:sp>
      <p:sp>
        <p:nvSpPr>
          <p:cNvPr id="70" name="TextBox 69"/>
          <p:cNvSpPr txBox="1"/>
          <p:nvPr/>
        </p:nvSpPr>
        <p:spPr>
          <a:xfrm rot="16200000">
            <a:off x="4811426" y="4909559"/>
            <a:ext cx="1948543" cy="369332"/>
          </a:xfrm>
          <a:prstGeom prst="rect">
            <a:avLst/>
          </a:prstGeom>
          <a:noFill/>
        </p:spPr>
        <p:txBody>
          <a:bodyPr wrap="square" rtlCol="0">
            <a:spAutoFit/>
          </a:bodyPr>
          <a:lstStyle/>
          <a:p>
            <a:r>
              <a:rPr lang="en-US" dirty="0" smtClean="0">
                <a:solidFill>
                  <a:srgbClr val="5883D6"/>
                </a:solidFill>
              </a:rPr>
              <a:t>call-by-value</a:t>
            </a:r>
            <a:endParaRPr lang="en-US" dirty="0">
              <a:solidFill>
                <a:srgbClr val="5883D6"/>
              </a:solidFill>
            </a:endParaRPr>
          </a:p>
        </p:txBody>
      </p:sp>
      <p:grpSp>
        <p:nvGrpSpPr>
          <p:cNvPr id="71" name="Group 70"/>
          <p:cNvGrpSpPr/>
          <p:nvPr/>
        </p:nvGrpSpPr>
        <p:grpSpPr>
          <a:xfrm>
            <a:off x="5974461" y="3934615"/>
            <a:ext cx="2605534" cy="461665"/>
            <a:chOff x="605747" y="3528708"/>
            <a:chExt cx="2605534" cy="461665"/>
          </a:xfrm>
        </p:grpSpPr>
        <p:sp>
          <p:nvSpPr>
            <p:cNvPr id="72" name="Text Box 9"/>
            <p:cNvSpPr txBox="1">
              <a:spLocks noChangeArrowheads="1"/>
            </p:cNvSpPr>
            <p:nvPr/>
          </p:nvSpPr>
          <p:spPr bwMode="auto">
            <a:xfrm>
              <a:off x="605747" y="3528708"/>
              <a:ext cx="2605534"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id (z. id z)</a:t>
              </a:r>
              <a:endParaRPr lang="en-US" sz="2400" dirty="0">
                <a:sym typeface="Symbol" pitchFamily="18" charset="2"/>
              </a:endParaRPr>
            </a:p>
          </p:txBody>
        </p:sp>
        <p:cxnSp>
          <p:nvCxnSpPr>
            <p:cNvPr id="73" name="Straight Connector 72"/>
            <p:cNvCxnSpPr/>
            <p:nvPr/>
          </p:nvCxnSpPr>
          <p:spPr>
            <a:xfrm flipV="1">
              <a:off x="642257" y="3918857"/>
              <a:ext cx="1534886" cy="10886"/>
            </a:xfrm>
            <a:prstGeom prst="line">
              <a:avLst/>
            </a:prstGeom>
          </p:spPr>
          <p:style>
            <a:lnRef idx="1">
              <a:schemeClr val="accent1"/>
            </a:lnRef>
            <a:fillRef idx="0">
              <a:schemeClr val="accent1"/>
            </a:fillRef>
            <a:effectRef idx="0">
              <a:schemeClr val="accent1"/>
            </a:effectRef>
            <a:fontRef idx="minor">
              <a:schemeClr val="tx1"/>
            </a:fontRef>
          </p:style>
        </p:cxnSp>
      </p:grpSp>
      <p:sp>
        <p:nvSpPr>
          <p:cNvPr id="74" name="Text Box 9"/>
          <p:cNvSpPr txBox="1">
            <a:spLocks noChangeArrowheads="1"/>
          </p:cNvSpPr>
          <p:nvPr/>
        </p:nvSpPr>
        <p:spPr bwMode="auto">
          <a:xfrm>
            <a:off x="6074357" y="4923670"/>
            <a:ext cx="2710550" cy="461665"/>
          </a:xfrm>
          <a:prstGeom prst="rect">
            <a:avLst/>
          </a:prstGeom>
          <a:noFill/>
          <a:ln w="38100">
            <a:noFill/>
            <a:miter lim="800000"/>
            <a:headEnd/>
            <a:tailEnd/>
          </a:ln>
        </p:spPr>
        <p:txBody>
          <a:bodyPr wrap="square">
            <a:spAutoFit/>
          </a:bodyPr>
          <a:lstStyle/>
          <a:p>
            <a:pPr>
              <a:spcBef>
                <a:spcPct val="50000"/>
              </a:spcBef>
            </a:pPr>
            <a:r>
              <a:rPr lang="en-US" sz="2400" dirty="0" smtClean="0">
                <a:sym typeface="Symbol"/>
              </a:rPr>
              <a:t>z. id z</a:t>
            </a:r>
            <a:r>
              <a:rPr lang="en-US" sz="2400" dirty="0" smtClean="0">
                <a:sym typeface="Math C"/>
              </a:rPr>
              <a:t></a:t>
            </a:r>
            <a:r>
              <a:rPr lang="en-US" sz="2400" dirty="0" smtClean="0">
                <a:sym typeface="Symbol"/>
              </a:rPr>
              <a:t> </a:t>
            </a:r>
            <a:endParaRPr lang="en-US" sz="2400" dirty="0">
              <a:sym typeface="Symbol" pitchFamily="18" charset="2"/>
            </a:endParaRPr>
          </a:p>
        </p:txBody>
      </p:sp>
      <p:cxnSp>
        <p:nvCxnSpPr>
          <p:cNvPr id="76" name="Straight Arrow Connector 75"/>
          <p:cNvCxnSpPr/>
          <p:nvPr/>
        </p:nvCxnSpPr>
        <p:spPr>
          <a:xfrm>
            <a:off x="4691743" y="3320143"/>
            <a:ext cx="2079171" cy="511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6803571" y="4430486"/>
            <a:ext cx="10886" cy="5551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1" nodeType="clickEffect">
                                  <p:stCondLst>
                                    <p:cond delay="0"/>
                                  </p:stCondLst>
                                  <p:childTnLst>
                                    <p:set>
                                      <p:cBhvr>
                                        <p:cTn id="82" dur="1" fill="hold">
                                          <p:stCondLst>
                                            <p:cond delay="0"/>
                                          </p:stCondLst>
                                        </p:cTn>
                                        <p:tgtEl>
                                          <p:spTgt spid="7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7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1"/>
      <p:bldP spid="49" grpId="0"/>
      <p:bldP spid="64" grpId="0"/>
      <p:bldP spid="69" grpId="0"/>
      <p:bldP spid="70" grpId="0"/>
      <p:bldP spid="70" grpId="1"/>
      <p:bldP spid="74" grpId="0"/>
    </p:bldLst>
  </p:timing>
</p:sld>
</file>

<file path=ppt/theme/theme1.xml><?xml version="1.0" encoding="utf-8"?>
<a:theme xmlns:a="http://schemas.openxmlformats.org/drawingml/2006/main" name="Office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26544</TotalTime>
  <Words>4289</Words>
  <Application>Microsoft Office PowerPoint</Application>
  <PresentationFormat>On-screen Show (4:3)</PresentationFormat>
  <Paragraphs>767</Paragraphs>
  <Slides>65</Slides>
  <Notes>21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Introduction to Haskell</vt:lpstr>
      <vt:lpstr>Lambda Calculus</vt:lpstr>
      <vt:lpstr>Computation Models</vt:lpstr>
      <vt:lpstr>Untyped Lambda Calculus</vt:lpstr>
      <vt:lpstr>Basics</vt:lpstr>
      <vt:lpstr>Untyped Lambda Calculus</vt:lpstr>
      <vt:lpstr>Free vs. Bound Variables</vt:lpstr>
      <vt:lpstr>Operational Semantics</vt:lpstr>
      <vt:lpstr>Evaluation Orders</vt:lpstr>
      <vt:lpstr>Lambda Calculus vs. JavaScript</vt:lpstr>
      <vt:lpstr>Programming in the Lambda Calculus Multiple arguments </vt:lpstr>
      <vt:lpstr>Programming in the Lambda Calculus  Church Booleans</vt:lpstr>
      <vt:lpstr>Programming in the Lambda Calculus  Pairs</vt:lpstr>
      <vt:lpstr>Programming in the Lambda Calculus  Numerals</vt:lpstr>
      <vt:lpstr>Divergence in Lambda Calculus</vt:lpstr>
      <vt:lpstr>Operational Semantics</vt:lpstr>
      <vt:lpstr>Call-by-value Operational Semantics</vt:lpstr>
      <vt:lpstr>Extending the Lambda Calculus</vt:lpstr>
      <vt:lpstr>Summary Lambda Calculus</vt:lpstr>
      <vt:lpstr>Language Evolution</vt:lpstr>
      <vt:lpstr>C  Programming Language</vt:lpstr>
      <vt:lpstr>ML programming language</vt:lpstr>
      <vt:lpstr>Haskell</vt:lpstr>
      <vt:lpstr>Haskell B Curry</vt:lpstr>
      <vt:lpstr>Why Study Haskell?</vt:lpstr>
      <vt:lpstr>Why Study Haskell?</vt:lpstr>
      <vt:lpstr>Most Research Languages</vt:lpstr>
      <vt:lpstr>Successful Research Languages</vt:lpstr>
      <vt:lpstr>C++, Java, Perl, Ruby</vt:lpstr>
      <vt:lpstr>Haskell</vt:lpstr>
      <vt:lpstr>Function Types in Haskell</vt:lpstr>
      <vt:lpstr>Higher Order Functions</vt:lpstr>
      <vt:lpstr>Example Higher Order Function</vt:lpstr>
      <vt:lpstr>Basic Overview of Haskell</vt:lpstr>
      <vt:lpstr>Overview by Type</vt:lpstr>
      <vt:lpstr>Simple Compound Types</vt:lpstr>
      <vt:lpstr>Patterns and Declarations</vt:lpstr>
      <vt:lpstr>Functions and Pattern Matching</vt:lpstr>
      <vt:lpstr>Map Function on Lists</vt:lpstr>
      <vt:lpstr>More Functions on Lists </vt:lpstr>
      <vt:lpstr>More Efficient Reverse</vt:lpstr>
      <vt:lpstr>List Comprehensions</vt:lpstr>
      <vt:lpstr>Datatype Declarations </vt:lpstr>
      <vt:lpstr>Datatypes and Pattern Matching</vt:lpstr>
      <vt:lpstr>Example: Evaluating Expressions</vt:lpstr>
      <vt:lpstr>Case Expression</vt:lpstr>
      <vt:lpstr>Offside rule</vt:lpstr>
      <vt:lpstr>Evaluation by Cases</vt:lpstr>
      <vt:lpstr>Polymorphic Typing</vt:lpstr>
      <vt:lpstr>Laziness</vt:lpstr>
      <vt:lpstr>Using Laziness</vt:lpstr>
      <vt:lpstr>A Lazy Paradigm</vt:lpstr>
      <vt:lpstr>Benefits of Lazy Evaluation</vt:lpstr>
      <vt:lpstr>Core Haskell</vt:lpstr>
      <vt:lpstr>Functional Programming Languages</vt:lpstr>
      <vt:lpstr>Compiling Functional Programs</vt:lpstr>
      <vt:lpstr>Structure of a functional compiler</vt:lpstr>
      <vt:lpstr>QuickCheck</vt:lpstr>
      <vt:lpstr>QuickCheck</vt:lpstr>
      <vt:lpstr>Things to Notice</vt:lpstr>
      <vt:lpstr>Things to Notice</vt:lpstr>
      <vt:lpstr>Things to Notice</vt:lpstr>
      <vt:lpstr>Things to Notice</vt:lpstr>
      <vt:lpstr>More Info: haskell.org</vt:lpstr>
      <vt:lpstr>Summary</vt:lpstr>
    </vt:vector>
  </TitlesOfParts>
  <Company>Stanford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Algol and Haskell</dc:title>
  <dc:creator>Kathleen Fisher</dc:creator>
  <cp:lastModifiedBy>sagiv</cp:lastModifiedBy>
  <cp:revision>654</cp:revision>
  <cp:lastPrinted>2008-10-21T20:47:09Z</cp:lastPrinted>
  <dcterms:created xsi:type="dcterms:W3CDTF">2010-09-18T17:34:10Z</dcterms:created>
  <dcterms:modified xsi:type="dcterms:W3CDTF">2012-03-19T20:50:15Z</dcterms:modified>
</cp:coreProperties>
</file>