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2" r:id="rId1"/>
  </p:sldMasterIdLst>
  <p:notesMasterIdLst>
    <p:notesMasterId r:id="rId67"/>
  </p:notesMasterIdLst>
  <p:sldIdLst>
    <p:sldId id="256" r:id="rId2"/>
    <p:sldId id="260" r:id="rId3"/>
    <p:sldId id="360" r:id="rId4"/>
    <p:sldId id="362" r:id="rId5"/>
    <p:sldId id="364" r:id="rId6"/>
    <p:sldId id="365" r:id="rId7"/>
    <p:sldId id="367" r:id="rId8"/>
    <p:sldId id="368" r:id="rId9"/>
    <p:sldId id="270" r:id="rId10"/>
    <p:sldId id="272" r:id="rId11"/>
    <p:sldId id="273" r:id="rId12"/>
    <p:sldId id="369" r:id="rId13"/>
    <p:sldId id="274" r:id="rId14"/>
    <p:sldId id="370" r:id="rId15"/>
    <p:sldId id="261" r:id="rId16"/>
    <p:sldId id="262" r:id="rId17"/>
    <p:sldId id="371" r:id="rId18"/>
    <p:sldId id="266" r:id="rId19"/>
    <p:sldId id="263" r:id="rId20"/>
    <p:sldId id="264" r:id="rId21"/>
    <p:sldId id="267" r:id="rId22"/>
    <p:sldId id="265" r:id="rId23"/>
    <p:sldId id="268" r:id="rId24"/>
    <p:sldId id="372" r:id="rId25"/>
    <p:sldId id="373" r:id="rId26"/>
    <p:sldId id="374" r:id="rId27"/>
    <p:sldId id="375" r:id="rId28"/>
    <p:sldId id="376" r:id="rId29"/>
    <p:sldId id="293" r:id="rId30"/>
    <p:sldId id="300" r:id="rId31"/>
    <p:sldId id="301" r:id="rId32"/>
    <p:sldId id="303" r:id="rId33"/>
    <p:sldId id="312" r:id="rId34"/>
    <p:sldId id="309" r:id="rId35"/>
    <p:sldId id="313" r:id="rId36"/>
    <p:sldId id="314" r:id="rId37"/>
    <p:sldId id="315" r:id="rId38"/>
    <p:sldId id="296" r:id="rId39"/>
    <p:sldId id="334" r:id="rId40"/>
    <p:sldId id="316" r:id="rId41"/>
    <p:sldId id="317" r:id="rId42"/>
    <p:sldId id="385" r:id="rId43"/>
    <p:sldId id="384" r:id="rId44"/>
    <p:sldId id="318" r:id="rId45"/>
    <p:sldId id="319" r:id="rId46"/>
    <p:sldId id="320" r:id="rId47"/>
    <p:sldId id="322" r:id="rId48"/>
    <p:sldId id="324" r:id="rId49"/>
    <p:sldId id="326" r:id="rId50"/>
    <p:sldId id="323" r:id="rId51"/>
    <p:sldId id="335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6" r:id="rId60"/>
    <p:sldId id="337" r:id="rId61"/>
    <p:sldId id="339" r:id="rId62"/>
    <p:sldId id="340" r:id="rId63"/>
    <p:sldId id="341" r:id="rId64"/>
    <p:sldId id="342" r:id="rId65"/>
    <p:sldId id="386" r:id="rId6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4201" autoAdjust="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CDE577-3617-436C-9DFE-7E593B7BF004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D251E5-C1E1-49E2-986D-7D421FA5BA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65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251E5-C1E1-49E2-986D-7D421FA5BA8E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34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36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873690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37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1122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40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266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42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518771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48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757023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49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25117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A272E3E-060B-4850-A14D-3CD716A68B68}" type="slidenum">
              <a:rPr lang="en-US" altLang="he-IL" sz="1200"/>
              <a:pPr eaLnBrk="1" hangingPunct="1"/>
              <a:t>11</a:t>
            </a:fld>
            <a:endParaRPr lang="en-US" altLang="he-IL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5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B2690A-ED86-4B64-B211-DDB593ADB761}" type="slidenum">
              <a:rPr lang="en-US" altLang="he-IL" sz="1200"/>
              <a:pPr eaLnBrk="1" hangingPunct="1"/>
              <a:t>13</a:t>
            </a:fld>
            <a:endParaRPr lang="en-US" altLang="he-IL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1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30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20946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31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30555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32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68234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33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69715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34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8960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10A54-7DCC-4B30-8B80-2B0ABB9AC898}" type="slidenum">
              <a:rPr lang="en-GB" altLang="zh-CN" sz="1100"/>
              <a:pPr>
                <a:spcBef>
                  <a:spcPct val="0"/>
                </a:spcBef>
              </a:pPr>
              <a:t>35</a:t>
            </a:fld>
            <a:endParaRPr lang="en-GB" altLang="zh-CN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650875"/>
            <a:ext cx="5791200" cy="32575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49950"/>
            <a:ext cx="1268413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146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07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96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99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025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63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624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66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72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476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70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003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1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3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54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165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281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21B8-95C7-4680-A233-CEAC5C8078FF}" type="datetimeFigureOut">
              <a:rPr lang="he-IL" smtClean="0"/>
              <a:t>ז'/סיון/תשע"ו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EB17D7A-261E-4628-B9C3-A71F3A7278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693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greendisk.com/images/Computer.jpg&amp;imgrefurl=http://www.greendisk.com/gdsite/services.aspx&amp;usg=__0PIFZcv7G9mmT84Mm-FuWTOqFqI=&amp;h=418&amp;w=464&amp;sz=21&amp;hl=en&amp;start=4&amp;um=1&amp;tbnid=9kwP3-bKCdoXgM:&amp;tbnh=115&amp;tbnw=128&amp;prev=/images?q=computer&amp;hl=en&amp;rls=com.microsoft:*&amp;sa=N&amp;um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google.com/imgres?imgurl=http://www.tkarena.com/Portals/0/TKArticles/Hard%20drives%20technology/hard-disk-drive%20image%201.jpg&amp;imgrefurl=http://www.tkarena.com/Articles/tabid/59/ctl/ArticleView/mid/382/articleId/97/Hard-Drive-Technology-Its-History-and-Future.aspx&amp;usg=__KpNfaf1iKlL7HGX_n_YZRXC0R6g=&amp;h=327&amp;w=400&amp;sz=37&amp;hl=en&amp;start=18&amp;um=1&amp;tbnid=RQozvhxT-8yQKM:&amp;tbnh=101&amp;tbnw=124&amp;prev=/images?q=hard+disk&amp;hl=en&amp;rls=com.microsoft:*&amp;um=1" TargetMode="Externa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1820" y="2404531"/>
            <a:ext cx="10341735" cy="1646302"/>
          </a:xfrm>
        </p:spPr>
        <p:txBody>
          <a:bodyPr/>
          <a:lstStyle/>
          <a:p>
            <a:r>
              <a:rPr lang="en-US" dirty="0" smtClean="0"/>
              <a:t>Minimal MapReduce Algorithms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704" y="4244016"/>
            <a:ext cx="7766936" cy="1096899"/>
          </a:xfrm>
        </p:spPr>
        <p:txBody>
          <a:bodyPr/>
          <a:lstStyle/>
          <a:p>
            <a:pPr lvl="1"/>
            <a:r>
              <a:rPr lang="en-US" b="1" dirty="0" smtClean="0"/>
              <a:t>By </a:t>
            </a:r>
            <a:r>
              <a:rPr lang="en-US" b="1" dirty="0" err="1" smtClean="0"/>
              <a:t>Yufei</a:t>
            </a:r>
            <a:r>
              <a:rPr lang="en-US" b="1" dirty="0" smtClean="0"/>
              <a:t> Tao, </a:t>
            </a:r>
            <a:r>
              <a:rPr lang="en-US" b="1" dirty="0" err="1"/>
              <a:t>Wenqing</a:t>
            </a:r>
            <a:r>
              <a:rPr lang="en-US" b="1" dirty="0"/>
              <a:t> </a:t>
            </a:r>
            <a:r>
              <a:rPr lang="en-US" b="1" dirty="0" smtClean="0"/>
              <a:t>Lin, </a:t>
            </a:r>
            <a:r>
              <a:rPr lang="en-US" b="1" dirty="0" err="1"/>
              <a:t>Xiaokui</a:t>
            </a:r>
            <a:r>
              <a:rPr lang="en-US" b="1" dirty="0"/>
              <a:t> </a:t>
            </a:r>
            <a:r>
              <a:rPr lang="en-US" b="1" dirty="0" smtClean="0"/>
              <a:t>Xia</a:t>
            </a:r>
            <a:endParaRPr lang="he-IL" b="1" dirty="0" smtClean="0"/>
          </a:p>
          <a:p>
            <a:pPr lvl="1"/>
            <a:r>
              <a:rPr lang="en-US" b="1" dirty="0" smtClean="0"/>
              <a:t>Edited by Tuval Rotem</a:t>
            </a:r>
            <a:endParaRPr lang="he-IL" b="1" dirty="0" smtClean="0"/>
          </a:p>
          <a:p>
            <a:pPr lvl="1"/>
            <a:endParaRPr lang="he-IL" b="1" dirty="0"/>
          </a:p>
          <a:p>
            <a:pPr lvl="1"/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9219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8562" y="101148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u="sng" dirty="0" smtClean="0"/>
              <a:t>Combining all the elements in the array in some way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 </a:t>
            </a:r>
            <a:r>
              <a:rPr lang="en-US" dirty="0"/>
              <a:t>sum(a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{</a:t>
            </a:r>
            <a:endParaRPr lang="en-US" dirty="0"/>
          </a:p>
          <a:p>
            <a:pPr algn="l" rtl="0"/>
            <a:r>
              <a:rPr lang="en-US" dirty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s = 0;</a:t>
            </a:r>
          </a:p>
          <a:p>
            <a:pPr algn="l" rtl="0"/>
            <a:r>
              <a:rPr lang="en-US" dirty="0"/>
              <a:t>   </a:t>
            </a:r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algn="l" rtl="0"/>
            <a:r>
              <a:rPr lang="en-US" dirty="0" smtClean="0"/>
              <a:t>      s </a:t>
            </a:r>
            <a:r>
              <a:rPr lang="en-US" dirty="0"/>
              <a:t>+=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algn="l" rtl="0"/>
            <a:r>
              <a:rPr lang="en-US" dirty="0" smtClean="0"/>
              <a:t>   return </a:t>
            </a:r>
            <a:r>
              <a:rPr lang="en-US" dirty="0"/>
              <a:t>s;</a:t>
            </a:r>
          </a:p>
          <a:p>
            <a:pPr algn="l" rtl="0"/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alert(sum</a:t>
            </a:r>
            <a:r>
              <a:rPr lang="en-US" dirty="0"/>
              <a:t>([1,2,3]));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0942" y="101842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dirty="0" smtClean="0"/>
              <a:t>    </a:t>
            </a:r>
            <a:endParaRPr lang="en-US" dirty="0"/>
          </a:p>
          <a:p>
            <a:pPr algn="l" rtl="0"/>
            <a:r>
              <a:rPr lang="en-US" dirty="0" smtClean="0"/>
              <a:t>    function join(a)</a:t>
            </a:r>
          </a:p>
          <a:p>
            <a:pPr algn="l" rtl="0"/>
            <a:r>
              <a:rPr lang="en-US" dirty="0" smtClean="0"/>
              <a:t>    {</a:t>
            </a:r>
          </a:p>
          <a:p>
            <a:pPr algn="l" rtl="0"/>
            <a:r>
              <a:rPr lang="en-US" dirty="0" smtClean="0"/>
              <a:t>        </a:t>
            </a:r>
            <a:r>
              <a:rPr lang="en-US" dirty="0" err="1" smtClean="0"/>
              <a:t>var</a:t>
            </a:r>
            <a:r>
              <a:rPr lang="en-US" dirty="0" smtClean="0"/>
              <a:t> s = "";</a:t>
            </a:r>
          </a:p>
          <a:p>
            <a:pPr algn="l" rtl="0"/>
            <a:r>
              <a:rPr lang="en-US" dirty="0" smtClean="0"/>
              <a:t>        for (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 algn="l" rtl="0"/>
            <a:r>
              <a:rPr lang="en-US" dirty="0" smtClean="0"/>
              <a:t>            s += a[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</a:p>
          <a:p>
            <a:pPr algn="l" rtl="0"/>
            <a:r>
              <a:rPr lang="en-US" dirty="0" smtClean="0"/>
              <a:t>        return s;</a:t>
            </a:r>
          </a:p>
          <a:p>
            <a:pPr algn="l" rtl="0"/>
            <a:r>
              <a:rPr lang="en-US" dirty="0" smtClean="0"/>
              <a:t>    }</a:t>
            </a:r>
          </a:p>
          <a:p>
            <a:pPr algn="l" rtl="0"/>
            <a:r>
              <a:rPr lang="en-US" dirty="0" smtClean="0"/>
              <a:t>    alert(join</a:t>
            </a:r>
            <a:r>
              <a:rPr lang="en-US" dirty="0"/>
              <a:t>(["</a:t>
            </a:r>
            <a:r>
              <a:rPr lang="en-US" dirty="0" err="1"/>
              <a:t>a","b","c</a:t>
            </a:r>
            <a:r>
              <a:rPr lang="en-US" dirty="0"/>
              <a:t>"]));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551828" y="401256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u="sng" dirty="0" smtClean="0"/>
              <a:t>In General: </a:t>
            </a:r>
          </a:p>
          <a:p>
            <a:pPr algn="l" rtl="0"/>
            <a:r>
              <a:rPr lang="en-US" dirty="0"/>
              <a:t>function reduce(</a:t>
            </a:r>
            <a:r>
              <a:rPr lang="en-US" dirty="0" err="1"/>
              <a:t>fn</a:t>
            </a:r>
            <a:r>
              <a:rPr lang="en-US" dirty="0"/>
              <a:t>, a, </a:t>
            </a:r>
            <a:r>
              <a:rPr lang="en-US" dirty="0" err="1"/>
              <a:t>init</a:t>
            </a:r>
            <a:r>
              <a:rPr lang="en-US" dirty="0"/>
              <a:t>)</a:t>
            </a:r>
          </a:p>
          <a:p>
            <a:pPr algn="l" rtl="0"/>
            <a:r>
              <a:rPr lang="en-US" dirty="0" smtClean="0"/>
              <a:t>{</a:t>
            </a:r>
            <a:endParaRPr lang="en-US" dirty="0"/>
          </a:p>
          <a:p>
            <a:pPr algn="l" rtl="0"/>
            <a:r>
              <a:rPr lang="en-US" dirty="0" smtClean="0"/>
              <a:t>   </a:t>
            </a:r>
            <a:r>
              <a:rPr lang="en-US" dirty="0" err="1"/>
              <a:t>var</a:t>
            </a:r>
            <a:r>
              <a:rPr lang="en-US" dirty="0"/>
              <a:t> s = </a:t>
            </a:r>
            <a:r>
              <a:rPr lang="en-US" dirty="0" err="1"/>
              <a:t>init</a:t>
            </a:r>
            <a:r>
              <a:rPr lang="en-US" dirty="0"/>
              <a:t>;</a:t>
            </a:r>
          </a:p>
          <a:p>
            <a:pPr algn="l" rtl="0"/>
            <a:r>
              <a:rPr lang="en-US" dirty="0" smtClean="0"/>
              <a:t>   </a:t>
            </a: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algn="l" rtl="0"/>
            <a:r>
              <a:rPr lang="en-US" dirty="0" smtClean="0"/>
              <a:t>        </a:t>
            </a:r>
            <a:r>
              <a:rPr lang="en-US" dirty="0"/>
              <a:t>s = </a:t>
            </a:r>
            <a:r>
              <a:rPr lang="en-US" dirty="0" err="1"/>
              <a:t>fn</a:t>
            </a:r>
            <a:r>
              <a:rPr lang="en-US" dirty="0"/>
              <a:t>( s, a[</a:t>
            </a:r>
            <a:r>
              <a:rPr lang="en-US" dirty="0" err="1"/>
              <a:t>i</a:t>
            </a:r>
            <a:r>
              <a:rPr lang="en-US" dirty="0"/>
              <a:t>] );</a:t>
            </a:r>
          </a:p>
          <a:p>
            <a:pPr algn="l" rtl="0"/>
            <a:r>
              <a:rPr lang="en-US" dirty="0" smtClean="0"/>
              <a:t>   </a:t>
            </a:r>
            <a:r>
              <a:rPr lang="en-US" dirty="0"/>
              <a:t>return s;</a:t>
            </a:r>
          </a:p>
          <a:p>
            <a:pPr algn="l" rtl="0"/>
            <a:r>
              <a:rPr lang="en-US" dirty="0" smtClean="0"/>
              <a:t>}</a:t>
            </a:r>
            <a:endParaRPr lang="he-IL" dirty="0"/>
          </a:p>
        </p:txBody>
      </p:sp>
      <p:sp>
        <p:nvSpPr>
          <p:cNvPr id="11" name="Rectangle 10"/>
          <p:cNvSpPr/>
          <p:nvPr/>
        </p:nvSpPr>
        <p:spPr>
          <a:xfrm>
            <a:off x="3906562" y="400563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function </a:t>
            </a:r>
            <a:r>
              <a:rPr lang="en-US" dirty="0"/>
              <a:t>sum(a)</a:t>
            </a:r>
          </a:p>
          <a:p>
            <a:pPr algn="l"/>
            <a:r>
              <a:rPr lang="en-US" dirty="0" smtClean="0"/>
              <a:t>{</a:t>
            </a:r>
            <a:endParaRPr lang="en-US" dirty="0"/>
          </a:p>
          <a:p>
            <a:pPr algn="l"/>
            <a:r>
              <a:rPr lang="en-US" dirty="0" smtClean="0"/>
              <a:t>   </a:t>
            </a:r>
            <a:r>
              <a:rPr lang="en-US" dirty="0"/>
              <a:t>return reduce( function(a, b){ return a + b; </a:t>
            </a:r>
            <a:r>
              <a:rPr lang="en-US" dirty="0" smtClean="0"/>
              <a:t>}, </a:t>
            </a:r>
            <a:r>
              <a:rPr lang="en-US" dirty="0"/>
              <a:t>a, 0 );</a:t>
            </a:r>
          </a:p>
          <a:p>
            <a:pPr algn="l"/>
            <a:r>
              <a:rPr lang="en-US" dirty="0" smtClean="0"/>
              <a:t>}</a:t>
            </a:r>
            <a:endParaRPr lang="en-US" dirty="0"/>
          </a:p>
          <a:p>
            <a:pPr algn="l"/>
            <a:r>
              <a:rPr lang="en-US" dirty="0" smtClean="0"/>
              <a:t>function </a:t>
            </a:r>
            <a:r>
              <a:rPr lang="en-US" dirty="0"/>
              <a:t>join(a)</a:t>
            </a:r>
          </a:p>
          <a:p>
            <a:pPr algn="l"/>
            <a:r>
              <a:rPr lang="en-US" dirty="0" smtClean="0"/>
              <a:t>{</a:t>
            </a:r>
          </a:p>
          <a:p>
            <a:pPr algn="l"/>
            <a:r>
              <a:rPr lang="en-US" dirty="0" smtClean="0"/>
              <a:t>   return reduce( function(a, b){ return a + b; }, a, </a:t>
            </a:r>
            <a:r>
              <a:rPr lang="en-US" dirty="0"/>
              <a:t>"" );</a:t>
            </a:r>
          </a:p>
          <a:p>
            <a:pPr algn="l"/>
            <a:r>
              <a:rPr lang="en-US" dirty="0" smtClean="0"/>
              <a:t>}</a:t>
            </a:r>
            <a:endParaRPr lang="he-IL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1827" y="161365"/>
            <a:ext cx="9880059" cy="722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mtClean="0"/>
              <a:t>MapReduce origin: Lisp and functional based languages</a:t>
            </a:r>
            <a:br>
              <a:rPr lang="en-US" sz="2800" smtClean="0"/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353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021205" y="331470"/>
            <a:ext cx="8149590" cy="9758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he-IL" dirty="0"/>
              <a:t>Mechanism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286000"/>
            <a:ext cx="5572125" cy="387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35492" y="1467572"/>
            <a:ext cx="8149590" cy="830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defTabSz="457200">
              <a:spcBef>
                <a:spcPct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he-IL" sz="3600" dirty="0"/>
              <a:t>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41107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8561" y="1011486"/>
            <a:ext cx="87948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Input &amp; Output:</a:t>
            </a:r>
            <a:r>
              <a:rPr lang="en-US" dirty="0"/>
              <a:t> sets of &lt;key, value&gt; </a:t>
            </a:r>
            <a:r>
              <a:rPr lang="en-US" dirty="0" smtClean="0"/>
              <a:t>pairs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Programmer writes 2 functions</a:t>
            </a:r>
            <a:r>
              <a:rPr lang="en-US" dirty="0" smtClean="0"/>
              <a:t>: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map(key, </a:t>
            </a:r>
            <a:r>
              <a:rPr lang="en-US" b="1" dirty="0" err="1"/>
              <a:t>val</a:t>
            </a:r>
            <a:r>
              <a:rPr lang="en-US" b="1" dirty="0"/>
              <a:t>) is run on each item in set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emits new-key / new-</a:t>
            </a:r>
            <a:r>
              <a:rPr lang="en-US" dirty="0" err="1"/>
              <a:t>val</a:t>
            </a:r>
            <a:r>
              <a:rPr lang="en-US" dirty="0"/>
              <a:t> pairs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Called intermediate pairs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algn="l" rtl="0"/>
            <a:r>
              <a:rPr lang="en-US" b="1" dirty="0"/>
              <a:t>reduce(key, </a:t>
            </a:r>
            <a:r>
              <a:rPr lang="en-US" b="1" dirty="0" err="1"/>
              <a:t>vals</a:t>
            </a:r>
            <a:r>
              <a:rPr lang="en-US" b="1" dirty="0"/>
              <a:t>) is run for each unique key emitted by map()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emits final output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1827" y="161365"/>
            <a:ext cx="9880059" cy="722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MapReduce Programming Model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914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6" y="975837"/>
            <a:ext cx="9427334" cy="65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26754" y="-1671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How does parallelization work?</a:t>
            </a:r>
            <a:endParaRPr lang="en-US" dirty="0"/>
          </a:p>
        </p:txBody>
      </p:sp>
      <p:sp>
        <p:nvSpPr>
          <p:cNvPr id="2" name="Oval Callout 1"/>
          <p:cNvSpPr/>
          <p:nvPr/>
        </p:nvSpPr>
        <p:spPr>
          <a:xfrm>
            <a:off x="1113184" y="702364"/>
            <a:ext cx="2782956" cy="1842053"/>
          </a:xfrm>
          <a:prstGeom prst="wedgeEllipseCallout">
            <a:avLst>
              <a:gd name="adj1" fmla="val 94741"/>
              <a:gd name="adj2" fmla="val -11310"/>
            </a:avLst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keeps </a:t>
            </a:r>
            <a:r>
              <a:rPr lang="en-US" dirty="0"/>
              <a:t>several data structures for each map and reduce task. (State, worker Id)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120233" y="914320"/>
            <a:ext cx="2779141" cy="1204517"/>
          </a:xfrm>
          <a:prstGeom prst="wedgeEllipseCallout">
            <a:avLst>
              <a:gd name="adj1" fmla="val -78752"/>
              <a:gd name="adj2" fmla="val -9548"/>
            </a:avLst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pings every worker periodically </a:t>
            </a:r>
            <a:r>
              <a:rPr lang="en-US" dirty="0" smtClean="0"/>
              <a:t>to see who failed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123820" y="4921623"/>
            <a:ext cx="2782956" cy="1842053"/>
          </a:xfrm>
          <a:prstGeom prst="wedgeEllipseCallout">
            <a:avLst>
              <a:gd name="adj1" fmla="val 48193"/>
              <a:gd name="adj2" fmla="val -51022"/>
            </a:avLst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input is divided </a:t>
            </a:r>
            <a:r>
              <a:rPr lang="en-US" dirty="0" err="1" smtClean="0"/>
              <a:t>equaly</a:t>
            </a:r>
            <a:r>
              <a:rPr lang="en-US" dirty="0" smtClean="0"/>
              <a:t> between the mappers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9883239" y="5286389"/>
            <a:ext cx="2303241" cy="1112519"/>
          </a:xfrm>
          <a:prstGeom prst="wedgeEllipseCallout">
            <a:avLst>
              <a:gd name="adj1" fmla="val -170160"/>
              <a:gd name="adj2" fmla="val -1592"/>
            </a:avLst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Sort/Shuffle is determined</a:t>
            </a:r>
            <a:br>
              <a:rPr lang="en-US" dirty="0"/>
            </a:br>
            <a:r>
              <a:rPr lang="en-US" dirty="0"/>
              <a:t> by the </a:t>
            </a:r>
            <a:r>
              <a:rPr lang="en-US" dirty="0" smtClean="0"/>
              <a:t>key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8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9" grpId="0" animBg="1"/>
      <p:bldP spid="9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8562" y="1011486"/>
            <a:ext cx="922596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/>
              <a:t>Make all your programs into MapReduce algorithms</a:t>
            </a:r>
            <a:r>
              <a:rPr lang="en-US" sz="2400" dirty="0" smtClean="0"/>
              <a:t>…</a:t>
            </a:r>
          </a:p>
          <a:p>
            <a:pPr marL="342900" indent="-342900" algn="l" rtl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Can we really </a:t>
            </a:r>
            <a:r>
              <a:rPr lang="en-US" sz="2400" dirty="0" smtClean="0">
                <a:solidFill>
                  <a:prstClr val="black"/>
                </a:solidFill>
              </a:rPr>
              <a:t>make </a:t>
            </a:r>
            <a:r>
              <a:rPr lang="en-US" sz="2400" b="1" i="1" dirty="0" smtClean="0">
                <a:solidFill>
                  <a:prstClr val="black"/>
                </a:solidFill>
              </a:rPr>
              <a:t>any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program </a:t>
            </a:r>
            <a:r>
              <a:rPr lang="en-US" sz="2400" dirty="0" smtClean="0">
                <a:solidFill>
                  <a:prstClr val="black"/>
                </a:solidFill>
              </a:rPr>
              <a:t>this way?</a:t>
            </a:r>
          </a:p>
          <a:p>
            <a:pPr algn="l" rtl="0"/>
            <a:endParaRPr lang="en-US" sz="2400" dirty="0" smtClean="0">
              <a:solidFill>
                <a:prstClr val="black"/>
              </a:solidFill>
            </a:endParaRPr>
          </a:p>
          <a:p>
            <a:pPr algn="ctr" rtl="0"/>
            <a:r>
              <a:rPr lang="en-US" sz="2400" dirty="0" smtClean="0">
                <a:solidFill>
                  <a:prstClr val="black"/>
                </a:solidFill>
              </a:rPr>
              <a:t>MapReduce </a:t>
            </a:r>
            <a:r>
              <a:rPr lang="en-US" sz="2400" dirty="0">
                <a:solidFill>
                  <a:prstClr val="black"/>
                </a:solidFill>
              </a:rPr>
              <a:t>is </a:t>
            </a:r>
            <a:r>
              <a:rPr lang="en-US" sz="2400" dirty="0" smtClean="0">
                <a:solidFill>
                  <a:prstClr val="black"/>
                </a:solidFill>
              </a:rPr>
              <a:t>Turing complete</a:t>
            </a:r>
            <a:endParaRPr lang="en-US" sz="2400" dirty="0">
              <a:solidFill>
                <a:prstClr val="black"/>
              </a:solidFill>
            </a:endParaRPr>
          </a:p>
          <a:p>
            <a:pPr algn="l" rtl="0"/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1827" y="161365"/>
            <a:ext cx="9880059" cy="722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All you have to do </a:t>
            </a:r>
            <a:r>
              <a:rPr lang="en-US" sz="2800" dirty="0" smtClean="0"/>
              <a:t>now…</a:t>
            </a:r>
            <a:br>
              <a:rPr lang="en-US" sz="2800" dirty="0" smtClean="0"/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851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Mapreduce overview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96" y="1812727"/>
            <a:ext cx="601302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"/>
          <p:cNvSpPr>
            <a:spLocks/>
          </p:cNvSpPr>
          <p:nvPr/>
        </p:nvSpPr>
        <p:spPr bwMode="auto">
          <a:xfrm>
            <a:off x="4006453" y="1759148"/>
            <a:ext cx="1366242" cy="4830961"/>
          </a:xfrm>
          <a:prstGeom prst="roundRect">
            <a:avLst>
              <a:gd name="adj" fmla="val 9801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l" eaLnBrk="1" hangingPunct="1"/>
            <a:r>
              <a:rPr lang="en-US" altLang="he-IL" sz="22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-65" charset="0"/>
                <a:ea typeface="MS PGothic" panose="020B0600070205080204" pitchFamily="34" charset="-128"/>
                <a:sym typeface="Palatino" pitchFamily="-65" charset="0"/>
              </a:rPr>
              <a:t>Map</a:t>
            </a: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5720953" y="1768078"/>
            <a:ext cx="1875234" cy="4830961"/>
          </a:xfrm>
          <a:prstGeom prst="roundRect">
            <a:avLst>
              <a:gd name="adj" fmla="val 7139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l" eaLnBrk="1" hangingPunct="1"/>
            <a:r>
              <a:rPr lang="en-US" altLang="he-IL" sz="22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-65" charset="0"/>
                <a:ea typeface="MS PGothic" panose="020B0600070205080204" pitchFamily="34" charset="-128"/>
                <a:sym typeface="Palatino" pitchFamily="-65" charset="0"/>
              </a:rPr>
              <a:t>Shuffle/Sort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7765852" y="3125391"/>
            <a:ext cx="1875234" cy="3464719"/>
          </a:xfrm>
          <a:prstGeom prst="roundRect">
            <a:avLst>
              <a:gd name="adj" fmla="val 7139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l" eaLnBrk="1" hangingPunct="1"/>
            <a:r>
              <a:rPr lang="en-US" altLang="he-IL" sz="225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-65" charset="0"/>
                <a:ea typeface="MS PGothic" panose="020B0600070205080204" pitchFamily="34" charset="-128"/>
                <a:sym typeface="Palatino" pitchFamily="-65" charset="0"/>
              </a:rPr>
              <a:t>Reduce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99734" y="377769"/>
            <a:ext cx="4857894" cy="2543458"/>
            <a:chOff x="4899734" y="377769"/>
            <a:chExt cx="4857894" cy="2543458"/>
          </a:xfrm>
        </p:grpSpPr>
        <p:sp>
          <p:nvSpPr>
            <p:cNvPr id="3" name="Curved Up Arrow 2"/>
            <p:cNvSpPr/>
            <p:nvPr/>
          </p:nvSpPr>
          <p:spPr>
            <a:xfrm rot="12577934">
              <a:off x="4899734" y="377769"/>
              <a:ext cx="4857894" cy="254345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8244283">
              <a:off x="4992465" y="1048822"/>
              <a:ext cx="110871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Iteration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06453" y="1059984"/>
            <a:ext cx="6866964" cy="4928692"/>
            <a:chOff x="4006453" y="1059984"/>
            <a:chExt cx="6866964" cy="4928692"/>
          </a:xfrm>
        </p:grpSpPr>
        <p:sp>
          <p:nvSpPr>
            <p:cNvPr id="6" name="TextBox 5"/>
            <p:cNvSpPr txBox="1"/>
            <p:nvPr/>
          </p:nvSpPr>
          <p:spPr>
            <a:xfrm>
              <a:off x="4006453" y="1059984"/>
              <a:ext cx="68669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Sort/Shuffle is determined by the key</a:t>
              </a:r>
              <a:endParaRPr lang="he-IL" sz="2800" b="1" dirty="0" smtClean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083291" y="1742562"/>
              <a:ext cx="927067" cy="4246114"/>
            </a:xfrm>
            <a:prstGeom prst="rect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503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altLang="he-IL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he-IL" smtClean="0"/>
          </a:p>
        </p:txBody>
      </p:sp>
      <p:pic>
        <p:nvPicPr>
          <p:cNvPr id="39939" name="Picture 3" descr="Screen shot 2013-02-04 at 6.2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19" y="385863"/>
            <a:ext cx="8126016" cy="59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8561" y="1011486"/>
            <a:ext cx="87948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Input consists of </a:t>
            </a:r>
            <a:r>
              <a:rPr lang="en-US" sz="2400" dirty="0" smtClean="0"/>
              <a:t>(line number, </a:t>
            </a:r>
            <a:r>
              <a:rPr lang="en-US" sz="2400" dirty="0"/>
              <a:t>contents) pairs</a:t>
            </a:r>
          </a:p>
          <a:p>
            <a:pPr algn="l" rtl="0"/>
            <a:endParaRPr lang="en-US" sz="24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map(key=line number, </a:t>
            </a:r>
            <a:r>
              <a:rPr lang="en-US" sz="2400" dirty="0" err="1"/>
              <a:t>val</a:t>
            </a:r>
            <a:r>
              <a:rPr lang="en-US" sz="2400" dirty="0"/>
              <a:t>=contents</a:t>
            </a:r>
            <a:r>
              <a:rPr lang="en-US" sz="2400" dirty="0" smtClean="0"/>
              <a:t>):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each word w in contents, emit (w, “1”)</a:t>
            </a:r>
          </a:p>
          <a:p>
            <a:pPr algn="l" rtl="0"/>
            <a:endParaRPr lang="en-US" sz="24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reduce(key=word, </a:t>
            </a:r>
            <a:r>
              <a:rPr lang="en-US" sz="2400" dirty="0" smtClean="0"/>
              <a:t>values=“1”’s list):</a:t>
            </a:r>
            <a:endParaRPr lang="en-US" sz="2400" dirty="0"/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Sum </a:t>
            </a:r>
            <a:r>
              <a:rPr lang="en-US" sz="2400" dirty="0"/>
              <a:t>all “1”s in values </a:t>
            </a:r>
            <a:r>
              <a:rPr lang="en-US" sz="2400" dirty="0" smtClean="0"/>
              <a:t>list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Emit </a:t>
            </a:r>
            <a:r>
              <a:rPr lang="en-US" sz="2400" dirty="0"/>
              <a:t>result “(word, sum)”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1827" y="161365"/>
            <a:ext cx="9880059" cy="722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MapReduce Programming Model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2598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4" descr="Screen shot 2013-02-04 at 6.27.0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6" t="990" r="-259" b="76102"/>
          <a:stretch/>
        </p:blipFill>
        <p:spPr>
          <a:xfrm>
            <a:off x="1388370" y="2281122"/>
            <a:ext cx="8191872" cy="1363600"/>
          </a:xfrm>
        </p:spPr>
      </p:pic>
    </p:spTree>
    <p:extLst>
      <p:ext uri="{BB962C8B-B14F-4D97-AF65-F5344CB8AC3E}">
        <p14:creationId xmlns:p14="http://schemas.microsoft.com/office/powerpoint/2010/main" val="2891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4" descr="Screen shot 2013-02-04 at 6.27.0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6" t="23898" r="56031"/>
          <a:stretch/>
        </p:blipFill>
        <p:spPr>
          <a:xfrm>
            <a:off x="2277013" y="1146220"/>
            <a:ext cx="3823342" cy="4529994"/>
          </a:xfrm>
        </p:spPr>
      </p:pic>
      <p:grpSp>
        <p:nvGrpSpPr>
          <p:cNvPr id="12" name="Group 11"/>
          <p:cNvGrpSpPr/>
          <p:nvPr/>
        </p:nvGrpSpPr>
        <p:grpSpPr>
          <a:xfrm>
            <a:off x="543059" y="4128258"/>
            <a:ext cx="1996227" cy="1343577"/>
            <a:chOff x="5061396" y="4680367"/>
            <a:chExt cx="1996227" cy="1343577"/>
          </a:xfrm>
        </p:grpSpPr>
        <p:sp>
          <p:nvSpPr>
            <p:cNvPr id="13" name="Oval 12"/>
            <p:cNvSpPr/>
            <p:nvPr/>
          </p:nvSpPr>
          <p:spPr>
            <a:xfrm>
              <a:off x="5927677" y="4680367"/>
              <a:ext cx="1129946" cy="53557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 flipH="1">
              <a:off x="5512158" y="5137511"/>
              <a:ext cx="580996" cy="5387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061396" y="5685724"/>
              <a:ext cx="901523" cy="338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Key</a:t>
              </a:r>
              <a:endParaRPr lang="he-IL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39286" y="4062942"/>
            <a:ext cx="2522110" cy="1460408"/>
            <a:chOff x="7057623" y="4615051"/>
            <a:chExt cx="2522110" cy="1460408"/>
          </a:xfrm>
        </p:grpSpPr>
        <p:sp>
          <p:nvSpPr>
            <p:cNvPr id="17" name="Oval 16"/>
            <p:cNvSpPr/>
            <p:nvPr/>
          </p:nvSpPr>
          <p:spPr>
            <a:xfrm>
              <a:off x="7339914" y="4615051"/>
              <a:ext cx="2239819" cy="53557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 flipH="1">
              <a:off x="7532634" y="5072195"/>
              <a:ext cx="135294" cy="582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057623" y="5737239"/>
              <a:ext cx="901523" cy="338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Value</a:t>
              </a:r>
              <a:endParaRPr lang="he-IL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80160" y="1953555"/>
            <a:ext cx="12591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Line1</a:t>
            </a:r>
            <a:endParaRPr lang="he-IL" sz="28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409340" y="3019216"/>
            <a:ext cx="11299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Line2</a:t>
            </a:r>
            <a:endParaRPr lang="he-IL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280160" y="4128257"/>
            <a:ext cx="1217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Line3</a:t>
            </a:r>
            <a:endParaRPr lang="he-IL" sz="2800" b="1" dirty="0" smtClean="0"/>
          </a:p>
        </p:txBody>
      </p:sp>
      <p:pic>
        <p:nvPicPr>
          <p:cNvPr id="25" name="Content Placeholder 4" descr="Screen shot 2013-02-04 at 6.27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2" t="23898" r="14323"/>
          <a:stretch/>
        </p:blipFill>
        <p:spPr>
          <a:xfrm>
            <a:off x="6644919" y="1146220"/>
            <a:ext cx="3127972" cy="452999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16595" y="4919727"/>
            <a:ext cx="1996227" cy="1104215"/>
            <a:chOff x="5061396" y="4919729"/>
            <a:chExt cx="1996227" cy="1104215"/>
          </a:xfrm>
        </p:grpSpPr>
        <p:sp>
          <p:nvSpPr>
            <p:cNvPr id="2" name="Oval 1"/>
            <p:cNvSpPr/>
            <p:nvPr/>
          </p:nvSpPr>
          <p:spPr>
            <a:xfrm>
              <a:off x="6452315" y="4919729"/>
              <a:ext cx="605308" cy="29621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 flipH="1">
              <a:off x="5512158" y="5172564"/>
              <a:ext cx="1028802" cy="5036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061396" y="5685724"/>
              <a:ext cx="901523" cy="338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Key</a:t>
              </a:r>
              <a:endParaRPr lang="he-IL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12822" y="4919726"/>
            <a:ext cx="1981200" cy="1155731"/>
            <a:chOff x="7057623" y="4919728"/>
            <a:chExt cx="1981200" cy="1155731"/>
          </a:xfrm>
        </p:grpSpPr>
        <p:sp>
          <p:nvSpPr>
            <p:cNvPr id="4" name="Oval 3"/>
            <p:cNvSpPr/>
            <p:nvPr/>
          </p:nvSpPr>
          <p:spPr>
            <a:xfrm>
              <a:off x="8433515" y="4919728"/>
              <a:ext cx="605308" cy="29621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" name="Straight Arrow Connector 6"/>
            <p:cNvCxnSpPr>
              <a:stCxn id="4" idx="3"/>
            </p:cNvCxnSpPr>
            <p:nvPr/>
          </p:nvCxnSpPr>
          <p:spPr>
            <a:xfrm flipH="1">
              <a:off x="7532632" y="5172563"/>
              <a:ext cx="989528" cy="5470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057623" y="5737239"/>
              <a:ext cx="901523" cy="338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Value</a:t>
              </a:r>
              <a:endParaRPr lang="he-IL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5967357" y="4128257"/>
            <a:ext cx="812266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67357" y="4376057"/>
            <a:ext cx="786140" cy="522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15437" y="4598519"/>
            <a:ext cx="864186" cy="1824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962" name="Straight Arrow Connector 40961"/>
          <p:cNvCxnSpPr/>
          <p:nvPr/>
        </p:nvCxnSpPr>
        <p:spPr>
          <a:xfrm>
            <a:off x="5940544" y="4709192"/>
            <a:ext cx="812953" cy="39297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642" y="2121196"/>
            <a:ext cx="10341735" cy="1646302"/>
          </a:xfrm>
        </p:spPr>
        <p:txBody>
          <a:bodyPr/>
          <a:lstStyle/>
          <a:p>
            <a:pPr algn="ctr"/>
            <a:r>
              <a:rPr lang="en-US" dirty="0"/>
              <a:t>First topic:</a:t>
            </a:r>
            <a:br>
              <a:rPr lang="en-US" dirty="0"/>
            </a:br>
            <a:r>
              <a:rPr lang="en-US" dirty="0"/>
              <a:t>What is MapReduce</a:t>
            </a:r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But first…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7069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Screen shot 2013-02-04 at 6.27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6"/>
          <a:stretch/>
        </p:blipFill>
        <p:spPr bwMode="auto">
          <a:xfrm>
            <a:off x="819001" y="2160589"/>
            <a:ext cx="8867180" cy="170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9565" y="3475879"/>
            <a:ext cx="239864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Shuffle)</a:t>
            </a:r>
            <a:endParaRPr lang="he-I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he-IL" smtClean="0"/>
          </a:p>
        </p:txBody>
      </p:sp>
      <p:pic>
        <p:nvPicPr>
          <p:cNvPr id="41986" name="Picture 3" descr="Screen shot 2013-02-04 at 6.27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5"/>
          <a:stretch/>
        </p:blipFill>
        <p:spPr bwMode="auto">
          <a:xfrm>
            <a:off x="677334" y="888353"/>
            <a:ext cx="8867180" cy="51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88583" y="5523346"/>
            <a:ext cx="1363704" cy="1143749"/>
            <a:chOff x="588583" y="5523346"/>
            <a:chExt cx="1363704" cy="1143749"/>
          </a:xfrm>
        </p:grpSpPr>
        <p:sp>
          <p:nvSpPr>
            <p:cNvPr id="5" name="Oval 4"/>
            <p:cNvSpPr/>
            <p:nvPr/>
          </p:nvSpPr>
          <p:spPr>
            <a:xfrm>
              <a:off x="1346979" y="5523346"/>
              <a:ext cx="605308" cy="29621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Straight Arrow Connector 5"/>
            <p:cNvCxnSpPr>
              <a:stCxn id="5" idx="4"/>
              <a:endCxn id="7" idx="0"/>
            </p:cNvCxnSpPr>
            <p:nvPr/>
          </p:nvCxnSpPr>
          <p:spPr>
            <a:xfrm flipH="1">
              <a:off x="1039345" y="5819561"/>
              <a:ext cx="610288" cy="5093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88583" y="6328875"/>
              <a:ext cx="901523" cy="338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Key</a:t>
              </a:r>
              <a:endParaRPr lang="he-IL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1246" y="5529010"/>
            <a:ext cx="901523" cy="1155757"/>
            <a:chOff x="3271246" y="5529010"/>
            <a:chExt cx="901523" cy="1155757"/>
          </a:xfrm>
        </p:grpSpPr>
        <p:sp>
          <p:nvSpPr>
            <p:cNvPr id="9" name="Oval 8"/>
            <p:cNvSpPr/>
            <p:nvPr/>
          </p:nvSpPr>
          <p:spPr>
            <a:xfrm>
              <a:off x="3271246" y="5529010"/>
              <a:ext cx="605308" cy="29621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Straight Arrow Connector 9"/>
            <p:cNvCxnSpPr>
              <a:endCxn id="11" idx="0"/>
            </p:cNvCxnSpPr>
            <p:nvPr/>
          </p:nvCxnSpPr>
          <p:spPr>
            <a:xfrm>
              <a:off x="3573900" y="5819561"/>
              <a:ext cx="148108" cy="5269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271246" y="6346547"/>
              <a:ext cx="901523" cy="338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Value</a:t>
              </a:r>
              <a:endParaRPr lang="he-IL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876554" y="1504593"/>
            <a:ext cx="2219446" cy="19408"/>
          </a:xfrm>
          <a:prstGeom prst="straightConnector1">
            <a:avLst/>
          </a:prstGeom>
          <a:ln w="508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6554" y="1944452"/>
            <a:ext cx="2130351" cy="257127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22007" y="1873076"/>
            <a:ext cx="2373993" cy="68097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10309" y="2326840"/>
            <a:ext cx="2096596" cy="149944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76554" y="3047291"/>
            <a:ext cx="2219446" cy="5854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787459" y="3382683"/>
            <a:ext cx="2308541" cy="7694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83024" y="3839691"/>
            <a:ext cx="2223881" cy="67603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43827" y="4228217"/>
            <a:ext cx="2163078" cy="70204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22007" y="4915916"/>
            <a:ext cx="2169342" cy="39695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49470" y="5312873"/>
            <a:ext cx="2169342" cy="39695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56653" y="4172108"/>
            <a:ext cx="2050252" cy="144820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40285" y="813868"/>
            <a:ext cx="27877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Sorting Algorithm</a:t>
            </a:r>
            <a:endParaRPr lang="he-I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209497" y="5531595"/>
            <a:ext cx="1363704" cy="1143749"/>
            <a:chOff x="588583" y="5523346"/>
            <a:chExt cx="1363704" cy="1143749"/>
          </a:xfrm>
        </p:grpSpPr>
        <p:sp>
          <p:nvSpPr>
            <p:cNvPr id="46" name="Oval 45"/>
            <p:cNvSpPr/>
            <p:nvPr/>
          </p:nvSpPr>
          <p:spPr>
            <a:xfrm>
              <a:off x="1346979" y="5523346"/>
              <a:ext cx="605308" cy="29621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7" name="Straight Arrow Connector 46"/>
            <p:cNvCxnSpPr>
              <a:stCxn id="46" idx="4"/>
              <a:endCxn id="48" idx="0"/>
            </p:cNvCxnSpPr>
            <p:nvPr/>
          </p:nvCxnSpPr>
          <p:spPr>
            <a:xfrm flipH="1">
              <a:off x="1039345" y="5819561"/>
              <a:ext cx="610288" cy="5093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88583" y="6328875"/>
              <a:ext cx="901523" cy="338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Key</a:t>
              </a:r>
              <a:endParaRPr lang="he-IL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01692" y="5537259"/>
            <a:ext cx="1791992" cy="1155757"/>
            <a:chOff x="2380778" y="5529010"/>
            <a:chExt cx="1791992" cy="1155757"/>
          </a:xfrm>
        </p:grpSpPr>
        <p:sp>
          <p:nvSpPr>
            <p:cNvPr id="50" name="Oval 49"/>
            <p:cNvSpPr/>
            <p:nvPr/>
          </p:nvSpPr>
          <p:spPr>
            <a:xfrm>
              <a:off x="3271246" y="5529010"/>
              <a:ext cx="605308" cy="29621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1" name="Straight Arrow Connector 50"/>
            <p:cNvCxnSpPr>
              <a:endCxn id="52" idx="0"/>
            </p:cNvCxnSpPr>
            <p:nvPr/>
          </p:nvCxnSpPr>
          <p:spPr>
            <a:xfrm flipH="1">
              <a:off x="3276774" y="5819561"/>
              <a:ext cx="297126" cy="5269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380778" y="6346547"/>
              <a:ext cx="1791992" cy="338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List of Values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4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he-IL" smtClean="0"/>
          </a:p>
        </p:txBody>
      </p:sp>
      <p:pic>
        <p:nvPicPr>
          <p:cNvPr id="43010" name="Picture 4" descr="Screen shot 2013-02-04 at 6.27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9"/>
          <a:stretch/>
        </p:blipFill>
        <p:spPr bwMode="auto">
          <a:xfrm>
            <a:off x="1086118" y="2160589"/>
            <a:ext cx="8722072" cy="168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3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he-IL" smtClean="0"/>
          </a:p>
        </p:txBody>
      </p:sp>
      <p:pic>
        <p:nvPicPr>
          <p:cNvPr id="43010" name="Picture 4" descr="Screen shot 2013-02-04 at 6.27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25540" r="10716"/>
          <a:stretch/>
        </p:blipFill>
        <p:spPr bwMode="auto">
          <a:xfrm>
            <a:off x="1855772" y="347729"/>
            <a:ext cx="7547019" cy="51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3361" y="347729"/>
            <a:ext cx="29997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Algorithm</a:t>
            </a:r>
            <a:endParaRPr lang="he-I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25" idx="1"/>
          </p:cNvCxnSpPr>
          <p:nvPr/>
        </p:nvCxnSpPr>
        <p:spPr>
          <a:xfrm flipV="1">
            <a:off x="4689566" y="986375"/>
            <a:ext cx="2155371" cy="221409"/>
          </a:xfrm>
          <a:prstGeom prst="straightConnector1">
            <a:avLst/>
          </a:prstGeom>
          <a:ln w="508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8" idx="1"/>
          </p:cNvCxnSpPr>
          <p:nvPr/>
        </p:nvCxnSpPr>
        <p:spPr>
          <a:xfrm flipV="1">
            <a:off x="4712214" y="1771762"/>
            <a:ext cx="2021860" cy="55803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07122" y="2173228"/>
            <a:ext cx="2026952" cy="1071511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07731" y="1406783"/>
            <a:ext cx="2337206" cy="37761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30378" y="2452440"/>
            <a:ext cx="2247238" cy="156855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07731" y="2876364"/>
            <a:ext cx="2226343" cy="157563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53026" y="3676940"/>
            <a:ext cx="2201943" cy="155011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07731" y="3244739"/>
            <a:ext cx="2226343" cy="1617341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4530378" y="870949"/>
            <a:ext cx="159188" cy="673670"/>
          </a:xfrm>
          <a:prstGeom prst="rightBrace">
            <a:avLst/>
          </a:prstGeom>
          <a:ln w="508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ight Brace 27"/>
          <p:cNvSpPr/>
          <p:nvPr/>
        </p:nvSpPr>
        <p:spPr>
          <a:xfrm>
            <a:off x="4553026" y="1992959"/>
            <a:ext cx="159188" cy="673670"/>
          </a:xfrm>
          <a:prstGeom prst="rightBrace">
            <a:avLst/>
          </a:prstGeom>
          <a:ln w="508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ight Brace 28"/>
          <p:cNvSpPr/>
          <p:nvPr/>
        </p:nvSpPr>
        <p:spPr>
          <a:xfrm>
            <a:off x="4579891" y="2787169"/>
            <a:ext cx="109675" cy="1027435"/>
          </a:xfrm>
          <a:prstGeom prst="rightBrace">
            <a:avLst/>
          </a:prstGeom>
          <a:ln w="508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39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pPr algn="ctr" eaLnBrk="1" hangingPunct="1"/>
            <a:r>
              <a:rPr lang="en-US" altLang="he-IL" dirty="0" smtClean="0"/>
              <a:t>Combiners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13657" y="1142999"/>
            <a:ext cx="10972800" cy="533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0409" algn="l" rtl="0"/>
            <a:r>
              <a:rPr lang="en-US" altLang="he-IL" sz="2400" dirty="0" smtClean="0"/>
              <a:t>Sits between the map and the shuffle</a:t>
            </a:r>
          </a:p>
          <a:p>
            <a:pPr marL="892937" lvl="1" algn="l" rtl="0"/>
            <a:r>
              <a:rPr lang="en-US" altLang="he-IL" sz="2000" dirty="0" smtClean="0"/>
              <a:t>Do some of the reducing while you</a:t>
            </a:r>
            <a:r>
              <a:rPr lang="ja-JP" altLang="en-US" sz="2000" dirty="0" smtClean="0">
                <a:latin typeface="Arial" panose="020B0604020202020204" pitchFamily="34" charset="0"/>
              </a:rPr>
              <a:t>’</a:t>
            </a:r>
            <a:r>
              <a:rPr lang="en-US" altLang="ja-JP" sz="2000" dirty="0" smtClean="0"/>
              <a:t>re waiting for other stuff to happen</a:t>
            </a:r>
          </a:p>
          <a:p>
            <a:pPr marL="892937" lvl="1" algn="l" rtl="0"/>
            <a:r>
              <a:rPr lang="en-US" altLang="he-IL" sz="2000" dirty="0" smtClean="0"/>
              <a:t>Avoid moving all of that data over the network</a:t>
            </a:r>
          </a:p>
          <a:p>
            <a:pPr marL="892937" lvl="1" algn="l" rtl="0"/>
            <a:endParaRPr lang="en-US" altLang="he-IL" sz="2000" dirty="0" smtClean="0"/>
          </a:p>
          <a:p>
            <a:pPr marL="580409" algn="l" rtl="0"/>
            <a:r>
              <a:rPr lang="en-US" altLang="he-IL" sz="2400" dirty="0" smtClean="0"/>
              <a:t>Only applicable when </a:t>
            </a:r>
          </a:p>
          <a:p>
            <a:pPr marL="892937" lvl="1" algn="l" rtl="0"/>
            <a:r>
              <a:rPr lang="en-US" altLang="he-IL" sz="2000" dirty="0" smtClean="0"/>
              <a:t>order of reduce values </a:t>
            </a:r>
            <a:r>
              <a:rPr lang="en-US" altLang="he-IL" sz="2000" dirty="0" err="1" smtClean="0"/>
              <a:t>doesn</a:t>
            </a:r>
            <a:r>
              <a:rPr lang="ja-JP" altLang="en-US" sz="2000" dirty="0" smtClean="0">
                <a:latin typeface="Arial" panose="020B0604020202020204" pitchFamily="34" charset="0"/>
              </a:rPr>
              <a:t>’</a:t>
            </a:r>
            <a:r>
              <a:rPr lang="en-US" altLang="ja-JP" sz="2000" dirty="0" smtClean="0"/>
              <a:t>t matter </a:t>
            </a:r>
          </a:p>
          <a:p>
            <a:pPr marL="892937" lvl="1" algn="l" rtl="0"/>
            <a:r>
              <a:rPr lang="en-US" altLang="he-IL" sz="2000" dirty="0" smtClean="0"/>
              <a:t>effect is cumulative </a:t>
            </a:r>
          </a:p>
          <a:p>
            <a:pPr marL="892937" lvl="1" algn="l" rtl="0"/>
            <a:endParaRPr lang="en-US" altLang="he-IL" sz="2000" dirty="0" smtClean="0"/>
          </a:p>
          <a:p>
            <a:pPr marL="580409" algn="l" rtl="0"/>
            <a:r>
              <a:rPr lang="en-US" altLang="he-IL" sz="2400" dirty="0"/>
              <a:t>Often the combiner is the reducer.</a:t>
            </a:r>
          </a:p>
          <a:p>
            <a:pPr marL="892937" lvl="1" algn="l" rtl="0"/>
            <a:r>
              <a:rPr lang="en-US" altLang="he-IL" sz="2000" dirty="0"/>
              <a:t>like for word count</a:t>
            </a:r>
          </a:p>
          <a:p>
            <a:pPr marL="892937" lvl="1" algn="l" rtl="0"/>
            <a:r>
              <a:rPr lang="en-US" altLang="he-IL" sz="2000" dirty="0"/>
              <a:t>but not always</a:t>
            </a:r>
          </a:p>
          <a:p>
            <a:pPr marL="892937" lvl="1" algn="l" rtl="0"/>
            <a:endParaRPr lang="en-US" alt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32774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pPr algn="ctr"/>
            <a:r>
              <a:rPr lang="en-US" altLang="zh-CN" dirty="0">
                <a:ea typeface="SimSun" panose="02010600030101010101" pitchFamily="2" charset="-122"/>
              </a:rPr>
              <a:t>Advantages of MapReduce</a:t>
            </a:r>
            <a:endParaRPr lang="en-US" altLang="he-IL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88571" y="1348332"/>
            <a:ext cx="76962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marL="363538" indent="-363538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90000"/>
              <a:buFont typeface="Wingdings" pitchFamily="2" charset="2"/>
              <a:buChar char=""/>
              <a:defRPr sz="2000">
                <a:solidFill>
                  <a:srgbClr val="402000"/>
                </a:solidFill>
                <a:latin typeface="+mn-lt"/>
                <a:ea typeface="+mn-ea"/>
                <a:cs typeface="+mn-cs"/>
              </a:defRPr>
            </a:lvl1pPr>
            <a:lvl2pPr marL="787400" indent="-301625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100000"/>
              <a:buFont typeface="Arial" pitchFamily="34" charset="0"/>
              <a:buChar char="–"/>
              <a:defRPr sz="2000">
                <a:solidFill>
                  <a:srgbClr val="402000"/>
                </a:solidFill>
                <a:latin typeface="+mn-lt"/>
              </a:defRPr>
            </a:lvl2pPr>
            <a:lvl3pPr marL="1212850" indent="-242888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100000"/>
              <a:buFont typeface="Arial" pitchFamily="34" charset="0"/>
              <a:buChar char="•"/>
              <a:defRPr sz="2000">
                <a:solidFill>
                  <a:srgbClr val="402000"/>
                </a:solidFill>
                <a:latin typeface="+mn-lt"/>
              </a:defRPr>
            </a:lvl3pPr>
            <a:lvl4pPr marL="1698625" indent="-241300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100000"/>
              <a:buFont typeface="Arial" pitchFamily="34" charset="0"/>
              <a:buChar char="–"/>
              <a:defRPr sz="2000">
                <a:solidFill>
                  <a:srgbClr val="402000"/>
                </a:solidFill>
                <a:latin typeface="+mn-lt"/>
              </a:defRPr>
            </a:lvl4pPr>
            <a:lvl5pPr marL="2184400" indent="-242888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100000"/>
              <a:buFont typeface="Arial" pitchFamily="34" charset="0"/>
              <a:buChar char="»"/>
              <a:defRPr sz="2000">
                <a:solidFill>
                  <a:srgbClr val="402000"/>
                </a:solidFill>
                <a:latin typeface="+mn-lt"/>
              </a:defRPr>
            </a:lvl5pPr>
            <a:lvl6pPr marL="2641600" indent="-242888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100000"/>
              <a:buFont typeface="Arial" charset="0"/>
              <a:buChar char="»"/>
              <a:defRPr sz="2000">
                <a:solidFill>
                  <a:srgbClr val="402000"/>
                </a:solidFill>
                <a:latin typeface="+mn-lt"/>
              </a:defRPr>
            </a:lvl6pPr>
            <a:lvl7pPr marL="3098800" indent="-242888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100000"/>
              <a:buFont typeface="Arial" charset="0"/>
              <a:buChar char="»"/>
              <a:defRPr sz="2000">
                <a:solidFill>
                  <a:srgbClr val="402000"/>
                </a:solidFill>
                <a:latin typeface="+mn-lt"/>
              </a:defRPr>
            </a:lvl7pPr>
            <a:lvl8pPr marL="3556000" indent="-242888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100000"/>
              <a:buFont typeface="Arial" charset="0"/>
              <a:buChar char="»"/>
              <a:defRPr sz="2000">
                <a:solidFill>
                  <a:srgbClr val="402000"/>
                </a:solidFill>
                <a:latin typeface="+mn-lt"/>
              </a:defRPr>
            </a:lvl8pPr>
            <a:lvl9pPr marL="4013200" indent="-242888" algn="l" defTabSz="449263" rtl="0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CE9964"/>
              </a:buClr>
              <a:buSzPct val="100000"/>
              <a:buFont typeface="Arial" charset="0"/>
              <a:buChar char="»"/>
              <a:defRPr sz="2000">
                <a:solidFill>
                  <a:srgbClr val="402000"/>
                </a:solidFill>
                <a:latin typeface="+mn-lt"/>
              </a:defRPr>
            </a:lvl9pPr>
          </a:lstStyle>
          <a:p>
            <a:pPr marL="381000" marR="0" lvl="0" indent="-381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Simple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:  one only needs to define two functions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no need to worry about how the data is stored, distributed and how the operations are scheduled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64759" y="2572295"/>
            <a:ext cx="7696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200" tIns="48600" rIns="97200" bIns="48600"/>
          <a:lstStyle>
            <a:lvl1pPr marL="381000" indent="-3810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38200" indent="-3810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>
                <a:solidFill>
                  <a:srgbClr val="3333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scalability</a:t>
            </a:r>
            <a:r>
              <a:rPr lang="en-US" altLang="zh-CN" sz="2000">
                <a:solidFill>
                  <a:srgbClr val="402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:  a large number of </a:t>
            </a:r>
            <a:r>
              <a:rPr lang="en-US" altLang="zh-CN" sz="2000">
                <a:solidFill>
                  <a:srgbClr val="402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low end machines</a:t>
            </a:r>
          </a:p>
          <a:p>
            <a:pPr lvl="1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26269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scale out </a:t>
            </a:r>
            <a:r>
              <a:rPr lang="en-US" altLang="zh-CN" sz="2000">
                <a:solidFill>
                  <a:srgbClr val="402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(</a:t>
            </a:r>
            <a:r>
              <a:rPr lang="en-US" altLang="zh-CN" sz="2000">
                <a:solidFill>
                  <a:srgbClr val="26269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scale horizontally</a:t>
            </a:r>
            <a:r>
              <a:rPr lang="en-US" altLang="zh-CN" sz="2000">
                <a:solidFill>
                  <a:srgbClr val="402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): adding a new computer to a distributed software application; lost-cost “commodity”</a:t>
            </a:r>
          </a:p>
          <a:p>
            <a:pPr lvl="1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402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scale up (scale vertically): upgrade, add (costly) resources to a single node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74284" y="5021808"/>
            <a:ext cx="7696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200" tIns="48600" rIns="97200" bIns="48600"/>
          <a:lstStyle>
            <a:lvl1pPr marL="381000" indent="-3810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>
                <a:solidFill>
                  <a:srgbClr val="3333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flexibility</a:t>
            </a:r>
            <a:r>
              <a:rPr lang="en-US" altLang="zh-CN" sz="2000">
                <a:solidFill>
                  <a:srgbClr val="402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:  independent of data models or schema</a:t>
            </a:r>
            <a:r>
              <a:rPr lang="en-US" altLang="zh-CN" sz="2000">
                <a:solidFill>
                  <a:srgbClr val="402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74284" y="4516983"/>
            <a:ext cx="7696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200" tIns="48600" rIns="97200" bIns="48600"/>
          <a:lstStyle>
            <a:lvl1pPr marL="381000" indent="-3810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000">
                <a:solidFill>
                  <a:srgbClr val="3333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independence</a:t>
            </a:r>
            <a:r>
              <a:rPr lang="en-US" altLang="zh-CN" sz="2000">
                <a:solidFill>
                  <a:srgbClr val="402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:  it can work with various storage layers</a:t>
            </a:r>
            <a:r>
              <a:rPr lang="en-US" altLang="zh-CN" sz="2000">
                <a:solidFill>
                  <a:srgbClr val="402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2" name="Rectangle 89"/>
          <p:cNvSpPr>
            <a:spLocks noChangeArrowheads="1"/>
          </p:cNvSpPr>
          <p:nvPr/>
        </p:nvSpPr>
        <p:spPr bwMode="auto">
          <a:xfrm>
            <a:off x="1064759" y="5671096"/>
            <a:ext cx="7243763" cy="358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365125" defTabSz="9715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715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715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715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715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</a:pPr>
            <a:r>
              <a:rPr lang="en-US" altLang="zh-CN" sz="2000" i="1">
                <a:solidFill>
                  <a:srgbClr val="CC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Fault tolerance: why?</a:t>
            </a:r>
          </a:p>
        </p:txBody>
      </p:sp>
    </p:spTree>
    <p:extLst>
      <p:ext uri="{BB962C8B-B14F-4D97-AF65-F5344CB8AC3E}">
        <p14:creationId xmlns:p14="http://schemas.microsoft.com/office/powerpoint/2010/main" val="4655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666206"/>
          </a:xfrm>
        </p:spPr>
        <p:txBody>
          <a:bodyPr/>
          <a:lstStyle/>
          <a:p>
            <a:pPr algn="ctr"/>
            <a:r>
              <a:rPr lang="en-US" altLang="he-IL" kern="0" dirty="0"/>
              <a:t>Fault Tolerance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2238" y="1415995"/>
            <a:ext cx="8340328" cy="212404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0409" algn="l" rtl="0"/>
            <a:r>
              <a:rPr lang="en-US" altLang="he-IL" sz="1828" b="1" dirty="0" smtClean="0"/>
              <a:t>How big of a deal is it really?</a:t>
            </a:r>
          </a:p>
          <a:p>
            <a:pPr marL="892937" lvl="1" algn="l" rtl="0">
              <a:spcBef>
                <a:spcPts val="1494"/>
              </a:spcBef>
            </a:pPr>
            <a:r>
              <a:rPr lang="en-US" altLang="he-IL" sz="1828" dirty="0" smtClean="0"/>
              <a:t>A huge deal.  In a distributed environment disks fail ALL THE TIME.  </a:t>
            </a:r>
          </a:p>
          <a:p>
            <a:pPr marL="892937" lvl="1" algn="l" rtl="0">
              <a:spcBef>
                <a:spcPts val="1494"/>
              </a:spcBef>
            </a:pPr>
            <a:r>
              <a:rPr lang="en-US" altLang="he-IL" sz="1828" dirty="0" smtClean="0"/>
              <a:t>Large scale systems must assume that any process can fail at any time.</a:t>
            </a:r>
          </a:p>
          <a:p>
            <a:pPr marL="892937" lvl="1" algn="l" rtl="0">
              <a:spcBef>
                <a:spcPts val="1494"/>
              </a:spcBef>
            </a:pPr>
            <a:r>
              <a:rPr lang="en-US" altLang="he-IL" sz="1828" dirty="0" smtClean="0"/>
              <a:t>It may be much cheaper to make the software run reliably on unreliable hardware than to make the hardware reliable.</a:t>
            </a:r>
            <a:r>
              <a:rPr lang="en-US" altLang="he-IL" sz="1687" dirty="0" smtClean="0">
                <a:latin typeface="American Typewriter" pitchFamily="-65" charset="0"/>
                <a:sym typeface="American Typewriter" pitchFamily="-65" charset="0"/>
              </a:rPr>
              <a:t>.</a:t>
            </a:r>
            <a:r>
              <a:rPr lang="ja-JP" altLang="en-US" sz="1687" dirty="0" smtClean="0">
                <a:latin typeface="American Typewriter" pitchFamily="-65" charset="0"/>
                <a:sym typeface="American Typewriter" pitchFamily="-65" charset="0"/>
              </a:rPr>
              <a:t>”</a:t>
            </a:r>
            <a:endParaRPr lang="en-US" altLang="ja-JP" sz="1687" dirty="0" smtClean="0">
              <a:latin typeface="American Typewriter" pitchFamily="-65" charset="0"/>
              <a:sym typeface="American Typewriter" pitchFamily="-65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" y="4360189"/>
            <a:ext cx="11120438" cy="20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544692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1pPr>
            <a:lvl2pPr marL="857220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2pPr>
            <a:lvl3pPr marL="1169747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3pPr>
            <a:lvl4pPr marL="1482275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4pPr>
            <a:lvl5pPr marL="1794803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5pPr>
            <a:lvl6pPr marL="2116261" indent="-357175" algn="l" rtl="0" fontAlgn="base">
              <a:spcBef>
                <a:spcPts val="1687"/>
              </a:spcBef>
              <a:spcAft>
                <a:spcPct val="0"/>
              </a:spcAft>
              <a:buSzPct val="139000"/>
              <a:buFont typeface="Palatino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437718" indent="-357175" algn="l" rtl="0" fontAlgn="base">
              <a:spcBef>
                <a:spcPts val="1687"/>
              </a:spcBef>
              <a:spcAft>
                <a:spcPct val="0"/>
              </a:spcAft>
              <a:buSzPct val="139000"/>
              <a:buFont typeface="Palatino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759175" indent="-357175" algn="l" rtl="0" fontAlgn="base">
              <a:spcBef>
                <a:spcPts val="1687"/>
              </a:spcBef>
              <a:spcAft>
                <a:spcPct val="0"/>
              </a:spcAft>
              <a:buSzPct val="139000"/>
              <a:buFont typeface="Palatino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3080633" indent="-357175" algn="l" rtl="0" fontAlgn="base">
              <a:spcBef>
                <a:spcPts val="1687"/>
              </a:spcBef>
              <a:spcAft>
                <a:spcPct val="0"/>
              </a:spcAft>
              <a:buSzPct val="139000"/>
              <a:buFont typeface="Palatino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marL="580409" eaLnBrk="1" hangingPunct="1"/>
            <a:r>
              <a:rPr lang="en-US" altLang="he-IL" sz="1828" b="1" dirty="0"/>
              <a:t>What</a:t>
            </a:r>
            <a:r>
              <a:rPr lang="ja-JP" altLang="en-US" sz="1828" b="1" dirty="0"/>
              <a:t>’</a:t>
            </a:r>
            <a:r>
              <a:rPr lang="en-US" altLang="ja-JP" sz="1828" b="1" dirty="0"/>
              <a:t>s the difference between slow and dead?</a:t>
            </a:r>
          </a:p>
          <a:p>
            <a:pPr marL="892937" lvl="1" eaLnBrk="1" hangingPunct="1"/>
            <a:r>
              <a:rPr lang="en-US" altLang="he-IL" sz="1828" dirty="0"/>
              <a:t>Who cares?  Start a </a:t>
            </a:r>
            <a:r>
              <a:rPr lang="en-US" altLang="he-IL" sz="1828" dirty="0" smtClean="0"/>
              <a:t>backup </a:t>
            </a:r>
            <a:r>
              <a:rPr lang="en-US" altLang="he-IL" sz="1828" dirty="0"/>
              <a:t>process.</a:t>
            </a:r>
          </a:p>
          <a:p>
            <a:pPr marL="1205464" lvl="2" eaLnBrk="1" hangingPunct="1"/>
            <a:r>
              <a:rPr lang="en-US" altLang="he-IL" sz="1828" dirty="0"/>
              <a:t>If the process is </a:t>
            </a:r>
            <a:r>
              <a:rPr lang="en-US" altLang="he-IL" sz="1828" dirty="0" smtClean="0"/>
              <a:t>slow </a:t>
            </a:r>
            <a:r>
              <a:rPr lang="en-US" altLang="he-IL" sz="1828" dirty="0"/>
              <a:t>because of machine issues, the backup may finish first</a:t>
            </a:r>
          </a:p>
          <a:p>
            <a:pPr marL="1205464" lvl="2" eaLnBrk="1" hangingPunct="1"/>
            <a:r>
              <a:rPr lang="en-US" altLang="he-IL" sz="1828" dirty="0"/>
              <a:t>If it</a:t>
            </a:r>
            <a:r>
              <a:rPr lang="ja-JP" altLang="en-US" sz="1828" dirty="0"/>
              <a:t>’</a:t>
            </a:r>
            <a:r>
              <a:rPr lang="en-US" altLang="ja-JP" sz="1828" dirty="0"/>
              <a:t>s slow because you poorly partitioned your data... waiting is your punishment</a:t>
            </a:r>
            <a:endParaRPr lang="en-US" altLang="he-IL" sz="1828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09600" y="3436371"/>
            <a:ext cx="11120438" cy="92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544692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1pPr>
            <a:lvl2pPr marL="857220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2pPr>
            <a:lvl3pPr marL="1169747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3pPr>
            <a:lvl4pPr marL="1482275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4pPr>
            <a:lvl5pPr marL="1794803" indent="-357175" algn="l" rtl="0" eaLnBrk="0" fontAlgn="base" hangingPunct="0">
              <a:spcBef>
                <a:spcPts val="1687"/>
              </a:spcBef>
              <a:spcAft>
                <a:spcPct val="0"/>
              </a:spcAft>
              <a:buSzPct val="139000"/>
              <a:buFont typeface="Palatino" pitchFamily="-65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pitchFamily="-65" charset="0"/>
              </a:defRPr>
            </a:lvl5pPr>
            <a:lvl6pPr marL="2116261" indent="-357175" algn="l" rtl="0" fontAlgn="base">
              <a:spcBef>
                <a:spcPts val="1687"/>
              </a:spcBef>
              <a:spcAft>
                <a:spcPct val="0"/>
              </a:spcAft>
              <a:buSzPct val="139000"/>
              <a:buFont typeface="Palatino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437718" indent="-357175" algn="l" rtl="0" fontAlgn="base">
              <a:spcBef>
                <a:spcPts val="1687"/>
              </a:spcBef>
              <a:spcAft>
                <a:spcPct val="0"/>
              </a:spcAft>
              <a:buSzPct val="139000"/>
              <a:buFont typeface="Palatino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2759175" indent="-357175" algn="l" rtl="0" fontAlgn="base">
              <a:spcBef>
                <a:spcPts val="1687"/>
              </a:spcBef>
              <a:spcAft>
                <a:spcPct val="0"/>
              </a:spcAft>
              <a:buSzPct val="139000"/>
              <a:buFont typeface="Palatino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3080633" indent="-357175" algn="l" rtl="0" fontAlgn="base">
              <a:spcBef>
                <a:spcPts val="1687"/>
              </a:spcBef>
              <a:spcAft>
                <a:spcPct val="0"/>
              </a:spcAft>
              <a:buSzPct val="139000"/>
              <a:buFont typeface="Palatino" charset="0"/>
              <a:buChar char="•"/>
              <a:defRPr sz="2109">
                <a:solidFill>
                  <a:schemeClr val="tx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marL="580409" eaLnBrk="1" hangingPunct="1"/>
            <a:r>
              <a:rPr lang="en-US" altLang="he-IL" sz="1828" b="1" dirty="0"/>
              <a:t>What will you do when a task fails</a:t>
            </a:r>
            <a:r>
              <a:rPr lang="en-US" altLang="he-IL" sz="1828" b="1" dirty="0" smtClean="0"/>
              <a:t>? </a:t>
            </a:r>
            <a:endParaRPr lang="en-US" altLang="he-IL" sz="1828" b="1" dirty="0"/>
          </a:p>
          <a:p>
            <a:pPr marL="892937" lvl="1" eaLnBrk="1" hangingPunct="1"/>
            <a:r>
              <a:rPr lang="en-US" altLang="he-IL" sz="1828" b="1" dirty="0" smtClean="0"/>
              <a:t>Start a backup process</a:t>
            </a:r>
            <a:endParaRPr lang="en-US" altLang="he-IL" sz="1828" b="1" dirty="0"/>
          </a:p>
        </p:txBody>
      </p:sp>
    </p:spTree>
    <p:extLst>
      <p:ext uri="{BB962C8B-B14F-4D97-AF65-F5344CB8AC3E}">
        <p14:creationId xmlns:p14="http://schemas.microsoft.com/office/powerpoint/2010/main" val="8130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666206"/>
          </a:xfrm>
        </p:spPr>
        <p:txBody>
          <a:bodyPr/>
          <a:lstStyle/>
          <a:p>
            <a:pPr algn="ctr"/>
            <a:r>
              <a:rPr lang="en-US" altLang="he-IL" kern="0" dirty="0"/>
              <a:t>Fault Tolerance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2238" y="1415995"/>
            <a:ext cx="8340328" cy="212404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0409" algn="l" rtl="0"/>
            <a:r>
              <a:rPr lang="en-US" altLang="he-IL" sz="1828" b="1" dirty="0" smtClean="0"/>
              <a:t>But what about my data?</a:t>
            </a:r>
          </a:p>
          <a:p>
            <a:pPr marL="892937" lvl="1" algn="l" rtl="0">
              <a:spcBef>
                <a:spcPts val="1494"/>
              </a:spcBef>
            </a:pPr>
            <a:r>
              <a:rPr lang="en-US" altLang="he-IL" sz="1828" dirty="0"/>
              <a:t>If a disk fails you can lose some intermediate output</a:t>
            </a:r>
          </a:p>
          <a:p>
            <a:pPr marL="892937" lvl="1" algn="l" rtl="0">
              <a:spcBef>
                <a:spcPts val="1494"/>
              </a:spcBef>
            </a:pPr>
            <a:r>
              <a:rPr lang="en-US" altLang="he-IL" sz="1828" dirty="0"/>
              <a:t>Ignoring the missing data could give you wrong </a:t>
            </a:r>
            <a:r>
              <a:rPr lang="en-US" altLang="he-IL" sz="1828" dirty="0" smtClean="0"/>
              <a:t>answers</a:t>
            </a:r>
          </a:p>
          <a:p>
            <a:pPr marL="492887" algn="l" rtl="0">
              <a:spcBef>
                <a:spcPts val="1494"/>
              </a:spcBef>
            </a:pPr>
            <a:r>
              <a:rPr lang="en-US" altLang="ja-JP" sz="1828" b="1" dirty="0"/>
              <a:t>backup processes + backup copies of the intermediate data also</a:t>
            </a:r>
            <a:endParaRPr lang="en-US" altLang="he-IL" sz="1828" b="1" dirty="0"/>
          </a:p>
          <a:p>
            <a:pPr marL="492887" algn="l" rtl="0">
              <a:spcBef>
                <a:spcPts val="1494"/>
              </a:spcBef>
            </a:pPr>
            <a:endParaRPr lang="en-US" altLang="he-IL" sz="2028" dirty="0"/>
          </a:p>
        </p:txBody>
      </p:sp>
    </p:spTree>
    <p:extLst>
      <p:ext uri="{BB962C8B-B14F-4D97-AF65-F5344CB8AC3E}">
        <p14:creationId xmlns:p14="http://schemas.microsoft.com/office/powerpoint/2010/main" val="883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666206"/>
          </a:xfrm>
        </p:spPr>
        <p:txBody>
          <a:bodyPr/>
          <a:lstStyle/>
          <a:p>
            <a:pPr algn="ctr"/>
            <a:r>
              <a:rPr lang="en-US" altLang="he-IL" kern="0" dirty="0"/>
              <a:t>Fault Tolerance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424113" y="1773238"/>
            <a:ext cx="4826000" cy="4248150"/>
            <a:chOff x="793" y="1117"/>
            <a:chExt cx="3298" cy="267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93" y="1117"/>
              <a:ext cx="576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US" altLang="en-US" sz="1800">
                  <a:solidFill>
                    <a:srgbClr val="CC3300"/>
                  </a:solidFill>
                </a:rPr>
                <a:t>&lt;k1, v1&gt;</a:t>
              </a:r>
              <a:endParaRPr lang="en-GB" altLang="zh-CN" sz="180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880" y="1298"/>
              <a:ext cx="5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975" y="1661"/>
              <a:ext cx="576" cy="45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GB" altLang="zh-CN" sz="2000">
                  <a:solidFill>
                    <a:srgbClr val="3333CC"/>
                  </a:solidFill>
                  <a:ea typeface="SimSun" panose="02010600030101010101" pitchFamily="2" charset="-122"/>
                </a:rPr>
                <a:t>mapper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789" y="1661"/>
              <a:ext cx="576" cy="45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GB" altLang="zh-CN" sz="2000">
                  <a:solidFill>
                    <a:srgbClr val="3333CC"/>
                  </a:solidFill>
                  <a:ea typeface="SimSun" panose="02010600030101010101" pitchFamily="2" charset="-122"/>
                </a:rPr>
                <a:t>mapper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882" y="1661"/>
              <a:ext cx="576" cy="45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GB" altLang="zh-CN" sz="2000">
                  <a:solidFill>
                    <a:srgbClr val="3333CC"/>
                  </a:solidFill>
                  <a:ea typeface="SimSun" panose="02010600030101010101" pitchFamily="2" charset="-122"/>
                </a:rPr>
                <a:t>mapper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74" y="1117"/>
              <a:ext cx="576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US" altLang="en-US" sz="1800">
                  <a:solidFill>
                    <a:srgbClr val="CC3300"/>
                  </a:solidFill>
                </a:rPr>
                <a:t>&lt;k1, v1&gt;</a:t>
              </a:r>
              <a:endParaRPr lang="en-GB" altLang="zh-CN" sz="180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109" y="1117"/>
              <a:ext cx="576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US" altLang="en-US" sz="1800">
                  <a:solidFill>
                    <a:srgbClr val="CC3300"/>
                  </a:solidFill>
                </a:rPr>
                <a:t>&lt;k1, v1&gt;</a:t>
              </a:r>
              <a:endParaRPr lang="en-GB" altLang="zh-CN" sz="180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15" y="1117"/>
              <a:ext cx="576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US" altLang="en-US" sz="1800">
                  <a:solidFill>
                    <a:srgbClr val="CC3300"/>
                  </a:solidFill>
                </a:rPr>
                <a:t>&lt;k1, v1&gt;</a:t>
              </a:r>
              <a:endParaRPr lang="en-GB" altLang="zh-CN" sz="180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089" y="2886"/>
              <a:ext cx="702" cy="430"/>
            </a:xfrm>
            <a:prstGeom prst="bevel">
              <a:avLst>
                <a:gd name="adj" fmla="val 12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GB" altLang="zh-CN" sz="2000">
                  <a:solidFill>
                    <a:srgbClr val="3333CC"/>
                  </a:solidFill>
                  <a:ea typeface="SimSun" panose="02010600030101010101" pitchFamily="2" charset="-122"/>
                </a:rPr>
                <a:t>reducer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178" y="2886"/>
              <a:ext cx="702" cy="430"/>
            </a:xfrm>
            <a:prstGeom prst="bevel">
              <a:avLst>
                <a:gd name="adj" fmla="val 12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49263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2000"/>
                </a:buClr>
                <a:buSzPct val="100000"/>
              </a:pPr>
              <a:r>
                <a:rPr lang="en-GB" altLang="zh-CN" sz="2000">
                  <a:solidFill>
                    <a:srgbClr val="3333CC"/>
                  </a:solidFill>
                  <a:ea typeface="SimSun" panose="02010600030101010101" pitchFamily="2" charset="-122"/>
                </a:rPr>
                <a:t>reducer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020" y="1434"/>
              <a:ext cx="182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517" y="1480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37" y="1434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92" y="2115"/>
              <a:ext cx="0" cy="13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00" y="2115"/>
              <a:ext cx="0" cy="13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107" y="2115"/>
              <a:ext cx="0" cy="13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1247" y="2568"/>
              <a:ext cx="1769" cy="272"/>
              <a:chOff x="1247" y="2568"/>
              <a:chExt cx="1769" cy="272"/>
            </a:xfrm>
          </p:grpSpPr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>
                <a:off x="1247" y="2614"/>
                <a:ext cx="227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1247" y="2614"/>
                <a:ext cx="1225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1519" y="2614"/>
                <a:ext cx="681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27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Line 26"/>
              <p:cNvSpPr>
                <a:spLocks noChangeShapeType="1"/>
              </p:cNvSpPr>
              <p:nvPr/>
            </p:nvSpPr>
            <p:spPr bwMode="auto">
              <a:xfrm flipH="1">
                <a:off x="1610" y="2568"/>
                <a:ext cx="140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 flipH="1">
                <a:off x="2472" y="2568"/>
                <a:ext cx="544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8"/>
            <p:cNvGrpSpPr>
              <a:grpSpLocks/>
            </p:cNvGrpSpPr>
            <p:nvPr/>
          </p:nvGrpSpPr>
          <p:grpSpPr bwMode="auto">
            <a:xfrm>
              <a:off x="989" y="2296"/>
              <a:ext cx="2376" cy="272"/>
              <a:chOff x="989" y="2296"/>
              <a:chExt cx="2376" cy="272"/>
            </a:xfrm>
          </p:grpSpPr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989" y="2296"/>
                <a:ext cx="576" cy="27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449263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2000"/>
                  </a:buClr>
                  <a:buSzPct val="100000"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&lt;k2, v2&gt;</a:t>
                </a:r>
                <a:endParaRPr lang="en-GB" altLang="zh-CN" sz="1800">
                  <a:solidFill>
                    <a:srgbClr val="CC3300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576" cy="27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449263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2000"/>
                  </a:buClr>
                  <a:buSzPct val="100000"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&lt;k2, v2&gt;</a:t>
                </a:r>
                <a:endParaRPr lang="en-GB" altLang="zh-CN" sz="1800">
                  <a:solidFill>
                    <a:srgbClr val="CC3300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576" cy="27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449263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2000"/>
                  </a:buClr>
                  <a:buSzPct val="100000"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&lt;k2, v2&gt;</a:t>
                </a:r>
                <a:endParaRPr lang="en-GB" altLang="zh-CN" sz="1800">
                  <a:solidFill>
                    <a:srgbClr val="CC3300"/>
                  </a:solidFill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1156" y="3339"/>
              <a:ext cx="1679" cy="454"/>
              <a:chOff x="1156" y="3339"/>
              <a:chExt cx="1679" cy="454"/>
            </a:xfrm>
          </p:grpSpPr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1156" y="3521"/>
                <a:ext cx="576" cy="2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449263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2000"/>
                  </a:buClr>
                  <a:buSzPct val="100000"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&lt;k3, v3&gt;</a:t>
                </a:r>
                <a:endParaRPr lang="en-GB" altLang="zh-CN" sz="1800">
                  <a:solidFill>
                    <a:srgbClr val="CC3300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2259" y="3521"/>
                <a:ext cx="576" cy="2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449263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2000"/>
                  </a:buClr>
                  <a:buSzPct val="100000"/>
                </a:pPr>
                <a:r>
                  <a:rPr lang="en-US" altLang="en-US" sz="1800">
                    <a:solidFill>
                      <a:srgbClr val="CC3300"/>
                    </a:solidFill>
                  </a:rPr>
                  <a:t>&lt;k3, v3&gt;</a:t>
                </a:r>
                <a:endParaRPr lang="en-GB" altLang="zh-CN" sz="1800">
                  <a:solidFill>
                    <a:srgbClr val="CC3300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>
                <a:off x="1474" y="3339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7104064" y="2492375"/>
            <a:ext cx="1296987" cy="431800"/>
          </a:xfrm>
          <a:prstGeom prst="wedgeRoundRectCallout">
            <a:avLst>
              <a:gd name="adj1" fmla="val -90880"/>
              <a:gd name="adj2" fmla="val -8608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triplicated</a:t>
            </a:r>
          </a:p>
        </p:txBody>
      </p:sp>
      <p:sp>
        <p:nvSpPr>
          <p:cNvPr id="40" name="AutoShape 49"/>
          <p:cNvSpPr>
            <a:spLocks noChangeArrowheads="1"/>
          </p:cNvSpPr>
          <p:nvPr/>
        </p:nvSpPr>
        <p:spPr bwMode="auto">
          <a:xfrm>
            <a:off x="6672264" y="3644900"/>
            <a:ext cx="3455987" cy="1081088"/>
          </a:xfrm>
          <a:prstGeom prst="wedgeRoundRectCallout">
            <a:avLst>
              <a:gd name="adj1" fmla="val -59417"/>
              <a:gd name="adj2" fmla="val -1373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Detecting failures and reassigning the tasks of failed nodes to healthy nodes</a:t>
            </a:r>
          </a:p>
        </p:txBody>
      </p:sp>
    </p:spTree>
    <p:extLst>
      <p:ext uri="{BB962C8B-B14F-4D97-AF65-F5344CB8AC3E}">
        <p14:creationId xmlns:p14="http://schemas.microsoft.com/office/powerpoint/2010/main" val="24536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760" y="2189409"/>
            <a:ext cx="10341735" cy="2711430"/>
          </a:xfrm>
        </p:spPr>
        <p:txBody>
          <a:bodyPr/>
          <a:lstStyle/>
          <a:p>
            <a:pPr algn="ctr"/>
            <a:r>
              <a:rPr lang="en-US" sz="4400" dirty="0" smtClean="0"/>
              <a:t>Second </a:t>
            </a:r>
            <a:r>
              <a:rPr lang="en-US" sz="4400" dirty="0"/>
              <a:t>topic</a:t>
            </a:r>
            <a:r>
              <a:rPr lang="en-US" sz="4400" dirty="0" smtClean="0"/>
              <a:t>:</a:t>
            </a:r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en-US" sz="4400" dirty="0" smtClean="0"/>
              <a:t>What is “Minimal MapReduce”</a:t>
            </a:r>
            <a:br>
              <a:rPr lang="en-US" sz="4400" dirty="0" smtClean="0"/>
            </a:br>
            <a:r>
              <a:rPr lang="en-US" sz="3600" dirty="0" smtClean="0"/>
              <a:t>+ introducing</a:t>
            </a:r>
            <a:r>
              <a:rPr lang="en-US" sz="3600" dirty="0"/>
              <a:t> </a:t>
            </a:r>
            <a:r>
              <a:rPr lang="en-US" sz="3600" dirty="0" err="1" smtClean="0"/>
              <a:t>TeraSort</a:t>
            </a:r>
            <a:r>
              <a:rPr lang="en-US" sz="3600" dirty="0" smtClean="0"/>
              <a:t> and Sliding aggregates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3644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27" y="161365"/>
            <a:ext cx="9880059" cy="7228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Regular day at work</a:t>
            </a:r>
            <a:endParaRPr lang="he-I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28" y="1006960"/>
            <a:ext cx="8596668" cy="535574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/>
              <a:t>You’re doing your regular work while suddenly your boss,  </a:t>
            </a:r>
            <a:r>
              <a:rPr lang="en-US" sz="2000" dirty="0" smtClean="0"/>
              <a:t>comes </a:t>
            </a:r>
            <a:r>
              <a:rPr lang="en-US" sz="2000" dirty="0"/>
              <a:t>to your office and says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2" name="Picture 4" descr="http://tbn3.google.com/images?q=tbn:JDdT6JPRmgp_BM:http://www.sqlservercentral.com/Images/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483" y="4287776"/>
            <a:ext cx="962025" cy="1000125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685800" y="1985811"/>
            <a:ext cx="7785100" cy="2802027"/>
          </a:xfrm>
          <a:prstGeom prst="wedgeEllipseCallout">
            <a:avLst>
              <a:gd name="adj1" fmla="val 50129"/>
              <a:gd name="adj2" fmla="val 44370"/>
            </a:avLst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0" tIns="0" rIns="0" bIns="0" rtlCol="1" anchor="ctr"/>
          <a:lstStyle/>
          <a:p>
            <a:pPr algn="l" rtl="0"/>
            <a:r>
              <a:rPr lang="en-US" dirty="0" smtClean="0"/>
              <a:t>“We’re </a:t>
            </a:r>
            <a:r>
              <a:rPr lang="en-US" dirty="0"/>
              <a:t>going to be hog-nasty rich! We just need a program to search for strings in text files</a:t>
            </a:r>
            <a:r>
              <a:rPr lang="en-US" dirty="0" smtClean="0"/>
              <a:t>...”</a:t>
            </a:r>
            <a:br>
              <a:rPr lang="en-US" dirty="0" smtClean="0"/>
            </a:br>
            <a:endParaRPr lang="en-US" dirty="0"/>
          </a:p>
          <a:p>
            <a:pPr algn="l" rtl="0"/>
            <a:r>
              <a:rPr lang="en-US" dirty="0"/>
              <a:t>Input: &lt;</a:t>
            </a:r>
            <a:r>
              <a:rPr lang="en-US" dirty="0" err="1"/>
              <a:t>search_term</a:t>
            </a:r>
            <a:r>
              <a:rPr lang="en-US" dirty="0"/>
              <a:t>&gt;, &lt;files&gt;</a:t>
            </a:r>
          </a:p>
          <a:p>
            <a:pPr algn="l" rtl="0"/>
            <a:r>
              <a:rPr lang="en-US" dirty="0"/>
              <a:t>Output: list of files containing &lt;</a:t>
            </a:r>
            <a:r>
              <a:rPr lang="en-US" dirty="0" err="1"/>
              <a:t>search_term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692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MapReduce Simplified view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366470" y="177323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&lt;k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>
            <a:off x="4679581" y="2060575"/>
            <a:ext cx="2390053" cy="12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1655395" y="263683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2" name="Oval 19"/>
          <p:cNvSpPr>
            <a:spLocks noChangeArrowheads="1"/>
          </p:cNvSpPr>
          <p:nvPr/>
        </p:nvSpPr>
        <p:spPr bwMode="auto">
          <a:xfrm>
            <a:off x="4535120" y="263683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3" name="Oval 20"/>
          <p:cNvSpPr>
            <a:spLocks noChangeArrowheads="1"/>
          </p:cNvSpPr>
          <p:nvPr/>
        </p:nvSpPr>
        <p:spPr bwMode="auto">
          <a:xfrm>
            <a:off x="3095257" y="263683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2447557" y="177323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5" name="Rectangle 23"/>
          <p:cNvSpPr>
            <a:spLocks noChangeArrowheads="1"/>
          </p:cNvSpPr>
          <p:nvPr/>
        </p:nvSpPr>
        <p:spPr bwMode="auto">
          <a:xfrm>
            <a:off x="3455620" y="177323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6" name="Rectangle 24"/>
          <p:cNvSpPr>
            <a:spLocks noChangeArrowheads="1"/>
          </p:cNvSpPr>
          <p:nvPr/>
        </p:nvSpPr>
        <p:spPr bwMode="auto">
          <a:xfrm>
            <a:off x="7167835" y="178985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v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7" name="AutoShape 28"/>
          <p:cNvSpPr>
            <a:spLocks noChangeArrowheads="1"/>
          </p:cNvSpPr>
          <p:nvPr/>
        </p:nvSpPr>
        <p:spPr bwMode="auto">
          <a:xfrm>
            <a:off x="1836371" y="4581526"/>
            <a:ext cx="1114425" cy="682625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R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8" name="AutoShape 30"/>
          <p:cNvSpPr>
            <a:spLocks noChangeArrowheads="1"/>
          </p:cNvSpPr>
          <p:nvPr/>
        </p:nvSpPr>
        <p:spPr bwMode="auto">
          <a:xfrm>
            <a:off x="3565158" y="4581526"/>
            <a:ext cx="1114425" cy="682625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R</a:t>
            </a:r>
            <a:r>
              <a:rPr lang="en-US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67969" name="Line 33"/>
          <p:cNvSpPr>
            <a:spLocks noChangeShapeType="1"/>
          </p:cNvSpPr>
          <p:nvPr/>
        </p:nvSpPr>
        <p:spPr bwMode="auto">
          <a:xfrm>
            <a:off x="1726833" y="2276476"/>
            <a:ext cx="2889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>
            <a:off x="4103321" y="2349501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7972" name="Line 36"/>
          <p:cNvSpPr>
            <a:spLocks noChangeShapeType="1"/>
          </p:cNvSpPr>
          <p:nvPr/>
        </p:nvSpPr>
        <p:spPr bwMode="auto">
          <a:xfrm>
            <a:off x="3023821" y="227647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7973" name="Line 37"/>
          <p:cNvSpPr>
            <a:spLocks noChangeShapeType="1"/>
          </p:cNvSpPr>
          <p:nvPr/>
        </p:nvSpPr>
        <p:spPr bwMode="auto">
          <a:xfrm>
            <a:off x="2158632" y="3357563"/>
            <a:ext cx="0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7974" name="Line 38"/>
          <p:cNvSpPr>
            <a:spLocks noChangeShapeType="1"/>
          </p:cNvSpPr>
          <p:nvPr/>
        </p:nvSpPr>
        <p:spPr bwMode="auto">
          <a:xfrm>
            <a:off x="3600082" y="3357563"/>
            <a:ext cx="0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7975" name="Line 39"/>
          <p:cNvSpPr>
            <a:spLocks noChangeShapeType="1"/>
          </p:cNvSpPr>
          <p:nvPr/>
        </p:nvSpPr>
        <p:spPr bwMode="auto">
          <a:xfrm>
            <a:off x="5039945" y="3357563"/>
            <a:ext cx="0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2087196" y="4076700"/>
            <a:ext cx="5190030" cy="431800"/>
            <a:chOff x="1247" y="2568"/>
            <a:chExt cx="1769" cy="272"/>
          </a:xfrm>
        </p:grpSpPr>
        <p:sp>
          <p:nvSpPr>
            <p:cNvPr id="11302" name="Line 40"/>
            <p:cNvSpPr>
              <a:spLocks noChangeShapeType="1"/>
            </p:cNvSpPr>
            <p:nvPr/>
          </p:nvSpPr>
          <p:spPr bwMode="auto">
            <a:xfrm>
              <a:off x="1247" y="2614"/>
              <a:ext cx="227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303" name="Line 41"/>
            <p:cNvSpPr>
              <a:spLocks noChangeShapeType="1"/>
            </p:cNvSpPr>
            <p:nvPr/>
          </p:nvSpPr>
          <p:spPr bwMode="auto">
            <a:xfrm>
              <a:off x="1247" y="2614"/>
              <a:ext cx="1225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304" name="Line 42"/>
            <p:cNvSpPr>
              <a:spLocks noChangeShapeType="1"/>
            </p:cNvSpPr>
            <p:nvPr/>
          </p:nvSpPr>
          <p:spPr bwMode="auto">
            <a:xfrm flipH="1">
              <a:off x="1519" y="2614"/>
              <a:ext cx="68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305" name="Line 43"/>
            <p:cNvSpPr>
              <a:spLocks noChangeShapeType="1"/>
            </p:cNvSpPr>
            <p:nvPr/>
          </p:nvSpPr>
          <p:spPr bwMode="auto">
            <a:xfrm>
              <a:off x="2200" y="2614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306" name="Line 44"/>
            <p:cNvSpPr>
              <a:spLocks noChangeShapeType="1"/>
            </p:cNvSpPr>
            <p:nvPr/>
          </p:nvSpPr>
          <p:spPr bwMode="auto">
            <a:xfrm flipH="1">
              <a:off x="1610" y="2568"/>
              <a:ext cx="140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307" name="Line 45"/>
            <p:cNvSpPr>
              <a:spLocks noChangeShapeType="1"/>
            </p:cNvSpPr>
            <p:nvPr/>
          </p:nvSpPr>
          <p:spPr bwMode="auto">
            <a:xfrm flipH="1">
              <a:off x="2472" y="2568"/>
              <a:ext cx="54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1677620" y="3644900"/>
            <a:ext cx="3771900" cy="431800"/>
            <a:chOff x="989" y="2296"/>
            <a:chExt cx="2376" cy="272"/>
          </a:xfrm>
        </p:grpSpPr>
        <p:sp>
          <p:nvSpPr>
            <p:cNvPr id="11299" name="Rectangle 21"/>
            <p:cNvSpPr>
              <a:spLocks noChangeArrowheads="1"/>
            </p:cNvSpPr>
            <p:nvPr/>
          </p:nvSpPr>
          <p:spPr bwMode="auto">
            <a:xfrm>
              <a:off x="989" y="2296"/>
              <a:ext cx="576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402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800" dirty="0">
                  <a:solidFill>
                    <a:srgbClr val="CC3300"/>
                  </a:solidFill>
                </a:rPr>
                <a:t>&lt;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k’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1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, v’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1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&gt;</a:t>
              </a:r>
              <a:endParaRPr lang="en-GB" altLang="zh-CN" sz="1800" dirty="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1300" name="Rectangle 26"/>
            <p:cNvSpPr>
              <a:spLocks noChangeArrowheads="1"/>
            </p:cNvSpPr>
            <p:nvPr/>
          </p:nvSpPr>
          <p:spPr bwMode="auto">
            <a:xfrm>
              <a:off x="1882" y="2296"/>
              <a:ext cx="576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402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800" dirty="0">
                  <a:solidFill>
                    <a:srgbClr val="CC3300"/>
                  </a:solidFill>
                </a:rPr>
                <a:t>&lt;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k’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2</a:t>
              </a:r>
              <a:r>
                <a:rPr lang="en-US" altLang="en-US" sz="1800" dirty="0">
                  <a:solidFill>
                    <a:srgbClr val="CC3300"/>
                  </a:solidFill>
                </a:rPr>
                <a:t>, 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v’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2</a:t>
              </a:r>
              <a:r>
                <a:rPr lang="en-US" altLang="en-US" sz="1800" dirty="0">
                  <a:solidFill>
                    <a:srgbClr val="CC3300"/>
                  </a:solidFill>
                </a:rPr>
                <a:t>&gt;</a:t>
              </a:r>
              <a:endParaRPr lang="en-GB" altLang="zh-CN" sz="1800" dirty="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1301" name="Rectangle 27"/>
            <p:cNvSpPr>
              <a:spLocks noChangeArrowheads="1"/>
            </p:cNvSpPr>
            <p:nvPr/>
          </p:nvSpPr>
          <p:spPr bwMode="auto">
            <a:xfrm>
              <a:off x="2789" y="2296"/>
              <a:ext cx="576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402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800" dirty="0">
                  <a:solidFill>
                    <a:srgbClr val="CC3300"/>
                  </a:solidFill>
                </a:rPr>
                <a:t>&lt;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k’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3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, v’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3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&gt;</a:t>
              </a:r>
              <a:endParaRPr lang="en-GB" altLang="zh-CN" sz="1800" dirty="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1942733" y="5300664"/>
            <a:ext cx="2665413" cy="720725"/>
            <a:chOff x="1156" y="3339"/>
            <a:chExt cx="1679" cy="454"/>
          </a:xfrm>
        </p:grpSpPr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1156" y="3521"/>
              <a:ext cx="576" cy="2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402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800" dirty="0">
                  <a:solidFill>
                    <a:srgbClr val="CC3300"/>
                  </a:solidFill>
                </a:rPr>
                <a:t>&lt;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k*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1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, v*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3</a:t>
              </a:r>
              <a:r>
                <a:rPr lang="en-US" altLang="en-US" sz="1800" dirty="0">
                  <a:solidFill>
                    <a:srgbClr val="CC3300"/>
                  </a:solidFill>
                </a:rPr>
                <a:t>&gt;</a:t>
              </a:r>
              <a:endParaRPr lang="en-GB" altLang="zh-CN" sz="1800" dirty="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2259" y="3521"/>
              <a:ext cx="576" cy="2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402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800" dirty="0">
                  <a:solidFill>
                    <a:srgbClr val="CC3300"/>
                  </a:solidFill>
                </a:rPr>
                <a:t>&lt;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k*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2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, v*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2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&gt;</a:t>
              </a:r>
              <a:endParaRPr lang="en-GB" altLang="zh-CN" sz="1800" dirty="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1297" name="Line 46"/>
            <p:cNvSpPr>
              <a:spLocks noChangeShapeType="1"/>
            </p:cNvSpPr>
            <p:nvPr/>
          </p:nvSpPr>
          <p:spPr bwMode="auto">
            <a:xfrm>
              <a:off x="1474" y="3339"/>
              <a:ext cx="0" cy="1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298" name="Line 47"/>
            <p:cNvSpPr>
              <a:spLocks noChangeShapeType="1"/>
            </p:cNvSpPr>
            <p:nvPr/>
          </p:nvSpPr>
          <p:spPr bwMode="auto">
            <a:xfrm>
              <a:off x="2517" y="3339"/>
              <a:ext cx="0" cy="1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6574289" y="2655297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 flipH="1">
            <a:off x="7191305" y="2250632"/>
            <a:ext cx="350883" cy="261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6574289" y="3663358"/>
            <a:ext cx="914400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t</a:t>
            </a:r>
            <a:r>
              <a:rPr lang="en-US" altLang="en-US" sz="1800" dirty="0" smtClean="0">
                <a:solidFill>
                  <a:srgbClr val="CC33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v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t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51" name="Line 39"/>
          <p:cNvSpPr>
            <a:spLocks noChangeShapeType="1"/>
          </p:cNvSpPr>
          <p:nvPr/>
        </p:nvSpPr>
        <p:spPr bwMode="auto">
          <a:xfrm>
            <a:off x="7069635" y="3376022"/>
            <a:ext cx="0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5567815" y="3015659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5664294" y="3854585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4895483" y="4922838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4" name="Group 13"/>
          <p:cNvGrpSpPr/>
          <p:nvPr/>
        </p:nvGrpSpPr>
        <p:grpSpPr>
          <a:xfrm>
            <a:off x="349649" y="1570873"/>
            <a:ext cx="1016821" cy="761228"/>
            <a:chOff x="708234" y="1570873"/>
            <a:chExt cx="1016821" cy="761228"/>
          </a:xfrm>
        </p:grpSpPr>
        <p:sp>
          <p:nvSpPr>
            <p:cNvPr id="10" name="Left Brace 9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234" y="1733878"/>
              <a:ext cx="46936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he-IL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36370" y="1616731"/>
            <a:ext cx="1203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|S|=n</a:t>
            </a:r>
            <a:endParaRPr lang="he-IL" sz="2800" b="1" dirty="0" smtClean="0"/>
          </a:p>
        </p:txBody>
      </p:sp>
      <p:sp>
        <p:nvSpPr>
          <p:cNvPr id="61" name="AutoShape 30"/>
          <p:cNvSpPr>
            <a:spLocks noChangeArrowheads="1"/>
          </p:cNvSpPr>
          <p:nvPr/>
        </p:nvSpPr>
        <p:spPr bwMode="auto">
          <a:xfrm>
            <a:off x="5873879" y="4592601"/>
            <a:ext cx="1114425" cy="682625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2000" dirty="0" err="1" smtClean="0">
                <a:solidFill>
                  <a:schemeClr val="accent2"/>
                </a:solidFill>
                <a:ea typeface="SimSun" panose="02010600030101010101" pitchFamily="2" charset="-122"/>
              </a:rPr>
              <a:t>R</a:t>
            </a:r>
            <a:r>
              <a:rPr lang="en-US" altLang="zh-CN" sz="2000" baseline="-25000" dirty="0" err="1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grpSp>
        <p:nvGrpSpPr>
          <p:cNvPr id="62" name="Group 55"/>
          <p:cNvGrpSpPr>
            <a:grpSpLocks/>
          </p:cNvGrpSpPr>
          <p:nvPr/>
        </p:nvGrpSpPr>
        <p:grpSpPr bwMode="auto">
          <a:xfrm>
            <a:off x="5923845" y="5326946"/>
            <a:ext cx="914400" cy="720725"/>
            <a:chOff x="2259" y="3339"/>
            <a:chExt cx="576" cy="454"/>
          </a:xfrm>
        </p:grpSpPr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2259" y="3521"/>
              <a:ext cx="576" cy="2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402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800" dirty="0">
                  <a:solidFill>
                    <a:srgbClr val="CC3300"/>
                  </a:solidFill>
                </a:rPr>
                <a:t>&lt;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k*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j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, v*</a:t>
              </a:r>
              <a:r>
                <a:rPr lang="en-US" altLang="en-US" sz="1800" baseline="-25000" dirty="0" smtClean="0">
                  <a:solidFill>
                    <a:srgbClr val="CC3300"/>
                  </a:solidFill>
                </a:rPr>
                <a:t>j</a:t>
              </a:r>
              <a:r>
                <a:rPr lang="en-US" altLang="en-US" sz="1800" dirty="0" smtClean="0">
                  <a:solidFill>
                    <a:srgbClr val="CC3300"/>
                  </a:solidFill>
                </a:rPr>
                <a:t>&gt;</a:t>
              </a:r>
              <a:endParaRPr lang="en-GB" altLang="zh-CN" sz="1800" dirty="0">
                <a:solidFill>
                  <a:srgbClr val="CC33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66" name="Line 47"/>
            <p:cNvSpPr>
              <a:spLocks noChangeShapeType="1"/>
            </p:cNvSpPr>
            <p:nvPr/>
          </p:nvSpPr>
          <p:spPr bwMode="auto">
            <a:xfrm>
              <a:off x="2517" y="3339"/>
              <a:ext cx="0" cy="1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4883182" y="5882061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8" name="Curved Up Arrow 67"/>
          <p:cNvSpPr/>
          <p:nvPr/>
        </p:nvSpPr>
        <p:spPr>
          <a:xfrm rot="16200000">
            <a:off x="6627170" y="3955310"/>
            <a:ext cx="2931143" cy="922358"/>
          </a:xfrm>
          <a:prstGeom prst="curvedUpArrow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538" y="3923268"/>
            <a:ext cx="137718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/>
              <a:t>Reducer is determined by key value</a:t>
            </a:r>
            <a:endParaRPr lang="he-I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6410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MapReduce Simplified view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366470" y="177323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&lt;k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>
            <a:off x="4679581" y="2060575"/>
            <a:ext cx="2390053" cy="12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1655395" y="263683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2" name="Oval 19"/>
          <p:cNvSpPr>
            <a:spLocks noChangeArrowheads="1"/>
          </p:cNvSpPr>
          <p:nvPr/>
        </p:nvSpPr>
        <p:spPr bwMode="auto">
          <a:xfrm>
            <a:off x="4535120" y="263683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3" name="Oval 20"/>
          <p:cNvSpPr>
            <a:spLocks noChangeArrowheads="1"/>
          </p:cNvSpPr>
          <p:nvPr/>
        </p:nvSpPr>
        <p:spPr bwMode="auto">
          <a:xfrm>
            <a:off x="3095257" y="263683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2447557" y="177323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5" name="Rectangle 23"/>
          <p:cNvSpPr>
            <a:spLocks noChangeArrowheads="1"/>
          </p:cNvSpPr>
          <p:nvPr/>
        </p:nvSpPr>
        <p:spPr bwMode="auto">
          <a:xfrm>
            <a:off x="3455620" y="177323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6" name="Rectangle 24"/>
          <p:cNvSpPr>
            <a:spLocks noChangeArrowheads="1"/>
          </p:cNvSpPr>
          <p:nvPr/>
        </p:nvSpPr>
        <p:spPr bwMode="auto">
          <a:xfrm>
            <a:off x="7167835" y="178985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v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67969" name="Line 33"/>
          <p:cNvSpPr>
            <a:spLocks noChangeShapeType="1"/>
          </p:cNvSpPr>
          <p:nvPr/>
        </p:nvSpPr>
        <p:spPr bwMode="auto">
          <a:xfrm>
            <a:off x="1726833" y="2276476"/>
            <a:ext cx="2889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>
            <a:off x="4103321" y="2349501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7972" name="Line 36"/>
          <p:cNvSpPr>
            <a:spLocks noChangeShapeType="1"/>
          </p:cNvSpPr>
          <p:nvPr/>
        </p:nvSpPr>
        <p:spPr bwMode="auto">
          <a:xfrm>
            <a:off x="3023821" y="227647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302" name="Line 40"/>
          <p:cNvSpPr>
            <a:spLocks noChangeShapeType="1"/>
          </p:cNvSpPr>
          <p:nvPr/>
        </p:nvSpPr>
        <p:spPr bwMode="auto">
          <a:xfrm>
            <a:off x="2150740" y="3414123"/>
            <a:ext cx="130130" cy="375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303" name="Line 41"/>
          <p:cNvSpPr>
            <a:spLocks noChangeShapeType="1"/>
          </p:cNvSpPr>
          <p:nvPr/>
        </p:nvSpPr>
        <p:spPr bwMode="auto">
          <a:xfrm>
            <a:off x="2150740" y="3414124"/>
            <a:ext cx="4918894" cy="332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304" name="Line 42"/>
          <p:cNvSpPr>
            <a:spLocks noChangeShapeType="1"/>
          </p:cNvSpPr>
          <p:nvPr/>
        </p:nvSpPr>
        <p:spPr bwMode="auto">
          <a:xfrm flipH="1">
            <a:off x="3485295" y="3318891"/>
            <a:ext cx="1459229" cy="4904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305" name="Line 43"/>
          <p:cNvSpPr>
            <a:spLocks noChangeShapeType="1"/>
          </p:cNvSpPr>
          <p:nvPr/>
        </p:nvSpPr>
        <p:spPr bwMode="auto">
          <a:xfrm flipH="1">
            <a:off x="2150740" y="3414122"/>
            <a:ext cx="1334555" cy="4482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306" name="Line 44"/>
          <p:cNvSpPr>
            <a:spLocks noChangeShapeType="1"/>
          </p:cNvSpPr>
          <p:nvPr/>
        </p:nvSpPr>
        <p:spPr bwMode="auto">
          <a:xfrm flipH="1">
            <a:off x="3215738" y="3341098"/>
            <a:ext cx="412503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307" name="Line 45"/>
          <p:cNvSpPr>
            <a:spLocks noChangeShapeType="1"/>
          </p:cNvSpPr>
          <p:nvPr/>
        </p:nvSpPr>
        <p:spPr bwMode="auto">
          <a:xfrm flipH="1">
            <a:off x="4883182" y="3341098"/>
            <a:ext cx="2457588" cy="431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6574289" y="2655297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 flipH="1">
            <a:off x="7191305" y="2250632"/>
            <a:ext cx="350883" cy="261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5567815" y="3015659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4" name="Group 13"/>
          <p:cNvGrpSpPr/>
          <p:nvPr/>
        </p:nvGrpSpPr>
        <p:grpSpPr>
          <a:xfrm>
            <a:off x="349649" y="1570873"/>
            <a:ext cx="1016821" cy="761228"/>
            <a:chOff x="708234" y="1570873"/>
            <a:chExt cx="1016821" cy="761228"/>
          </a:xfrm>
        </p:grpSpPr>
        <p:sp>
          <p:nvSpPr>
            <p:cNvPr id="10" name="Left Brace 9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234" y="1733878"/>
              <a:ext cx="46936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he-IL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36370" y="1616731"/>
            <a:ext cx="1203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|S|=n</a:t>
            </a:r>
            <a:endParaRPr lang="he-IL" sz="28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577090" y="4738030"/>
            <a:ext cx="5976950" cy="759560"/>
            <a:chOff x="1577090" y="4738030"/>
            <a:chExt cx="5976950" cy="759560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1577090" y="4738030"/>
              <a:ext cx="2384425" cy="735013"/>
              <a:chOff x="1156" y="3335"/>
              <a:chExt cx="1502" cy="463"/>
            </a:xfrm>
          </p:grpSpPr>
          <p:sp>
            <p:nvSpPr>
              <p:cNvPr id="11295" name="Rectangle 31"/>
              <p:cNvSpPr>
                <a:spLocks noChangeArrowheads="1"/>
              </p:cNvSpPr>
              <p:nvPr/>
            </p:nvSpPr>
            <p:spPr bwMode="auto">
              <a:xfrm>
                <a:off x="1156" y="3521"/>
                <a:ext cx="576" cy="2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1800" dirty="0">
                    <a:solidFill>
                      <a:srgbClr val="CC3300"/>
                    </a:solidFill>
                  </a:rPr>
                  <a:t>&lt;</a:t>
                </a:r>
                <a:r>
                  <a:rPr lang="en-US" altLang="en-US" sz="1800" dirty="0" smtClean="0">
                    <a:solidFill>
                      <a:srgbClr val="CC3300"/>
                    </a:solidFill>
                  </a:rPr>
                  <a:t>k*</a:t>
                </a:r>
                <a:r>
                  <a:rPr lang="en-US" altLang="en-US" sz="1800" baseline="-25000" dirty="0" smtClean="0">
                    <a:solidFill>
                      <a:srgbClr val="CC3300"/>
                    </a:solidFill>
                  </a:rPr>
                  <a:t>1</a:t>
                </a:r>
                <a:r>
                  <a:rPr lang="en-US" altLang="en-US" sz="1800" dirty="0" smtClean="0">
                    <a:solidFill>
                      <a:srgbClr val="CC3300"/>
                    </a:solidFill>
                  </a:rPr>
                  <a:t>, v*</a:t>
                </a:r>
                <a:r>
                  <a:rPr lang="en-US" altLang="en-US" sz="1800" baseline="-25000" dirty="0" smtClean="0">
                    <a:solidFill>
                      <a:srgbClr val="CC3300"/>
                    </a:solidFill>
                  </a:rPr>
                  <a:t>3</a:t>
                </a:r>
                <a:r>
                  <a:rPr lang="en-US" altLang="en-US" sz="1800" dirty="0">
                    <a:solidFill>
                      <a:srgbClr val="CC3300"/>
                    </a:solidFill>
                  </a:rPr>
                  <a:t>&gt;</a:t>
                </a:r>
                <a:endParaRPr lang="en-GB" altLang="zh-CN" sz="1800" dirty="0">
                  <a:solidFill>
                    <a:srgbClr val="CC3300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1296" name="Rectangle 32"/>
              <p:cNvSpPr>
                <a:spLocks noChangeArrowheads="1"/>
              </p:cNvSpPr>
              <p:nvPr/>
            </p:nvSpPr>
            <p:spPr bwMode="auto">
              <a:xfrm>
                <a:off x="2082" y="3526"/>
                <a:ext cx="576" cy="2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1800" dirty="0">
                    <a:solidFill>
                      <a:srgbClr val="CC3300"/>
                    </a:solidFill>
                  </a:rPr>
                  <a:t>&lt;</a:t>
                </a:r>
                <a:r>
                  <a:rPr lang="en-US" altLang="en-US" sz="1800" dirty="0" smtClean="0">
                    <a:solidFill>
                      <a:srgbClr val="CC3300"/>
                    </a:solidFill>
                  </a:rPr>
                  <a:t>k*</a:t>
                </a:r>
                <a:r>
                  <a:rPr lang="en-US" altLang="en-US" sz="1800" baseline="-25000" dirty="0" smtClean="0">
                    <a:solidFill>
                      <a:srgbClr val="CC3300"/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rgbClr val="CC3300"/>
                    </a:solidFill>
                  </a:rPr>
                  <a:t>, v*</a:t>
                </a:r>
                <a:r>
                  <a:rPr lang="en-US" altLang="en-US" sz="1800" baseline="-25000" dirty="0" smtClean="0">
                    <a:solidFill>
                      <a:srgbClr val="CC3300"/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rgbClr val="CC3300"/>
                    </a:solidFill>
                  </a:rPr>
                  <a:t>&gt;</a:t>
                </a:r>
                <a:endParaRPr lang="en-GB" altLang="zh-CN" sz="1800" dirty="0">
                  <a:solidFill>
                    <a:srgbClr val="CC3300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11297" name="Line 46"/>
              <p:cNvSpPr>
                <a:spLocks noChangeShapeType="1"/>
              </p:cNvSpPr>
              <p:nvPr/>
            </p:nvSpPr>
            <p:spPr bwMode="auto">
              <a:xfrm>
                <a:off x="1474" y="3339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298" name="Line 47"/>
              <p:cNvSpPr>
                <a:spLocks noChangeShapeType="1"/>
              </p:cNvSpPr>
              <p:nvPr/>
            </p:nvSpPr>
            <p:spPr bwMode="auto">
              <a:xfrm>
                <a:off x="2372" y="3335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2" name="Group 55"/>
            <p:cNvGrpSpPr>
              <a:grpSpLocks/>
            </p:cNvGrpSpPr>
            <p:nvPr/>
          </p:nvGrpSpPr>
          <p:grpSpPr bwMode="auto">
            <a:xfrm>
              <a:off x="6639640" y="4776865"/>
              <a:ext cx="914400" cy="720725"/>
              <a:chOff x="2259" y="3339"/>
              <a:chExt cx="576" cy="454"/>
            </a:xfrm>
          </p:grpSpPr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259" y="3521"/>
                <a:ext cx="576" cy="27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1800" dirty="0">
                    <a:solidFill>
                      <a:srgbClr val="CC3300"/>
                    </a:solidFill>
                  </a:rPr>
                  <a:t>&lt;</a:t>
                </a:r>
                <a:r>
                  <a:rPr lang="en-US" altLang="en-US" sz="1800" dirty="0" smtClean="0">
                    <a:solidFill>
                      <a:srgbClr val="CC3300"/>
                    </a:solidFill>
                  </a:rPr>
                  <a:t>k*</a:t>
                </a:r>
                <a:r>
                  <a:rPr lang="en-US" altLang="en-US" sz="1800" baseline="-25000" dirty="0" smtClean="0">
                    <a:solidFill>
                      <a:srgbClr val="CC3300"/>
                    </a:solidFill>
                  </a:rPr>
                  <a:t>j</a:t>
                </a:r>
                <a:r>
                  <a:rPr lang="en-US" altLang="en-US" sz="1800" dirty="0" smtClean="0">
                    <a:solidFill>
                      <a:srgbClr val="CC3300"/>
                    </a:solidFill>
                  </a:rPr>
                  <a:t>, v*</a:t>
                </a:r>
                <a:r>
                  <a:rPr lang="en-US" altLang="en-US" sz="1800" baseline="-25000" dirty="0" smtClean="0">
                    <a:solidFill>
                      <a:srgbClr val="CC3300"/>
                    </a:solidFill>
                  </a:rPr>
                  <a:t>j</a:t>
                </a:r>
                <a:r>
                  <a:rPr lang="en-US" altLang="en-US" sz="1800" dirty="0" smtClean="0">
                    <a:solidFill>
                      <a:srgbClr val="CC3300"/>
                    </a:solidFill>
                  </a:rPr>
                  <a:t>&gt;</a:t>
                </a:r>
                <a:endParaRPr lang="en-GB" altLang="zh-CN" sz="1800" dirty="0">
                  <a:solidFill>
                    <a:srgbClr val="CC3300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66" name="Line 47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V="1">
              <a:off x="4517538" y="5325035"/>
              <a:ext cx="1703967" cy="73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1655395" y="3772846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56" name="Oval 19"/>
          <p:cNvSpPr>
            <a:spLocks noChangeArrowheads="1"/>
          </p:cNvSpPr>
          <p:nvPr/>
        </p:nvSpPr>
        <p:spPr bwMode="auto">
          <a:xfrm>
            <a:off x="4535120" y="3772846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3095257" y="3772846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58" name="Oval 19"/>
          <p:cNvSpPr>
            <a:spLocks noChangeArrowheads="1"/>
          </p:cNvSpPr>
          <p:nvPr/>
        </p:nvSpPr>
        <p:spPr bwMode="auto">
          <a:xfrm>
            <a:off x="6574289" y="379130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5567815" y="4151666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" name="Curved Up Arrow 1"/>
          <p:cNvSpPr/>
          <p:nvPr/>
        </p:nvSpPr>
        <p:spPr>
          <a:xfrm rot="16200000">
            <a:off x="7501597" y="3080884"/>
            <a:ext cx="1182290" cy="922358"/>
          </a:xfrm>
          <a:prstGeom prst="curvedUpArrow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735" y="3321427"/>
            <a:ext cx="5048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1</a:t>
            </a:r>
            <a:endParaRPr lang="he-IL" sz="2400" b="1" baseline="-25000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2446701" y="3007448"/>
            <a:ext cx="5048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t</a:t>
            </a:r>
            <a:endParaRPr lang="he-IL" sz="2400" b="1" baseline="-250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-99885" y="3276655"/>
            <a:ext cx="18754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 smtClean="0"/>
              <a:t>MapShuffle</a:t>
            </a:r>
            <a:endParaRPr lang="he-IL" sz="24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7887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Minimal MapReduce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2573" y="2082117"/>
            <a:ext cx="1243230" cy="1696910"/>
            <a:chOff x="481825" y="1570873"/>
            <a:chExt cx="1243230" cy="761228"/>
          </a:xfrm>
        </p:grpSpPr>
        <p:sp>
          <p:nvSpPr>
            <p:cNvPr id="10" name="Left Brace 9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825" y="1856067"/>
              <a:ext cx="8769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 smtClean="0"/>
                <a:t>T machines</a:t>
              </a:r>
              <a:endParaRPr lang="he-IL" sz="12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865" y="1704169"/>
            <a:ext cx="1203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|S|=n</a:t>
            </a:r>
            <a:endParaRPr lang="he-IL" sz="2800" b="1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222669" y="1326260"/>
            <a:ext cx="963075" cy="448752"/>
            <a:chOff x="761980" y="1428266"/>
            <a:chExt cx="963075" cy="903835"/>
          </a:xfrm>
        </p:grpSpPr>
        <p:sp>
          <p:nvSpPr>
            <p:cNvPr id="48" name="Left Brace 47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980" y="1428266"/>
              <a:ext cx="469362" cy="523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he-IL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5" y="1422052"/>
            <a:ext cx="5879859" cy="31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Minimal MapReduce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2573" y="2082117"/>
            <a:ext cx="1243230" cy="1696910"/>
            <a:chOff x="481825" y="1570873"/>
            <a:chExt cx="1243230" cy="761228"/>
          </a:xfrm>
        </p:grpSpPr>
        <p:sp>
          <p:nvSpPr>
            <p:cNvPr id="10" name="Left Brace 9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825" y="1856067"/>
              <a:ext cx="8769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 smtClean="0"/>
                <a:t>T machines</a:t>
              </a:r>
              <a:endParaRPr lang="he-IL" sz="12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865" y="1704169"/>
            <a:ext cx="1203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|S|=n</a:t>
            </a:r>
            <a:endParaRPr lang="he-IL" sz="2800" b="1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222669" y="1326260"/>
            <a:ext cx="963075" cy="448752"/>
            <a:chOff x="761980" y="1428266"/>
            <a:chExt cx="963075" cy="903835"/>
          </a:xfrm>
        </p:grpSpPr>
        <p:sp>
          <p:nvSpPr>
            <p:cNvPr id="48" name="Left Brace 47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980" y="1428266"/>
              <a:ext cx="469362" cy="523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he-IL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5" y="1422052"/>
            <a:ext cx="5879859" cy="3191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187" y="4650971"/>
            <a:ext cx="90896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 smtClean="0"/>
              <a:t>Denote m=n/t  - the number of objects per machine when s is evenly distributed</a:t>
            </a:r>
            <a:br>
              <a:rPr lang="en-US" sz="1600" b="1" dirty="0" smtClean="0"/>
            </a:br>
            <a:r>
              <a:rPr lang="en-US" sz="1600" b="1" dirty="0"/>
              <a:t>1. Minimum footprint: at all times – each machine uses only </a:t>
            </a:r>
            <a:r>
              <a:rPr lang="en-US" sz="1600" b="1" dirty="0" smtClean="0"/>
              <a:t>O(m</a:t>
            </a:r>
            <a:r>
              <a:rPr lang="en-US" sz="1600" b="1" dirty="0"/>
              <a:t>) space</a:t>
            </a:r>
            <a:endParaRPr lang="he-IL" sz="1600" b="1" dirty="0"/>
          </a:p>
          <a:p>
            <a:pPr algn="l" rtl="0"/>
            <a:endParaRPr lang="he-IL" sz="1600" b="1" dirty="0" smtClean="0"/>
          </a:p>
        </p:txBody>
      </p:sp>
      <p:sp>
        <p:nvSpPr>
          <p:cNvPr id="8" name="Right Brace 7"/>
          <p:cNvSpPr/>
          <p:nvPr/>
        </p:nvSpPr>
        <p:spPr>
          <a:xfrm>
            <a:off x="7098542" y="2227389"/>
            <a:ext cx="862885" cy="1519607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008698" y="2767438"/>
            <a:ext cx="30104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Use O(m) space</a:t>
            </a: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768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Minimal MapReduce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2573" y="2082117"/>
            <a:ext cx="1243230" cy="1696910"/>
            <a:chOff x="481825" y="1570873"/>
            <a:chExt cx="1243230" cy="761228"/>
          </a:xfrm>
        </p:grpSpPr>
        <p:sp>
          <p:nvSpPr>
            <p:cNvPr id="10" name="Left Brace 9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825" y="1856067"/>
              <a:ext cx="8769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 smtClean="0"/>
                <a:t>T machines</a:t>
              </a:r>
              <a:endParaRPr lang="he-IL" sz="12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865" y="1704169"/>
            <a:ext cx="1203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|S|=n</a:t>
            </a:r>
            <a:endParaRPr lang="he-IL" sz="2800" b="1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222669" y="1326260"/>
            <a:ext cx="963075" cy="448752"/>
            <a:chOff x="761980" y="1428266"/>
            <a:chExt cx="963075" cy="903835"/>
          </a:xfrm>
        </p:grpSpPr>
        <p:sp>
          <p:nvSpPr>
            <p:cNvPr id="48" name="Left Brace 47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980" y="1428266"/>
              <a:ext cx="469362" cy="523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he-IL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5" y="1422052"/>
            <a:ext cx="5879859" cy="3191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187" y="4650971"/>
            <a:ext cx="90896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Denote</a:t>
            </a:r>
            <a:r>
              <a:rPr lang="en-US" sz="1600" b="1" dirty="0" smtClean="0"/>
              <a:t> m=n/t  </a:t>
            </a:r>
            <a:r>
              <a:rPr lang="en-US" sz="1600" dirty="0" smtClean="0"/>
              <a:t>- the number of objects per machine when s is evenly distributed</a:t>
            </a:r>
            <a:br>
              <a:rPr lang="en-US" sz="1600" dirty="0" smtClean="0"/>
            </a:br>
            <a:r>
              <a:rPr lang="en-US" sz="1600" b="1" dirty="0"/>
              <a:t>1. Minimum footprint</a:t>
            </a:r>
            <a:r>
              <a:rPr lang="en-US" sz="1600" dirty="0"/>
              <a:t>: at all times – each machine uses only o(m) </a:t>
            </a:r>
            <a:r>
              <a:rPr lang="en-US" sz="1600" dirty="0" smtClean="0"/>
              <a:t>space</a:t>
            </a:r>
          </a:p>
          <a:p>
            <a:pPr algn="l" rtl="0"/>
            <a:r>
              <a:rPr lang="en-US" sz="1600" b="1" dirty="0"/>
              <a:t>2. Bounded net-traffic:</a:t>
            </a:r>
            <a:r>
              <a:rPr lang="en-US" sz="1600" dirty="0"/>
              <a:t> in each round every machine send and </a:t>
            </a:r>
            <a:r>
              <a:rPr lang="en-US" sz="1600" dirty="0" smtClean="0"/>
              <a:t>receives at most O(m</a:t>
            </a:r>
            <a:r>
              <a:rPr lang="en-US" sz="1600" dirty="0"/>
              <a:t>) </a:t>
            </a:r>
            <a:r>
              <a:rPr lang="en-US" sz="1600" dirty="0" smtClean="0"/>
              <a:t>words</a:t>
            </a:r>
            <a:endParaRPr lang="he-IL" sz="1600" dirty="0"/>
          </a:p>
          <a:p>
            <a:pPr algn="l" rtl="0"/>
            <a:endParaRPr lang="he-IL" sz="1600" b="1" dirty="0" smtClean="0"/>
          </a:p>
        </p:txBody>
      </p:sp>
      <p:sp>
        <p:nvSpPr>
          <p:cNvPr id="8" name="Right Brace 7"/>
          <p:cNvSpPr/>
          <p:nvPr/>
        </p:nvSpPr>
        <p:spPr>
          <a:xfrm>
            <a:off x="7098542" y="2227389"/>
            <a:ext cx="862885" cy="1519607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008698" y="2767438"/>
            <a:ext cx="30104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Use O(m) space</a:t>
            </a:r>
            <a:endParaRPr lang="he-IL" sz="2000" b="1" dirty="0" smtClean="0"/>
          </a:p>
        </p:txBody>
      </p:sp>
      <p:sp>
        <p:nvSpPr>
          <p:cNvPr id="19" name="Right Brace 18"/>
          <p:cNvSpPr/>
          <p:nvPr/>
        </p:nvSpPr>
        <p:spPr>
          <a:xfrm>
            <a:off x="7098483" y="1838695"/>
            <a:ext cx="859379" cy="388694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8049073" y="1878840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receives O(m) words</a:t>
            </a:r>
            <a:endParaRPr lang="he-IL" sz="2000" b="1" dirty="0" smtClean="0"/>
          </a:p>
        </p:txBody>
      </p:sp>
      <p:sp>
        <p:nvSpPr>
          <p:cNvPr id="21" name="Right Brace 20"/>
          <p:cNvSpPr/>
          <p:nvPr/>
        </p:nvSpPr>
        <p:spPr>
          <a:xfrm>
            <a:off x="7115592" y="3772268"/>
            <a:ext cx="859379" cy="388694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8066182" y="3812413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sends O(m) words</a:t>
            </a: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924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Minimal MapReduce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2573" y="2082117"/>
            <a:ext cx="1243230" cy="1696910"/>
            <a:chOff x="481825" y="1570873"/>
            <a:chExt cx="1243230" cy="761228"/>
          </a:xfrm>
        </p:grpSpPr>
        <p:sp>
          <p:nvSpPr>
            <p:cNvPr id="10" name="Left Brace 9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825" y="1856067"/>
              <a:ext cx="8769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 smtClean="0"/>
                <a:t>T machines</a:t>
              </a:r>
              <a:endParaRPr lang="he-IL" sz="12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865" y="1704169"/>
            <a:ext cx="1203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|S|=n</a:t>
            </a:r>
            <a:endParaRPr lang="he-IL" sz="2800" b="1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222669" y="1326260"/>
            <a:ext cx="963075" cy="448752"/>
            <a:chOff x="761980" y="1428266"/>
            <a:chExt cx="963075" cy="903835"/>
          </a:xfrm>
        </p:grpSpPr>
        <p:sp>
          <p:nvSpPr>
            <p:cNvPr id="48" name="Left Brace 47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980" y="1428266"/>
              <a:ext cx="469362" cy="523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he-IL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5" y="1422052"/>
            <a:ext cx="5879859" cy="3191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187" y="4650971"/>
            <a:ext cx="90896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Denote</a:t>
            </a:r>
            <a:r>
              <a:rPr lang="en-US" sz="1600" b="1" dirty="0" smtClean="0"/>
              <a:t> m=n/t  </a:t>
            </a:r>
            <a:r>
              <a:rPr lang="en-US" sz="1600" dirty="0" smtClean="0"/>
              <a:t>- the number of objects per machine when s is evenly distributed</a:t>
            </a:r>
            <a:br>
              <a:rPr lang="en-US" sz="1600" dirty="0" smtClean="0"/>
            </a:br>
            <a:r>
              <a:rPr lang="en-US" sz="1600" b="1" dirty="0"/>
              <a:t>1. Minimum footprint</a:t>
            </a:r>
            <a:r>
              <a:rPr lang="en-US" sz="1600" dirty="0"/>
              <a:t>: at all times – each machine uses only o(m) </a:t>
            </a:r>
            <a:r>
              <a:rPr lang="en-US" sz="1600" dirty="0" smtClean="0"/>
              <a:t>space</a:t>
            </a:r>
          </a:p>
          <a:p>
            <a:pPr algn="l" rtl="0"/>
            <a:r>
              <a:rPr lang="en-US" sz="1600" b="1" dirty="0"/>
              <a:t>2. Bounded net-traffic:</a:t>
            </a:r>
            <a:r>
              <a:rPr lang="en-US" sz="1600" dirty="0"/>
              <a:t> in each round every machine send and </a:t>
            </a:r>
            <a:r>
              <a:rPr lang="en-US" sz="1600" dirty="0" smtClean="0"/>
              <a:t>receives at most O(m</a:t>
            </a:r>
            <a:r>
              <a:rPr lang="en-US" sz="1600" dirty="0"/>
              <a:t>) </a:t>
            </a:r>
            <a:r>
              <a:rPr lang="en-US" sz="1600" dirty="0" smtClean="0"/>
              <a:t>words</a:t>
            </a:r>
            <a:endParaRPr lang="he-IL" sz="1600" dirty="0"/>
          </a:p>
          <a:p>
            <a:pPr algn="l" rtl="0"/>
            <a:r>
              <a:rPr lang="en-US" sz="1600" b="1" dirty="0"/>
              <a:t>3. constant round: </a:t>
            </a:r>
            <a:r>
              <a:rPr lang="en-US" sz="1600" dirty="0"/>
              <a:t>the algorithm must terminate after constant number of rounds</a:t>
            </a:r>
            <a:endParaRPr lang="he-IL" sz="1600" b="1" dirty="0" smtClean="0"/>
          </a:p>
        </p:txBody>
      </p:sp>
      <p:sp>
        <p:nvSpPr>
          <p:cNvPr id="8" name="Right Brace 7"/>
          <p:cNvSpPr/>
          <p:nvPr/>
        </p:nvSpPr>
        <p:spPr>
          <a:xfrm>
            <a:off x="7098542" y="2227389"/>
            <a:ext cx="862885" cy="1519607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008698" y="2767438"/>
            <a:ext cx="30104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Use O(m) space</a:t>
            </a:r>
            <a:endParaRPr lang="he-IL" sz="2000" b="1" dirty="0" smtClean="0"/>
          </a:p>
        </p:txBody>
      </p:sp>
      <p:sp>
        <p:nvSpPr>
          <p:cNvPr id="19" name="Right Brace 18"/>
          <p:cNvSpPr/>
          <p:nvPr/>
        </p:nvSpPr>
        <p:spPr>
          <a:xfrm>
            <a:off x="7098483" y="1838695"/>
            <a:ext cx="859379" cy="388694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8049073" y="1878840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receives O(m) words</a:t>
            </a:r>
            <a:endParaRPr lang="he-IL" sz="2000" b="1" dirty="0" smtClean="0"/>
          </a:p>
        </p:txBody>
      </p:sp>
      <p:sp>
        <p:nvSpPr>
          <p:cNvPr id="21" name="Right Brace 20"/>
          <p:cNvSpPr/>
          <p:nvPr/>
        </p:nvSpPr>
        <p:spPr>
          <a:xfrm>
            <a:off x="7115592" y="3772268"/>
            <a:ext cx="859379" cy="388694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8066182" y="3812413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sends O(m) words</a:t>
            </a:r>
            <a:endParaRPr lang="he-IL" sz="20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098483" y="2720308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/>
              <a:t>c</a:t>
            </a: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487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Minimal MapReduce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2573" y="2082117"/>
            <a:ext cx="1243230" cy="1696910"/>
            <a:chOff x="481825" y="1570873"/>
            <a:chExt cx="1243230" cy="761228"/>
          </a:xfrm>
        </p:grpSpPr>
        <p:sp>
          <p:nvSpPr>
            <p:cNvPr id="10" name="Left Brace 9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825" y="1856067"/>
              <a:ext cx="8769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 smtClean="0"/>
                <a:t>T machines</a:t>
              </a:r>
              <a:endParaRPr lang="he-IL" sz="12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865" y="1704169"/>
            <a:ext cx="1203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|S|=n</a:t>
            </a:r>
            <a:endParaRPr lang="he-IL" sz="2800" b="1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222669" y="1326260"/>
            <a:ext cx="963075" cy="448752"/>
            <a:chOff x="761980" y="1428266"/>
            <a:chExt cx="963075" cy="903835"/>
          </a:xfrm>
        </p:grpSpPr>
        <p:sp>
          <p:nvSpPr>
            <p:cNvPr id="48" name="Left Brace 47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980" y="1428266"/>
              <a:ext cx="469362" cy="523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he-IL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5" y="1422052"/>
            <a:ext cx="5879859" cy="3191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187" y="4650971"/>
            <a:ext cx="908968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Denote</a:t>
            </a:r>
            <a:r>
              <a:rPr lang="en-US" sz="1600" b="1" dirty="0" smtClean="0"/>
              <a:t> m=n/t  </a:t>
            </a:r>
            <a:r>
              <a:rPr lang="en-US" sz="1600" dirty="0" smtClean="0"/>
              <a:t>- the number of objects per machine when s is evenly distributed</a:t>
            </a:r>
            <a:br>
              <a:rPr lang="en-US" sz="1600" dirty="0" smtClean="0"/>
            </a:br>
            <a:r>
              <a:rPr lang="en-US" sz="1600" b="1" dirty="0"/>
              <a:t>1. Minimum footprint</a:t>
            </a:r>
            <a:r>
              <a:rPr lang="en-US" sz="1600" dirty="0"/>
              <a:t>: at all times – each machine uses only o(m) </a:t>
            </a:r>
            <a:r>
              <a:rPr lang="en-US" sz="1600" dirty="0" smtClean="0"/>
              <a:t>space</a:t>
            </a:r>
          </a:p>
          <a:p>
            <a:pPr algn="l" rtl="0"/>
            <a:r>
              <a:rPr lang="en-US" sz="1600" b="1" dirty="0"/>
              <a:t>2. Bounded net-traffic:</a:t>
            </a:r>
            <a:r>
              <a:rPr lang="en-US" sz="1600" dirty="0"/>
              <a:t> in each round every machine send and </a:t>
            </a:r>
            <a:r>
              <a:rPr lang="en-US" sz="1600" dirty="0" smtClean="0"/>
              <a:t>receives at most O(m</a:t>
            </a:r>
            <a:r>
              <a:rPr lang="en-US" sz="1600" dirty="0"/>
              <a:t>) </a:t>
            </a:r>
            <a:r>
              <a:rPr lang="en-US" sz="1600" dirty="0" smtClean="0"/>
              <a:t>words</a:t>
            </a:r>
            <a:endParaRPr lang="he-IL" sz="1600" dirty="0"/>
          </a:p>
          <a:p>
            <a:pPr algn="l" rtl="0"/>
            <a:r>
              <a:rPr lang="en-US" sz="1600" b="1" dirty="0"/>
              <a:t>3. constant round: </a:t>
            </a:r>
            <a:r>
              <a:rPr lang="en-US" sz="1600" dirty="0"/>
              <a:t>the algorithm must terminate after constant number of </a:t>
            </a:r>
            <a:r>
              <a:rPr lang="en-US" sz="1600" dirty="0" smtClean="0"/>
              <a:t>rounds</a:t>
            </a:r>
          </a:p>
          <a:p>
            <a:pPr algn="l" rtl="0"/>
            <a:r>
              <a:rPr lang="en-US" sz="1600" b="1" dirty="0"/>
              <a:t>4. Optimal computation: </a:t>
            </a:r>
            <a:r>
              <a:rPr lang="en-US" sz="1600" dirty="0"/>
              <a:t>every machine  performs only O(</a:t>
            </a:r>
            <a:r>
              <a:rPr lang="en-US" sz="1600" dirty="0" err="1"/>
              <a:t>T</a:t>
            </a:r>
            <a:r>
              <a:rPr lang="en-US" sz="1600" baseline="-25000" dirty="0" err="1"/>
              <a:t>seq</a:t>
            </a:r>
            <a:r>
              <a:rPr lang="en-US" sz="1600" dirty="0"/>
              <a:t>/t) </a:t>
            </a:r>
            <a:r>
              <a:rPr lang="en-US" sz="1600" dirty="0" err="1"/>
              <a:t>amout</a:t>
            </a:r>
            <a:r>
              <a:rPr lang="en-US" sz="1600" dirty="0"/>
              <a:t> of computation total when </a:t>
            </a:r>
            <a:r>
              <a:rPr lang="en-US" sz="1600" dirty="0" err="1"/>
              <a:t>T</a:t>
            </a:r>
            <a:r>
              <a:rPr lang="en-US" sz="1600" baseline="-25000" dirty="0" err="1"/>
              <a:t>seq</a:t>
            </a:r>
            <a:r>
              <a:rPr lang="en-US" sz="1600" dirty="0"/>
              <a:t> = time to solve the same problem on single sequential computer</a:t>
            </a:r>
            <a:br>
              <a:rPr lang="en-US" sz="1600" dirty="0"/>
            </a:br>
            <a:r>
              <a:rPr lang="en-US" sz="1600" dirty="0"/>
              <a:t>means the algorithm would get a speedup of t by using t machines in parallel</a:t>
            </a:r>
          </a:p>
          <a:p>
            <a:pPr algn="l" rtl="0"/>
            <a:endParaRPr lang="he-IL" sz="1600" b="1" dirty="0" smtClean="0"/>
          </a:p>
        </p:txBody>
      </p:sp>
      <p:sp>
        <p:nvSpPr>
          <p:cNvPr id="8" name="Right Brace 7"/>
          <p:cNvSpPr/>
          <p:nvPr/>
        </p:nvSpPr>
        <p:spPr>
          <a:xfrm>
            <a:off x="7098542" y="2227389"/>
            <a:ext cx="862885" cy="1519607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008698" y="2767438"/>
            <a:ext cx="30104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Use O(m) space</a:t>
            </a:r>
            <a:endParaRPr lang="he-IL" sz="2000" b="1" dirty="0" smtClean="0"/>
          </a:p>
        </p:txBody>
      </p:sp>
      <p:sp>
        <p:nvSpPr>
          <p:cNvPr id="19" name="Right Brace 18"/>
          <p:cNvSpPr/>
          <p:nvPr/>
        </p:nvSpPr>
        <p:spPr>
          <a:xfrm>
            <a:off x="7098483" y="1838695"/>
            <a:ext cx="859379" cy="388694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8049073" y="1878840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receives O(m) words</a:t>
            </a:r>
            <a:endParaRPr lang="he-IL" sz="2000" b="1" dirty="0" smtClean="0"/>
          </a:p>
        </p:txBody>
      </p:sp>
      <p:sp>
        <p:nvSpPr>
          <p:cNvPr id="21" name="Right Brace 20"/>
          <p:cNvSpPr/>
          <p:nvPr/>
        </p:nvSpPr>
        <p:spPr>
          <a:xfrm>
            <a:off x="7115592" y="3772268"/>
            <a:ext cx="859379" cy="388694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8066182" y="3812413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sends O(m) words</a:t>
            </a:r>
            <a:endParaRPr lang="he-IL" sz="20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098484" y="2720308"/>
            <a:ext cx="4315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c</a:t>
            </a:r>
            <a:endParaRPr lang="he-IL" sz="2000" b="1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5345723" y="100743"/>
            <a:ext cx="4076607" cy="1268452"/>
            <a:chOff x="5345723" y="100743"/>
            <a:chExt cx="4076607" cy="1268452"/>
          </a:xfrm>
        </p:grpSpPr>
        <p:grpSp>
          <p:nvGrpSpPr>
            <p:cNvPr id="17" name="Group 16"/>
            <p:cNvGrpSpPr/>
            <p:nvPr/>
          </p:nvGrpSpPr>
          <p:grpSpPr>
            <a:xfrm>
              <a:off x="5345723" y="100743"/>
              <a:ext cx="3132895" cy="709277"/>
              <a:chOff x="5345723" y="100743"/>
              <a:chExt cx="3132895" cy="820857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6454358" y="149809"/>
                <a:ext cx="914400" cy="720725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M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5345723" y="100743"/>
                <a:ext cx="450166" cy="812452"/>
              </a:xfrm>
              <a:prstGeom prst="rect">
                <a:avLst/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 smtClean="0"/>
                  <a:t>input</a:t>
                </a:r>
                <a:endParaRPr lang="he-IL" sz="16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28452" y="109148"/>
                <a:ext cx="450166" cy="812452"/>
              </a:xfrm>
              <a:prstGeom prst="rect">
                <a:avLst/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 smtClean="0"/>
                  <a:t>output</a:t>
                </a:r>
                <a:endParaRPr lang="he-IL" sz="1600" dirty="0"/>
              </a:p>
            </p:txBody>
          </p:sp>
          <p:cxnSp>
            <p:nvCxnSpPr>
              <p:cNvPr id="4" name="Straight Arrow Connector 3"/>
              <p:cNvCxnSpPr>
                <a:stCxn id="2" idx="3"/>
                <a:endCxn id="24" idx="2"/>
              </p:cNvCxnSpPr>
              <p:nvPr/>
            </p:nvCxnSpPr>
            <p:spPr>
              <a:xfrm>
                <a:off x="5795889" y="506969"/>
                <a:ext cx="658469" cy="3203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24" idx="6"/>
                <a:endCxn id="25" idx="1"/>
              </p:cNvCxnSpPr>
              <p:nvPr/>
            </p:nvCxnSpPr>
            <p:spPr>
              <a:xfrm>
                <a:off x="7368758" y="510172"/>
                <a:ext cx="659694" cy="5202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795889" y="903927"/>
              <a:ext cx="3626441" cy="465268"/>
              <a:chOff x="5795889" y="1041851"/>
              <a:chExt cx="3626441" cy="465268"/>
            </a:xfrm>
          </p:grpSpPr>
          <p:sp>
            <p:nvSpPr>
              <p:cNvPr id="27" name="Right Brace 26"/>
              <p:cNvSpPr/>
              <p:nvPr/>
            </p:nvSpPr>
            <p:spPr>
              <a:xfrm rot="5400000">
                <a:off x="6836181" y="1559"/>
                <a:ext cx="151979" cy="2232563"/>
              </a:xfrm>
              <a:prstGeom prst="rightBrace">
                <a:avLst>
                  <a:gd name="adj1" fmla="val 47264"/>
                  <a:gd name="adj2" fmla="val 48662"/>
                </a:avLst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24075" y="1107009"/>
                <a:ext cx="299825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err="1" smtClean="0"/>
                  <a:t>T</a:t>
                </a:r>
                <a:r>
                  <a:rPr lang="en-US" sz="2000" b="1" baseline="-25000" dirty="0" err="1" smtClean="0"/>
                  <a:t>seq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time</a:t>
                </a:r>
                <a:endParaRPr lang="he-IL" sz="2000" b="1" baseline="-25000" dirty="0" smtClean="0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8008698" y="3032375"/>
            <a:ext cx="30104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Total O(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seq</a:t>
            </a:r>
            <a:r>
              <a:rPr lang="en-US" sz="2000" b="1" dirty="0" smtClean="0"/>
              <a:t>/t) computations</a:t>
            </a: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458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Minimal MapReduce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2573" y="2082117"/>
            <a:ext cx="1243230" cy="1696910"/>
            <a:chOff x="481825" y="1570873"/>
            <a:chExt cx="1243230" cy="761228"/>
          </a:xfrm>
        </p:grpSpPr>
        <p:sp>
          <p:nvSpPr>
            <p:cNvPr id="10" name="Left Brace 9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825" y="1856067"/>
              <a:ext cx="8769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 smtClean="0"/>
                <a:t>T machines</a:t>
              </a:r>
              <a:endParaRPr lang="he-IL" sz="12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865" y="1704169"/>
            <a:ext cx="1203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|S|=n</a:t>
            </a:r>
            <a:endParaRPr lang="he-IL" sz="2800" b="1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222669" y="1326260"/>
            <a:ext cx="963075" cy="448752"/>
            <a:chOff x="761980" y="1428266"/>
            <a:chExt cx="963075" cy="903835"/>
          </a:xfrm>
        </p:grpSpPr>
        <p:sp>
          <p:nvSpPr>
            <p:cNvPr id="48" name="Left Brace 47"/>
            <p:cNvSpPr/>
            <p:nvPr/>
          </p:nvSpPr>
          <p:spPr>
            <a:xfrm>
              <a:off x="1358796" y="1570873"/>
              <a:ext cx="366259" cy="761228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980" y="1428266"/>
              <a:ext cx="469362" cy="523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he-IL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5" y="1422052"/>
            <a:ext cx="5879859" cy="319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187" y="4650971"/>
                <a:ext cx="9089686" cy="25545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600" dirty="0" smtClean="0"/>
                  <a:t>Minimal MapReduce advantages:</a:t>
                </a:r>
              </a:p>
              <a:p>
                <a:pPr marL="342900" indent="-342900" algn="l" rtl="0">
                  <a:buAutoNum type="arabicPeriod"/>
                </a:pPr>
                <a:r>
                  <a:rPr lang="en-US" sz="1600" dirty="0" smtClean="0"/>
                  <a:t>Each machine using O(m) in each phase = O(1/t) of S – prevent partition skew</a:t>
                </a:r>
              </a:p>
              <a:p>
                <a:pPr marL="342900" indent="-342900" algn="l" rtl="0">
                  <a:buAutoNum type="arabicPeriod"/>
                </a:pPr>
                <a:r>
                  <a:rPr lang="en-US" sz="1600" dirty="0" smtClean="0"/>
                  <a:t>Bounded net traffic – O(m) words ensures that each shuffle phase transfer at most o(n) words</a:t>
                </a:r>
              </a:p>
              <a:p>
                <a:pPr marL="342900" indent="-342900" algn="l" rtl="0">
                  <a:buAutoNum type="arabicPeriod"/>
                </a:pPr>
                <a:r>
                  <a:rPr lang="en-US" sz="1600" dirty="0" smtClean="0"/>
                  <a:t>Due to parallelization: </a:t>
                </a:r>
                <a:br>
                  <a:rPr lang="en-US" sz="1600" dirty="0" smtClean="0"/>
                </a:br>
                <a:r>
                  <a:rPr lang="en-US" sz="1600" dirty="0" smtClean="0"/>
                  <a:t>The duration of each phase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600" dirty="0" smtClean="0"/>
                  <a:t> the time for a machine to send and receive O(m) words.</a:t>
                </a:r>
                <a:br>
                  <a:rPr lang="en-US" sz="1600" dirty="0" smtClean="0"/>
                </a:br>
                <a:r>
                  <a:rPr lang="en-US" sz="1600" dirty="0" smtClean="0"/>
                  <a:t>Good for building stateless algorithm - improve the system’s </a:t>
                </a:r>
                <a:r>
                  <a:rPr lang="en-US" sz="1600" dirty="0"/>
                  <a:t>robustness</a:t>
                </a:r>
                <a:endParaRPr lang="en-US" sz="1600" dirty="0" smtClean="0"/>
              </a:p>
              <a:p>
                <a:pPr marL="342900" indent="-342900" algn="l" rtl="0">
                  <a:buAutoNum type="arabicPeriod"/>
                </a:pPr>
                <a:r>
                  <a:rPr lang="en-US" sz="1600" dirty="0" smtClean="0"/>
                  <a:t>Constant rounds = O(n) word traffic overall</a:t>
                </a:r>
              </a:p>
              <a:p>
                <a:pPr marL="342900" indent="-342900" algn="l" rtl="0">
                  <a:buAutoNum type="arabicPeriod"/>
                </a:pPr>
                <a:r>
                  <a:rPr lang="en-US" sz="1600" dirty="0" smtClean="0"/>
                  <a:t>Optimal computation – the very original motivation of MapReduce – do things faster</a:t>
                </a:r>
              </a:p>
              <a:p>
                <a:pPr algn="l" rtl="0"/>
                <a:endParaRPr lang="en-US" sz="1600" dirty="0"/>
              </a:p>
              <a:p>
                <a:pPr algn="l" rtl="0"/>
                <a:endParaRPr lang="he-IL" sz="1600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87" y="4650971"/>
                <a:ext cx="9089686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335" t="-955" r="-268" b="-21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7098542" y="2227389"/>
            <a:ext cx="862885" cy="1519607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008698" y="2767438"/>
            <a:ext cx="30104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Use O(m) space</a:t>
            </a:r>
            <a:endParaRPr lang="he-IL" sz="2000" b="1" dirty="0" smtClean="0"/>
          </a:p>
        </p:txBody>
      </p:sp>
      <p:sp>
        <p:nvSpPr>
          <p:cNvPr id="19" name="Right Brace 18"/>
          <p:cNvSpPr/>
          <p:nvPr/>
        </p:nvSpPr>
        <p:spPr>
          <a:xfrm>
            <a:off x="7098483" y="1838695"/>
            <a:ext cx="859379" cy="388694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8049073" y="1878840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receives O(m) words</a:t>
            </a:r>
            <a:endParaRPr lang="he-IL" sz="2000" b="1" dirty="0" smtClean="0"/>
          </a:p>
        </p:txBody>
      </p:sp>
      <p:sp>
        <p:nvSpPr>
          <p:cNvPr id="21" name="Right Brace 20"/>
          <p:cNvSpPr/>
          <p:nvPr/>
        </p:nvSpPr>
        <p:spPr>
          <a:xfrm>
            <a:off x="7115592" y="3772268"/>
            <a:ext cx="859379" cy="388694"/>
          </a:xfrm>
          <a:prstGeom prst="righ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8066182" y="3812413"/>
            <a:ext cx="2998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sends O(m) words</a:t>
            </a:r>
            <a:endParaRPr lang="he-IL" sz="20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098484" y="2720308"/>
            <a:ext cx="4315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c</a:t>
            </a:r>
            <a:endParaRPr lang="he-IL" sz="2000" b="1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5345723" y="100743"/>
            <a:ext cx="4076607" cy="1268452"/>
            <a:chOff x="5345723" y="100743"/>
            <a:chExt cx="4076607" cy="1268452"/>
          </a:xfrm>
        </p:grpSpPr>
        <p:grpSp>
          <p:nvGrpSpPr>
            <p:cNvPr id="17" name="Group 16"/>
            <p:cNvGrpSpPr/>
            <p:nvPr/>
          </p:nvGrpSpPr>
          <p:grpSpPr>
            <a:xfrm>
              <a:off x="5345723" y="100743"/>
              <a:ext cx="3132895" cy="709277"/>
              <a:chOff x="5345723" y="100743"/>
              <a:chExt cx="3132895" cy="820857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6454358" y="149809"/>
                <a:ext cx="914400" cy="720725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M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5345723" y="100743"/>
                <a:ext cx="450166" cy="812452"/>
              </a:xfrm>
              <a:prstGeom prst="rect">
                <a:avLst/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 smtClean="0"/>
                  <a:t>input</a:t>
                </a:r>
                <a:endParaRPr lang="he-IL" sz="16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28452" y="109148"/>
                <a:ext cx="450166" cy="812452"/>
              </a:xfrm>
              <a:prstGeom prst="rect">
                <a:avLst/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 smtClean="0"/>
                  <a:t>output</a:t>
                </a:r>
                <a:endParaRPr lang="he-IL" sz="1600" dirty="0"/>
              </a:p>
            </p:txBody>
          </p:sp>
          <p:cxnSp>
            <p:nvCxnSpPr>
              <p:cNvPr id="4" name="Straight Arrow Connector 3"/>
              <p:cNvCxnSpPr>
                <a:stCxn id="2" idx="3"/>
                <a:endCxn id="24" idx="2"/>
              </p:cNvCxnSpPr>
              <p:nvPr/>
            </p:nvCxnSpPr>
            <p:spPr>
              <a:xfrm>
                <a:off x="5795889" y="506969"/>
                <a:ext cx="658469" cy="3203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24" idx="6"/>
                <a:endCxn id="25" idx="1"/>
              </p:cNvCxnSpPr>
              <p:nvPr/>
            </p:nvCxnSpPr>
            <p:spPr>
              <a:xfrm>
                <a:off x="7368758" y="510172"/>
                <a:ext cx="659694" cy="5202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795889" y="903927"/>
              <a:ext cx="3626441" cy="465268"/>
              <a:chOff x="5795889" y="1041851"/>
              <a:chExt cx="3626441" cy="465268"/>
            </a:xfrm>
          </p:grpSpPr>
          <p:sp>
            <p:nvSpPr>
              <p:cNvPr id="27" name="Right Brace 26"/>
              <p:cNvSpPr/>
              <p:nvPr/>
            </p:nvSpPr>
            <p:spPr>
              <a:xfrm rot="5400000">
                <a:off x="6836181" y="1559"/>
                <a:ext cx="151979" cy="2232563"/>
              </a:xfrm>
              <a:prstGeom prst="rightBrace">
                <a:avLst>
                  <a:gd name="adj1" fmla="val 47264"/>
                  <a:gd name="adj2" fmla="val 48662"/>
                </a:avLst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24075" y="1107009"/>
                <a:ext cx="299825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err="1" smtClean="0"/>
                  <a:t>T</a:t>
                </a:r>
                <a:r>
                  <a:rPr lang="en-US" sz="2000" b="1" baseline="-25000" dirty="0" err="1" smtClean="0"/>
                  <a:t>seq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time</a:t>
                </a:r>
                <a:endParaRPr lang="he-IL" sz="2000" b="1" baseline="-25000" dirty="0" smtClean="0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8008698" y="3032375"/>
            <a:ext cx="30104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Total O(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seq</a:t>
            </a:r>
            <a:r>
              <a:rPr lang="en-US" sz="2000" b="1" dirty="0" smtClean="0"/>
              <a:t>/t) computations</a:t>
            </a:r>
            <a:endParaRPr lang="he-IL" sz="2000" b="1" dirty="0" smtClean="0"/>
          </a:p>
        </p:txBody>
      </p:sp>
      <p:sp>
        <p:nvSpPr>
          <p:cNvPr id="3" name="Oval 2"/>
          <p:cNvSpPr/>
          <p:nvPr/>
        </p:nvSpPr>
        <p:spPr>
          <a:xfrm>
            <a:off x="9241736" y="450630"/>
            <a:ext cx="2286197" cy="1182343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Distributed File System (DFS)</a:t>
            </a:r>
            <a:endParaRPr lang="he-IL" dirty="0"/>
          </a:p>
        </p:txBody>
      </p:sp>
      <p:sp>
        <p:nvSpPr>
          <p:cNvPr id="6" name="Right Arrow 5"/>
          <p:cNvSpPr/>
          <p:nvPr/>
        </p:nvSpPr>
        <p:spPr>
          <a:xfrm rot="20434030">
            <a:off x="6744886" y="1610465"/>
            <a:ext cx="2577780" cy="311601"/>
          </a:xfrm>
          <a:prstGeom prst="rightArrow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minimal MapReduce algorithms: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109"/>
            <a:ext cx="2606779" cy="36367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err="1" smtClean="0"/>
              <a:t>Terasort</a:t>
            </a:r>
            <a:r>
              <a:rPr lang="en-US" dirty="0" smtClean="0"/>
              <a:t> for sorting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698057" y="1245274"/>
            <a:ext cx="2606779" cy="363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/>
              <a:t>Sliding aggregation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grpSp>
        <p:nvGrpSpPr>
          <p:cNvPr id="49" name="Group 48"/>
          <p:cNvGrpSpPr/>
          <p:nvPr/>
        </p:nvGrpSpPr>
        <p:grpSpPr>
          <a:xfrm>
            <a:off x="763979" y="2037316"/>
            <a:ext cx="2606779" cy="3729334"/>
            <a:chOff x="763979" y="2037316"/>
            <a:chExt cx="2606779" cy="3729334"/>
          </a:xfrm>
        </p:grpSpPr>
        <p:grpSp>
          <p:nvGrpSpPr>
            <p:cNvPr id="29" name="Group 28"/>
            <p:cNvGrpSpPr/>
            <p:nvPr/>
          </p:nvGrpSpPr>
          <p:grpSpPr>
            <a:xfrm>
              <a:off x="763979" y="2037316"/>
              <a:ext cx="2606779" cy="3729334"/>
              <a:chOff x="763979" y="2037316"/>
              <a:chExt cx="2606779" cy="37293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008368" y="2037316"/>
                <a:ext cx="1944710" cy="3729334"/>
                <a:chOff x="4275785" y="1299236"/>
                <a:chExt cx="1944710" cy="3729334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275785" y="1299236"/>
                  <a:ext cx="1944710" cy="540913"/>
                </a:xfrm>
                <a:prstGeom prst="rect">
                  <a:avLst/>
                </a:prstGeom>
                <a:ln>
                  <a:tailEnd type="none"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dirty="0" smtClean="0"/>
                    <a:t>Ordered Domain</a:t>
                  </a:r>
                  <a:endParaRPr lang="he-IL" dirty="0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623515" y="2090373"/>
                  <a:ext cx="1429555" cy="1056068"/>
                </a:xfrm>
                <a:prstGeom prst="ellipse">
                  <a:avLst/>
                </a:prstGeom>
                <a:ln>
                  <a:tailEnd type="none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dirty="0" smtClean="0"/>
                    <a:t>S</a:t>
                  </a:r>
                  <a:br>
                    <a:rPr lang="en-US" dirty="0" smtClean="0"/>
                  </a:br>
                  <a:r>
                    <a:rPr lang="en-US" dirty="0" smtClean="0"/>
                    <a:t>(|S|=n)</a:t>
                  </a:r>
                  <a:endParaRPr lang="he-IL" dirty="0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275785" y="1911501"/>
                  <a:ext cx="557083" cy="333530"/>
                </a:xfrm>
                <a:prstGeom prst="line">
                  <a:avLst/>
                </a:prstGeom>
                <a:ln w="50800">
                  <a:tailEnd type="stealt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>
                  <a:endCxn id="5" idx="7"/>
                </p:cNvCxnSpPr>
                <p:nvPr/>
              </p:nvCxnSpPr>
              <p:spPr>
                <a:xfrm flipH="1">
                  <a:off x="5843717" y="1784242"/>
                  <a:ext cx="376778" cy="460789"/>
                </a:xfrm>
                <a:prstGeom prst="straightConnector1">
                  <a:avLst/>
                </a:prstGeom>
                <a:ln w="50800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5" idx="4"/>
                  <a:endCxn id="27" idx="0"/>
                </p:cNvCxnSpPr>
                <p:nvPr/>
              </p:nvCxnSpPr>
              <p:spPr>
                <a:xfrm flipH="1">
                  <a:off x="5334786" y="3146441"/>
                  <a:ext cx="3507" cy="354181"/>
                </a:xfrm>
                <a:prstGeom prst="straightConnector1">
                  <a:avLst/>
                </a:prstGeom>
                <a:ln w="50800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/>
                <p:cNvSpPr/>
                <p:nvPr/>
              </p:nvSpPr>
              <p:spPr>
                <a:xfrm>
                  <a:off x="4832868" y="4410385"/>
                  <a:ext cx="1010849" cy="618185"/>
                </a:xfrm>
                <a:prstGeom prst="rect">
                  <a:avLst/>
                </a:prstGeom>
                <a:ln>
                  <a:tailEnd type="none"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dirty="0" smtClean="0"/>
                    <a:t>S sorted</a:t>
                  </a:r>
                  <a:endParaRPr lang="he-IL" dirty="0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763979" y="4238702"/>
                <a:ext cx="2606779" cy="462087"/>
              </a:xfrm>
              <a:prstGeom prst="rect">
                <a:avLst/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/>
                  <a:t>Sorting MR algorithm</a:t>
                </a:r>
                <a:endParaRPr lang="he-IL" dirty="0"/>
              </a:p>
            </p:txBody>
          </p:sp>
        </p:grpSp>
        <p:cxnSp>
          <p:nvCxnSpPr>
            <p:cNvPr id="32" name="Straight Arrow Connector 31"/>
            <p:cNvCxnSpPr>
              <a:stCxn id="27" idx="2"/>
              <a:endCxn id="12" idx="0"/>
            </p:cNvCxnSpPr>
            <p:nvPr/>
          </p:nvCxnSpPr>
          <p:spPr>
            <a:xfrm>
              <a:off x="2067369" y="4700789"/>
              <a:ext cx="3507" cy="44767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465572" y="1839790"/>
            <a:ext cx="6451773" cy="4012558"/>
            <a:chOff x="3370759" y="2037316"/>
            <a:chExt cx="6451773" cy="4012558"/>
          </a:xfrm>
        </p:grpSpPr>
        <p:sp>
          <p:nvSpPr>
            <p:cNvPr id="37" name="Rectangle 36"/>
            <p:cNvSpPr/>
            <p:nvPr/>
          </p:nvSpPr>
          <p:spPr>
            <a:xfrm>
              <a:off x="4917649" y="2037316"/>
              <a:ext cx="1944710" cy="540913"/>
            </a:xfrm>
            <a:prstGeom prst="rect">
              <a:avLst/>
            </a:prstGeom>
            <a:ln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Ordered Domain</a:t>
              </a:r>
              <a:endParaRPr lang="he-IL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846480" y="2828453"/>
              <a:ext cx="2122405" cy="1056068"/>
            </a:xfrm>
            <a:prstGeom prst="ellipse">
              <a:avLst/>
            </a:prstGeom>
            <a:ln>
              <a:tailEnd type="none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en-US" dirty="0" smtClean="0"/>
                <a:t>S:= {o}</a:t>
              </a:r>
              <a:br>
                <a:rPr lang="en-US" dirty="0" smtClean="0"/>
              </a:br>
              <a:r>
                <a:rPr lang="en-US" dirty="0" smtClean="0"/>
                <a:t>with w weight function</a:t>
              </a:r>
              <a:endParaRPr lang="he-IL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917649" y="2649581"/>
              <a:ext cx="557083" cy="333530"/>
            </a:xfrm>
            <a:prstGeom prst="line">
              <a:avLst/>
            </a:prstGeom>
            <a:ln w="50800"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8" idx="7"/>
            </p:cNvCxnSpPr>
            <p:nvPr/>
          </p:nvCxnSpPr>
          <p:spPr>
            <a:xfrm flipH="1">
              <a:off x="6658066" y="2522322"/>
              <a:ext cx="204296" cy="46078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4"/>
              <a:endCxn id="36" idx="0"/>
            </p:cNvCxnSpPr>
            <p:nvPr/>
          </p:nvCxnSpPr>
          <p:spPr>
            <a:xfrm>
              <a:off x="5907683" y="3884521"/>
              <a:ext cx="68967" cy="2791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82029" y="5148465"/>
                  <a:ext cx="3816460" cy="901409"/>
                </a:xfrm>
                <a:prstGeom prst="rect">
                  <a:avLst/>
                </a:prstGeom>
                <a:ln>
                  <a:tailEnd type="none"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𝐴𝐺𝐺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𝑤𝑖𝑛𝑑𝑜𝑤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r>
                    <a:rPr lang="en-US" dirty="0" smtClean="0"/>
                    <a:t>when window (o) = l largest objects in S not exceeding o</a:t>
                  </a:r>
                  <a:endParaRPr lang="he-IL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029" y="5148465"/>
                  <a:ext cx="3816460" cy="90140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tailEnd type="none"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4673260" y="4163683"/>
              <a:ext cx="2606779" cy="705619"/>
            </a:xfrm>
            <a:prstGeom prst="rect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Sliding aggregation </a:t>
              </a:r>
              <a:br>
                <a:rPr lang="en-US" dirty="0" smtClean="0"/>
              </a:br>
              <a:r>
                <a:rPr lang="en-US" dirty="0" smtClean="0"/>
                <a:t>MR algorithm</a:t>
              </a:r>
              <a:endParaRPr lang="he-IL" dirty="0"/>
            </a:p>
          </p:txBody>
        </p:sp>
        <p:cxnSp>
          <p:nvCxnSpPr>
            <p:cNvPr id="47" name="Straight Arrow Connector 46"/>
            <p:cNvCxnSpPr>
              <a:stCxn id="36" idx="2"/>
              <a:endCxn id="42" idx="0"/>
            </p:cNvCxnSpPr>
            <p:nvPr/>
          </p:nvCxnSpPr>
          <p:spPr>
            <a:xfrm>
              <a:off x="5976650" y="4869302"/>
              <a:ext cx="13609" cy="27916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370759" y="3078569"/>
              <a:ext cx="1378044" cy="584775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/>
                <a:t>Window size</a:t>
              </a:r>
              <a:br>
                <a:rPr lang="en-US" sz="1600" b="1" dirty="0" smtClean="0"/>
              </a:br>
              <a:r>
                <a:rPr lang="en-US" sz="1600" b="1" dirty="0" smtClean="0"/>
                <a:t>Integer l&lt;=n</a:t>
              </a:r>
              <a:endParaRPr lang="he-IL" sz="1600" b="1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61479" y="3085564"/>
              <a:ext cx="2761053" cy="584775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/>
                <a:t>AGG - Aggregate function</a:t>
              </a:r>
            </a:p>
            <a:p>
              <a:pPr algn="ctr"/>
              <a:r>
                <a:rPr lang="en-US" sz="1600" b="1" dirty="0" smtClean="0"/>
                <a:t>Max</a:t>
              </a:r>
              <a:r>
                <a:rPr lang="en-US" sz="1600" b="1" dirty="0"/>
                <a:t>,</a:t>
              </a:r>
              <a:r>
                <a:rPr lang="en-US" sz="1600" b="1" dirty="0" smtClean="0"/>
                <a:t> sum, min, </a:t>
              </a:r>
              <a:r>
                <a:rPr lang="en-US" sz="1600" b="1" dirty="0" err="1" smtClean="0"/>
                <a:t>avg</a:t>
              </a:r>
              <a:r>
                <a:rPr lang="en-US" sz="1600" b="1" dirty="0" smtClean="0"/>
                <a:t>, </a:t>
              </a:r>
              <a:r>
                <a:rPr lang="en-US" sz="1600" b="1" dirty="0" err="1" smtClean="0"/>
                <a:t>etc</a:t>
              </a:r>
              <a:r>
                <a:rPr lang="en-US" sz="1600" b="1" dirty="0" smtClean="0"/>
                <a:t>…</a:t>
              </a:r>
              <a:endParaRPr lang="he-IL" sz="1600" b="1" dirty="0" smtClean="0"/>
            </a:p>
          </p:txBody>
        </p:sp>
        <p:cxnSp>
          <p:nvCxnSpPr>
            <p:cNvPr id="55" name="Straight Arrow Connector 54"/>
            <p:cNvCxnSpPr>
              <a:stCxn id="50" idx="2"/>
              <a:endCxn id="36" idx="0"/>
            </p:cNvCxnSpPr>
            <p:nvPr/>
          </p:nvCxnSpPr>
          <p:spPr>
            <a:xfrm>
              <a:off x="4059781" y="3663344"/>
              <a:ext cx="1916869" cy="50033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2"/>
              <a:endCxn id="36" idx="0"/>
            </p:cNvCxnSpPr>
            <p:nvPr/>
          </p:nvCxnSpPr>
          <p:spPr>
            <a:xfrm flipH="1">
              <a:off x="5976650" y="3670339"/>
              <a:ext cx="2465356" cy="49334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6" y="3884521"/>
            <a:ext cx="5563894" cy="1859712"/>
          </a:xfrm>
          <a:prstGeom prst="rect">
            <a:avLst/>
          </a:prstGeom>
        </p:spPr>
      </p:pic>
      <p:sp>
        <p:nvSpPr>
          <p:cNvPr id="61" name="Explosion 1 60"/>
          <p:cNvSpPr/>
          <p:nvPr/>
        </p:nvSpPr>
        <p:spPr>
          <a:xfrm>
            <a:off x="916644" y="2475831"/>
            <a:ext cx="2606779" cy="1950842"/>
          </a:xfrm>
          <a:prstGeom prst="irregularSeal1">
            <a:avLst/>
          </a:prstGeom>
          <a:solidFill>
            <a:srgbClr val="FF0000"/>
          </a:solidFill>
          <a:ln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Close to being minimal</a:t>
            </a:r>
            <a:endParaRPr lang="he-IL" dirty="0"/>
          </a:p>
        </p:txBody>
      </p:sp>
      <p:sp>
        <p:nvSpPr>
          <p:cNvPr id="62" name="Explosion 1 61"/>
          <p:cNvSpPr/>
          <p:nvPr/>
        </p:nvSpPr>
        <p:spPr>
          <a:xfrm>
            <a:off x="6548661" y="1839790"/>
            <a:ext cx="3211620" cy="3023768"/>
          </a:xfrm>
          <a:prstGeom prst="irregularSeal1">
            <a:avLst/>
          </a:prstGeom>
          <a:solidFill>
            <a:srgbClr val="FF0000"/>
          </a:solidFill>
          <a:ln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Not close to being minimal </a:t>
            </a:r>
            <a:br>
              <a:rPr lang="en-US" dirty="0" smtClean="0"/>
            </a:br>
            <a:r>
              <a:rPr lang="en-US" dirty="0"/>
              <a:t>“notoriously difficult”.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50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760" y="2189409"/>
            <a:ext cx="10341735" cy="2711430"/>
          </a:xfrm>
        </p:spPr>
        <p:txBody>
          <a:bodyPr/>
          <a:lstStyle/>
          <a:p>
            <a:pPr algn="ctr"/>
            <a:r>
              <a:rPr lang="en-US" dirty="0" smtClean="0"/>
              <a:t>Third </a:t>
            </a:r>
            <a:r>
              <a:rPr lang="en-US" dirty="0"/>
              <a:t>topic</a:t>
            </a:r>
            <a:r>
              <a:rPr lang="en-US" dirty="0" smtClean="0"/>
              <a:t>: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sz="4000" dirty="0" err="1" smtClean="0"/>
              <a:t>TeraSort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 minimal </a:t>
            </a:r>
            <a:r>
              <a:rPr lang="en-US" sz="4000" dirty="0" err="1"/>
              <a:t>TeraSort</a:t>
            </a:r>
            <a:r>
              <a:rPr lang="en-US" sz="4000" dirty="0" smtClean="0">
                <a:sym typeface="Wingdings" panose="05000000000000000000" pitchFamily="2" charset="2"/>
              </a:rPr>
              <a:t>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844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27" y="161365"/>
            <a:ext cx="9880059" cy="7228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First solution</a:t>
            </a:r>
            <a:endParaRPr lang="he-I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28" y="1006960"/>
            <a:ext cx="8596668" cy="535574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/>
              <a:t>public class StringFinder {</a:t>
            </a:r>
          </a:p>
          <a:p>
            <a:pPr marL="0" indent="0" algn="l" rtl="0">
              <a:buNone/>
            </a:pPr>
            <a:r>
              <a:rPr lang="en-US" sz="2000" dirty="0"/>
              <a:t>    </a:t>
            </a:r>
            <a:r>
              <a:rPr lang="en-US" sz="2000" dirty="0" err="1"/>
              <a:t>int</a:t>
            </a:r>
            <a:r>
              <a:rPr lang="en-US" sz="2000" dirty="0"/>
              <a:t> main(…) {</a:t>
            </a:r>
          </a:p>
          <a:p>
            <a:pPr marL="0" indent="0" algn="l" rtl="0">
              <a:buNone/>
            </a:pPr>
            <a:r>
              <a:rPr lang="en-US" sz="2000" dirty="0"/>
              <a:t>		</a:t>
            </a:r>
            <a:r>
              <a:rPr lang="en-US" sz="2000" dirty="0" err="1"/>
              <a:t>foreach</a:t>
            </a:r>
            <a:r>
              <a:rPr lang="en-US" sz="2000" dirty="0"/>
              <a:t>(File f in </a:t>
            </a:r>
            <a:r>
              <a:rPr lang="en-US" sz="2000" dirty="0" err="1"/>
              <a:t>getInputFiles</a:t>
            </a:r>
            <a:r>
              <a:rPr lang="en-US" sz="2000" dirty="0"/>
              <a:t>()) {</a:t>
            </a:r>
          </a:p>
          <a:p>
            <a:pPr marL="0" indent="0" algn="l" rtl="0">
              <a:buNone/>
            </a:pPr>
            <a:r>
              <a:rPr lang="en-US" sz="2000" dirty="0"/>
              <a:t>		     if(</a:t>
            </a:r>
            <a:r>
              <a:rPr lang="en-US" sz="2000" dirty="0" err="1"/>
              <a:t>f.contains</a:t>
            </a:r>
            <a:r>
              <a:rPr lang="en-US" sz="2000" dirty="0"/>
              <a:t>(</a:t>
            </a:r>
            <a:r>
              <a:rPr lang="en-US" sz="2000" dirty="0" err="1"/>
              <a:t>searchTerm</a:t>
            </a:r>
            <a:r>
              <a:rPr lang="en-US" sz="2000" dirty="0"/>
              <a:t>))</a:t>
            </a:r>
          </a:p>
          <a:p>
            <a:pPr marL="0" indent="0" algn="l" rtl="0">
              <a:buNone/>
            </a:pPr>
            <a:r>
              <a:rPr lang="en-US" sz="2000" dirty="0"/>
              <a:t> 		        </a:t>
            </a:r>
            <a:r>
              <a:rPr lang="en-US" sz="2000" dirty="0" err="1"/>
              <a:t>results.add</a:t>
            </a:r>
            <a:r>
              <a:rPr lang="en-US" sz="2000" dirty="0"/>
              <a:t>(</a:t>
            </a:r>
            <a:r>
              <a:rPr lang="en-US" sz="2000" dirty="0" err="1"/>
              <a:t>f.getFileName</a:t>
            </a:r>
            <a:r>
              <a:rPr lang="en-US" sz="2000" dirty="0"/>
              <a:t>());</a:t>
            </a:r>
          </a:p>
          <a:p>
            <a:pPr marL="0" indent="0" algn="l" rtl="0">
              <a:buNone/>
            </a:pPr>
            <a:r>
              <a:rPr lang="en-US" sz="2000" dirty="0"/>
              <a:t>                }</a:t>
            </a:r>
          </a:p>
          <a:p>
            <a:pPr marL="0" indent="0" algn="l" rtl="0">
              <a:buNone/>
            </a:pPr>
            <a:r>
              <a:rPr lang="en-US" sz="2000" dirty="0"/>
              <a:t>		}</a:t>
            </a:r>
          </a:p>
          <a:p>
            <a:pPr marL="0" indent="0" algn="l" rtl="0">
              <a:buNone/>
            </a:pPr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(“Files:” + </a:t>
            </a:r>
            <a:r>
              <a:rPr lang="en-US" sz="2000" dirty="0" err="1"/>
              <a:t>results.toString</a:t>
            </a:r>
            <a:r>
              <a:rPr lang="en-US" sz="2000" dirty="0" smtClean="0"/>
              <a:t>());</a:t>
            </a:r>
          </a:p>
          <a:p>
            <a:pPr marL="0" indent="0" algn="l" rtl="0">
              <a:buNone/>
            </a:pPr>
            <a:r>
              <a:rPr lang="en-US" sz="2000" dirty="0" smtClean="0"/>
              <a:t>     }</a:t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pic>
        <p:nvPicPr>
          <p:cNvPr id="7" name="Picture 4" descr="http://tbn3.google.com/images?q=tbn:JDdT6JPRmgp_BM:http://www.sqlservercentral.com/Images/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7056" y="5194301"/>
            <a:ext cx="962025" cy="1000125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2894361" y="4802981"/>
            <a:ext cx="5194990" cy="1528763"/>
          </a:xfrm>
          <a:prstGeom prst="wedgeEllipseCallout">
            <a:avLst>
              <a:gd name="adj1" fmla="val 70420"/>
              <a:gd name="adj2" fmla="val -10459"/>
            </a:avLst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0" tIns="0" rIns="0" bIns="0" rtlCol="1" anchor="ctr"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“But, uh, marketing says we have to search a lot of files.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More than will fit on one disk…”</a:t>
            </a:r>
          </a:p>
        </p:txBody>
      </p:sp>
    </p:spTree>
    <p:extLst>
      <p:ext uri="{BB962C8B-B14F-4D97-AF65-F5344CB8AC3E}">
        <p14:creationId xmlns:p14="http://schemas.microsoft.com/office/powerpoint/2010/main" val="34419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80" y="158163"/>
            <a:ext cx="8596668" cy="60153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err="1" smtClean="0">
                <a:ea typeface="SimSun" panose="02010600030101010101" pitchFamily="2" charset="-122"/>
              </a:rPr>
              <a:t>TeraSort</a:t>
            </a:r>
            <a:r>
              <a:rPr lang="en-US" altLang="zh-CN" dirty="0" smtClean="0">
                <a:ea typeface="SimSun" panose="02010600030101010101" pitchFamily="2" charset="-122"/>
              </a:rPr>
              <a:t>(p)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213620" y="84548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&lt;k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 flipH="1">
            <a:off x="576775" y="2317303"/>
            <a:ext cx="13529" cy="37760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2025580" y="2141808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2" name="Oval 19"/>
          <p:cNvSpPr>
            <a:spLocks noChangeArrowheads="1"/>
          </p:cNvSpPr>
          <p:nvPr/>
        </p:nvSpPr>
        <p:spPr bwMode="auto">
          <a:xfrm>
            <a:off x="2011034" y="38328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3" name="Oval 20"/>
          <p:cNvSpPr>
            <a:spLocks noChangeArrowheads="1"/>
          </p:cNvSpPr>
          <p:nvPr/>
        </p:nvSpPr>
        <p:spPr bwMode="auto">
          <a:xfrm>
            <a:off x="2018756" y="2987321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202106" y="136699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5" name="Rectangle 23"/>
          <p:cNvSpPr>
            <a:spLocks noChangeArrowheads="1"/>
          </p:cNvSpPr>
          <p:nvPr/>
        </p:nvSpPr>
        <p:spPr bwMode="auto">
          <a:xfrm>
            <a:off x="213620" y="1872337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6" name="Rectangle 24"/>
          <p:cNvSpPr>
            <a:spLocks noChangeArrowheads="1"/>
          </p:cNvSpPr>
          <p:nvPr/>
        </p:nvSpPr>
        <p:spPr bwMode="auto">
          <a:xfrm>
            <a:off x="202106" y="609333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v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985109" y="594929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2486731" y="4553559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24625" y="379635"/>
            <a:ext cx="469362" cy="4017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S</a:t>
            </a:r>
            <a:endParaRPr lang="he-IL" sz="2800" b="1" dirty="0"/>
          </a:p>
        </p:txBody>
      </p:sp>
      <p:sp>
        <p:nvSpPr>
          <p:cNvPr id="4" name="Oval Callout 3"/>
          <p:cNvSpPr/>
          <p:nvPr/>
        </p:nvSpPr>
        <p:spPr>
          <a:xfrm>
            <a:off x="1573388" y="211367"/>
            <a:ext cx="2233917" cy="1296393"/>
          </a:xfrm>
          <a:prstGeom prst="wedgeEllipseCallout">
            <a:avLst>
              <a:gd name="adj1" fmla="val 19454"/>
              <a:gd name="adj2" fmla="val 106047"/>
            </a:avLst>
          </a:prstGeom>
          <a:ln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MapShuffle1: sends objects to </a:t>
            </a:r>
            <a:r>
              <a:rPr lang="en-US" sz="1600" dirty="0" smtClean="0"/>
              <a:t>M1 with </a:t>
            </a:r>
            <a:r>
              <a:rPr lang="en-US" sz="1600" dirty="0"/>
              <a:t>probability p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 err="1"/>
              <a:t>S</a:t>
            </a:r>
            <a:r>
              <a:rPr lang="en-US" sz="1600" baseline="-25000" dirty="0" err="1"/>
              <a:t>samp</a:t>
            </a:r>
            <a:r>
              <a:rPr lang="en-US" sz="1600" dirty="0"/>
              <a:t>)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Callout 70"/>
              <p:cNvSpPr/>
              <p:nvPr/>
            </p:nvSpPr>
            <p:spPr>
              <a:xfrm>
                <a:off x="3641482" y="627935"/>
                <a:ext cx="3260526" cy="1486277"/>
              </a:xfrm>
              <a:prstGeom prst="wedgeEllipseCallout">
                <a:avLst>
                  <a:gd name="adj1" fmla="val -9111"/>
                  <a:gd name="adj2" fmla="val 62560"/>
                </a:avLst>
              </a:prstGeom>
              <a:ln>
                <a:tailEnd type="none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1600" u="sng" dirty="0" smtClean="0"/>
                  <a:t>Reduce1: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Sort </a:t>
                </a:r>
                <a:r>
                  <a:rPr lang="en-US" sz="1600" dirty="0" err="1" smtClean="0"/>
                  <a:t>S</a:t>
                </a:r>
                <a:r>
                  <a:rPr lang="en-US" sz="1600" baseline="-25000" dirty="0" err="1" smtClean="0"/>
                  <a:t>samp</a:t>
                </a:r>
                <a:r>
                  <a:rPr lang="en-US" sz="1600" dirty="0" smtClean="0"/>
                  <a:t> and chose </a:t>
                </a:r>
                <a:r>
                  <a:rPr lang="en-US" sz="1600" dirty="0" err="1" smtClean="0"/>
                  <a:t>boundry</a:t>
                </a:r>
                <a:r>
                  <a:rPr lang="en-US" sz="1600" dirty="0" smtClean="0"/>
                  <a:t> objects b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,…,b</a:t>
                </a:r>
                <a:r>
                  <a:rPr lang="en-US" sz="1600" baseline="-25000" dirty="0" smtClean="0"/>
                  <a:t>t-1</a:t>
                </a:r>
                <a:endParaRPr lang="he-IL" sz="16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/>
                  <a:t> object in </a:t>
                </a:r>
                <a:r>
                  <a:rPr lang="en-US" sz="1600" dirty="0" err="1" smtClean="0"/>
                  <a:t>S</a:t>
                </a:r>
                <a:r>
                  <a:rPr lang="en-US" sz="1600" baseline="-25000" dirty="0" err="1" smtClean="0"/>
                  <a:t>samp</a:t>
                </a:r>
                <a:r>
                  <a:rPr lang="en-US" sz="1600" dirty="0" smtClean="0"/>
                  <a:t>.</a:t>
                </a:r>
                <a:br>
                  <a:rPr lang="en-US" sz="1600" dirty="0" smtClean="0"/>
                </a:br>
                <a:r>
                  <a:rPr lang="en-US" sz="1600" dirty="0" smtClean="0"/>
                  <a:t>(split S to t parts)</a:t>
                </a:r>
                <a:endParaRPr lang="he-IL" sz="1600" dirty="0"/>
              </a:p>
            </p:txBody>
          </p:sp>
        </mc:Choice>
        <mc:Fallback xmlns="">
          <p:sp>
            <p:nvSpPr>
              <p:cNvPr id="71" name="Oval Callout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82" y="627935"/>
                <a:ext cx="3260526" cy="1486277"/>
              </a:xfrm>
              <a:prstGeom prst="wedgeEllipseCallout">
                <a:avLst>
                  <a:gd name="adj1" fmla="val -9111"/>
                  <a:gd name="adj2" fmla="val 62560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tailEnd type="none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17"/>
          <p:cNvSpPr>
            <a:spLocks noChangeArrowheads="1"/>
          </p:cNvSpPr>
          <p:nvPr/>
        </p:nvSpPr>
        <p:spPr bwMode="auto">
          <a:xfrm>
            <a:off x="3681953" y="2150416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667407" y="3841442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3675129" y="299592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3641482" y="5957902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4143104" y="4562167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6" name="Straight Arrow Connector 5"/>
          <p:cNvCxnSpPr>
            <a:stCxn id="11269" idx="3"/>
            <a:endCxn id="11271" idx="2"/>
          </p:cNvCxnSpPr>
          <p:nvPr/>
        </p:nvCxnSpPr>
        <p:spPr>
          <a:xfrm>
            <a:off x="1128020" y="1061388"/>
            <a:ext cx="897560" cy="144078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275" idx="3"/>
            <a:endCxn id="11273" idx="2"/>
          </p:cNvCxnSpPr>
          <p:nvPr/>
        </p:nvCxnSpPr>
        <p:spPr>
          <a:xfrm>
            <a:off x="1128020" y="2088237"/>
            <a:ext cx="890736" cy="125944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274" idx="3"/>
            <a:endCxn id="11272" idx="2"/>
          </p:cNvCxnSpPr>
          <p:nvPr/>
        </p:nvCxnSpPr>
        <p:spPr>
          <a:xfrm>
            <a:off x="1116506" y="1582899"/>
            <a:ext cx="894528" cy="261029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276" idx="3"/>
            <a:endCxn id="44" idx="2"/>
          </p:cNvCxnSpPr>
          <p:nvPr/>
        </p:nvCxnSpPr>
        <p:spPr>
          <a:xfrm>
            <a:off x="1116506" y="6309239"/>
            <a:ext cx="868603" cy="41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271" idx="6"/>
            <a:endCxn id="72" idx="2"/>
          </p:cNvCxnSpPr>
          <p:nvPr/>
        </p:nvCxnSpPr>
        <p:spPr>
          <a:xfrm>
            <a:off x="2939980" y="2502171"/>
            <a:ext cx="741973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273" idx="6"/>
            <a:endCxn id="72" idx="2"/>
          </p:cNvCxnSpPr>
          <p:nvPr/>
        </p:nvCxnSpPr>
        <p:spPr>
          <a:xfrm flipV="1">
            <a:off x="2933156" y="2510779"/>
            <a:ext cx="748797" cy="83690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272" idx="6"/>
            <a:endCxn id="72" idx="2"/>
          </p:cNvCxnSpPr>
          <p:nvPr/>
        </p:nvCxnSpPr>
        <p:spPr>
          <a:xfrm flipV="1">
            <a:off x="2925434" y="2510779"/>
            <a:ext cx="756519" cy="168241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4" idx="6"/>
            <a:endCxn id="72" idx="2"/>
          </p:cNvCxnSpPr>
          <p:nvPr/>
        </p:nvCxnSpPr>
        <p:spPr>
          <a:xfrm flipV="1">
            <a:off x="2899509" y="2510779"/>
            <a:ext cx="782444" cy="379887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6028079" y="2141808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6013533" y="38328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1" name="Oval 20"/>
          <p:cNvSpPr>
            <a:spLocks noChangeArrowheads="1"/>
          </p:cNvSpPr>
          <p:nvPr/>
        </p:nvSpPr>
        <p:spPr bwMode="auto">
          <a:xfrm>
            <a:off x="6021255" y="2987321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5987608" y="594929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>
            <a:off x="6489230" y="4553559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94" name="Straight Arrow Connector 93"/>
          <p:cNvCxnSpPr>
            <a:stCxn id="89" idx="6"/>
          </p:cNvCxnSpPr>
          <p:nvPr/>
        </p:nvCxnSpPr>
        <p:spPr>
          <a:xfrm>
            <a:off x="6942479" y="2502171"/>
            <a:ext cx="741973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1" idx="6"/>
            <a:endCxn id="100" idx="2"/>
          </p:cNvCxnSpPr>
          <p:nvPr/>
        </p:nvCxnSpPr>
        <p:spPr>
          <a:xfrm>
            <a:off x="6935655" y="3347684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6"/>
            <a:endCxn id="100" idx="2"/>
          </p:cNvCxnSpPr>
          <p:nvPr/>
        </p:nvCxnSpPr>
        <p:spPr>
          <a:xfrm flipV="1">
            <a:off x="6927933" y="3365610"/>
            <a:ext cx="764241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2" idx="6"/>
            <a:endCxn id="101" idx="2"/>
          </p:cNvCxnSpPr>
          <p:nvPr/>
        </p:nvCxnSpPr>
        <p:spPr>
          <a:xfrm>
            <a:off x="6902008" y="6309657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7698998" y="21597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7684452" y="3850760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7692174" y="3005247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1" name="Oval 19"/>
          <p:cNvSpPr>
            <a:spLocks noChangeArrowheads="1"/>
          </p:cNvSpPr>
          <p:nvPr/>
        </p:nvSpPr>
        <p:spPr bwMode="auto">
          <a:xfrm>
            <a:off x="7658527" y="5967220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>
            <a:off x="8160149" y="4571485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103" name="Straight Arrow Connector 102"/>
          <p:cNvCxnSpPr>
            <a:stCxn id="98" idx="6"/>
            <a:endCxn id="152" idx="2"/>
          </p:cNvCxnSpPr>
          <p:nvPr/>
        </p:nvCxnSpPr>
        <p:spPr>
          <a:xfrm flipV="1">
            <a:off x="8613398" y="2506475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0" idx="6"/>
            <a:endCxn id="154" idx="2"/>
          </p:cNvCxnSpPr>
          <p:nvPr/>
        </p:nvCxnSpPr>
        <p:spPr>
          <a:xfrm flipV="1">
            <a:off x="8606574" y="3351988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9" idx="6"/>
            <a:endCxn id="153" idx="2"/>
          </p:cNvCxnSpPr>
          <p:nvPr/>
        </p:nvCxnSpPr>
        <p:spPr>
          <a:xfrm flipV="1">
            <a:off x="8598852" y="4197501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1" idx="6"/>
            <a:endCxn id="155" idx="2"/>
          </p:cNvCxnSpPr>
          <p:nvPr/>
        </p:nvCxnSpPr>
        <p:spPr>
          <a:xfrm flipV="1">
            <a:off x="8572927" y="6313961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801344" y="3492222"/>
            <a:ext cx="811665" cy="700975"/>
          </a:xfrm>
          <a:prstGeom prst="ellips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File</a:t>
            </a:r>
            <a:endParaRPr lang="he-IL" dirty="0"/>
          </a:p>
        </p:txBody>
      </p:sp>
      <p:sp>
        <p:nvSpPr>
          <p:cNvPr id="34" name="Rectangle 33"/>
          <p:cNvSpPr/>
          <p:nvPr/>
        </p:nvSpPr>
        <p:spPr>
          <a:xfrm rot="4011328">
            <a:off x="4418771" y="2686015"/>
            <a:ext cx="10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,…,b</a:t>
            </a:r>
            <a:r>
              <a:rPr lang="en-US" baseline="-25000" dirty="0"/>
              <a:t>t-1</a:t>
            </a:r>
            <a:endParaRPr lang="he-IL" dirty="0"/>
          </a:p>
        </p:txBody>
      </p:sp>
      <p:cxnSp>
        <p:nvCxnSpPr>
          <p:cNvPr id="36" name="Straight Arrow Connector 35"/>
          <p:cNvCxnSpPr>
            <a:stCxn id="31" idx="7"/>
          </p:cNvCxnSpPr>
          <p:nvPr/>
        </p:nvCxnSpPr>
        <p:spPr>
          <a:xfrm flipV="1">
            <a:off x="5494143" y="2646709"/>
            <a:ext cx="639371" cy="94816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6"/>
            <a:endCxn id="91" idx="2"/>
          </p:cNvCxnSpPr>
          <p:nvPr/>
        </p:nvCxnSpPr>
        <p:spPr>
          <a:xfrm flipV="1">
            <a:off x="5613009" y="3347684"/>
            <a:ext cx="408246" cy="4950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5"/>
          </p:cNvCxnSpPr>
          <p:nvPr/>
        </p:nvCxnSpPr>
        <p:spPr>
          <a:xfrm>
            <a:off x="5494143" y="4090542"/>
            <a:ext cx="600061" cy="22744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4"/>
            <a:endCxn id="92" idx="2"/>
          </p:cNvCxnSpPr>
          <p:nvPr/>
        </p:nvCxnSpPr>
        <p:spPr>
          <a:xfrm>
            <a:off x="5207177" y="4193197"/>
            <a:ext cx="780431" cy="211646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val Callout 119"/>
              <p:cNvSpPr/>
              <p:nvPr/>
            </p:nvSpPr>
            <p:spPr>
              <a:xfrm>
                <a:off x="6578938" y="552000"/>
                <a:ext cx="3260526" cy="1486277"/>
              </a:xfrm>
              <a:prstGeom prst="wedgeEllipseCallout">
                <a:avLst>
                  <a:gd name="adj1" fmla="val -25198"/>
                  <a:gd name="adj2" fmla="val 65258"/>
                </a:avLst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1600" u="sng" dirty="0" err="1" smtClean="0"/>
                  <a:t>MapShuffle</a:t>
                </a:r>
                <a:r>
                  <a:rPr lang="en-US" sz="1600" u="sng" dirty="0" smtClean="0"/>
                  <a:t> 2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endChr m:val="]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𝒔𝒆𝒏𝒅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  <a:p>
                <a:pPr algn="ctr"/>
                <a:r>
                  <a:rPr lang="en-US" sz="1600" b="1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he-IL" sz="1600" b="1" dirty="0"/>
              </a:p>
            </p:txBody>
          </p:sp>
        </mc:Choice>
        <mc:Fallback xmlns="">
          <p:sp>
            <p:nvSpPr>
              <p:cNvPr id="120" name="Oval Callout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938" y="552000"/>
                <a:ext cx="3260526" cy="1486277"/>
              </a:xfrm>
              <a:prstGeom prst="wedgeEllipseCallout">
                <a:avLst>
                  <a:gd name="adj1" fmla="val -25198"/>
                  <a:gd name="adj2" fmla="val 65258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tailEnd type="none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91" idx="6"/>
            <a:endCxn id="98" idx="2"/>
          </p:cNvCxnSpPr>
          <p:nvPr/>
        </p:nvCxnSpPr>
        <p:spPr>
          <a:xfrm flipV="1">
            <a:off x="6935655" y="2520097"/>
            <a:ext cx="763343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65" name="Straight Arrow Connector 11264"/>
          <p:cNvCxnSpPr>
            <a:stCxn id="89" idx="6"/>
            <a:endCxn id="99" idx="2"/>
          </p:cNvCxnSpPr>
          <p:nvPr/>
        </p:nvCxnSpPr>
        <p:spPr>
          <a:xfrm>
            <a:off x="6942479" y="2502171"/>
            <a:ext cx="741973" cy="17089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68" name="Straight Arrow Connector 11267"/>
          <p:cNvCxnSpPr>
            <a:stCxn id="90" idx="6"/>
            <a:endCxn id="101" idx="2"/>
          </p:cNvCxnSpPr>
          <p:nvPr/>
        </p:nvCxnSpPr>
        <p:spPr>
          <a:xfrm>
            <a:off x="6927933" y="4193197"/>
            <a:ext cx="730594" cy="213438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0" name="Straight Arrow Connector 11279"/>
          <p:cNvCxnSpPr>
            <a:stCxn id="89" idx="6"/>
            <a:endCxn id="100" idx="2"/>
          </p:cNvCxnSpPr>
          <p:nvPr/>
        </p:nvCxnSpPr>
        <p:spPr>
          <a:xfrm>
            <a:off x="6942479" y="2502171"/>
            <a:ext cx="749695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2" name="Straight Arrow Connector 11281"/>
          <p:cNvCxnSpPr>
            <a:stCxn id="91" idx="6"/>
            <a:endCxn id="99" idx="2"/>
          </p:cNvCxnSpPr>
          <p:nvPr/>
        </p:nvCxnSpPr>
        <p:spPr>
          <a:xfrm>
            <a:off x="6935655" y="3347684"/>
            <a:ext cx="748797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4" name="Straight Arrow Connector 11283"/>
          <p:cNvCxnSpPr>
            <a:endCxn id="99" idx="2"/>
          </p:cNvCxnSpPr>
          <p:nvPr/>
        </p:nvCxnSpPr>
        <p:spPr>
          <a:xfrm>
            <a:off x="7007322" y="4175271"/>
            <a:ext cx="677130" cy="358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6" name="Straight Arrow Connector 11285"/>
          <p:cNvCxnSpPr>
            <a:stCxn id="89" idx="6"/>
            <a:endCxn id="101" idx="1"/>
          </p:cNvCxnSpPr>
          <p:nvPr/>
        </p:nvCxnSpPr>
        <p:spPr>
          <a:xfrm>
            <a:off x="6942479" y="2502171"/>
            <a:ext cx="849959" cy="357059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8" name="Straight Arrow Connector 11287"/>
          <p:cNvCxnSpPr>
            <a:stCxn id="91" idx="6"/>
            <a:endCxn id="101" idx="1"/>
          </p:cNvCxnSpPr>
          <p:nvPr/>
        </p:nvCxnSpPr>
        <p:spPr>
          <a:xfrm>
            <a:off x="6935655" y="3347684"/>
            <a:ext cx="856783" cy="272508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0" name="Straight Arrow Connector 11289"/>
          <p:cNvCxnSpPr>
            <a:stCxn id="92" idx="7"/>
            <a:endCxn id="99" idx="3"/>
          </p:cNvCxnSpPr>
          <p:nvPr/>
        </p:nvCxnSpPr>
        <p:spPr>
          <a:xfrm flipV="1">
            <a:off x="6768097" y="4465937"/>
            <a:ext cx="1050266" cy="158890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2" name="Straight Arrow Connector 11291"/>
          <p:cNvCxnSpPr>
            <a:stCxn id="92" idx="7"/>
            <a:endCxn id="100" idx="2"/>
          </p:cNvCxnSpPr>
          <p:nvPr/>
        </p:nvCxnSpPr>
        <p:spPr>
          <a:xfrm flipV="1">
            <a:off x="6768097" y="3365610"/>
            <a:ext cx="924077" cy="268923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4" name="Straight Arrow Connector 11293"/>
          <p:cNvCxnSpPr>
            <a:stCxn id="92" idx="7"/>
            <a:endCxn id="98" idx="2"/>
          </p:cNvCxnSpPr>
          <p:nvPr/>
        </p:nvCxnSpPr>
        <p:spPr>
          <a:xfrm flipV="1">
            <a:off x="6768097" y="2520097"/>
            <a:ext cx="930901" cy="353474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7"/>
              <p:cNvSpPr>
                <a:spLocks noChangeArrowheads="1"/>
              </p:cNvSpPr>
              <p:nvPr/>
            </p:nvSpPr>
            <p:spPr bwMode="auto">
              <a:xfrm>
                <a:off x="9059595" y="2150416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2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9595" y="2150416"/>
                <a:ext cx="3132406" cy="712117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9"/>
              <p:cNvSpPr>
                <a:spLocks noChangeArrowheads="1"/>
              </p:cNvSpPr>
              <p:nvPr/>
            </p:nvSpPr>
            <p:spPr bwMode="auto">
              <a:xfrm>
                <a:off x="9045049" y="3841442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3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5049" y="3841442"/>
                <a:ext cx="3132406" cy="712117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20"/>
              <p:cNvSpPr>
                <a:spLocks noChangeArrowheads="1"/>
              </p:cNvSpPr>
              <p:nvPr/>
            </p:nvSpPr>
            <p:spPr bwMode="auto">
              <a:xfrm>
                <a:off x="9052771" y="2995929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4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2771" y="2995929"/>
                <a:ext cx="3132406" cy="712117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9"/>
              <p:cNvSpPr>
                <a:spLocks noChangeArrowheads="1"/>
              </p:cNvSpPr>
              <p:nvPr/>
            </p:nvSpPr>
            <p:spPr bwMode="auto">
              <a:xfrm>
                <a:off x="9019124" y="5957902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</a:t>
                </a: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5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9124" y="5957902"/>
                <a:ext cx="3132406" cy="712117"/>
              </a:xfrm>
              <a:prstGeom prst="ellipse">
                <a:avLst/>
              </a:prstGeom>
              <a:blipFill rotWithShape="0">
                <a:blip r:embed="rId8"/>
                <a:stretch>
                  <a:fillRect l="-2519" r="-232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Line 16"/>
          <p:cNvSpPr>
            <a:spLocks noChangeShapeType="1"/>
          </p:cNvSpPr>
          <p:nvPr/>
        </p:nvSpPr>
        <p:spPr bwMode="auto">
          <a:xfrm>
            <a:off x="9818763" y="4570229"/>
            <a:ext cx="4" cy="1379065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he-IL"/>
          </a:p>
        </p:txBody>
      </p:sp>
      <p:sp>
        <p:nvSpPr>
          <p:cNvPr id="77" name="Oval Callout 76"/>
          <p:cNvSpPr/>
          <p:nvPr/>
        </p:nvSpPr>
        <p:spPr>
          <a:xfrm>
            <a:off x="10225824" y="1277288"/>
            <a:ext cx="1648099" cy="693955"/>
          </a:xfrm>
          <a:prstGeom prst="wedgeEllipseCallout">
            <a:avLst>
              <a:gd name="adj1" fmla="val -135685"/>
              <a:gd name="adj2" fmla="val 104139"/>
            </a:avLst>
          </a:prstGeom>
          <a:ln>
            <a:tailEnd type="none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</a:rPr>
              <a:t>Reduce 2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Regular sort</a:t>
            </a:r>
            <a:endParaRPr lang="he-IL" sz="1600" b="1" dirty="0">
              <a:solidFill>
                <a:schemeClr val="bg1"/>
              </a:solidFill>
            </a:endParaRPr>
          </a:p>
        </p:txBody>
      </p:sp>
      <p:cxnSp>
        <p:nvCxnSpPr>
          <p:cNvPr id="78" name="Straight Arrow Connector 77"/>
          <p:cNvCxnSpPr>
            <a:stCxn id="72" idx="6"/>
            <a:endCxn id="31" idx="1"/>
          </p:cNvCxnSpPr>
          <p:nvPr/>
        </p:nvCxnSpPr>
        <p:spPr>
          <a:xfrm>
            <a:off x="4596353" y="2510779"/>
            <a:ext cx="323857" cy="108409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10630190" y="4579595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8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31" grpId="0" animBg="1"/>
      <p:bldP spid="34" grpId="0"/>
      <p:bldP spid="120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77" grpId="0" animBg="1"/>
      <p:bldP spid="8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34" y="177800"/>
            <a:ext cx="8596668" cy="665408"/>
          </a:xfrm>
        </p:spPr>
        <p:txBody>
          <a:bodyPr/>
          <a:lstStyle/>
          <a:p>
            <a:pPr algn="ctr"/>
            <a:r>
              <a:rPr lang="en-US" dirty="0" smtClean="0"/>
              <a:t>How to choose to right p?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4634" y="843208"/>
                <a:ext cx="8596668" cy="5582992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dirty="0" smtClean="0"/>
                  <a:t>Define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the group that arrives to machine 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at the second phase</a:t>
                </a:r>
              </a:p>
              <a:p>
                <a:pPr algn="l" rtl="0"/>
                <a:r>
                  <a:rPr lang="en-US" dirty="0" smtClean="0"/>
                  <a:t>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For </a:t>
                </a:r>
                <a:r>
                  <a:rPr lang="en-US" dirty="0" err="1" smtClean="0"/>
                  <a:t>Terasort</a:t>
                </a:r>
                <a:r>
                  <a:rPr lang="en-US" dirty="0" smtClean="0"/>
                  <a:t> to be minimal we need 2 restrictions:</a:t>
                </a:r>
              </a:p>
              <a:p>
                <a:pPr marL="457200" lvl="1" indent="0" algn="l" rtl="0">
                  <a:buNone/>
                </a:pPr>
                <a:r>
                  <a:rPr lang="en-US" b="1" dirty="0" smtClean="0"/>
                  <a:t>R1: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𝑠𝑎𝑚𝑝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		Round 1</a:t>
                </a:r>
              </a:p>
              <a:p>
                <a:pPr marL="457200" lvl="1" indent="0" algn="l" rtl="0">
                  <a:buNone/>
                </a:pPr>
                <a:r>
                  <a:rPr lang="en-US" b="1" dirty="0" smtClean="0"/>
                  <a:t>R2: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	Round 2</a:t>
                </a:r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634" y="843208"/>
                <a:ext cx="8596668" cy="5582992"/>
              </a:xfrm>
              <a:blipFill rotWithShape="0">
                <a:blip r:embed="rId2"/>
                <a:stretch>
                  <a:fillRect l="-142" t="-6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7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80" y="158163"/>
            <a:ext cx="8596668" cy="60153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ea typeface="SimSun" panose="02010600030101010101" pitchFamily="2" charset="-122"/>
              </a:rPr>
              <a:t>Minimal </a:t>
            </a:r>
            <a:r>
              <a:rPr lang="en-US" altLang="zh-CN" dirty="0" err="1" smtClean="0">
                <a:ea typeface="SimSun" panose="02010600030101010101" pitchFamily="2" charset="-122"/>
              </a:rPr>
              <a:t>TeraSort</a:t>
            </a:r>
            <a:r>
              <a:rPr lang="en-US" altLang="zh-CN" dirty="0" smtClean="0">
                <a:ea typeface="SimSun" panose="02010600030101010101" pitchFamily="2" charset="-122"/>
              </a:rPr>
              <a:t> Restrictions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213620" y="84548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&lt;k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 flipH="1">
            <a:off x="576775" y="2317303"/>
            <a:ext cx="13529" cy="37760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2025580" y="2141808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2" name="Oval 19"/>
          <p:cNvSpPr>
            <a:spLocks noChangeArrowheads="1"/>
          </p:cNvSpPr>
          <p:nvPr/>
        </p:nvSpPr>
        <p:spPr bwMode="auto">
          <a:xfrm>
            <a:off x="2011034" y="38328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3" name="Oval 20"/>
          <p:cNvSpPr>
            <a:spLocks noChangeArrowheads="1"/>
          </p:cNvSpPr>
          <p:nvPr/>
        </p:nvSpPr>
        <p:spPr bwMode="auto">
          <a:xfrm>
            <a:off x="2018756" y="2987321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202106" y="136699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5" name="Rectangle 23"/>
          <p:cNvSpPr>
            <a:spLocks noChangeArrowheads="1"/>
          </p:cNvSpPr>
          <p:nvPr/>
        </p:nvSpPr>
        <p:spPr bwMode="auto">
          <a:xfrm>
            <a:off x="213620" y="1872337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6" name="Rectangle 24"/>
          <p:cNvSpPr>
            <a:spLocks noChangeArrowheads="1"/>
          </p:cNvSpPr>
          <p:nvPr/>
        </p:nvSpPr>
        <p:spPr bwMode="auto">
          <a:xfrm>
            <a:off x="202106" y="609333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v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985109" y="594929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2486731" y="4553559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24625" y="379635"/>
            <a:ext cx="469362" cy="4017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S</a:t>
            </a:r>
            <a:endParaRPr lang="he-I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1573388" y="211367"/>
                <a:ext cx="3516772" cy="1296393"/>
              </a:xfrm>
              <a:prstGeom prst="wedgeEllipseCallout">
                <a:avLst>
                  <a:gd name="adj1" fmla="val -3514"/>
                  <a:gd name="adj2" fmla="val 117803"/>
                </a:avLst>
              </a:prstGeom>
              <a:ln>
                <a:tailEnd type="none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600" b="1" dirty="0"/>
                  <a:t>R1: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𝑠𝑎𝑚𝑝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1600" dirty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88" y="211367"/>
                <a:ext cx="3516772" cy="1296393"/>
              </a:xfrm>
              <a:prstGeom prst="wedgeEllipseCallout">
                <a:avLst>
                  <a:gd name="adj1" fmla="val -3514"/>
                  <a:gd name="adj2" fmla="val 117803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tailEnd type="none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17"/>
          <p:cNvSpPr>
            <a:spLocks noChangeArrowheads="1"/>
          </p:cNvSpPr>
          <p:nvPr/>
        </p:nvSpPr>
        <p:spPr bwMode="auto">
          <a:xfrm>
            <a:off x="3681953" y="2150416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667407" y="3841442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3675129" y="299592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3641482" y="5957902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4143104" y="4562167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6" name="Straight Arrow Connector 5"/>
          <p:cNvCxnSpPr>
            <a:stCxn id="11269" idx="3"/>
            <a:endCxn id="11271" idx="2"/>
          </p:cNvCxnSpPr>
          <p:nvPr/>
        </p:nvCxnSpPr>
        <p:spPr>
          <a:xfrm>
            <a:off x="1128020" y="1061388"/>
            <a:ext cx="897560" cy="144078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275" idx="3"/>
            <a:endCxn id="11273" idx="2"/>
          </p:cNvCxnSpPr>
          <p:nvPr/>
        </p:nvCxnSpPr>
        <p:spPr>
          <a:xfrm>
            <a:off x="1128020" y="2088237"/>
            <a:ext cx="890736" cy="125944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274" idx="3"/>
            <a:endCxn id="11272" idx="2"/>
          </p:cNvCxnSpPr>
          <p:nvPr/>
        </p:nvCxnSpPr>
        <p:spPr>
          <a:xfrm>
            <a:off x="1116506" y="1582899"/>
            <a:ext cx="894528" cy="261029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276" idx="3"/>
            <a:endCxn id="44" idx="2"/>
          </p:cNvCxnSpPr>
          <p:nvPr/>
        </p:nvCxnSpPr>
        <p:spPr>
          <a:xfrm>
            <a:off x="1116506" y="6309239"/>
            <a:ext cx="868603" cy="41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271" idx="6"/>
            <a:endCxn id="72" idx="2"/>
          </p:cNvCxnSpPr>
          <p:nvPr/>
        </p:nvCxnSpPr>
        <p:spPr>
          <a:xfrm>
            <a:off x="2939980" y="2502171"/>
            <a:ext cx="741973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273" idx="6"/>
            <a:endCxn id="72" idx="2"/>
          </p:cNvCxnSpPr>
          <p:nvPr/>
        </p:nvCxnSpPr>
        <p:spPr>
          <a:xfrm flipV="1">
            <a:off x="2933156" y="2510779"/>
            <a:ext cx="748797" cy="83690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272" idx="6"/>
            <a:endCxn id="72" idx="2"/>
          </p:cNvCxnSpPr>
          <p:nvPr/>
        </p:nvCxnSpPr>
        <p:spPr>
          <a:xfrm flipV="1">
            <a:off x="2925434" y="2510779"/>
            <a:ext cx="756519" cy="168241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4" idx="6"/>
            <a:endCxn id="72" idx="2"/>
          </p:cNvCxnSpPr>
          <p:nvPr/>
        </p:nvCxnSpPr>
        <p:spPr>
          <a:xfrm flipV="1">
            <a:off x="2899509" y="2510779"/>
            <a:ext cx="782444" cy="379887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6028079" y="2141808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6013533" y="38328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1" name="Oval 20"/>
          <p:cNvSpPr>
            <a:spLocks noChangeArrowheads="1"/>
          </p:cNvSpPr>
          <p:nvPr/>
        </p:nvSpPr>
        <p:spPr bwMode="auto">
          <a:xfrm>
            <a:off x="6021255" y="2987321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5987608" y="594929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>
            <a:off x="6489230" y="4553559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94" name="Straight Arrow Connector 93"/>
          <p:cNvCxnSpPr>
            <a:stCxn id="89" idx="6"/>
          </p:cNvCxnSpPr>
          <p:nvPr/>
        </p:nvCxnSpPr>
        <p:spPr>
          <a:xfrm>
            <a:off x="6942479" y="2502171"/>
            <a:ext cx="741973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1" idx="6"/>
            <a:endCxn id="100" idx="2"/>
          </p:cNvCxnSpPr>
          <p:nvPr/>
        </p:nvCxnSpPr>
        <p:spPr>
          <a:xfrm>
            <a:off x="6935655" y="3347684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6"/>
            <a:endCxn id="100" idx="2"/>
          </p:cNvCxnSpPr>
          <p:nvPr/>
        </p:nvCxnSpPr>
        <p:spPr>
          <a:xfrm flipV="1">
            <a:off x="6927933" y="3365610"/>
            <a:ext cx="764241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2" idx="6"/>
            <a:endCxn id="101" idx="2"/>
          </p:cNvCxnSpPr>
          <p:nvPr/>
        </p:nvCxnSpPr>
        <p:spPr>
          <a:xfrm>
            <a:off x="6902008" y="6309657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7698998" y="21597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7684452" y="3850760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7692174" y="3005247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1" name="Oval 19"/>
          <p:cNvSpPr>
            <a:spLocks noChangeArrowheads="1"/>
          </p:cNvSpPr>
          <p:nvPr/>
        </p:nvSpPr>
        <p:spPr bwMode="auto">
          <a:xfrm>
            <a:off x="7658527" y="5967220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>
            <a:off x="8160149" y="4571485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103" name="Straight Arrow Connector 102"/>
          <p:cNvCxnSpPr>
            <a:stCxn id="98" idx="6"/>
            <a:endCxn id="152" idx="2"/>
          </p:cNvCxnSpPr>
          <p:nvPr/>
        </p:nvCxnSpPr>
        <p:spPr>
          <a:xfrm flipV="1">
            <a:off x="8613398" y="2506475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0" idx="6"/>
            <a:endCxn id="154" idx="2"/>
          </p:cNvCxnSpPr>
          <p:nvPr/>
        </p:nvCxnSpPr>
        <p:spPr>
          <a:xfrm flipV="1">
            <a:off x="8606574" y="3351988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9" idx="6"/>
            <a:endCxn id="153" idx="2"/>
          </p:cNvCxnSpPr>
          <p:nvPr/>
        </p:nvCxnSpPr>
        <p:spPr>
          <a:xfrm flipV="1">
            <a:off x="8598852" y="4197501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1" idx="6"/>
            <a:endCxn id="155" idx="2"/>
          </p:cNvCxnSpPr>
          <p:nvPr/>
        </p:nvCxnSpPr>
        <p:spPr>
          <a:xfrm flipV="1">
            <a:off x="8572927" y="6313961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801344" y="3492222"/>
            <a:ext cx="811665" cy="700975"/>
          </a:xfrm>
          <a:prstGeom prst="ellips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File</a:t>
            </a:r>
            <a:endParaRPr lang="he-IL" dirty="0"/>
          </a:p>
        </p:txBody>
      </p:sp>
      <p:sp>
        <p:nvSpPr>
          <p:cNvPr id="34" name="Rectangle 33"/>
          <p:cNvSpPr/>
          <p:nvPr/>
        </p:nvSpPr>
        <p:spPr>
          <a:xfrm rot="4011328">
            <a:off x="4418771" y="2686015"/>
            <a:ext cx="10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,…,b</a:t>
            </a:r>
            <a:r>
              <a:rPr lang="en-US" baseline="-25000" dirty="0"/>
              <a:t>t-1</a:t>
            </a:r>
            <a:endParaRPr lang="he-IL" dirty="0"/>
          </a:p>
        </p:txBody>
      </p:sp>
      <p:cxnSp>
        <p:nvCxnSpPr>
          <p:cNvPr id="36" name="Straight Arrow Connector 35"/>
          <p:cNvCxnSpPr>
            <a:stCxn id="31" idx="7"/>
          </p:cNvCxnSpPr>
          <p:nvPr/>
        </p:nvCxnSpPr>
        <p:spPr>
          <a:xfrm flipV="1">
            <a:off x="5494143" y="2646709"/>
            <a:ext cx="639371" cy="94816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6"/>
            <a:endCxn id="91" idx="2"/>
          </p:cNvCxnSpPr>
          <p:nvPr/>
        </p:nvCxnSpPr>
        <p:spPr>
          <a:xfrm flipV="1">
            <a:off x="5613009" y="3347684"/>
            <a:ext cx="408246" cy="4950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5"/>
          </p:cNvCxnSpPr>
          <p:nvPr/>
        </p:nvCxnSpPr>
        <p:spPr>
          <a:xfrm>
            <a:off x="5494143" y="4090542"/>
            <a:ext cx="600061" cy="22744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4"/>
            <a:endCxn id="92" idx="2"/>
          </p:cNvCxnSpPr>
          <p:nvPr/>
        </p:nvCxnSpPr>
        <p:spPr>
          <a:xfrm>
            <a:off x="5207177" y="4193197"/>
            <a:ext cx="780431" cy="211646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val Callout 119"/>
              <p:cNvSpPr/>
              <p:nvPr/>
            </p:nvSpPr>
            <p:spPr>
              <a:xfrm>
                <a:off x="6248400" y="552000"/>
                <a:ext cx="3591064" cy="1486277"/>
              </a:xfrm>
              <a:prstGeom prst="wedgeEllipseCallout">
                <a:avLst>
                  <a:gd name="adj1" fmla="val -19681"/>
                  <a:gd name="adj2" fmla="val 72436"/>
                </a:avLst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en-US" sz="1600" b="1" dirty="0"/>
                  <a:t>R2: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  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1600" b="1" dirty="0"/>
              </a:p>
            </p:txBody>
          </p:sp>
        </mc:Choice>
        <mc:Fallback xmlns="">
          <p:sp>
            <p:nvSpPr>
              <p:cNvPr id="120" name="Oval Callout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52000"/>
                <a:ext cx="3591064" cy="1486277"/>
              </a:xfrm>
              <a:prstGeom prst="wedgeEllipseCallout">
                <a:avLst>
                  <a:gd name="adj1" fmla="val -19681"/>
                  <a:gd name="adj2" fmla="val 72436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tailEnd type="none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91" idx="6"/>
            <a:endCxn id="98" idx="2"/>
          </p:cNvCxnSpPr>
          <p:nvPr/>
        </p:nvCxnSpPr>
        <p:spPr>
          <a:xfrm flipV="1">
            <a:off x="6935655" y="2520097"/>
            <a:ext cx="763343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65" name="Straight Arrow Connector 11264"/>
          <p:cNvCxnSpPr>
            <a:stCxn id="89" idx="6"/>
            <a:endCxn id="99" idx="2"/>
          </p:cNvCxnSpPr>
          <p:nvPr/>
        </p:nvCxnSpPr>
        <p:spPr>
          <a:xfrm>
            <a:off x="6942479" y="2502171"/>
            <a:ext cx="741973" cy="17089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68" name="Straight Arrow Connector 11267"/>
          <p:cNvCxnSpPr>
            <a:stCxn id="90" idx="6"/>
            <a:endCxn id="101" idx="2"/>
          </p:cNvCxnSpPr>
          <p:nvPr/>
        </p:nvCxnSpPr>
        <p:spPr>
          <a:xfrm>
            <a:off x="6927933" y="4193197"/>
            <a:ext cx="730594" cy="213438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0" name="Straight Arrow Connector 11279"/>
          <p:cNvCxnSpPr>
            <a:stCxn id="89" idx="6"/>
            <a:endCxn id="100" idx="2"/>
          </p:cNvCxnSpPr>
          <p:nvPr/>
        </p:nvCxnSpPr>
        <p:spPr>
          <a:xfrm>
            <a:off x="6942479" y="2502171"/>
            <a:ext cx="749695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2" name="Straight Arrow Connector 11281"/>
          <p:cNvCxnSpPr>
            <a:stCxn id="91" idx="6"/>
            <a:endCxn id="99" idx="2"/>
          </p:cNvCxnSpPr>
          <p:nvPr/>
        </p:nvCxnSpPr>
        <p:spPr>
          <a:xfrm>
            <a:off x="6935655" y="3347684"/>
            <a:ext cx="748797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4" name="Straight Arrow Connector 11283"/>
          <p:cNvCxnSpPr>
            <a:endCxn id="99" idx="2"/>
          </p:cNvCxnSpPr>
          <p:nvPr/>
        </p:nvCxnSpPr>
        <p:spPr>
          <a:xfrm>
            <a:off x="7007322" y="4175271"/>
            <a:ext cx="677130" cy="358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6" name="Straight Arrow Connector 11285"/>
          <p:cNvCxnSpPr>
            <a:stCxn id="89" idx="6"/>
            <a:endCxn id="101" idx="1"/>
          </p:cNvCxnSpPr>
          <p:nvPr/>
        </p:nvCxnSpPr>
        <p:spPr>
          <a:xfrm>
            <a:off x="6942479" y="2502171"/>
            <a:ext cx="849959" cy="357059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8" name="Straight Arrow Connector 11287"/>
          <p:cNvCxnSpPr>
            <a:stCxn id="91" idx="6"/>
            <a:endCxn id="101" idx="1"/>
          </p:cNvCxnSpPr>
          <p:nvPr/>
        </p:nvCxnSpPr>
        <p:spPr>
          <a:xfrm>
            <a:off x="6935655" y="3347684"/>
            <a:ext cx="856783" cy="272508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0" name="Straight Arrow Connector 11289"/>
          <p:cNvCxnSpPr>
            <a:stCxn id="92" idx="7"/>
            <a:endCxn id="99" idx="3"/>
          </p:cNvCxnSpPr>
          <p:nvPr/>
        </p:nvCxnSpPr>
        <p:spPr>
          <a:xfrm flipV="1">
            <a:off x="6768097" y="4465937"/>
            <a:ext cx="1050266" cy="158890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2" name="Straight Arrow Connector 11291"/>
          <p:cNvCxnSpPr>
            <a:stCxn id="92" idx="7"/>
            <a:endCxn id="100" idx="2"/>
          </p:cNvCxnSpPr>
          <p:nvPr/>
        </p:nvCxnSpPr>
        <p:spPr>
          <a:xfrm flipV="1">
            <a:off x="6768097" y="3365610"/>
            <a:ext cx="924077" cy="268923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4" name="Straight Arrow Connector 11293"/>
          <p:cNvCxnSpPr>
            <a:stCxn id="92" idx="7"/>
            <a:endCxn id="98" idx="2"/>
          </p:cNvCxnSpPr>
          <p:nvPr/>
        </p:nvCxnSpPr>
        <p:spPr>
          <a:xfrm flipV="1">
            <a:off x="6768097" y="2520097"/>
            <a:ext cx="930901" cy="353474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7"/>
              <p:cNvSpPr>
                <a:spLocks noChangeArrowheads="1"/>
              </p:cNvSpPr>
              <p:nvPr/>
            </p:nvSpPr>
            <p:spPr bwMode="auto">
              <a:xfrm>
                <a:off x="9059595" y="2150416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2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9595" y="2150416"/>
                <a:ext cx="3132406" cy="712117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9"/>
              <p:cNvSpPr>
                <a:spLocks noChangeArrowheads="1"/>
              </p:cNvSpPr>
              <p:nvPr/>
            </p:nvSpPr>
            <p:spPr bwMode="auto">
              <a:xfrm>
                <a:off x="9045049" y="3841442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3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5049" y="3841442"/>
                <a:ext cx="3132406" cy="712117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20"/>
              <p:cNvSpPr>
                <a:spLocks noChangeArrowheads="1"/>
              </p:cNvSpPr>
              <p:nvPr/>
            </p:nvSpPr>
            <p:spPr bwMode="auto">
              <a:xfrm>
                <a:off x="9052771" y="2995929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4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2771" y="2995929"/>
                <a:ext cx="3132406" cy="712117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9"/>
              <p:cNvSpPr>
                <a:spLocks noChangeArrowheads="1"/>
              </p:cNvSpPr>
              <p:nvPr/>
            </p:nvSpPr>
            <p:spPr bwMode="auto">
              <a:xfrm>
                <a:off x="9019124" y="5957902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</a:t>
                </a: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5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9124" y="5957902"/>
                <a:ext cx="3132406" cy="712117"/>
              </a:xfrm>
              <a:prstGeom prst="ellipse">
                <a:avLst/>
              </a:prstGeom>
              <a:blipFill rotWithShape="0">
                <a:blip r:embed="rId8"/>
                <a:stretch>
                  <a:fillRect l="-2519" r="-232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Line 16"/>
          <p:cNvSpPr>
            <a:spLocks noChangeShapeType="1"/>
          </p:cNvSpPr>
          <p:nvPr/>
        </p:nvSpPr>
        <p:spPr bwMode="auto">
          <a:xfrm>
            <a:off x="9818763" y="4570229"/>
            <a:ext cx="4" cy="1379065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72" idx="6"/>
            <a:endCxn id="31" idx="1"/>
          </p:cNvCxnSpPr>
          <p:nvPr/>
        </p:nvCxnSpPr>
        <p:spPr>
          <a:xfrm>
            <a:off x="4596353" y="2510779"/>
            <a:ext cx="323857" cy="108409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10630190" y="4579595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0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34" y="177800"/>
            <a:ext cx="8596668" cy="665408"/>
          </a:xfrm>
        </p:spPr>
        <p:txBody>
          <a:bodyPr/>
          <a:lstStyle/>
          <a:p>
            <a:pPr algn="ctr"/>
            <a:r>
              <a:rPr lang="en-US" dirty="0" smtClean="0"/>
              <a:t>How to choose to right p?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4634" y="843208"/>
                <a:ext cx="8596668" cy="5582992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b="1" dirty="0" smtClean="0"/>
                  <a:t>Theorem 1</a:t>
                </a:r>
                <a:r>
                  <a:rPr lang="en-US" dirty="0" smtClean="0"/>
                  <a:t>: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𝑡𝑙𝑛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both R1 &amp; R2 holds with </a:t>
                </a:r>
                <a:br>
                  <a:rPr lang="en-US" dirty="0" smtClean="0"/>
                </a:b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when 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When t&lt;9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therefore R1 and R2 holds Trivially</a:t>
                </a:r>
              </a:p>
              <a:p>
                <a:pPr algn="l" rtl="0"/>
                <a:r>
                  <a:rPr lang="en-US" dirty="0" smtClean="0"/>
                  <a:t>Proof (when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 smtClean="0"/>
                  <a:t>): </a:t>
                </a:r>
              </a:p>
              <a:p>
                <a:pPr lvl="1" algn="l" rtl="0"/>
                <a:r>
                  <a:rPr lang="en-US" dirty="0" smtClean="0"/>
                  <a:t>E[s]</a:t>
                </a:r>
                <a:r>
                  <a:rPr lang="en-US" dirty="0" smtClean="0"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𝑚𝑝𝑡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𝑛𝑡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lvl="1" algn="l" rtl="0"/>
                <a:r>
                  <a:rPr lang="en-US" dirty="0" err="1" smtClean="0"/>
                  <a:t>Chernoff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𝑓𝑎𝑖𝑙𝑠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𝑛𝑡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𝑛𝑡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𝑛𝑡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𝑛𝑡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lim>
                    </m:limUp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 smtClean="0"/>
                  <a:t>This means that when 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R1 fails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 algn="l" rtl="0"/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634" y="843208"/>
                <a:ext cx="8596668" cy="5582992"/>
              </a:xfrm>
              <a:blipFill rotWithShape="0">
                <a:blip r:embed="rId2"/>
                <a:stretch>
                  <a:fillRect l="-142" t="-1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1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What about R2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434" y="2561630"/>
                <a:ext cx="9419166" cy="61087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If we try to divide S (our input) to b=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dirty="0" smtClean="0"/>
                  <a:t> buckets as evenly as possible:</a:t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is a bucket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dirty="0" smtClean="0"/>
                  <a:t>best </a:t>
                </a:r>
                <a:r>
                  <a:rPr lang="en-US" dirty="0"/>
                  <a:t>case: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 	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if </a:t>
                </a:r>
                <a:r>
                  <a:rPr lang="en-US" dirty="0">
                    <a:latin typeface="Cambria Math" panose="02040503050406030204" pitchFamily="18" charset="0"/>
                  </a:rPr>
                  <a:t>t%8 = 0 </a:t>
                </a:r>
                <a:r>
                  <a:rPr lang="en-US" dirty="0" smtClean="0">
                    <a:latin typeface="Cambria Math" panose="02040503050406030204" pitchFamily="18" charset="0"/>
                  </a:rPr>
                  <a:t>and </a:t>
                </a:r>
                <a:r>
                  <a:rPr lang="en-US" b="0" dirty="0" err="1" smtClean="0">
                    <a:latin typeface="Cambria Math" panose="02040503050406030204" pitchFamily="18" charset="0"/>
                  </a:rPr>
                  <a:t>n%b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 = 0 then each bucket has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objects</a:t>
                </a:r>
                <a:br>
                  <a:rPr lang="en-US" dirty="0" smtClean="0"/>
                </a:br>
                <a:r>
                  <a:rPr lang="en-US" dirty="0" smtClean="0"/>
                  <a:t>worst case:	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if </a:t>
                </a:r>
                <a:r>
                  <a:rPr lang="en-US" dirty="0">
                    <a:latin typeface="Cambria Math" panose="02040503050406030204" pitchFamily="18" charset="0"/>
                  </a:rPr>
                  <a:t>t%8 = </a:t>
                </a:r>
                <a:r>
                  <a:rPr lang="en-US" dirty="0" smtClean="0">
                    <a:latin typeface="Cambria Math" panose="02040503050406030204" pitchFamily="18" charset="0"/>
                  </a:rPr>
                  <a:t>7 and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n%b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0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can hold at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objects</a:t>
                </a:r>
                <a:br>
                  <a:rPr lang="en-US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434" y="2561630"/>
                <a:ext cx="9419166" cy="6108700"/>
              </a:xfrm>
              <a:blipFill rotWithShape="0">
                <a:blip r:embed="rId2"/>
                <a:stretch>
                  <a:fillRect l="-194" t="-5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7334" y="4692650"/>
                <a:ext cx="101092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 smtClean="0"/>
                  <a:t>Theorem: if after choosing our boundary objects: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every </a:t>
                </a:r>
                <a:r>
                  <a:rPr lang="en-US" b="0" i="0" dirty="0" smtClean="0">
                    <a:latin typeface="+mj-lt"/>
                  </a:rPr>
                  <a:t>bucket</a:t>
                </a:r>
                <a:r>
                  <a:rPr lang="en-US" dirty="0" smtClean="0"/>
                  <a:t> </a:t>
                </a:r>
                <a:r>
                  <a:rPr lang="en-US" dirty="0"/>
                  <a:t>has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R2 will hold</a:t>
                </a:r>
                <a:r>
                  <a:rPr lang="en-US" dirty="0"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because then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can contain maximum </a:t>
                </a:r>
                <a:r>
                  <a:rPr lang="en-US" dirty="0">
                    <a:sym typeface="Wingdings" panose="05000000000000000000" pitchFamily="2" charset="2"/>
                  </a:rPr>
                  <a:t>2 buckets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4692650"/>
                <a:ext cx="101092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483" t="-4636" b="-92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30778"/>
              </p:ext>
            </p:extLst>
          </p:nvPr>
        </p:nvGraphicFramePr>
        <p:xfrm>
          <a:off x="2727770" y="1394838"/>
          <a:ext cx="674643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9286"/>
                <a:gridCol w="1349286"/>
                <a:gridCol w="1349286"/>
                <a:gridCol w="1349286"/>
                <a:gridCol w="134928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Bucket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Bucket3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Bucket2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Bucket1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463800" y="761861"/>
            <a:ext cx="1797050" cy="699652"/>
            <a:chOff x="2463800" y="761861"/>
            <a:chExt cx="1511300" cy="699652"/>
          </a:xfrm>
        </p:grpSpPr>
        <p:sp>
          <p:nvSpPr>
            <p:cNvPr id="6" name="Left Brace 5"/>
            <p:cNvSpPr/>
            <p:nvPr/>
          </p:nvSpPr>
          <p:spPr>
            <a:xfrm rot="5400000">
              <a:off x="3087909" y="739422"/>
              <a:ext cx="361950" cy="1082232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63800" y="761861"/>
              <a:ext cx="15113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8m-16m objects</a:t>
              </a:r>
              <a:endParaRPr lang="he-IL" sz="1200" b="1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33650" y="1800642"/>
            <a:ext cx="5947218" cy="683256"/>
            <a:chOff x="2533650" y="1800642"/>
            <a:chExt cx="5947218" cy="683256"/>
          </a:xfrm>
        </p:grpSpPr>
        <p:sp>
          <p:nvSpPr>
            <p:cNvPr id="11" name="TextBox 10"/>
            <p:cNvSpPr txBox="1"/>
            <p:nvPr/>
          </p:nvSpPr>
          <p:spPr>
            <a:xfrm>
              <a:off x="2533650" y="1812260"/>
              <a:ext cx="49168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b0</a:t>
              </a:r>
              <a:endParaRPr lang="he-IL" sz="1200" b="1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9827" y="1808961"/>
              <a:ext cx="49168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b1</a:t>
              </a:r>
              <a:endParaRPr lang="he-IL" sz="1200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89186" y="1809315"/>
              <a:ext cx="49168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err="1" smtClean="0"/>
                <a:t>bt</a:t>
              </a:r>
              <a:endParaRPr lang="he-IL" sz="1200" b="1" dirty="0" smtClean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86518" y="2082661"/>
              <a:ext cx="2129982" cy="390188"/>
              <a:chOff x="2295968" y="648672"/>
              <a:chExt cx="1866014" cy="390188"/>
            </a:xfrm>
          </p:grpSpPr>
          <p:sp>
            <p:nvSpPr>
              <p:cNvPr id="18" name="Left Brace 17"/>
              <p:cNvSpPr/>
              <p:nvPr/>
            </p:nvSpPr>
            <p:spPr>
              <a:xfrm rot="16200000">
                <a:off x="3145472" y="-200832"/>
                <a:ext cx="167006" cy="1866014"/>
              </a:xfrm>
              <a:prstGeom prst="leftBrace">
                <a:avLst>
                  <a:gd name="adj1" fmla="val 8333"/>
                  <a:gd name="adj2" fmla="val 51174"/>
                </a:avLst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463800" y="761861"/>
                    <a:ext cx="1511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he-IL" sz="1200" b="1" dirty="0" smtClean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800" y="761861"/>
                    <a:ext cx="1511300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/>
            <p:cNvSpPr txBox="1"/>
            <p:nvPr/>
          </p:nvSpPr>
          <p:spPr>
            <a:xfrm>
              <a:off x="6016145" y="1800642"/>
              <a:ext cx="491682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b="1" dirty="0" smtClean="0"/>
                <a:t>b2</a:t>
              </a:r>
              <a:endParaRPr lang="he-IL" sz="1200" b="1" dirty="0" smtClean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975668" y="2093710"/>
              <a:ext cx="1532159" cy="390188"/>
              <a:chOff x="2295968" y="648672"/>
              <a:chExt cx="1866014" cy="390188"/>
            </a:xfrm>
          </p:grpSpPr>
          <p:sp>
            <p:nvSpPr>
              <p:cNvPr id="22" name="Left Brace 21"/>
              <p:cNvSpPr/>
              <p:nvPr/>
            </p:nvSpPr>
            <p:spPr>
              <a:xfrm rot="16200000">
                <a:off x="3145472" y="-200832"/>
                <a:ext cx="167006" cy="1866014"/>
              </a:xfrm>
              <a:prstGeom prst="leftBrace">
                <a:avLst>
                  <a:gd name="adj1" fmla="val 8333"/>
                  <a:gd name="adj2" fmla="val 51174"/>
                </a:avLst>
              </a:prstGeom>
              <a:ln w="50800"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463800" y="761861"/>
                    <a:ext cx="1511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he-IL" sz="1200" b="1" dirty="0" smtClean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800" y="761861"/>
                    <a:ext cx="151130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777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95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What about R2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9534" y="749300"/>
                <a:ext cx="9419166" cy="61087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If we are in the case that R1 holds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as before:</a:t>
                </a:r>
              </a:p>
              <a:p>
                <a:pPr lvl="1" algn="l" rtl="0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 (objects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</m:t>
                        </m:r>
                      </m:sub>
                    </m:sSub>
                  </m:oMath>
                </a14:m>
                <a:r>
                  <a:rPr lang="en-US" dirty="0" smtClean="0"/>
                  <a:t>) than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What is the probability that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𝑠𝑎𝑚𝑝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𝑠𝑎𝑚𝑝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𝑠𝑎𝑚𝑝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𝑑𝑜𝑒𝑠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𝑐𝑜𝑛𝑎𝑡𝑖𝑛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𝑎𝑛𝑦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534" y="749300"/>
                <a:ext cx="9419166" cy="6108700"/>
              </a:xfrm>
              <a:blipFill rotWithShape="0">
                <a:blip r:embed="rId2"/>
                <a:stretch>
                  <a:fillRect l="-194" t="-6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220" y="1142999"/>
            <a:ext cx="304801" cy="30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375" y="3105004"/>
            <a:ext cx="4229690" cy="209579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829775" y="3568138"/>
            <a:ext cx="2641600" cy="752402"/>
          </a:xfrm>
          <a:prstGeom prst="wedgeEllipseCallout">
            <a:avLst>
              <a:gd name="adj1" fmla="val 103570"/>
              <a:gd name="adj2" fmla="val 149926"/>
            </a:avLst>
          </a:prstGeom>
          <a:ln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The probability that one bucket fails</a:t>
            </a:r>
            <a:endParaRPr lang="he-IL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>
              <a:xfrm>
                <a:off x="1674494" y="4411137"/>
                <a:ext cx="2914651" cy="1114206"/>
              </a:xfrm>
              <a:prstGeom prst="wedgeEllipseCallout">
                <a:avLst>
                  <a:gd name="adj1" fmla="val 91588"/>
                  <a:gd name="adj2" fmla="val 10597"/>
                </a:avLst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400" dirty="0" smtClean="0"/>
                  <a:t>We have t/8 buckets</a:t>
                </a:r>
                <a:br>
                  <a:rPr lang="en-US" sz="1400" dirty="0" smtClean="0"/>
                </a:br>
                <a:r>
                  <a:rPr lang="en-US" sz="1400" dirty="0" smtClean="0"/>
                  <a:t>the probability that 1+ fails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he-IL" sz="1400" dirty="0"/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94" y="4411137"/>
                <a:ext cx="2914651" cy="1114206"/>
              </a:xfrm>
              <a:prstGeom prst="wedgeEllipseCallout">
                <a:avLst>
                  <a:gd name="adj1" fmla="val 91588"/>
                  <a:gd name="adj2" fmla="val 1059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tailEnd type="none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1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total…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b="1" dirty="0" smtClean="0"/>
                  <a:t>Proof so far: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𝑡𝑙𝑛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saw that:</a:t>
                </a:r>
              </a:p>
              <a:p>
                <a:pPr lvl="1" algn="l" rtl="0"/>
                <a:r>
                  <a:rPr lang="en-US" dirty="0" smtClean="0"/>
                  <a:t>R1 </a:t>
                </a:r>
                <a:r>
                  <a:rPr lang="en-US" dirty="0"/>
                  <a:t>fails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 smtClean="0"/>
                  <a:t>When R1 doesn’t fail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R2 fails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2 </m:t>
                    </m:r>
                    <m:r>
                      <m:rPr>
                        <m:nor/>
                      </m:rPr>
                      <a:rPr lang="en-US" dirty="0"/>
                      <m:t>fails</m:t>
                    </m:r>
                    <m:r>
                      <m:rPr>
                        <m:nor/>
                      </m:rPr>
                      <a:rPr lang="en-US" dirty="0"/>
                      <m:t> | 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1 </m:t>
                    </m:r>
                    <m:r>
                      <m:rPr>
                        <m:nor/>
                      </m:rPr>
                      <a:rPr lang="en-US" dirty="0"/>
                      <m:t>holds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 algn="l" rtl="0"/>
                <a:r>
                  <a:rPr lang="en-US" dirty="0" smtClean="0"/>
                  <a:t>P[R1 ∨ R2 </a:t>
                </a:r>
                <a:r>
                  <a:rPr lang="en-US" dirty="0"/>
                  <a:t>fails]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2 </m:t>
                    </m:r>
                    <m:r>
                      <m:rPr>
                        <m:nor/>
                      </m:rPr>
                      <a:rPr lang="en-US" dirty="0"/>
                      <m:t>fails</m:t>
                    </m:r>
                    <m:r>
                      <m:rPr>
                        <m:nor/>
                      </m:rPr>
                      <a:rPr lang="en-US" b="0" i="0" dirty="0" smtClean="0"/>
                      <m:t> | 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="0" i="0" dirty="0" smtClean="0"/>
                      <m:t>1 </m:t>
                    </m:r>
                    <m:r>
                      <m:rPr>
                        <m:nor/>
                      </m:rPr>
                      <a:rPr lang="en-US" b="0" i="0" dirty="0" smtClean="0"/>
                      <m:t>holds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2 </m:t>
                    </m:r>
                    <m:r>
                      <m:rPr>
                        <m:nor/>
                      </m:rPr>
                      <a:rPr lang="en-US" dirty="0"/>
                      <m:t>fails</m:t>
                    </m:r>
                    <m:r>
                      <m:rPr>
                        <m:nor/>
                      </m:rPr>
                      <a:rPr lang="en-US" dirty="0"/>
                      <m:t> | 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1 </m:t>
                    </m:r>
                    <m:r>
                      <m:rPr>
                        <m:nor/>
                      </m:rPr>
                      <a:rPr lang="en-US" b="0" i="0" dirty="0" smtClean="0"/>
                      <m:t>fail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2 </m:t>
                    </m:r>
                    <m:r>
                      <m:rPr>
                        <m:nor/>
                      </m:rPr>
                      <a:rPr lang="en-US" dirty="0"/>
                      <m:t>fails</m:t>
                    </m:r>
                    <m:r>
                      <m:rPr>
                        <m:nor/>
                      </m:rPr>
                      <a:rPr lang="en-US" dirty="0"/>
                      <m:t> | 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1 </m:t>
                    </m:r>
                    <m:r>
                      <m:rPr>
                        <m:nor/>
                      </m:rPr>
                      <a:rPr lang="en-US" dirty="0"/>
                      <m:t>holds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1 </m:t>
                    </m:r>
                    <m:r>
                      <m:rPr>
                        <m:nor/>
                      </m:rPr>
                      <a:rPr lang="en-US" dirty="0"/>
                      <m:t>fails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="0" dirty="0" smtClean="0"/>
                  <a:t> </a:t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P[R1 ∧ </a:t>
                </a:r>
                <a:r>
                  <a:rPr lang="en-US" dirty="0"/>
                  <a:t>R2 hold</a:t>
                </a:r>
                <a:r>
                  <a:rPr lang="en-US" dirty="0" smtClean="0"/>
                  <a:t>]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		</a:t>
                </a:r>
                <a:r>
                  <a:rPr lang="en-US" dirty="0" smtClean="0">
                    <a:sym typeface="Wingdings" panose="05000000000000000000" pitchFamily="2" charset="2"/>
                  </a:rPr>
                  <a:t>	</a:t>
                </a:r>
                <a:r>
                  <a:rPr lang="en-US" dirty="0" smtClean="0"/>
                  <a:t>P[R1 </a:t>
                </a:r>
                <a:r>
                  <a:rPr lang="en-US" dirty="0"/>
                  <a:t>∧ R2 </a:t>
                </a:r>
                <a:r>
                  <a:rPr lang="en-US" dirty="0" smtClean="0"/>
                  <a:t>hold]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mr>
                    </m:m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2900" y="1270000"/>
                <a:ext cx="9372600" cy="899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dirty="0"/>
                  <a:t>Theorem 1</a:t>
                </a:r>
                <a:r>
                  <a:rPr lang="en-US" dirty="0"/>
                  <a:t>: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𝑡𝑙𝑛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R1 &amp; R2 </a:t>
                </a:r>
                <a:r>
                  <a:rPr lang="en-US" dirty="0" smtClean="0"/>
                  <a:t>holds with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when 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</m:func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270000"/>
                <a:ext cx="9372600" cy="899477"/>
              </a:xfrm>
              <a:prstGeom prst="rect">
                <a:avLst/>
              </a:prstGeom>
              <a:blipFill rotWithShape="0">
                <a:blip r:embed="rId3"/>
                <a:stretch>
                  <a:fillRect l="-520" b="-27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7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R1 &amp; R2 hold - </a:t>
            </a:r>
            <a:r>
              <a:rPr lang="en-US" dirty="0" err="1" smtClean="0"/>
              <a:t>Minimality</a:t>
            </a:r>
            <a:r>
              <a:rPr lang="en-US" dirty="0" smtClean="0"/>
              <a:t>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537634" y="1295400"/>
                <a:ext cx="9292166" cy="52877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600" b="1" dirty="0" smtClean="0"/>
                  <a:t>1</a:t>
                </a:r>
                <a:r>
                  <a:rPr lang="en-US" sz="1600" b="1" dirty="0"/>
                  <a:t>. Minimum footprint</a:t>
                </a:r>
                <a:r>
                  <a:rPr lang="en-US" sz="1600" dirty="0"/>
                  <a:t>: at all times – each machine uses only o(m) </a:t>
                </a:r>
                <a:r>
                  <a:rPr lang="en-US" sz="1600" dirty="0" smtClean="0"/>
                  <a:t>space</a:t>
                </a:r>
              </a:p>
              <a:p>
                <a:pPr algn="l" rtl="0"/>
                <a:r>
                  <a:rPr lang="en-US" sz="1600" b="1" dirty="0"/>
                  <a:t>2. Bounded net-traffic:</a:t>
                </a:r>
                <a:r>
                  <a:rPr lang="en-US" sz="1600" dirty="0"/>
                  <a:t> in each round every machine send and </a:t>
                </a:r>
                <a:r>
                  <a:rPr lang="en-US" sz="1600" dirty="0" smtClean="0"/>
                  <a:t>receives at most O(m</a:t>
                </a:r>
                <a:r>
                  <a:rPr lang="en-US" sz="1600" dirty="0"/>
                  <a:t>) </a:t>
                </a:r>
                <a:r>
                  <a:rPr lang="en-US" sz="1600" dirty="0" smtClean="0"/>
                  <a:t>words</a:t>
                </a:r>
                <a:br>
                  <a:rPr lang="en-US" sz="1600" dirty="0" smtClean="0"/>
                </a:br>
                <a:r>
                  <a:rPr lang="en-US" sz="1600" dirty="0" smtClean="0"/>
                  <a:t>R1 ensures M1 receives and sends only O(m) in round 1</a:t>
                </a:r>
                <a:br>
                  <a:rPr lang="en-US" sz="1600" dirty="0" smtClean="0"/>
                </a:br>
                <a:r>
                  <a:rPr lang="en-US" sz="1600" dirty="0" smtClean="0"/>
                  <a:t>R2 ensures </a:t>
                </a:r>
                <a:r>
                  <a:rPr lang="en-US" sz="1600" dirty="0"/>
                  <a:t>all M’s </a:t>
                </a:r>
                <a:r>
                  <a:rPr lang="en-US" sz="1600" dirty="0" smtClean="0"/>
                  <a:t>receive </a:t>
                </a:r>
                <a:r>
                  <a:rPr lang="en-US" sz="1600" dirty="0"/>
                  <a:t>and </a:t>
                </a:r>
                <a:r>
                  <a:rPr lang="en-US" sz="1600" dirty="0" smtClean="0"/>
                  <a:t>send </a:t>
                </a:r>
                <a:r>
                  <a:rPr lang="en-US" sz="1600" dirty="0"/>
                  <a:t>only O(m) </a:t>
                </a:r>
                <a:r>
                  <a:rPr lang="en-US" sz="1600" dirty="0" smtClean="0"/>
                  <a:t>in round 2</a:t>
                </a:r>
                <a:endParaRPr lang="he-IL" sz="1600" dirty="0"/>
              </a:p>
              <a:p>
                <a:pPr algn="l" rtl="0"/>
                <a:r>
                  <a:rPr lang="en-US" sz="1600" b="1" dirty="0"/>
                  <a:t>3. constant round: </a:t>
                </a:r>
                <a:r>
                  <a:rPr lang="en-US" sz="1600" dirty="0" smtClean="0"/>
                  <a:t>2 rounds</a:t>
                </a:r>
              </a:p>
              <a:p>
                <a:pPr algn="l" rtl="0"/>
                <a:r>
                  <a:rPr lang="en-US" sz="1600" b="1" dirty="0"/>
                  <a:t>4. Optimal computation: </a:t>
                </a:r>
                <a:r>
                  <a:rPr lang="en-US" sz="1600" dirty="0"/>
                  <a:t>every machine  performs only O(</a:t>
                </a:r>
                <a:r>
                  <a:rPr lang="en-US" sz="1600" dirty="0" err="1"/>
                  <a:t>T</a:t>
                </a:r>
                <a:r>
                  <a:rPr lang="en-US" sz="1600" baseline="-25000" dirty="0" err="1"/>
                  <a:t>seq</a:t>
                </a:r>
                <a:r>
                  <a:rPr lang="en-US" sz="1600" dirty="0"/>
                  <a:t>/t) </a:t>
                </a:r>
                <a:r>
                  <a:rPr lang="en-US" sz="1600" dirty="0" err="1"/>
                  <a:t>amout</a:t>
                </a:r>
                <a:r>
                  <a:rPr lang="en-US" sz="1600" dirty="0"/>
                  <a:t> of computation total when </a:t>
                </a:r>
                <a:r>
                  <a:rPr lang="en-US" sz="1600" dirty="0" err="1"/>
                  <a:t>T</a:t>
                </a:r>
                <a:r>
                  <a:rPr lang="en-US" sz="1600" baseline="-25000" dirty="0" err="1"/>
                  <a:t>seq</a:t>
                </a:r>
                <a:r>
                  <a:rPr lang="en-US" sz="1600" dirty="0"/>
                  <a:t> = time to solve the same problem on single sequential computer</a:t>
                </a:r>
                <a:br>
                  <a:rPr lang="en-US" sz="1600" dirty="0"/>
                </a:br>
                <a:r>
                  <a:rPr lang="en-US" sz="1600" dirty="0"/>
                  <a:t>means the algorithm would get a speedup of t by using t machines in </a:t>
                </a:r>
                <a:r>
                  <a:rPr lang="en-US" sz="1600" dirty="0" smtClean="0"/>
                  <a:t>parallel</a:t>
                </a:r>
                <a:br>
                  <a:rPr lang="en-US" sz="1600" dirty="0" smtClean="0"/>
                </a:b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Sorting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in round 2: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𝑚𝑙𝑜𝑔𝑚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𝐧</m:t>
                            </m:r>
                          </m:num>
                          <m:den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𝐥𝐨𝐠𝐧</m:t>
                        </m:r>
                      </m:e>
                    </m:d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den>
                    </m:f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𝐧𝐥𝐨𝐠𝐧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algn="l" rtl="0"/>
                <a:r>
                  <a:rPr lang="en-US" sz="1600" b="1" dirty="0" smtClean="0"/>
                  <a:t>In practice:</a:t>
                </a:r>
                <a:r>
                  <a:rPr lang="en-US" sz="1600" b="1" dirty="0"/>
                  <a:t/>
                </a:r>
                <a:br>
                  <a:rPr lang="en-US" sz="1600" b="1" dirty="0"/>
                </a:br>
                <a:r>
                  <a:rPr lang="en-US" sz="1600" dirty="0" smtClean="0"/>
                  <a:t>typically m &gt;&gt; t</a:t>
                </a:r>
                <a:br>
                  <a:rPr lang="en-US" sz="1600" dirty="0" smtClean="0"/>
                </a:br>
                <a:r>
                  <a:rPr lang="en-US" sz="1600" dirty="0" smtClean="0"/>
                  <a:t>the memory size of a machine is significantly greater the number of machines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 smtClean="0"/>
                  <a:t>m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 smtClean="0">
                    <a:latin typeface="+mj-lt"/>
                  </a:rPr>
                  <a:t> bytes = O</a:t>
                </a:r>
                <a:r>
                  <a:rPr lang="en-US" sz="1600" i="0" dirty="0" smtClean="0">
                    <a:latin typeface="+mj-lt"/>
                  </a:rPr>
                  <a:t>(</a:t>
                </a:r>
                <a:r>
                  <a:rPr lang="en-US" sz="1600" b="0" i="0" dirty="0" smtClean="0">
                    <a:latin typeface="+mj-lt"/>
                  </a:rPr>
                  <a:t>MB)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t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 smtClean="0">
                    <a:latin typeface="+mj-lt"/>
                  </a:rPr>
                  <a:t> machines or lower</a:t>
                </a:r>
                <a:br>
                  <a:rPr lang="en-US" sz="1600" b="0" i="0" dirty="0" smtClean="0">
                    <a:latin typeface="+mj-lt"/>
                  </a:rPr>
                </a:br>
                <a:r>
                  <a:rPr lang="en-US" sz="1600" b="0" i="0" dirty="0" smtClean="0">
                    <a:latin typeface="+mj-lt"/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e>
                    </m:d>
                  </m:oMath>
                </a14:m>
                <a:r>
                  <a:rPr lang="en-US" sz="1600" b="0" dirty="0" smtClean="0"/>
                  <a:t> is a very reasonable assumption = excellent efficiency in practice</a:t>
                </a:r>
                <a:br>
                  <a:rPr lang="en-US" sz="1600" b="0" dirty="0" smtClean="0"/>
                </a:br>
                <a:endParaRPr lang="en-US" sz="1600" b="0" dirty="0" smtClean="0"/>
              </a:p>
              <a:p>
                <a:pPr algn="l" rtl="0"/>
                <a:endParaRPr lang="en-US" sz="1600" dirty="0" smtClean="0"/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634" y="1295400"/>
                <a:ext cx="9292166" cy="5287794"/>
              </a:xfrm>
              <a:prstGeom prst="rect">
                <a:avLst/>
              </a:prstGeom>
              <a:blipFill rotWithShape="0">
                <a:blip r:embed="rId2"/>
                <a:stretch>
                  <a:fillRect l="-66" t="-4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149" y="1295400"/>
            <a:ext cx="304801" cy="304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49" y="2070100"/>
            <a:ext cx="304801" cy="304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49" y="2553641"/>
            <a:ext cx="304801" cy="30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349" y="3912541"/>
            <a:ext cx="304801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807" y="132270"/>
            <a:ext cx="8596668" cy="60153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err="1" smtClean="0">
                <a:ea typeface="SimSun" panose="02010600030101010101" pitchFamily="2" charset="-122"/>
              </a:rPr>
              <a:t>TeraSort</a:t>
            </a:r>
            <a:r>
              <a:rPr lang="en-US" altLang="zh-CN" dirty="0" smtClean="0">
                <a:ea typeface="SimSun" panose="02010600030101010101" pitchFamily="2" charset="-122"/>
              </a:rPr>
              <a:t> – broadcast assumption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213620" y="84548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&lt;k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 flipH="1">
            <a:off x="576775" y="2317303"/>
            <a:ext cx="13529" cy="37760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2025580" y="2141808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2" name="Oval 19"/>
          <p:cNvSpPr>
            <a:spLocks noChangeArrowheads="1"/>
          </p:cNvSpPr>
          <p:nvPr/>
        </p:nvSpPr>
        <p:spPr bwMode="auto">
          <a:xfrm>
            <a:off x="2011034" y="38328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3" name="Oval 20"/>
          <p:cNvSpPr>
            <a:spLocks noChangeArrowheads="1"/>
          </p:cNvSpPr>
          <p:nvPr/>
        </p:nvSpPr>
        <p:spPr bwMode="auto">
          <a:xfrm>
            <a:off x="2018756" y="2987321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202106" y="136699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5" name="Rectangle 23"/>
          <p:cNvSpPr>
            <a:spLocks noChangeArrowheads="1"/>
          </p:cNvSpPr>
          <p:nvPr/>
        </p:nvSpPr>
        <p:spPr bwMode="auto">
          <a:xfrm>
            <a:off x="213620" y="1872337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6" name="Rectangle 24"/>
          <p:cNvSpPr>
            <a:spLocks noChangeArrowheads="1"/>
          </p:cNvSpPr>
          <p:nvPr/>
        </p:nvSpPr>
        <p:spPr bwMode="auto">
          <a:xfrm>
            <a:off x="202106" y="609333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v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985109" y="594929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2486731" y="4553559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24625" y="379635"/>
            <a:ext cx="469362" cy="4017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S</a:t>
            </a:r>
            <a:endParaRPr lang="he-I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Callout 70"/>
              <p:cNvSpPr/>
              <p:nvPr/>
            </p:nvSpPr>
            <p:spPr>
              <a:xfrm>
                <a:off x="4051300" y="640525"/>
                <a:ext cx="3095144" cy="1486277"/>
              </a:xfrm>
              <a:prstGeom prst="wedgeEllipseCallout">
                <a:avLst>
                  <a:gd name="adj1" fmla="val -18548"/>
                  <a:gd name="adj2" fmla="val 71959"/>
                </a:avLst>
              </a:prstGeom>
              <a:ln>
                <a:tailEnd type="none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sz="1600" b="0" dirty="0" smtClean="0"/>
                  <a:t/>
                </a:r>
                <a:br>
                  <a:rPr lang="en-US" sz="1600" b="0" dirty="0" smtClean="0"/>
                </a:br>
                <a:r>
                  <a:rPr lang="en-US" sz="1600" b="0" dirty="0" smtClean="0"/>
                  <a:t>no bounded net traffic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Hadoop – remote file</a:t>
                </a:r>
                <a:endParaRPr lang="he-IL" sz="1600" dirty="0"/>
              </a:p>
            </p:txBody>
          </p:sp>
        </mc:Choice>
        <mc:Fallback xmlns="">
          <p:sp>
            <p:nvSpPr>
              <p:cNvPr id="71" name="Oval Callout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640525"/>
                <a:ext cx="3095144" cy="1486277"/>
              </a:xfrm>
              <a:prstGeom prst="wedgeEllipseCallout">
                <a:avLst>
                  <a:gd name="adj1" fmla="val -18548"/>
                  <a:gd name="adj2" fmla="val 71959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tailEnd type="none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17"/>
          <p:cNvSpPr>
            <a:spLocks noChangeArrowheads="1"/>
          </p:cNvSpPr>
          <p:nvPr/>
        </p:nvSpPr>
        <p:spPr bwMode="auto">
          <a:xfrm>
            <a:off x="3681953" y="2150416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667407" y="3841442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3675129" y="299592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3641482" y="5957902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4143104" y="4562167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6" name="Straight Arrow Connector 5"/>
          <p:cNvCxnSpPr>
            <a:stCxn id="11269" idx="3"/>
            <a:endCxn id="11271" idx="2"/>
          </p:cNvCxnSpPr>
          <p:nvPr/>
        </p:nvCxnSpPr>
        <p:spPr>
          <a:xfrm>
            <a:off x="1128020" y="1061388"/>
            <a:ext cx="897560" cy="144078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275" idx="3"/>
            <a:endCxn id="11273" idx="2"/>
          </p:cNvCxnSpPr>
          <p:nvPr/>
        </p:nvCxnSpPr>
        <p:spPr>
          <a:xfrm>
            <a:off x="1128020" y="2088237"/>
            <a:ext cx="890736" cy="125944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274" idx="3"/>
            <a:endCxn id="11272" idx="2"/>
          </p:cNvCxnSpPr>
          <p:nvPr/>
        </p:nvCxnSpPr>
        <p:spPr>
          <a:xfrm>
            <a:off x="1116506" y="1582899"/>
            <a:ext cx="894528" cy="261029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276" idx="3"/>
            <a:endCxn id="44" idx="2"/>
          </p:cNvCxnSpPr>
          <p:nvPr/>
        </p:nvCxnSpPr>
        <p:spPr>
          <a:xfrm>
            <a:off x="1116506" y="6309239"/>
            <a:ext cx="868603" cy="41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271" idx="6"/>
            <a:endCxn id="72" idx="2"/>
          </p:cNvCxnSpPr>
          <p:nvPr/>
        </p:nvCxnSpPr>
        <p:spPr>
          <a:xfrm>
            <a:off x="2939980" y="2502171"/>
            <a:ext cx="741973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273" idx="6"/>
            <a:endCxn id="72" idx="2"/>
          </p:cNvCxnSpPr>
          <p:nvPr/>
        </p:nvCxnSpPr>
        <p:spPr>
          <a:xfrm flipV="1">
            <a:off x="2933156" y="2510779"/>
            <a:ext cx="748797" cy="83690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272" idx="6"/>
            <a:endCxn id="72" idx="2"/>
          </p:cNvCxnSpPr>
          <p:nvPr/>
        </p:nvCxnSpPr>
        <p:spPr>
          <a:xfrm flipV="1">
            <a:off x="2925434" y="2510779"/>
            <a:ext cx="756519" cy="168241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4" idx="6"/>
            <a:endCxn id="72" idx="2"/>
          </p:cNvCxnSpPr>
          <p:nvPr/>
        </p:nvCxnSpPr>
        <p:spPr>
          <a:xfrm flipV="1">
            <a:off x="2899509" y="2510779"/>
            <a:ext cx="782444" cy="379887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6028079" y="2141808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6013533" y="38328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1" name="Oval 20"/>
          <p:cNvSpPr>
            <a:spLocks noChangeArrowheads="1"/>
          </p:cNvSpPr>
          <p:nvPr/>
        </p:nvSpPr>
        <p:spPr bwMode="auto">
          <a:xfrm>
            <a:off x="6021255" y="2987321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5987608" y="594929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>
            <a:off x="6489230" y="4553559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94" name="Straight Arrow Connector 93"/>
          <p:cNvCxnSpPr>
            <a:stCxn id="89" idx="6"/>
          </p:cNvCxnSpPr>
          <p:nvPr/>
        </p:nvCxnSpPr>
        <p:spPr>
          <a:xfrm>
            <a:off x="6942479" y="2502171"/>
            <a:ext cx="741973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1" idx="6"/>
            <a:endCxn id="100" idx="2"/>
          </p:cNvCxnSpPr>
          <p:nvPr/>
        </p:nvCxnSpPr>
        <p:spPr>
          <a:xfrm>
            <a:off x="6935655" y="3347684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6"/>
            <a:endCxn id="100" idx="2"/>
          </p:cNvCxnSpPr>
          <p:nvPr/>
        </p:nvCxnSpPr>
        <p:spPr>
          <a:xfrm flipV="1">
            <a:off x="6927933" y="3365610"/>
            <a:ext cx="764241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2" idx="6"/>
            <a:endCxn id="101" idx="2"/>
          </p:cNvCxnSpPr>
          <p:nvPr/>
        </p:nvCxnSpPr>
        <p:spPr>
          <a:xfrm>
            <a:off x="6902008" y="6309657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7698998" y="21597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7684452" y="3850760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7692174" y="3005247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1" name="Oval 19"/>
          <p:cNvSpPr>
            <a:spLocks noChangeArrowheads="1"/>
          </p:cNvSpPr>
          <p:nvPr/>
        </p:nvSpPr>
        <p:spPr bwMode="auto">
          <a:xfrm>
            <a:off x="7658527" y="5967220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>
            <a:off x="8160149" y="4571485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103" name="Straight Arrow Connector 102"/>
          <p:cNvCxnSpPr>
            <a:stCxn id="98" idx="6"/>
            <a:endCxn id="152" idx="2"/>
          </p:cNvCxnSpPr>
          <p:nvPr/>
        </p:nvCxnSpPr>
        <p:spPr>
          <a:xfrm flipV="1">
            <a:off x="8613398" y="2506475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0" idx="6"/>
            <a:endCxn id="154" idx="2"/>
          </p:cNvCxnSpPr>
          <p:nvPr/>
        </p:nvCxnSpPr>
        <p:spPr>
          <a:xfrm flipV="1">
            <a:off x="8606574" y="3351988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9" idx="6"/>
            <a:endCxn id="153" idx="2"/>
          </p:cNvCxnSpPr>
          <p:nvPr/>
        </p:nvCxnSpPr>
        <p:spPr>
          <a:xfrm flipV="1">
            <a:off x="8598852" y="4197501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1" idx="6"/>
            <a:endCxn id="155" idx="2"/>
          </p:cNvCxnSpPr>
          <p:nvPr/>
        </p:nvCxnSpPr>
        <p:spPr>
          <a:xfrm flipV="1">
            <a:off x="8572927" y="6313961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951828" y="3492222"/>
            <a:ext cx="661181" cy="700975"/>
          </a:xfrm>
          <a:prstGeom prst="ellips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Straight Arrow Connector 32"/>
          <p:cNvCxnSpPr>
            <a:stCxn id="72" idx="6"/>
            <a:endCxn id="31" idx="1"/>
          </p:cNvCxnSpPr>
          <p:nvPr/>
        </p:nvCxnSpPr>
        <p:spPr>
          <a:xfrm>
            <a:off x="4596353" y="2510779"/>
            <a:ext cx="452303" cy="108409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4011328">
            <a:off x="4418771" y="2686015"/>
            <a:ext cx="10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,…,b</a:t>
            </a:r>
            <a:r>
              <a:rPr lang="en-US" baseline="-25000" dirty="0"/>
              <a:t>t-1</a:t>
            </a:r>
            <a:endParaRPr lang="he-IL" dirty="0"/>
          </a:p>
        </p:txBody>
      </p:sp>
      <p:cxnSp>
        <p:nvCxnSpPr>
          <p:cNvPr id="36" name="Straight Arrow Connector 35"/>
          <p:cNvCxnSpPr>
            <a:stCxn id="31" idx="7"/>
          </p:cNvCxnSpPr>
          <p:nvPr/>
        </p:nvCxnSpPr>
        <p:spPr>
          <a:xfrm flipV="1">
            <a:off x="5516181" y="2646708"/>
            <a:ext cx="617333" cy="94816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6"/>
            <a:endCxn id="91" idx="2"/>
          </p:cNvCxnSpPr>
          <p:nvPr/>
        </p:nvCxnSpPr>
        <p:spPr>
          <a:xfrm flipV="1">
            <a:off x="5613009" y="3347684"/>
            <a:ext cx="408246" cy="4950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5"/>
          </p:cNvCxnSpPr>
          <p:nvPr/>
        </p:nvCxnSpPr>
        <p:spPr>
          <a:xfrm>
            <a:off x="5516181" y="4090542"/>
            <a:ext cx="578023" cy="22744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4"/>
            <a:endCxn id="92" idx="2"/>
          </p:cNvCxnSpPr>
          <p:nvPr/>
        </p:nvCxnSpPr>
        <p:spPr>
          <a:xfrm>
            <a:off x="5282419" y="4193197"/>
            <a:ext cx="705189" cy="211646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1" idx="6"/>
            <a:endCxn id="98" idx="2"/>
          </p:cNvCxnSpPr>
          <p:nvPr/>
        </p:nvCxnSpPr>
        <p:spPr>
          <a:xfrm flipV="1">
            <a:off x="6935655" y="2520097"/>
            <a:ext cx="763343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65" name="Straight Arrow Connector 11264"/>
          <p:cNvCxnSpPr>
            <a:stCxn id="89" idx="6"/>
            <a:endCxn id="99" idx="2"/>
          </p:cNvCxnSpPr>
          <p:nvPr/>
        </p:nvCxnSpPr>
        <p:spPr>
          <a:xfrm>
            <a:off x="6942479" y="2502171"/>
            <a:ext cx="741973" cy="17089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68" name="Straight Arrow Connector 11267"/>
          <p:cNvCxnSpPr>
            <a:stCxn id="90" idx="6"/>
            <a:endCxn id="101" idx="2"/>
          </p:cNvCxnSpPr>
          <p:nvPr/>
        </p:nvCxnSpPr>
        <p:spPr>
          <a:xfrm>
            <a:off x="6927933" y="4193197"/>
            <a:ext cx="730594" cy="213438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0" name="Straight Arrow Connector 11279"/>
          <p:cNvCxnSpPr>
            <a:stCxn id="89" idx="6"/>
            <a:endCxn id="100" idx="2"/>
          </p:cNvCxnSpPr>
          <p:nvPr/>
        </p:nvCxnSpPr>
        <p:spPr>
          <a:xfrm>
            <a:off x="6942479" y="2502171"/>
            <a:ext cx="749695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2" name="Straight Arrow Connector 11281"/>
          <p:cNvCxnSpPr>
            <a:stCxn id="91" idx="6"/>
            <a:endCxn id="99" idx="2"/>
          </p:cNvCxnSpPr>
          <p:nvPr/>
        </p:nvCxnSpPr>
        <p:spPr>
          <a:xfrm>
            <a:off x="6935655" y="3347684"/>
            <a:ext cx="748797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4" name="Straight Arrow Connector 11283"/>
          <p:cNvCxnSpPr>
            <a:endCxn id="99" idx="2"/>
          </p:cNvCxnSpPr>
          <p:nvPr/>
        </p:nvCxnSpPr>
        <p:spPr>
          <a:xfrm>
            <a:off x="7007322" y="4175271"/>
            <a:ext cx="677130" cy="358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6" name="Straight Arrow Connector 11285"/>
          <p:cNvCxnSpPr>
            <a:stCxn id="89" idx="6"/>
            <a:endCxn id="101" idx="1"/>
          </p:cNvCxnSpPr>
          <p:nvPr/>
        </p:nvCxnSpPr>
        <p:spPr>
          <a:xfrm>
            <a:off x="6942479" y="2502171"/>
            <a:ext cx="849959" cy="357059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8" name="Straight Arrow Connector 11287"/>
          <p:cNvCxnSpPr>
            <a:stCxn id="91" idx="6"/>
            <a:endCxn id="101" idx="1"/>
          </p:cNvCxnSpPr>
          <p:nvPr/>
        </p:nvCxnSpPr>
        <p:spPr>
          <a:xfrm>
            <a:off x="6935655" y="3347684"/>
            <a:ext cx="856783" cy="272508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0" name="Straight Arrow Connector 11289"/>
          <p:cNvCxnSpPr>
            <a:stCxn id="92" idx="7"/>
            <a:endCxn id="99" idx="3"/>
          </p:cNvCxnSpPr>
          <p:nvPr/>
        </p:nvCxnSpPr>
        <p:spPr>
          <a:xfrm flipV="1">
            <a:off x="6768097" y="4465937"/>
            <a:ext cx="1050266" cy="158890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2" name="Straight Arrow Connector 11291"/>
          <p:cNvCxnSpPr>
            <a:stCxn id="92" idx="7"/>
            <a:endCxn id="100" idx="2"/>
          </p:cNvCxnSpPr>
          <p:nvPr/>
        </p:nvCxnSpPr>
        <p:spPr>
          <a:xfrm flipV="1">
            <a:off x="6768097" y="3365610"/>
            <a:ext cx="924077" cy="268923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4" name="Straight Arrow Connector 11293"/>
          <p:cNvCxnSpPr>
            <a:stCxn id="92" idx="7"/>
            <a:endCxn id="98" idx="2"/>
          </p:cNvCxnSpPr>
          <p:nvPr/>
        </p:nvCxnSpPr>
        <p:spPr>
          <a:xfrm flipV="1">
            <a:off x="6768097" y="2520097"/>
            <a:ext cx="930901" cy="353474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7"/>
              <p:cNvSpPr>
                <a:spLocks noChangeArrowheads="1"/>
              </p:cNvSpPr>
              <p:nvPr/>
            </p:nvSpPr>
            <p:spPr bwMode="auto">
              <a:xfrm>
                <a:off x="9059595" y="2150416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2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9595" y="2150416"/>
                <a:ext cx="3132406" cy="712117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9"/>
              <p:cNvSpPr>
                <a:spLocks noChangeArrowheads="1"/>
              </p:cNvSpPr>
              <p:nvPr/>
            </p:nvSpPr>
            <p:spPr bwMode="auto">
              <a:xfrm>
                <a:off x="9045049" y="3841442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3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5049" y="3841442"/>
                <a:ext cx="3132406" cy="712117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20"/>
              <p:cNvSpPr>
                <a:spLocks noChangeArrowheads="1"/>
              </p:cNvSpPr>
              <p:nvPr/>
            </p:nvSpPr>
            <p:spPr bwMode="auto">
              <a:xfrm>
                <a:off x="9052771" y="2995929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4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2771" y="2995929"/>
                <a:ext cx="3132406" cy="712117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9"/>
              <p:cNvSpPr>
                <a:spLocks noChangeArrowheads="1"/>
              </p:cNvSpPr>
              <p:nvPr/>
            </p:nvSpPr>
            <p:spPr bwMode="auto">
              <a:xfrm>
                <a:off x="9019124" y="5957902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</a:t>
                </a: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5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9124" y="5957902"/>
                <a:ext cx="3132406" cy="712117"/>
              </a:xfrm>
              <a:prstGeom prst="ellipse">
                <a:avLst/>
              </a:prstGeom>
              <a:blipFill rotWithShape="0">
                <a:blip r:embed="rId8"/>
                <a:stretch>
                  <a:fillRect l="-2519" r="-232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Line 16"/>
          <p:cNvSpPr>
            <a:spLocks noChangeShapeType="1"/>
          </p:cNvSpPr>
          <p:nvPr/>
        </p:nvSpPr>
        <p:spPr bwMode="auto">
          <a:xfrm>
            <a:off x="9818763" y="4570229"/>
            <a:ext cx="4" cy="1379065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825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807" y="132270"/>
            <a:ext cx="8596668" cy="60153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ea typeface="SimSun" panose="02010600030101010101" pitchFamily="2" charset="-122"/>
              </a:rPr>
              <a:t>Pure </a:t>
            </a:r>
            <a:r>
              <a:rPr lang="en-US" altLang="zh-CN" dirty="0" err="1" smtClean="0">
                <a:ea typeface="SimSun" panose="02010600030101010101" pitchFamily="2" charset="-122"/>
              </a:rPr>
              <a:t>TeraSort</a:t>
            </a:r>
            <a:endParaRPr lang="en-US" altLang="zh-CN" dirty="0" smtClean="0">
              <a:ea typeface="SimSun" panose="02010600030101010101" pitchFamily="2" charset="-122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213620" y="845488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&lt;k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800" dirty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 flipH="1">
            <a:off x="576775" y="2317303"/>
            <a:ext cx="13529" cy="37760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2025580" y="2141808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2" name="Oval 19"/>
          <p:cNvSpPr>
            <a:spLocks noChangeArrowheads="1"/>
          </p:cNvSpPr>
          <p:nvPr/>
        </p:nvSpPr>
        <p:spPr bwMode="auto">
          <a:xfrm>
            <a:off x="2011034" y="38328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3" name="Oval 20"/>
          <p:cNvSpPr>
            <a:spLocks noChangeArrowheads="1"/>
          </p:cNvSpPr>
          <p:nvPr/>
        </p:nvSpPr>
        <p:spPr bwMode="auto">
          <a:xfrm>
            <a:off x="2018756" y="2987321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202106" y="136699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2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5" name="Rectangle 23"/>
          <p:cNvSpPr>
            <a:spLocks noChangeArrowheads="1"/>
          </p:cNvSpPr>
          <p:nvPr/>
        </p:nvSpPr>
        <p:spPr bwMode="auto">
          <a:xfrm>
            <a:off x="213620" y="1872337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, v</a:t>
            </a:r>
            <a:r>
              <a:rPr lang="en-US" altLang="en-US" sz="1800" baseline="-25000" dirty="0" smtClean="0">
                <a:solidFill>
                  <a:srgbClr val="CC3300"/>
                </a:solidFill>
              </a:rPr>
              <a:t>3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11276" name="Rectangle 24"/>
          <p:cNvSpPr>
            <a:spLocks noChangeArrowheads="1"/>
          </p:cNvSpPr>
          <p:nvPr/>
        </p:nvSpPr>
        <p:spPr bwMode="auto">
          <a:xfrm>
            <a:off x="202106" y="6093339"/>
            <a:ext cx="9144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CC3300"/>
                </a:solidFill>
              </a:rPr>
              <a:t>&lt;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k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CC3300"/>
                </a:solidFill>
              </a:rPr>
              <a:t>v</a:t>
            </a:r>
            <a:r>
              <a:rPr lang="en-US" altLang="en-US" sz="1800" baseline="-25000" dirty="0" err="1" smtClean="0">
                <a:solidFill>
                  <a:srgbClr val="CC3300"/>
                </a:solidFill>
              </a:rPr>
              <a:t>n</a:t>
            </a:r>
            <a:r>
              <a:rPr lang="en-US" altLang="en-US" sz="1800" dirty="0" smtClean="0">
                <a:solidFill>
                  <a:srgbClr val="CC3300"/>
                </a:solidFill>
              </a:rPr>
              <a:t>&gt;</a:t>
            </a:r>
            <a:endParaRPr lang="en-GB" altLang="zh-CN" sz="1800" dirty="0">
              <a:solidFill>
                <a:srgbClr val="CC3300"/>
              </a:solidFill>
              <a:ea typeface="SimSun" panose="02010600030101010101" pitchFamily="2" charset="-122"/>
            </a:endParaRP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985109" y="594929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2486731" y="4553559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24625" y="379635"/>
            <a:ext cx="469362" cy="4017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S</a:t>
            </a:r>
            <a:endParaRPr lang="he-I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Callout 70"/>
              <p:cNvSpPr/>
              <p:nvPr/>
            </p:nvSpPr>
            <p:spPr>
              <a:xfrm>
                <a:off x="4051300" y="640525"/>
                <a:ext cx="3095144" cy="1486277"/>
              </a:xfrm>
              <a:prstGeom prst="wedgeEllipseCallout">
                <a:avLst>
                  <a:gd name="adj1" fmla="val -18548"/>
                  <a:gd name="adj2" fmla="val 71959"/>
                </a:avLst>
              </a:prstGeom>
              <a:ln>
                <a:tailEnd type="none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r>
                  <a:rPr lang="en-US" sz="1600" b="0" dirty="0" smtClean="0"/>
                  <a:t/>
                </a:r>
                <a:br>
                  <a:rPr lang="en-US" sz="1600" b="0" dirty="0" smtClean="0"/>
                </a:br>
                <a:r>
                  <a:rPr lang="en-US" sz="1600" b="0" dirty="0" smtClean="0"/>
                  <a:t>bounded net traffic</a:t>
                </a:r>
                <a:endParaRPr lang="he-IL" sz="1600" dirty="0"/>
              </a:p>
            </p:txBody>
          </p:sp>
        </mc:Choice>
        <mc:Fallback xmlns="">
          <p:sp>
            <p:nvSpPr>
              <p:cNvPr id="71" name="Oval Callout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640525"/>
                <a:ext cx="3095144" cy="1486277"/>
              </a:xfrm>
              <a:prstGeom prst="wedgeEllipseCallout">
                <a:avLst>
                  <a:gd name="adj1" fmla="val -18548"/>
                  <a:gd name="adj2" fmla="val 71959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tailEnd type="none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17"/>
          <p:cNvSpPr>
            <a:spLocks noChangeArrowheads="1"/>
          </p:cNvSpPr>
          <p:nvPr/>
        </p:nvSpPr>
        <p:spPr bwMode="auto">
          <a:xfrm>
            <a:off x="3681953" y="2150416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667407" y="3841442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3675129" y="2995929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3641482" y="5957902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cxnSp>
        <p:nvCxnSpPr>
          <p:cNvPr id="6" name="Straight Arrow Connector 5"/>
          <p:cNvCxnSpPr>
            <a:stCxn id="11269" idx="3"/>
            <a:endCxn id="11271" idx="2"/>
          </p:cNvCxnSpPr>
          <p:nvPr/>
        </p:nvCxnSpPr>
        <p:spPr>
          <a:xfrm>
            <a:off x="1128020" y="1061388"/>
            <a:ext cx="897560" cy="144078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275" idx="3"/>
            <a:endCxn id="11273" idx="2"/>
          </p:cNvCxnSpPr>
          <p:nvPr/>
        </p:nvCxnSpPr>
        <p:spPr>
          <a:xfrm>
            <a:off x="1128020" y="2088237"/>
            <a:ext cx="890736" cy="125944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274" idx="3"/>
            <a:endCxn id="11272" idx="2"/>
          </p:cNvCxnSpPr>
          <p:nvPr/>
        </p:nvCxnSpPr>
        <p:spPr>
          <a:xfrm>
            <a:off x="1116506" y="1582899"/>
            <a:ext cx="894528" cy="261029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276" idx="3"/>
            <a:endCxn id="44" idx="2"/>
          </p:cNvCxnSpPr>
          <p:nvPr/>
        </p:nvCxnSpPr>
        <p:spPr>
          <a:xfrm>
            <a:off x="1116506" y="6309239"/>
            <a:ext cx="868603" cy="41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6028079" y="2141808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6013533" y="38328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1" name="Oval 20"/>
          <p:cNvSpPr>
            <a:spLocks noChangeArrowheads="1"/>
          </p:cNvSpPr>
          <p:nvPr/>
        </p:nvSpPr>
        <p:spPr bwMode="auto">
          <a:xfrm>
            <a:off x="6021255" y="2987321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5987608" y="594929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>
            <a:off x="4073361" y="5399434"/>
            <a:ext cx="2256034" cy="2777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94" name="Straight Arrow Connector 93"/>
          <p:cNvCxnSpPr>
            <a:stCxn id="89" idx="6"/>
          </p:cNvCxnSpPr>
          <p:nvPr/>
        </p:nvCxnSpPr>
        <p:spPr>
          <a:xfrm>
            <a:off x="6942479" y="2502171"/>
            <a:ext cx="741973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1" idx="6"/>
            <a:endCxn id="100" idx="2"/>
          </p:cNvCxnSpPr>
          <p:nvPr/>
        </p:nvCxnSpPr>
        <p:spPr>
          <a:xfrm>
            <a:off x="6935655" y="3347684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6"/>
            <a:endCxn id="100" idx="2"/>
          </p:cNvCxnSpPr>
          <p:nvPr/>
        </p:nvCxnSpPr>
        <p:spPr>
          <a:xfrm flipV="1">
            <a:off x="6927933" y="3365610"/>
            <a:ext cx="764241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2" idx="6"/>
            <a:endCxn id="101" idx="2"/>
          </p:cNvCxnSpPr>
          <p:nvPr/>
        </p:nvCxnSpPr>
        <p:spPr>
          <a:xfrm>
            <a:off x="6902008" y="6309657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7698998" y="2159734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US" altLang="zh-CN" sz="2000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7684452" y="3850760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7692174" y="3005247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2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1" name="Oval 19"/>
          <p:cNvSpPr>
            <a:spLocks noChangeArrowheads="1"/>
          </p:cNvSpPr>
          <p:nvPr/>
        </p:nvSpPr>
        <p:spPr bwMode="auto">
          <a:xfrm>
            <a:off x="7658527" y="5967220"/>
            <a:ext cx="914400" cy="7207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402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M</a:t>
            </a:r>
            <a:r>
              <a:rPr lang="en-GB" altLang="zh-CN" sz="2000" baseline="-25000" dirty="0" smtClean="0">
                <a:solidFill>
                  <a:schemeClr val="accent2"/>
                </a:solidFill>
                <a:ea typeface="SimSun" panose="02010600030101010101" pitchFamily="2" charset="-122"/>
              </a:rPr>
              <a:t>t</a:t>
            </a:r>
            <a:endParaRPr lang="en-GB" altLang="zh-CN" sz="2000" baseline="-25000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>
            <a:off x="8160149" y="4571485"/>
            <a:ext cx="1" cy="139573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103" name="Straight Arrow Connector 102"/>
          <p:cNvCxnSpPr>
            <a:stCxn id="98" idx="6"/>
            <a:endCxn id="152" idx="2"/>
          </p:cNvCxnSpPr>
          <p:nvPr/>
        </p:nvCxnSpPr>
        <p:spPr>
          <a:xfrm flipV="1">
            <a:off x="8613398" y="2506475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0" idx="6"/>
            <a:endCxn id="154" idx="2"/>
          </p:cNvCxnSpPr>
          <p:nvPr/>
        </p:nvCxnSpPr>
        <p:spPr>
          <a:xfrm flipV="1">
            <a:off x="8606574" y="3351988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9" idx="6"/>
            <a:endCxn id="153" idx="2"/>
          </p:cNvCxnSpPr>
          <p:nvPr/>
        </p:nvCxnSpPr>
        <p:spPr>
          <a:xfrm flipV="1">
            <a:off x="8598852" y="4197501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1" idx="6"/>
            <a:endCxn id="155" idx="2"/>
          </p:cNvCxnSpPr>
          <p:nvPr/>
        </p:nvCxnSpPr>
        <p:spPr>
          <a:xfrm flipV="1">
            <a:off x="8572927" y="6313961"/>
            <a:ext cx="446197" cy="136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2" idx="6"/>
            <a:endCxn id="89" idx="2"/>
          </p:cNvCxnSpPr>
          <p:nvPr/>
        </p:nvCxnSpPr>
        <p:spPr>
          <a:xfrm flipV="1">
            <a:off x="4596353" y="2502171"/>
            <a:ext cx="1431726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49233" y="2150764"/>
            <a:ext cx="10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,…,b</a:t>
            </a:r>
            <a:r>
              <a:rPr lang="en-US" baseline="-25000" dirty="0"/>
              <a:t>t-1</a:t>
            </a:r>
            <a:endParaRPr lang="he-IL" dirty="0"/>
          </a:p>
        </p:txBody>
      </p:sp>
      <p:cxnSp>
        <p:nvCxnSpPr>
          <p:cNvPr id="52" name="Straight Arrow Connector 51"/>
          <p:cNvCxnSpPr>
            <a:stCxn id="91" idx="6"/>
            <a:endCxn id="98" idx="2"/>
          </p:cNvCxnSpPr>
          <p:nvPr/>
        </p:nvCxnSpPr>
        <p:spPr>
          <a:xfrm flipV="1">
            <a:off x="6935655" y="2520097"/>
            <a:ext cx="763343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65" name="Straight Arrow Connector 11264"/>
          <p:cNvCxnSpPr>
            <a:stCxn id="89" idx="6"/>
            <a:endCxn id="99" idx="2"/>
          </p:cNvCxnSpPr>
          <p:nvPr/>
        </p:nvCxnSpPr>
        <p:spPr>
          <a:xfrm>
            <a:off x="6942479" y="2502171"/>
            <a:ext cx="741973" cy="17089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68" name="Straight Arrow Connector 11267"/>
          <p:cNvCxnSpPr>
            <a:stCxn id="90" idx="6"/>
            <a:endCxn id="101" idx="2"/>
          </p:cNvCxnSpPr>
          <p:nvPr/>
        </p:nvCxnSpPr>
        <p:spPr>
          <a:xfrm>
            <a:off x="6927933" y="4193197"/>
            <a:ext cx="730594" cy="213438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0" name="Straight Arrow Connector 11279"/>
          <p:cNvCxnSpPr>
            <a:stCxn id="89" idx="6"/>
            <a:endCxn id="100" idx="2"/>
          </p:cNvCxnSpPr>
          <p:nvPr/>
        </p:nvCxnSpPr>
        <p:spPr>
          <a:xfrm>
            <a:off x="6942479" y="2502171"/>
            <a:ext cx="749695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2" name="Straight Arrow Connector 11281"/>
          <p:cNvCxnSpPr>
            <a:stCxn id="91" idx="6"/>
            <a:endCxn id="99" idx="2"/>
          </p:cNvCxnSpPr>
          <p:nvPr/>
        </p:nvCxnSpPr>
        <p:spPr>
          <a:xfrm>
            <a:off x="6935655" y="3347684"/>
            <a:ext cx="748797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4" name="Straight Arrow Connector 11283"/>
          <p:cNvCxnSpPr>
            <a:endCxn id="99" idx="2"/>
          </p:cNvCxnSpPr>
          <p:nvPr/>
        </p:nvCxnSpPr>
        <p:spPr>
          <a:xfrm>
            <a:off x="7007322" y="4175271"/>
            <a:ext cx="677130" cy="358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6" name="Straight Arrow Connector 11285"/>
          <p:cNvCxnSpPr>
            <a:stCxn id="89" idx="6"/>
            <a:endCxn id="101" idx="1"/>
          </p:cNvCxnSpPr>
          <p:nvPr/>
        </p:nvCxnSpPr>
        <p:spPr>
          <a:xfrm>
            <a:off x="6942479" y="2502171"/>
            <a:ext cx="849959" cy="357059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88" name="Straight Arrow Connector 11287"/>
          <p:cNvCxnSpPr>
            <a:stCxn id="91" idx="6"/>
            <a:endCxn id="101" idx="1"/>
          </p:cNvCxnSpPr>
          <p:nvPr/>
        </p:nvCxnSpPr>
        <p:spPr>
          <a:xfrm>
            <a:off x="6935655" y="3347684"/>
            <a:ext cx="856783" cy="272508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0" name="Straight Arrow Connector 11289"/>
          <p:cNvCxnSpPr>
            <a:stCxn id="92" idx="7"/>
            <a:endCxn id="99" idx="3"/>
          </p:cNvCxnSpPr>
          <p:nvPr/>
        </p:nvCxnSpPr>
        <p:spPr>
          <a:xfrm flipV="1">
            <a:off x="6768097" y="4465937"/>
            <a:ext cx="1050266" cy="158890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2" name="Straight Arrow Connector 11291"/>
          <p:cNvCxnSpPr>
            <a:stCxn id="92" idx="7"/>
            <a:endCxn id="100" idx="2"/>
          </p:cNvCxnSpPr>
          <p:nvPr/>
        </p:nvCxnSpPr>
        <p:spPr>
          <a:xfrm flipV="1">
            <a:off x="6768097" y="3365610"/>
            <a:ext cx="924077" cy="268923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94" name="Straight Arrow Connector 11293"/>
          <p:cNvCxnSpPr>
            <a:stCxn id="92" idx="7"/>
            <a:endCxn id="98" idx="2"/>
          </p:cNvCxnSpPr>
          <p:nvPr/>
        </p:nvCxnSpPr>
        <p:spPr>
          <a:xfrm flipV="1">
            <a:off x="6768097" y="2520097"/>
            <a:ext cx="930901" cy="353474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7"/>
              <p:cNvSpPr>
                <a:spLocks noChangeArrowheads="1"/>
              </p:cNvSpPr>
              <p:nvPr/>
            </p:nvSpPr>
            <p:spPr bwMode="auto">
              <a:xfrm>
                <a:off x="9059595" y="2150416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2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9595" y="2150416"/>
                <a:ext cx="3132406" cy="712117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9"/>
              <p:cNvSpPr>
                <a:spLocks noChangeArrowheads="1"/>
              </p:cNvSpPr>
              <p:nvPr/>
            </p:nvSpPr>
            <p:spPr bwMode="auto">
              <a:xfrm>
                <a:off x="9045049" y="3841442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3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5049" y="3841442"/>
                <a:ext cx="3132406" cy="712117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20"/>
              <p:cNvSpPr>
                <a:spLocks noChangeArrowheads="1"/>
              </p:cNvSpPr>
              <p:nvPr/>
            </p:nvSpPr>
            <p:spPr bwMode="auto">
              <a:xfrm>
                <a:off x="9052771" y="2995929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4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2771" y="2995929"/>
                <a:ext cx="3132406" cy="712117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9"/>
              <p:cNvSpPr>
                <a:spLocks noChangeArrowheads="1"/>
              </p:cNvSpPr>
              <p:nvPr/>
            </p:nvSpPr>
            <p:spPr bwMode="auto">
              <a:xfrm>
                <a:off x="9019124" y="5957902"/>
                <a:ext cx="3132406" cy="71211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buClr>
                    <a:srgbClr val="402000"/>
                  </a:buClr>
                  <a:buSzPct val="100000"/>
                </a:pP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All values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zh-CN" sz="2000" dirty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 </a:t>
                </a:r>
                <a:r>
                  <a:rPr lang="en-GB" altLang="zh-CN" sz="2000" dirty="0" smtClean="0">
                    <a:solidFill>
                      <a:schemeClr val="accent2"/>
                    </a:solidFill>
                    <a:ea typeface="SimSun" panose="02010600030101010101" pitchFamily="2" charset="-122"/>
                  </a:rPr>
                  <a:t>sorted</a:t>
                </a:r>
                <a:endParaRPr lang="en-GB" altLang="zh-CN" sz="2000" baseline="-25000" dirty="0">
                  <a:solidFill>
                    <a:schemeClr val="accent2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5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9124" y="5957902"/>
                <a:ext cx="3132406" cy="712117"/>
              </a:xfrm>
              <a:prstGeom prst="ellipse">
                <a:avLst/>
              </a:prstGeom>
              <a:blipFill rotWithShape="0">
                <a:blip r:embed="rId8"/>
                <a:stretch>
                  <a:fillRect l="-2519" r="-232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Line 16"/>
          <p:cNvSpPr>
            <a:spLocks noChangeShapeType="1"/>
          </p:cNvSpPr>
          <p:nvPr/>
        </p:nvSpPr>
        <p:spPr bwMode="auto">
          <a:xfrm>
            <a:off x="9818763" y="4570229"/>
            <a:ext cx="4" cy="1379065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he-IL"/>
          </a:p>
        </p:txBody>
      </p:sp>
      <p:sp>
        <p:nvSpPr>
          <p:cNvPr id="78" name="Oval Callout 77"/>
          <p:cNvSpPr/>
          <p:nvPr/>
        </p:nvSpPr>
        <p:spPr>
          <a:xfrm>
            <a:off x="1573388" y="744815"/>
            <a:ext cx="2233917" cy="1296393"/>
          </a:xfrm>
          <a:prstGeom prst="wedgeEllipseCallout">
            <a:avLst>
              <a:gd name="adj1" fmla="val 26845"/>
              <a:gd name="adj2" fmla="val 73719"/>
            </a:avLst>
          </a:prstGeom>
          <a:ln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MapShuffle1: sends objects to </a:t>
            </a:r>
            <a:r>
              <a:rPr lang="en-US" sz="1600" dirty="0" smtClean="0"/>
              <a:t>all M’s with </a:t>
            </a:r>
            <a:r>
              <a:rPr lang="en-US" sz="1600" dirty="0"/>
              <a:t>probability p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 err="1"/>
              <a:t>S</a:t>
            </a:r>
            <a:r>
              <a:rPr lang="en-US" sz="1600" baseline="-25000" dirty="0" err="1"/>
              <a:t>samp</a:t>
            </a:r>
            <a:r>
              <a:rPr lang="en-US" sz="1600" dirty="0"/>
              <a:t>)</a:t>
            </a:r>
            <a:endParaRPr lang="he-IL" sz="16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929295" y="2502171"/>
            <a:ext cx="741973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22471" y="3347684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914749" y="3365610"/>
            <a:ext cx="764241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888824" y="6309657"/>
            <a:ext cx="756519" cy="179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922471" y="2520097"/>
            <a:ext cx="763343" cy="82758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929295" y="2502171"/>
            <a:ext cx="741973" cy="17089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914749" y="4193197"/>
            <a:ext cx="730594" cy="213438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929295" y="2502171"/>
            <a:ext cx="749695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922471" y="3347684"/>
            <a:ext cx="748797" cy="8634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994138" y="4175271"/>
            <a:ext cx="677130" cy="3585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2929295" y="2502171"/>
            <a:ext cx="849959" cy="357059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2922471" y="3347684"/>
            <a:ext cx="856783" cy="272508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2754913" y="4465937"/>
            <a:ext cx="1050266" cy="158890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2754913" y="3365610"/>
            <a:ext cx="924077" cy="268923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2754913" y="2520097"/>
            <a:ext cx="930901" cy="353474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4596353" y="3365971"/>
            <a:ext cx="1431726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749233" y="3014564"/>
            <a:ext cx="10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,…,b</a:t>
            </a:r>
            <a:r>
              <a:rPr lang="en-US" baseline="-25000" dirty="0"/>
              <a:t>t-1</a:t>
            </a:r>
            <a:endParaRPr lang="he-IL" dirty="0"/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4623236" y="4229771"/>
            <a:ext cx="1431726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776116" y="3878364"/>
            <a:ext cx="10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,…,b</a:t>
            </a:r>
            <a:r>
              <a:rPr lang="en-US" baseline="-25000" dirty="0"/>
              <a:t>t-1</a:t>
            </a:r>
            <a:endParaRPr lang="he-IL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4537376" y="6309658"/>
            <a:ext cx="1431726" cy="860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690256" y="5958251"/>
            <a:ext cx="10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,…,b</a:t>
            </a:r>
            <a:r>
              <a:rPr lang="en-US" baseline="-25000" dirty="0"/>
              <a:t>t-1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val Callout 119"/>
              <p:cNvSpPr/>
              <p:nvPr/>
            </p:nvSpPr>
            <p:spPr>
              <a:xfrm>
                <a:off x="2996770" y="2744120"/>
                <a:ext cx="789308" cy="399761"/>
              </a:xfrm>
              <a:prstGeom prst="wedgeEllipseCallout">
                <a:avLst>
                  <a:gd name="adj1" fmla="val -52340"/>
                  <a:gd name="adj2" fmla="val 78271"/>
                </a:avLst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 xmlns="">
          <p:sp>
            <p:nvSpPr>
              <p:cNvPr id="120" name="Oval Callout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770" y="2744120"/>
                <a:ext cx="789308" cy="399761"/>
              </a:xfrm>
              <a:prstGeom prst="wedgeEllipseCallout">
                <a:avLst>
                  <a:gd name="adj1" fmla="val -52340"/>
                  <a:gd name="adj2" fmla="val 78271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tailEnd type="none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6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27" y="161365"/>
            <a:ext cx="9880059" cy="7228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Quick! </a:t>
            </a:r>
            <a:r>
              <a:rPr lang="en-US" sz="2800" dirty="0"/>
              <a:t>Call the IT!</a:t>
            </a:r>
            <a:endParaRPr lang="he-I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28" y="1006960"/>
            <a:ext cx="8596668" cy="535574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/>
              <a:t>Throw hardware at the problem!</a:t>
            </a:r>
          </a:p>
          <a:p>
            <a:pPr marL="0" indent="0" algn="l" rtl="0">
              <a:buNone/>
            </a:pPr>
            <a:r>
              <a:rPr lang="en-US" sz="2000" dirty="0"/>
              <a:t>Use your StringFinder class as is…</a:t>
            </a:r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dirty="0"/>
              <a:t>get lots of disks!</a:t>
            </a:r>
          </a:p>
        </p:txBody>
      </p:sp>
      <p:pic>
        <p:nvPicPr>
          <p:cNvPr id="7" name="Picture 4" descr="http://tbn3.google.com/images?q=tbn:JDdT6JPRmgp_BM:http://www.sqlservercentral.com/Images/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7056" y="5194301"/>
            <a:ext cx="962025" cy="1000125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868680" y="4802981"/>
            <a:ext cx="7220671" cy="1528763"/>
          </a:xfrm>
          <a:prstGeom prst="wedgeEllipseCallout">
            <a:avLst>
              <a:gd name="adj1" fmla="val 70420"/>
              <a:gd name="adj2" fmla="val -10459"/>
            </a:avLst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0" tIns="0" rIns="0" bIns="0" rtlCol="1" anchor="ctr"/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“But, uh, well, marketing says it’s too slow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besides, we need </a:t>
            </a:r>
            <a:r>
              <a:rPr lang="en-US" b="1" dirty="0" smtClean="0">
                <a:solidFill>
                  <a:srgbClr val="FF0000"/>
                </a:solidFill>
              </a:rPr>
              <a:t>it to </a:t>
            </a:r>
            <a:r>
              <a:rPr lang="en-US" b="1" dirty="0">
                <a:solidFill>
                  <a:srgbClr val="FF0000"/>
                </a:solidFill>
              </a:rPr>
              <a:t>work on the web…”</a:t>
            </a:r>
          </a:p>
        </p:txBody>
      </p:sp>
      <p:pic>
        <p:nvPicPr>
          <p:cNvPr id="6" name="Picture 2" descr="http://tbn3.google.com/images?q=tbn:9kwP3-bKCdoXgM:http://www.greendisk.com/images/Compu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922" y="940498"/>
            <a:ext cx="1219200" cy="1095376"/>
          </a:xfrm>
          <a:prstGeom prst="rect">
            <a:avLst/>
          </a:prstGeom>
          <a:noFill/>
        </p:spPr>
      </p:pic>
      <p:pic>
        <p:nvPicPr>
          <p:cNvPr id="9" name="Picture 4" descr="http://tbn3.google.com/images?q=tbn:RQozvhxT-8yQKM:http://www.tkarena.com/Portals/0/TKArticles/Hard%2520drives%2520technology/hard-disk-drive%2520image%252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0018" y="2203176"/>
            <a:ext cx="1181100" cy="962025"/>
          </a:xfrm>
          <a:prstGeom prst="rect">
            <a:avLst/>
          </a:prstGeom>
          <a:noFill/>
        </p:spPr>
      </p:pic>
      <p:pic>
        <p:nvPicPr>
          <p:cNvPr id="10" name="Picture 6" descr="http://tbn3.google.com/images?q=tbn:RQozvhxT-8yQKM:http://www.tkarena.com/Portals/0/TKArticles/Hard%2520drives%2520technology/hard-disk-drive%2520image%252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9218" y="2203176"/>
            <a:ext cx="1181100" cy="962025"/>
          </a:xfrm>
          <a:prstGeom prst="rect">
            <a:avLst/>
          </a:prstGeom>
          <a:noFill/>
        </p:spPr>
      </p:pic>
      <p:pic>
        <p:nvPicPr>
          <p:cNvPr id="11" name="Picture 8" descr="http://tbn3.google.com/images?q=tbn:RQozvhxT-8yQKM:http://www.tkarena.com/Portals/0/TKArticles/Hard%2520drives%2520technology/hard-disk-drive%2520image%252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8418" y="2203176"/>
            <a:ext cx="1181100" cy="962025"/>
          </a:xfrm>
          <a:prstGeom prst="rect">
            <a:avLst/>
          </a:prstGeom>
          <a:noFill/>
        </p:spPr>
      </p:pic>
      <p:pic>
        <p:nvPicPr>
          <p:cNvPr id="12" name="Picture 10" descr="http://tbn3.google.com/images?q=tbn:RQozvhxT-8yQKM:http://www.tkarena.com/Portals/0/TKArticles/Hard%2520drives%2520technology/hard-disk-drive%2520image%252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7618" y="2279376"/>
            <a:ext cx="1181100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</a:t>
            </a:r>
            <a:r>
              <a:rPr lang="en-US" dirty="0" err="1" smtClean="0"/>
              <a:t>Terasort</a:t>
            </a:r>
            <a:r>
              <a:rPr lang="en-US" dirty="0" smtClean="0"/>
              <a:t> - Sending words in round 1	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73189"/>
                <a:ext cx="8596668" cy="5167311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dirty="0" smtClean="0"/>
                  <a:t>Each sample word is being sent to t machines</a:t>
                </a:r>
              </a:p>
              <a:p>
                <a:pPr algn="l" rtl="0"/>
                <a:r>
                  <a:rPr lang="en-US" dirty="0" smtClean="0"/>
                  <a:t>Lemma : p[every machine sends O(</a:t>
                </a:r>
                <a:r>
                  <a:rPr lang="en-US" dirty="0" err="1" smtClean="0"/>
                  <a:t>tln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nt</a:t>
                </a:r>
                <a:r>
                  <a:rPr lang="en-US" dirty="0" smtClean="0"/>
                  <a:t>)) words ]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Proof: X – random variable = the number of object sampled from machine M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Chernoff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𝑛𝑡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𝑛𝑡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P[M samples and sends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𝑡𝑙𝑛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in round 1]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𝑛𝑡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For t machines </a:t>
                </a:r>
                <a:r>
                  <a:rPr lang="en-US" dirty="0" smtClean="0">
                    <a:sym typeface="Wingdings" panose="05000000000000000000" pitchFamily="2" charset="2"/>
                  </a:rPr>
                  <a:t> 1 machine or more </a:t>
                </a:r>
                <a:r>
                  <a:rPr lang="en-US" dirty="0"/>
                  <a:t>sends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𝑡𝑙𝑛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in round 1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𝑛𝑡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𝑛𝑡</m:t>
                                </m:r>
                              </m:den>
                            </m:f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/>
                  <a:t>p[every machine sends O(</a:t>
                </a:r>
                <a:r>
                  <a:rPr lang="en-US" dirty="0" err="1"/>
                  <a:t>tln</a:t>
                </a:r>
                <a:r>
                  <a:rPr lang="en-US" dirty="0"/>
                  <a:t>(</a:t>
                </a:r>
                <a:r>
                  <a:rPr lang="en-US" dirty="0" err="1"/>
                  <a:t>nt</a:t>
                </a:r>
                <a:r>
                  <a:rPr lang="en-US" dirty="0"/>
                  <a:t>)) words ]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Combining it with the previous calculations – pure </a:t>
                </a:r>
                <a:r>
                  <a:rPr lang="en-US" dirty="0" err="1" smtClean="0"/>
                  <a:t>TeraSort</a:t>
                </a:r>
                <a:r>
                  <a:rPr lang="en-US" dirty="0" smtClean="0"/>
                  <a:t> is minimal with</a:t>
                </a:r>
                <a:br>
                  <a:rPr lang="en-US" dirty="0" smtClean="0"/>
                </a:b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𝑡𝑙𝑛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73189"/>
                <a:ext cx="8596668" cy="5167311"/>
              </a:xfrm>
              <a:blipFill rotWithShape="0">
                <a:blip r:embed="rId2"/>
                <a:stretch>
                  <a:fillRect l="-142" t="-7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2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760" y="2189409"/>
            <a:ext cx="10341735" cy="2711430"/>
          </a:xfrm>
        </p:spPr>
        <p:txBody>
          <a:bodyPr/>
          <a:lstStyle/>
          <a:p>
            <a:pPr algn="ctr"/>
            <a:r>
              <a:rPr lang="en-US" dirty="0" smtClean="0"/>
              <a:t>Third </a:t>
            </a:r>
            <a:r>
              <a:rPr lang="en-US" dirty="0"/>
              <a:t>topic</a:t>
            </a:r>
            <a:r>
              <a:rPr lang="en-US" dirty="0" smtClean="0"/>
              <a:t>: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sz="4000" dirty="0" smtClean="0"/>
              <a:t>Using minimal </a:t>
            </a:r>
            <a:r>
              <a:rPr lang="en-US" sz="4000" dirty="0" err="1" smtClean="0"/>
              <a:t>TeraSort</a:t>
            </a:r>
            <a:r>
              <a:rPr lang="en-US" sz="4000" dirty="0" smtClean="0"/>
              <a:t> to make DB algorithms minimal</a:t>
            </a:r>
            <a:r>
              <a:rPr lang="en-US" sz="4000" dirty="0" smtClean="0">
                <a:sym typeface="Wingdings" panose="05000000000000000000" pitchFamily="2" charset="2"/>
              </a:rPr>
              <a:t>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5868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685800"/>
          </a:xfrm>
        </p:spPr>
        <p:txBody>
          <a:bodyPr/>
          <a:lstStyle/>
          <a:p>
            <a:r>
              <a:rPr lang="en-US" dirty="0" err="1" smtClean="0"/>
              <a:t>Terasort</a:t>
            </a:r>
            <a:r>
              <a:rPr lang="en-US" dirty="0" smtClean="0"/>
              <a:t> based algorithms in databases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992189"/>
                <a:ext cx="8596668" cy="3880773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Database algorithms:</a:t>
                </a:r>
              </a:p>
              <a:p>
                <a:pPr lvl="1" algn="l" rtl="0"/>
                <a:r>
                  <a:rPr lang="en-US" dirty="0" smtClean="0"/>
                  <a:t>Ranking</a:t>
                </a:r>
              </a:p>
              <a:p>
                <a:pPr lvl="1" algn="l" rtl="0"/>
                <a:r>
                  <a:rPr lang="en-US" dirty="0" smtClean="0"/>
                  <a:t>Group-by</a:t>
                </a:r>
              </a:p>
              <a:p>
                <a:pPr lvl="1" algn="l" rtl="0"/>
                <a:r>
                  <a:rPr lang="en-US" dirty="0" smtClean="0"/>
                  <a:t>Semi-join</a:t>
                </a:r>
              </a:p>
              <a:p>
                <a:pPr lvl="1" algn="l" rtl="0"/>
                <a:r>
                  <a:rPr lang="en-US" dirty="0" smtClean="0"/>
                  <a:t>2D-skyline</a:t>
                </a:r>
              </a:p>
              <a:p>
                <a:pPr lvl="1" algn="l" rtl="0"/>
                <a:r>
                  <a:rPr lang="en-US" dirty="0" err="1" smtClean="0"/>
                  <a:t>Etc</a:t>
                </a:r>
                <a:r>
                  <a:rPr lang="en-US" dirty="0" smtClean="0"/>
                  <a:t>…</a:t>
                </a:r>
              </a:p>
              <a:p>
                <a:pPr algn="l" rtl="0"/>
                <a:r>
                  <a:rPr lang="en-US" dirty="0" smtClean="0"/>
                  <a:t>All are O(</a:t>
                </a:r>
                <a:r>
                  <a:rPr lang="en-US" dirty="0" err="1" smtClean="0"/>
                  <a:t>nlogn</a:t>
                </a:r>
                <a:r>
                  <a:rPr lang="en-US" dirty="0" smtClean="0"/>
                  <a:t>) on sequential machine</a:t>
                </a:r>
              </a:p>
              <a:p>
                <a:pPr algn="l" rtl="0"/>
                <a:r>
                  <a:rPr lang="en-US" dirty="0" smtClean="0"/>
                  <a:t>All includes </a:t>
                </a:r>
                <a:r>
                  <a:rPr lang="en-US" dirty="0" err="1" smtClean="0"/>
                  <a:t>TeraSort</a:t>
                </a:r>
                <a:r>
                  <a:rPr lang="en-US" dirty="0" smtClean="0"/>
                  <a:t> +  extra round (</a:t>
                </a:r>
                <a:r>
                  <a:rPr lang="en-US" dirty="0" err="1" smtClean="0"/>
                  <a:t>MapShuffle</a:t>
                </a:r>
                <a:r>
                  <a:rPr lang="en-US" dirty="0" smtClean="0"/>
                  <a:t> + Reduce) where:</a:t>
                </a:r>
              </a:p>
              <a:p>
                <a:pPr lvl="1" algn="l" rtl="0"/>
                <a:r>
                  <a:rPr lang="en-US" dirty="0" smtClean="0"/>
                  <a:t>Each machine send O(t) words of network traffic </a:t>
                </a:r>
              </a:p>
              <a:p>
                <a:pPr algn="l" rtl="0"/>
                <a:r>
                  <a:rPr lang="en-US" dirty="0" smtClean="0"/>
                  <a:t>From now on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𝑡𝑙𝑛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 err="1" smtClean="0"/>
                  <a:t>TeraSort</a:t>
                </a:r>
                <a:r>
                  <a:rPr lang="en-US" dirty="0" smtClean="0"/>
                  <a:t> to be minimal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992189"/>
                <a:ext cx="8596668" cy="3880773"/>
              </a:xfrm>
              <a:blipFill rotWithShape="0">
                <a:blip r:embed="rId2"/>
                <a:stretch>
                  <a:fillRect l="-142" t="-1101" b="-3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1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685800"/>
          </a:xfrm>
        </p:spPr>
        <p:txBody>
          <a:bodyPr/>
          <a:lstStyle/>
          <a:p>
            <a:r>
              <a:rPr lang="en-US" dirty="0" smtClean="0"/>
              <a:t>Prefix sum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992189"/>
                <a:ext cx="8596668" cy="5649911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S – objects with weight function w</a:t>
                </a:r>
              </a:p>
              <a:p>
                <a:pPr algn="l" rtl="0"/>
                <a:r>
                  <a:rPr lang="en-US" dirty="0" smtClean="0"/>
                  <a:t>Prefix(o, S)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O(</a:t>
                </a:r>
                <a:r>
                  <a:rPr lang="en-US" dirty="0" err="1" smtClean="0"/>
                  <a:t>nlogn</a:t>
                </a:r>
                <a:r>
                  <a:rPr lang="en-US" dirty="0" smtClean="0"/>
                  <a:t>) time in sequential machine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numbers on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after sorting</a:t>
                </a:r>
              </a:p>
              <a:p>
                <a:pPr algn="l" rtl="0"/>
                <a:r>
                  <a:rPr lang="en-US" dirty="0" err="1" smtClean="0"/>
                  <a:t>MapShuffle</a:t>
                </a:r>
                <a:r>
                  <a:rPr lang="en-US" dirty="0" smtClean="0"/>
                  <a:t>: 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𝑐𝑜𝑚𝑝𝑢𝑡𝑒𝑠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Reduce: 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computes locally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𝑝𝑟𝑒𝑓𝑖𝑥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computes for each 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𝑝𝑟𝑒𝑓𝑖𝑥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𝑝𝑟𝑒𝑓𝑖𝑥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algn="l" rtl="0"/>
                <a:r>
                  <a:rPr lang="en-US" b="0" dirty="0" smtClean="0"/>
                  <a:t>In </a:t>
                </a:r>
                <a:r>
                  <a:rPr lang="en-US" b="0" dirty="0" err="1" smtClean="0"/>
                  <a:t>MapShuffle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sends t-</a:t>
                </a:r>
                <a:r>
                  <a:rPr lang="en-US" b="0" dirty="0" err="1" smtClean="0"/>
                  <a:t>i</a:t>
                </a:r>
                <a:r>
                  <a:rPr lang="en-US" b="0" dirty="0" smtClean="0"/>
                  <a:t> words, and receives in reduce i-1 words = t-1 = O(t)</a:t>
                </a:r>
                <a:br>
                  <a:rPr lang="en-US" b="0" dirty="0" smtClean="0"/>
                </a:br>
                <a:r>
                  <a:rPr lang="en-US" b="0" dirty="0" smtClean="0"/>
                  <a:t>and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 smtClean="0"/>
                  <a:t> o(m)</a:t>
                </a:r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992189"/>
                <a:ext cx="8596668" cy="5649911"/>
              </a:xfrm>
              <a:blipFill rotWithShape="0">
                <a:blip r:embed="rId2"/>
                <a:stretch>
                  <a:fillRect l="-142" t="-755" r="-1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7933"/>
              </p:ext>
            </p:extLst>
          </p:nvPr>
        </p:nvGraphicFramePr>
        <p:xfrm>
          <a:off x="7168869" y="1752600"/>
          <a:ext cx="3600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Obj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84613"/>
              </p:ext>
            </p:extLst>
          </p:nvPr>
        </p:nvGraphicFramePr>
        <p:xfrm>
          <a:off x="7168869" y="668020"/>
          <a:ext cx="3600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Obj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stCxn id="6" idx="2"/>
            <a:endCxn id="4" idx="0"/>
          </p:cNvCxnSpPr>
          <p:nvPr/>
        </p:nvCxnSpPr>
        <p:spPr>
          <a:xfrm>
            <a:off x="8968869" y="1409700"/>
            <a:ext cx="0" cy="34290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6934200" y="668020"/>
            <a:ext cx="234669" cy="741680"/>
          </a:xfrm>
          <a:prstGeom prst="lef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6447854" y="777250"/>
            <a:ext cx="3690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S</a:t>
            </a:r>
            <a:endParaRPr lang="he-IL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991628" y="1752600"/>
            <a:ext cx="1059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S sorted</a:t>
            </a:r>
            <a:endParaRPr lang="he-IL" b="1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0225"/>
              </p:ext>
            </p:extLst>
          </p:nvPr>
        </p:nvGraphicFramePr>
        <p:xfrm>
          <a:off x="7168869" y="2494280"/>
          <a:ext cx="36000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24</a:t>
                      </a:r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16</a:t>
                      </a:r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13</a:t>
                      </a:r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11</a:t>
                      </a:r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</a:t>
                      </a:r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</a:t>
                      </a:r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PS</a:t>
                      </a:r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9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685800"/>
          </a:xfrm>
        </p:spPr>
        <p:txBody>
          <a:bodyPr/>
          <a:lstStyle/>
          <a:p>
            <a:r>
              <a:rPr lang="en-US" dirty="0" smtClean="0"/>
              <a:t>Prefix Min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992189"/>
                <a:ext cx="8596668" cy="5649911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S – objects with weight function w</a:t>
                </a:r>
              </a:p>
              <a:p>
                <a:pPr algn="l" rtl="0"/>
                <a:r>
                  <a:rPr lang="en-US" dirty="0"/>
                  <a:t>Prefix(o, S)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O(</a:t>
                </a:r>
                <a:r>
                  <a:rPr lang="en-US" dirty="0" err="1" smtClean="0"/>
                  <a:t>nlogn</a:t>
                </a:r>
                <a:r>
                  <a:rPr lang="en-US" dirty="0" smtClean="0"/>
                  <a:t>) time in sequential machine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numbers on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after sorting</a:t>
                </a:r>
              </a:p>
              <a:p>
                <a:pPr algn="l" rtl="0"/>
                <a:r>
                  <a:rPr lang="en-US" dirty="0" err="1" smtClean="0"/>
                  <a:t>MapShuffle</a:t>
                </a:r>
                <a:r>
                  <a:rPr lang="en-US" dirty="0" smtClean="0"/>
                  <a:t>: 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𝑐𝑜𝑚𝑝𝑢𝑡𝑒𝑠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Reduce: 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computes locally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𝑝𝑟𝑒𝑓𝑖𝑥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computes for each 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𝑝𝑟𝑒𝑓𝑖𝑥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𝑝𝑟𝑒𝑓𝑖𝑥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algn="l" rtl="0"/>
                <a:r>
                  <a:rPr lang="en-US" b="0" dirty="0" smtClean="0"/>
                  <a:t>In </a:t>
                </a:r>
                <a:r>
                  <a:rPr lang="en-US" b="0" dirty="0" err="1" smtClean="0"/>
                  <a:t>MapShuffle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sends t-</a:t>
                </a:r>
                <a:r>
                  <a:rPr lang="en-US" b="0" dirty="0" err="1" smtClean="0"/>
                  <a:t>i</a:t>
                </a:r>
                <a:r>
                  <a:rPr lang="en-US" b="0" dirty="0" smtClean="0"/>
                  <a:t> words, and receives in reduce i-1 words = t-1 = O(t)</a:t>
                </a:r>
                <a:br>
                  <a:rPr lang="en-US" b="0" dirty="0" smtClean="0"/>
                </a:br>
                <a:r>
                  <a:rPr lang="en-US" b="0" dirty="0" smtClean="0"/>
                  <a:t>and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 smtClean="0"/>
                  <a:t> o(m)</a:t>
                </a:r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992189"/>
                <a:ext cx="8596668" cy="5649911"/>
              </a:xfrm>
              <a:blipFill rotWithShape="0">
                <a:blip r:embed="rId2"/>
                <a:stretch>
                  <a:fillRect l="-142" t="-755" r="-1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73705" y="1407119"/>
                <a:ext cx="27808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705" y="1407119"/>
                <a:ext cx="278089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063" t="-10000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501900" y="1574800"/>
            <a:ext cx="1333500" cy="0"/>
          </a:xfrm>
          <a:prstGeom prst="lin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36900" y="3187700"/>
            <a:ext cx="1206500" cy="0"/>
          </a:xfrm>
          <a:prstGeom prst="lin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65600" y="3003034"/>
                <a:ext cx="21971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he-IL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3003034"/>
                <a:ext cx="219710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168650" y="4368800"/>
            <a:ext cx="666750" cy="0"/>
          </a:xfrm>
          <a:prstGeom prst="lin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442760"/>
                  </p:ext>
                </p:extLst>
              </p:nvPr>
            </p:nvGraphicFramePr>
            <p:xfrm>
              <a:off x="7498568" y="1301330"/>
              <a:ext cx="3641143" cy="1112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504000"/>
                    <a:gridCol w="504000"/>
                    <a:gridCol w="504000"/>
                    <a:gridCol w="504000"/>
                    <a:gridCol w="504000"/>
                    <a:gridCol w="504000"/>
                    <a:gridCol w="617143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O6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O5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O1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err="1" smtClean="0"/>
                            <a:t>Obj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8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7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w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7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PM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442760"/>
                  </p:ext>
                </p:extLst>
              </p:nvPr>
            </p:nvGraphicFramePr>
            <p:xfrm>
              <a:off x="7498568" y="1301330"/>
              <a:ext cx="3641143" cy="1112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504000"/>
                    <a:gridCol w="504000"/>
                    <a:gridCol w="504000"/>
                    <a:gridCol w="504000"/>
                    <a:gridCol w="504000"/>
                    <a:gridCol w="504000"/>
                    <a:gridCol w="617143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O6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O5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O1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err="1" smtClean="0"/>
                            <a:t>Obj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8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7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w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7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00000" t="-209836" r="-1265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PM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77118" y="4184134"/>
                <a:ext cx="2197100" cy="410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</m:oMath>
                </a14:m>
                <a:r>
                  <a:rPr lang="he-IL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118" y="4184134"/>
                <a:ext cx="2197100" cy="410753"/>
              </a:xfrm>
              <a:prstGeom prst="rect">
                <a:avLst/>
              </a:prstGeom>
              <a:blipFill rotWithShape="0">
                <a:blip r:embed="rId6"/>
                <a:stretch>
                  <a:fillRect t="-2941" b="-161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740843" y="5118100"/>
            <a:ext cx="1516192" cy="0"/>
          </a:xfrm>
          <a:prstGeom prst="lin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58911" y="4932953"/>
                <a:ext cx="2613216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l" rtl="0"/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𝑝𝑟𝑒𝑓𝑖𝑥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911" y="4932953"/>
                <a:ext cx="2613216" cy="370294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17992"/>
              </p:ext>
            </p:extLst>
          </p:nvPr>
        </p:nvGraphicFramePr>
        <p:xfrm>
          <a:off x="7498568" y="216750"/>
          <a:ext cx="3600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Obj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9298568" y="958430"/>
            <a:ext cx="0" cy="34290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>
            <a:off x="7263899" y="216750"/>
            <a:ext cx="234669" cy="741680"/>
          </a:xfrm>
          <a:prstGeom prst="lef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6777553" y="325980"/>
            <a:ext cx="3690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S</a:t>
            </a:r>
            <a:endParaRPr lang="he-IL" sz="28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409763" y="1061619"/>
            <a:ext cx="1059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S sorted</a:t>
            </a:r>
            <a:endParaRPr lang="he-IL" b="1" dirty="0" smtClean="0"/>
          </a:p>
        </p:txBody>
      </p:sp>
    </p:spTree>
    <p:extLst>
      <p:ext uri="{BB962C8B-B14F-4D97-AF65-F5344CB8AC3E}">
        <p14:creationId xmlns:p14="http://schemas.microsoft.com/office/powerpoint/2010/main" val="11773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18" grpId="0"/>
      <p:bldP spid="21" grpId="0" animBg="1"/>
      <p:bldP spid="22" grpId="0"/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130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Ranking = </a:t>
            </a:r>
            <a:br>
              <a:rPr lang="en-US" dirty="0" smtClean="0"/>
            </a:br>
            <a:r>
              <a:rPr lang="en-US" dirty="0" smtClean="0"/>
              <a:t>Prefix sum with w=1</a:t>
            </a:r>
            <a:endParaRPr lang="he-I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583"/>
              </p:ext>
            </p:extLst>
          </p:nvPr>
        </p:nvGraphicFramePr>
        <p:xfrm>
          <a:off x="3015969" y="2959100"/>
          <a:ext cx="36000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Obj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94802"/>
              </p:ext>
            </p:extLst>
          </p:nvPr>
        </p:nvGraphicFramePr>
        <p:xfrm>
          <a:off x="3015969" y="1874520"/>
          <a:ext cx="3600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Obj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stCxn id="8" idx="2"/>
            <a:endCxn id="7" idx="0"/>
          </p:cNvCxnSpPr>
          <p:nvPr/>
        </p:nvCxnSpPr>
        <p:spPr>
          <a:xfrm>
            <a:off x="4815969" y="2616200"/>
            <a:ext cx="0" cy="34290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2781300" y="1874520"/>
            <a:ext cx="234669" cy="741680"/>
          </a:xfrm>
          <a:prstGeom prst="lef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294954" y="1983750"/>
            <a:ext cx="3690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S</a:t>
            </a:r>
            <a:endParaRPr lang="he-IL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38728" y="2959100"/>
            <a:ext cx="1059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S sorted</a:t>
            </a:r>
            <a:endParaRPr lang="he-IL" b="1" dirty="0" smtClean="0"/>
          </a:p>
        </p:txBody>
      </p:sp>
    </p:spTree>
    <p:extLst>
      <p:ext uri="{BB962C8B-B14F-4D97-AF65-F5344CB8AC3E}">
        <p14:creationId xmlns:p14="http://schemas.microsoft.com/office/powerpoint/2010/main" val="31769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en-US" dirty="0" smtClean="0"/>
              <a:t>Skyline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57301"/>
                <a:ext cx="8596668" cy="1663700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S = {(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)}</a:t>
                </a:r>
              </a:p>
              <a:p>
                <a:pPr algn="l" rtl="0"/>
                <a:r>
                  <a:rPr lang="en-US" dirty="0" smtClean="0"/>
                  <a:t>Skylines(S)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∀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Prefix Min in Disguise:</a:t>
                </a:r>
              </a:p>
              <a:p>
                <a:pPr lvl="1" algn="l" rtl="0"/>
                <a:r>
                  <a:rPr lang="en-US" dirty="0" smtClean="0"/>
                  <a:t>S = {-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},  w=-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,  skylines: all the points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𝑝𝑟𝑒𝑓𝑖𝑥𝑀𝑖𝑛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57301"/>
                <a:ext cx="8596668" cy="1663700"/>
              </a:xfrm>
              <a:blipFill rotWithShape="0">
                <a:blip r:embed="rId2"/>
                <a:stretch>
                  <a:fillRect l="-142" t="-2198" b="-3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4752356"/>
                  </p:ext>
                </p:extLst>
              </p:nvPr>
            </p:nvGraphicFramePr>
            <p:xfrm>
              <a:off x="2621768" y="4928843"/>
              <a:ext cx="3641143" cy="1112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504000"/>
                    <a:gridCol w="504000"/>
                    <a:gridCol w="504000"/>
                    <a:gridCol w="504000"/>
                    <a:gridCol w="504000"/>
                    <a:gridCol w="504000"/>
                    <a:gridCol w="617143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O6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O5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O1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err="1" smtClean="0"/>
                            <a:t>Obj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8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7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w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7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PM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4752356"/>
                  </p:ext>
                </p:extLst>
              </p:nvPr>
            </p:nvGraphicFramePr>
            <p:xfrm>
              <a:off x="2621768" y="4928843"/>
              <a:ext cx="3641143" cy="1112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504000"/>
                    <a:gridCol w="504000"/>
                    <a:gridCol w="504000"/>
                    <a:gridCol w="504000"/>
                    <a:gridCol w="504000"/>
                    <a:gridCol w="504000"/>
                    <a:gridCol w="617143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O6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O5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O1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err="1" smtClean="0"/>
                            <a:t>Obj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8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7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w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4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7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211475" r="-12650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PM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74509"/>
              </p:ext>
            </p:extLst>
          </p:nvPr>
        </p:nvGraphicFramePr>
        <p:xfrm>
          <a:off x="2621768" y="3844263"/>
          <a:ext cx="3600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Obj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w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4421768" y="4585943"/>
            <a:ext cx="0" cy="34290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>
            <a:off x="2387099" y="3844263"/>
            <a:ext cx="234669" cy="741680"/>
          </a:xfrm>
          <a:prstGeom prst="leftBrace">
            <a:avLst/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900753" y="3953493"/>
            <a:ext cx="3690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S</a:t>
            </a:r>
            <a:endParaRPr lang="he-IL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32963" y="4689132"/>
            <a:ext cx="1059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S sorted</a:t>
            </a:r>
            <a:endParaRPr lang="he-IL" b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48639" y="3073274"/>
            <a:ext cx="4694222" cy="431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dirty="0" smtClean="0"/>
              <a:t>(-5,-8) , (-3,-2) , (-4,-3) , (-6,-1) , (-2,-4) , (-1,-7)</a:t>
            </a:r>
            <a:endParaRPr lang="he-I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801" y="3098057"/>
            <a:ext cx="2724530" cy="26387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291" y="3492340"/>
            <a:ext cx="133369" cy="1238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091" y="4368640"/>
            <a:ext cx="133369" cy="1238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791" y="5244940"/>
            <a:ext cx="133369" cy="12384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634807" y="3383742"/>
            <a:ext cx="1842418" cy="2078258"/>
            <a:chOff x="7634807" y="3383742"/>
            <a:chExt cx="1842418" cy="2078258"/>
          </a:xfrm>
        </p:grpSpPr>
        <p:sp>
          <p:nvSpPr>
            <p:cNvPr id="24" name="Oval 23"/>
            <p:cNvSpPr/>
            <p:nvPr/>
          </p:nvSpPr>
          <p:spPr>
            <a:xfrm>
              <a:off x="8895291" y="4250278"/>
              <a:ext cx="290967" cy="310278"/>
            </a:xfrm>
            <a:prstGeom prst="ellips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Oval 24"/>
            <p:cNvSpPr/>
            <p:nvPr/>
          </p:nvSpPr>
          <p:spPr>
            <a:xfrm>
              <a:off x="8567592" y="3641950"/>
              <a:ext cx="290967" cy="310278"/>
            </a:xfrm>
            <a:prstGeom prst="ellips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>
              <a:off x="7634807" y="3383742"/>
              <a:ext cx="290967" cy="310278"/>
            </a:xfrm>
            <a:prstGeom prst="ellips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Oval 26"/>
            <p:cNvSpPr/>
            <p:nvPr/>
          </p:nvSpPr>
          <p:spPr>
            <a:xfrm>
              <a:off x="9186258" y="5151722"/>
              <a:ext cx="290967" cy="310278"/>
            </a:xfrm>
            <a:prstGeom prst="ellips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04143" y="5302348"/>
            <a:ext cx="3019043" cy="739015"/>
            <a:chOff x="3304143" y="5302348"/>
            <a:chExt cx="3019043" cy="739015"/>
          </a:xfrm>
        </p:grpSpPr>
        <p:sp>
          <p:nvSpPr>
            <p:cNvPr id="10" name="Oval 9"/>
            <p:cNvSpPr/>
            <p:nvPr/>
          </p:nvSpPr>
          <p:spPr>
            <a:xfrm>
              <a:off x="3873500" y="5334000"/>
              <a:ext cx="444500" cy="707363"/>
            </a:xfrm>
            <a:prstGeom prst="ellips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4393707" y="5334000"/>
              <a:ext cx="444500" cy="707363"/>
            </a:xfrm>
            <a:prstGeom prst="ellips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5878686" y="5307924"/>
              <a:ext cx="444500" cy="707363"/>
            </a:xfrm>
            <a:prstGeom prst="ellips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Oval 27"/>
            <p:cNvSpPr/>
            <p:nvPr/>
          </p:nvSpPr>
          <p:spPr>
            <a:xfrm>
              <a:off x="3304143" y="5302348"/>
              <a:ext cx="444500" cy="707363"/>
            </a:xfrm>
            <a:prstGeom prst="ellips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2111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711200"/>
          </a:xfrm>
        </p:spPr>
        <p:txBody>
          <a:bodyPr/>
          <a:lstStyle/>
          <a:p>
            <a:pPr algn="ctr"/>
            <a:r>
              <a:rPr lang="en-US" dirty="0" err="1" smtClean="0"/>
              <a:t>GroupBy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434" y="762000"/>
                <a:ext cx="9647766" cy="6096000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dirty="0" smtClean="0"/>
                  <a:t>S where for each 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S – k(o) - key, w(o) – weight,   AGG – distributive aggregate function</a:t>
                </a:r>
                <a:endParaRPr lang="en-US" dirty="0"/>
              </a:p>
              <a:p>
                <a:pPr algn="l" rtl="0"/>
                <a:r>
                  <a:rPr lang="en-US" dirty="0" smtClean="0"/>
                  <a:t>We want to get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𝐴𝐺𝐺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First: </a:t>
                </a:r>
                <a:r>
                  <a:rPr lang="en-US" dirty="0" err="1" smtClean="0"/>
                  <a:t>TeraSort</a:t>
                </a:r>
                <a:r>
                  <a:rPr lang="en-US" dirty="0" smtClean="0"/>
                  <a:t> while sorting objects by keys, breaking ties by id</a:t>
                </a:r>
              </a:p>
              <a:p>
                <a:pPr algn="l" rtl="0"/>
                <a:r>
                  <a:rPr lang="en-US" dirty="0" smtClean="0"/>
                  <a:t>The main problem: </a:t>
                </a:r>
                <a:br>
                  <a:rPr lang="en-US" dirty="0" smtClean="0"/>
                </a:br>
                <a:r>
                  <a:rPr lang="en-US" dirty="0" smtClean="0"/>
                  <a:t>if there is a key k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 |</a:t>
                </a:r>
                <a:r>
                  <a:rPr lang="en-US" i="0" dirty="0" err="1" smtClean="0">
                    <a:latin typeface="+mj-lt"/>
                  </a:rPr>
                  <a:t>G</a:t>
                </a:r>
                <a:r>
                  <a:rPr lang="en-US" i="0" baseline="-25000" dirty="0" err="1" smtClean="0">
                    <a:latin typeface="+mj-lt"/>
                  </a:rPr>
                  <a:t>k</a:t>
                </a:r>
                <a:r>
                  <a:rPr lang="en-US" dirty="0" smtClean="0"/>
                  <a:t>|&gt;&gt;m and can’t fit in one machine</a:t>
                </a:r>
              </a:p>
              <a:p>
                <a:pPr algn="l" rtl="0"/>
                <a:r>
                  <a:rPr lang="en-US" dirty="0" smtClean="0"/>
                  <a:t>Lets look on one machine M:</a:t>
                </a:r>
              </a:p>
              <a:p>
                <a:pPr lvl="1" algn="l" rtl="0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– smallest and largest keys on M</a:t>
                </a:r>
              </a:p>
              <a:p>
                <a:pPr lvl="1" algn="l" rtl="0"/>
                <a:r>
                  <a:rPr lang="en-US" dirty="0" smtClean="0"/>
                  <a:t>Every k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be stored and </a:t>
                </a:r>
                <a:r>
                  <a:rPr lang="en-US" dirty="0"/>
                  <a:t>locally</a:t>
                </a:r>
                <a:r>
                  <a:rPr lang="en-US" dirty="0" smtClean="0"/>
                  <a:t> computed on M</a:t>
                </a:r>
              </a:p>
              <a:p>
                <a:pPr lvl="1" algn="l" rtl="0"/>
                <a:r>
                  <a:rPr lang="en-US" dirty="0" smtClean="0"/>
                  <a:t>So at most 2 “problematic” keys per machine </a:t>
                </a:r>
                <a:r>
                  <a:rPr lang="en-US" dirty="0" smtClean="0">
                    <a:sym typeface="Wingdings" panose="05000000000000000000" pitchFamily="2" charset="2"/>
                  </a:rPr>
                  <a:t> at most 2t overall</a:t>
                </a:r>
              </a:p>
              <a:p>
                <a:pPr algn="l" rtl="0"/>
                <a:r>
                  <a:rPr lang="en-US" dirty="0" smtClean="0">
                    <a:sym typeface="Wingdings" panose="05000000000000000000" pitchFamily="2" charset="2"/>
                  </a:rPr>
                  <a:t>Solution: send the problem to M1</a:t>
                </a:r>
              </a:p>
              <a:p>
                <a:pPr lvl="1" algn="l" rtl="0"/>
                <a:r>
                  <a:rPr lang="en-US" dirty="0" err="1" smtClean="0">
                    <a:sym typeface="Wingdings" panose="05000000000000000000" pitchFamily="2" charset="2"/>
                  </a:rPr>
                  <a:t>MapShuffle</a:t>
                </a:r>
                <a:r>
                  <a:rPr lang="en-US" dirty="0" smtClean="0">
                    <a:sym typeface="Wingdings" panose="05000000000000000000" pitchFamily="2" charset="2"/>
                  </a:rPr>
                  <a:t>: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𝐴𝐺𝐺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𝐴𝐺𝐺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 send both to M1 (one if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0" dirty="0" smtClean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Reduce on M1: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𝐴𝐺𝐺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𝑡𝑙𝑜𝑔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Can </a:t>
                </a:r>
                <a:r>
                  <a:rPr lang="en-US" dirty="0" smtClean="0"/>
                  <a:t>help solve </a:t>
                </a:r>
                <a:r>
                  <a:rPr lang="en-US" dirty="0"/>
                  <a:t>“word count” problem we saw earlier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434" y="762000"/>
                <a:ext cx="9647766" cy="6096000"/>
              </a:xfrm>
              <a:blipFill rotWithShape="0">
                <a:blip r:embed="rId2"/>
                <a:stretch>
                  <a:fillRect l="-190" t="-600" b="-148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2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Semi-Join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812800"/>
                <a:ext cx="8596668" cy="3880773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R, T two sets from the same domain. Each object has a key.</a:t>
                </a:r>
                <a:br>
                  <a:rPr lang="en-US" dirty="0" smtClean="0"/>
                </a:br>
                <a:r>
                  <a:rPr lang="en-US" dirty="0" err="1" smtClean="0"/>
                  <a:t>SemiJoin</a:t>
                </a:r>
                <a:r>
                  <a:rPr lang="en-US" dirty="0" smtClean="0"/>
                  <a:t>(R,T)=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Almost like </a:t>
                </a:r>
                <a:r>
                  <a:rPr lang="en-US" dirty="0" err="1" smtClean="0"/>
                  <a:t>GroupBy</a:t>
                </a:r>
                <a:endParaRPr lang="en-US" dirty="0"/>
              </a:p>
              <a:p>
                <a:pPr algn="l" rtl="0"/>
                <a:r>
                  <a:rPr lang="en-US" b="0" dirty="0" smtClean="0"/>
                  <a:t>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err="1" smtClean="0"/>
                  <a:t>terasort</a:t>
                </a:r>
                <a:r>
                  <a:rPr lang="en-US" dirty="0" smtClean="0"/>
                  <a:t> while saving the source group</a:t>
                </a:r>
              </a:p>
              <a:p>
                <a:pPr algn="l" rtl="0"/>
                <a:r>
                  <a:rPr lang="en-US" dirty="0" err="1" smtClean="0"/>
                  <a:t>MapShuffle</a:t>
                </a:r>
                <a:r>
                  <a:rPr lang="en-US" dirty="0" smtClean="0"/>
                  <a:t>  -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all machines</a:t>
                </a:r>
              </a:p>
              <a:p>
                <a:pPr algn="l" rtl="0"/>
                <a:r>
                  <a:rPr lang="en-US" dirty="0" smtClean="0"/>
                  <a:t>Denote 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0" dirty="0" smtClean="0">
                    <a:latin typeface="+mj-lt"/>
                  </a:rPr>
                  <a:t> -the set of keys of T objects stored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𝑏𝑜𝑟𝑑𝑒𝑟</m:t>
                        </m:r>
                      </m:sub>
                    </m:sSub>
                  </m:oMath>
                </a14:m>
                <a:r>
                  <a:rPr lang="en-US" dirty="0" smtClean="0"/>
                  <a:t> the set from the previous </a:t>
                </a:r>
                <a:r>
                  <a:rPr lang="en-US" dirty="0" err="1" smtClean="0"/>
                  <a:t>MapShuffle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Reduce: for every R-object 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output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𝑏𝑜𝑟𝑑𝑒𝑟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r>
                  <a:rPr lang="en-US" dirty="0" err="1" smtClean="0"/>
                  <a:t>MapShuffle</a:t>
                </a:r>
                <a:r>
                  <a:rPr lang="en-US" dirty="0" smtClean="0"/>
                  <a:t> – 2t pairs are sent to all the machine</a:t>
                </a:r>
                <a:br>
                  <a:rPr lang="en-US" dirty="0" smtClean="0"/>
                </a:br>
                <a:r>
                  <a:rPr lang="en-US" dirty="0" smtClean="0"/>
                  <a:t>R objects in M are already sorted - Reduce – O(</a:t>
                </a:r>
                <a:r>
                  <a:rPr lang="en-US" dirty="0" err="1" smtClean="0"/>
                  <a:t>t+mlogm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812800"/>
                <a:ext cx="8596668" cy="3880773"/>
              </a:xfrm>
              <a:blipFill rotWithShape="0">
                <a:blip r:embed="rId2"/>
                <a:stretch>
                  <a:fillRect l="-142" t="-15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7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760" y="2189409"/>
            <a:ext cx="10341735" cy="2711430"/>
          </a:xfrm>
        </p:spPr>
        <p:txBody>
          <a:bodyPr/>
          <a:lstStyle/>
          <a:p>
            <a:pPr algn="ctr"/>
            <a:r>
              <a:rPr lang="en-US" dirty="0" smtClean="0"/>
              <a:t>Forth topic: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sz="4000" dirty="0" smtClean="0"/>
              <a:t>Sliding aggregation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132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27" y="161365"/>
            <a:ext cx="9880059" cy="72281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Third Time’s a charm</a:t>
            </a:r>
            <a:endParaRPr lang="he-IL" sz="2800" dirty="0"/>
          </a:p>
        </p:txBody>
      </p:sp>
      <p:pic>
        <p:nvPicPr>
          <p:cNvPr id="7" name="Picture 4" descr="http://tbn3.google.com/images?q=tbn:JDdT6JPRmgp_BM:http://www.sqlservercentral.com/Images/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7056" y="5194301"/>
            <a:ext cx="962025" cy="1000125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2001078" y="4802981"/>
            <a:ext cx="6088273" cy="1756845"/>
          </a:xfrm>
          <a:prstGeom prst="wedgeEllipseCallout">
            <a:avLst>
              <a:gd name="adj1" fmla="val 70420"/>
              <a:gd name="adj2" fmla="val -10459"/>
            </a:avLst>
          </a:prstGeom>
          <a:ln w="508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0" tIns="0" rIns="0" bIns="0" rtlCol="1" anchor="ctr"/>
          <a:lstStyle/>
          <a:p>
            <a:pPr marL="342900" indent="-342900" algn="l" rtl="0"/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“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well guess want, marketing came, and they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also want to show pictures of the earth from space too! </a:t>
            </a:r>
            <a:r>
              <a:rPr lang="en-US" b="1" dirty="0" err="1">
                <a:solidFill>
                  <a:srgbClr val="4F81BD">
                    <a:lumMod val="75000"/>
                  </a:srgbClr>
                </a:solidFill>
              </a:rPr>
              <a:t>Ooh..and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 the moon too!”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009" y="884176"/>
            <a:ext cx="5276674" cy="2138980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737359" y="3153812"/>
            <a:ext cx="8596668" cy="5355740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How do we distribute the searchable files on our machines</a:t>
            </a:r>
            <a:r>
              <a:rPr lang="en-US" sz="2000" dirty="0" smtClean="0"/>
              <a:t>?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What if our webserver goes </a:t>
            </a:r>
            <a:r>
              <a:rPr lang="en-US" sz="2000" dirty="0" smtClean="0"/>
              <a:t>down?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What if a StringFinder machine dies?  How would you know it was dead</a:t>
            </a:r>
            <a:r>
              <a:rPr lang="en-US" sz="2000" dirty="0" smtClean="0"/>
              <a:t>?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What if..</a:t>
            </a:r>
          </a:p>
          <a:p>
            <a:pPr marL="0" indent="0" algn="l" rtl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49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Sliding </a:t>
            </a:r>
            <a:r>
              <a:rPr lang="en-US" dirty="0" smtClean="0"/>
              <a:t>aggregation remainder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599407" y="2164316"/>
            <a:ext cx="6223793" cy="4012558"/>
            <a:chOff x="3847307" y="2037316"/>
            <a:chExt cx="6223793" cy="4012558"/>
          </a:xfrm>
        </p:grpSpPr>
        <p:sp>
          <p:nvSpPr>
            <p:cNvPr id="37" name="Rectangle 36"/>
            <p:cNvSpPr/>
            <p:nvPr/>
          </p:nvSpPr>
          <p:spPr>
            <a:xfrm>
              <a:off x="4917649" y="2037316"/>
              <a:ext cx="1944710" cy="540913"/>
            </a:xfrm>
            <a:prstGeom prst="rect">
              <a:avLst/>
            </a:prstGeom>
            <a:ln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Ordered Domain</a:t>
              </a:r>
              <a:endParaRPr lang="he-IL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846480" y="2828453"/>
              <a:ext cx="2122405" cy="1056068"/>
            </a:xfrm>
            <a:prstGeom prst="ellipse">
              <a:avLst/>
            </a:prstGeom>
            <a:ln>
              <a:tailEnd type="none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en-US" dirty="0" smtClean="0"/>
                <a:t>S:= {o}</a:t>
              </a:r>
              <a:br>
                <a:rPr lang="en-US" dirty="0" smtClean="0"/>
              </a:br>
              <a:r>
                <a:rPr lang="en-US" dirty="0" smtClean="0"/>
                <a:t>with w weight function</a:t>
              </a:r>
              <a:endParaRPr lang="he-IL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917649" y="2649581"/>
              <a:ext cx="557083" cy="333530"/>
            </a:xfrm>
            <a:prstGeom prst="line">
              <a:avLst/>
            </a:prstGeom>
            <a:ln w="50800"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8" idx="7"/>
            </p:cNvCxnSpPr>
            <p:nvPr/>
          </p:nvCxnSpPr>
          <p:spPr>
            <a:xfrm flipH="1">
              <a:off x="6658066" y="2522322"/>
              <a:ext cx="204296" cy="46078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4"/>
              <a:endCxn id="36" idx="0"/>
            </p:cNvCxnSpPr>
            <p:nvPr/>
          </p:nvCxnSpPr>
          <p:spPr>
            <a:xfrm>
              <a:off x="5907683" y="3884521"/>
              <a:ext cx="68967" cy="2791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082029" y="5148465"/>
                  <a:ext cx="3816460" cy="901409"/>
                </a:xfrm>
                <a:prstGeom prst="rect">
                  <a:avLst/>
                </a:prstGeom>
                <a:ln>
                  <a:tailEnd type="none"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𝐴𝐺𝐺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𝑤𝑖𝑛𝑑𝑜𝑤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r>
                    <a:rPr lang="en-US" dirty="0" smtClean="0"/>
                    <a:t>when window (o) = l largest objects in S not exceeding o</a:t>
                  </a:r>
                  <a:endParaRPr lang="he-IL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029" y="5148465"/>
                  <a:ext cx="3816460" cy="90140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tailEnd type="none"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4673260" y="4163683"/>
              <a:ext cx="2606779" cy="705619"/>
            </a:xfrm>
            <a:prstGeom prst="rect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Sliding aggregation </a:t>
              </a:r>
              <a:br>
                <a:rPr lang="en-US" dirty="0" smtClean="0"/>
              </a:br>
              <a:r>
                <a:rPr lang="en-US" dirty="0" smtClean="0"/>
                <a:t>MR algorithm</a:t>
              </a:r>
              <a:endParaRPr lang="he-IL" dirty="0"/>
            </a:p>
          </p:txBody>
        </p:sp>
        <p:cxnSp>
          <p:nvCxnSpPr>
            <p:cNvPr id="47" name="Straight Arrow Connector 46"/>
            <p:cNvCxnSpPr>
              <a:stCxn id="36" idx="2"/>
              <a:endCxn id="42" idx="0"/>
            </p:cNvCxnSpPr>
            <p:nvPr/>
          </p:nvCxnSpPr>
          <p:spPr>
            <a:xfrm>
              <a:off x="5976650" y="4869302"/>
              <a:ext cx="13609" cy="27916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847307" y="3078569"/>
              <a:ext cx="901495" cy="584775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/>
                <a:t>Integer l&lt;=n</a:t>
              </a:r>
              <a:endParaRPr lang="he-IL" sz="1600" b="1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61480" y="3085564"/>
              <a:ext cx="3009620" cy="584775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/>
                <a:t>AGG- Aggregate function</a:t>
              </a:r>
            </a:p>
            <a:p>
              <a:pPr algn="ctr"/>
              <a:r>
                <a:rPr lang="en-US" sz="1600" b="1" dirty="0" smtClean="0"/>
                <a:t>(max, sum, min, </a:t>
              </a:r>
              <a:r>
                <a:rPr lang="en-US" sz="1600" b="1" dirty="0" err="1" smtClean="0"/>
                <a:t>avg</a:t>
              </a:r>
              <a:r>
                <a:rPr lang="en-US" sz="1600" b="1" dirty="0" smtClean="0"/>
                <a:t>, </a:t>
              </a:r>
              <a:r>
                <a:rPr lang="en-US" sz="1600" b="1" dirty="0" err="1" smtClean="0"/>
                <a:t>etc</a:t>
              </a:r>
              <a:r>
                <a:rPr lang="en-US" sz="1600" b="1" dirty="0" smtClean="0"/>
                <a:t>…)</a:t>
              </a:r>
              <a:endParaRPr lang="he-IL" sz="1600" b="1" dirty="0" smtClean="0"/>
            </a:p>
          </p:txBody>
        </p:sp>
        <p:cxnSp>
          <p:nvCxnSpPr>
            <p:cNvPr id="55" name="Straight Arrow Connector 54"/>
            <p:cNvCxnSpPr>
              <a:stCxn id="50" idx="2"/>
              <a:endCxn id="36" idx="0"/>
            </p:cNvCxnSpPr>
            <p:nvPr/>
          </p:nvCxnSpPr>
          <p:spPr>
            <a:xfrm>
              <a:off x="4298055" y="3663344"/>
              <a:ext cx="1678595" cy="50033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2"/>
              <a:endCxn id="36" idx="0"/>
            </p:cNvCxnSpPr>
            <p:nvPr/>
          </p:nvCxnSpPr>
          <p:spPr>
            <a:xfrm flipH="1">
              <a:off x="5976650" y="3670339"/>
              <a:ext cx="2589640" cy="49334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34" y="1582245"/>
            <a:ext cx="4308380" cy="14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Before getting started: Sorting with perfect balance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0334" y="1473200"/>
                <a:ext cx="8596668" cy="3880773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Input : set S where |S|=n. </a:t>
                </a:r>
              </a:p>
              <a:p>
                <a:pPr algn="l" rtl="0"/>
                <a:r>
                  <a:rPr lang="en-US" dirty="0" smtClean="0"/>
                  <a:t>We </a:t>
                </a:r>
                <a:r>
                  <a:rPr lang="en-US" dirty="0" err="1" smtClean="0"/>
                  <a:t>assme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n%t</a:t>
                </a:r>
                <a:r>
                  <a:rPr lang="en-US" dirty="0" smtClean="0"/>
                  <a:t> = 0 so m is an integer – if not pad S with dummy zeros.</a:t>
                </a:r>
              </a:p>
              <a:p>
                <a:pPr algn="l" rtl="0"/>
                <a:r>
                  <a:rPr lang="en-US" dirty="0" smtClean="0"/>
                  <a:t>What we want in the end:</a:t>
                </a:r>
                <a:br>
                  <a:rPr lang="en-US" dirty="0" smtClean="0"/>
                </a:br>
                <a:r>
                  <a:rPr lang="en-US" dirty="0" smtClean="0"/>
                  <a:t>In every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there will be exactly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objects</a:t>
                </a:r>
                <a:br>
                  <a:rPr lang="en-US" dirty="0" smtClean="0"/>
                </a:br>
                <a:r>
                  <a:rPr lang="en-US" dirty="0" smtClean="0"/>
                  <a:t>their rank range 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Sounds very familiar to the ranking problem.</a:t>
                </a:r>
              </a:p>
              <a:p>
                <a:pPr algn="l" rtl="0"/>
                <a:r>
                  <a:rPr lang="en-US" dirty="0" smtClean="0"/>
                  <a:t>Solved by adding another round after the ranking algorithm:</a:t>
                </a:r>
                <a:br>
                  <a:rPr lang="en-US" dirty="0" smtClean="0"/>
                </a:br>
                <a:r>
                  <a:rPr lang="en-US" dirty="0" smtClean="0"/>
                  <a:t>previous reduce : Each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computed rank(o)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MapShuffle</a:t>
                </a:r>
                <a:r>
                  <a:rPr lang="en-US" dirty="0" smtClean="0"/>
                  <a:t>: fore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and send 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Reduce:  do nothing.</a:t>
                </a:r>
              </a:p>
              <a:p>
                <a:pPr algn="l" rtl="0"/>
                <a:r>
                  <a:rPr lang="en-US" dirty="0" smtClean="0"/>
                  <a:t>Minimal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334" y="1473200"/>
                <a:ext cx="8596668" cy="3880773"/>
              </a:xfrm>
              <a:blipFill rotWithShape="0">
                <a:blip r:embed="rId2"/>
                <a:stretch>
                  <a:fillRect l="-142" t="-17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4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711200"/>
          </a:xfrm>
        </p:spPr>
        <p:txBody>
          <a:bodyPr/>
          <a:lstStyle/>
          <a:p>
            <a:pPr algn="ctr"/>
            <a:r>
              <a:rPr lang="en-US" dirty="0" smtClean="0"/>
              <a:t>Back to Sliding Aggregation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7634" y="863600"/>
                <a:ext cx="9800166" cy="5689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Solved with just one more round after sorting </a:t>
                </a:r>
                <a:r>
                  <a:rPr lang="en-US" dirty="0"/>
                  <a:t>with perfect </a:t>
                </a:r>
                <a:r>
                  <a:rPr lang="en-US" dirty="0" smtClean="0"/>
                  <a:t>balance</a:t>
                </a:r>
              </a:p>
              <a:p>
                <a:pPr algn="l" rtl="0"/>
                <a:r>
                  <a:rPr lang="en-US" dirty="0" smtClean="0"/>
                  <a:t>We got: </a:t>
                </a:r>
                <a:r>
                  <a:rPr lang="en-US" dirty="0"/>
                  <a:t>In every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there will be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objects</a:t>
                </a:r>
                <a:br>
                  <a:rPr lang="en-US" dirty="0"/>
                </a:br>
                <a:r>
                  <a:rPr lang="en-US" dirty="0"/>
                  <a:t>their rank range 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𝑊𝑖𝑛𝑑𝑜𝑤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rank(o) = 6, l=3, window(o)={4,5,6}</a:t>
                </a:r>
              </a:p>
              <a:p>
                <a:pPr algn="l" rtl="0"/>
                <a:r>
                  <a:rPr lang="en-US" dirty="0" smtClean="0"/>
                  <a:t>Therefore objects in the window of o are in machines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⌈"/>
                        <m:endChr m:val="⌉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is where o is currently is - the calculation will be committed there </a:t>
                </a:r>
              </a:p>
              <a:p>
                <a:pPr lvl="1" algn="l" rtl="0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AGG(window(o</a:t>
                </a:r>
                <a:r>
                  <a:rPr lang="en-US" dirty="0"/>
                  <a:t>)) can be computed </a:t>
                </a:r>
                <a:r>
                  <a:rPr lang="en-US" dirty="0" smtClean="0"/>
                  <a:t>locally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– not a problem.</a:t>
                </a:r>
              </a:p>
              <a:p>
                <a:pPr algn="l" rtl="0"/>
                <a:r>
                  <a:rPr lang="en-US" dirty="0" smtClean="0"/>
                  <a:t>So from no on we focus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𝑊𝑖𝑛𝑑𝑜𝑤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includes all objects in machine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So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𝐴𝐺𝐺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we will ensure that every machine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Now to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𝐴𝐺𝐺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𝑤𝑖𝑛𝑑𝑜𝑤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 only needs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𝐴𝐺𝐺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𝑊𝑖𝑛𝑑𝑜𝑤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We call those objects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“remotely relevant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“</a:t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stores at least one remotely relevant object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is “pertinent”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634" y="863600"/>
                <a:ext cx="9800166" cy="5689600"/>
              </a:xfrm>
              <a:blipFill rotWithShape="0">
                <a:blip r:embed="rId2"/>
                <a:stretch>
                  <a:fillRect l="-124" t="-7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7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711200"/>
          </a:xfrm>
        </p:spPr>
        <p:txBody>
          <a:bodyPr/>
          <a:lstStyle/>
          <a:p>
            <a:pPr algn="ctr"/>
            <a:r>
              <a:rPr lang="en-US" dirty="0" smtClean="0"/>
              <a:t>Back to Sliding Aggregation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7634" y="863600"/>
                <a:ext cx="9800166" cy="5689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Lemma: every object is remotely relevant to at most 2 machines</a:t>
                </a:r>
              </a:p>
              <a:p>
                <a:pPr algn="l" rtl="0"/>
                <a:r>
                  <a:rPr lang="en-US" dirty="0" smtClean="0"/>
                  <a:t>Proof –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𝑖𝑚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⌈"/>
                        <m:endChr m:val="⌉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									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we get :	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Means that only 2 machines can be pertinent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,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Objects in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be remotely relevant only to 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(if the machine id &gt;m ignore it)</a:t>
                </a:r>
              </a:p>
              <a:p>
                <a:pPr algn="l" rtl="0"/>
                <a:r>
                  <a:rPr lang="en-US" dirty="0" smtClean="0"/>
                  <a:t>New </a:t>
                </a:r>
                <a:r>
                  <a:rPr lang="en-US" dirty="0" err="1" smtClean="0"/>
                  <a:t>MapShuffle</a:t>
                </a:r>
                <a:r>
                  <a:rPr lang="en-US" dirty="0" smtClean="0"/>
                  <a:t> (Machine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</a:p>
              <a:p>
                <a:pPr lvl="1" algn="l" rtl="0"/>
                <a:r>
                  <a:rPr lang="en-US" dirty="0" smtClean="0"/>
                  <a:t>Compute and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all machines</a:t>
                </a:r>
              </a:p>
              <a:p>
                <a:pPr lvl="1" algn="l" rtl="0"/>
                <a:r>
                  <a:rPr lang="en-US" dirty="0" smtClean="0"/>
                  <a:t>Send all objects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the machines to 1 / 2 machines</a:t>
                </a:r>
              </a:p>
              <a:p>
                <a:pPr algn="l" rtl="0"/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634" y="863600"/>
                <a:ext cx="9800166" cy="5689600"/>
              </a:xfrm>
              <a:blipFill rotWithShape="0">
                <a:blip r:embed="rId2"/>
                <a:stretch>
                  <a:fillRect l="-124" t="-7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013200"/>
            <a:ext cx="6180225" cy="822369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20426391" flipV="1">
            <a:off x="5426061" y="3891394"/>
            <a:ext cx="1071060" cy="2125277"/>
          </a:xfrm>
          <a:prstGeom prst="arc">
            <a:avLst/>
          </a:prstGeom>
          <a:ln w="508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30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4" y="0"/>
            <a:ext cx="8596668" cy="711200"/>
          </a:xfrm>
        </p:spPr>
        <p:txBody>
          <a:bodyPr/>
          <a:lstStyle/>
          <a:p>
            <a:pPr algn="ctr"/>
            <a:r>
              <a:rPr lang="en-US" dirty="0" smtClean="0"/>
              <a:t>Back to Sliding Aggregation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7634" y="698500"/>
                <a:ext cx="9800166" cy="6159500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New </a:t>
                </a:r>
                <a:r>
                  <a:rPr lang="en-US" dirty="0" err="1" smtClean="0"/>
                  <a:t>MapShuffle</a:t>
                </a:r>
                <a:r>
                  <a:rPr lang="en-US" dirty="0" smtClean="0"/>
                  <a:t> (Machine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</a:p>
              <a:p>
                <a:pPr lvl="1" algn="l" rtl="0"/>
                <a:r>
                  <a:rPr lang="en-US" dirty="0" smtClean="0"/>
                  <a:t>Compute and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all machines</a:t>
                </a:r>
              </a:p>
              <a:p>
                <a:pPr lvl="1" algn="l" rtl="0"/>
                <a:r>
                  <a:rPr lang="en-US" dirty="0" smtClean="0"/>
                  <a:t>Send all objects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the machines to 1 / 2 machines</a:t>
                </a:r>
              </a:p>
              <a:p>
                <a:pPr algn="l" rtl="0"/>
                <a:r>
                  <a:rPr lang="en-US" dirty="0" smtClean="0"/>
                  <a:t>New Reduce (</a:t>
                </a:r>
                <a:r>
                  <a:rPr lang="en-US" dirty="0"/>
                  <a:t>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algn="l" rtl="0"/>
                <a:r>
                  <a:rPr lang="en-US" dirty="0" smtClean="0"/>
                  <a:t>Every machine sends and receives O(</a:t>
                </a:r>
                <a:r>
                  <a:rPr lang="en-US" dirty="0" err="1" smtClean="0"/>
                  <a:t>t+m</a:t>
                </a:r>
                <a:r>
                  <a:rPr lang="en-US" dirty="0" smtClean="0"/>
                  <a:t>) = O(m) words in </a:t>
                </a:r>
                <a:r>
                  <a:rPr lang="en-US" dirty="0" err="1" smtClean="0"/>
                  <a:t>MapShuffle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 O(m</a:t>
                </a:r>
                <a:r>
                  <a:rPr lang="en-US" dirty="0" smtClean="0"/>
                  <a:t>) storage</a:t>
                </a:r>
              </a:p>
              <a:p>
                <a:pPr algn="l" rtl="0"/>
                <a:r>
                  <a:rPr lang="en-US" dirty="0" smtClean="0"/>
                  <a:t>Simple augmented binary tree for an N size set T</a:t>
                </a:r>
                <a:r>
                  <a:rPr lang="en-US" dirty="0" smtClean="0">
                    <a:sym typeface="Wingdings" panose="05000000000000000000" pitchFamily="2" charset="2"/>
                  </a:rPr>
                  <a:t> can be built in O(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NlogN</a:t>
                </a:r>
                <a:r>
                  <a:rPr lang="en-US" dirty="0" smtClean="0">
                    <a:sym typeface="Wingdings" panose="05000000000000000000" pitchFamily="2" charset="2"/>
                  </a:rPr>
                  <a:t>), and given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an interval I can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𝐴𝐺𝐺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𝑙𝑜𝑔𝑁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we create a </a:t>
                </a:r>
                <a:r>
                  <a:rPr lang="en-US" dirty="0"/>
                  <a:t>augmented binary tree </a:t>
                </a:r>
                <a:r>
                  <a:rPr lang="en-US" dirty="0" smtClean="0">
                    <a:sym typeface="Wingdings" panose="05000000000000000000" pitchFamily="2" charset="2"/>
                  </a:rPr>
                  <a:t>for: 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1. all objects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		2. the objects received from at most two machine </a:t>
                </a:r>
                <a:br>
                  <a:rPr lang="en-US" dirty="0" smtClean="0"/>
                </a:br>
                <a:r>
                  <a:rPr lang="en-US" dirty="0" smtClean="0"/>
                  <a:t>3.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can be built in O(</a:t>
                </a:r>
                <a:r>
                  <a:rPr lang="en-US" dirty="0" err="1" smtClean="0"/>
                  <a:t>mlogm</a:t>
                </a:r>
                <a:r>
                  <a:rPr lang="en-US" dirty="0" smtClean="0"/>
                  <a:t>) time and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in O(</a:t>
                </a:r>
                <a:r>
                  <a:rPr lang="en-US" dirty="0" err="1" smtClean="0"/>
                  <a:t>logm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smtClean="0"/>
                  <a:t>reduce phase takes </a:t>
                </a:r>
                <a:r>
                  <a:rPr lang="en-US" dirty="0"/>
                  <a:t>O(</a:t>
                </a:r>
                <a:r>
                  <a:rPr lang="en-US" dirty="0" err="1"/>
                  <a:t>mlogm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err="1" smtClean="0"/>
                  <a:t>Minimality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634" y="698500"/>
                <a:ext cx="9800166" cy="6159500"/>
              </a:xfrm>
              <a:blipFill rotWithShape="0">
                <a:blip r:embed="rId2"/>
                <a:stretch>
                  <a:fillRect l="-373" t="-792" b="-5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01" y="1685108"/>
            <a:ext cx="4983499" cy="25164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7634" y="91440"/>
            <a:ext cx="7798525" cy="4110088"/>
            <a:chOff x="3958047" y="992777"/>
            <a:chExt cx="4872444" cy="3208751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3958047" y="992777"/>
              <a:ext cx="4872444" cy="3208751"/>
            </a:xfrm>
            <a:prstGeom prst="wedgeRoundRectCallout">
              <a:avLst>
                <a:gd name="adj1" fmla="val -15138"/>
                <a:gd name="adj2" fmla="val 58686"/>
                <a:gd name="adj3" fmla="val 16667"/>
              </a:avLst>
            </a:prstGeom>
            <a:ln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0794" y="1109979"/>
              <a:ext cx="4410691" cy="2972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7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245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27" y="161365"/>
            <a:ext cx="9880059" cy="72281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StringFinder was the easy part!</a:t>
            </a:r>
            <a:endParaRPr lang="he-IL" sz="28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959427" y="884176"/>
            <a:ext cx="8596668" cy="281261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000" b="1" dirty="0" smtClean="0"/>
              <a:t>What you </a:t>
            </a:r>
            <a:r>
              <a:rPr lang="en-US" sz="2000" b="1" dirty="0"/>
              <a:t>really </a:t>
            </a:r>
            <a:r>
              <a:rPr lang="en-US" sz="2000" b="1" dirty="0" smtClean="0"/>
              <a:t>need is a </a:t>
            </a:r>
            <a:r>
              <a:rPr lang="en-US" sz="2000" b="1" dirty="0"/>
              <a:t>general infrastructure.</a:t>
            </a:r>
          </a:p>
          <a:p>
            <a:pPr algn="l" rtl="0"/>
            <a:r>
              <a:rPr lang="en-US" sz="2000" dirty="0"/>
              <a:t>Many different tasks</a:t>
            </a:r>
          </a:p>
          <a:p>
            <a:pPr algn="l" rtl="0"/>
            <a:r>
              <a:rPr lang="en-US" sz="2000" dirty="0"/>
              <a:t>Want to use hundreds or thousands of PC’s</a:t>
            </a:r>
          </a:p>
          <a:p>
            <a:pPr algn="l" rtl="0"/>
            <a:r>
              <a:rPr lang="en-US" sz="2000" dirty="0"/>
              <a:t>Continue to function if something breaks</a:t>
            </a:r>
          </a:p>
          <a:p>
            <a:pPr algn="l" rtl="0"/>
            <a:r>
              <a:rPr lang="en-US" sz="2000" dirty="0"/>
              <a:t>Must be easy to program</a:t>
            </a:r>
            <a:r>
              <a:rPr lang="en-US" sz="2000" dirty="0" smtClean="0"/>
              <a:t>…</a:t>
            </a:r>
          </a:p>
          <a:p>
            <a:pPr marL="0" indent="0" algn="l" rtl="0">
              <a:buNone/>
            </a:pPr>
            <a:r>
              <a:rPr lang="en-US" sz="2000" b="1" i="1" dirty="0">
                <a:solidFill>
                  <a:srgbClr val="4F81BD">
                    <a:lumMod val="75000"/>
                  </a:srgbClr>
                </a:solidFill>
              </a:rPr>
              <a:t>MapReduce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 addresses this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problems! </a:t>
            </a:r>
            <a:endParaRPr lang="en-US" sz="2000" b="1" dirty="0">
              <a:solidFill>
                <a:srgbClr val="4F81BD">
                  <a:lumMod val="75000"/>
                </a:srgbClr>
              </a:solidFill>
            </a:endParaRPr>
          </a:p>
          <a:p>
            <a:pPr algn="l" rtl="0"/>
            <a:endParaRPr lang="en-US" sz="2000" dirty="0"/>
          </a:p>
          <a:p>
            <a:pPr marL="0" indent="0" algn="l" rtl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58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27" y="161365"/>
            <a:ext cx="9880059" cy="72281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StringFinder was the easy part!</a:t>
            </a:r>
            <a:endParaRPr lang="he-IL" sz="28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946364" y="884176"/>
            <a:ext cx="8863842" cy="281261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000" dirty="0"/>
              <a:t>Programming model + infrastructure</a:t>
            </a:r>
          </a:p>
          <a:p>
            <a:pPr algn="l" rtl="0">
              <a:buNone/>
            </a:pPr>
            <a:r>
              <a:rPr lang="en-US" sz="2000" dirty="0" smtClean="0"/>
              <a:t>Enables every programmer to write </a:t>
            </a:r>
            <a:r>
              <a:rPr lang="en-US" sz="2000" dirty="0"/>
              <a:t>programs that run on lots of machines</a:t>
            </a:r>
          </a:p>
          <a:p>
            <a:pPr algn="l" rtl="0">
              <a:buNone/>
            </a:pPr>
            <a:r>
              <a:rPr lang="en-US" sz="2000" dirty="0" smtClean="0"/>
              <a:t>Gives </a:t>
            </a:r>
            <a:r>
              <a:rPr lang="en-US" sz="2000" dirty="0"/>
              <a:t>Automatic parallelization and distribution </a:t>
            </a:r>
          </a:p>
          <a:p>
            <a:pPr algn="l" rtl="0">
              <a:buNone/>
            </a:pPr>
            <a:r>
              <a:rPr lang="en-US" sz="2000" dirty="0" smtClean="0"/>
              <a:t>Has great Fault-tolerance </a:t>
            </a:r>
            <a:endParaRPr lang="en-US" sz="2000" dirty="0"/>
          </a:p>
          <a:p>
            <a:pPr algn="l" rtl="0">
              <a:buNone/>
            </a:pPr>
            <a:r>
              <a:rPr lang="en-US" sz="2000" dirty="0" smtClean="0"/>
              <a:t>Handles scheduling</a:t>
            </a:r>
            <a:r>
              <a:rPr lang="en-US" sz="2000" dirty="0"/>
              <a:t>, status and </a:t>
            </a:r>
            <a:r>
              <a:rPr lang="en-US" sz="2000" dirty="0" smtClean="0"/>
              <a:t>monitoring for you</a:t>
            </a:r>
            <a:endParaRPr lang="en-US" sz="2000" dirty="0"/>
          </a:p>
          <a:p>
            <a:pPr algn="l" rtl="0"/>
            <a:endParaRPr lang="en-US" sz="2000" dirty="0"/>
          </a:p>
          <a:p>
            <a:pPr marL="0" indent="0" algn="l" rtl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28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27" y="161365"/>
            <a:ext cx="9880059" cy="722811"/>
          </a:xfrm>
        </p:spPr>
        <p:txBody>
          <a:bodyPr>
            <a:noAutofit/>
          </a:bodyPr>
          <a:lstStyle/>
          <a:p>
            <a:r>
              <a:rPr lang="en-US" sz="2800" dirty="0" smtClean="0"/>
              <a:t>MapReduce origin: Lisp and functional based languages</a:t>
            </a:r>
            <a:br>
              <a:rPr lang="en-US" sz="2800" dirty="0" smtClean="0"/>
            </a:br>
            <a:endParaRPr lang="he-I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28" y="1006960"/>
            <a:ext cx="8596668" cy="119656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u="sng" dirty="0" smtClean="0"/>
              <a:t>Anonymous functions</a:t>
            </a:r>
            <a:r>
              <a:rPr lang="en-US" b="1" u="sng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function(x</a:t>
            </a:r>
            <a:r>
              <a:rPr lang="en-US" dirty="0"/>
              <a:t>) 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	alert(“this function does something with </a:t>
            </a:r>
            <a:r>
              <a:rPr lang="en-US" dirty="0"/>
              <a:t>" + x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he-IL" dirty="0"/>
          </a:p>
        </p:txBody>
      </p:sp>
      <p:sp>
        <p:nvSpPr>
          <p:cNvPr id="7" name="Rectangle 6"/>
          <p:cNvSpPr/>
          <p:nvPr/>
        </p:nvSpPr>
        <p:spPr>
          <a:xfrm>
            <a:off x="858562" y="22035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u="sng" dirty="0"/>
              <a:t>Doing something on every element in the array</a:t>
            </a:r>
            <a:r>
              <a:rPr lang="en-US" b="1" u="sng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a = [1,2,3];</a:t>
            </a:r>
          </a:p>
          <a:p>
            <a:pPr algn="l" rtl="0"/>
            <a:r>
              <a:rPr lang="nn-NO" dirty="0" smtClean="0"/>
              <a:t>for </a:t>
            </a:r>
            <a:r>
              <a:rPr lang="nn-NO" dirty="0"/>
              <a:t>(i=0; i&lt;a.length; i++)</a:t>
            </a:r>
          </a:p>
          <a:p>
            <a:pPr algn="l" rtl="0"/>
            <a:r>
              <a:rPr lang="nn-NO" dirty="0" smtClean="0"/>
              <a:t>{</a:t>
            </a:r>
            <a:endParaRPr lang="nn-NO" dirty="0"/>
          </a:p>
          <a:p>
            <a:pPr algn="l" rtl="0"/>
            <a:r>
              <a:rPr lang="nn-NO" dirty="0"/>
              <a:t>   </a:t>
            </a:r>
            <a:r>
              <a:rPr lang="nn-NO" dirty="0" smtClean="0"/>
              <a:t> </a:t>
            </a:r>
            <a:r>
              <a:rPr lang="nn-NO" dirty="0"/>
              <a:t>a[i] = a[i] * 2;</a:t>
            </a:r>
          </a:p>
          <a:p>
            <a:pPr algn="l" rtl="0"/>
            <a:r>
              <a:rPr lang="nn-NO" dirty="0" smtClean="0"/>
              <a:t>}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4221092" y="24653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dirty="0" err="1"/>
              <a:t>var</a:t>
            </a:r>
            <a:r>
              <a:rPr lang="en-US" dirty="0"/>
              <a:t> a = </a:t>
            </a:r>
            <a:r>
              <a:rPr lang="en-US" dirty="0" smtClean="0"/>
              <a:t>[1,2,3];</a:t>
            </a:r>
            <a:endParaRPr lang="en-US" dirty="0"/>
          </a:p>
          <a:p>
            <a:pPr algn="l" rtl="0"/>
            <a:r>
              <a:rPr lang="nn-NO" dirty="0"/>
              <a:t>for (i=0; i&lt;a.length; i++)</a:t>
            </a:r>
          </a:p>
          <a:p>
            <a:pPr algn="l" rtl="0"/>
            <a:r>
              <a:rPr lang="nn-NO" dirty="0"/>
              <a:t>{</a:t>
            </a:r>
          </a:p>
          <a:p>
            <a:pPr algn="l" rtl="0"/>
            <a:r>
              <a:rPr lang="nn-NO" dirty="0" smtClean="0"/>
              <a:t>    a[</a:t>
            </a:r>
            <a:r>
              <a:rPr lang="nn-NO" b="1" dirty="0" smtClean="0"/>
              <a:t>i</a:t>
            </a:r>
            <a:r>
              <a:rPr lang="nn-NO" dirty="0"/>
              <a:t>] = a[</a:t>
            </a:r>
            <a:r>
              <a:rPr lang="nn-NO" b="1" dirty="0"/>
              <a:t>i</a:t>
            </a:r>
            <a:r>
              <a:rPr lang="nn-NO" dirty="0" smtClean="0"/>
              <a:t>]/</a:t>
            </a:r>
            <a:r>
              <a:rPr lang="nn-NO" dirty="0"/>
              <a:t> </a:t>
            </a:r>
            <a:r>
              <a:rPr lang="nn-NO" dirty="0" smtClean="0"/>
              <a:t>a.length</a:t>
            </a:r>
            <a:br>
              <a:rPr lang="nn-NO" dirty="0" smtClean="0"/>
            </a:br>
            <a:r>
              <a:rPr lang="nn-NO" dirty="0" smtClean="0"/>
              <a:t>}</a:t>
            </a:r>
            <a:endParaRPr lang="he-IL" dirty="0"/>
          </a:p>
        </p:txBody>
      </p:sp>
      <p:grpSp>
        <p:nvGrpSpPr>
          <p:cNvPr id="8" name="Group 7"/>
          <p:cNvGrpSpPr/>
          <p:nvPr/>
        </p:nvGrpSpPr>
        <p:grpSpPr>
          <a:xfrm>
            <a:off x="4043339" y="3642668"/>
            <a:ext cx="2631784" cy="902711"/>
            <a:chOff x="4043339" y="3930054"/>
            <a:chExt cx="2631784" cy="90271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4715435" y="4001770"/>
              <a:ext cx="134727" cy="35644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Left Brace 14"/>
            <p:cNvSpPr/>
            <p:nvPr/>
          </p:nvSpPr>
          <p:spPr>
            <a:xfrm rot="16200000">
              <a:off x="5732211" y="3415303"/>
              <a:ext cx="428162" cy="1457663"/>
            </a:xfrm>
            <a:prstGeom prst="leftBrace">
              <a:avLst/>
            </a:prstGeom>
            <a:ln w="5080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8950" y="4366497"/>
              <a:ext cx="8068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value</a:t>
              </a:r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43339" y="4463433"/>
              <a:ext cx="8068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Key</a:t>
              </a:r>
              <a:endParaRPr lang="he-IL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680809" y="4176047"/>
            <a:ext cx="3362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/>
              <a:t>In General: </a:t>
            </a:r>
          </a:p>
          <a:p>
            <a:pPr algn="l" rtl="0"/>
            <a:r>
              <a:rPr lang="en-US" dirty="0" smtClean="0"/>
              <a:t>function </a:t>
            </a:r>
            <a:r>
              <a:rPr lang="en-US" b="1" dirty="0" smtClean="0"/>
              <a:t>map</a:t>
            </a:r>
            <a:r>
              <a:rPr lang="en-US" dirty="0" smtClean="0"/>
              <a:t>(</a:t>
            </a:r>
            <a:r>
              <a:rPr lang="en-US" dirty="0" err="1" smtClean="0"/>
              <a:t>func</a:t>
            </a:r>
            <a:r>
              <a:rPr lang="en-US" dirty="0" smtClean="0"/>
              <a:t>, </a:t>
            </a:r>
            <a:r>
              <a:rPr lang="en-US" dirty="0"/>
              <a:t>a)</a:t>
            </a:r>
          </a:p>
          <a:p>
            <a:pPr algn="l" rtl="0"/>
            <a:r>
              <a:rPr lang="en-US" dirty="0" smtClean="0"/>
              <a:t>{</a:t>
            </a:r>
            <a:endParaRPr lang="en-US" dirty="0"/>
          </a:p>
          <a:p>
            <a:pPr algn="l" rtl="0"/>
            <a:r>
              <a:rPr lang="en-US" dirty="0" smtClean="0"/>
              <a:t>    for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algn="l" rtl="0"/>
            <a:r>
              <a:rPr lang="en-US" dirty="0" smtClean="0"/>
              <a:t>    {</a:t>
            </a:r>
            <a:endParaRPr lang="en-US" dirty="0"/>
          </a:p>
          <a:p>
            <a:pPr algn="l" rtl="0"/>
            <a:r>
              <a:rPr lang="en-US" dirty="0" smtClean="0"/>
              <a:t>       a[</a:t>
            </a:r>
            <a:r>
              <a:rPr lang="en-US" dirty="0" err="1" smtClean="0"/>
              <a:t>i</a:t>
            </a:r>
            <a:r>
              <a:rPr lang="en-US" dirty="0"/>
              <a:t>] = </a:t>
            </a:r>
            <a:r>
              <a:rPr lang="en-US" dirty="0" err="1" smtClean="0"/>
              <a:t>func</a:t>
            </a:r>
            <a:r>
              <a:rPr lang="en-US" dirty="0" smtClean="0"/>
              <a:t>(a[</a:t>
            </a:r>
            <a:r>
              <a:rPr lang="en-US" dirty="0" err="1" smtClean="0"/>
              <a:t>i</a:t>
            </a:r>
            <a:r>
              <a:rPr lang="en-US" dirty="0"/>
              <a:t>]);</a:t>
            </a:r>
          </a:p>
          <a:p>
            <a:pPr algn="l" rtl="0"/>
            <a:r>
              <a:rPr lang="en-US" dirty="0" smtClean="0"/>
              <a:t>    }</a:t>
            </a:r>
            <a:endParaRPr lang="en-US" dirty="0"/>
          </a:p>
          <a:p>
            <a:pPr algn="l" rtl="0"/>
            <a:r>
              <a:rPr lang="en-US" dirty="0" smtClean="0"/>
              <a:t>}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4221092" y="5091449"/>
            <a:ext cx="609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dirty="0" err="1"/>
              <a:t>var</a:t>
            </a:r>
            <a:r>
              <a:rPr lang="en-US" dirty="0"/>
              <a:t> a = [1,2,3];</a:t>
            </a:r>
          </a:p>
          <a:p>
            <a:pPr algn="l" rtl="0"/>
            <a:r>
              <a:rPr lang="en-US" dirty="0"/>
              <a:t>map( function(x){return x*2;}, a 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/>
              <a:t>map( function(x){return </a:t>
            </a:r>
            <a:r>
              <a:rPr lang="en-US" dirty="0" smtClean="0"/>
              <a:t>x/</a:t>
            </a:r>
            <a:r>
              <a:rPr lang="en-US" dirty="0" err="1" smtClean="0"/>
              <a:t>a.length</a:t>
            </a:r>
            <a:r>
              <a:rPr lang="en-US" dirty="0" smtClean="0"/>
              <a:t>;}, </a:t>
            </a:r>
            <a:r>
              <a:rPr lang="en-US" dirty="0"/>
              <a:t>a );</a:t>
            </a:r>
            <a:endParaRPr lang="he-IL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26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6" grpId="0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tailEnd type="none"/>
        </a:ln>
      </a:spPr>
      <a:bodyPr rtlCol="1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50800">
          <a:tailEnd type="stealth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1">
        <a:spAutoFit/>
      </a:bodyPr>
      <a:lstStyle>
        <a:defPPr>
          <a:defRPr sz="2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9553</TotalTime>
  <Words>2528</Words>
  <Application>Microsoft Office PowerPoint</Application>
  <PresentationFormat>Widescreen</PresentationFormat>
  <Paragraphs>789</Paragraphs>
  <Slides>65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メイリオ</vt:lpstr>
      <vt:lpstr>MS PGothic</vt:lpstr>
      <vt:lpstr>SimSun</vt:lpstr>
      <vt:lpstr>SimSun</vt:lpstr>
      <vt:lpstr>American Typewriter</vt:lpstr>
      <vt:lpstr>Arial</vt:lpstr>
      <vt:lpstr>Calibri</vt:lpstr>
      <vt:lpstr>Cambria Math</vt:lpstr>
      <vt:lpstr>Gisha</vt:lpstr>
      <vt:lpstr>Palatino</vt:lpstr>
      <vt:lpstr>Tahoma</vt:lpstr>
      <vt:lpstr>Times New Roman</vt:lpstr>
      <vt:lpstr>Trebuchet MS</vt:lpstr>
      <vt:lpstr>Wingdings</vt:lpstr>
      <vt:lpstr>Wingdings 3</vt:lpstr>
      <vt:lpstr>Facet</vt:lpstr>
      <vt:lpstr>Minimal MapReduce Algorithms</vt:lpstr>
      <vt:lpstr>First topic: What is MapReduce</vt:lpstr>
      <vt:lpstr>Regular day at work</vt:lpstr>
      <vt:lpstr>First solution</vt:lpstr>
      <vt:lpstr>Quick! Call the IT!</vt:lpstr>
      <vt:lpstr>Third Time’s a charm</vt:lpstr>
      <vt:lpstr>StringFinder was the easy part!</vt:lpstr>
      <vt:lpstr>StringFinder was the easy part!</vt:lpstr>
      <vt:lpstr>MapReduce origin: Lisp and functional based languages </vt:lpstr>
      <vt:lpstr>PowerPoint Presentation</vt:lpstr>
      <vt:lpstr>Mechanism</vt:lpstr>
      <vt:lpstr>PowerPoint Presentation</vt:lpstr>
      <vt:lpstr>PowerPoint Presentation</vt:lpstr>
      <vt:lpstr>PowerPoint Presentation</vt:lpstr>
      <vt:lpstr>Mapreduce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Combiners</vt:lpstr>
      <vt:lpstr>Advantages of MapReduce</vt:lpstr>
      <vt:lpstr>Fault Tolerance</vt:lpstr>
      <vt:lpstr>Fault Tolerance</vt:lpstr>
      <vt:lpstr>Fault Tolerance</vt:lpstr>
      <vt:lpstr>Second topic: What is “Minimal MapReduce” + introducing TeraSort and Sliding aggregates</vt:lpstr>
      <vt:lpstr>MapReduce Simplified view</vt:lpstr>
      <vt:lpstr>MapReduce Simplified view</vt:lpstr>
      <vt:lpstr>Minimal MapReduce</vt:lpstr>
      <vt:lpstr>Minimal MapReduce</vt:lpstr>
      <vt:lpstr>Minimal MapReduce</vt:lpstr>
      <vt:lpstr>Minimal MapReduce</vt:lpstr>
      <vt:lpstr>Minimal MapReduce</vt:lpstr>
      <vt:lpstr>Minimal MapReduce</vt:lpstr>
      <vt:lpstr>Not minimal MapReduce algorithms:</vt:lpstr>
      <vt:lpstr>Third topic: TeraSort  minimal TeraSort </vt:lpstr>
      <vt:lpstr>TeraSort(p)</vt:lpstr>
      <vt:lpstr>How to choose to right p?</vt:lpstr>
      <vt:lpstr>Minimal TeraSort Restrictions</vt:lpstr>
      <vt:lpstr>How to choose to right p?</vt:lpstr>
      <vt:lpstr>What about R2</vt:lpstr>
      <vt:lpstr>What about R2</vt:lpstr>
      <vt:lpstr>So in total…</vt:lpstr>
      <vt:lpstr>When R1 &amp; R2 hold - Minimality?</vt:lpstr>
      <vt:lpstr>TeraSort – broadcast assumption</vt:lpstr>
      <vt:lpstr>Pure TeraSort</vt:lpstr>
      <vt:lpstr>Pure Terasort - Sending words in round 1 </vt:lpstr>
      <vt:lpstr>Third topic: Using minimal TeraSort to make DB algorithms minimal </vt:lpstr>
      <vt:lpstr>Terasort based algorithms in databases</vt:lpstr>
      <vt:lpstr>Prefix sum</vt:lpstr>
      <vt:lpstr>Prefix Min</vt:lpstr>
      <vt:lpstr>Ranking =  Prefix sum with w=1</vt:lpstr>
      <vt:lpstr>Skyline</vt:lpstr>
      <vt:lpstr>GroupBy</vt:lpstr>
      <vt:lpstr>Semi-Join</vt:lpstr>
      <vt:lpstr>Forth topic: Sliding aggregation</vt:lpstr>
      <vt:lpstr>Sliding aggregation remainder</vt:lpstr>
      <vt:lpstr>Before getting started: Sorting with perfect balance</vt:lpstr>
      <vt:lpstr>Back to Sliding Aggregation</vt:lpstr>
      <vt:lpstr>Back to Sliding Aggregation</vt:lpstr>
      <vt:lpstr>Back to Sliding Aggregation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MapReduce Algorithms</dc:title>
  <dc:creator>תובל רותם</dc:creator>
  <cp:lastModifiedBy>תובל רותם</cp:lastModifiedBy>
  <cp:revision>212</cp:revision>
  <dcterms:created xsi:type="dcterms:W3CDTF">2016-03-07T18:42:32Z</dcterms:created>
  <dcterms:modified xsi:type="dcterms:W3CDTF">2016-06-13T09:54:35Z</dcterms:modified>
</cp:coreProperties>
</file>