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301" r:id="rId15"/>
    <p:sldId id="270" r:id="rId16"/>
    <p:sldId id="271" r:id="rId17"/>
    <p:sldId id="272" r:id="rId18"/>
    <p:sldId id="279" r:id="rId19"/>
    <p:sldId id="280" r:id="rId20"/>
    <p:sldId id="273" r:id="rId21"/>
    <p:sldId id="274" r:id="rId22"/>
    <p:sldId id="282" r:id="rId23"/>
    <p:sldId id="275" r:id="rId24"/>
    <p:sldId id="278" r:id="rId25"/>
    <p:sldId id="277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4" r:id="rId35"/>
    <p:sldId id="293" r:id="rId36"/>
    <p:sldId id="276" r:id="rId37"/>
    <p:sldId id="285" r:id="rId38"/>
    <p:sldId id="283" r:id="rId39"/>
    <p:sldId id="284" r:id="rId40"/>
    <p:sldId id="302" r:id="rId41"/>
    <p:sldId id="303" r:id="rId42"/>
    <p:sldId id="305" r:id="rId43"/>
    <p:sldId id="306" r:id="rId44"/>
    <p:sldId id="304" r:id="rId45"/>
    <p:sldId id="307" r:id="rId46"/>
    <p:sldId id="308" r:id="rId47"/>
    <p:sldId id="296" r:id="rId48"/>
    <p:sldId id="298" r:id="rId49"/>
    <p:sldId id="297" r:id="rId50"/>
    <p:sldId id="29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75" d="100"/>
          <a:sy n="75" d="100"/>
        </p:scale>
        <p:origin x="6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19-Apr-16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19-Apr-16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19-Apr-16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Spark: Cluster Computing </a:t>
            </a:r>
            <a:r>
              <a:rPr lang="en-US" dirty="0" smtClean="0"/>
              <a:t>with Working </a:t>
            </a:r>
            <a:r>
              <a:rPr lang="en-US" dirty="0"/>
              <a:t>Sets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&amp; RDDs: </a:t>
            </a:r>
            <a:r>
              <a:rPr lang="en-US" dirty="0"/>
              <a:t>A Fault-Tolerant Abstraction </a:t>
            </a:r>
            <a:r>
              <a:rPr lang="en-US" dirty="0" smtClean="0"/>
              <a:t>for In-Memory </a:t>
            </a:r>
            <a:r>
              <a:rPr lang="en-US" dirty="0"/>
              <a:t>Cluster Computing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507067" y="5065926"/>
            <a:ext cx="426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Written and presented by </a:t>
            </a:r>
            <a:r>
              <a:rPr lang="en-US" dirty="0" err="1" smtClean="0"/>
              <a:t>Omri</a:t>
            </a:r>
            <a:r>
              <a:rPr lang="en-US" dirty="0" smtClean="0"/>
              <a:t> </a:t>
            </a:r>
            <a:r>
              <a:rPr lang="en-US" dirty="0" err="1" smtClean="0"/>
              <a:t>Zimbler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507067" y="5353452"/>
            <a:ext cx="718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r>
              <a:rPr lang="en-US" dirty="0"/>
              <a:t>, </a:t>
            </a:r>
            <a:r>
              <a:rPr lang="en-US" dirty="0" err="1"/>
              <a:t>Mosharaf</a:t>
            </a:r>
            <a:r>
              <a:rPr lang="en-US" dirty="0"/>
              <a:t> Chowdhury, </a:t>
            </a:r>
            <a:r>
              <a:rPr lang="en-US" dirty="0" err="1"/>
              <a:t>Tathagata</a:t>
            </a:r>
            <a:r>
              <a:rPr lang="en-US" dirty="0"/>
              <a:t> Das, </a:t>
            </a:r>
            <a:r>
              <a:rPr lang="en-US" dirty="0" err="1"/>
              <a:t>Ankur</a:t>
            </a:r>
            <a:r>
              <a:rPr lang="en-US" dirty="0"/>
              <a:t> Dave, Justin </a:t>
            </a:r>
            <a:r>
              <a:rPr lang="en-US" dirty="0" smtClean="0"/>
              <a:t>Ma, Murphy </a:t>
            </a:r>
            <a:r>
              <a:rPr lang="en-US" dirty="0"/>
              <a:t>McCauley, Michael J. Franklin, Scott </a:t>
            </a:r>
            <a:r>
              <a:rPr lang="en-US" dirty="0" err="1"/>
              <a:t>Shenker</a:t>
            </a:r>
            <a:r>
              <a:rPr lang="en-US" dirty="0"/>
              <a:t>, Ion </a:t>
            </a:r>
            <a:r>
              <a:rPr lang="en-US" dirty="0" err="1" smtClean="0"/>
              <a:t>Stoica</a:t>
            </a:r>
            <a:r>
              <a:rPr lang="en-US" dirty="0"/>
              <a:t> </a:t>
            </a:r>
            <a:r>
              <a:rPr lang="en-US" dirty="0" smtClean="0"/>
              <a:t>Researches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1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Fault tolerance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83333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277929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8199548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92438" y="3193961"/>
            <a:ext cx="1906073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95621" y="3181082"/>
            <a:ext cx="1906073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0284" y="609600"/>
            <a:ext cx="46779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/>
              <a:t>://...”)</a:t>
            </a:r>
          </a:p>
          <a:p>
            <a:endParaRPr lang="en-US" dirty="0"/>
          </a:p>
          <a:p>
            <a:r>
              <a:rPr lang="en-US" dirty="0"/>
              <a:t>errors 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</a:t>
            </a:r>
            <a:r>
              <a:rPr lang="en-US" dirty="0" smtClean="0"/>
              <a:t>”))</a:t>
            </a:r>
            <a:endParaRPr lang="en-US" dirty="0"/>
          </a:p>
          <a:p>
            <a:endParaRPr lang="en-US" dirty="0"/>
          </a:p>
          <a:p>
            <a:r>
              <a:rPr lang="en-US" dirty="0"/>
              <a:t>messages = </a:t>
            </a:r>
            <a:r>
              <a:rPr lang="en-US" dirty="0" err="1"/>
              <a:t>errors.map</a:t>
            </a:r>
            <a:r>
              <a:rPr lang="en-US" dirty="0"/>
              <a:t>(_.split(‘\t’)(2))</a:t>
            </a:r>
            <a:endParaRPr lang="th-TH" dirty="0"/>
          </a:p>
          <a:p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98490" y="299641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4851777" y="302217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errors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599742" y="299641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955468" y="3759771"/>
            <a:ext cx="2992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		filter</a:t>
            </a:r>
          </a:p>
          <a:p>
            <a:r>
              <a:rPr lang="en-US" sz="1400" dirty="0" err="1" smtClean="0"/>
              <a:t>lines.filter</a:t>
            </a:r>
            <a:r>
              <a:rPr lang="en-US" sz="1400" dirty="0"/>
              <a:t>(_.</a:t>
            </a:r>
            <a:r>
              <a:rPr lang="en-US" sz="1400" dirty="0" err="1"/>
              <a:t>startsWith</a:t>
            </a:r>
            <a:r>
              <a:rPr lang="en-US" sz="1400" dirty="0"/>
              <a:t>(“ERROR”))</a:t>
            </a:r>
            <a:endParaRPr lang="th-TH" sz="1400" dirty="0"/>
          </a:p>
        </p:txBody>
      </p:sp>
      <p:sp>
        <p:nvSpPr>
          <p:cNvPr id="15" name="Rectangle 14"/>
          <p:cNvSpPr/>
          <p:nvPr/>
        </p:nvSpPr>
        <p:spPr>
          <a:xfrm>
            <a:off x="6082312" y="3729097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		map</a:t>
            </a:r>
            <a:endParaRPr lang="en-US" sz="1400" dirty="0"/>
          </a:p>
          <a:p>
            <a:r>
              <a:rPr lang="en-US" sz="1400" dirty="0" err="1" smtClean="0"/>
              <a:t>errors.map</a:t>
            </a:r>
            <a:r>
              <a:rPr lang="en-US" sz="1400" dirty="0"/>
              <a:t>(_.split(‘\t’)(2))</a:t>
            </a:r>
            <a:endParaRPr lang="th-TH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293994" y="2363926"/>
            <a:ext cx="1634237" cy="1770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87984" y="2363926"/>
            <a:ext cx="1440247" cy="1754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Persistance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1506828"/>
            <a:ext cx="46779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/>
              <a:t>://...”)</a:t>
            </a:r>
          </a:p>
          <a:p>
            <a:endParaRPr lang="en-US" dirty="0"/>
          </a:p>
          <a:p>
            <a:r>
              <a:rPr lang="en-US" dirty="0"/>
              <a:t>errors 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(“ERROR”))</a:t>
            </a:r>
          </a:p>
          <a:p>
            <a:endParaRPr lang="en-US" dirty="0"/>
          </a:p>
          <a:p>
            <a:r>
              <a:rPr lang="en-US" dirty="0"/>
              <a:t>messages = </a:t>
            </a:r>
            <a:r>
              <a:rPr lang="en-US" dirty="0" err="1"/>
              <a:t>errors.map</a:t>
            </a:r>
            <a:r>
              <a:rPr lang="en-US" dirty="0"/>
              <a:t>(_.split(‘\t’)(2))</a:t>
            </a:r>
            <a:endParaRPr lang="th-TH" dirty="0"/>
          </a:p>
          <a:p>
            <a:endParaRPr lang="en-US" dirty="0" smtClean="0"/>
          </a:p>
          <a:p>
            <a:r>
              <a:rPr lang="en-US" dirty="0" err="1" smtClean="0"/>
              <a:t>cashMsgs</a:t>
            </a:r>
            <a:r>
              <a:rPr lang="en-US" dirty="0" smtClean="0"/>
              <a:t> = </a:t>
            </a:r>
            <a:r>
              <a:rPr lang="en-US" dirty="0" err="1" smtClean="0"/>
              <a:t>messages.cache</a:t>
            </a:r>
            <a:r>
              <a:rPr lang="en-US" dirty="0"/>
              <a:t>()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450761" y="3078051"/>
            <a:ext cx="3863662" cy="6181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41" y="841084"/>
            <a:ext cx="2522672" cy="4718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50761" y="4362638"/>
            <a:ext cx="435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newVal</a:t>
            </a:r>
            <a:r>
              <a:rPr lang="en-US" dirty="0" smtClean="0"/>
              <a:t>= </a:t>
            </a:r>
            <a:r>
              <a:rPr lang="en-US" dirty="0" err="1" smtClean="0"/>
              <a:t>oldVal.persist</a:t>
            </a:r>
            <a:r>
              <a:rPr lang="en-US" dirty="0" smtClean="0"/>
              <a:t>(STORAGE_LEVEL)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02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&amp; </a:t>
            </a:r>
            <a:r>
              <a:rPr lang="en-US" dirty="0"/>
              <a:t>action commands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334" y="1674254"/>
            <a:ext cx="4152243" cy="3799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414613" y="1674254"/>
            <a:ext cx="4152243" cy="3799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77334" y="1304922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392207" y="136495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ction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65484" y="1930400"/>
            <a:ext cx="41485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(f: T -&gt; U ) : RDD[T] -&gt; RDD[U]</a:t>
            </a:r>
          </a:p>
          <a:p>
            <a:r>
              <a:rPr lang="en-US" dirty="0" smtClean="0"/>
              <a:t>Filter (f: T -&gt; </a:t>
            </a:r>
            <a:r>
              <a:rPr lang="en-US" dirty="0" err="1" smtClean="0"/>
              <a:t>bool</a:t>
            </a:r>
            <a:r>
              <a:rPr lang="en-US" dirty="0" smtClean="0"/>
              <a:t>) :RDD[T] -&gt; RDD[T] </a:t>
            </a:r>
          </a:p>
          <a:p>
            <a:r>
              <a:rPr lang="en-US" dirty="0" smtClean="0"/>
              <a:t>Union : (RDD[T],RDD[T]) -&gt; RDD[T]</a:t>
            </a:r>
          </a:p>
          <a:p>
            <a:r>
              <a:rPr lang="en-US" dirty="0" smtClean="0"/>
              <a:t>Join : …</a:t>
            </a:r>
          </a:p>
          <a:p>
            <a:r>
              <a:rPr lang="en-US" dirty="0" smtClean="0"/>
              <a:t>Sort (</a:t>
            </a:r>
            <a:r>
              <a:rPr lang="en-US" dirty="0" err="1" smtClean="0"/>
              <a:t>c:Comparator</a:t>
            </a:r>
            <a:r>
              <a:rPr lang="en-US" dirty="0" smtClean="0"/>
              <a:t>) : </a:t>
            </a:r>
          </a:p>
          <a:p>
            <a:r>
              <a:rPr lang="en-US" dirty="0" smtClean="0"/>
              <a:t>RDD[(K,V)] -&gt; RDD[(K,V)]</a:t>
            </a:r>
          </a:p>
          <a:p>
            <a:r>
              <a:rPr lang="en-US" dirty="0" err="1" smtClean="0"/>
              <a:t>reduceByKey</a:t>
            </a:r>
            <a:r>
              <a:rPr lang="en-US" dirty="0" smtClean="0"/>
              <a:t>(f</a:t>
            </a:r>
            <a:r>
              <a:rPr lang="en-US" dirty="0" smtClean="0">
                <a:sym typeface="Wingdings" panose="05000000000000000000" pitchFamily="2" charset="2"/>
              </a:rPr>
              <a:t>: (V,V)-&gt;V</a:t>
            </a:r>
            <a:r>
              <a:rPr lang="en-US" dirty="0" smtClean="0"/>
              <a:t>) :</a:t>
            </a:r>
          </a:p>
          <a:p>
            <a:r>
              <a:rPr lang="en-US" dirty="0" smtClean="0"/>
              <a:t>RDD[(K,V)] -&gt; RDD[(K,V)]</a:t>
            </a:r>
          </a:p>
          <a:p>
            <a:r>
              <a:rPr lang="en-US" dirty="0" err="1"/>
              <a:t>groupByKey</a:t>
            </a:r>
            <a:r>
              <a:rPr lang="en-US" dirty="0"/>
              <a:t>()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5414613" y="1930399"/>
            <a:ext cx="4034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Count(): RDD[T] -&gt; Long</a:t>
            </a:r>
          </a:p>
          <a:p>
            <a:r>
              <a:rPr lang="en-US" dirty="0" smtClean="0"/>
              <a:t>Collect(): RDD[T] -&gt; </a:t>
            </a:r>
            <a:r>
              <a:rPr lang="en-US" dirty="0" err="1" smtClean="0"/>
              <a:t>Seq</a:t>
            </a:r>
            <a:r>
              <a:rPr lang="en-US" dirty="0" smtClean="0"/>
              <a:t>[T]</a:t>
            </a:r>
          </a:p>
          <a:p>
            <a:r>
              <a:rPr lang="en-US" dirty="0" smtClean="0"/>
              <a:t>Reduce(f: (T,T) -&gt; T) : RDD[T] -&gt; T</a:t>
            </a:r>
          </a:p>
          <a:p>
            <a:r>
              <a:rPr lang="en-US" dirty="0" smtClean="0"/>
              <a:t>Save(String path) : saves the RDD to path</a:t>
            </a:r>
          </a:p>
          <a:p>
            <a:r>
              <a:rPr lang="en-US" dirty="0"/>
              <a:t>first()</a:t>
            </a:r>
          </a:p>
          <a:p>
            <a:r>
              <a:rPr lang="en-US" dirty="0"/>
              <a:t>take(n)</a:t>
            </a:r>
          </a:p>
          <a:p>
            <a:r>
              <a:rPr lang="en-US" dirty="0" err="1"/>
              <a:t>foreach</a:t>
            </a:r>
            <a:r>
              <a:rPr lang="en-US" dirty="0"/>
              <a:t>(</a:t>
            </a:r>
            <a:r>
              <a:rPr lang="en-US" dirty="0" err="1"/>
              <a:t>func</a:t>
            </a:r>
            <a:r>
              <a:rPr lang="en-US" dirty="0"/>
              <a:t>)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94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2348656"/>
            <a:ext cx="46891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file = </a:t>
            </a:r>
            <a:r>
              <a:rPr lang="en-US" dirty="0" err="1"/>
              <a:t>spark.textFile</a:t>
            </a:r>
            <a:r>
              <a:rPr lang="en-US" dirty="0"/>
              <a:t>("</a:t>
            </a:r>
            <a:r>
              <a:rPr lang="en-US" dirty="0" err="1"/>
              <a:t>hdfs</a:t>
            </a:r>
            <a:r>
              <a:rPr lang="en-US" dirty="0" smtClean="0"/>
              <a:t>://...")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fr-FR" dirty="0" smtClean="0"/>
              <a:t>2. val </a:t>
            </a:r>
            <a:r>
              <a:rPr lang="fr-FR" dirty="0" err="1"/>
              <a:t>errs</a:t>
            </a:r>
            <a:r>
              <a:rPr lang="fr-FR" dirty="0"/>
              <a:t> = </a:t>
            </a:r>
            <a:r>
              <a:rPr lang="fr-FR" dirty="0" err="1"/>
              <a:t>file.filter</a:t>
            </a:r>
            <a:r>
              <a:rPr lang="fr-FR" dirty="0"/>
              <a:t>(_.</a:t>
            </a:r>
            <a:r>
              <a:rPr lang="fr-FR" dirty="0" err="1"/>
              <a:t>contains</a:t>
            </a:r>
            <a:r>
              <a:rPr lang="fr-FR" dirty="0"/>
              <a:t>("ERROR</a:t>
            </a:r>
            <a:r>
              <a:rPr lang="fr-FR" dirty="0" smtClean="0"/>
              <a:t>"))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en-US" dirty="0" smtClean="0"/>
              <a:t>3.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ones = </a:t>
            </a:r>
            <a:r>
              <a:rPr lang="en-US" dirty="0" err="1"/>
              <a:t>errs.map</a:t>
            </a:r>
            <a:r>
              <a:rPr lang="en-US" dirty="0"/>
              <a:t>(_ =&gt; 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 </a:t>
            </a:r>
            <a:r>
              <a:rPr lang="en-US" dirty="0" err="1"/>
              <a:t>val</a:t>
            </a:r>
            <a:r>
              <a:rPr lang="en-US" dirty="0"/>
              <a:t> count = </a:t>
            </a:r>
            <a:r>
              <a:rPr lang="en-US" dirty="0" err="1"/>
              <a:t>ones.reduce</a:t>
            </a:r>
            <a:r>
              <a:rPr lang="en-US" dirty="0"/>
              <a:t>(_+_)</a:t>
            </a:r>
            <a:endParaRPr lang="th-TH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66438" y="2510971"/>
            <a:ext cx="1223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359181" y="3345543"/>
            <a:ext cx="1223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66438" y="4194624"/>
            <a:ext cx="1223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7231" y="2359353"/>
            <a:ext cx="249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 happens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777230" y="3160877"/>
            <a:ext cx="249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 happens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6777229" y="4009958"/>
            <a:ext cx="249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 happens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677334" y="1332859"/>
            <a:ext cx="872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transformations are only computed when an action requires a result to be returned to the driver program.</a:t>
            </a:r>
            <a:endParaRPr lang="th-TH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59180" y="4971136"/>
            <a:ext cx="1223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69971" y="4786470"/>
            <a:ext cx="249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run commands 1,2,3 &amp; 4, and return the result to the driver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55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9" y="576535"/>
            <a:ext cx="8518100" cy="54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good for?</a:t>
            </a:r>
            <a:endParaRPr lang="th-TH" dirty="0"/>
          </a:p>
        </p:txBody>
      </p:sp>
      <p:pic>
        <p:nvPicPr>
          <p:cNvPr id="6" name="War - Edwin Starr (Original Vinyl)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4402" y="609600"/>
            <a:ext cx="609600" cy="6096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7334" y="1403799"/>
            <a:ext cx="8596668" cy="474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Iterative algorithms</a:t>
            </a:r>
          </a:p>
          <a:p>
            <a:r>
              <a:rPr lang="en-US" sz="2000" dirty="0" smtClean="0"/>
              <a:t>Interactive data mining tools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both cases, keeping data in </a:t>
            </a:r>
            <a:r>
              <a:rPr lang="en-US" dirty="0" smtClean="0"/>
              <a:t>memory </a:t>
            </a:r>
            <a:r>
              <a:rPr lang="en-US" dirty="0"/>
              <a:t>can improve performance by an order of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RDDs in </a:t>
            </a:r>
            <a:r>
              <a:rPr lang="en-US" dirty="0" smtClean="0"/>
              <a:t>a system </a:t>
            </a:r>
            <a:r>
              <a:rPr lang="en-US" dirty="0"/>
              <a:t>called Spark, which we </a:t>
            </a:r>
            <a:r>
              <a:rPr lang="en-US" dirty="0" smtClean="0"/>
              <a:t>evaluate through </a:t>
            </a:r>
            <a:r>
              <a:rPr lang="en-US" dirty="0"/>
              <a:t>a </a:t>
            </a:r>
            <a:r>
              <a:rPr lang="en-US" dirty="0" smtClean="0"/>
              <a:t>variety of </a:t>
            </a:r>
            <a:r>
              <a:rPr lang="en-US" dirty="0"/>
              <a:t>user applications and benchmarks.</a:t>
            </a:r>
            <a:endParaRPr lang="th-TH" dirty="0"/>
          </a:p>
          <a:p>
            <a:pPr lvl="1"/>
            <a:endParaRPr lang="en-US" dirty="0"/>
          </a:p>
          <a:p>
            <a:endParaRPr lang="en-US" sz="2000" dirty="0"/>
          </a:p>
          <a:p>
            <a:endParaRPr lang="th-TH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88272"/>
              </p:ext>
            </p:extLst>
          </p:nvPr>
        </p:nvGraphicFramePr>
        <p:xfrm>
          <a:off x="841203" y="413695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RDD </a:t>
                      </a:r>
                      <a:r>
                        <a:rPr lang="en-US" sz="1000" dirty="0" smtClean="0"/>
                        <a:t>(Resilient Distributed Datasets) </a:t>
                      </a:r>
                      <a:endParaRPr lang="th-TH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DSM </a:t>
                      </a:r>
                      <a:r>
                        <a:rPr lang="en-US" sz="1000" dirty="0" smtClean="0"/>
                        <a:t>(distribute</a:t>
                      </a:r>
                      <a:r>
                        <a:rPr lang="en-US" sz="1000" baseline="0" dirty="0" smtClean="0"/>
                        <a:t>d shared memory)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Writes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Coarse-grained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fine-grained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lineage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Checkpoint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Trivial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apps</a:t>
                      </a:r>
                      <a:endParaRPr lang="th-TH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9" y="171718"/>
            <a:ext cx="7885974" cy="5920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674" y="5473521"/>
            <a:ext cx="2163650" cy="83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19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Software </a:t>
            </a:r>
            <a:r>
              <a:rPr lang="en-US" dirty="0" smtClean="0">
                <a:hlinkClick r:id="rId2" action="ppaction://hlinksldjump"/>
              </a:rPr>
              <a:t>Framework </a:t>
            </a:r>
            <a:r>
              <a:rPr lang="en-US" dirty="0" smtClean="0"/>
              <a:t>(</a:t>
            </a:r>
            <a:r>
              <a:rPr lang="he-IL" dirty="0"/>
              <a:t>שלד </a:t>
            </a:r>
            <a:r>
              <a:rPr lang="he-IL" dirty="0" smtClean="0"/>
              <a:t>תוכנה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Focuses on application that reuse a working set of data across multiple parallel operations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Iterative jobs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Interactive analytics</a:t>
            </a:r>
            <a:endParaRPr lang="en-US" dirty="0" smtClean="0"/>
          </a:p>
          <a:p>
            <a:r>
              <a:rPr lang="en-US" dirty="0" smtClean="0"/>
              <a:t>The main abstraction in Spark is that of a </a:t>
            </a:r>
            <a:r>
              <a:rPr lang="en-US" u="sng" dirty="0" smtClean="0"/>
              <a:t>resilient distributed dataset </a:t>
            </a:r>
            <a:r>
              <a:rPr lang="en-US" dirty="0" smtClean="0"/>
              <a:t>(RDD).</a:t>
            </a:r>
          </a:p>
          <a:p>
            <a:r>
              <a:rPr lang="en-US" dirty="0" smtClean="0">
                <a:hlinkClick r:id="rId5" action="ppaction://hlinksldjump"/>
              </a:rPr>
              <a:t>Parallel operations</a:t>
            </a:r>
            <a:endParaRPr lang="en-US" dirty="0" smtClean="0"/>
          </a:p>
          <a:p>
            <a:r>
              <a:rPr lang="en-US" dirty="0" smtClean="0"/>
              <a:t>Shared Variables</a:t>
            </a:r>
          </a:p>
          <a:p>
            <a:pPr lvl="1"/>
            <a:r>
              <a:rPr lang="en-US" dirty="0" smtClean="0">
                <a:hlinkClick r:id="rId6" action="ppaction://hlinksldjump"/>
              </a:rPr>
              <a:t>Broadcast </a:t>
            </a:r>
            <a:r>
              <a:rPr lang="en-US" dirty="0">
                <a:hlinkClick r:id="rId6" action="ppaction://hlinksldjump"/>
              </a:rPr>
              <a:t>(</a:t>
            </a:r>
            <a:r>
              <a:rPr lang="he-IL" dirty="0">
                <a:hlinkClick r:id="rId6" action="ppaction://hlinksldjump"/>
              </a:rPr>
              <a:t>מִשְׁדָּר</a:t>
            </a:r>
            <a:r>
              <a:rPr lang="en-US" dirty="0" smtClean="0">
                <a:hlinkClick r:id="rId6" action="ppaction://hlinksldjump"/>
              </a:rPr>
              <a:t>) variables 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Accumulators (</a:t>
            </a:r>
            <a:r>
              <a:rPr lang="he-IL" dirty="0" smtClean="0">
                <a:hlinkClick r:id="rId7" action="ppaction://hlinksldjump"/>
              </a:rPr>
              <a:t>אוֹגֵר</a:t>
            </a:r>
            <a:r>
              <a:rPr lang="en-US" dirty="0" smtClean="0">
                <a:hlinkClick r:id="rId7" action="ppaction://hlinksldjump"/>
              </a:rPr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10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9" y="609600"/>
            <a:ext cx="65161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Framework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71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Framework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393371"/>
            <a:ext cx="3984710" cy="4193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9005" y="1407885"/>
            <a:ext cx="49536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lines </a:t>
            </a:r>
            <a:r>
              <a:rPr lang="en-US" dirty="0"/>
              <a:t>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 smtClean="0"/>
              <a:t>://...”)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2. errors </a:t>
            </a:r>
            <a:r>
              <a:rPr lang="en-US" dirty="0"/>
              <a:t>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</a:t>
            </a:r>
            <a:r>
              <a:rPr lang="en-US" dirty="0" smtClean="0"/>
              <a:t>”))</a:t>
            </a:r>
          </a:p>
          <a:p>
            <a:endParaRPr lang="en-US" dirty="0"/>
          </a:p>
          <a:p>
            <a:r>
              <a:rPr lang="en-US" dirty="0" smtClean="0"/>
              <a:t>3. messages </a:t>
            </a:r>
            <a:r>
              <a:rPr lang="en-US" dirty="0"/>
              <a:t>= </a:t>
            </a:r>
            <a:r>
              <a:rPr lang="en-US" dirty="0" err="1"/>
              <a:t>errors.map</a:t>
            </a:r>
            <a:r>
              <a:rPr lang="en-US" dirty="0"/>
              <a:t>(_.split(‘\t’)(2</a:t>
            </a:r>
            <a:r>
              <a:rPr lang="en-US" dirty="0" smtClean="0"/>
              <a:t>))</a:t>
            </a:r>
          </a:p>
          <a:p>
            <a:endParaRPr lang="en-US" dirty="0"/>
          </a:p>
          <a:p>
            <a:r>
              <a:rPr lang="en-US" dirty="0" smtClean="0"/>
              <a:t>4. </a:t>
            </a:r>
            <a:r>
              <a:rPr lang="en-US" dirty="0" err="1" smtClean="0"/>
              <a:t>messages.persist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messages.filter</a:t>
            </a:r>
            <a:r>
              <a:rPr lang="en-US" dirty="0"/>
              <a:t>(_.contains(“foo”)).</a:t>
            </a:r>
            <a:r>
              <a:rPr lang="en-US" dirty="0" smtClean="0"/>
              <a:t>count</a:t>
            </a:r>
          </a:p>
          <a:p>
            <a:endParaRPr lang="en-US" dirty="0"/>
          </a:p>
          <a:p>
            <a:r>
              <a:rPr lang="en-US" dirty="0" smtClean="0"/>
              <a:t>6. </a:t>
            </a:r>
            <a:r>
              <a:rPr lang="en-US" dirty="0" err="1" smtClean="0"/>
              <a:t>messages.filter</a:t>
            </a:r>
            <a:r>
              <a:rPr lang="en-US" dirty="0"/>
              <a:t>(_.contains(“bar”)).</a:t>
            </a:r>
            <a:r>
              <a:rPr lang="en-US" dirty="0" smtClean="0"/>
              <a:t>count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0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session: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3799"/>
            <a:ext cx="8596668" cy="4740596"/>
          </a:xfrm>
        </p:spPr>
        <p:txBody>
          <a:bodyPr>
            <a:noAutofit/>
          </a:bodyPr>
          <a:lstStyle/>
          <a:p>
            <a:r>
              <a:rPr lang="en-US" sz="2000" dirty="0" smtClean="0"/>
              <a:t>RDD (</a:t>
            </a:r>
            <a:r>
              <a:rPr lang="en-US" sz="2000" dirty="0"/>
              <a:t>Resilient Distributed </a:t>
            </a:r>
            <a:r>
              <a:rPr lang="en-US" sz="2000" dirty="0" smtClean="0"/>
              <a:t>Datasets) :</a:t>
            </a:r>
          </a:p>
          <a:p>
            <a:pPr lvl="1"/>
            <a:r>
              <a:rPr lang="en-US" sz="2000" dirty="0" smtClean="0"/>
              <a:t>Introduction</a:t>
            </a:r>
          </a:p>
          <a:p>
            <a:pPr lvl="1"/>
            <a:r>
              <a:rPr lang="en-US" sz="2000" dirty="0" smtClean="0"/>
              <a:t>Properties</a:t>
            </a:r>
          </a:p>
          <a:p>
            <a:pPr lvl="2"/>
            <a:r>
              <a:rPr lang="en-US" dirty="0" smtClean="0"/>
              <a:t>“Transformations” and “actions” (Lazy)</a:t>
            </a:r>
          </a:p>
          <a:p>
            <a:pPr lvl="2"/>
            <a:r>
              <a:rPr lang="en-US" dirty="0"/>
              <a:t>Fault </a:t>
            </a:r>
            <a:r>
              <a:rPr lang="en-US" dirty="0" smtClean="0"/>
              <a:t>tolerance</a:t>
            </a:r>
          </a:p>
          <a:p>
            <a:pPr lvl="2"/>
            <a:r>
              <a:rPr lang="en-US" dirty="0" smtClean="0"/>
              <a:t>persistence(</a:t>
            </a:r>
            <a:r>
              <a:rPr lang="en-US" i="1" dirty="0" smtClean="0"/>
              <a:t>caching)</a:t>
            </a:r>
          </a:p>
          <a:p>
            <a:pPr lvl="2"/>
            <a:r>
              <a:rPr lang="en-US" i="1" dirty="0" smtClean="0"/>
              <a:t>partitioned</a:t>
            </a:r>
            <a:endParaRPr lang="en-US" dirty="0" smtClean="0"/>
          </a:p>
          <a:p>
            <a:pPr lvl="1"/>
            <a:r>
              <a:rPr lang="en-US" sz="2000" dirty="0" smtClean="0"/>
              <a:t>Example (general)</a:t>
            </a:r>
          </a:p>
          <a:p>
            <a:r>
              <a:rPr lang="en-US" sz="2000" dirty="0" smtClean="0"/>
              <a:t>Spark:</a:t>
            </a:r>
          </a:p>
          <a:p>
            <a:pPr lvl="1"/>
            <a:r>
              <a:rPr lang="en-US" sz="2000" dirty="0" smtClean="0"/>
              <a:t>Introduction</a:t>
            </a:r>
          </a:p>
          <a:p>
            <a:pPr lvl="1"/>
            <a:r>
              <a:rPr lang="en-US" sz="2000" dirty="0" smtClean="0"/>
              <a:t>properties</a:t>
            </a:r>
          </a:p>
          <a:p>
            <a:pPr lvl="1"/>
            <a:r>
              <a:rPr lang="en-US" sz="2000" dirty="0" smtClean="0"/>
              <a:t>Examples &amp; </a:t>
            </a:r>
            <a:r>
              <a:rPr lang="en-US" sz="2000" dirty="0"/>
              <a:t>Evaluation</a:t>
            </a:r>
          </a:p>
          <a:p>
            <a:r>
              <a:rPr lang="en-US" sz="2000" dirty="0" smtClean="0"/>
              <a:t>Summary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749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Jobs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gradient descent</a:t>
            </a:r>
            <a:r>
              <a:rPr lang="en-US" dirty="0" smtClean="0"/>
              <a:t> (Logistic </a:t>
            </a:r>
            <a:r>
              <a:rPr lang="en-US" dirty="0" err="1" smtClean="0"/>
              <a:t>regration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PageRank</a:t>
            </a:r>
          </a:p>
          <a:p>
            <a:pPr lvl="1"/>
            <a:r>
              <a:rPr lang="en-US" dirty="0" smtClean="0"/>
              <a:t>K - Means</a:t>
            </a:r>
          </a:p>
          <a:p>
            <a:pPr lvl="1"/>
            <a:r>
              <a:rPr lang="en-US" dirty="0" smtClean="0"/>
              <a:t>ALS</a:t>
            </a:r>
          </a:p>
          <a:p>
            <a:pPr lvl="1"/>
            <a:r>
              <a:rPr lang="en-US" dirty="0" smtClean="0"/>
              <a:t>Log mining</a:t>
            </a:r>
          </a:p>
          <a:p>
            <a:pPr lvl="1"/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49" y="609600"/>
            <a:ext cx="333248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29" y="2160589"/>
            <a:ext cx="2543451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46" y="4624389"/>
            <a:ext cx="2654296" cy="1990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</a:t>
            </a:r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7" y="5032272"/>
            <a:ext cx="4411076" cy="1582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125731"/>
            <a:ext cx="2671868" cy="25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Analytics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Text </a:t>
            </a:r>
            <a:r>
              <a:rPr lang="en-US" dirty="0" smtClean="0"/>
              <a:t>Search</a:t>
            </a:r>
          </a:p>
          <a:p>
            <a:pPr lvl="1"/>
            <a:r>
              <a:rPr lang="en-US" dirty="0" err="1" smtClean="0"/>
              <a:t>Crowdsourced</a:t>
            </a:r>
            <a:r>
              <a:rPr lang="en-US" dirty="0" smtClean="0"/>
              <a:t> traffic estimation</a:t>
            </a:r>
          </a:p>
          <a:p>
            <a:pPr lvl="1"/>
            <a:r>
              <a:rPr lang="en-US" dirty="0"/>
              <a:t>Twitter Spam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More on </a:t>
            </a:r>
            <a:r>
              <a:rPr lang="en-US" b="1" dirty="0" smtClean="0"/>
              <a:t>Jacob’s </a:t>
            </a:r>
            <a:r>
              <a:rPr lang="en-US" dirty="0" smtClean="0"/>
              <a:t>presentation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31" y="2792989"/>
            <a:ext cx="4055771" cy="261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69" y="1072200"/>
            <a:ext cx="2108201" cy="14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operations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reduce</a:t>
            </a:r>
            <a:r>
              <a:rPr lang="en-US" dirty="0"/>
              <a:t>: Combines dataset elements using an </a:t>
            </a:r>
            <a:r>
              <a:rPr lang="en-US" dirty="0" smtClean="0"/>
              <a:t>associative function </a:t>
            </a:r>
            <a:r>
              <a:rPr lang="en-US" dirty="0"/>
              <a:t>to produce a result at the driver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u="sng" dirty="0" err="1"/>
              <a:t>foreach</a:t>
            </a:r>
            <a:r>
              <a:rPr lang="en-US" dirty="0"/>
              <a:t>: Passes each element through a user provided </a:t>
            </a:r>
            <a:r>
              <a:rPr lang="en-US" dirty="0" smtClean="0"/>
              <a:t>function</a:t>
            </a:r>
            <a:endParaRPr lang="en-US" u="sng" dirty="0" smtClean="0"/>
          </a:p>
          <a:p>
            <a:r>
              <a:rPr lang="en-US" u="sng" dirty="0" smtClean="0"/>
              <a:t>collect</a:t>
            </a:r>
            <a:r>
              <a:rPr lang="en-US" dirty="0"/>
              <a:t>: Sends all elements of the dataset to the </a:t>
            </a:r>
            <a:r>
              <a:rPr lang="en-US" dirty="0" smtClean="0"/>
              <a:t>driver program</a:t>
            </a:r>
            <a:r>
              <a:rPr lang="en-US" dirty="0"/>
              <a:t>. For example, an easy way to update an </a:t>
            </a:r>
            <a:r>
              <a:rPr lang="en-US" dirty="0" smtClean="0"/>
              <a:t>array in </a:t>
            </a:r>
            <a:r>
              <a:rPr lang="en-US" dirty="0"/>
              <a:t>parallel is to parallelize, map and collect the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48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6" y="2461213"/>
            <a:ext cx="7121557" cy="4396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</a:t>
            </a:r>
            <a:r>
              <a:rPr lang="en-US" dirty="0"/>
              <a:t>variables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446"/>
            <a:ext cx="8596668" cy="3880773"/>
          </a:xfrm>
        </p:spPr>
        <p:txBody>
          <a:bodyPr/>
          <a:lstStyle/>
          <a:p>
            <a:r>
              <a:rPr lang="en-US" dirty="0"/>
              <a:t>If a large </a:t>
            </a:r>
            <a:r>
              <a:rPr lang="en-US" u="sng" dirty="0"/>
              <a:t>read-only</a:t>
            </a:r>
            <a:r>
              <a:rPr lang="en-US" dirty="0"/>
              <a:t> piece of </a:t>
            </a:r>
            <a:r>
              <a:rPr lang="en-US" dirty="0" smtClean="0"/>
              <a:t>data (e.g</a:t>
            </a:r>
            <a:r>
              <a:rPr lang="en-US" dirty="0"/>
              <a:t>., a lookup table) is used in multiple parallel </a:t>
            </a:r>
            <a:r>
              <a:rPr lang="en-US" dirty="0" smtClean="0"/>
              <a:t>operations, it </a:t>
            </a:r>
            <a:r>
              <a:rPr lang="en-US" dirty="0"/>
              <a:t>is preferable to distribute it to the </a:t>
            </a:r>
            <a:r>
              <a:rPr lang="en-US" dirty="0" smtClean="0"/>
              <a:t>workers only </a:t>
            </a:r>
            <a:r>
              <a:rPr lang="en-US" dirty="0"/>
              <a:t>once instead of packaging it with every closure.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36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Accumulators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1961"/>
            <a:ext cx="8596668" cy="3880773"/>
          </a:xfrm>
        </p:spPr>
        <p:txBody>
          <a:bodyPr/>
          <a:lstStyle/>
          <a:p>
            <a:r>
              <a:rPr lang="en-US" dirty="0"/>
              <a:t>These are variables that workers </a:t>
            </a:r>
            <a:r>
              <a:rPr lang="en-US" dirty="0" smtClean="0"/>
              <a:t>can only </a:t>
            </a:r>
            <a:r>
              <a:rPr lang="en-US" dirty="0"/>
              <a:t>“add” to using an associative operation, and </a:t>
            </a:r>
            <a:r>
              <a:rPr lang="en-US" dirty="0" smtClean="0"/>
              <a:t>that only </a:t>
            </a:r>
            <a:r>
              <a:rPr lang="en-US" dirty="0"/>
              <a:t>the driver can read. They can be used to </a:t>
            </a:r>
            <a:r>
              <a:rPr lang="en-US" dirty="0" smtClean="0"/>
              <a:t>implement counters </a:t>
            </a:r>
            <a:r>
              <a:rPr lang="en-US" dirty="0"/>
              <a:t>as in </a:t>
            </a:r>
            <a:r>
              <a:rPr lang="en-US" dirty="0" err="1"/>
              <a:t>MapReduce</a:t>
            </a:r>
            <a:r>
              <a:rPr lang="en-US" dirty="0"/>
              <a:t> and to provide </a:t>
            </a:r>
            <a:r>
              <a:rPr lang="en-US" dirty="0" smtClean="0"/>
              <a:t>a more </a:t>
            </a:r>
            <a:r>
              <a:rPr lang="en-US" dirty="0"/>
              <a:t>imperative syntax for parallel sums.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3088863"/>
            <a:ext cx="6660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val</a:t>
            </a:r>
            <a:r>
              <a:rPr lang="en-US" dirty="0"/>
              <a:t> ac = </a:t>
            </a:r>
            <a:r>
              <a:rPr lang="en-US" dirty="0" err="1"/>
              <a:t>sc.accumulator</a:t>
            </a:r>
            <a:r>
              <a:rPr lang="en-US" dirty="0"/>
              <a:t>(0)</a:t>
            </a:r>
          </a:p>
          <a:p>
            <a:r>
              <a:rPr lang="en-US" dirty="0" err="1"/>
              <a:t>val</a:t>
            </a:r>
            <a:r>
              <a:rPr lang="en-US" dirty="0"/>
              <a:t> words = </a:t>
            </a:r>
            <a:r>
              <a:rPr lang="en-US" dirty="0" err="1"/>
              <a:t>sc.textFile</a:t>
            </a:r>
            <a:r>
              <a:rPr lang="en-US" dirty="0"/>
              <a:t>("</a:t>
            </a:r>
            <a:r>
              <a:rPr lang="en-US" dirty="0" err="1"/>
              <a:t>hdfs</a:t>
            </a:r>
            <a:r>
              <a:rPr lang="en-US" dirty="0"/>
              <a:t>://.../words").</a:t>
            </a:r>
            <a:r>
              <a:rPr lang="en-US" dirty="0" err="1"/>
              <a:t>flatMap</a:t>
            </a:r>
            <a:r>
              <a:rPr lang="en-US" dirty="0"/>
              <a:t>(_.split(" "))</a:t>
            </a:r>
          </a:p>
          <a:p>
            <a:r>
              <a:rPr lang="en-US" dirty="0" err="1"/>
              <a:t>words.foreach</a:t>
            </a:r>
            <a:r>
              <a:rPr lang="en-US" dirty="0"/>
              <a:t>(w =&gt; ac += 1 )</a:t>
            </a:r>
          </a:p>
          <a:p>
            <a:r>
              <a:rPr lang="en-US" dirty="0" err="1"/>
              <a:t>ac.value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396343" y="5196114"/>
            <a:ext cx="1059543" cy="493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600" y="4992914"/>
            <a:ext cx="1596571" cy="943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6386286" y="4717143"/>
            <a:ext cx="1320800" cy="58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595280" y="4826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3045074" y="4674101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6595280" y="5622157"/>
            <a:ext cx="1320800" cy="58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804274" y="57317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4904365" y="6198382"/>
            <a:ext cx="1320800" cy="58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113359" y="630802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worker</a:t>
            </a:r>
            <a:endParaRPr lang="th-TH" dirty="0"/>
          </a:p>
        </p:txBody>
      </p:sp>
      <p:cxnSp>
        <p:nvCxnSpPr>
          <p:cNvPr id="16" name="Straight Arrow Connector 15"/>
          <p:cNvCxnSpPr>
            <a:stCxn id="8" idx="1"/>
            <a:endCxn id="6" idx="3"/>
          </p:cNvCxnSpPr>
          <p:nvPr/>
        </p:nvCxnSpPr>
        <p:spPr>
          <a:xfrm flipH="1">
            <a:off x="4455886" y="5007429"/>
            <a:ext cx="1930400" cy="435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 flipV="1">
            <a:off x="4478389" y="5552496"/>
            <a:ext cx="2116891" cy="3599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4075587" y="5719765"/>
            <a:ext cx="1489178" cy="478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1 - </a:t>
            </a:r>
            <a:r>
              <a:rPr lang="en-US" dirty="0"/>
              <a:t>Logistic regression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904"/>
            <a:ext cx="8596668" cy="3880773"/>
          </a:xfrm>
        </p:spPr>
        <p:txBody>
          <a:bodyPr/>
          <a:lstStyle/>
          <a:p>
            <a:r>
              <a:rPr lang="en-US" dirty="0" smtClean="0"/>
              <a:t>Will the sniper hit </a:t>
            </a:r>
            <a:r>
              <a:rPr lang="en-US" dirty="0"/>
              <a:t>the </a:t>
            </a:r>
            <a:r>
              <a:rPr lang="en-US" dirty="0" smtClean="0"/>
              <a:t>target?</a:t>
            </a:r>
            <a:endParaRPr lang="th-TH" dirty="0"/>
          </a:p>
          <a:p>
            <a:endParaRPr lang="th-TH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9" name="TextBox 28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37" name="TextBox 36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38" name="TextBox 37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50" name="TextBox 49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6242736" y="2022112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 +(1) : sniper hit the target</a:t>
            </a:r>
          </a:p>
          <a:p>
            <a:r>
              <a:rPr lang="en-US" dirty="0"/>
              <a:t>y</a:t>
            </a:r>
            <a:r>
              <a:rPr lang="en-US" dirty="0" smtClean="0"/>
              <a:t>=0 : sniper miss the target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27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Example 1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46390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19671182">
            <a:off x="3960563" y="4750885"/>
            <a:ext cx="3800434" cy="1417512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33"/>
          <p:cNvSpPr/>
          <p:nvPr/>
        </p:nvSpPr>
        <p:spPr>
          <a:xfrm rot="19557220">
            <a:off x="2673350" y="3901608"/>
            <a:ext cx="3800434" cy="1565409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TextBox 34"/>
          <p:cNvSpPr txBox="1"/>
          <p:nvPr/>
        </p:nvSpPr>
        <p:spPr>
          <a:xfrm rot="19173572">
            <a:off x="6863266" y="2675326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Line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44" name="TextBox 43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p:sp>
        <p:nvSpPr>
          <p:cNvPr id="45" name="TextBox 44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31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463904"/>
            <a:ext cx="8596668" cy="3880773"/>
          </a:xfrm>
        </p:spPr>
        <p:txBody>
          <a:bodyPr/>
          <a:lstStyle/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63889" y="4602438"/>
            <a:ext cx="6443625" cy="209947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29598" y="4272491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Line</a:t>
            </a:r>
            <a:endParaRPr lang="th-TH" dirty="0"/>
          </a:p>
        </p:txBody>
      </p:sp>
      <p:sp>
        <p:nvSpPr>
          <p:cNvPr id="39" name="TextBox 38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47" name="TextBox 46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p:sp>
        <p:nvSpPr>
          <p:cNvPr id="35" name="TextBox 34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6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Example 1</a:t>
            </a:r>
            <a:endParaRPr lang="th-T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146390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63889" y="4602438"/>
            <a:ext cx="6443625" cy="209947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29598" y="4272491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Line</a:t>
            </a:r>
            <a:endParaRPr lang="th-TH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906079" y="4250245"/>
            <a:ext cx="0" cy="558971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96232" y="4125343"/>
            <a:ext cx="0" cy="558971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9971" y="3926903"/>
            <a:ext cx="0" cy="780508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9" idx="3"/>
          </p:cNvCxnSpPr>
          <p:nvPr/>
        </p:nvCxnSpPr>
        <p:spPr>
          <a:xfrm flipH="1">
            <a:off x="3849395" y="4806730"/>
            <a:ext cx="5016" cy="1044369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98268" y="4770390"/>
            <a:ext cx="9662" cy="737121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44570" y="4744818"/>
            <a:ext cx="25108" cy="189104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4425696" y="4770019"/>
            <a:ext cx="33089" cy="1296463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935975" y="4728457"/>
            <a:ext cx="17133" cy="702155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5" idx="3"/>
          </p:cNvCxnSpPr>
          <p:nvPr/>
        </p:nvCxnSpPr>
        <p:spPr>
          <a:xfrm>
            <a:off x="6166465" y="4649005"/>
            <a:ext cx="57354" cy="1224783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88961" y="4774444"/>
            <a:ext cx="34858" cy="616800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373511" y="4707411"/>
            <a:ext cx="11599" cy="950391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16742" y="4707411"/>
            <a:ext cx="6" cy="392555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65" idx="1"/>
          </p:cNvCxnSpPr>
          <p:nvPr/>
        </p:nvCxnSpPr>
        <p:spPr>
          <a:xfrm flipH="1">
            <a:off x="5859971" y="3582997"/>
            <a:ext cx="26136" cy="1066008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743859" y="4142893"/>
            <a:ext cx="33598" cy="627126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92" name="TextBox 91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98332" y="1031340"/>
                <a:ext cx="4303037" cy="1545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For each point: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𝑑𝑜𝑡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th-TH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332" y="1031340"/>
                <a:ext cx="4303037" cy="1545680"/>
              </a:xfrm>
              <a:prstGeom prst="rect">
                <a:avLst/>
              </a:prstGeom>
              <a:blipFill rotWithShape="0">
                <a:blip r:embed="rId2"/>
                <a:stretch>
                  <a:fillRect l="-1275" t="-236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77" y="172844"/>
            <a:ext cx="2771775" cy="8477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62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677334" y="1463904"/>
            <a:ext cx="8596668" cy="3880773"/>
          </a:xfrm>
        </p:spPr>
        <p:txBody>
          <a:bodyPr/>
          <a:lstStyle/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58" name="TextBox 57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59" name="TextBox 58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60" name="TextBox 59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64" name="TextBox 63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061029" y="3313870"/>
            <a:ext cx="6368569" cy="2613333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429598" y="4272491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Line</a:t>
            </a:r>
            <a:endParaRPr lang="th-TH" dirty="0"/>
          </a:p>
        </p:txBody>
      </p:sp>
      <p:sp>
        <p:nvSpPr>
          <p:cNvPr id="68" name="TextBox 67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76" name="TextBox 75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840090" y="1759766"/>
                <a:ext cx="251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  <a:p>
                <a:endParaRPr lang="th-TH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90" y="1759766"/>
                <a:ext cx="251383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1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Talk About Strings in JAVA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65209" y="1930400"/>
            <a:ext cx="397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a = </a:t>
            </a:r>
            <a:r>
              <a:rPr lang="en-US" dirty="0" smtClean="0"/>
              <a:t>“</a:t>
            </a:r>
            <a:r>
              <a:rPr lang="en-US" dirty="0" err="1" smtClean="0"/>
              <a:t>We_Love_This_Seminar</a:t>
            </a:r>
            <a:r>
              <a:rPr lang="en-US" dirty="0" smtClean="0"/>
              <a:t>”;</a:t>
            </a:r>
            <a:endParaRPr lang="en-US" dirty="0"/>
          </a:p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65209" y="2765380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</a:t>
            </a: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err="1" smtClean="0"/>
              <a:t>a.split</a:t>
            </a:r>
            <a:r>
              <a:rPr lang="en-US" dirty="0" smtClean="0"/>
              <a:t>(“_”)[1];</a:t>
            </a:r>
            <a:endParaRPr lang="en-US" dirty="0"/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65209" y="3600360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b.concat</a:t>
            </a:r>
            <a:r>
              <a:rPr lang="en-US" dirty="0" smtClean="0"/>
              <a:t>(“_Summer”);</a:t>
            </a:r>
            <a:endParaRPr lang="en-US" dirty="0"/>
          </a:p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65209" y="5733955"/>
            <a:ext cx="204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</a:t>
            </a:r>
            <a:r>
              <a:rPr lang="en-US" dirty="0" err="1" smtClean="0"/>
              <a:t>c.length</a:t>
            </a:r>
            <a:r>
              <a:rPr lang="en-US" dirty="0" smtClean="0"/>
              <a:t>();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5808369" y="1631561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930719" y="1796368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</a:t>
            </a:r>
            <a:r>
              <a:rPr lang="en-US" sz="1400" dirty="0" err="1"/>
              <a:t>We_Love_This_Seminar</a:t>
            </a:r>
            <a:r>
              <a:rPr lang="en-US" sz="1400" dirty="0"/>
              <a:t>”</a:t>
            </a:r>
            <a:endParaRPr lang="th-TH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2001" y="1745734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5808369" y="2583029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930719" y="2747836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“Love”</a:t>
            </a:r>
            <a:endParaRPr lang="th-TH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2001" y="2697202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5782613" y="3534497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5904963" y="3699304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Love_Summer</a:t>
            </a:r>
            <a:r>
              <a:rPr lang="en-US" sz="1400" dirty="0" smtClean="0"/>
              <a:t>”</a:t>
            </a:r>
            <a:endParaRPr lang="th-TH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6245" y="3648670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20" name="Rectangle 19"/>
          <p:cNvSpPr/>
          <p:nvPr/>
        </p:nvSpPr>
        <p:spPr>
          <a:xfrm>
            <a:off x="2805447" y="5618723"/>
            <a:ext cx="65896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2927797" y="5783530"/>
            <a:ext cx="394951" cy="31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</a:t>
            </a:r>
            <a:endParaRPr lang="th-TH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5209" y="4377724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c.toUpperCase</a:t>
            </a:r>
            <a:r>
              <a:rPr lang="en-US" dirty="0" smtClean="0"/>
              <a:t>()</a:t>
            </a:r>
            <a:endParaRPr lang="en-US" dirty="0"/>
          </a:p>
          <a:p>
            <a:endParaRPr lang="th-TH" dirty="0"/>
          </a:p>
        </p:txBody>
      </p:sp>
      <p:sp>
        <p:nvSpPr>
          <p:cNvPr id="31" name="Rectangle 30"/>
          <p:cNvSpPr/>
          <p:nvPr/>
        </p:nvSpPr>
        <p:spPr>
          <a:xfrm>
            <a:off x="5782613" y="4485965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5904963" y="4650772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“LOVE_SUMMER”</a:t>
            </a:r>
            <a:endParaRPr lang="th-TH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96245" y="4600138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55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463904"/>
            <a:ext cx="8596668" cy="3880773"/>
          </a:xfrm>
        </p:spPr>
        <p:txBody>
          <a:bodyPr/>
          <a:lstStyle/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88228" y="3178629"/>
            <a:ext cx="5325258" cy="3564117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29598" y="4272491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Line</a:t>
            </a:r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p:sp>
        <p:nvSpPr>
          <p:cNvPr id="37" name="TextBox 36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24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th-TH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677334" y="1449872"/>
            <a:ext cx="8596668" cy="3880773"/>
          </a:xfrm>
        </p:spPr>
        <p:txBody>
          <a:bodyPr/>
          <a:lstStyle/>
          <a:p>
            <a:r>
              <a:rPr lang="en-US" dirty="0" smtClean="0"/>
              <a:t>Logistic </a:t>
            </a:r>
            <a:r>
              <a:rPr lang="en-US" dirty="0"/>
              <a:t>regression</a:t>
            </a:r>
            <a:endParaRPr lang="th-TH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985935" y="2411204"/>
            <a:ext cx="29029" cy="387531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998816" y="6284841"/>
            <a:ext cx="3997070" cy="11694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14608" y="528463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7767" y="452973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2741" y="3985169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8679" y="5531362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5578" y="3926903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2640" y="4684314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4629" y="6402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Range(m)</a:t>
            </a:r>
            <a:endParaRPr lang="th-TH" dirty="0"/>
          </a:p>
        </p:txBody>
      </p:sp>
      <p:sp>
        <p:nvSpPr>
          <p:cNvPr id="49" name="TextBox 48"/>
          <p:cNvSpPr txBox="1"/>
          <p:nvPr/>
        </p:nvSpPr>
        <p:spPr>
          <a:xfrm>
            <a:off x="2669823" y="548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50" name="TextBox 49"/>
          <p:cNvSpPr txBox="1"/>
          <p:nvPr/>
        </p:nvSpPr>
        <p:spPr>
          <a:xfrm>
            <a:off x="2674369" y="49153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2681257" y="440068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2690683" y="3857077"/>
            <a:ext cx="2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5698332" y="3313870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6649" y="3669916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0138" y="63734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6187048" y="637639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5577526" y="3945021"/>
            <a:ext cx="386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+</a:t>
            </a:r>
            <a:endParaRPr lang="th-TH" sz="30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2669823" y="2806944"/>
            <a:ext cx="5443663" cy="433408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955457" y="2933700"/>
            <a:ext cx="4951288" cy="3924301"/>
          </a:xfrm>
          <a:prstGeom prst="line">
            <a:avLst/>
          </a:prstGeom>
          <a:ln w="190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29598" y="4272491"/>
            <a:ext cx="18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Line</a:t>
            </a:r>
            <a:endParaRPr lang="th-TH" dirty="0"/>
          </a:p>
        </p:txBody>
      </p:sp>
      <p:sp>
        <p:nvSpPr>
          <p:cNvPr id="61" name="TextBox 60"/>
          <p:cNvSpPr txBox="1"/>
          <p:nvPr/>
        </p:nvSpPr>
        <p:spPr>
          <a:xfrm>
            <a:off x="5859971" y="44643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64354" y="4961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79138" y="52607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6799" y="55881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79138" y="58295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08777" y="59272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2728" y="5430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08767" y="611574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th-TH" dirty="0"/>
          </a:p>
        </p:txBody>
      </p:sp>
      <p:sp>
        <p:nvSpPr>
          <p:cNvPr id="69" name="TextBox 68"/>
          <p:cNvSpPr txBox="1"/>
          <p:nvPr/>
        </p:nvSpPr>
        <p:spPr>
          <a:xfrm>
            <a:off x="2788228" y="211936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th-TH" dirty="0"/>
          </a:p>
        </p:txBody>
      </p:sp>
      <p:sp>
        <p:nvSpPr>
          <p:cNvPr id="35" name="TextBox 34"/>
          <p:cNvSpPr txBox="1"/>
          <p:nvPr/>
        </p:nvSpPr>
        <p:spPr>
          <a:xfrm>
            <a:off x="3094882" y="1883613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of</a:t>
            </a:r>
          </a:p>
          <a:p>
            <a:r>
              <a:rPr lang="en-US" dirty="0" smtClean="0"/>
              <a:t>experience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 implementation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78" y="1539194"/>
            <a:ext cx="5448300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925152"/>
            <a:ext cx="638095" cy="112381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>
            <a:off x="1315429" y="3487057"/>
            <a:ext cx="5614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2852" y="5310284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Map: &lt;point, f(p)&gt;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975668" y="3815919"/>
            <a:ext cx="12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Reduce: +</a:t>
            </a:r>
            <a:endParaRPr lang="th-T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151" y="2890676"/>
            <a:ext cx="628571" cy="10476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334702" y="3487055"/>
            <a:ext cx="5614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9922002">
            <a:off x="-3455812" y="2347587"/>
            <a:ext cx="12283725" cy="6844247"/>
          </a:xfrm>
          <a:prstGeom prst="arc">
            <a:avLst/>
          </a:prstGeom>
          <a:ln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7334" y="5701497"/>
                <a:ext cx="4329455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𝑑𝑜𝑡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endParaRPr lang="th-TH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701497"/>
                <a:ext cx="4329455" cy="9916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4396" y="4048962"/>
            <a:ext cx="138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points</a:t>
            </a:r>
          </a:p>
          <a:p>
            <a:r>
              <a:rPr lang="en-US" dirty="0" smtClean="0"/>
              <a:t>&amp; vector</a:t>
            </a:r>
          </a:p>
          <a:p>
            <a:r>
              <a:rPr lang="en-US" dirty="0" smtClean="0"/>
              <a:t>from disk</a:t>
            </a:r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7583653" y="3888343"/>
            <a:ext cx="272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new vector to disk</a:t>
            </a:r>
            <a:endParaRPr lang="th-TH" dirty="0"/>
          </a:p>
        </p:txBody>
      </p:sp>
      <p:cxnSp>
        <p:nvCxnSpPr>
          <p:cNvPr id="19" name="Straight Arrow Connector 18"/>
          <p:cNvCxnSpPr>
            <a:stCxn id="20" idx="0"/>
          </p:cNvCxnSpPr>
          <p:nvPr/>
        </p:nvCxnSpPr>
        <p:spPr>
          <a:xfrm flipH="1" flipV="1">
            <a:off x="6896100" y="3815919"/>
            <a:ext cx="57421" cy="1735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96606" y="5551007"/>
                <a:ext cx="251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  <a:p>
                <a:endParaRPr lang="th-TH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606" y="5551007"/>
                <a:ext cx="251383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Reduce implementation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930400"/>
            <a:ext cx="7500362" cy="35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8" y="1131888"/>
            <a:ext cx="6484702" cy="68248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implementation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0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/>
              <a:t>implementation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1473200"/>
            <a:ext cx="85966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			</a:t>
            </a:r>
            <a:r>
              <a:rPr lang="en-US" b="1" dirty="0" smtClean="0"/>
              <a:t>// </a:t>
            </a:r>
            <a:r>
              <a:rPr lang="en-US" b="1" dirty="0"/>
              <a:t>Read points from a text file and cache them</a:t>
            </a:r>
          </a:p>
          <a:p>
            <a:r>
              <a:rPr lang="en-US" dirty="0" err="1"/>
              <a:t>val</a:t>
            </a:r>
            <a:r>
              <a:rPr lang="en-US" dirty="0"/>
              <a:t> points = </a:t>
            </a:r>
            <a:r>
              <a:rPr lang="en-US" dirty="0" err="1"/>
              <a:t>spark.textFile</a:t>
            </a:r>
            <a:r>
              <a:rPr lang="en-US" dirty="0"/>
              <a:t>(...).map(</a:t>
            </a:r>
            <a:r>
              <a:rPr lang="en-US" dirty="0" err="1"/>
              <a:t>parsePoint</a:t>
            </a:r>
            <a:r>
              <a:rPr lang="en-US" dirty="0"/>
              <a:t>).cache()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// </a:t>
            </a:r>
            <a:r>
              <a:rPr lang="en-US" b="1" dirty="0"/>
              <a:t>Initialize w to random D-dimensional vector</a:t>
            </a:r>
          </a:p>
          <a:p>
            <a:r>
              <a:rPr lang="en-US" dirty="0" err="1"/>
              <a:t>var</a:t>
            </a:r>
            <a:r>
              <a:rPr lang="en-US" dirty="0"/>
              <a:t> w = </a:t>
            </a:r>
            <a:r>
              <a:rPr lang="en-US" dirty="0" err="1"/>
              <a:t>Vector.random</a:t>
            </a:r>
            <a:r>
              <a:rPr lang="en-US" dirty="0"/>
              <a:t>(D)</a:t>
            </a:r>
          </a:p>
          <a:p>
            <a:endParaRPr lang="en-US" dirty="0"/>
          </a:p>
          <a:p>
            <a:r>
              <a:rPr lang="en-US" dirty="0" smtClean="0"/>
              <a:t>							</a:t>
            </a:r>
            <a:r>
              <a:rPr lang="en-US" b="1" dirty="0" smtClean="0"/>
              <a:t>// </a:t>
            </a:r>
            <a:r>
              <a:rPr lang="en-US" b="1" dirty="0"/>
              <a:t>Run multiple iterations to update w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&lt;- 1 to ITERATIONS)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grad = </a:t>
            </a:r>
            <a:r>
              <a:rPr lang="en-US" dirty="0" err="1"/>
              <a:t>spark.accumulator</a:t>
            </a:r>
            <a:r>
              <a:rPr lang="en-US" dirty="0"/>
              <a:t>(new Vector(D))</a:t>
            </a:r>
          </a:p>
          <a:p>
            <a:r>
              <a:rPr lang="en-US" dirty="0" smtClean="0"/>
              <a:t>	for </a:t>
            </a:r>
            <a:r>
              <a:rPr lang="en-US" dirty="0"/>
              <a:t>(p &lt;- points) { </a:t>
            </a:r>
            <a:r>
              <a:rPr lang="en-US" dirty="0" smtClean="0"/>
              <a:t>		</a:t>
            </a:r>
            <a:r>
              <a:rPr lang="en-US" b="1" dirty="0" smtClean="0"/>
              <a:t>// </a:t>
            </a:r>
            <a:r>
              <a:rPr lang="en-US" b="1" dirty="0"/>
              <a:t>Runs in parallel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/>
              <a:t>s = (1/(1+exp(-</a:t>
            </a:r>
            <a:r>
              <a:rPr lang="en-US" dirty="0" err="1"/>
              <a:t>p.y</a:t>
            </a:r>
            <a:r>
              <a:rPr lang="en-US" dirty="0"/>
              <a:t>*(w dot </a:t>
            </a:r>
            <a:r>
              <a:rPr lang="en-US" dirty="0" err="1"/>
              <a:t>p.x</a:t>
            </a:r>
            <a:r>
              <a:rPr lang="en-US" dirty="0"/>
              <a:t>)))-1)*</a:t>
            </a:r>
            <a:r>
              <a:rPr lang="en-US" dirty="0" err="1"/>
              <a:t>p.y</a:t>
            </a:r>
            <a:endParaRPr lang="en-US" dirty="0"/>
          </a:p>
          <a:p>
            <a:r>
              <a:rPr lang="en-US" dirty="0" smtClean="0"/>
              <a:t>		grad </a:t>
            </a:r>
            <a:r>
              <a:rPr lang="en-US" dirty="0"/>
              <a:t>+= s * </a:t>
            </a:r>
            <a:r>
              <a:rPr lang="en-US" dirty="0" err="1"/>
              <a:t>p.x</a:t>
            </a:r>
            <a:endParaRPr lang="en-US" dirty="0"/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en-US" dirty="0" smtClean="0"/>
              <a:t>	w </a:t>
            </a:r>
            <a:r>
              <a:rPr lang="en-US" dirty="0"/>
              <a:t>-= </a:t>
            </a:r>
            <a:r>
              <a:rPr lang="en-US" dirty="0" err="1"/>
              <a:t>grad.value</a:t>
            </a:r>
            <a:endParaRPr lang="en-US" dirty="0"/>
          </a:p>
          <a:p>
            <a:r>
              <a:rPr lang="en-US" dirty="0"/>
              <a:t>}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6211669"/>
            <a:ext cx="492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Reminder</a:t>
            </a:r>
            <a:r>
              <a:rPr lang="en-US" dirty="0" smtClean="0"/>
              <a:t>: Map </a:t>
            </a:r>
            <a:r>
              <a:rPr lang="en-US" dirty="0"/>
              <a:t>(f: T -&gt; U ) : RDD[T] -&gt; RDD[U]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8" y="1092199"/>
            <a:ext cx="8790809" cy="4024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192418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of the </a:t>
            </a:r>
            <a:r>
              <a:rPr lang="en-US" dirty="0"/>
              <a:t>logistic </a:t>
            </a:r>
            <a:r>
              <a:rPr lang="en-US" dirty="0" smtClean="0"/>
              <a:t>regression using 29 GB dataset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57828" y="5637950"/>
            <a:ext cx="8235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Hadoop</a:t>
            </a:r>
            <a:r>
              <a:rPr lang="en-US" dirty="0"/>
              <a:t>, each iteration takes 127s, because it runs as an </a:t>
            </a:r>
            <a:r>
              <a:rPr lang="en-US" dirty="0" smtClean="0"/>
              <a:t>independent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job. With </a:t>
            </a:r>
            <a:r>
              <a:rPr lang="en-US" dirty="0"/>
              <a:t>Spark, the first iteration takes 174s but each iterations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only </a:t>
            </a:r>
            <a:r>
              <a:rPr lang="en-US" dirty="0" smtClean="0"/>
              <a:t>6s, each </a:t>
            </a:r>
            <a:r>
              <a:rPr lang="en-US" dirty="0"/>
              <a:t>because they reuse cached </a:t>
            </a:r>
            <a:r>
              <a:rPr lang="en-US" dirty="0" smtClean="0"/>
              <a:t>data. This </a:t>
            </a:r>
            <a:r>
              <a:rPr lang="en-US" dirty="0"/>
              <a:t>allows the job to </a:t>
            </a:r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/>
              <a:t>up to 10x faster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12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2 - </a:t>
            </a:r>
            <a:r>
              <a:rPr lang="en-US" dirty="0"/>
              <a:t>Text Search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7189"/>
            <a:ext cx="8596668" cy="3880773"/>
          </a:xfrm>
        </p:spPr>
        <p:txBody>
          <a:bodyPr/>
          <a:lstStyle/>
          <a:p>
            <a:r>
              <a:rPr lang="en-US" dirty="0" smtClean="0"/>
              <a:t>How much linker errors and how much compiler errors do we have?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911600" y="485140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Compiling logs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911600" y="2581406"/>
            <a:ext cx="1574800" cy="2247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4102100" y="27940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0529" y="29718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89400" y="31369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400" y="33020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77829" y="34798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6700" y="36449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6700" y="38100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5129" y="39878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64000" y="4152900"/>
            <a:ext cx="1117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549900" y="635000"/>
            <a:ext cx="0" cy="607060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00" y="26566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Spark: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5586889" y="265668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: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 rot="20348628">
            <a:off x="2394942" y="2418968"/>
            <a:ext cx="61309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1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Board</a:t>
            </a:r>
            <a:endParaRPr lang="en-US" sz="1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9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2 - code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file = </a:t>
            </a:r>
            <a:r>
              <a:rPr lang="en-US" dirty="0" err="1"/>
              <a:t>spark.textFile</a:t>
            </a:r>
            <a:r>
              <a:rPr lang="en-US" dirty="0"/>
              <a:t>("</a:t>
            </a:r>
            <a:r>
              <a:rPr lang="en-US" dirty="0" err="1"/>
              <a:t>hdfs</a:t>
            </a:r>
            <a:r>
              <a:rPr lang="en-US" dirty="0"/>
              <a:t>://...")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errs = </a:t>
            </a:r>
            <a:r>
              <a:rPr lang="en-US" dirty="0" err="1"/>
              <a:t>file.filter</a:t>
            </a:r>
            <a:r>
              <a:rPr lang="en-US" dirty="0"/>
              <a:t>(_.contains("ERROR"))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cachedErrs</a:t>
            </a:r>
            <a:r>
              <a:rPr lang="en-US" dirty="0"/>
              <a:t> = </a:t>
            </a:r>
            <a:r>
              <a:rPr lang="en-US" dirty="0" err="1"/>
              <a:t>errs.cache</a:t>
            </a:r>
            <a:r>
              <a:rPr lang="en-US" dirty="0"/>
              <a:t>()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linkerErrors</a:t>
            </a:r>
            <a:r>
              <a:rPr lang="en-US" dirty="0"/>
              <a:t> = </a:t>
            </a:r>
            <a:r>
              <a:rPr lang="en-US" dirty="0" err="1"/>
              <a:t>cachedErrs.filter</a:t>
            </a:r>
            <a:r>
              <a:rPr lang="en-US" dirty="0"/>
              <a:t>(_.</a:t>
            </a:r>
            <a:r>
              <a:rPr lang="en-US" dirty="0" err="1" smtClean="0"/>
              <a:t>startswith</a:t>
            </a:r>
            <a:r>
              <a:rPr lang="en-US" dirty="0"/>
              <a:t>("Linker"))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ones1 = </a:t>
            </a:r>
            <a:r>
              <a:rPr lang="en-US" dirty="0" err="1"/>
              <a:t>linkerErrors.map</a:t>
            </a:r>
            <a:r>
              <a:rPr lang="en-US" dirty="0"/>
              <a:t>(_ =&gt; 1)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count1 = </a:t>
            </a:r>
            <a:r>
              <a:rPr lang="en-US" dirty="0" err="1"/>
              <a:t>ones.reduce</a:t>
            </a:r>
            <a:r>
              <a:rPr lang="en-US" dirty="0"/>
              <a:t>(_+_)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compilerErrors</a:t>
            </a:r>
            <a:r>
              <a:rPr lang="en-US" dirty="0"/>
              <a:t> = </a:t>
            </a:r>
            <a:r>
              <a:rPr lang="en-US" dirty="0" err="1"/>
              <a:t>cachedErrs.filter</a:t>
            </a:r>
            <a:r>
              <a:rPr lang="en-US" dirty="0"/>
              <a:t>(_.</a:t>
            </a:r>
            <a:r>
              <a:rPr lang="en-US" dirty="0" err="1" smtClean="0"/>
              <a:t>startswith</a:t>
            </a:r>
            <a:r>
              <a:rPr lang="en-US" dirty="0"/>
              <a:t>("Compiler"))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ones2 = </a:t>
            </a:r>
            <a:r>
              <a:rPr lang="en-US" dirty="0" err="1"/>
              <a:t>compilerErrors.map</a:t>
            </a:r>
            <a:r>
              <a:rPr lang="en-US" dirty="0"/>
              <a:t>(_ =&gt; 1)</a:t>
            </a:r>
          </a:p>
          <a:p>
            <a:pPr marL="0" indent="0">
              <a:buNone/>
            </a:pPr>
            <a:r>
              <a:rPr lang="en-US" dirty="0" err="1"/>
              <a:t>val</a:t>
            </a:r>
            <a:r>
              <a:rPr lang="en-US" dirty="0"/>
              <a:t> count2 = </a:t>
            </a:r>
            <a:r>
              <a:rPr lang="en-US" dirty="0" err="1"/>
              <a:t>ones.reduce</a:t>
            </a:r>
            <a:r>
              <a:rPr lang="en-US" dirty="0"/>
              <a:t>(_+_)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Lets Talk About Strings in JAVA</a:t>
            </a:r>
            <a:endParaRPr lang="th-TH" dirty="0"/>
          </a:p>
        </p:txBody>
      </p:sp>
      <p:sp>
        <p:nvSpPr>
          <p:cNvPr id="50" name="TextBox 49"/>
          <p:cNvSpPr txBox="1"/>
          <p:nvPr/>
        </p:nvSpPr>
        <p:spPr>
          <a:xfrm>
            <a:off x="265209" y="1930400"/>
            <a:ext cx="397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a = </a:t>
            </a:r>
            <a:r>
              <a:rPr lang="en-US" dirty="0" smtClean="0"/>
              <a:t>“</a:t>
            </a:r>
            <a:r>
              <a:rPr lang="en-US" dirty="0" err="1" smtClean="0"/>
              <a:t>We_Love_This_Seminar</a:t>
            </a:r>
            <a:r>
              <a:rPr lang="en-US" dirty="0" smtClean="0"/>
              <a:t>”;</a:t>
            </a:r>
            <a:endParaRPr lang="en-US" dirty="0"/>
          </a:p>
          <a:p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265209" y="2765380"/>
            <a:ext cx="280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</a:t>
            </a:r>
            <a:r>
              <a:rPr lang="en-US" dirty="0" smtClean="0"/>
              <a:t>b </a:t>
            </a:r>
            <a:r>
              <a:rPr lang="en-US" dirty="0"/>
              <a:t>= </a:t>
            </a:r>
            <a:r>
              <a:rPr lang="en-US" dirty="0" err="1" smtClean="0"/>
              <a:t>a.split</a:t>
            </a:r>
            <a:r>
              <a:rPr lang="en-US" dirty="0" smtClean="0"/>
              <a:t>(“_”)[1];</a:t>
            </a:r>
            <a:endParaRPr lang="en-US" dirty="0"/>
          </a:p>
          <a:p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265209" y="3600360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c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b.concat</a:t>
            </a:r>
            <a:r>
              <a:rPr lang="en-US" dirty="0" smtClean="0"/>
              <a:t>(“_Summer”);</a:t>
            </a:r>
            <a:endParaRPr lang="en-US" dirty="0"/>
          </a:p>
          <a:p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265209" y="5733955"/>
            <a:ext cx="204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</a:t>
            </a:r>
            <a:r>
              <a:rPr lang="en-US" dirty="0" err="1" smtClean="0"/>
              <a:t>c.length</a:t>
            </a:r>
            <a:r>
              <a:rPr lang="en-US" dirty="0" smtClean="0"/>
              <a:t>();</a:t>
            </a:r>
            <a:endParaRPr lang="th-TH" dirty="0"/>
          </a:p>
        </p:txBody>
      </p:sp>
      <p:sp>
        <p:nvSpPr>
          <p:cNvPr id="54" name="Rectangle 53"/>
          <p:cNvSpPr/>
          <p:nvPr/>
        </p:nvSpPr>
        <p:spPr>
          <a:xfrm>
            <a:off x="5808369" y="1631561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TextBox 54"/>
          <p:cNvSpPr txBox="1"/>
          <p:nvPr/>
        </p:nvSpPr>
        <p:spPr>
          <a:xfrm>
            <a:off x="5930719" y="1796368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</a:t>
            </a:r>
            <a:r>
              <a:rPr lang="en-US" sz="1400" dirty="0" err="1"/>
              <a:t>We_Love_This_Seminar</a:t>
            </a:r>
            <a:r>
              <a:rPr lang="en-US" sz="1400" dirty="0"/>
              <a:t>”</a:t>
            </a:r>
            <a:endParaRPr lang="th-TH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422001" y="1745734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57" name="Rectangle 56"/>
          <p:cNvSpPr/>
          <p:nvPr/>
        </p:nvSpPr>
        <p:spPr>
          <a:xfrm>
            <a:off x="5808369" y="2583029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TextBox 57"/>
          <p:cNvSpPr txBox="1"/>
          <p:nvPr/>
        </p:nvSpPr>
        <p:spPr>
          <a:xfrm>
            <a:off x="5930719" y="2747836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“Love”</a:t>
            </a:r>
            <a:endParaRPr lang="th-TH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422001" y="2697202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60" name="Rectangle 59"/>
          <p:cNvSpPr/>
          <p:nvPr/>
        </p:nvSpPr>
        <p:spPr>
          <a:xfrm>
            <a:off x="5782613" y="3534497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TextBox 60"/>
          <p:cNvSpPr txBox="1"/>
          <p:nvPr/>
        </p:nvSpPr>
        <p:spPr>
          <a:xfrm>
            <a:off x="5904963" y="3699304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Love_Summer</a:t>
            </a:r>
            <a:r>
              <a:rPr lang="en-US" sz="1400" dirty="0" smtClean="0"/>
              <a:t>”</a:t>
            </a:r>
            <a:endParaRPr lang="th-TH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396245" y="3648670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63" name="Rectangle 62"/>
          <p:cNvSpPr/>
          <p:nvPr/>
        </p:nvSpPr>
        <p:spPr>
          <a:xfrm>
            <a:off x="2805447" y="5618723"/>
            <a:ext cx="65896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TextBox 63"/>
          <p:cNvSpPr txBox="1"/>
          <p:nvPr/>
        </p:nvSpPr>
        <p:spPr>
          <a:xfrm>
            <a:off x="2927797" y="5783530"/>
            <a:ext cx="394951" cy="31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</a:t>
            </a:r>
            <a:endParaRPr lang="th-TH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265209" y="4377724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c.toUpperCase</a:t>
            </a:r>
            <a:r>
              <a:rPr lang="en-US" dirty="0" smtClean="0"/>
              <a:t>()</a:t>
            </a:r>
            <a:endParaRPr lang="en-US" dirty="0"/>
          </a:p>
          <a:p>
            <a:endParaRPr lang="th-TH" dirty="0"/>
          </a:p>
        </p:txBody>
      </p:sp>
      <p:sp>
        <p:nvSpPr>
          <p:cNvPr id="66" name="Rectangle 65"/>
          <p:cNvSpPr/>
          <p:nvPr/>
        </p:nvSpPr>
        <p:spPr>
          <a:xfrm>
            <a:off x="5782613" y="4485965"/>
            <a:ext cx="2421229" cy="6463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TextBox 66"/>
          <p:cNvSpPr txBox="1"/>
          <p:nvPr/>
        </p:nvSpPr>
        <p:spPr>
          <a:xfrm>
            <a:off x="5904963" y="4650772"/>
            <a:ext cx="229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“LOVE_SUMMER”</a:t>
            </a:r>
            <a:endParaRPr lang="th-TH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396245" y="4600138"/>
            <a:ext cx="41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th-TH" dirty="0"/>
          </a:p>
        </p:txBody>
      </p:sp>
      <p:sp>
        <p:nvSpPr>
          <p:cNvPr id="69" name="Rectangle 68"/>
          <p:cNvSpPr/>
          <p:nvPr/>
        </p:nvSpPr>
        <p:spPr>
          <a:xfrm>
            <a:off x="141668" y="1468192"/>
            <a:ext cx="8281115" cy="38250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TextBox 69"/>
          <p:cNvSpPr txBox="1"/>
          <p:nvPr/>
        </p:nvSpPr>
        <p:spPr>
          <a:xfrm>
            <a:off x="8457551" y="1422568"/>
            <a:ext cx="3283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Properties:</a:t>
            </a:r>
          </a:p>
          <a:p>
            <a:endParaRPr lang="en-US" b="1" dirty="0" smtClean="0"/>
          </a:p>
          <a:p>
            <a:r>
              <a:rPr lang="en-US" b="1" dirty="0" smtClean="0"/>
              <a:t>How do we “make” Strings?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By </a:t>
            </a:r>
            <a:r>
              <a:rPr lang="en-US" b="1" dirty="0"/>
              <a:t>creating </a:t>
            </a:r>
            <a:r>
              <a:rPr lang="en-US" b="1" dirty="0" smtClean="0"/>
              <a:t>one explicitly on a constant String. 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By “transformation” on a existing String.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b="1" dirty="0" smtClean="0"/>
              <a:t>Immutable (Read-Only)</a:t>
            </a:r>
          </a:p>
          <a:p>
            <a:endParaRPr lang="en-US" b="1" dirty="0"/>
          </a:p>
          <a:p>
            <a:r>
              <a:rPr lang="en-US" b="1" dirty="0" smtClean="0"/>
              <a:t>Can be recover?</a:t>
            </a:r>
          </a:p>
          <a:p>
            <a:endParaRPr 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854653" y="5641795"/>
            <a:ext cx="328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can make “actions” on Strings</a:t>
            </a:r>
            <a:endParaRPr lang="th-TH" b="1" dirty="0"/>
          </a:p>
        </p:txBody>
      </p:sp>
      <p:sp>
        <p:nvSpPr>
          <p:cNvPr id="72" name="Rectangle 71"/>
          <p:cNvSpPr/>
          <p:nvPr/>
        </p:nvSpPr>
        <p:spPr>
          <a:xfrm>
            <a:off x="141668" y="5438015"/>
            <a:ext cx="3513785" cy="10271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0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3 – </a:t>
            </a:r>
            <a:br>
              <a:rPr lang="en-US" dirty="0" smtClean="0"/>
            </a:br>
            <a:r>
              <a:rPr lang="en-US" dirty="0" smtClean="0"/>
              <a:t>PageRank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344282" y="1660485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1/4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4266" y="3466459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1/4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5846" y="6522977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1/4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153" y="3577844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1/4</a:t>
            </a:r>
            <a:endParaRPr lang="th-TH" sz="24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7004" y="2122150"/>
            <a:ext cx="5990823" cy="4423893"/>
            <a:chOff x="2687004" y="2122150"/>
            <a:chExt cx="5990823" cy="4423893"/>
          </a:xfrm>
        </p:grpSpPr>
        <p:sp>
          <p:nvSpPr>
            <p:cNvPr id="10" name="Oval 9"/>
            <p:cNvSpPr/>
            <p:nvPr/>
          </p:nvSpPr>
          <p:spPr>
            <a:xfrm>
              <a:off x="4880705" y="2122150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7364182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2687004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4880704" y="5374065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194349" y="3036551"/>
              <a:ext cx="1352283" cy="9229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593334" y="3498043"/>
              <a:ext cx="15028" cy="17407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156268" y="4536939"/>
              <a:ext cx="3094150" cy="3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3951278" y="4955503"/>
              <a:ext cx="903133" cy="74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220643" y="5017035"/>
              <a:ext cx="1143539" cy="8228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82421" y="2506301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th-TH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0543" y="43684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th-TH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07366" y="5809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th-TH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98664" y="43823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th-TH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524394" y="3161046"/>
              <a:ext cx="1356310" cy="742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7004" y="2122150"/>
            <a:ext cx="5990823" cy="4423893"/>
            <a:chOff x="2687004" y="2122150"/>
            <a:chExt cx="5990823" cy="4423893"/>
          </a:xfrm>
        </p:grpSpPr>
        <p:sp>
          <p:nvSpPr>
            <p:cNvPr id="5" name="Oval 4"/>
            <p:cNvSpPr/>
            <p:nvPr/>
          </p:nvSpPr>
          <p:spPr>
            <a:xfrm>
              <a:off x="4880705" y="2122150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Oval 5"/>
            <p:cNvSpPr/>
            <p:nvPr/>
          </p:nvSpPr>
          <p:spPr>
            <a:xfrm>
              <a:off x="7364182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Oval 6"/>
            <p:cNvSpPr/>
            <p:nvPr/>
          </p:nvSpPr>
          <p:spPr>
            <a:xfrm>
              <a:off x="2687004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Oval 7"/>
            <p:cNvSpPr/>
            <p:nvPr/>
          </p:nvSpPr>
          <p:spPr>
            <a:xfrm>
              <a:off x="4880704" y="5374065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94349" y="3036551"/>
              <a:ext cx="1352283" cy="9229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93334" y="3498043"/>
              <a:ext cx="15028" cy="17407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56268" y="4536939"/>
              <a:ext cx="3094150" cy="3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51278" y="4955503"/>
              <a:ext cx="903133" cy="74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220643" y="5017035"/>
              <a:ext cx="1143539" cy="8228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82421" y="2506301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th-T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60543" y="43684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th-TH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7366" y="5809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th-TH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98664" y="43823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th-TH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524394" y="3161046"/>
              <a:ext cx="1356310" cy="742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44282" y="166048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4266" y="346645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5846" y="65229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1064" y="35324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5415" y="310946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9324" y="38328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6601" y="42450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44567" y="32384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1933" y="54813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¼ 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9072" y="53540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¼ </a:t>
            </a:r>
            <a:endParaRPr lang="th-TH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10255" y="183157"/>
                <a:ext cx="3807453" cy="2771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 = self rank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 = self number of neighbors</a:t>
                </a:r>
              </a:p>
              <a:p>
                <a:r>
                  <a:rPr lang="en-US" dirty="0" smtClean="0"/>
                  <a:t>on </a:t>
                </a:r>
                <a:r>
                  <a:rPr lang="en-US" dirty="0"/>
                  <a:t>each iteration, each document</a:t>
                </a:r>
              </a:p>
              <a:p>
                <a:r>
                  <a:rPr lang="en-US" dirty="0"/>
                  <a:t>sends a contribution </a:t>
                </a:r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</a:t>
                </a:r>
                <a:r>
                  <a:rPr lang="en-US" dirty="0"/>
                  <a:t>its </a:t>
                </a:r>
                <a:r>
                  <a:rPr lang="en-US" dirty="0" smtClean="0"/>
                  <a:t>neighbors, and then updates 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ts rank to:</a:t>
                </a:r>
              </a:p>
              <a:p>
                <a:r>
                  <a:rPr lang="en-US" dirty="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(in this example we will </a:t>
                </a:r>
                <a:r>
                  <a:rPr lang="en-US" dirty="0" err="1" smtClean="0"/>
                  <a:t>consiser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as 1/2)</a:t>
                </a:r>
                <a:endParaRPr lang="th-TH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5" y="183157"/>
                <a:ext cx="3807453" cy="2771080"/>
              </a:xfrm>
              <a:prstGeom prst="rect">
                <a:avLst/>
              </a:prstGeom>
              <a:blipFill rotWithShape="0">
                <a:blip r:embed="rId2"/>
                <a:stretch>
                  <a:fillRect l="-1280" t="-1319" r="-480" b="-13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04683" y="262196"/>
            <a:ext cx="8596668" cy="1320800"/>
          </a:xfrm>
        </p:spPr>
        <p:txBody>
          <a:bodyPr/>
          <a:lstStyle/>
          <a:p>
            <a:r>
              <a:rPr lang="en-US" dirty="0" smtClean="0"/>
              <a:t>PR – iteration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81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87004" y="2122150"/>
            <a:ext cx="5990823" cy="4423893"/>
            <a:chOff x="2687004" y="2122150"/>
            <a:chExt cx="5990823" cy="4423893"/>
          </a:xfrm>
        </p:grpSpPr>
        <p:sp>
          <p:nvSpPr>
            <p:cNvPr id="30" name="Oval 29"/>
            <p:cNvSpPr/>
            <p:nvPr/>
          </p:nvSpPr>
          <p:spPr>
            <a:xfrm>
              <a:off x="4880705" y="2122150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Oval 30"/>
            <p:cNvSpPr/>
            <p:nvPr/>
          </p:nvSpPr>
          <p:spPr>
            <a:xfrm>
              <a:off x="7364182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Oval 31"/>
            <p:cNvSpPr/>
            <p:nvPr/>
          </p:nvSpPr>
          <p:spPr>
            <a:xfrm>
              <a:off x="2687004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Oval 32"/>
            <p:cNvSpPr/>
            <p:nvPr/>
          </p:nvSpPr>
          <p:spPr>
            <a:xfrm>
              <a:off x="4880704" y="5374065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194349" y="3036551"/>
              <a:ext cx="1352283" cy="9229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593334" y="3498043"/>
              <a:ext cx="15028" cy="17407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156268" y="4536939"/>
              <a:ext cx="3094150" cy="3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3951278" y="4955503"/>
              <a:ext cx="903133" cy="74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220643" y="5017035"/>
              <a:ext cx="1143539" cy="8228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82421" y="2506301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th-TH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0543" y="43684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th-TH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07366" y="5809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th-TH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98664" y="43823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th-TH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524394" y="3161046"/>
              <a:ext cx="1356310" cy="742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073823" y="1686243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1/8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4266" y="3466459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2/8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09560" y="6533908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3/8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38559" y="3607804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2/8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504683" y="262196"/>
            <a:ext cx="8596668" cy="1320800"/>
          </a:xfrm>
        </p:spPr>
        <p:txBody>
          <a:bodyPr/>
          <a:lstStyle/>
          <a:p>
            <a:r>
              <a:rPr lang="en-US" dirty="0" smtClean="0"/>
              <a:t>PR – iteration 2</a:t>
            </a:r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6544394" y="300479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3/32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68628" y="386509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3/32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63967" y="5399989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2/8 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9755" y="537406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5/16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89023" y="318281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00393" y="417179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1/8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7004" y="2122150"/>
            <a:ext cx="5990823" cy="4423893"/>
            <a:chOff x="2687004" y="2122150"/>
            <a:chExt cx="5990823" cy="4423893"/>
          </a:xfrm>
        </p:grpSpPr>
        <p:sp>
          <p:nvSpPr>
            <p:cNvPr id="5" name="Oval 4"/>
            <p:cNvSpPr/>
            <p:nvPr/>
          </p:nvSpPr>
          <p:spPr>
            <a:xfrm>
              <a:off x="4880705" y="2122150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Oval 5"/>
            <p:cNvSpPr/>
            <p:nvPr/>
          </p:nvSpPr>
          <p:spPr>
            <a:xfrm>
              <a:off x="7364182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Oval 6"/>
            <p:cNvSpPr/>
            <p:nvPr/>
          </p:nvSpPr>
          <p:spPr>
            <a:xfrm>
              <a:off x="2687004" y="3959536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Oval 7"/>
            <p:cNvSpPr/>
            <p:nvPr/>
          </p:nvSpPr>
          <p:spPr>
            <a:xfrm>
              <a:off x="4880704" y="5374065"/>
              <a:ext cx="1313645" cy="11719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94349" y="3036551"/>
              <a:ext cx="1352283" cy="9229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93334" y="3498043"/>
              <a:ext cx="15028" cy="17407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56268" y="4536939"/>
              <a:ext cx="3094150" cy="30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51278" y="4955503"/>
              <a:ext cx="903133" cy="74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220643" y="5017035"/>
              <a:ext cx="1143539" cy="8228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82421" y="2506301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th-T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60543" y="43684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th-TH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7366" y="5809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th-TH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98664" y="43823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th-TH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524394" y="3161046"/>
              <a:ext cx="1356310" cy="7428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073823" y="1686243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1/8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4266" y="3466459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7/32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9560" y="6533908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11/32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953" y="3577844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½ * 5/16 + ½ * ¼ 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04683" y="262196"/>
            <a:ext cx="8596668" cy="1320800"/>
          </a:xfrm>
        </p:spPr>
        <p:txBody>
          <a:bodyPr/>
          <a:lstStyle/>
          <a:p>
            <a:r>
              <a:rPr lang="en-US" dirty="0" smtClean="0"/>
              <a:t>PR – iteration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25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Example 3 – 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677334" y="1816100"/>
            <a:ext cx="517481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Load graph as an RDD of (URL, </a:t>
            </a:r>
            <a:r>
              <a:rPr lang="en-US" dirty="0" err="1"/>
              <a:t>outlinks</a:t>
            </a:r>
            <a:r>
              <a:rPr lang="en-US" dirty="0"/>
              <a:t>) pairs</a:t>
            </a:r>
            <a:endParaRPr lang="nn-NO" dirty="0" smtClean="0"/>
          </a:p>
          <a:p>
            <a:r>
              <a:rPr lang="nn-NO" dirty="0" smtClean="0"/>
              <a:t>val </a:t>
            </a:r>
            <a:r>
              <a:rPr lang="nn-NO" dirty="0"/>
              <a:t>links = spark.textFile(...).map(...).persist</a:t>
            </a:r>
            <a:r>
              <a:rPr lang="nn-NO" dirty="0" smtClean="0"/>
              <a:t>()</a:t>
            </a:r>
          </a:p>
          <a:p>
            <a:endParaRPr lang="nn-NO" dirty="0"/>
          </a:p>
          <a:p>
            <a:r>
              <a:rPr lang="en-US" dirty="0" err="1"/>
              <a:t>var</a:t>
            </a:r>
            <a:r>
              <a:rPr lang="en-US" dirty="0"/>
              <a:t> ranks = // RDD of (URL, rank) </a:t>
            </a:r>
            <a:r>
              <a:rPr lang="en-US" dirty="0" smtClean="0"/>
              <a:t>pairs</a:t>
            </a:r>
          </a:p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&lt;- 1 to ITERATIONS) </a:t>
            </a:r>
            <a:r>
              <a:rPr lang="en-US" dirty="0" smtClean="0"/>
              <a:t>{</a:t>
            </a:r>
          </a:p>
          <a:p>
            <a:endParaRPr lang="en-US" dirty="0"/>
          </a:p>
          <a:p>
            <a:r>
              <a:rPr lang="en-US" dirty="0"/>
              <a:t>// Build an RDD of (</a:t>
            </a:r>
            <a:r>
              <a:rPr lang="en-US" dirty="0" err="1"/>
              <a:t>targetURL</a:t>
            </a:r>
            <a:r>
              <a:rPr lang="en-US" dirty="0"/>
              <a:t>, float) pairs</a:t>
            </a:r>
          </a:p>
          <a:p>
            <a:r>
              <a:rPr lang="en-US" dirty="0"/>
              <a:t>// with the contributions sent by each page</a:t>
            </a:r>
          </a:p>
          <a:p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contribs</a:t>
            </a:r>
            <a:r>
              <a:rPr lang="en-US" dirty="0"/>
              <a:t> = </a:t>
            </a:r>
            <a:r>
              <a:rPr lang="en-US" dirty="0" err="1"/>
              <a:t>links.join</a:t>
            </a:r>
            <a:r>
              <a:rPr lang="en-US" dirty="0"/>
              <a:t>(ranks).</a:t>
            </a:r>
            <a:r>
              <a:rPr lang="en-US" dirty="0" err="1"/>
              <a:t>flatMap</a:t>
            </a:r>
            <a:r>
              <a:rPr lang="en-US" dirty="0"/>
              <a:t> {</a:t>
            </a:r>
          </a:p>
          <a:p>
            <a:r>
              <a:rPr lang="en-US" dirty="0"/>
              <a:t>(</a:t>
            </a:r>
            <a:r>
              <a:rPr lang="en-US" dirty="0" err="1"/>
              <a:t>url</a:t>
            </a:r>
            <a:r>
              <a:rPr lang="en-US" dirty="0"/>
              <a:t>, (links, rank)) =&gt;</a:t>
            </a:r>
          </a:p>
          <a:p>
            <a:r>
              <a:rPr lang="en-US" dirty="0" err="1"/>
              <a:t>links.map</a:t>
            </a:r>
            <a:r>
              <a:rPr lang="en-US" dirty="0"/>
              <a:t>(</a:t>
            </a:r>
            <a:r>
              <a:rPr lang="en-US" dirty="0" err="1"/>
              <a:t>dest</a:t>
            </a:r>
            <a:r>
              <a:rPr lang="en-US" dirty="0"/>
              <a:t> =&gt; (</a:t>
            </a:r>
            <a:r>
              <a:rPr lang="en-US" dirty="0" err="1"/>
              <a:t>dest</a:t>
            </a:r>
            <a:r>
              <a:rPr lang="en-US" dirty="0"/>
              <a:t>, rank/</a:t>
            </a:r>
            <a:r>
              <a:rPr lang="en-US" dirty="0" err="1"/>
              <a:t>links.size</a:t>
            </a:r>
            <a:r>
              <a:rPr lang="en-US" dirty="0"/>
              <a:t>))</a:t>
            </a:r>
          </a:p>
          <a:p>
            <a:r>
              <a:rPr lang="en-US" dirty="0"/>
              <a:t>}</a:t>
            </a:r>
            <a:endParaRPr lang="en-US" dirty="0" smtClean="0"/>
          </a:p>
          <a:p>
            <a:endParaRPr lang="th-TH" dirty="0"/>
          </a:p>
          <a:p>
            <a:r>
              <a:rPr lang="en-US" dirty="0"/>
              <a:t>// Sum contributions by URL and get new ranks</a:t>
            </a:r>
          </a:p>
          <a:p>
            <a:r>
              <a:rPr lang="en-US" dirty="0"/>
              <a:t>ranks = </a:t>
            </a:r>
            <a:r>
              <a:rPr lang="en-US" dirty="0" err="1"/>
              <a:t>contribs.reduceByKey</a:t>
            </a:r>
            <a:r>
              <a:rPr lang="en-US" dirty="0"/>
              <a:t>((</a:t>
            </a:r>
            <a:r>
              <a:rPr lang="en-US" dirty="0" err="1"/>
              <a:t>x,y</a:t>
            </a:r>
            <a:r>
              <a:rPr lang="en-US" dirty="0"/>
              <a:t>) =&gt; </a:t>
            </a:r>
            <a:r>
              <a:rPr lang="en-US" dirty="0" err="1"/>
              <a:t>x+y</a:t>
            </a:r>
            <a:r>
              <a:rPr lang="en-US" dirty="0"/>
              <a:t>)</a:t>
            </a:r>
          </a:p>
          <a:p>
            <a:r>
              <a:rPr lang="en-US" dirty="0"/>
              <a:t>.</a:t>
            </a:r>
            <a:r>
              <a:rPr lang="en-US" dirty="0" err="1"/>
              <a:t>mapValues</a:t>
            </a:r>
            <a:r>
              <a:rPr lang="en-US" dirty="0"/>
              <a:t>(sum =&gt; a/N + (1-a)*sum)</a:t>
            </a:r>
          </a:p>
          <a:p>
            <a:r>
              <a:rPr lang="en-US" dirty="0"/>
              <a:t>}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5274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for datasets in PageRank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89" y="1930400"/>
            <a:ext cx="6287025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7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PageRank</a:t>
            </a:r>
            <a:br>
              <a:rPr lang="en-US" b="1" dirty="0"/>
            </a:br>
            <a:r>
              <a:rPr lang="en-US" b="1" dirty="0"/>
              <a:t>Performance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2601537"/>
            <a:ext cx="8492066" cy="41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2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1652589"/>
            <a:ext cx="8596668" cy="3880773"/>
          </a:xfrm>
        </p:spPr>
        <p:txBody>
          <a:bodyPr/>
          <a:lstStyle/>
          <a:p>
            <a:r>
              <a:rPr lang="en-US" dirty="0" smtClean="0"/>
              <a:t>Spark – software framework over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Iterative jobs and interactive analytics</a:t>
            </a:r>
          </a:p>
          <a:p>
            <a:r>
              <a:rPr lang="en-US" dirty="0" smtClean="0"/>
              <a:t>RDD, shared variables</a:t>
            </a:r>
          </a:p>
          <a:p>
            <a:pPr lvl="1"/>
            <a:r>
              <a:rPr lang="en-US" dirty="0"/>
              <a:t>100x </a:t>
            </a:r>
            <a:r>
              <a:rPr lang="en-US" dirty="0" err="1"/>
              <a:t>fater</a:t>
            </a:r>
            <a:r>
              <a:rPr lang="en-US" dirty="0"/>
              <a:t> than </a:t>
            </a:r>
            <a:r>
              <a:rPr lang="en-US" dirty="0" err="1"/>
              <a:t>MapReduce</a:t>
            </a:r>
            <a:r>
              <a:rPr lang="en-US" dirty="0"/>
              <a:t> (in memory)</a:t>
            </a:r>
          </a:p>
          <a:p>
            <a:pPr lvl="1"/>
            <a:r>
              <a:rPr lang="en-US" dirty="0"/>
              <a:t>10x faster on disk</a:t>
            </a:r>
            <a:endParaRPr lang="th-TH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All in one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 smtClean="0">
                <a:hlinkClick r:id="rId3" action="ppaction://hlinksldjump"/>
              </a:rPr>
              <a:t>Big community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 One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81868"/>
            <a:ext cx="7499543" cy="277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1561068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Libraries included with Spark:</a:t>
            </a:r>
            <a:endParaRPr lang="th-TH" dirty="0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55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Community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9" y="1537630"/>
            <a:ext cx="9016718" cy="5108498"/>
          </a:xfrm>
          <a:prstGeom prst="rect">
            <a:avLst/>
          </a:prstGeo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7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RDD’s - </a:t>
            </a:r>
            <a:r>
              <a:rPr lang="en-US" dirty="0"/>
              <a:t>Resilient Distributed </a:t>
            </a:r>
            <a:r>
              <a:rPr lang="en-US" dirty="0" smtClean="0"/>
              <a:t>Datasets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78035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Formally, an RDD is a </a:t>
            </a:r>
            <a:r>
              <a:rPr lang="en-US" b="1" u="sng" dirty="0" smtClean="0">
                <a:hlinkClick r:id="rId2" action="ppaction://hlinksldjump"/>
              </a:rPr>
              <a:t>read-only</a:t>
            </a:r>
            <a:r>
              <a:rPr lang="en-US" dirty="0" smtClean="0"/>
              <a:t>, </a:t>
            </a:r>
            <a:r>
              <a:rPr lang="en-US" b="1" u="sng" dirty="0" smtClean="0">
                <a:hlinkClick r:id="rId3" action="ppaction://hlinksldjump"/>
              </a:rPr>
              <a:t>partitioned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smtClean="0"/>
              <a:t>collection of records</a:t>
            </a:r>
          </a:p>
          <a:p>
            <a:r>
              <a:rPr lang="en-US" dirty="0"/>
              <a:t>RDDs can only be </a:t>
            </a:r>
            <a:r>
              <a:rPr lang="en-US" dirty="0">
                <a:hlinkClick r:id="rId4" action="ppaction://hlinksldjump"/>
              </a:rPr>
              <a:t>created </a:t>
            </a:r>
            <a:r>
              <a:rPr lang="en-US" dirty="0"/>
              <a:t>through </a:t>
            </a:r>
            <a:r>
              <a:rPr lang="en-US" dirty="0" smtClean="0"/>
              <a:t>deterministic operations </a:t>
            </a:r>
            <a:r>
              <a:rPr lang="en-US" dirty="0"/>
              <a:t>on </a:t>
            </a:r>
            <a:r>
              <a:rPr lang="en-US" dirty="0" smtClean="0"/>
              <a:t>either:</a:t>
            </a:r>
          </a:p>
          <a:p>
            <a:pPr lvl="1"/>
            <a:r>
              <a:rPr lang="en-US" dirty="0"/>
              <a:t>data in stable </a:t>
            </a:r>
            <a:r>
              <a:rPr lang="en-US" dirty="0" smtClean="0"/>
              <a:t>storage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RDDs (by “transformation”)</a:t>
            </a:r>
          </a:p>
          <a:p>
            <a:r>
              <a:rPr lang="en-US" dirty="0" smtClean="0">
                <a:hlinkClick r:id="rId5" action="ppaction://hlinksldjump"/>
              </a:rPr>
              <a:t>Fault tolerance </a:t>
            </a:r>
            <a:r>
              <a:rPr lang="en-US" dirty="0" smtClean="0"/>
              <a:t>- “</a:t>
            </a:r>
            <a:r>
              <a:rPr lang="en-US" dirty="0" smtClean="0">
                <a:hlinkClick r:id="rId6" action="ppaction://hlinksldjump"/>
              </a:rPr>
              <a:t>Lineage</a:t>
            </a:r>
            <a:r>
              <a:rPr lang="en-US" dirty="0" smtClean="0"/>
              <a:t>” (</a:t>
            </a:r>
            <a:r>
              <a:rPr lang="he-IL" dirty="0"/>
              <a:t>שַׁלשֶׁלֶת</a:t>
            </a:r>
            <a:r>
              <a:rPr lang="en-US" dirty="0" smtClean="0"/>
              <a:t>) – each RDD “remembers” how it was derived from other RDD / </a:t>
            </a:r>
            <a:r>
              <a:rPr lang="en-US" dirty="0"/>
              <a:t>stable </a:t>
            </a:r>
            <a:r>
              <a:rPr lang="en-US" dirty="0" smtClean="0"/>
              <a:t>storage</a:t>
            </a:r>
          </a:p>
          <a:p>
            <a:r>
              <a:rPr lang="en-US" dirty="0" smtClean="0"/>
              <a:t>The user can control </a:t>
            </a:r>
            <a:r>
              <a:rPr lang="en-US" dirty="0"/>
              <a:t>its </a:t>
            </a:r>
            <a:r>
              <a:rPr lang="en-US" dirty="0" smtClean="0"/>
              <a:t>partition</a:t>
            </a:r>
          </a:p>
          <a:p>
            <a:r>
              <a:rPr lang="en-US" dirty="0" smtClean="0"/>
              <a:t>The user </a:t>
            </a:r>
            <a:r>
              <a:rPr lang="en-US" dirty="0"/>
              <a:t>can control its </a:t>
            </a:r>
            <a:r>
              <a:rPr lang="en-US" dirty="0" smtClean="0">
                <a:hlinkClick r:id="rId7" action="ppaction://hlinksldjump"/>
              </a:rPr>
              <a:t>persistence </a:t>
            </a:r>
            <a:r>
              <a:rPr lang="en-US" dirty="0" smtClean="0"/>
              <a:t>(</a:t>
            </a:r>
            <a:r>
              <a:rPr lang="en-US" i="1" dirty="0" smtClean="0"/>
              <a:t>caching)</a:t>
            </a:r>
            <a:endParaRPr lang="en-US" dirty="0" smtClean="0"/>
          </a:p>
          <a:p>
            <a:r>
              <a:rPr lang="en-US" dirty="0">
                <a:hlinkClick r:id="rId8" action="ppaction://hlinksldjump"/>
              </a:rPr>
              <a:t>Transform </a:t>
            </a:r>
            <a:r>
              <a:rPr lang="en-US" dirty="0" smtClean="0">
                <a:hlinkClick r:id="rId8" action="ppaction://hlinksldjump"/>
              </a:rPr>
              <a:t>VS </a:t>
            </a:r>
            <a:r>
              <a:rPr lang="en-US" dirty="0">
                <a:hlinkClick r:id="rId8" action="ppaction://hlinksldjump"/>
              </a:rPr>
              <a:t>action </a:t>
            </a:r>
            <a:r>
              <a:rPr lang="en-US" dirty="0" smtClean="0">
                <a:hlinkClick r:id="rId8" action="ppaction://hlinksldjump"/>
              </a:rPr>
              <a:t>commands</a:t>
            </a:r>
            <a:endParaRPr lang="en-US" dirty="0" smtClean="0"/>
          </a:p>
          <a:p>
            <a:r>
              <a:rPr lang="en-US" dirty="0" smtClean="0">
                <a:hlinkClick r:id="rId9" action="ppaction://hlinksldjump"/>
              </a:rPr>
              <a:t>Lazy</a:t>
            </a:r>
            <a:endParaRPr lang="en-US" dirty="0" smtClean="0"/>
          </a:p>
          <a:p>
            <a:r>
              <a:rPr lang="en-US" dirty="0"/>
              <a:t>represented as an </a:t>
            </a:r>
            <a:r>
              <a:rPr lang="en-US" dirty="0" smtClean="0"/>
              <a:t>object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7334" y="1290749"/>
            <a:ext cx="773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Resilient – </a:t>
            </a:r>
            <a:r>
              <a:rPr lang="he-IL" dirty="0" smtClean="0"/>
              <a:t>בעל יכולת </a:t>
            </a:r>
            <a:r>
              <a:rPr lang="he-IL" dirty="0"/>
              <a:t>התאוששות </a:t>
            </a:r>
            <a:r>
              <a:rPr lang="he-IL" dirty="0" smtClean="0"/>
              <a:t>מהירה</a:t>
            </a:r>
            <a:endParaRPr lang="en-US" dirty="0" smtClean="0"/>
          </a:p>
          <a:p>
            <a:r>
              <a:rPr lang="en-US" dirty="0" smtClean="0"/>
              <a:t>Distributed -</a:t>
            </a:r>
            <a:r>
              <a:rPr lang="he-IL" dirty="0" smtClean="0"/>
              <a:t> </a:t>
            </a:r>
            <a:r>
              <a:rPr lang="en-US" dirty="0" smtClean="0"/>
              <a:t> </a:t>
            </a:r>
            <a:r>
              <a:rPr lang="he-IL" dirty="0" smtClean="0"/>
              <a:t>מחולק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165" y="6481451"/>
            <a:ext cx="5127005" cy="376549"/>
          </a:xfrm>
        </p:spPr>
        <p:txBody>
          <a:bodyPr>
            <a:normAutofit/>
          </a:bodyPr>
          <a:lstStyle/>
          <a:p>
            <a:pPr lvl="8"/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0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“Read Only”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13566" y="1750096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 smtClean="0"/>
              <a:t>://...”)</a:t>
            </a:r>
          </a:p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198511" y="1074484"/>
            <a:ext cx="2021983" cy="651285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Cloud Callout 8"/>
          <p:cNvSpPr/>
          <p:nvPr/>
        </p:nvSpPr>
        <p:spPr>
          <a:xfrm>
            <a:off x="5034408" y="1837703"/>
            <a:ext cx="3650818" cy="973257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520485" y="121885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RDD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5491513" y="1986683"/>
            <a:ext cx="221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Transformed RDD = </a:t>
            </a:r>
          </a:p>
          <a:p>
            <a:r>
              <a:rPr lang="en-US" dirty="0" smtClean="0"/>
              <a:t>New RDD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13566" y="2871219"/>
            <a:ext cx="467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errors 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(“ERROR”))</a:t>
            </a:r>
            <a:endParaRPr lang="th-TH" dirty="0"/>
          </a:p>
          <a:p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2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Partitioned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558342" y="2421227"/>
            <a:ext cx="1184856" cy="21894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850046" y="205189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RDD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1030310" y="1930400"/>
            <a:ext cx="2240924" cy="324690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642016" y="157452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“Driver”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5967248" y="2127379"/>
            <a:ext cx="1184856" cy="1888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020714" y="1745168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9216" y="1752463"/>
            <a:ext cx="2240924" cy="69215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050922" y="1396585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“Worker”</a:t>
            </a:r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58342" y="2923504"/>
            <a:ext cx="1184856" cy="128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38498" y="3470142"/>
            <a:ext cx="1184856" cy="128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2584" y="4043967"/>
            <a:ext cx="1184856" cy="128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67248" y="3295917"/>
            <a:ext cx="1184856" cy="201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6020714" y="2797795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9216" y="2805091"/>
            <a:ext cx="2240924" cy="85644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6050922" y="2474970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“Worker”</a:t>
            </a:r>
            <a:endParaRPr lang="th-TH" dirty="0"/>
          </a:p>
        </p:txBody>
      </p:sp>
      <p:sp>
        <p:nvSpPr>
          <p:cNvPr id="23" name="Rectangle 22"/>
          <p:cNvSpPr/>
          <p:nvPr/>
        </p:nvSpPr>
        <p:spPr>
          <a:xfrm>
            <a:off x="5967248" y="4488064"/>
            <a:ext cx="1184856" cy="1888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6020714" y="4105853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39216" y="4113148"/>
            <a:ext cx="2240924" cy="69215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6050922" y="3757270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“Worker”</a:t>
            </a:r>
            <a:endParaRPr lang="th-TH" dirty="0"/>
          </a:p>
        </p:txBody>
      </p:sp>
      <p:sp>
        <p:nvSpPr>
          <p:cNvPr id="27" name="Rectangle 26"/>
          <p:cNvSpPr/>
          <p:nvPr/>
        </p:nvSpPr>
        <p:spPr>
          <a:xfrm>
            <a:off x="5967248" y="5656602"/>
            <a:ext cx="1184856" cy="2013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6020714" y="5158480"/>
            <a:ext cx="107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39216" y="5165776"/>
            <a:ext cx="2240924" cy="85644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6050922" y="4835655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“Worker”</a:t>
            </a:r>
            <a:endParaRPr lang="th-TH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451493" y="2114500"/>
            <a:ext cx="2764451" cy="5127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49246" y="3191923"/>
            <a:ext cx="2666698" cy="413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49246" y="3807523"/>
            <a:ext cx="2666698" cy="651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9383" y="4436304"/>
            <a:ext cx="2696561" cy="1065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s.hswstatic.com/gif/computer-memory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82" y="1765917"/>
            <a:ext cx="795244" cy="7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.hswstatic.com/gif/computer-memory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412" y="2844302"/>
            <a:ext cx="795244" cy="7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s.hswstatic.com/gif/computer-memory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27" y="4040410"/>
            <a:ext cx="795244" cy="7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s.hswstatic.com/gif/computer-memory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74" y="5196375"/>
            <a:ext cx="795244" cy="7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72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1622738"/>
            <a:ext cx="46779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lines </a:t>
            </a:r>
            <a:r>
              <a:rPr lang="en-US" dirty="0"/>
              <a:t>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 smtClean="0"/>
              <a:t>://...”)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errors </a:t>
            </a:r>
            <a:r>
              <a:rPr lang="en-US" dirty="0"/>
              <a:t>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</a:t>
            </a:r>
            <a:r>
              <a:rPr lang="en-US" dirty="0" smtClean="0"/>
              <a:t>”))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messages </a:t>
            </a:r>
            <a:r>
              <a:rPr lang="en-US" dirty="0"/>
              <a:t>= </a:t>
            </a:r>
            <a:r>
              <a:rPr lang="en-US" dirty="0" err="1"/>
              <a:t>errors.map</a:t>
            </a:r>
            <a:r>
              <a:rPr lang="en-US" dirty="0"/>
              <a:t>(_.split(‘\t’)(2))</a:t>
            </a:r>
            <a:endParaRPr lang="th-TH" dirty="0"/>
          </a:p>
        </p:txBody>
      </p:sp>
      <p:sp>
        <p:nvSpPr>
          <p:cNvPr id="6" name="Cloud Callout 5"/>
          <p:cNvSpPr/>
          <p:nvPr/>
        </p:nvSpPr>
        <p:spPr>
          <a:xfrm>
            <a:off x="3238521" y="792758"/>
            <a:ext cx="4803821" cy="1320800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642127" y="1258781"/>
            <a:ext cx="39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New RDD from data </a:t>
            </a:r>
            <a:r>
              <a:rPr lang="en-US" dirty="0"/>
              <a:t>in stable storage</a:t>
            </a:r>
          </a:p>
          <a:p>
            <a:endParaRPr lang="th-TH" dirty="0"/>
          </a:p>
        </p:txBody>
      </p:sp>
      <p:sp>
        <p:nvSpPr>
          <p:cNvPr id="8" name="Cloud Callout 7"/>
          <p:cNvSpPr/>
          <p:nvPr/>
        </p:nvSpPr>
        <p:spPr>
          <a:xfrm>
            <a:off x="4470181" y="2269069"/>
            <a:ext cx="4803821" cy="1320800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318620" y="2651617"/>
            <a:ext cx="3106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New RDD by transformation </a:t>
            </a:r>
          </a:p>
          <a:p>
            <a:pPr marL="0" lvl="1"/>
            <a:r>
              <a:rPr lang="en-US" dirty="0" smtClean="0"/>
              <a:t>on other RDD</a:t>
            </a:r>
            <a:endParaRPr lang="en-US" dirty="0"/>
          </a:p>
          <a:p>
            <a:endParaRPr lang="th-TH" dirty="0"/>
          </a:p>
        </p:txBody>
      </p:sp>
      <p:sp>
        <p:nvSpPr>
          <p:cNvPr id="10" name="Cloud Callout 9"/>
          <p:cNvSpPr/>
          <p:nvPr/>
        </p:nvSpPr>
        <p:spPr>
          <a:xfrm>
            <a:off x="3683354" y="4057875"/>
            <a:ext cx="4803821" cy="1320800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531793" y="4455345"/>
            <a:ext cx="3106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New RDD by transformation </a:t>
            </a:r>
          </a:p>
          <a:p>
            <a:pPr marL="0" lvl="1"/>
            <a:r>
              <a:rPr lang="en-US" dirty="0" smtClean="0"/>
              <a:t>on other RDD</a:t>
            </a:r>
            <a:endParaRPr lang="en-US" dirty="0"/>
          </a:p>
          <a:p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46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Lineage</a:t>
            </a:r>
            <a:r>
              <a:rPr lang="en-US" dirty="0" smtClean="0"/>
              <a:t>” - </a:t>
            </a:r>
            <a:r>
              <a:rPr lang="he-IL" dirty="0"/>
              <a:t>שַׁלשֶׁלֶת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283333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277929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199548" y="2833352"/>
            <a:ext cx="1944710" cy="746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92438" y="3193961"/>
            <a:ext cx="1906073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95621" y="3181082"/>
            <a:ext cx="1906073" cy="12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0284" y="609600"/>
            <a:ext cx="46779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= </a:t>
            </a:r>
            <a:r>
              <a:rPr lang="en-US" dirty="0" err="1"/>
              <a:t>spark.textFile</a:t>
            </a:r>
            <a:r>
              <a:rPr lang="en-US" dirty="0"/>
              <a:t>(“</a:t>
            </a:r>
            <a:r>
              <a:rPr lang="en-US" dirty="0" err="1"/>
              <a:t>hdfs</a:t>
            </a:r>
            <a:r>
              <a:rPr lang="en-US" dirty="0"/>
              <a:t>://...”)</a:t>
            </a:r>
          </a:p>
          <a:p>
            <a:endParaRPr lang="en-US" dirty="0"/>
          </a:p>
          <a:p>
            <a:r>
              <a:rPr lang="en-US" dirty="0"/>
              <a:t>errors 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(“ERROR</a:t>
            </a:r>
            <a:r>
              <a:rPr lang="en-US" dirty="0" smtClean="0"/>
              <a:t>”))</a:t>
            </a:r>
            <a:endParaRPr lang="en-US" dirty="0"/>
          </a:p>
          <a:p>
            <a:endParaRPr lang="en-US" dirty="0"/>
          </a:p>
          <a:p>
            <a:r>
              <a:rPr lang="en-US" dirty="0"/>
              <a:t>messages = </a:t>
            </a:r>
            <a:r>
              <a:rPr lang="en-US" dirty="0" err="1"/>
              <a:t>errors.map</a:t>
            </a:r>
            <a:r>
              <a:rPr lang="en-US" dirty="0"/>
              <a:t>(_.split(‘\t’)(2))</a:t>
            </a:r>
            <a:endParaRPr lang="th-TH" dirty="0"/>
          </a:p>
          <a:p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798490" y="299641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4851777" y="302217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errors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599742" y="299641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955468" y="3759771"/>
            <a:ext cx="2992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		filter</a:t>
            </a:r>
          </a:p>
          <a:p>
            <a:r>
              <a:rPr lang="en-US" sz="1400" dirty="0" err="1" smtClean="0"/>
              <a:t>lines.filter</a:t>
            </a:r>
            <a:r>
              <a:rPr lang="en-US" sz="1400" dirty="0"/>
              <a:t>(_.</a:t>
            </a:r>
            <a:r>
              <a:rPr lang="en-US" sz="1400" dirty="0" err="1"/>
              <a:t>startsWith</a:t>
            </a:r>
            <a:r>
              <a:rPr lang="en-US" sz="1400" dirty="0"/>
              <a:t>(“ERROR”))</a:t>
            </a:r>
            <a:endParaRPr lang="th-TH" sz="1400" dirty="0"/>
          </a:p>
        </p:txBody>
      </p:sp>
      <p:sp>
        <p:nvSpPr>
          <p:cNvPr id="16" name="Rectangle 15"/>
          <p:cNvSpPr/>
          <p:nvPr/>
        </p:nvSpPr>
        <p:spPr>
          <a:xfrm>
            <a:off x="6082312" y="3729097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		map</a:t>
            </a:r>
            <a:endParaRPr lang="en-US" sz="1400" dirty="0"/>
          </a:p>
          <a:p>
            <a:r>
              <a:rPr lang="en-US" sz="1400" dirty="0" err="1" smtClean="0"/>
              <a:t>errors.map</a:t>
            </a:r>
            <a:r>
              <a:rPr lang="en-US" sz="1400" dirty="0"/>
              <a:t>(_.split(‘\t’)(2))</a:t>
            </a:r>
            <a:endParaRPr lang="th-TH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190963" y="6488668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6429</TotalTime>
  <Words>1923</Words>
  <Application>Microsoft Office PowerPoint</Application>
  <PresentationFormat>Widescreen</PresentationFormat>
  <Paragraphs>634</Paragraphs>
  <Slides>50</Slides>
  <Notes>0</Notes>
  <HiddenSlides>17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Cambria Math</vt:lpstr>
      <vt:lpstr>Cordia New</vt:lpstr>
      <vt:lpstr>Gisha</vt:lpstr>
      <vt:lpstr>IrisUPC</vt:lpstr>
      <vt:lpstr>Trebuchet MS</vt:lpstr>
      <vt:lpstr>Wingdings</vt:lpstr>
      <vt:lpstr>Wingdings 3</vt:lpstr>
      <vt:lpstr>Facet</vt:lpstr>
      <vt:lpstr>Spark: Cluster Computing with Working Sets</vt:lpstr>
      <vt:lpstr>Today’s session:</vt:lpstr>
      <vt:lpstr>Lets Talk About Strings in JAVA</vt:lpstr>
      <vt:lpstr>Lets Talk About Strings in JAVA</vt:lpstr>
      <vt:lpstr>RDD’s - Resilient Distributed Datasets  </vt:lpstr>
      <vt:lpstr>“Read Only”</vt:lpstr>
      <vt:lpstr>Partitioned  </vt:lpstr>
      <vt:lpstr>Creating RDD</vt:lpstr>
      <vt:lpstr>“Lineage” - שַׁלשֶׁלֶת</vt:lpstr>
      <vt:lpstr>Fault tolerance</vt:lpstr>
      <vt:lpstr>Persistance</vt:lpstr>
      <vt:lpstr>Transform &amp; action commands</vt:lpstr>
      <vt:lpstr>Lazy</vt:lpstr>
      <vt:lpstr>PowerPoint Presentation</vt:lpstr>
      <vt:lpstr>What is it good for?</vt:lpstr>
      <vt:lpstr>PowerPoint Presentation</vt:lpstr>
      <vt:lpstr>Spark</vt:lpstr>
      <vt:lpstr>Main Framework</vt:lpstr>
      <vt:lpstr>Main Framework</vt:lpstr>
      <vt:lpstr>Iterative Jobs</vt:lpstr>
      <vt:lpstr>Interactive Analytics </vt:lpstr>
      <vt:lpstr>Parallel operations</vt:lpstr>
      <vt:lpstr>Broadcast variables </vt:lpstr>
      <vt:lpstr>Accumulators</vt:lpstr>
      <vt:lpstr>Example 1 - Logistic regression </vt:lpstr>
      <vt:lpstr>PowerPoint Presentation</vt:lpstr>
      <vt:lpstr>Example 1</vt:lpstr>
      <vt:lpstr>PowerPoint Presentation</vt:lpstr>
      <vt:lpstr>Example 1</vt:lpstr>
      <vt:lpstr>Example 1</vt:lpstr>
      <vt:lpstr>Example 1</vt:lpstr>
      <vt:lpstr>Map Reduce implementation</vt:lpstr>
      <vt:lpstr>Map Reduce implementation</vt:lpstr>
      <vt:lpstr>Spark implementation</vt:lpstr>
      <vt:lpstr>Spark implementation</vt:lpstr>
      <vt:lpstr>Results</vt:lpstr>
      <vt:lpstr>Example 2 - Text Search </vt:lpstr>
      <vt:lpstr>PowerPoint Presentation</vt:lpstr>
      <vt:lpstr>Example 2 - code</vt:lpstr>
      <vt:lpstr>Example 3 –  PageRank</vt:lpstr>
      <vt:lpstr>PR – iteration 1</vt:lpstr>
      <vt:lpstr>PR – iteration 2</vt:lpstr>
      <vt:lpstr>PR – iteration 2</vt:lpstr>
      <vt:lpstr>Example 3 –  Code</vt:lpstr>
      <vt:lpstr>Lineage graph for datasets in PageRank</vt:lpstr>
      <vt:lpstr>PageRank Performance</vt:lpstr>
      <vt:lpstr>Summary</vt:lpstr>
      <vt:lpstr>All in One</vt:lpstr>
      <vt:lpstr>Spark Community</vt:lpstr>
      <vt:lpstr>Questions and Answers?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161</cp:revision>
  <dcterms:created xsi:type="dcterms:W3CDTF">2016-03-23T14:37:39Z</dcterms:created>
  <dcterms:modified xsi:type="dcterms:W3CDTF">2016-04-19T14:10:31Z</dcterms:modified>
</cp:coreProperties>
</file>